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2" r:id="rId2"/>
  </p:sldMasterIdLst>
  <p:notesMasterIdLst>
    <p:notesMasterId r:id="rId44"/>
  </p:notesMasterIdLst>
  <p:sldIdLst>
    <p:sldId id="446" r:id="rId3"/>
    <p:sldId id="447" r:id="rId4"/>
    <p:sldId id="256" r:id="rId5"/>
    <p:sldId id="258" r:id="rId6"/>
    <p:sldId id="260" r:id="rId7"/>
    <p:sldId id="263" r:id="rId8"/>
    <p:sldId id="264" r:id="rId9"/>
    <p:sldId id="311" r:id="rId10"/>
    <p:sldId id="393" r:id="rId11"/>
    <p:sldId id="415" r:id="rId12"/>
    <p:sldId id="328" r:id="rId13"/>
    <p:sldId id="330" r:id="rId14"/>
    <p:sldId id="442" r:id="rId15"/>
    <p:sldId id="315" r:id="rId16"/>
    <p:sldId id="389" r:id="rId17"/>
    <p:sldId id="421" r:id="rId18"/>
    <p:sldId id="333" r:id="rId19"/>
    <p:sldId id="437" r:id="rId20"/>
    <p:sldId id="417" r:id="rId21"/>
    <p:sldId id="312" r:id="rId22"/>
    <p:sldId id="339" r:id="rId23"/>
    <p:sldId id="444" r:id="rId24"/>
    <p:sldId id="381" r:id="rId25"/>
    <p:sldId id="383" r:id="rId26"/>
    <p:sldId id="359" r:id="rId27"/>
    <p:sldId id="360" r:id="rId28"/>
    <p:sldId id="384" r:id="rId29"/>
    <p:sldId id="361" r:id="rId30"/>
    <p:sldId id="377" r:id="rId31"/>
    <p:sldId id="314" r:id="rId32"/>
    <p:sldId id="443" r:id="rId33"/>
    <p:sldId id="445" r:id="rId34"/>
    <p:sldId id="413" r:id="rId35"/>
    <p:sldId id="414" r:id="rId36"/>
    <p:sldId id="438" r:id="rId37"/>
    <p:sldId id="411" r:id="rId38"/>
    <p:sldId id="422" r:id="rId39"/>
    <p:sldId id="439" r:id="rId40"/>
    <p:sldId id="440" r:id="rId41"/>
    <p:sldId id="441" r:id="rId42"/>
    <p:sldId id="44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vant, Laura" initials="AL"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600"/>
    <a:srgbClr val="003300"/>
    <a:srgbClr val="58B046"/>
    <a:srgbClr val="669900"/>
    <a:srgbClr val="009900"/>
    <a:srgbClr val="FFFFFF"/>
    <a:srgbClr val="13270F"/>
    <a:srgbClr val="428435"/>
    <a:srgbClr val="33CC33"/>
    <a:srgbClr val="DBEAC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15" autoAdjust="0"/>
  </p:normalViewPr>
  <p:slideViewPr>
    <p:cSldViewPr>
      <p:cViewPr varScale="1">
        <p:scale>
          <a:sx n="68" d="100"/>
          <a:sy n="68" d="100"/>
        </p:scale>
        <p:origin x="-1434" y="-96"/>
      </p:cViewPr>
      <p:guideLst>
        <p:guide orient="horz" pos="2160"/>
        <p:guide pos="2880"/>
      </p:guideLst>
    </p:cSldViewPr>
  </p:slideViewPr>
  <p:notesTextViewPr>
    <p:cViewPr>
      <p:scale>
        <a:sx n="1" d="1"/>
        <a:sy n="1" d="1"/>
      </p:scale>
      <p:origin x="0" y="0"/>
    </p:cViewPr>
  </p:notesTextViewPr>
  <p:sorterViewPr>
    <p:cViewPr>
      <p:scale>
        <a:sx n="200" d="100"/>
        <a:sy n="200" d="100"/>
      </p:scale>
      <p:origin x="0" y="952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0.wmf"/><Relationship Id="rId1" Type="http://schemas.openxmlformats.org/officeDocument/2006/relationships/image" Target="../media/image42.wmf"/><Relationship Id="rId4" Type="http://schemas.openxmlformats.org/officeDocument/2006/relationships/image" Target="../media/image4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DD5981-434A-4CAA-884B-7B58678B45A9}" type="datetimeFigureOut">
              <a:rPr lang="en-US" smtClean="0"/>
              <a:pPr/>
              <a:t>11/5/2014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1EC137-F83D-45AB-A96E-2F813042FFB7}" type="slidenum">
              <a:rPr lang="en-US" smtClean="0"/>
              <a:pPr/>
              <a:t>‹#›</a:t>
            </a:fld>
            <a:endParaRPr lang="en-US"/>
          </a:p>
        </p:txBody>
      </p:sp>
    </p:spTree>
    <p:extLst>
      <p:ext uri="{BB962C8B-B14F-4D97-AF65-F5344CB8AC3E}">
        <p14:creationId xmlns:p14="http://schemas.microsoft.com/office/powerpoint/2010/main" xmlns="" val="3490283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1EC137-F83D-45AB-A96E-2F813042FFB7}" type="slidenum">
              <a:rPr lang="en-US" smtClean="0"/>
              <a:pPr/>
              <a:t>39</a:t>
            </a:fld>
            <a:endParaRPr lang="en-US"/>
          </a:p>
        </p:txBody>
      </p:sp>
    </p:spTree>
    <p:extLst>
      <p:ext uri="{BB962C8B-B14F-4D97-AF65-F5344CB8AC3E}">
        <p14:creationId xmlns:p14="http://schemas.microsoft.com/office/powerpoint/2010/main" xmlns="" val="8572098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152399" y="153923"/>
            <a:ext cx="7203742" cy="65532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1200" spc="0" baseline="0"/>
          </a:p>
        </p:txBody>
      </p:sp>
      <p:sp>
        <p:nvSpPr>
          <p:cNvPr id="3" name="Subtitle 2"/>
          <p:cNvSpPr>
            <a:spLocks noGrp="1"/>
          </p:cNvSpPr>
          <p:nvPr>
            <p:ph type="subTitle" idx="1"/>
          </p:nvPr>
        </p:nvSpPr>
        <p:spPr>
          <a:xfrm>
            <a:off x="4187952" y="3994135"/>
            <a:ext cx="2971800" cy="1828800"/>
          </a:xfrm>
        </p:spPr>
        <p:txBody>
          <a:bodyPr anchor="t">
            <a:normAutofit/>
          </a:bodyPr>
          <a:lstStyle>
            <a:lvl1pPr marL="0" indent="0" algn="r">
              <a:buNone/>
              <a:defRPr sz="1900" kern="1200" spc="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itle 12"/>
          <p:cNvSpPr>
            <a:spLocks noGrp="1"/>
          </p:cNvSpPr>
          <p:nvPr>
            <p:ph type="title"/>
          </p:nvPr>
        </p:nvSpPr>
        <p:spPr>
          <a:xfrm>
            <a:off x="835152" y="1981200"/>
            <a:ext cx="6324600" cy="1833240"/>
          </a:xfrm>
          <a:effectLst/>
        </p:spPr>
        <p:txBody>
          <a:bodyPr anchor="b"/>
          <a:lstStyle>
            <a:lvl1pPr algn="r">
              <a:defRPr sz="4200" b="0" kern="1200" spc="0" baseline="0">
                <a:solidFill>
                  <a:schemeClr val="accent3"/>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grpSp>
        <p:nvGrpSpPr>
          <p:cNvPr id="10" name="Group 9"/>
          <p:cNvGrpSpPr/>
          <p:nvPr/>
        </p:nvGrpSpPr>
        <p:grpSpPr>
          <a:xfrm>
            <a:off x="6911164" y="0"/>
            <a:ext cx="2698992" cy="6859523"/>
            <a:chOff x="6911164" y="0"/>
            <a:chExt cx="2698992" cy="6859523"/>
          </a:xfrm>
        </p:grpSpPr>
        <p:sp>
          <p:nvSpPr>
            <p:cNvPr id="7" name="Rectangle 6"/>
            <p:cNvSpPr/>
            <p:nvPr/>
          </p:nvSpPr>
          <p:spPr>
            <a:xfrm>
              <a:off x="7529720" y="152399"/>
              <a:ext cx="146188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1200" spc="0" baseline="0"/>
            </a:p>
          </p:txBody>
        </p:sp>
        <p:grpSp>
          <p:nvGrpSpPr>
            <p:cNvPr id="4" name="Group 3"/>
            <p:cNvGrpSpPr/>
            <p:nvPr userDrawn="1"/>
          </p:nvGrpSpPr>
          <p:grpSpPr>
            <a:xfrm>
              <a:off x="6911164" y="153923"/>
              <a:ext cx="2698992" cy="6476218"/>
              <a:chOff x="6673608" y="246975"/>
              <a:chExt cx="2698992" cy="6296732"/>
            </a:xfrm>
          </p:grpSpPr>
          <p:grpSp>
            <p:nvGrpSpPr>
              <p:cNvPr id="9" name="Group 8"/>
              <p:cNvGrpSpPr/>
              <p:nvPr userDrawn="1"/>
            </p:nvGrpSpPr>
            <p:grpSpPr>
              <a:xfrm>
                <a:off x="7420288" y="2743200"/>
                <a:ext cx="1929515" cy="3800507"/>
                <a:chOff x="7549116" y="2868778"/>
                <a:chExt cx="2000812" cy="3940937"/>
              </a:xfrm>
            </p:grpSpPr>
            <p:sp>
              <p:nvSpPr>
                <p:cNvPr id="33" name="Hexagon 32"/>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1200" spc="0" baseline="0"/>
                </a:p>
              </p:txBody>
            </p:sp>
            <p:sp>
              <p:nvSpPr>
                <p:cNvPr id="34" name="Hexagon 33"/>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1200" spc="0" baseline="0"/>
                </a:p>
              </p:txBody>
            </p:sp>
            <p:sp>
              <p:nvSpPr>
                <p:cNvPr id="35" name="Freeform 34"/>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1200" spc="0" baseline="0"/>
                </a:p>
              </p:txBody>
            </p:sp>
          </p:grpSp>
          <p:grpSp>
            <p:nvGrpSpPr>
              <p:cNvPr id="68" name="Group 67"/>
              <p:cNvGrpSpPr/>
              <p:nvPr userDrawn="1"/>
            </p:nvGrpSpPr>
            <p:grpSpPr>
              <a:xfrm flipH="1" flipV="1">
                <a:off x="6673608" y="246975"/>
                <a:ext cx="2698992" cy="2600033"/>
                <a:chOff x="-382404" y="4094560"/>
                <a:chExt cx="2798722" cy="2696106"/>
              </a:xfrm>
            </p:grpSpPr>
            <p:sp>
              <p:nvSpPr>
                <p:cNvPr id="74" name="Freeform 73"/>
                <p:cNvSpPr/>
                <p:nvPr/>
              </p:nvSpPr>
              <p:spPr>
                <a:xfrm rot="1800000">
                  <a:off x="-382404" y="4201526"/>
                  <a:ext cx="1261500"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1200" spc="0" baseline="0"/>
                </a:p>
              </p:txBody>
            </p:sp>
            <p:sp>
              <p:nvSpPr>
                <p:cNvPr id="75" name="Hexagon 74"/>
                <p:cNvSpPr/>
                <p:nvPr/>
              </p:nvSpPr>
              <p:spPr>
                <a:xfrm rot="1800000">
                  <a:off x="24365" y="5402429"/>
                  <a:ext cx="1601401" cy="1388237"/>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1200" spc="0" baseline="0"/>
                </a:p>
              </p:txBody>
            </p:sp>
            <p:sp>
              <p:nvSpPr>
                <p:cNvPr id="76" name="Hexagon 75"/>
                <p:cNvSpPr/>
                <p:nvPr/>
              </p:nvSpPr>
              <p:spPr>
                <a:xfrm rot="1800000">
                  <a:off x="785286" y="4094560"/>
                  <a:ext cx="1486573" cy="1391250"/>
                </a:xfrm>
                <a:custGeom>
                  <a:avLst/>
                  <a:gdLst>
                    <a:gd name="connsiteX0" fmla="*/ 0 w 1544336"/>
                    <a:gd name="connsiteY0" fmla="*/ 669384 h 1338768"/>
                    <a:gd name="connsiteX1" fmla="*/ 382138 w 1544336"/>
                    <a:gd name="connsiteY1" fmla="*/ 0 h 1338768"/>
                    <a:gd name="connsiteX2" fmla="*/ 1162198 w 1544336"/>
                    <a:gd name="connsiteY2" fmla="*/ 0 h 1338768"/>
                    <a:gd name="connsiteX3" fmla="*/ 1544336 w 1544336"/>
                    <a:gd name="connsiteY3" fmla="*/ 669384 h 1338768"/>
                    <a:gd name="connsiteX4" fmla="*/ 1162198 w 1544336"/>
                    <a:gd name="connsiteY4" fmla="*/ 1338768 h 1338768"/>
                    <a:gd name="connsiteX5" fmla="*/ 382138 w 1544336"/>
                    <a:gd name="connsiteY5" fmla="*/ 1338768 h 1338768"/>
                    <a:gd name="connsiteX6" fmla="*/ 0 w 1544336"/>
                    <a:gd name="connsiteY6" fmla="*/ 669384 h 1338768"/>
                    <a:gd name="connsiteX0" fmla="*/ 0 w 1544336"/>
                    <a:gd name="connsiteY0" fmla="*/ 672290 h 1341674"/>
                    <a:gd name="connsiteX1" fmla="*/ 382138 w 1544336"/>
                    <a:gd name="connsiteY1" fmla="*/ 2906 h 1341674"/>
                    <a:gd name="connsiteX2" fmla="*/ 930697 w 1544336"/>
                    <a:gd name="connsiteY2" fmla="*/ 0 h 1341674"/>
                    <a:gd name="connsiteX3" fmla="*/ 1544336 w 1544336"/>
                    <a:gd name="connsiteY3" fmla="*/ 672290 h 1341674"/>
                    <a:gd name="connsiteX4" fmla="*/ 1162198 w 1544336"/>
                    <a:gd name="connsiteY4" fmla="*/ 1341674 h 1341674"/>
                    <a:gd name="connsiteX5" fmla="*/ 382138 w 1544336"/>
                    <a:gd name="connsiteY5" fmla="*/ 1341674 h 1341674"/>
                    <a:gd name="connsiteX6" fmla="*/ 0 w 1544336"/>
                    <a:gd name="connsiteY6" fmla="*/ 672290 h 1341674"/>
                    <a:gd name="connsiteX0" fmla="*/ 0 w 1432158"/>
                    <a:gd name="connsiteY0" fmla="*/ 672290 h 1341674"/>
                    <a:gd name="connsiteX1" fmla="*/ 382138 w 1432158"/>
                    <a:gd name="connsiteY1" fmla="*/ 2906 h 1341674"/>
                    <a:gd name="connsiteX2" fmla="*/ 930697 w 1432158"/>
                    <a:gd name="connsiteY2" fmla="*/ 0 h 1341674"/>
                    <a:gd name="connsiteX3" fmla="*/ 1432158 w 1432158"/>
                    <a:gd name="connsiteY3" fmla="*/ 870287 h 1341674"/>
                    <a:gd name="connsiteX4" fmla="*/ 1162198 w 1432158"/>
                    <a:gd name="connsiteY4" fmla="*/ 1341674 h 1341674"/>
                    <a:gd name="connsiteX5" fmla="*/ 382138 w 1432158"/>
                    <a:gd name="connsiteY5" fmla="*/ 1341674 h 1341674"/>
                    <a:gd name="connsiteX6" fmla="*/ 0 w 1432158"/>
                    <a:gd name="connsiteY6" fmla="*/ 672290 h 1341674"/>
                    <a:gd name="connsiteX0" fmla="*/ 0 w 1433600"/>
                    <a:gd name="connsiteY0" fmla="*/ 672290 h 1341674"/>
                    <a:gd name="connsiteX1" fmla="*/ 382138 w 1433600"/>
                    <a:gd name="connsiteY1" fmla="*/ 2906 h 1341674"/>
                    <a:gd name="connsiteX2" fmla="*/ 930697 w 1433600"/>
                    <a:gd name="connsiteY2" fmla="*/ 0 h 1341674"/>
                    <a:gd name="connsiteX3" fmla="*/ 1433600 w 1433600"/>
                    <a:gd name="connsiteY3" fmla="*/ 872784 h 1341674"/>
                    <a:gd name="connsiteX4" fmla="*/ 1162198 w 1433600"/>
                    <a:gd name="connsiteY4" fmla="*/ 1341674 h 1341674"/>
                    <a:gd name="connsiteX5" fmla="*/ 382138 w 1433600"/>
                    <a:gd name="connsiteY5" fmla="*/ 1341674 h 1341674"/>
                    <a:gd name="connsiteX6" fmla="*/ 0 w 1433600"/>
                    <a:gd name="connsiteY6" fmla="*/ 672290 h 134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3600" h="1341674">
                      <a:moveTo>
                        <a:pt x="0" y="672290"/>
                      </a:moveTo>
                      <a:lnTo>
                        <a:pt x="382138" y="2906"/>
                      </a:lnTo>
                      <a:lnTo>
                        <a:pt x="930697" y="0"/>
                      </a:lnTo>
                      <a:lnTo>
                        <a:pt x="1433600" y="872784"/>
                      </a:lnTo>
                      <a:lnTo>
                        <a:pt x="1162198" y="1341674"/>
                      </a:lnTo>
                      <a:lnTo>
                        <a:pt x="382138" y="1341674"/>
                      </a:lnTo>
                      <a:lnTo>
                        <a:pt x="0" y="672290"/>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1200" spc="0" baseline="0"/>
                </a:p>
              </p:txBody>
            </p:sp>
            <p:sp>
              <p:nvSpPr>
                <p:cNvPr id="77" name="Hexagon 76"/>
                <p:cNvSpPr/>
                <p:nvPr userDrawn="1"/>
              </p:nvSpPr>
              <p:spPr>
                <a:xfrm rot="1800000">
                  <a:off x="1493479" y="5467030"/>
                  <a:ext cx="922839" cy="1154406"/>
                </a:xfrm>
                <a:custGeom>
                  <a:avLst/>
                  <a:gdLst>
                    <a:gd name="connsiteX0" fmla="*/ 0 w 1544336"/>
                    <a:gd name="connsiteY0" fmla="*/ 669384 h 1338768"/>
                    <a:gd name="connsiteX1" fmla="*/ 382138 w 1544336"/>
                    <a:gd name="connsiteY1" fmla="*/ 0 h 1338768"/>
                    <a:gd name="connsiteX2" fmla="*/ 1162198 w 1544336"/>
                    <a:gd name="connsiteY2" fmla="*/ 0 h 1338768"/>
                    <a:gd name="connsiteX3" fmla="*/ 1544336 w 1544336"/>
                    <a:gd name="connsiteY3" fmla="*/ 669384 h 1338768"/>
                    <a:gd name="connsiteX4" fmla="*/ 1162198 w 1544336"/>
                    <a:gd name="connsiteY4" fmla="*/ 1338768 h 1338768"/>
                    <a:gd name="connsiteX5" fmla="*/ 382138 w 1544336"/>
                    <a:gd name="connsiteY5" fmla="*/ 1338768 h 1338768"/>
                    <a:gd name="connsiteX6" fmla="*/ 0 w 1544336"/>
                    <a:gd name="connsiteY6" fmla="*/ 669384 h 1338768"/>
                    <a:gd name="connsiteX0" fmla="*/ 0 w 1544336"/>
                    <a:gd name="connsiteY0" fmla="*/ 669384 h 1338768"/>
                    <a:gd name="connsiteX1" fmla="*/ 382138 w 1544336"/>
                    <a:gd name="connsiteY1" fmla="*/ 0 h 1338768"/>
                    <a:gd name="connsiteX2" fmla="*/ 390739 w 1544336"/>
                    <a:gd name="connsiteY2" fmla="*/ 482022 h 1338768"/>
                    <a:gd name="connsiteX3" fmla="*/ 1544336 w 1544336"/>
                    <a:gd name="connsiteY3" fmla="*/ 669384 h 1338768"/>
                    <a:gd name="connsiteX4" fmla="*/ 1162198 w 1544336"/>
                    <a:gd name="connsiteY4" fmla="*/ 1338768 h 1338768"/>
                    <a:gd name="connsiteX5" fmla="*/ 382138 w 1544336"/>
                    <a:gd name="connsiteY5" fmla="*/ 1338768 h 1338768"/>
                    <a:gd name="connsiteX6" fmla="*/ 0 w 1544336"/>
                    <a:gd name="connsiteY6" fmla="*/ 669384 h 1338768"/>
                    <a:gd name="connsiteX0" fmla="*/ 0 w 1162198"/>
                    <a:gd name="connsiteY0" fmla="*/ 669384 h 1338768"/>
                    <a:gd name="connsiteX1" fmla="*/ 382138 w 1162198"/>
                    <a:gd name="connsiteY1" fmla="*/ 0 h 1338768"/>
                    <a:gd name="connsiteX2" fmla="*/ 390739 w 1162198"/>
                    <a:gd name="connsiteY2" fmla="*/ 482022 h 1338768"/>
                    <a:gd name="connsiteX3" fmla="*/ 771459 w 1162198"/>
                    <a:gd name="connsiteY3" fmla="*/ 1127811 h 1338768"/>
                    <a:gd name="connsiteX4" fmla="*/ 1162198 w 1162198"/>
                    <a:gd name="connsiteY4" fmla="*/ 1338768 h 1338768"/>
                    <a:gd name="connsiteX5" fmla="*/ 382138 w 1162198"/>
                    <a:gd name="connsiteY5" fmla="*/ 1338768 h 1338768"/>
                    <a:gd name="connsiteX6" fmla="*/ 0 w 1162198"/>
                    <a:gd name="connsiteY6" fmla="*/ 669384 h 1338768"/>
                    <a:gd name="connsiteX0" fmla="*/ 0 w 1162198"/>
                    <a:gd name="connsiteY0" fmla="*/ 669384 h 1338768"/>
                    <a:gd name="connsiteX1" fmla="*/ 382138 w 1162198"/>
                    <a:gd name="connsiteY1" fmla="*/ 0 h 1338768"/>
                    <a:gd name="connsiteX2" fmla="*/ 386412 w 1162198"/>
                    <a:gd name="connsiteY2" fmla="*/ 474526 h 1338768"/>
                    <a:gd name="connsiteX3" fmla="*/ 771459 w 1162198"/>
                    <a:gd name="connsiteY3" fmla="*/ 1127811 h 1338768"/>
                    <a:gd name="connsiteX4" fmla="*/ 1162198 w 1162198"/>
                    <a:gd name="connsiteY4" fmla="*/ 1338768 h 1338768"/>
                    <a:gd name="connsiteX5" fmla="*/ 382138 w 1162198"/>
                    <a:gd name="connsiteY5" fmla="*/ 1338768 h 1338768"/>
                    <a:gd name="connsiteX6" fmla="*/ 0 w 1162198"/>
                    <a:gd name="connsiteY6" fmla="*/ 669384 h 1338768"/>
                    <a:gd name="connsiteX0" fmla="*/ 0 w 1162198"/>
                    <a:gd name="connsiteY0" fmla="*/ 669384 h 1338768"/>
                    <a:gd name="connsiteX1" fmla="*/ 382138 w 1162198"/>
                    <a:gd name="connsiteY1" fmla="*/ 0 h 1338768"/>
                    <a:gd name="connsiteX2" fmla="*/ 386412 w 1162198"/>
                    <a:gd name="connsiteY2" fmla="*/ 474526 h 1338768"/>
                    <a:gd name="connsiteX3" fmla="*/ 766463 w 1162198"/>
                    <a:gd name="connsiteY3" fmla="*/ 1130695 h 1338768"/>
                    <a:gd name="connsiteX4" fmla="*/ 1162198 w 1162198"/>
                    <a:gd name="connsiteY4" fmla="*/ 1338768 h 1338768"/>
                    <a:gd name="connsiteX5" fmla="*/ 382138 w 1162198"/>
                    <a:gd name="connsiteY5" fmla="*/ 1338768 h 1338768"/>
                    <a:gd name="connsiteX6" fmla="*/ 0 w 1162198"/>
                    <a:gd name="connsiteY6" fmla="*/ 669384 h 1338768"/>
                    <a:gd name="connsiteX0" fmla="*/ 0 w 1162198"/>
                    <a:gd name="connsiteY0" fmla="*/ 669384 h 1338768"/>
                    <a:gd name="connsiteX1" fmla="*/ 382138 w 1162198"/>
                    <a:gd name="connsiteY1" fmla="*/ 0 h 1338768"/>
                    <a:gd name="connsiteX2" fmla="*/ 386412 w 1162198"/>
                    <a:gd name="connsiteY2" fmla="*/ 474526 h 1338768"/>
                    <a:gd name="connsiteX3" fmla="*/ 766463 w 1162198"/>
                    <a:gd name="connsiteY3" fmla="*/ 1130695 h 1338768"/>
                    <a:gd name="connsiteX4" fmla="*/ 1162198 w 1162198"/>
                    <a:gd name="connsiteY4" fmla="*/ 1338768 h 1338768"/>
                    <a:gd name="connsiteX5" fmla="*/ 382138 w 1162198"/>
                    <a:gd name="connsiteY5" fmla="*/ 1338768 h 1338768"/>
                    <a:gd name="connsiteX6" fmla="*/ 0 w 1162198"/>
                    <a:gd name="connsiteY6" fmla="*/ 669384 h 1338768"/>
                    <a:gd name="connsiteX0" fmla="*/ 0 w 1162198"/>
                    <a:gd name="connsiteY0" fmla="*/ 669384 h 1338768"/>
                    <a:gd name="connsiteX1" fmla="*/ 382138 w 1162198"/>
                    <a:gd name="connsiteY1" fmla="*/ 0 h 1338768"/>
                    <a:gd name="connsiteX2" fmla="*/ 386412 w 1162198"/>
                    <a:gd name="connsiteY2" fmla="*/ 474526 h 1338768"/>
                    <a:gd name="connsiteX3" fmla="*/ 766463 w 1162198"/>
                    <a:gd name="connsiteY3" fmla="*/ 1130695 h 1338768"/>
                    <a:gd name="connsiteX4" fmla="*/ 1162198 w 1162198"/>
                    <a:gd name="connsiteY4" fmla="*/ 1338768 h 1338768"/>
                    <a:gd name="connsiteX5" fmla="*/ 382138 w 1162198"/>
                    <a:gd name="connsiteY5" fmla="*/ 1338768 h 1338768"/>
                    <a:gd name="connsiteX6" fmla="*/ 0 w 1162198"/>
                    <a:gd name="connsiteY6" fmla="*/ 669384 h 1338768"/>
                    <a:gd name="connsiteX0" fmla="*/ 0 w 1162198"/>
                    <a:gd name="connsiteY0" fmla="*/ 669384 h 1345530"/>
                    <a:gd name="connsiteX1" fmla="*/ 382138 w 1162198"/>
                    <a:gd name="connsiteY1" fmla="*/ 0 h 1345530"/>
                    <a:gd name="connsiteX2" fmla="*/ 386412 w 1162198"/>
                    <a:gd name="connsiteY2" fmla="*/ 474526 h 1345530"/>
                    <a:gd name="connsiteX3" fmla="*/ 890498 w 1162198"/>
                    <a:gd name="connsiteY3" fmla="*/ 1345530 h 1345530"/>
                    <a:gd name="connsiteX4" fmla="*/ 1162198 w 1162198"/>
                    <a:gd name="connsiteY4" fmla="*/ 1338768 h 1345530"/>
                    <a:gd name="connsiteX5" fmla="*/ 382138 w 1162198"/>
                    <a:gd name="connsiteY5" fmla="*/ 1338768 h 1345530"/>
                    <a:gd name="connsiteX6" fmla="*/ 0 w 1162198"/>
                    <a:gd name="connsiteY6" fmla="*/ 669384 h 1345530"/>
                    <a:gd name="connsiteX0" fmla="*/ 0 w 1162198"/>
                    <a:gd name="connsiteY0" fmla="*/ 669384 h 1338768"/>
                    <a:gd name="connsiteX1" fmla="*/ 382138 w 1162198"/>
                    <a:gd name="connsiteY1" fmla="*/ 0 h 1338768"/>
                    <a:gd name="connsiteX2" fmla="*/ 386412 w 1162198"/>
                    <a:gd name="connsiteY2" fmla="*/ 474526 h 1338768"/>
                    <a:gd name="connsiteX3" fmla="*/ 680982 w 1162198"/>
                    <a:gd name="connsiteY3" fmla="*/ 976867 h 1338768"/>
                    <a:gd name="connsiteX4" fmla="*/ 1162198 w 1162198"/>
                    <a:gd name="connsiteY4" fmla="*/ 1338768 h 1338768"/>
                    <a:gd name="connsiteX5" fmla="*/ 382138 w 1162198"/>
                    <a:gd name="connsiteY5" fmla="*/ 1338768 h 1338768"/>
                    <a:gd name="connsiteX6" fmla="*/ 0 w 1162198"/>
                    <a:gd name="connsiteY6" fmla="*/ 669384 h 1338768"/>
                    <a:gd name="connsiteX0" fmla="*/ 0 w 909270"/>
                    <a:gd name="connsiteY0" fmla="*/ 669384 h 1344903"/>
                    <a:gd name="connsiteX1" fmla="*/ 382138 w 909270"/>
                    <a:gd name="connsiteY1" fmla="*/ 0 h 1344903"/>
                    <a:gd name="connsiteX2" fmla="*/ 386412 w 909270"/>
                    <a:gd name="connsiteY2" fmla="*/ 474526 h 1344903"/>
                    <a:gd name="connsiteX3" fmla="*/ 680982 w 909270"/>
                    <a:gd name="connsiteY3" fmla="*/ 976867 h 1344903"/>
                    <a:gd name="connsiteX4" fmla="*/ 909270 w 909270"/>
                    <a:gd name="connsiteY4" fmla="*/ 1344903 h 1344903"/>
                    <a:gd name="connsiteX5" fmla="*/ 382138 w 909270"/>
                    <a:gd name="connsiteY5" fmla="*/ 1338768 h 1344903"/>
                    <a:gd name="connsiteX6" fmla="*/ 0 w 909270"/>
                    <a:gd name="connsiteY6" fmla="*/ 669384 h 1344903"/>
                    <a:gd name="connsiteX0" fmla="*/ 0 w 909270"/>
                    <a:gd name="connsiteY0" fmla="*/ 669384 h 1344903"/>
                    <a:gd name="connsiteX1" fmla="*/ 382138 w 909270"/>
                    <a:gd name="connsiteY1" fmla="*/ 0 h 1344903"/>
                    <a:gd name="connsiteX2" fmla="*/ 386412 w 909270"/>
                    <a:gd name="connsiteY2" fmla="*/ 474526 h 1344903"/>
                    <a:gd name="connsiteX3" fmla="*/ 680982 w 909270"/>
                    <a:gd name="connsiteY3" fmla="*/ 976867 h 1344903"/>
                    <a:gd name="connsiteX4" fmla="*/ 909270 w 909270"/>
                    <a:gd name="connsiteY4" fmla="*/ 1344903 h 1344903"/>
                    <a:gd name="connsiteX5" fmla="*/ 382138 w 909270"/>
                    <a:gd name="connsiteY5" fmla="*/ 1338768 h 1344903"/>
                    <a:gd name="connsiteX6" fmla="*/ 0 w 909270"/>
                    <a:gd name="connsiteY6" fmla="*/ 669384 h 1344903"/>
                    <a:gd name="connsiteX0" fmla="*/ 0 w 906772"/>
                    <a:gd name="connsiteY0" fmla="*/ 669384 h 1346345"/>
                    <a:gd name="connsiteX1" fmla="*/ 382138 w 906772"/>
                    <a:gd name="connsiteY1" fmla="*/ 0 h 1346345"/>
                    <a:gd name="connsiteX2" fmla="*/ 386412 w 906772"/>
                    <a:gd name="connsiteY2" fmla="*/ 474526 h 1346345"/>
                    <a:gd name="connsiteX3" fmla="*/ 680982 w 906772"/>
                    <a:gd name="connsiteY3" fmla="*/ 976867 h 1346345"/>
                    <a:gd name="connsiteX4" fmla="*/ 906772 w 906772"/>
                    <a:gd name="connsiteY4" fmla="*/ 1346345 h 1346345"/>
                    <a:gd name="connsiteX5" fmla="*/ 382138 w 906772"/>
                    <a:gd name="connsiteY5" fmla="*/ 1338768 h 1346345"/>
                    <a:gd name="connsiteX6" fmla="*/ 0 w 906772"/>
                    <a:gd name="connsiteY6" fmla="*/ 669384 h 1346345"/>
                    <a:gd name="connsiteX0" fmla="*/ 0 w 896393"/>
                    <a:gd name="connsiteY0" fmla="*/ 669384 h 1345676"/>
                    <a:gd name="connsiteX1" fmla="*/ 382138 w 896393"/>
                    <a:gd name="connsiteY1" fmla="*/ 0 h 1345676"/>
                    <a:gd name="connsiteX2" fmla="*/ 386412 w 896393"/>
                    <a:gd name="connsiteY2" fmla="*/ 474526 h 1345676"/>
                    <a:gd name="connsiteX3" fmla="*/ 680982 w 896393"/>
                    <a:gd name="connsiteY3" fmla="*/ 976867 h 1345676"/>
                    <a:gd name="connsiteX4" fmla="*/ 896393 w 896393"/>
                    <a:gd name="connsiteY4" fmla="*/ 1345676 h 1345676"/>
                    <a:gd name="connsiteX5" fmla="*/ 382138 w 896393"/>
                    <a:gd name="connsiteY5" fmla="*/ 1338768 h 1345676"/>
                    <a:gd name="connsiteX6" fmla="*/ 0 w 896393"/>
                    <a:gd name="connsiteY6" fmla="*/ 669384 h 1345676"/>
                    <a:gd name="connsiteX0" fmla="*/ 0 w 896393"/>
                    <a:gd name="connsiteY0" fmla="*/ 669384 h 1345676"/>
                    <a:gd name="connsiteX1" fmla="*/ 382138 w 896393"/>
                    <a:gd name="connsiteY1" fmla="*/ 0 h 1345676"/>
                    <a:gd name="connsiteX2" fmla="*/ 386412 w 896393"/>
                    <a:gd name="connsiteY2" fmla="*/ 474526 h 1345676"/>
                    <a:gd name="connsiteX3" fmla="*/ 680982 w 896393"/>
                    <a:gd name="connsiteY3" fmla="*/ 976867 h 1345676"/>
                    <a:gd name="connsiteX4" fmla="*/ 896393 w 896393"/>
                    <a:gd name="connsiteY4" fmla="*/ 1345676 h 1345676"/>
                    <a:gd name="connsiteX5" fmla="*/ 382138 w 896393"/>
                    <a:gd name="connsiteY5" fmla="*/ 1338768 h 1345676"/>
                    <a:gd name="connsiteX6" fmla="*/ 0 w 896393"/>
                    <a:gd name="connsiteY6" fmla="*/ 669384 h 1345676"/>
                    <a:gd name="connsiteX0" fmla="*/ 0 w 896393"/>
                    <a:gd name="connsiteY0" fmla="*/ 447358 h 1123650"/>
                    <a:gd name="connsiteX1" fmla="*/ 257185 w 896393"/>
                    <a:gd name="connsiteY1" fmla="*/ 0 h 1123650"/>
                    <a:gd name="connsiteX2" fmla="*/ 386412 w 896393"/>
                    <a:gd name="connsiteY2" fmla="*/ 252500 h 1123650"/>
                    <a:gd name="connsiteX3" fmla="*/ 680982 w 896393"/>
                    <a:gd name="connsiteY3" fmla="*/ 754841 h 1123650"/>
                    <a:gd name="connsiteX4" fmla="*/ 896393 w 896393"/>
                    <a:gd name="connsiteY4" fmla="*/ 1123650 h 1123650"/>
                    <a:gd name="connsiteX5" fmla="*/ 382138 w 896393"/>
                    <a:gd name="connsiteY5" fmla="*/ 1116742 h 1123650"/>
                    <a:gd name="connsiteX6" fmla="*/ 0 w 896393"/>
                    <a:gd name="connsiteY6" fmla="*/ 447358 h 1123650"/>
                    <a:gd name="connsiteX0" fmla="*/ 0 w 896393"/>
                    <a:gd name="connsiteY0" fmla="*/ 447358 h 1123650"/>
                    <a:gd name="connsiteX1" fmla="*/ 257185 w 896393"/>
                    <a:gd name="connsiteY1" fmla="*/ 0 h 1123650"/>
                    <a:gd name="connsiteX2" fmla="*/ 386412 w 896393"/>
                    <a:gd name="connsiteY2" fmla="*/ 252500 h 1123650"/>
                    <a:gd name="connsiteX3" fmla="*/ 680982 w 896393"/>
                    <a:gd name="connsiteY3" fmla="*/ 754841 h 1123650"/>
                    <a:gd name="connsiteX4" fmla="*/ 896393 w 896393"/>
                    <a:gd name="connsiteY4" fmla="*/ 1123650 h 1123650"/>
                    <a:gd name="connsiteX5" fmla="*/ 382138 w 896393"/>
                    <a:gd name="connsiteY5" fmla="*/ 1116742 h 1123650"/>
                    <a:gd name="connsiteX6" fmla="*/ 0 w 896393"/>
                    <a:gd name="connsiteY6" fmla="*/ 447358 h 1123650"/>
                    <a:gd name="connsiteX0" fmla="*/ 0 w 896393"/>
                    <a:gd name="connsiteY0" fmla="*/ 447358 h 1123650"/>
                    <a:gd name="connsiteX1" fmla="*/ 257185 w 896393"/>
                    <a:gd name="connsiteY1" fmla="*/ 0 h 1123650"/>
                    <a:gd name="connsiteX2" fmla="*/ 386412 w 896393"/>
                    <a:gd name="connsiteY2" fmla="*/ 252500 h 1123650"/>
                    <a:gd name="connsiteX3" fmla="*/ 680982 w 896393"/>
                    <a:gd name="connsiteY3" fmla="*/ 754841 h 1123650"/>
                    <a:gd name="connsiteX4" fmla="*/ 896393 w 896393"/>
                    <a:gd name="connsiteY4" fmla="*/ 1123650 h 1123650"/>
                    <a:gd name="connsiteX5" fmla="*/ 382138 w 896393"/>
                    <a:gd name="connsiteY5" fmla="*/ 1116742 h 1123650"/>
                    <a:gd name="connsiteX6" fmla="*/ 0 w 896393"/>
                    <a:gd name="connsiteY6" fmla="*/ 447358 h 1123650"/>
                    <a:gd name="connsiteX0" fmla="*/ 0 w 896393"/>
                    <a:gd name="connsiteY0" fmla="*/ 443418 h 1119710"/>
                    <a:gd name="connsiteX1" fmla="*/ 256129 w 896393"/>
                    <a:gd name="connsiteY1" fmla="*/ 0 h 1119710"/>
                    <a:gd name="connsiteX2" fmla="*/ 386412 w 896393"/>
                    <a:gd name="connsiteY2" fmla="*/ 248560 h 1119710"/>
                    <a:gd name="connsiteX3" fmla="*/ 680982 w 896393"/>
                    <a:gd name="connsiteY3" fmla="*/ 750901 h 1119710"/>
                    <a:gd name="connsiteX4" fmla="*/ 896393 w 896393"/>
                    <a:gd name="connsiteY4" fmla="*/ 1119710 h 1119710"/>
                    <a:gd name="connsiteX5" fmla="*/ 382138 w 896393"/>
                    <a:gd name="connsiteY5" fmla="*/ 1112802 h 1119710"/>
                    <a:gd name="connsiteX6" fmla="*/ 0 w 896393"/>
                    <a:gd name="connsiteY6" fmla="*/ 443418 h 1119710"/>
                    <a:gd name="connsiteX0" fmla="*/ 0 w 896393"/>
                    <a:gd name="connsiteY0" fmla="*/ 443418 h 1119710"/>
                    <a:gd name="connsiteX1" fmla="*/ 256129 w 896393"/>
                    <a:gd name="connsiteY1" fmla="*/ 0 h 1119710"/>
                    <a:gd name="connsiteX2" fmla="*/ 386412 w 896393"/>
                    <a:gd name="connsiteY2" fmla="*/ 248560 h 1119710"/>
                    <a:gd name="connsiteX3" fmla="*/ 680982 w 896393"/>
                    <a:gd name="connsiteY3" fmla="*/ 750901 h 1119710"/>
                    <a:gd name="connsiteX4" fmla="*/ 896393 w 896393"/>
                    <a:gd name="connsiteY4" fmla="*/ 1119710 h 1119710"/>
                    <a:gd name="connsiteX5" fmla="*/ 382138 w 896393"/>
                    <a:gd name="connsiteY5" fmla="*/ 1112802 h 1119710"/>
                    <a:gd name="connsiteX6" fmla="*/ 0 w 896393"/>
                    <a:gd name="connsiteY6" fmla="*/ 443418 h 1119710"/>
                    <a:gd name="connsiteX0" fmla="*/ 0 w 896393"/>
                    <a:gd name="connsiteY0" fmla="*/ 440920 h 1117212"/>
                    <a:gd name="connsiteX1" fmla="*/ 257571 w 896393"/>
                    <a:gd name="connsiteY1" fmla="*/ 0 h 1117212"/>
                    <a:gd name="connsiteX2" fmla="*/ 386412 w 896393"/>
                    <a:gd name="connsiteY2" fmla="*/ 246062 h 1117212"/>
                    <a:gd name="connsiteX3" fmla="*/ 680982 w 896393"/>
                    <a:gd name="connsiteY3" fmla="*/ 748403 h 1117212"/>
                    <a:gd name="connsiteX4" fmla="*/ 896393 w 896393"/>
                    <a:gd name="connsiteY4" fmla="*/ 1117212 h 1117212"/>
                    <a:gd name="connsiteX5" fmla="*/ 382138 w 896393"/>
                    <a:gd name="connsiteY5" fmla="*/ 1110304 h 1117212"/>
                    <a:gd name="connsiteX6" fmla="*/ 0 w 896393"/>
                    <a:gd name="connsiteY6" fmla="*/ 440920 h 1117212"/>
                    <a:gd name="connsiteX0" fmla="*/ 0 w 896393"/>
                    <a:gd name="connsiteY0" fmla="*/ 436592 h 1112884"/>
                    <a:gd name="connsiteX1" fmla="*/ 250077 w 896393"/>
                    <a:gd name="connsiteY1" fmla="*/ 0 h 1112884"/>
                    <a:gd name="connsiteX2" fmla="*/ 386412 w 896393"/>
                    <a:gd name="connsiteY2" fmla="*/ 241734 h 1112884"/>
                    <a:gd name="connsiteX3" fmla="*/ 680982 w 896393"/>
                    <a:gd name="connsiteY3" fmla="*/ 744075 h 1112884"/>
                    <a:gd name="connsiteX4" fmla="*/ 896393 w 896393"/>
                    <a:gd name="connsiteY4" fmla="*/ 1112884 h 1112884"/>
                    <a:gd name="connsiteX5" fmla="*/ 382138 w 896393"/>
                    <a:gd name="connsiteY5" fmla="*/ 1105976 h 1112884"/>
                    <a:gd name="connsiteX6" fmla="*/ 0 w 896393"/>
                    <a:gd name="connsiteY6" fmla="*/ 436592 h 1112884"/>
                    <a:gd name="connsiteX0" fmla="*/ 0 w 896393"/>
                    <a:gd name="connsiteY0" fmla="*/ 436592 h 1112884"/>
                    <a:gd name="connsiteX1" fmla="*/ 250077 w 896393"/>
                    <a:gd name="connsiteY1" fmla="*/ 0 h 1112884"/>
                    <a:gd name="connsiteX2" fmla="*/ 386412 w 896393"/>
                    <a:gd name="connsiteY2" fmla="*/ 241734 h 1112884"/>
                    <a:gd name="connsiteX3" fmla="*/ 680982 w 896393"/>
                    <a:gd name="connsiteY3" fmla="*/ 744075 h 1112884"/>
                    <a:gd name="connsiteX4" fmla="*/ 896393 w 896393"/>
                    <a:gd name="connsiteY4" fmla="*/ 1112884 h 1112884"/>
                    <a:gd name="connsiteX5" fmla="*/ 382138 w 896393"/>
                    <a:gd name="connsiteY5" fmla="*/ 1105976 h 1112884"/>
                    <a:gd name="connsiteX6" fmla="*/ 0 w 896393"/>
                    <a:gd name="connsiteY6" fmla="*/ 436592 h 1112884"/>
                    <a:gd name="connsiteX0" fmla="*/ 0 w 889954"/>
                    <a:gd name="connsiteY0" fmla="*/ 436592 h 1113270"/>
                    <a:gd name="connsiteX1" fmla="*/ 250077 w 889954"/>
                    <a:gd name="connsiteY1" fmla="*/ 0 h 1113270"/>
                    <a:gd name="connsiteX2" fmla="*/ 386412 w 889954"/>
                    <a:gd name="connsiteY2" fmla="*/ 241734 h 1113270"/>
                    <a:gd name="connsiteX3" fmla="*/ 680982 w 889954"/>
                    <a:gd name="connsiteY3" fmla="*/ 744075 h 1113270"/>
                    <a:gd name="connsiteX4" fmla="*/ 889954 w 889954"/>
                    <a:gd name="connsiteY4" fmla="*/ 1113270 h 1113270"/>
                    <a:gd name="connsiteX5" fmla="*/ 382138 w 889954"/>
                    <a:gd name="connsiteY5" fmla="*/ 1105976 h 1113270"/>
                    <a:gd name="connsiteX6" fmla="*/ 0 w 889954"/>
                    <a:gd name="connsiteY6" fmla="*/ 436592 h 1113270"/>
                    <a:gd name="connsiteX0" fmla="*/ 0 w 889954"/>
                    <a:gd name="connsiteY0" fmla="*/ 436592 h 1113270"/>
                    <a:gd name="connsiteX1" fmla="*/ 250077 w 889954"/>
                    <a:gd name="connsiteY1" fmla="*/ 0 h 1113270"/>
                    <a:gd name="connsiteX2" fmla="*/ 386412 w 889954"/>
                    <a:gd name="connsiteY2" fmla="*/ 241734 h 1113270"/>
                    <a:gd name="connsiteX3" fmla="*/ 680982 w 889954"/>
                    <a:gd name="connsiteY3" fmla="*/ 744075 h 1113270"/>
                    <a:gd name="connsiteX4" fmla="*/ 889954 w 889954"/>
                    <a:gd name="connsiteY4" fmla="*/ 1113270 h 1113270"/>
                    <a:gd name="connsiteX5" fmla="*/ 382138 w 889954"/>
                    <a:gd name="connsiteY5" fmla="*/ 1105976 h 1113270"/>
                    <a:gd name="connsiteX6" fmla="*/ 0 w 889954"/>
                    <a:gd name="connsiteY6" fmla="*/ 436592 h 1113270"/>
                    <a:gd name="connsiteX0" fmla="*/ 0 w 889954"/>
                    <a:gd name="connsiteY0" fmla="*/ 436592 h 1113270"/>
                    <a:gd name="connsiteX1" fmla="*/ 250077 w 889954"/>
                    <a:gd name="connsiteY1" fmla="*/ 0 h 1113270"/>
                    <a:gd name="connsiteX2" fmla="*/ 386412 w 889954"/>
                    <a:gd name="connsiteY2" fmla="*/ 241734 h 1113270"/>
                    <a:gd name="connsiteX3" fmla="*/ 677041 w 889954"/>
                    <a:gd name="connsiteY3" fmla="*/ 743019 h 1113270"/>
                    <a:gd name="connsiteX4" fmla="*/ 889954 w 889954"/>
                    <a:gd name="connsiteY4" fmla="*/ 1113270 h 1113270"/>
                    <a:gd name="connsiteX5" fmla="*/ 382138 w 889954"/>
                    <a:gd name="connsiteY5" fmla="*/ 1105976 h 1113270"/>
                    <a:gd name="connsiteX6" fmla="*/ 0 w 889954"/>
                    <a:gd name="connsiteY6" fmla="*/ 436592 h 111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9954" h="1113270">
                      <a:moveTo>
                        <a:pt x="0" y="436592"/>
                      </a:moveTo>
                      <a:lnTo>
                        <a:pt x="250077" y="0"/>
                      </a:lnTo>
                      <a:cubicBezTo>
                        <a:pt x="344523" y="157762"/>
                        <a:pt x="232727" y="-41706"/>
                        <a:pt x="386412" y="241734"/>
                      </a:cubicBezTo>
                      <a:cubicBezTo>
                        <a:pt x="513096" y="460457"/>
                        <a:pt x="683715" y="743742"/>
                        <a:pt x="677041" y="743019"/>
                      </a:cubicBezTo>
                      <a:cubicBezTo>
                        <a:pt x="678045" y="741403"/>
                        <a:pt x="818948" y="982100"/>
                        <a:pt x="889954" y="1113270"/>
                      </a:cubicBezTo>
                      <a:lnTo>
                        <a:pt x="382138" y="1105976"/>
                      </a:lnTo>
                      <a:lnTo>
                        <a:pt x="0" y="436592"/>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1200" spc="0" baseline="0"/>
                </a:p>
              </p:txBody>
            </p:sp>
          </p:grpSp>
        </p:grpSp>
        <p:sp>
          <p:nvSpPr>
            <p:cNvPr id="2" name="Rectangle 1"/>
            <p:cNvSpPr/>
            <p:nvPr userDrawn="1"/>
          </p:nvSpPr>
          <p:spPr>
            <a:xfrm>
              <a:off x="7366170" y="0"/>
              <a:ext cx="16354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1200" spc="0" baseline="0"/>
            </a:p>
          </p:txBody>
        </p:sp>
        <p:sp>
          <p:nvSpPr>
            <p:cNvPr id="19" name="Rectangle 18"/>
            <p:cNvSpPr/>
            <p:nvPr userDrawn="1"/>
          </p:nvSpPr>
          <p:spPr>
            <a:xfrm>
              <a:off x="8991600" y="1523"/>
              <a:ext cx="14237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1200" spc="0" baseline="0"/>
            </a:p>
          </p:txBody>
        </p:sp>
        <p:sp>
          <p:nvSpPr>
            <p:cNvPr id="5" name="Rectangle 4"/>
            <p:cNvSpPr/>
            <p:nvPr userDrawn="1"/>
          </p:nvSpPr>
          <p:spPr>
            <a:xfrm>
              <a:off x="7356141" y="1"/>
              <a:ext cx="1777830" cy="1523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1200" spc="0" baseline="0"/>
            </a:p>
          </p:txBody>
        </p:sp>
        <p:sp>
          <p:nvSpPr>
            <p:cNvPr id="21" name="Rectangle 20"/>
            <p:cNvSpPr/>
            <p:nvPr userDrawn="1"/>
          </p:nvSpPr>
          <p:spPr>
            <a:xfrm>
              <a:off x="7366170" y="6700285"/>
              <a:ext cx="1777830" cy="1523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1200" spc="0" baseline="0"/>
            </a:p>
          </p:txBody>
        </p:sp>
      </p:grpSp>
      <p:cxnSp>
        <p:nvCxnSpPr>
          <p:cNvPr id="6" name="Straight Connector 5"/>
          <p:cNvCxnSpPr/>
          <p:nvPr/>
        </p:nvCxnSpPr>
        <p:spPr>
          <a:xfrm>
            <a:off x="304800" y="3886200"/>
            <a:ext cx="6858000" cy="0"/>
          </a:xfrm>
          <a:prstGeom prst="line">
            <a:avLst/>
          </a:prstGeom>
          <a:ln w="76200">
            <a:solidFill>
              <a:schemeClr val="accent4"/>
            </a:solidFill>
          </a:ln>
          <a:effectLst>
            <a:outerShdw blurRad="50800" dist="38100" dir="2700000" algn="tl"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cxnSp>
      <p:pic>
        <p:nvPicPr>
          <p:cNvPr id="12" name="Picture 11"/>
          <p:cNvPicPr>
            <a:picLocks noChangeAspect="1"/>
          </p:cNvPicPr>
          <p:nvPr/>
        </p:nvPicPr>
        <p:blipFill rotWithShape="1">
          <a:blip r:embed="rId2" cstate="print">
            <a:extLst>
              <a:ext uri="{28A0092B-C50C-407E-A947-70E740481C1C}">
                <a14:useLocalDpi xmlns:a14="http://schemas.microsoft.com/office/drawing/2010/main" xmlns="" val="0"/>
              </a:ext>
            </a:extLst>
          </a:blip>
          <a:srcRect l="17475" t="29652" r="16674" b="28837"/>
          <a:stretch/>
        </p:blipFill>
        <p:spPr>
          <a:xfrm>
            <a:off x="296305" y="5022068"/>
            <a:ext cx="3200400" cy="155894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40280"/>
            <a:ext cx="8229600" cy="3886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41AAE8FE-EDC2-45E4-95AB-B7EF1AE943F0}" type="datetime1">
              <a:rPr lang="en-US" smtClean="0"/>
              <a:pPr/>
              <a:t>11/5/2014</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44F50AF-5F5D-4106-A90F-C47E8405DFBD}" type="slidenum">
              <a:rPr lang="en-US" smtClean="0"/>
              <a:pPr/>
              <a:t>‹#›</a:t>
            </a:fld>
            <a:endParaRPr lang="en-US"/>
          </a:p>
        </p:txBody>
      </p:sp>
    </p:spTree>
    <p:extLst>
      <p:ext uri="{BB962C8B-B14F-4D97-AF65-F5344CB8AC3E}">
        <p14:creationId xmlns:p14="http://schemas.microsoft.com/office/powerpoint/2010/main" xmlns="" val="25567640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152399" y="153923"/>
            <a:ext cx="7203742" cy="65532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4187952" y="3994135"/>
            <a:ext cx="2971800" cy="1828800"/>
          </a:xfrm>
        </p:spPr>
        <p:txBody>
          <a:bodyPr anchor="t">
            <a:normAutofit/>
          </a:bodyPr>
          <a:lstStyle>
            <a:lvl1pPr marL="0" indent="0" algn="r">
              <a:buNone/>
              <a:defRPr sz="1900" kern="1200" spc="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itle 12"/>
          <p:cNvSpPr>
            <a:spLocks noGrp="1"/>
          </p:cNvSpPr>
          <p:nvPr>
            <p:ph type="title"/>
          </p:nvPr>
        </p:nvSpPr>
        <p:spPr>
          <a:xfrm>
            <a:off x="835152" y="1981200"/>
            <a:ext cx="6324600" cy="1833240"/>
          </a:xfrm>
          <a:effectLst/>
        </p:spPr>
        <p:txBody>
          <a:bodyPr anchor="b"/>
          <a:lstStyle>
            <a:lvl1pPr algn="r">
              <a:defRPr sz="4200" b="0" kern="1200" spc="0" baseline="0">
                <a:solidFill>
                  <a:schemeClr val="accent3"/>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grpSp>
        <p:nvGrpSpPr>
          <p:cNvPr id="10" name="Group 9"/>
          <p:cNvGrpSpPr/>
          <p:nvPr/>
        </p:nvGrpSpPr>
        <p:grpSpPr>
          <a:xfrm>
            <a:off x="6911164" y="0"/>
            <a:ext cx="2698992" cy="6859523"/>
            <a:chOff x="6911164" y="0"/>
            <a:chExt cx="2698992" cy="6859523"/>
          </a:xfrm>
        </p:grpSpPr>
        <p:sp>
          <p:nvSpPr>
            <p:cNvPr id="7" name="Rectangle 6"/>
            <p:cNvSpPr/>
            <p:nvPr/>
          </p:nvSpPr>
          <p:spPr>
            <a:xfrm>
              <a:off x="7529720" y="152399"/>
              <a:ext cx="146188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4" name="Group 3"/>
            <p:cNvGrpSpPr/>
            <p:nvPr userDrawn="1"/>
          </p:nvGrpSpPr>
          <p:grpSpPr>
            <a:xfrm>
              <a:off x="6911164" y="153923"/>
              <a:ext cx="2698992" cy="6476218"/>
              <a:chOff x="6673608" y="246975"/>
              <a:chExt cx="2698992" cy="6296732"/>
            </a:xfrm>
          </p:grpSpPr>
          <p:grpSp>
            <p:nvGrpSpPr>
              <p:cNvPr id="9" name="Group 8"/>
              <p:cNvGrpSpPr/>
              <p:nvPr userDrawn="1"/>
            </p:nvGrpSpPr>
            <p:grpSpPr>
              <a:xfrm>
                <a:off x="7420288" y="2743200"/>
                <a:ext cx="1929515" cy="3800507"/>
                <a:chOff x="7549116" y="2868778"/>
                <a:chExt cx="2000812" cy="3940937"/>
              </a:xfrm>
            </p:grpSpPr>
            <p:sp>
              <p:nvSpPr>
                <p:cNvPr id="33" name="Hexagon 32"/>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Hexagon 33"/>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Freeform 34"/>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68" name="Group 67"/>
              <p:cNvGrpSpPr/>
              <p:nvPr userDrawn="1"/>
            </p:nvGrpSpPr>
            <p:grpSpPr>
              <a:xfrm flipH="1" flipV="1">
                <a:off x="6673608" y="246975"/>
                <a:ext cx="2698992" cy="2600033"/>
                <a:chOff x="-382404" y="4094560"/>
                <a:chExt cx="2798722" cy="2696106"/>
              </a:xfrm>
            </p:grpSpPr>
            <p:sp>
              <p:nvSpPr>
                <p:cNvPr id="74" name="Freeform 73"/>
                <p:cNvSpPr/>
                <p:nvPr/>
              </p:nvSpPr>
              <p:spPr>
                <a:xfrm rot="1800000">
                  <a:off x="-382404" y="4201526"/>
                  <a:ext cx="1261500"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5" name="Hexagon 74"/>
                <p:cNvSpPr/>
                <p:nvPr/>
              </p:nvSpPr>
              <p:spPr>
                <a:xfrm rot="1800000">
                  <a:off x="24365" y="5402429"/>
                  <a:ext cx="1601401" cy="1388237"/>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Hexagon 75"/>
                <p:cNvSpPr/>
                <p:nvPr/>
              </p:nvSpPr>
              <p:spPr>
                <a:xfrm rot="1800000">
                  <a:off x="785286" y="4094560"/>
                  <a:ext cx="1486573" cy="1391250"/>
                </a:xfrm>
                <a:custGeom>
                  <a:avLst/>
                  <a:gdLst>
                    <a:gd name="connsiteX0" fmla="*/ 0 w 1544336"/>
                    <a:gd name="connsiteY0" fmla="*/ 669384 h 1338768"/>
                    <a:gd name="connsiteX1" fmla="*/ 382138 w 1544336"/>
                    <a:gd name="connsiteY1" fmla="*/ 0 h 1338768"/>
                    <a:gd name="connsiteX2" fmla="*/ 1162198 w 1544336"/>
                    <a:gd name="connsiteY2" fmla="*/ 0 h 1338768"/>
                    <a:gd name="connsiteX3" fmla="*/ 1544336 w 1544336"/>
                    <a:gd name="connsiteY3" fmla="*/ 669384 h 1338768"/>
                    <a:gd name="connsiteX4" fmla="*/ 1162198 w 1544336"/>
                    <a:gd name="connsiteY4" fmla="*/ 1338768 h 1338768"/>
                    <a:gd name="connsiteX5" fmla="*/ 382138 w 1544336"/>
                    <a:gd name="connsiteY5" fmla="*/ 1338768 h 1338768"/>
                    <a:gd name="connsiteX6" fmla="*/ 0 w 1544336"/>
                    <a:gd name="connsiteY6" fmla="*/ 669384 h 1338768"/>
                    <a:gd name="connsiteX0" fmla="*/ 0 w 1544336"/>
                    <a:gd name="connsiteY0" fmla="*/ 672290 h 1341674"/>
                    <a:gd name="connsiteX1" fmla="*/ 382138 w 1544336"/>
                    <a:gd name="connsiteY1" fmla="*/ 2906 h 1341674"/>
                    <a:gd name="connsiteX2" fmla="*/ 930697 w 1544336"/>
                    <a:gd name="connsiteY2" fmla="*/ 0 h 1341674"/>
                    <a:gd name="connsiteX3" fmla="*/ 1544336 w 1544336"/>
                    <a:gd name="connsiteY3" fmla="*/ 672290 h 1341674"/>
                    <a:gd name="connsiteX4" fmla="*/ 1162198 w 1544336"/>
                    <a:gd name="connsiteY4" fmla="*/ 1341674 h 1341674"/>
                    <a:gd name="connsiteX5" fmla="*/ 382138 w 1544336"/>
                    <a:gd name="connsiteY5" fmla="*/ 1341674 h 1341674"/>
                    <a:gd name="connsiteX6" fmla="*/ 0 w 1544336"/>
                    <a:gd name="connsiteY6" fmla="*/ 672290 h 1341674"/>
                    <a:gd name="connsiteX0" fmla="*/ 0 w 1432158"/>
                    <a:gd name="connsiteY0" fmla="*/ 672290 h 1341674"/>
                    <a:gd name="connsiteX1" fmla="*/ 382138 w 1432158"/>
                    <a:gd name="connsiteY1" fmla="*/ 2906 h 1341674"/>
                    <a:gd name="connsiteX2" fmla="*/ 930697 w 1432158"/>
                    <a:gd name="connsiteY2" fmla="*/ 0 h 1341674"/>
                    <a:gd name="connsiteX3" fmla="*/ 1432158 w 1432158"/>
                    <a:gd name="connsiteY3" fmla="*/ 870287 h 1341674"/>
                    <a:gd name="connsiteX4" fmla="*/ 1162198 w 1432158"/>
                    <a:gd name="connsiteY4" fmla="*/ 1341674 h 1341674"/>
                    <a:gd name="connsiteX5" fmla="*/ 382138 w 1432158"/>
                    <a:gd name="connsiteY5" fmla="*/ 1341674 h 1341674"/>
                    <a:gd name="connsiteX6" fmla="*/ 0 w 1432158"/>
                    <a:gd name="connsiteY6" fmla="*/ 672290 h 1341674"/>
                    <a:gd name="connsiteX0" fmla="*/ 0 w 1433600"/>
                    <a:gd name="connsiteY0" fmla="*/ 672290 h 1341674"/>
                    <a:gd name="connsiteX1" fmla="*/ 382138 w 1433600"/>
                    <a:gd name="connsiteY1" fmla="*/ 2906 h 1341674"/>
                    <a:gd name="connsiteX2" fmla="*/ 930697 w 1433600"/>
                    <a:gd name="connsiteY2" fmla="*/ 0 h 1341674"/>
                    <a:gd name="connsiteX3" fmla="*/ 1433600 w 1433600"/>
                    <a:gd name="connsiteY3" fmla="*/ 872784 h 1341674"/>
                    <a:gd name="connsiteX4" fmla="*/ 1162198 w 1433600"/>
                    <a:gd name="connsiteY4" fmla="*/ 1341674 h 1341674"/>
                    <a:gd name="connsiteX5" fmla="*/ 382138 w 1433600"/>
                    <a:gd name="connsiteY5" fmla="*/ 1341674 h 1341674"/>
                    <a:gd name="connsiteX6" fmla="*/ 0 w 1433600"/>
                    <a:gd name="connsiteY6" fmla="*/ 672290 h 134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3600" h="1341674">
                      <a:moveTo>
                        <a:pt x="0" y="672290"/>
                      </a:moveTo>
                      <a:lnTo>
                        <a:pt x="382138" y="2906"/>
                      </a:lnTo>
                      <a:lnTo>
                        <a:pt x="930697" y="0"/>
                      </a:lnTo>
                      <a:lnTo>
                        <a:pt x="1433600" y="872784"/>
                      </a:lnTo>
                      <a:lnTo>
                        <a:pt x="1162198" y="1341674"/>
                      </a:lnTo>
                      <a:lnTo>
                        <a:pt x="382138" y="1341674"/>
                      </a:lnTo>
                      <a:lnTo>
                        <a:pt x="0" y="672290"/>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Hexagon 76"/>
                <p:cNvSpPr/>
                <p:nvPr userDrawn="1"/>
              </p:nvSpPr>
              <p:spPr>
                <a:xfrm rot="1800000">
                  <a:off x="1493479" y="5467030"/>
                  <a:ext cx="922839" cy="1154406"/>
                </a:xfrm>
                <a:custGeom>
                  <a:avLst/>
                  <a:gdLst>
                    <a:gd name="connsiteX0" fmla="*/ 0 w 1544336"/>
                    <a:gd name="connsiteY0" fmla="*/ 669384 h 1338768"/>
                    <a:gd name="connsiteX1" fmla="*/ 382138 w 1544336"/>
                    <a:gd name="connsiteY1" fmla="*/ 0 h 1338768"/>
                    <a:gd name="connsiteX2" fmla="*/ 1162198 w 1544336"/>
                    <a:gd name="connsiteY2" fmla="*/ 0 h 1338768"/>
                    <a:gd name="connsiteX3" fmla="*/ 1544336 w 1544336"/>
                    <a:gd name="connsiteY3" fmla="*/ 669384 h 1338768"/>
                    <a:gd name="connsiteX4" fmla="*/ 1162198 w 1544336"/>
                    <a:gd name="connsiteY4" fmla="*/ 1338768 h 1338768"/>
                    <a:gd name="connsiteX5" fmla="*/ 382138 w 1544336"/>
                    <a:gd name="connsiteY5" fmla="*/ 1338768 h 1338768"/>
                    <a:gd name="connsiteX6" fmla="*/ 0 w 1544336"/>
                    <a:gd name="connsiteY6" fmla="*/ 669384 h 1338768"/>
                    <a:gd name="connsiteX0" fmla="*/ 0 w 1544336"/>
                    <a:gd name="connsiteY0" fmla="*/ 669384 h 1338768"/>
                    <a:gd name="connsiteX1" fmla="*/ 382138 w 1544336"/>
                    <a:gd name="connsiteY1" fmla="*/ 0 h 1338768"/>
                    <a:gd name="connsiteX2" fmla="*/ 390739 w 1544336"/>
                    <a:gd name="connsiteY2" fmla="*/ 482022 h 1338768"/>
                    <a:gd name="connsiteX3" fmla="*/ 1544336 w 1544336"/>
                    <a:gd name="connsiteY3" fmla="*/ 669384 h 1338768"/>
                    <a:gd name="connsiteX4" fmla="*/ 1162198 w 1544336"/>
                    <a:gd name="connsiteY4" fmla="*/ 1338768 h 1338768"/>
                    <a:gd name="connsiteX5" fmla="*/ 382138 w 1544336"/>
                    <a:gd name="connsiteY5" fmla="*/ 1338768 h 1338768"/>
                    <a:gd name="connsiteX6" fmla="*/ 0 w 1544336"/>
                    <a:gd name="connsiteY6" fmla="*/ 669384 h 1338768"/>
                    <a:gd name="connsiteX0" fmla="*/ 0 w 1162198"/>
                    <a:gd name="connsiteY0" fmla="*/ 669384 h 1338768"/>
                    <a:gd name="connsiteX1" fmla="*/ 382138 w 1162198"/>
                    <a:gd name="connsiteY1" fmla="*/ 0 h 1338768"/>
                    <a:gd name="connsiteX2" fmla="*/ 390739 w 1162198"/>
                    <a:gd name="connsiteY2" fmla="*/ 482022 h 1338768"/>
                    <a:gd name="connsiteX3" fmla="*/ 771459 w 1162198"/>
                    <a:gd name="connsiteY3" fmla="*/ 1127811 h 1338768"/>
                    <a:gd name="connsiteX4" fmla="*/ 1162198 w 1162198"/>
                    <a:gd name="connsiteY4" fmla="*/ 1338768 h 1338768"/>
                    <a:gd name="connsiteX5" fmla="*/ 382138 w 1162198"/>
                    <a:gd name="connsiteY5" fmla="*/ 1338768 h 1338768"/>
                    <a:gd name="connsiteX6" fmla="*/ 0 w 1162198"/>
                    <a:gd name="connsiteY6" fmla="*/ 669384 h 1338768"/>
                    <a:gd name="connsiteX0" fmla="*/ 0 w 1162198"/>
                    <a:gd name="connsiteY0" fmla="*/ 669384 h 1338768"/>
                    <a:gd name="connsiteX1" fmla="*/ 382138 w 1162198"/>
                    <a:gd name="connsiteY1" fmla="*/ 0 h 1338768"/>
                    <a:gd name="connsiteX2" fmla="*/ 386412 w 1162198"/>
                    <a:gd name="connsiteY2" fmla="*/ 474526 h 1338768"/>
                    <a:gd name="connsiteX3" fmla="*/ 771459 w 1162198"/>
                    <a:gd name="connsiteY3" fmla="*/ 1127811 h 1338768"/>
                    <a:gd name="connsiteX4" fmla="*/ 1162198 w 1162198"/>
                    <a:gd name="connsiteY4" fmla="*/ 1338768 h 1338768"/>
                    <a:gd name="connsiteX5" fmla="*/ 382138 w 1162198"/>
                    <a:gd name="connsiteY5" fmla="*/ 1338768 h 1338768"/>
                    <a:gd name="connsiteX6" fmla="*/ 0 w 1162198"/>
                    <a:gd name="connsiteY6" fmla="*/ 669384 h 1338768"/>
                    <a:gd name="connsiteX0" fmla="*/ 0 w 1162198"/>
                    <a:gd name="connsiteY0" fmla="*/ 669384 h 1338768"/>
                    <a:gd name="connsiteX1" fmla="*/ 382138 w 1162198"/>
                    <a:gd name="connsiteY1" fmla="*/ 0 h 1338768"/>
                    <a:gd name="connsiteX2" fmla="*/ 386412 w 1162198"/>
                    <a:gd name="connsiteY2" fmla="*/ 474526 h 1338768"/>
                    <a:gd name="connsiteX3" fmla="*/ 766463 w 1162198"/>
                    <a:gd name="connsiteY3" fmla="*/ 1130695 h 1338768"/>
                    <a:gd name="connsiteX4" fmla="*/ 1162198 w 1162198"/>
                    <a:gd name="connsiteY4" fmla="*/ 1338768 h 1338768"/>
                    <a:gd name="connsiteX5" fmla="*/ 382138 w 1162198"/>
                    <a:gd name="connsiteY5" fmla="*/ 1338768 h 1338768"/>
                    <a:gd name="connsiteX6" fmla="*/ 0 w 1162198"/>
                    <a:gd name="connsiteY6" fmla="*/ 669384 h 1338768"/>
                    <a:gd name="connsiteX0" fmla="*/ 0 w 1162198"/>
                    <a:gd name="connsiteY0" fmla="*/ 669384 h 1338768"/>
                    <a:gd name="connsiteX1" fmla="*/ 382138 w 1162198"/>
                    <a:gd name="connsiteY1" fmla="*/ 0 h 1338768"/>
                    <a:gd name="connsiteX2" fmla="*/ 386412 w 1162198"/>
                    <a:gd name="connsiteY2" fmla="*/ 474526 h 1338768"/>
                    <a:gd name="connsiteX3" fmla="*/ 766463 w 1162198"/>
                    <a:gd name="connsiteY3" fmla="*/ 1130695 h 1338768"/>
                    <a:gd name="connsiteX4" fmla="*/ 1162198 w 1162198"/>
                    <a:gd name="connsiteY4" fmla="*/ 1338768 h 1338768"/>
                    <a:gd name="connsiteX5" fmla="*/ 382138 w 1162198"/>
                    <a:gd name="connsiteY5" fmla="*/ 1338768 h 1338768"/>
                    <a:gd name="connsiteX6" fmla="*/ 0 w 1162198"/>
                    <a:gd name="connsiteY6" fmla="*/ 669384 h 1338768"/>
                    <a:gd name="connsiteX0" fmla="*/ 0 w 1162198"/>
                    <a:gd name="connsiteY0" fmla="*/ 669384 h 1338768"/>
                    <a:gd name="connsiteX1" fmla="*/ 382138 w 1162198"/>
                    <a:gd name="connsiteY1" fmla="*/ 0 h 1338768"/>
                    <a:gd name="connsiteX2" fmla="*/ 386412 w 1162198"/>
                    <a:gd name="connsiteY2" fmla="*/ 474526 h 1338768"/>
                    <a:gd name="connsiteX3" fmla="*/ 766463 w 1162198"/>
                    <a:gd name="connsiteY3" fmla="*/ 1130695 h 1338768"/>
                    <a:gd name="connsiteX4" fmla="*/ 1162198 w 1162198"/>
                    <a:gd name="connsiteY4" fmla="*/ 1338768 h 1338768"/>
                    <a:gd name="connsiteX5" fmla="*/ 382138 w 1162198"/>
                    <a:gd name="connsiteY5" fmla="*/ 1338768 h 1338768"/>
                    <a:gd name="connsiteX6" fmla="*/ 0 w 1162198"/>
                    <a:gd name="connsiteY6" fmla="*/ 669384 h 1338768"/>
                    <a:gd name="connsiteX0" fmla="*/ 0 w 1162198"/>
                    <a:gd name="connsiteY0" fmla="*/ 669384 h 1345530"/>
                    <a:gd name="connsiteX1" fmla="*/ 382138 w 1162198"/>
                    <a:gd name="connsiteY1" fmla="*/ 0 h 1345530"/>
                    <a:gd name="connsiteX2" fmla="*/ 386412 w 1162198"/>
                    <a:gd name="connsiteY2" fmla="*/ 474526 h 1345530"/>
                    <a:gd name="connsiteX3" fmla="*/ 890498 w 1162198"/>
                    <a:gd name="connsiteY3" fmla="*/ 1345530 h 1345530"/>
                    <a:gd name="connsiteX4" fmla="*/ 1162198 w 1162198"/>
                    <a:gd name="connsiteY4" fmla="*/ 1338768 h 1345530"/>
                    <a:gd name="connsiteX5" fmla="*/ 382138 w 1162198"/>
                    <a:gd name="connsiteY5" fmla="*/ 1338768 h 1345530"/>
                    <a:gd name="connsiteX6" fmla="*/ 0 w 1162198"/>
                    <a:gd name="connsiteY6" fmla="*/ 669384 h 1345530"/>
                    <a:gd name="connsiteX0" fmla="*/ 0 w 1162198"/>
                    <a:gd name="connsiteY0" fmla="*/ 669384 h 1338768"/>
                    <a:gd name="connsiteX1" fmla="*/ 382138 w 1162198"/>
                    <a:gd name="connsiteY1" fmla="*/ 0 h 1338768"/>
                    <a:gd name="connsiteX2" fmla="*/ 386412 w 1162198"/>
                    <a:gd name="connsiteY2" fmla="*/ 474526 h 1338768"/>
                    <a:gd name="connsiteX3" fmla="*/ 680982 w 1162198"/>
                    <a:gd name="connsiteY3" fmla="*/ 976867 h 1338768"/>
                    <a:gd name="connsiteX4" fmla="*/ 1162198 w 1162198"/>
                    <a:gd name="connsiteY4" fmla="*/ 1338768 h 1338768"/>
                    <a:gd name="connsiteX5" fmla="*/ 382138 w 1162198"/>
                    <a:gd name="connsiteY5" fmla="*/ 1338768 h 1338768"/>
                    <a:gd name="connsiteX6" fmla="*/ 0 w 1162198"/>
                    <a:gd name="connsiteY6" fmla="*/ 669384 h 1338768"/>
                    <a:gd name="connsiteX0" fmla="*/ 0 w 909270"/>
                    <a:gd name="connsiteY0" fmla="*/ 669384 h 1344903"/>
                    <a:gd name="connsiteX1" fmla="*/ 382138 w 909270"/>
                    <a:gd name="connsiteY1" fmla="*/ 0 h 1344903"/>
                    <a:gd name="connsiteX2" fmla="*/ 386412 w 909270"/>
                    <a:gd name="connsiteY2" fmla="*/ 474526 h 1344903"/>
                    <a:gd name="connsiteX3" fmla="*/ 680982 w 909270"/>
                    <a:gd name="connsiteY3" fmla="*/ 976867 h 1344903"/>
                    <a:gd name="connsiteX4" fmla="*/ 909270 w 909270"/>
                    <a:gd name="connsiteY4" fmla="*/ 1344903 h 1344903"/>
                    <a:gd name="connsiteX5" fmla="*/ 382138 w 909270"/>
                    <a:gd name="connsiteY5" fmla="*/ 1338768 h 1344903"/>
                    <a:gd name="connsiteX6" fmla="*/ 0 w 909270"/>
                    <a:gd name="connsiteY6" fmla="*/ 669384 h 1344903"/>
                    <a:gd name="connsiteX0" fmla="*/ 0 w 909270"/>
                    <a:gd name="connsiteY0" fmla="*/ 669384 h 1344903"/>
                    <a:gd name="connsiteX1" fmla="*/ 382138 w 909270"/>
                    <a:gd name="connsiteY1" fmla="*/ 0 h 1344903"/>
                    <a:gd name="connsiteX2" fmla="*/ 386412 w 909270"/>
                    <a:gd name="connsiteY2" fmla="*/ 474526 h 1344903"/>
                    <a:gd name="connsiteX3" fmla="*/ 680982 w 909270"/>
                    <a:gd name="connsiteY3" fmla="*/ 976867 h 1344903"/>
                    <a:gd name="connsiteX4" fmla="*/ 909270 w 909270"/>
                    <a:gd name="connsiteY4" fmla="*/ 1344903 h 1344903"/>
                    <a:gd name="connsiteX5" fmla="*/ 382138 w 909270"/>
                    <a:gd name="connsiteY5" fmla="*/ 1338768 h 1344903"/>
                    <a:gd name="connsiteX6" fmla="*/ 0 w 909270"/>
                    <a:gd name="connsiteY6" fmla="*/ 669384 h 1344903"/>
                    <a:gd name="connsiteX0" fmla="*/ 0 w 906772"/>
                    <a:gd name="connsiteY0" fmla="*/ 669384 h 1346345"/>
                    <a:gd name="connsiteX1" fmla="*/ 382138 w 906772"/>
                    <a:gd name="connsiteY1" fmla="*/ 0 h 1346345"/>
                    <a:gd name="connsiteX2" fmla="*/ 386412 w 906772"/>
                    <a:gd name="connsiteY2" fmla="*/ 474526 h 1346345"/>
                    <a:gd name="connsiteX3" fmla="*/ 680982 w 906772"/>
                    <a:gd name="connsiteY3" fmla="*/ 976867 h 1346345"/>
                    <a:gd name="connsiteX4" fmla="*/ 906772 w 906772"/>
                    <a:gd name="connsiteY4" fmla="*/ 1346345 h 1346345"/>
                    <a:gd name="connsiteX5" fmla="*/ 382138 w 906772"/>
                    <a:gd name="connsiteY5" fmla="*/ 1338768 h 1346345"/>
                    <a:gd name="connsiteX6" fmla="*/ 0 w 906772"/>
                    <a:gd name="connsiteY6" fmla="*/ 669384 h 1346345"/>
                    <a:gd name="connsiteX0" fmla="*/ 0 w 896393"/>
                    <a:gd name="connsiteY0" fmla="*/ 669384 h 1345676"/>
                    <a:gd name="connsiteX1" fmla="*/ 382138 w 896393"/>
                    <a:gd name="connsiteY1" fmla="*/ 0 h 1345676"/>
                    <a:gd name="connsiteX2" fmla="*/ 386412 w 896393"/>
                    <a:gd name="connsiteY2" fmla="*/ 474526 h 1345676"/>
                    <a:gd name="connsiteX3" fmla="*/ 680982 w 896393"/>
                    <a:gd name="connsiteY3" fmla="*/ 976867 h 1345676"/>
                    <a:gd name="connsiteX4" fmla="*/ 896393 w 896393"/>
                    <a:gd name="connsiteY4" fmla="*/ 1345676 h 1345676"/>
                    <a:gd name="connsiteX5" fmla="*/ 382138 w 896393"/>
                    <a:gd name="connsiteY5" fmla="*/ 1338768 h 1345676"/>
                    <a:gd name="connsiteX6" fmla="*/ 0 w 896393"/>
                    <a:gd name="connsiteY6" fmla="*/ 669384 h 1345676"/>
                    <a:gd name="connsiteX0" fmla="*/ 0 w 896393"/>
                    <a:gd name="connsiteY0" fmla="*/ 669384 h 1345676"/>
                    <a:gd name="connsiteX1" fmla="*/ 382138 w 896393"/>
                    <a:gd name="connsiteY1" fmla="*/ 0 h 1345676"/>
                    <a:gd name="connsiteX2" fmla="*/ 386412 w 896393"/>
                    <a:gd name="connsiteY2" fmla="*/ 474526 h 1345676"/>
                    <a:gd name="connsiteX3" fmla="*/ 680982 w 896393"/>
                    <a:gd name="connsiteY3" fmla="*/ 976867 h 1345676"/>
                    <a:gd name="connsiteX4" fmla="*/ 896393 w 896393"/>
                    <a:gd name="connsiteY4" fmla="*/ 1345676 h 1345676"/>
                    <a:gd name="connsiteX5" fmla="*/ 382138 w 896393"/>
                    <a:gd name="connsiteY5" fmla="*/ 1338768 h 1345676"/>
                    <a:gd name="connsiteX6" fmla="*/ 0 w 896393"/>
                    <a:gd name="connsiteY6" fmla="*/ 669384 h 1345676"/>
                    <a:gd name="connsiteX0" fmla="*/ 0 w 896393"/>
                    <a:gd name="connsiteY0" fmla="*/ 447358 h 1123650"/>
                    <a:gd name="connsiteX1" fmla="*/ 257185 w 896393"/>
                    <a:gd name="connsiteY1" fmla="*/ 0 h 1123650"/>
                    <a:gd name="connsiteX2" fmla="*/ 386412 w 896393"/>
                    <a:gd name="connsiteY2" fmla="*/ 252500 h 1123650"/>
                    <a:gd name="connsiteX3" fmla="*/ 680982 w 896393"/>
                    <a:gd name="connsiteY3" fmla="*/ 754841 h 1123650"/>
                    <a:gd name="connsiteX4" fmla="*/ 896393 w 896393"/>
                    <a:gd name="connsiteY4" fmla="*/ 1123650 h 1123650"/>
                    <a:gd name="connsiteX5" fmla="*/ 382138 w 896393"/>
                    <a:gd name="connsiteY5" fmla="*/ 1116742 h 1123650"/>
                    <a:gd name="connsiteX6" fmla="*/ 0 w 896393"/>
                    <a:gd name="connsiteY6" fmla="*/ 447358 h 1123650"/>
                    <a:gd name="connsiteX0" fmla="*/ 0 w 896393"/>
                    <a:gd name="connsiteY0" fmla="*/ 447358 h 1123650"/>
                    <a:gd name="connsiteX1" fmla="*/ 257185 w 896393"/>
                    <a:gd name="connsiteY1" fmla="*/ 0 h 1123650"/>
                    <a:gd name="connsiteX2" fmla="*/ 386412 w 896393"/>
                    <a:gd name="connsiteY2" fmla="*/ 252500 h 1123650"/>
                    <a:gd name="connsiteX3" fmla="*/ 680982 w 896393"/>
                    <a:gd name="connsiteY3" fmla="*/ 754841 h 1123650"/>
                    <a:gd name="connsiteX4" fmla="*/ 896393 w 896393"/>
                    <a:gd name="connsiteY4" fmla="*/ 1123650 h 1123650"/>
                    <a:gd name="connsiteX5" fmla="*/ 382138 w 896393"/>
                    <a:gd name="connsiteY5" fmla="*/ 1116742 h 1123650"/>
                    <a:gd name="connsiteX6" fmla="*/ 0 w 896393"/>
                    <a:gd name="connsiteY6" fmla="*/ 447358 h 1123650"/>
                    <a:gd name="connsiteX0" fmla="*/ 0 w 896393"/>
                    <a:gd name="connsiteY0" fmla="*/ 447358 h 1123650"/>
                    <a:gd name="connsiteX1" fmla="*/ 257185 w 896393"/>
                    <a:gd name="connsiteY1" fmla="*/ 0 h 1123650"/>
                    <a:gd name="connsiteX2" fmla="*/ 386412 w 896393"/>
                    <a:gd name="connsiteY2" fmla="*/ 252500 h 1123650"/>
                    <a:gd name="connsiteX3" fmla="*/ 680982 w 896393"/>
                    <a:gd name="connsiteY3" fmla="*/ 754841 h 1123650"/>
                    <a:gd name="connsiteX4" fmla="*/ 896393 w 896393"/>
                    <a:gd name="connsiteY4" fmla="*/ 1123650 h 1123650"/>
                    <a:gd name="connsiteX5" fmla="*/ 382138 w 896393"/>
                    <a:gd name="connsiteY5" fmla="*/ 1116742 h 1123650"/>
                    <a:gd name="connsiteX6" fmla="*/ 0 w 896393"/>
                    <a:gd name="connsiteY6" fmla="*/ 447358 h 1123650"/>
                    <a:gd name="connsiteX0" fmla="*/ 0 w 896393"/>
                    <a:gd name="connsiteY0" fmla="*/ 443418 h 1119710"/>
                    <a:gd name="connsiteX1" fmla="*/ 256129 w 896393"/>
                    <a:gd name="connsiteY1" fmla="*/ 0 h 1119710"/>
                    <a:gd name="connsiteX2" fmla="*/ 386412 w 896393"/>
                    <a:gd name="connsiteY2" fmla="*/ 248560 h 1119710"/>
                    <a:gd name="connsiteX3" fmla="*/ 680982 w 896393"/>
                    <a:gd name="connsiteY3" fmla="*/ 750901 h 1119710"/>
                    <a:gd name="connsiteX4" fmla="*/ 896393 w 896393"/>
                    <a:gd name="connsiteY4" fmla="*/ 1119710 h 1119710"/>
                    <a:gd name="connsiteX5" fmla="*/ 382138 w 896393"/>
                    <a:gd name="connsiteY5" fmla="*/ 1112802 h 1119710"/>
                    <a:gd name="connsiteX6" fmla="*/ 0 w 896393"/>
                    <a:gd name="connsiteY6" fmla="*/ 443418 h 1119710"/>
                    <a:gd name="connsiteX0" fmla="*/ 0 w 896393"/>
                    <a:gd name="connsiteY0" fmla="*/ 443418 h 1119710"/>
                    <a:gd name="connsiteX1" fmla="*/ 256129 w 896393"/>
                    <a:gd name="connsiteY1" fmla="*/ 0 h 1119710"/>
                    <a:gd name="connsiteX2" fmla="*/ 386412 w 896393"/>
                    <a:gd name="connsiteY2" fmla="*/ 248560 h 1119710"/>
                    <a:gd name="connsiteX3" fmla="*/ 680982 w 896393"/>
                    <a:gd name="connsiteY3" fmla="*/ 750901 h 1119710"/>
                    <a:gd name="connsiteX4" fmla="*/ 896393 w 896393"/>
                    <a:gd name="connsiteY4" fmla="*/ 1119710 h 1119710"/>
                    <a:gd name="connsiteX5" fmla="*/ 382138 w 896393"/>
                    <a:gd name="connsiteY5" fmla="*/ 1112802 h 1119710"/>
                    <a:gd name="connsiteX6" fmla="*/ 0 w 896393"/>
                    <a:gd name="connsiteY6" fmla="*/ 443418 h 1119710"/>
                    <a:gd name="connsiteX0" fmla="*/ 0 w 896393"/>
                    <a:gd name="connsiteY0" fmla="*/ 440920 h 1117212"/>
                    <a:gd name="connsiteX1" fmla="*/ 257571 w 896393"/>
                    <a:gd name="connsiteY1" fmla="*/ 0 h 1117212"/>
                    <a:gd name="connsiteX2" fmla="*/ 386412 w 896393"/>
                    <a:gd name="connsiteY2" fmla="*/ 246062 h 1117212"/>
                    <a:gd name="connsiteX3" fmla="*/ 680982 w 896393"/>
                    <a:gd name="connsiteY3" fmla="*/ 748403 h 1117212"/>
                    <a:gd name="connsiteX4" fmla="*/ 896393 w 896393"/>
                    <a:gd name="connsiteY4" fmla="*/ 1117212 h 1117212"/>
                    <a:gd name="connsiteX5" fmla="*/ 382138 w 896393"/>
                    <a:gd name="connsiteY5" fmla="*/ 1110304 h 1117212"/>
                    <a:gd name="connsiteX6" fmla="*/ 0 w 896393"/>
                    <a:gd name="connsiteY6" fmla="*/ 440920 h 1117212"/>
                    <a:gd name="connsiteX0" fmla="*/ 0 w 896393"/>
                    <a:gd name="connsiteY0" fmla="*/ 436592 h 1112884"/>
                    <a:gd name="connsiteX1" fmla="*/ 250077 w 896393"/>
                    <a:gd name="connsiteY1" fmla="*/ 0 h 1112884"/>
                    <a:gd name="connsiteX2" fmla="*/ 386412 w 896393"/>
                    <a:gd name="connsiteY2" fmla="*/ 241734 h 1112884"/>
                    <a:gd name="connsiteX3" fmla="*/ 680982 w 896393"/>
                    <a:gd name="connsiteY3" fmla="*/ 744075 h 1112884"/>
                    <a:gd name="connsiteX4" fmla="*/ 896393 w 896393"/>
                    <a:gd name="connsiteY4" fmla="*/ 1112884 h 1112884"/>
                    <a:gd name="connsiteX5" fmla="*/ 382138 w 896393"/>
                    <a:gd name="connsiteY5" fmla="*/ 1105976 h 1112884"/>
                    <a:gd name="connsiteX6" fmla="*/ 0 w 896393"/>
                    <a:gd name="connsiteY6" fmla="*/ 436592 h 1112884"/>
                    <a:gd name="connsiteX0" fmla="*/ 0 w 896393"/>
                    <a:gd name="connsiteY0" fmla="*/ 436592 h 1112884"/>
                    <a:gd name="connsiteX1" fmla="*/ 250077 w 896393"/>
                    <a:gd name="connsiteY1" fmla="*/ 0 h 1112884"/>
                    <a:gd name="connsiteX2" fmla="*/ 386412 w 896393"/>
                    <a:gd name="connsiteY2" fmla="*/ 241734 h 1112884"/>
                    <a:gd name="connsiteX3" fmla="*/ 680982 w 896393"/>
                    <a:gd name="connsiteY3" fmla="*/ 744075 h 1112884"/>
                    <a:gd name="connsiteX4" fmla="*/ 896393 w 896393"/>
                    <a:gd name="connsiteY4" fmla="*/ 1112884 h 1112884"/>
                    <a:gd name="connsiteX5" fmla="*/ 382138 w 896393"/>
                    <a:gd name="connsiteY5" fmla="*/ 1105976 h 1112884"/>
                    <a:gd name="connsiteX6" fmla="*/ 0 w 896393"/>
                    <a:gd name="connsiteY6" fmla="*/ 436592 h 1112884"/>
                    <a:gd name="connsiteX0" fmla="*/ 0 w 889954"/>
                    <a:gd name="connsiteY0" fmla="*/ 436592 h 1113270"/>
                    <a:gd name="connsiteX1" fmla="*/ 250077 w 889954"/>
                    <a:gd name="connsiteY1" fmla="*/ 0 h 1113270"/>
                    <a:gd name="connsiteX2" fmla="*/ 386412 w 889954"/>
                    <a:gd name="connsiteY2" fmla="*/ 241734 h 1113270"/>
                    <a:gd name="connsiteX3" fmla="*/ 680982 w 889954"/>
                    <a:gd name="connsiteY3" fmla="*/ 744075 h 1113270"/>
                    <a:gd name="connsiteX4" fmla="*/ 889954 w 889954"/>
                    <a:gd name="connsiteY4" fmla="*/ 1113270 h 1113270"/>
                    <a:gd name="connsiteX5" fmla="*/ 382138 w 889954"/>
                    <a:gd name="connsiteY5" fmla="*/ 1105976 h 1113270"/>
                    <a:gd name="connsiteX6" fmla="*/ 0 w 889954"/>
                    <a:gd name="connsiteY6" fmla="*/ 436592 h 1113270"/>
                    <a:gd name="connsiteX0" fmla="*/ 0 w 889954"/>
                    <a:gd name="connsiteY0" fmla="*/ 436592 h 1113270"/>
                    <a:gd name="connsiteX1" fmla="*/ 250077 w 889954"/>
                    <a:gd name="connsiteY1" fmla="*/ 0 h 1113270"/>
                    <a:gd name="connsiteX2" fmla="*/ 386412 w 889954"/>
                    <a:gd name="connsiteY2" fmla="*/ 241734 h 1113270"/>
                    <a:gd name="connsiteX3" fmla="*/ 680982 w 889954"/>
                    <a:gd name="connsiteY3" fmla="*/ 744075 h 1113270"/>
                    <a:gd name="connsiteX4" fmla="*/ 889954 w 889954"/>
                    <a:gd name="connsiteY4" fmla="*/ 1113270 h 1113270"/>
                    <a:gd name="connsiteX5" fmla="*/ 382138 w 889954"/>
                    <a:gd name="connsiteY5" fmla="*/ 1105976 h 1113270"/>
                    <a:gd name="connsiteX6" fmla="*/ 0 w 889954"/>
                    <a:gd name="connsiteY6" fmla="*/ 436592 h 1113270"/>
                    <a:gd name="connsiteX0" fmla="*/ 0 w 889954"/>
                    <a:gd name="connsiteY0" fmla="*/ 436592 h 1113270"/>
                    <a:gd name="connsiteX1" fmla="*/ 250077 w 889954"/>
                    <a:gd name="connsiteY1" fmla="*/ 0 h 1113270"/>
                    <a:gd name="connsiteX2" fmla="*/ 386412 w 889954"/>
                    <a:gd name="connsiteY2" fmla="*/ 241734 h 1113270"/>
                    <a:gd name="connsiteX3" fmla="*/ 677041 w 889954"/>
                    <a:gd name="connsiteY3" fmla="*/ 743019 h 1113270"/>
                    <a:gd name="connsiteX4" fmla="*/ 889954 w 889954"/>
                    <a:gd name="connsiteY4" fmla="*/ 1113270 h 1113270"/>
                    <a:gd name="connsiteX5" fmla="*/ 382138 w 889954"/>
                    <a:gd name="connsiteY5" fmla="*/ 1105976 h 1113270"/>
                    <a:gd name="connsiteX6" fmla="*/ 0 w 889954"/>
                    <a:gd name="connsiteY6" fmla="*/ 436592 h 111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9954" h="1113270">
                      <a:moveTo>
                        <a:pt x="0" y="436592"/>
                      </a:moveTo>
                      <a:lnTo>
                        <a:pt x="250077" y="0"/>
                      </a:lnTo>
                      <a:cubicBezTo>
                        <a:pt x="344523" y="157762"/>
                        <a:pt x="232727" y="-41706"/>
                        <a:pt x="386412" y="241734"/>
                      </a:cubicBezTo>
                      <a:cubicBezTo>
                        <a:pt x="513096" y="460457"/>
                        <a:pt x="683715" y="743742"/>
                        <a:pt x="677041" y="743019"/>
                      </a:cubicBezTo>
                      <a:cubicBezTo>
                        <a:pt x="678045" y="741403"/>
                        <a:pt x="818948" y="982100"/>
                        <a:pt x="889954" y="1113270"/>
                      </a:cubicBezTo>
                      <a:lnTo>
                        <a:pt x="382138" y="1105976"/>
                      </a:lnTo>
                      <a:lnTo>
                        <a:pt x="0" y="436592"/>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2" name="Rectangle 1"/>
            <p:cNvSpPr/>
            <p:nvPr userDrawn="1"/>
          </p:nvSpPr>
          <p:spPr>
            <a:xfrm>
              <a:off x="7366170" y="0"/>
              <a:ext cx="16354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userDrawn="1"/>
          </p:nvSpPr>
          <p:spPr>
            <a:xfrm>
              <a:off x="8991600" y="1523"/>
              <a:ext cx="14237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userDrawn="1"/>
          </p:nvSpPr>
          <p:spPr>
            <a:xfrm>
              <a:off x="7356141" y="1"/>
              <a:ext cx="1777830" cy="1523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userDrawn="1"/>
          </p:nvSpPr>
          <p:spPr>
            <a:xfrm>
              <a:off x="7366170" y="6700285"/>
              <a:ext cx="1777830" cy="1523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6" name="Straight Connector 5"/>
          <p:cNvCxnSpPr/>
          <p:nvPr/>
        </p:nvCxnSpPr>
        <p:spPr>
          <a:xfrm>
            <a:off x="304800" y="3886200"/>
            <a:ext cx="6858000" cy="0"/>
          </a:xfrm>
          <a:prstGeom prst="line">
            <a:avLst/>
          </a:prstGeom>
          <a:ln w="76200">
            <a:solidFill>
              <a:schemeClr val="accent4"/>
            </a:solidFill>
          </a:ln>
          <a:effectLst>
            <a:outerShdw blurRad="50800" dist="38100" dir="2700000" algn="tl"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cxnSp>
      <p:pic>
        <p:nvPicPr>
          <p:cNvPr id="12" name="Picture 11"/>
          <p:cNvPicPr>
            <a:picLocks noChangeAspect="1"/>
          </p:cNvPicPr>
          <p:nvPr/>
        </p:nvPicPr>
        <p:blipFill rotWithShape="1">
          <a:blip r:embed="rId2" cstate="print">
            <a:extLst>
              <a:ext uri="{28A0092B-C50C-407E-A947-70E740481C1C}">
                <a14:useLocalDpi xmlns:a14="http://schemas.microsoft.com/office/drawing/2010/main" xmlns="" val="0"/>
              </a:ext>
            </a:extLst>
          </a:blip>
          <a:srcRect l="17475" t="29652" r="16674" b="28837"/>
          <a:stretch/>
        </p:blipFill>
        <p:spPr>
          <a:xfrm>
            <a:off x="296305" y="5022068"/>
            <a:ext cx="3200400" cy="1558944"/>
          </a:xfrm>
          <a:prstGeom prst="rect">
            <a:avLst/>
          </a:prstGeom>
        </p:spPr>
      </p:pic>
    </p:spTree>
    <p:extLst>
      <p:ext uri="{BB962C8B-B14F-4D97-AF65-F5344CB8AC3E}">
        <p14:creationId xmlns:p14="http://schemas.microsoft.com/office/powerpoint/2010/main" xmlns="" val="202410999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pc="0">
                <a:latin typeface="+mn-lt"/>
              </a:defRPr>
            </a:lvl1pPr>
            <a:lvl2pPr>
              <a:defRPr spc="0">
                <a:latin typeface="+mn-lt"/>
              </a:defRPr>
            </a:lvl2pPr>
            <a:lvl3pPr>
              <a:defRPr spc="0">
                <a:latin typeface="+mn-lt"/>
              </a:defRPr>
            </a:lvl3pPr>
            <a:lvl4pPr>
              <a:defRPr spc="0">
                <a:latin typeface="+mn-lt"/>
              </a:defRPr>
            </a:lvl4pPr>
            <a:lvl5pPr>
              <a:defRPr spc="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spc="0">
                <a:latin typeface="+mn-lt"/>
              </a:defRPr>
            </a:lvl1pPr>
          </a:lstStyle>
          <a:p>
            <a:fld id="{826A09EB-52E2-40C0-9CEC-4A605CEADF30}" type="datetime1">
              <a:rPr lang="en-US" smtClean="0">
                <a:solidFill>
                  <a:srgbClr val="000000"/>
                </a:solidFill>
              </a:rPr>
              <a:pPr/>
              <a:t>11/5/2014</a:t>
            </a:fld>
            <a:endParaRPr lang="en-US">
              <a:solidFill>
                <a:srgbClr val="000000"/>
              </a:solidFill>
            </a:endParaRPr>
          </a:p>
        </p:txBody>
      </p:sp>
      <p:sp>
        <p:nvSpPr>
          <p:cNvPr id="5" name="Footer Placeholder 4"/>
          <p:cNvSpPr>
            <a:spLocks noGrp="1"/>
          </p:cNvSpPr>
          <p:nvPr>
            <p:ph type="ftr" sz="quarter" idx="11"/>
          </p:nvPr>
        </p:nvSpPr>
        <p:spPr/>
        <p:txBody>
          <a:bodyPr/>
          <a:lstStyle>
            <a:lvl1pPr>
              <a:defRPr spc="0">
                <a:latin typeface="+mn-lt"/>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spc="0">
                <a:latin typeface="+mn-lt"/>
              </a:defRPr>
            </a:lvl1pPr>
          </a:lstStyle>
          <a:p>
            <a:fld id="{C44F50AF-5F5D-4106-A90F-C47E8405DFBD}" type="slidenum">
              <a:rPr lang="en-US" smtClean="0">
                <a:solidFill>
                  <a:srgbClr val="000000"/>
                </a:solidFill>
              </a:rPr>
              <a:pPr/>
              <a:t>‹#›</a:t>
            </a:fld>
            <a:endParaRPr lang="en-US">
              <a:solidFill>
                <a:srgbClr val="000000"/>
              </a:solidFill>
            </a:endParaRPr>
          </a:p>
        </p:txBody>
      </p:sp>
      <p:sp>
        <p:nvSpPr>
          <p:cNvPr id="7" name="Title 6"/>
          <p:cNvSpPr>
            <a:spLocks noGrp="1"/>
          </p:cNvSpPr>
          <p:nvPr>
            <p:ph type="title"/>
          </p:nvPr>
        </p:nvSpPr>
        <p:spPr/>
        <p:txBody>
          <a:bodyPr/>
          <a:lstStyle>
            <a:lvl1pPr>
              <a:defRPr spc="0">
                <a:latin typeface="+mn-lt"/>
              </a:defRPr>
            </a:lvl1pPr>
          </a:lstStyle>
          <a:p>
            <a:r>
              <a:rPr lang="en-US" smtClean="0"/>
              <a:t>Click to edit Master title style</a:t>
            </a:r>
            <a:endParaRPr lang="en-US" dirty="0"/>
          </a:p>
        </p:txBody>
      </p:sp>
    </p:spTree>
    <p:extLst>
      <p:ext uri="{BB962C8B-B14F-4D97-AF65-F5344CB8AC3E}">
        <p14:creationId xmlns:p14="http://schemas.microsoft.com/office/powerpoint/2010/main" xmlns="" val="268304499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4048" y="1828800"/>
            <a:ext cx="4038600" cy="4416552"/>
          </a:xfrm>
        </p:spPr>
        <p:txBody>
          <a:bodyPr>
            <a:normAutofit/>
          </a:bodyPr>
          <a:lstStyle>
            <a:lvl1pPr>
              <a:defRPr sz="2000" spc="0">
                <a:latin typeface="+mn-lt"/>
              </a:defRPr>
            </a:lvl1pPr>
            <a:lvl2pPr>
              <a:defRPr sz="1800" spc="0">
                <a:latin typeface="+mn-lt"/>
              </a:defRPr>
            </a:lvl2pPr>
            <a:lvl3pPr>
              <a:defRPr sz="1600" spc="0">
                <a:latin typeface="+mn-lt"/>
              </a:defRPr>
            </a:lvl3pPr>
            <a:lvl4pPr>
              <a:defRPr sz="1400" spc="0">
                <a:latin typeface="+mn-lt"/>
              </a:defRPr>
            </a:lvl4pPr>
            <a:lvl5pPr>
              <a:defRPr sz="1400" spc="0">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7448" y="1828800"/>
            <a:ext cx="4038600" cy="4416552"/>
          </a:xfrm>
        </p:spPr>
        <p:txBody>
          <a:bodyPr>
            <a:normAutofit/>
          </a:bodyPr>
          <a:lstStyle>
            <a:lvl1pPr>
              <a:defRPr sz="2000" spc="0">
                <a:latin typeface="+mn-lt"/>
              </a:defRPr>
            </a:lvl1pPr>
            <a:lvl2pPr>
              <a:defRPr sz="1800" spc="0">
                <a:latin typeface="+mn-lt"/>
              </a:defRPr>
            </a:lvl2pPr>
            <a:lvl3pPr>
              <a:defRPr sz="1600" spc="0">
                <a:latin typeface="+mn-lt"/>
              </a:defRPr>
            </a:lvl3pPr>
            <a:lvl4pPr>
              <a:defRPr sz="1400" spc="0">
                <a:latin typeface="+mn-lt"/>
              </a:defRPr>
            </a:lvl4pPr>
            <a:lvl5pPr>
              <a:defRPr sz="1400" spc="0">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spc="0">
                <a:latin typeface="+mn-lt"/>
              </a:defRPr>
            </a:lvl1pPr>
          </a:lstStyle>
          <a:p>
            <a:fld id="{A41D84B3-425F-443E-A55F-91837DD91FDF}" type="datetime1">
              <a:rPr lang="en-US" smtClean="0">
                <a:solidFill>
                  <a:srgbClr val="000000"/>
                </a:solidFill>
              </a:rPr>
              <a:pPr/>
              <a:t>11/5/2014</a:t>
            </a:fld>
            <a:endParaRPr lang="en-US" dirty="0">
              <a:solidFill>
                <a:srgbClr val="000000"/>
              </a:solidFill>
            </a:endParaRPr>
          </a:p>
        </p:txBody>
      </p:sp>
      <p:sp>
        <p:nvSpPr>
          <p:cNvPr id="6" name="Footer Placeholder 5"/>
          <p:cNvSpPr>
            <a:spLocks noGrp="1"/>
          </p:cNvSpPr>
          <p:nvPr>
            <p:ph type="ftr" sz="quarter" idx="11"/>
          </p:nvPr>
        </p:nvSpPr>
        <p:spPr/>
        <p:txBody>
          <a:bodyPr/>
          <a:lstStyle>
            <a:lvl1pPr>
              <a:defRPr spc="0">
                <a:latin typeface="+mn-lt"/>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spc="0">
                <a:latin typeface="+mn-lt"/>
              </a:defRPr>
            </a:lvl1pPr>
          </a:lstStyle>
          <a:p>
            <a:fld id="{C44F50AF-5F5D-4106-A90F-C47E8405DFBD}" type="slidenum">
              <a:rPr lang="en-US" smtClean="0">
                <a:solidFill>
                  <a:srgbClr val="000000"/>
                </a:solidFill>
              </a:rPr>
              <a:pPr/>
              <a:t>‹#›</a:t>
            </a:fld>
            <a:endParaRPr lang="en-US" dirty="0">
              <a:solidFill>
                <a:srgbClr val="000000"/>
              </a:solidFill>
            </a:endParaRPr>
          </a:p>
        </p:txBody>
      </p:sp>
      <p:sp>
        <p:nvSpPr>
          <p:cNvPr id="8" name="Title 7"/>
          <p:cNvSpPr>
            <a:spLocks noGrp="1"/>
          </p:cNvSpPr>
          <p:nvPr>
            <p:ph type="title"/>
          </p:nvPr>
        </p:nvSpPr>
        <p:spPr/>
        <p:txBody>
          <a:bodyPr/>
          <a:lstStyle>
            <a:lvl1pPr>
              <a:defRPr spc="0">
                <a:latin typeface="+mn-lt"/>
              </a:defRPr>
            </a:lvl1pPr>
          </a:lstStyle>
          <a:p>
            <a:r>
              <a:rPr lang="en-US" smtClean="0"/>
              <a:t>Click to edit Master title style</a:t>
            </a:r>
            <a:endParaRPr lang="en-US"/>
          </a:p>
        </p:txBody>
      </p:sp>
    </p:spTree>
    <p:extLst>
      <p:ext uri="{BB962C8B-B14F-4D97-AF65-F5344CB8AC3E}">
        <p14:creationId xmlns:p14="http://schemas.microsoft.com/office/powerpoint/2010/main" xmlns="" val="242695852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4048" y="1828800"/>
            <a:ext cx="5952744" cy="4416552"/>
          </a:xfrm>
        </p:spPr>
        <p:txBody>
          <a:bodyPr>
            <a:normAutofit/>
          </a:bodyPr>
          <a:lstStyle>
            <a:lvl1pPr>
              <a:defRPr sz="2000" spc="0">
                <a:latin typeface="+mn-lt"/>
              </a:defRPr>
            </a:lvl1pPr>
            <a:lvl2pPr>
              <a:defRPr sz="1800" spc="0">
                <a:latin typeface="+mn-lt"/>
              </a:defRPr>
            </a:lvl2pPr>
            <a:lvl3pPr>
              <a:defRPr sz="1600" spc="0">
                <a:latin typeface="+mn-lt"/>
              </a:defRPr>
            </a:lvl3pPr>
            <a:lvl4pPr>
              <a:defRPr sz="1400" spc="0">
                <a:latin typeface="+mn-lt"/>
              </a:defRPr>
            </a:lvl4pPr>
            <a:lvl5pPr>
              <a:defRPr sz="1400" spc="0">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56248" y="1828800"/>
            <a:ext cx="2130552" cy="4416552"/>
          </a:xfrm>
        </p:spPr>
        <p:txBody>
          <a:bodyPr>
            <a:normAutofit/>
          </a:bodyPr>
          <a:lstStyle>
            <a:lvl1pPr>
              <a:defRPr sz="2000" spc="0">
                <a:latin typeface="+mn-lt"/>
              </a:defRPr>
            </a:lvl1pPr>
            <a:lvl2pPr>
              <a:defRPr sz="1800" spc="0">
                <a:latin typeface="+mn-lt"/>
              </a:defRPr>
            </a:lvl2pPr>
            <a:lvl3pPr>
              <a:defRPr sz="1600" spc="0">
                <a:latin typeface="+mn-lt"/>
              </a:defRPr>
            </a:lvl3pPr>
            <a:lvl4pPr>
              <a:defRPr sz="1400" spc="0">
                <a:latin typeface="+mn-lt"/>
              </a:defRPr>
            </a:lvl4pPr>
            <a:lvl5pPr>
              <a:defRPr sz="1400" spc="0">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spc="0">
                <a:latin typeface="+mn-lt"/>
              </a:defRPr>
            </a:lvl1pPr>
          </a:lstStyle>
          <a:p>
            <a:fld id="{6EC924FA-CE3F-4718-A081-4D711DAB0B17}" type="datetime1">
              <a:rPr lang="en-US" smtClean="0">
                <a:solidFill>
                  <a:srgbClr val="000000"/>
                </a:solidFill>
              </a:rPr>
              <a:pPr/>
              <a:t>11/5/2014</a:t>
            </a:fld>
            <a:endParaRPr lang="en-US">
              <a:solidFill>
                <a:srgbClr val="000000"/>
              </a:solidFill>
            </a:endParaRPr>
          </a:p>
        </p:txBody>
      </p:sp>
      <p:sp>
        <p:nvSpPr>
          <p:cNvPr id="6" name="Footer Placeholder 5"/>
          <p:cNvSpPr>
            <a:spLocks noGrp="1"/>
          </p:cNvSpPr>
          <p:nvPr>
            <p:ph type="ftr" sz="quarter" idx="11"/>
          </p:nvPr>
        </p:nvSpPr>
        <p:spPr/>
        <p:txBody>
          <a:bodyPr/>
          <a:lstStyle>
            <a:lvl1pPr>
              <a:defRPr spc="0">
                <a:latin typeface="+mn-lt"/>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spc="0">
                <a:latin typeface="+mn-lt"/>
              </a:defRPr>
            </a:lvl1pPr>
          </a:lstStyle>
          <a:p>
            <a:fld id="{C44F50AF-5F5D-4106-A90F-C47E8405DFBD}" type="slidenum">
              <a:rPr lang="en-US" smtClean="0">
                <a:solidFill>
                  <a:srgbClr val="000000"/>
                </a:solidFill>
              </a:rPr>
              <a:pPr/>
              <a:t>‹#›</a:t>
            </a:fld>
            <a:endParaRPr lang="en-US">
              <a:solidFill>
                <a:srgbClr val="000000"/>
              </a:solidFill>
            </a:endParaRPr>
          </a:p>
        </p:txBody>
      </p:sp>
      <p:sp>
        <p:nvSpPr>
          <p:cNvPr id="8" name="Title 7"/>
          <p:cNvSpPr>
            <a:spLocks noGrp="1"/>
          </p:cNvSpPr>
          <p:nvPr>
            <p:ph type="title"/>
          </p:nvPr>
        </p:nvSpPr>
        <p:spPr/>
        <p:txBody>
          <a:bodyPr/>
          <a:lstStyle>
            <a:lvl1pPr>
              <a:defRPr spc="0">
                <a:latin typeface="+mn-lt"/>
              </a:defRPr>
            </a:lvl1pPr>
          </a:lstStyle>
          <a:p>
            <a:r>
              <a:rPr lang="en-US" smtClean="0"/>
              <a:t>Click to edit Master title style</a:t>
            </a:r>
            <a:endParaRPr lang="en-US"/>
          </a:p>
        </p:txBody>
      </p:sp>
    </p:spTree>
    <p:extLst>
      <p:ext uri="{BB962C8B-B14F-4D97-AF65-F5344CB8AC3E}">
        <p14:creationId xmlns:p14="http://schemas.microsoft.com/office/powerpoint/2010/main" xmlns="" val="3897919969"/>
      </p:ext>
    </p:extLst>
  </p:cSld>
  <p:clrMapOvr>
    <a:masterClrMapping/>
  </p:clrMapOvr>
  <p:timing>
    <p:tnLst>
      <p:par>
        <p:cTn id="1" dur="indefinite" restart="never" nodeType="tmRoot"/>
      </p:par>
    </p:tnLst>
  </p:timing>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4048" y="1828800"/>
            <a:ext cx="4040188" cy="639762"/>
          </a:xfrm>
        </p:spPr>
        <p:txBody>
          <a:bodyPr anchor="b">
            <a:noAutofit/>
          </a:bodyPr>
          <a:lstStyle>
            <a:lvl1pPr marL="0" indent="0" algn="ctr">
              <a:buNone/>
              <a:defRPr sz="2000" b="0" spc="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4048" y="2438398"/>
            <a:ext cx="4040188" cy="3803904"/>
          </a:xfrm>
        </p:spPr>
        <p:txBody>
          <a:bodyPr>
            <a:normAutofit/>
          </a:bodyPr>
          <a:lstStyle>
            <a:lvl1pPr>
              <a:defRPr sz="2000" spc="0">
                <a:latin typeface="+mn-lt"/>
              </a:defRPr>
            </a:lvl1pPr>
            <a:lvl2pPr>
              <a:defRPr sz="1800" spc="0">
                <a:latin typeface="+mn-lt"/>
              </a:defRPr>
            </a:lvl2pPr>
            <a:lvl3pPr>
              <a:defRPr sz="1600" spc="0">
                <a:latin typeface="+mn-lt"/>
              </a:defRPr>
            </a:lvl3pPr>
            <a:lvl4pPr>
              <a:defRPr sz="1400" spc="0">
                <a:latin typeface="+mn-lt"/>
              </a:defRPr>
            </a:lvl4pPr>
            <a:lvl5pPr>
              <a:defRPr sz="1400" spc="0">
                <a:latin typeface="+mn-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7448" y="1828800"/>
            <a:ext cx="4041775" cy="639762"/>
          </a:xfrm>
        </p:spPr>
        <p:txBody>
          <a:bodyPr anchor="b">
            <a:noAutofit/>
          </a:bodyPr>
          <a:lstStyle>
            <a:lvl1pPr marL="0" indent="0" algn="ctr">
              <a:buNone/>
              <a:defRPr sz="2000" b="0" spc="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7448" y="2438398"/>
            <a:ext cx="4041775" cy="3803904"/>
          </a:xfrm>
        </p:spPr>
        <p:txBody>
          <a:bodyPr>
            <a:normAutofit/>
          </a:bodyPr>
          <a:lstStyle>
            <a:lvl1pPr>
              <a:defRPr sz="2000" spc="0">
                <a:latin typeface="+mn-lt"/>
              </a:defRPr>
            </a:lvl1pPr>
            <a:lvl2pPr>
              <a:defRPr sz="1800" spc="0">
                <a:latin typeface="+mn-lt"/>
              </a:defRPr>
            </a:lvl2pPr>
            <a:lvl3pPr>
              <a:defRPr sz="1600" spc="0">
                <a:latin typeface="+mn-lt"/>
              </a:defRPr>
            </a:lvl3pPr>
            <a:lvl4pPr>
              <a:defRPr sz="1400" spc="0">
                <a:latin typeface="+mn-lt"/>
              </a:defRPr>
            </a:lvl4pPr>
            <a:lvl5pPr>
              <a:defRPr sz="1400" spc="0">
                <a:latin typeface="+mn-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5943600" y="6431280"/>
            <a:ext cx="2133600" cy="274320"/>
          </a:xfrm>
        </p:spPr>
        <p:txBody>
          <a:bodyPr/>
          <a:lstStyle>
            <a:lvl1pPr>
              <a:defRPr spc="0">
                <a:latin typeface="+mn-lt"/>
              </a:defRPr>
            </a:lvl1pPr>
          </a:lstStyle>
          <a:p>
            <a:fld id="{7FE13F94-AEB9-4779-8B50-E09F150C5130}" type="datetime1">
              <a:rPr lang="en-US" smtClean="0">
                <a:solidFill>
                  <a:srgbClr val="000000"/>
                </a:solidFill>
              </a:rPr>
              <a:pPr/>
              <a:t>11/5/2014</a:t>
            </a:fld>
            <a:endParaRPr lang="en-US">
              <a:solidFill>
                <a:srgbClr val="000000"/>
              </a:solidFill>
            </a:endParaRPr>
          </a:p>
        </p:txBody>
      </p:sp>
      <p:sp>
        <p:nvSpPr>
          <p:cNvPr id="8" name="Footer Placeholder 7"/>
          <p:cNvSpPr>
            <a:spLocks noGrp="1"/>
          </p:cNvSpPr>
          <p:nvPr>
            <p:ph type="ftr" sz="quarter" idx="11"/>
          </p:nvPr>
        </p:nvSpPr>
        <p:spPr>
          <a:xfrm>
            <a:off x="381000" y="6431280"/>
            <a:ext cx="3352800" cy="274320"/>
          </a:xfrm>
        </p:spPr>
        <p:txBody>
          <a:bodyPr/>
          <a:lstStyle>
            <a:lvl1pPr>
              <a:defRPr spc="0">
                <a:latin typeface="+mn-lt"/>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spc="0">
                <a:latin typeface="+mn-lt"/>
              </a:defRPr>
            </a:lvl1pPr>
          </a:lstStyle>
          <a:p>
            <a:fld id="{C44F50AF-5F5D-4106-A90F-C47E8405DFBD}" type="slidenum">
              <a:rPr lang="en-US" smtClean="0">
                <a:solidFill>
                  <a:srgbClr val="000000"/>
                </a:solidFill>
              </a:rPr>
              <a:pPr/>
              <a:t>‹#›</a:t>
            </a:fld>
            <a:endParaRPr lang="en-US">
              <a:solidFill>
                <a:srgbClr val="000000"/>
              </a:solidFill>
            </a:endParaRPr>
          </a:p>
        </p:txBody>
      </p:sp>
      <p:sp>
        <p:nvSpPr>
          <p:cNvPr id="10" name="Title 9"/>
          <p:cNvSpPr>
            <a:spLocks noGrp="1"/>
          </p:cNvSpPr>
          <p:nvPr>
            <p:ph type="title"/>
          </p:nvPr>
        </p:nvSpPr>
        <p:spPr/>
        <p:txBody>
          <a:bodyPr/>
          <a:lstStyle>
            <a:lvl1pPr>
              <a:defRPr spc="0">
                <a:latin typeface="+mn-lt"/>
              </a:defRPr>
            </a:lvl1pPr>
          </a:lstStyle>
          <a:p>
            <a:r>
              <a:rPr lang="en-US" smtClean="0"/>
              <a:t>Click to edit Master title style</a:t>
            </a:r>
            <a:endParaRPr lang="en-US"/>
          </a:p>
        </p:txBody>
      </p:sp>
    </p:spTree>
    <p:extLst>
      <p:ext uri="{BB962C8B-B14F-4D97-AF65-F5344CB8AC3E}">
        <p14:creationId xmlns:p14="http://schemas.microsoft.com/office/powerpoint/2010/main" xmlns="" val="5098290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4048" y="1828800"/>
            <a:ext cx="8385048" cy="639762"/>
          </a:xfrm>
        </p:spPr>
        <p:txBody>
          <a:bodyPr anchor="b">
            <a:noAutofit/>
          </a:bodyPr>
          <a:lstStyle>
            <a:lvl1pPr marL="0" indent="0" algn="ctr">
              <a:buNone/>
              <a:defRPr sz="2000" b="0" spc="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4048" y="2438398"/>
            <a:ext cx="8385048" cy="3803904"/>
          </a:xfrm>
        </p:spPr>
        <p:txBody>
          <a:bodyPr>
            <a:normAutofit/>
          </a:bodyPr>
          <a:lstStyle>
            <a:lvl1pPr>
              <a:defRPr sz="2000" spc="0">
                <a:latin typeface="+mn-lt"/>
              </a:defRPr>
            </a:lvl1pPr>
            <a:lvl2pPr>
              <a:defRPr sz="1800" spc="0">
                <a:latin typeface="+mn-lt"/>
              </a:defRPr>
            </a:lvl2pPr>
            <a:lvl3pPr>
              <a:defRPr sz="1600" spc="0">
                <a:latin typeface="+mn-lt"/>
              </a:defRPr>
            </a:lvl3pPr>
            <a:lvl4pPr>
              <a:defRPr sz="1400" spc="0">
                <a:latin typeface="+mn-lt"/>
              </a:defRPr>
            </a:lvl4pPr>
            <a:lvl5pPr>
              <a:defRPr sz="1400" spc="0">
                <a:latin typeface="+mn-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5943600" y="6431280"/>
            <a:ext cx="2133600" cy="274320"/>
          </a:xfrm>
        </p:spPr>
        <p:txBody>
          <a:bodyPr/>
          <a:lstStyle>
            <a:lvl1pPr>
              <a:defRPr spc="0">
                <a:latin typeface="+mn-lt"/>
              </a:defRPr>
            </a:lvl1pPr>
          </a:lstStyle>
          <a:p>
            <a:fld id="{41AAE8FE-EDC2-45E4-95AB-B7EF1AE943F0}" type="datetime1">
              <a:rPr lang="en-US" smtClean="0">
                <a:solidFill>
                  <a:srgbClr val="000000"/>
                </a:solidFill>
              </a:rPr>
              <a:pPr/>
              <a:t>11/5/2014</a:t>
            </a:fld>
            <a:endParaRPr lang="en-US">
              <a:solidFill>
                <a:srgbClr val="000000"/>
              </a:solidFill>
            </a:endParaRPr>
          </a:p>
        </p:txBody>
      </p:sp>
      <p:sp>
        <p:nvSpPr>
          <p:cNvPr id="8" name="Footer Placeholder 7"/>
          <p:cNvSpPr>
            <a:spLocks noGrp="1"/>
          </p:cNvSpPr>
          <p:nvPr>
            <p:ph type="ftr" sz="quarter" idx="11"/>
          </p:nvPr>
        </p:nvSpPr>
        <p:spPr>
          <a:xfrm>
            <a:off x="381000" y="6431280"/>
            <a:ext cx="3352800" cy="274320"/>
          </a:xfrm>
        </p:spPr>
        <p:txBody>
          <a:bodyPr/>
          <a:lstStyle>
            <a:lvl1pPr>
              <a:defRPr spc="0">
                <a:latin typeface="+mn-lt"/>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spc="0">
                <a:latin typeface="+mn-lt"/>
              </a:defRPr>
            </a:lvl1pPr>
          </a:lstStyle>
          <a:p>
            <a:fld id="{C44F50AF-5F5D-4106-A90F-C47E8405DFBD}" type="slidenum">
              <a:rPr lang="en-US" smtClean="0">
                <a:solidFill>
                  <a:srgbClr val="000000"/>
                </a:solidFill>
              </a:rPr>
              <a:pPr/>
              <a:t>‹#›</a:t>
            </a:fld>
            <a:endParaRPr lang="en-US">
              <a:solidFill>
                <a:srgbClr val="000000"/>
              </a:solidFill>
            </a:endParaRPr>
          </a:p>
        </p:txBody>
      </p:sp>
      <p:sp>
        <p:nvSpPr>
          <p:cNvPr id="10" name="Title 9"/>
          <p:cNvSpPr>
            <a:spLocks noGrp="1"/>
          </p:cNvSpPr>
          <p:nvPr>
            <p:ph type="title"/>
          </p:nvPr>
        </p:nvSpPr>
        <p:spPr/>
        <p:txBody>
          <a:bodyPr/>
          <a:lstStyle>
            <a:lvl1pPr>
              <a:defRPr spc="0">
                <a:latin typeface="+mn-lt"/>
              </a:defRPr>
            </a:lvl1pPr>
          </a:lstStyle>
          <a:p>
            <a:r>
              <a:rPr lang="en-US" smtClean="0"/>
              <a:t>Click to edit Master title style</a:t>
            </a:r>
            <a:endParaRPr lang="en-US"/>
          </a:p>
        </p:txBody>
      </p:sp>
    </p:spTree>
    <p:extLst>
      <p:ext uri="{BB962C8B-B14F-4D97-AF65-F5344CB8AC3E}">
        <p14:creationId xmlns:p14="http://schemas.microsoft.com/office/powerpoint/2010/main" xmlns="" val="287266399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943600" y="6431280"/>
            <a:ext cx="2133600" cy="274320"/>
          </a:xfrm>
        </p:spPr>
        <p:txBody>
          <a:bodyPr/>
          <a:lstStyle>
            <a:lvl1pPr>
              <a:defRPr spc="0" baseline="0">
                <a:latin typeface="+mn-lt"/>
              </a:defRPr>
            </a:lvl1pPr>
          </a:lstStyle>
          <a:p>
            <a:fld id="{6EC924FA-CE3F-4718-A081-4D711DAB0B17}" type="datetime1">
              <a:rPr lang="en-US" smtClean="0">
                <a:solidFill>
                  <a:srgbClr val="000000"/>
                </a:solidFill>
              </a:rPr>
              <a:pPr/>
              <a:t>11/5/2014</a:t>
            </a:fld>
            <a:endParaRPr lang="en-US">
              <a:solidFill>
                <a:srgbClr val="000000"/>
              </a:solidFill>
            </a:endParaRPr>
          </a:p>
        </p:txBody>
      </p:sp>
      <p:sp>
        <p:nvSpPr>
          <p:cNvPr id="8" name="Footer Placeholder 7"/>
          <p:cNvSpPr>
            <a:spLocks noGrp="1"/>
          </p:cNvSpPr>
          <p:nvPr>
            <p:ph type="ftr" sz="quarter" idx="11"/>
          </p:nvPr>
        </p:nvSpPr>
        <p:spPr>
          <a:xfrm>
            <a:off x="381000" y="6431280"/>
            <a:ext cx="3352800" cy="274320"/>
          </a:xfrm>
        </p:spPr>
        <p:txBody>
          <a:bodyPr/>
          <a:lstStyle>
            <a:lvl1pPr>
              <a:defRPr spc="0" baseline="0">
                <a:latin typeface="+mn-lt"/>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spc="0" baseline="0">
                <a:latin typeface="+mn-lt"/>
              </a:defRPr>
            </a:lvl1pPr>
          </a:lstStyle>
          <a:p>
            <a:fld id="{C44F50AF-5F5D-4106-A90F-C47E8405DFBD}" type="slidenum">
              <a:rPr lang="en-US" smtClean="0">
                <a:solidFill>
                  <a:srgbClr val="000000"/>
                </a:solidFill>
              </a:rPr>
              <a:pPr/>
              <a:t>‹#›</a:t>
            </a:fld>
            <a:endParaRPr lang="en-US">
              <a:solidFill>
                <a:srgbClr val="000000"/>
              </a:solidFill>
            </a:endParaRPr>
          </a:p>
        </p:txBody>
      </p:sp>
      <p:sp>
        <p:nvSpPr>
          <p:cNvPr id="10" name="Title 9"/>
          <p:cNvSpPr>
            <a:spLocks noGrp="1"/>
          </p:cNvSpPr>
          <p:nvPr>
            <p:ph type="title"/>
          </p:nvPr>
        </p:nvSpPr>
        <p:spPr/>
        <p:txBody>
          <a:bodyPr/>
          <a:lstStyle>
            <a:lvl1pPr>
              <a:defRPr spc="0" baseline="0">
                <a:latin typeface="+mn-lt"/>
              </a:defRPr>
            </a:lvl1pPr>
          </a:lstStyle>
          <a:p>
            <a:r>
              <a:rPr lang="en-US" smtClean="0"/>
              <a:t>Click to edit Master title style</a:t>
            </a:r>
            <a:endParaRPr lang="en-US" dirty="0"/>
          </a:p>
        </p:txBody>
      </p:sp>
    </p:spTree>
    <p:extLst>
      <p:ext uri="{BB962C8B-B14F-4D97-AF65-F5344CB8AC3E}">
        <p14:creationId xmlns:p14="http://schemas.microsoft.com/office/powerpoint/2010/main" xmlns="" val="1060637251"/>
      </p:ext>
    </p:extLst>
  </p:cSld>
  <p:clrMapOvr>
    <a:masterClrMapping/>
  </p:clrMapOvr>
  <p:timing>
    <p:tnLst>
      <p:par>
        <p:cTn id="1" dur="indefinite" restart="never" nodeType="tmRoot"/>
      </p:par>
    </p:tnLst>
  </p:timing>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28816"/>
          </a:xfrm>
          <a:prstGeom prst="rect">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9"/>
          <p:cNvSpPr>
            <a:spLocks noGrp="1"/>
          </p:cNvSpPr>
          <p:nvPr>
            <p:ph type="title"/>
          </p:nvPr>
        </p:nvSpPr>
        <p:spPr>
          <a:xfrm>
            <a:off x="381000" y="355847"/>
            <a:ext cx="8381260" cy="1054394"/>
          </a:xfrm>
          <a:effectLst/>
        </p:spPr>
        <p:txBody>
          <a:bodyPr/>
          <a:lstStyle/>
          <a:p>
            <a:r>
              <a:rPr lang="en-US" smtClean="0"/>
              <a:t>Click to edit Master title style</a:t>
            </a:r>
            <a:endParaRPr lang="en-US" dirty="0"/>
          </a:p>
        </p:txBody>
      </p:sp>
    </p:spTree>
    <p:extLst>
      <p:ext uri="{BB962C8B-B14F-4D97-AF65-F5344CB8AC3E}">
        <p14:creationId xmlns:p14="http://schemas.microsoft.com/office/powerpoint/2010/main" xmlns="" val="1148549069"/>
      </p:ext>
    </p:extLst>
  </p:cSld>
  <p:clrMapOvr>
    <a:masterClrMapping/>
  </p:clrMapOvr>
  <p:timing>
    <p:tnLst>
      <p:par>
        <p:cTn id="1" dur="indefinite" restart="never" nodeType="tmRoot"/>
      </p:par>
    </p:tnLst>
  </p:timing>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Rectangle 4"/>
          <p:cNvSpPr/>
          <p:nvPr/>
        </p:nvSpPr>
        <p:spPr>
          <a:xfrm>
            <a:off x="152400" y="150919"/>
            <a:ext cx="8831802" cy="6528816"/>
          </a:xfrm>
          <a:prstGeom prst="rect">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Content Placeholder 8"/>
          <p:cNvSpPr>
            <a:spLocks noGrp="1"/>
          </p:cNvSpPr>
          <p:nvPr>
            <p:ph sz="quarter" idx="13"/>
          </p:nvPr>
        </p:nvSpPr>
        <p:spPr>
          <a:xfrm>
            <a:off x="152400" y="150813"/>
            <a:ext cx="8831263" cy="6528816"/>
          </a:xfrm>
          <a:effectLst>
            <a:innerShdw blurRad="114300">
              <a:prstClr val="black"/>
            </a:innerShdw>
          </a:effectLst>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002828251"/>
      </p:ext>
    </p:extLst>
  </p:cSld>
  <p:clrMapOvr>
    <a:masterClrMapping/>
  </p:clrMapOvr>
  <p:timing>
    <p:tnLst>
      <p:par>
        <p:cTn id="1" dur="indefinite" restart="never" nodeType="tmRoot"/>
      </p:par>
    </p:tnLst>
  </p:timing>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pc="0">
                <a:latin typeface="+mn-lt"/>
              </a:defRPr>
            </a:lvl1pPr>
            <a:lvl2pPr>
              <a:defRPr spc="0">
                <a:latin typeface="+mn-lt"/>
              </a:defRPr>
            </a:lvl2pPr>
            <a:lvl3pPr>
              <a:defRPr spc="0">
                <a:latin typeface="+mn-lt"/>
              </a:defRPr>
            </a:lvl3pPr>
            <a:lvl4pPr>
              <a:defRPr spc="0">
                <a:latin typeface="+mn-lt"/>
              </a:defRPr>
            </a:lvl4pPr>
            <a:lvl5pPr>
              <a:defRPr spc="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spc="0">
                <a:latin typeface="+mn-lt"/>
              </a:defRPr>
            </a:lvl1pPr>
          </a:lstStyle>
          <a:p>
            <a:fld id="{826A09EB-52E2-40C0-9CEC-4A605CEADF30}" type="datetime1">
              <a:rPr lang="en-US" smtClean="0"/>
              <a:pPr/>
              <a:t>11/5/2014</a:t>
            </a:fld>
            <a:endParaRPr lang="en-US"/>
          </a:p>
        </p:txBody>
      </p:sp>
      <p:sp>
        <p:nvSpPr>
          <p:cNvPr id="5" name="Footer Placeholder 4"/>
          <p:cNvSpPr>
            <a:spLocks noGrp="1"/>
          </p:cNvSpPr>
          <p:nvPr>
            <p:ph type="ftr" sz="quarter" idx="11"/>
          </p:nvPr>
        </p:nvSpPr>
        <p:spPr/>
        <p:txBody>
          <a:bodyPr/>
          <a:lstStyle>
            <a:lvl1pPr>
              <a:defRPr spc="0">
                <a:latin typeface="+mn-lt"/>
              </a:defRPr>
            </a:lvl1pPr>
          </a:lstStyle>
          <a:p>
            <a:endParaRPr lang="en-US"/>
          </a:p>
        </p:txBody>
      </p:sp>
      <p:sp>
        <p:nvSpPr>
          <p:cNvPr id="6" name="Slide Number Placeholder 5"/>
          <p:cNvSpPr>
            <a:spLocks noGrp="1"/>
          </p:cNvSpPr>
          <p:nvPr>
            <p:ph type="sldNum" sz="quarter" idx="12"/>
          </p:nvPr>
        </p:nvSpPr>
        <p:spPr/>
        <p:txBody>
          <a:bodyPr/>
          <a:lstStyle>
            <a:lvl1pPr>
              <a:defRPr spc="0">
                <a:latin typeface="+mn-lt"/>
              </a:defRPr>
            </a:lvl1pPr>
          </a:lstStyle>
          <a:p>
            <a:fld id="{C44F50AF-5F5D-4106-A90F-C47E8405DFBD}" type="slidenum">
              <a:rPr lang="en-US" smtClean="0"/>
              <a:pPr/>
              <a:t>‹#›</a:t>
            </a:fld>
            <a:endParaRPr lang="en-US"/>
          </a:p>
        </p:txBody>
      </p:sp>
      <p:sp>
        <p:nvSpPr>
          <p:cNvPr id="7" name="Title 6"/>
          <p:cNvSpPr>
            <a:spLocks noGrp="1"/>
          </p:cNvSpPr>
          <p:nvPr>
            <p:ph type="title"/>
          </p:nvPr>
        </p:nvSpPr>
        <p:spPr/>
        <p:txBody>
          <a:bodyPr/>
          <a:lstStyle>
            <a:lvl1pPr>
              <a:defRPr spc="0">
                <a:latin typeface="+mn-lt"/>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40280"/>
            <a:ext cx="8229600" cy="3886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41AAE8FE-EDC2-45E4-95AB-B7EF1AE943F0}" type="datetime1">
              <a:rPr lang="en-US" smtClean="0">
                <a:solidFill>
                  <a:srgbClr val="000000"/>
                </a:solidFill>
              </a:rPr>
              <a:pPr/>
              <a:t>11/5/2014</a:t>
            </a:fld>
            <a:endParaRPr lang="en-US">
              <a:solidFill>
                <a:srgbClr val="000000"/>
              </a:solidFill>
            </a:endParaRPr>
          </a:p>
        </p:txBody>
      </p:sp>
      <p:sp>
        <p:nvSpPr>
          <p:cNvPr id="8" name="Footer Placeholder 7"/>
          <p:cNvSpPr>
            <a:spLocks noGrp="1"/>
          </p:cNvSpPr>
          <p:nvPr>
            <p:ph type="ftr" sz="quarter" idx="11"/>
          </p:nvPr>
        </p:nvSpPr>
        <p:spPr/>
        <p:txBody>
          <a:body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p>
            <a:fld id="{C44F50AF-5F5D-4106-A90F-C47E8405DFBD}"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248168474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2529486581"/>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4048" y="1828800"/>
            <a:ext cx="4038600" cy="4416552"/>
          </a:xfrm>
        </p:spPr>
        <p:txBody>
          <a:bodyPr>
            <a:normAutofit/>
          </a:bodyPr>
          <a:lstStyle>
            <a:lvl1pPr>
              <a:defRPr sz="2000" spc="0">
                <a:latin typeface="+mn-lt"/>
              </a:defRPr>
            </a:lvl1pPr>
            <a:lvl2pPr>
              <a:defRPr sz="1800" spc="0">
                <a:latin typeface="+mn-lt"/>
              </a:defRPr>
            </a:lvl2pPr>
            <a:lvl3pPr>
              <a:defRPr sz="1600" spc="0">
                <a:latin typeface="+mn-lt"/>
              </a:defRPr>
            </a:lvl3pPr>
            <a:lvl4pPr>
              <a:defRPr sz="1400" spc="0">
                <a:latin typeface="+mn-lt"/>
              </a:defRPr>
            </a:lvl4pPr>
            <a:lvl5pPr>
              <a:defRPr sz="1400" spc="0">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7448" y="1828800"/>
            <a:ext cx="4038600" cy="4416552"/>
          </a:xfrm>
        </p:spPr>
        <p:txBody>
          <a:bodyPr>
            <a:normAutofit/>
          </a:bodyPr>
          <a:lstStyle>
            <a:lvl1pPr>
              <a:defRPr sz="2000" spc="0">
                <a:latin typeface="+mn-lt"/>
              </a:defRPr>
            </a:lvl1pPr>
            <a:lvl2pPr>
              <a:defRPr sz="1800" spc="0">
                <a:latin typeface="+mn-lt"/>
              </a:defRPr>
            </a:lvl2pPr>
            <a:lvl3pPr>
              <a:defRPr sz="1600" spc="0">
                <a:latin typeface="+mn-lt"/>
              </a:defRPr>
            </a:lvl3pPr>
            <a:lvl4pPr>
              <a:defRPr sz="1400" spc="0">
                <a:latin typeface="+mn-lt"/>
              </a:defRPr>
            </a:lvl4pPr>
            <a:lvl5pPr>
              <a:defRPr sz="1400" spc="0">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spc="0">
                <a:latin typeface="+mn-lt"/>
              </a:defRPr>
            </a:lvl1pPr>
          </a:lstStyle>
          <a:p>
            <a:fld id="{A41D84B3-425F-443E-A55F-91837DD91FDF}" type="datetime1">
              <a:rPr lang="en-US" smtClean="0"/>
              <a:pPr/>
              <a:t>11/5/2014</a:t>
            </a:fld>
            <a:endParaRPr lang="en-US" dirty="0"/>
          </a:p>
        </p:txBody>
      </p:sp>
      <p:sp>
        <p:nvSpPr>
          <p:cNvPr id="6" name="Footer Placeholder 5"/>
          <p:cNvSpPr>
            <a:spLocks noGrp="1"/>
          </p:cNvSpPr>
          <p:nvPr>
            <p:ph type="ftr" sz="quarter" idx="11"/>
          </p:nvPr>
        </p:nvSpPr>
        <p:spPr/>
        <p:txBody>
          <a:bodyPr/>
          <a:lstStyle>
            <a:lvl1pPr>
              <a:defRPr spc="0">
                <a:latin typeface="+mn-lt"/>
              </a:defRPr>
            </a:lvl1pPr>
          </a:lstStyle>
          <a:p>
            <a:endParaRPr lang="en-US" dirty="0"/>
          </a:p>
        </p:txBody>
      </p:sp>
      <p:sp>
        <p:nvSpPr>
          <p:cNvPr id="7" name="Slide Number Placeholder 6"/>
          <p:cNvSpPr>
            <a:spLocks noGrp="1"/>
          </p:cNvSpPr>
          <p:nvPr>
            <p:ph type="sldNum" sz="quarter" idx="12"/>
          </p:nvPr>
        </p:nvSpPr>
        <p:spPr/>
        <p:txBody>
          <a:bodyPr/>
          <a:lstStyle>
            <a:lvl1pPr>
              <a:defRPr spc="0">
                <a:latin typeface="+mn-lt"/>
              </a:defRPr>
            </a:lvl1pPr>
          </a:lstStyle>
          <a:p>
            <a:fld id="{C44F50AF-5F5D-4106-A90F-C47E8405DFBD}" type="slidenum">
              <a:rPr lang="en-US" smtClean="0"/>
              <a:pPr/>
              <a:t>‹#›</a:t>
            </a:fld>
            <a:endParaRPr lang="en-US" dirty="0"/>
          </a:p>
        </p:txBody>
      </p:sp>
      <p:sp>
        <p:nvSpPr>
          <p:cNvPr id="8" name="Title 7"/>
          <p:cNvSpPr>
            <a:spLocks noGrp="1"/>
          </p:cNvSpPr>
          <p:nvPr>
            <p:ph type="title"/>
          </p:nvPr>
        </p:nvSpPr>
        <p:spPr/>
        <p:txBody>
          <a:bodyPr/>
          <a:lstStyle>
            <a:lvl1pPr>
              <a:defRPr spc="0">
                <a:latin typeface="+mn-lt"/>
              </a:defRPr>
            </a:lvl1p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4048" y="1828800"/>
            <a:ext cx="5952744" cy="4416552"/>
          </a:xfrm>
        </p:spPr>
        <p:txBody>
          <a:bodyPr>
            <a:normAutofit/>
          </a:bodyPr>
          <a:lstStyle>
            <a:lvl1pPr>
              <a:defRPr sz="2000" spc="0">
                <a:latin typeface="+mn-lt"/>
              </a:defRPr>
            </a:lvl1pPr>
            <a:lvl2pPr>
              <a:defRPr sz="1800" spc="0">
                <a:latin typeface="+mn-lt"/>
              </a:defRPr>
            </a:lvl2pPr>
            <a:lvl3pPr>
              <a:defRPr sz="1600" spc="0">
                <a:latin typeface="+mn-lt"/>
              </a:defRPr>
            </a:lvl3pPr>
            <a:lvl4pPr>
              <a:defRPr sz="1400" spc="0">
                <a:latin typeface="+mn-lt"/>
              </a:defRPr>
            </a:lvl4pPr>
            <a:lvl5pPr>
              <a:defRPr sz="1400" spc="0">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56248" y="1828800"/>
            <a:ext cx="2130552" cy="4416552"/>
          </a:xfrm>
        </p:spPr>
        <p:txBody>
          <a:bodyPr>
            <a:normAutofit/>
          </a:bodyPr>
          <a:lstStyle>
            <a:lvl1pPr>
              <a:defRPr sz="2000" spc="0">
                <a:latin typeface="+mn-lt"/>
              </a:defRPr>
            </a:lvl1pPr>
            <a:lvl2pPr>
              <a:defRPr sz="1800" spc="0">
                <a:latin typeface="+mn-lt"/>
              </a:defRPr>
            </a:lvl2pPr>
            <a:lvl3pPr>
              <a:defRPr sz="1600" spc="0">
                <a:latin typeface="+mn-lt"/>
              </a:defRPr>
            </a:lvl3pPr>
            <a:lvl4pPr>
              <a:defRPr sz="1400" spc="0">
                <a:latin typeface="+mn-lt"/>
              </a:defRPr>
            </a:lvl4pPr>
            <a:lvl5pPr>
              <a:defRPr sz="1400" spc="0">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spc="0">
                <a:latin typeface="+mn-lt"/>
              </a:defRPr>
            </a:lvl1pPr>
          </a:lstStyle>
          <a:p>
            <a:fld id="{6EC924FA-CE3F-4718-A081-4D711DAB0B17}" type="datetime1">
              <a:rPr lang="en-US" smtClean="0"/>
              <a:pPr/>
              <a:t>11/5/2014</a:t>
            </a:fld>
            <a:endParaRPr lang="en-US"/>
          </a:p>
        </p:txBody>
      </p:sp>
      <p:sp>
        <p:nvSpPr>
          <p:cNvPr id="6" name="Footer Placeholder 5"/>
          <p:cNvSpPr>
            <a:spLocks noGrp="1"/>
          </p:cNvSpPr>
          <p:nvPr>
            <p:ph type="ftr" sz="quarter" idx="11"/>
          </p:nvPr>
        </p:nvSpPr>
        <p:spPr/>
        <p:txBody>
          <a:bodyPr/>
          <a:lstStyle>
            <a:lvl1pPr>
              <a:defRPr spc="0">
                <a:latin typeface="+mn-lt"/>
              </a:defRPr>
            </a:lvl1pPr>
          </a:lstStyle>
          <a:p>
            <a:endParaRPr lang="en-US"/>
          </a:p>
        </p:txBody>
      </p:sp>
      <p:sp>
        <p:nvSpPr>
          <p:cNvPr id="7" name="Slide Number Placeholder 6"/>
          <p:cNvSpPr>
            <a:spLocks noGrp="1"/>
          </p:cNvSpPr>
          <p:nvPr>
            <p:ph type="sldNum" sz="quarter" idx="12"/>
          </p:nvPr>
        </p:nvSpPr>
        <p:spPr/>
        <p:txBody>
          <a:bodyPr/>
          <a:lstStyle>
            <a:lvl1pPr>
              <a:defRPr spc="0">
                <a:latin typeface="+mn-lt"/>
              </a:defRPr>
            </a:lvl1pPr>
          </a:lstStyle>
          <a:p>
            <a:fld id="{C44F50AF-5F5D-4106-A90F-C47E8405DFBD}" type="slidenum">
              <a:rPr lang="en-US" smtClean="0"/>
              <a:pPr/>
              <a:t>‹#›</a:t>
            </a:fld>
            <a:endParaRPr lang="en-US"/>
          </a:p>
        </p:txBody>
      </p:sp>
      <p:sp>
        <p:nvSpPr>
          <p:cNvPr id="8" name="Title 7"/>
          <p:cNvSpPr>
            <a:spLocks noGrp="1"/>
          </p:cNvSpPr>
          <p:nvPr>
            <p:ph type="title"/>
          </p:nvPr>
        </p:nvSpPr>
        <p:spPr/>
        <p:txBody>
          <a:bodyPr/>
          <a:lstStyle>
            <a:lvl1pPr>
              <a:defRPr spc="0">
                <a:latin typeface="+mn-lt"/>
              </a:defRPr>
            </a:lvl1pPr>
          </a:lstStyle>
          <a:p>
            <a:r>
              <a:rPr lang="en-US" smtClean="0"/>
              <a:t>Click to edit Master title style</a:t>
            </a:r>
            <a:endParaRPr lang="en-US"/>
          </a:p>
        </p:txBody>
      </p:sp>
    </p:spTree>
    <p:extLst>
      <p:ext uri="{BB962C8B-B14F-4D97-AF65-F5344CB8AC3E}">
        <p14:creationId xmlns:p14="http://schemas.microsoft.com/office/powerpoint/2010/main" xmlns="" val="2898012456"/>
      </p:ext>
    </p:extLst>
  </p:cSld>
  <p:clrMapOvr>
    <a:masterClrMapping/>
  </p:clrMapOvr>
  <p:timing>
    <p:tnLst>
      <p:par>
        <p:cTn id="1" dur="indefinite" restart="never" nodeType="tmRoot"/>
      </p:par>
    </p:tnLst>
  </p:timing>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4048" y="1828800"/>
            <a:ext cx="4040188" cy="639762"/>
          </a:xfrm>
        </p:spPr>
        <p:txBody>
          <a:bodyPr anchor="b">
            <a:noAutofit/>
          </a:bodyPr>
          <a:lstStyle>
            <a:lvl1pPr marL="0" indent="0" algn="ctr">
              <a:buNone/>
              <a:defRPr sz="2000" b="0" spc="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4048" y="2438398"/>
            <a:ext cx="4040188" cy="3803904"/>
          </a:xfrm>
        </p:spPr>
        <p:txBody>
          <a:bodyPr>
            <a:normAutofit/>
          </a:bodyPr>
          <a:lstStyle>
            <a:lvl1pPr>
              <a:defRPr sz="2000" spc="0">
                <a:latin typeface="+mn-lt"/>
              </a:defRPr>
            </a:lvl1pPr>
            <a:lvl2pPr>
              <a:defRPr sz="1800" spc="0">
                <a:latin typeface="+mn-lt"/>
              </a:defRPr>
            </a:lvl2pPr>
            <a:lvl3pPr>
              <a:defRPr sz="1600" spc="0">
                <a:latin typeface="+mn-lt"/>
              </a:defRPr>
            </a:lvl3pPr>
            <a:lvl4pPr>
              <a:defRPr sz="1400" spc="0">
                <a:latin typeface="+mn-lt"/>
              </a:defRPr>
            </a:lvl4pPr>
            <a:lvl5pPr>
              <a:defRPr sz="1400" spc="0">
                <a:latin typeface="+mn-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7448" y="1828800"/>
            <a:ext cx="4041775" cy="639762"/>
          </a:xfrm>
        </p:spPr>
        <p:txBody>
          <a:bodyPr anchor="b">
            <a:noAutofit/>
          </a:bodyPr>
          <a:lstStyle>
            <a:lvl1pPr marL="0" indent="0" algn="ctr">
              <a:buNone/>
              <a:defRPr sz="2000" b="0" spc="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7448" y="2438398"/>
            <a:ext cx="4041775" cy="3803904"/>
          </a:xfrm>
        </p:spPr>
        <p:txBody>
          <a:bodyPr>
            <a:normAutofit/>
          </a:bodyPr>
          <a:lstStyle>
            <a:lvl1pPr>
              <a:defRPr sz="2000" spc="0">
                <a:latin typeface="+mn-lt"/>
              </a:defRPr>
            </a:lvl1pPr>
            <a:lvl2pPr>
              <a:defRPr sz="1800" spc="0">
                <a:latin typeface="+mn-lt"/>
              </a:defRPr>
            </a:lvl2pPr>
            <a:lvl3pPr>
              <a:defRPr sz="1600" spc="0">
                <a:latin typeface="+mn-lt"/>
              </a:defRPr>
            </a:lvl3pPr>
            <a:lvl4pPr>
              <a:defRPr sz="1400" spc="0">
                <a:latin typeface="+mn-lt"/>
              </a:defRPr>
            </a:lvl4pPr>
            <a:lvl5pPr>
              <a:defRPr sz="1400" spc="0">
                <a:latin typeface="+mn-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5943600" y="6431280"/>
            <a:ext cx="2133600" cy="274320"/>
          </a:xfrm>
        </p:spPr>
        <p:txBody>
          <a:bodyPr/>
          <a:lstStyle>
            <a:lvl1pPr>
              <a:defRPr spc="0">
                <a:latin typeface="+mn-lt"/>
              </a:defRPr>
            </a:lvl1pPr>
          </a:lstStyle>
          <a:p>
            <a:fld id="{7FE13F94-AEB9-4779-8B50-E09F150C5130}" type="datetime1">
              <a:rPr lang="en-US" smtClean="0"/>
              <a:pPr/>
              <a:t>11/5/2014</a:t>
            </a:fld>
            <a:endParaRPr lang="en-US"/>
          </a:p>
        </p:txBody>
      </p:sp>
      <p:sp>
        <p:nvSpPr>
          <p:cNvPr id="8" name="Footer Placeholder 7"/>
          <p:cNvSpPr>
            <a:spLocks noGrp="1"/>
          </p:cNvSpPr>
          <p:nvPr>
            <p:ph type="ftr" sz="quarter" idx="11"/>
          </p:nvPr>
        </p:nvSpPr>
        <p:spPr>
          <a:xfrm>
            <a:off x="381000" y="6431280"/>
            <a:ext cx="3352800" cy="274320"/>
          </a:xfrm>
        </p:spPr>
        <p:txBody>
          <a:bodyPr/>
          <a:lstStyle>
            <a:lvl1pPr>
              <a:defRPr spc="0">
                <a:latin typeface="+mn-lt"/>
              </a:defRPr>
            </a:lvl1pPr>
          </a:lstStyle>
          <a:p>
            <a:endParaRPr lang="en-US"/>
          </a:p>
        </p:txBody>
      </p:sp>
      <p:sp>
        <p:nvSpPr>
          <p:cNvPr id="9" name="Slide Number Placeholder 8"/>
          <p:cNvSpPr>
            <a:spLocks noGrp="1"/>
          </p:cNvSpPr>
          <p:nvPr>
            <p:ph type="sldNum" sz="quarter" idx="12"/>
          </p:nvPr>
        </p:nvSpPr>
        <p:spPr/>
        <p:txBody>
          <a:bodyPr/>
          <a:lstStyle>
            <a:lvl1pPr>
              <a:defRPr spc="0">
                <a:latin typeface="+mn-lt"/>
              </a:defRPr>
            </a:lvl1pPr>
          </a:lstStyle>
          <a:p>
            <a:fld id="{C44F50AF-5F5D-4106-A90F-C47E8405DFBD}" type="slidenum">
              <a:rPr lang="en-US" smtClean="0"/>
              <a:pPr/>
              <a:t>‹#›</a:t>
            </a:fld>
            <a:endParaRPr lang="en-US"/>
          </a:p>
        </p:txBody>
      </p:sp>
      <p:sp>
        <p:nvSpPr>
          <p:cNvPr id="10" name="Title 9"/>
          <p:cNvSpPr>
            <a:spLocks noGrp="1"/>
          </p:cNvSpPr>
          <p:nvPr>
            <p:ph type="title"/>
          </p:nvPr>
        </p:nvSpPr>
        <p:spPr/>
        <p:txBody>
          <a:bodyPr/>
          <a:lstStyle>
            <a:lvl1pPr>
              <a:defRPr spc="0">
                <a:latin typeface="+mn-lt"/>
              </a:defRPr>
            </a:lvl1p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4048" y="1828800"/>
            <a:ext cx="8385048" cy="639762"/>
          </a:xfrm>
        </p:spPr>
        <p:txBody>
          <a:bodyPr anchor="b">
            <a:noAutofit/>
          </a:bodyPr>
          <a:lstStyle>
            <a:lvl1pPr marL="0" indent="0" algn="ctr">
              <a:buNone/>
              <a:defRPr sz="2000" b="0" spc="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4048" y="2438398"/>
            <a:ext cx="8385048" cy="3803904"/>
          </a:xfrm>
        </p:spPr>
        <p:txBody>
          <a:bodyPr>
            <a:normAutofit/>
          </a:bodyPr>
          <a:lstStyle>
            <a:lvl1pPr>
              <a:defRPr sz="2000" spc="0">
                <a:latin typeface="+mn-lt"/>
              </a:defRPr>
            </a:lvl1pPr>
            <a:lvl2pPr>
              <a:defRPr sz="1800" spc="0">
                <a:latin typeface="+mn-lt"/>
              </a:defRPr>
            </a:lvl2pPr>
            <a:lvl3pPr>
              <a:defRPr sz="1600" spc="0">
                <a:latin typeface="+mn-lt"/>
              </a:defRPr>
            </a:lvl3pPr>
            <a:lvl4pPr>
              <a:defRPr sz="1400" spc="0">
                <a:latin typeface="+mn-lt"/>
              </a:defRPr>
            </a:lvl4pPr>
            <a:lvl5pPr>
              <a:defRPr sz="1400" spc="0">
                <a:latin typeface="+mn-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5943600" y="6431280"/>
            <a:ext cx="2133600" cy="274320"/>
          </a:xfrm>
        </p:spPr>
        <p:txBody>
          <a:bodyPr/>
          <a:lstStyle>
            <a:lvl1pPr>
              <a:defRPr spc="0">
                <a:latin typeface="+mn-lt"/>
              </a:defRPr>
            </a:lvl1pPr>
          </a:lstStyle>
          <a:p>
            <a:fld id="{41AAE8FE-EDC2-45E4-95AB-B7EF1AE943F0}" type="datetime1">
              <a:rPr lang="en-US" smtClean="0"/>
              <a:pPr/>
              <a:t>11/5/2014</a:t>
            </a:fld>
            <a:endParaRPr lang="en-US"/>
          </a:p>
        </p:txBody>
      </p:sp>
      <p:sp>
        <p:nvSpPr>
          <p:cNvPr id="8" name="Footer Placeholder 7"/>
          <p:cNvSpPr>
            <a:spLocks noGrp="1"/>
          </p:cNvSpPr>
          <p:nvPr>
            <p:ph type="ftr" sz="quarter" idx="11"/>
          </p:nvPr>
        </p:nvSpPr>
        <p:spPr>
          <a:xfrm>
            <a:off x="381000" y="6431280"/>
            <a:ext cx="3352800" cy="274320"/>
          </a:xfrm>
        </p:spPr>
        <p:txBody>
          <a:bodyPr/>
          <a:lstStyle>
            <a:lvl1pPr>
              <a:defRPr spc="0">
                <a:latin typeface="+mn-lt"/>
              </a:defRPr>
            </a:lvl1pPr>
          </a:lstStyle>
          <a:p>
            <a:endParaRPr lang="en-US" dirty="0"/>
          </a:p>
        </p:txBody>
      </p:sp>
      <p:sp>
        <p:nvSpPr>
          <p:cNvPr id="9" name="Slide Number Placeholder 8"/>
          <p:cNvSpPr>
            <a:spLocks noGrp="1"/>
          </p:cNvSpPr>
          <p:nvPr>
            <p:ph type="sldNum" sz="quarter" idx="12"/>
          </p:nvPr>
        </p:nvSpPr>
        <p:spPr/>
        <p:txBody>
          <a:bodyPr/>
          <a:lstStyle>
            <a:lvl1pPr>
              <a:defRPr spc="0">
                <a:latin typeface="+mn-lt"/>
              </a:defRPr>
            </a:lvl1pPr>
          </a:lstStyle>
          <a:p>
            <a:fld id="{C44F50AF-5F5D-4106-A90F-C47E8405DFBD}" type="slidenum">
              <a:rPr lang="en-US" smtClean="0"/>
              <a:pPr/>
              <a:t>‹#›</a:t>
            </a:fld>
            <a:endParaRPr lang="en-US"/>
          </a:p>
        </p:txBody>
      </p:sp>
      <p:sp>
        <p:nvSpPr>
          <p:cNvPr id="10" name="Title 9"/>
          <p:cNvSpPr>
            <a:spLocks noGrp="1"/>
          </p:cNvSpPr>
          <p:nvPr>
            <p:ph type="title"/>
          </p:nvPr>
        </p:nvSpPr>
        <p:spPr/>
        <p:txBody>
          <a:bodyPr/>
          <a:lstStyle>
            <a:lvl1pPr>
              <a:defRPr spc="0">
                <a:latin typeface="+mn-lt"/>
              </a:defRPr>
            </a:lvl1pPr>
          </a:lstStyle>
          <a:p>
            <a:r>
              <a:rPr lang="en-US" smtClean="0"/>
              <a:t>Click to edit Master title style</a:t>
            </a:r>
            <a:endParaRPr lang="en-US"/>
          </a:p>
        </p:txBody>
      </p:sp>
    </p:spTree>
    <p:extLst>
      <p:ext uri="{BB962C8B-B14F-4D97-AF65-F5344CB8AC3E}">
        <p14:creationId xmlns:p14="http://schemas.microsoft.com/office/powerpoint/2010/main" xmlns="" val="87841695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943600" y="6431280"/>
            <a:ext cx="2133600" cy="274320"/>
          </a:xfrm>
        </p:spPr>
        <p:txBody>
          <a:bodyPr/>
          <a:lstStyle>
            <a:lvl1pPr>
              <a:defRPr spc="0" baseline="0">
                <a:latin typeface="+mn-lt"/>
              </a:defRPr>
            </a:lvl1pPr>
          </a:lstStyle>
          <a:p>
            <a:fld id="{6EC924FA-CE3F-4718-A081-4D711DAB0B17}" type="datetime1">
              <a:rPr lang="en-US" smtClean="0"/>
              <a:pPr/>
              <a:t>11/5/2014</a:t>
            </a:fld>
            <a:endParaRPr lang="en-US"/>
          </a:p>
        </p:txBody>
      </p:sp>
      <p:sp>
        <p:nvSpPr>
          <p:cNvPr id="8" name="Footer Placeholder 7"/>
          <p:cNvSpPr>
            <a:spLocks noGrp="1"/>
          </p:cNvSpPr>
          <p:nvPr>
            <p:ph type="ftr" sz="quarter" idx="11"/>
          </p:nvPr>
        </p:nvSpPr>
        <p:spPr>
          <a:xfrm>
            <a:off x="381000" y="6431280"/>
            <a:ext cx="3352800" cy="274320"/>
          </a:xfrm>
        </p:spPr>
        <p:txBody>
          <a:bodyPr/>
          <a:lstStyle>
            <a:lvl1pPr>
              <a:defRPr spc="0" baseline="0">
                <a:latin typeface="+mn-lt"/>
              </a:defRPr>
            </a:lvl1pPr>
          </a:lstStyle>
          <a:p>
            <a:endParaRPr lang="en-US"/>
          </a:p>
        </p:txBody>
      </p:sp>
      <p:sp>
        <p:nvSpPr>
          <p:cNvPr id="9" name="Slide Number Placeholder 8"/>
          <p:cNvSpPr>
            <a:spLocks noGrp="1"/>
          </p:cNvSpPr>
          <p:nvPr>
            <p:ph type="sldNum" sz="quarter" idx="12"/>
          </p:nvPr>
        </p:nvSpPr>
        <p:spPr/>
        <p:txBody>
          <a:bodyPr/>
          <a:lstStyle>
            <a:lvl1pPr>
              <a:defRPr spc="0" baseline="0">
                <a:latin typeface="+mn-lt"/>
              </a:defRPr>
            </a:lvl1pPr>
          </a:lstStyle>
          <a:p>
            <a:fld id="{C44F50AF-5F5D-4106-A90F-C47E8405DFBD}" type="slidenum">
              <a:rPr lang="en-US" smtClean="0"/>
              <a:pPr/>
              <a:t>‹#›</a:t>
            </a:fld>
            <a:endParaRPr lang="en-US"/>
          </a:p>
        </p:txBody>
      </p:sp>
      <p:sp>
        <p:nvSpPr>
          <p:cNvPr id="10" name="Title 9"/>
          <p:cNvSpPr>
            <a:spLocks noGrp="1"/>
          </p:cNvSpPr>
          <p:nvPr>
            <p:ph type="title"/>
          </p:nvPr>
        </p:nvSpPr>
        <p:spPr/>
        <p:txBody>
          <a:bodyPr/>
          <a:lstStyle>
            <a:lvl1pPr>
              <a:defRPr spc="0" baseline="0">
                <a:latin typeface="+mn-lt"/>
              </a:defRPr>
            </a:lvl1pPr>
          </a:lstStyle>
          <a:p>
            <a:r>
              <a:rPr lang="en-US" smtClean="0"/>
              <a:t>Click to edit Master title style</a:t>
            </a:r>
            <a:endParaRPr lang="en-US" dirty="0"/>
          </a:p>
        </p:txBody>
      </p:sp>
    </p:spTree>
    <p:extLst>
      <p:ext uri="{BB962C8B-B14F-4D97-AF65-F5344CB8AC3E}">
        <p14:creationId xmlns:p14="http://schemas.microsoft.com/office/powerpoint/2010/main" xmlns="" val="1623504306"/>
      </p:ext>
    </p:extLst>
  </p:cSld>
  <p:clrMapOvr>
    <a:masterClrMapping/>
  </p:clrMapOvr>
  <p:timing>
    <p:tnLst>
      <p:par>
        <p:cTn id="1" dur="indefinite" restart="never" nodeType="tmRoot"/>
      </p:par>
    </p:tnLst>
  </p:timing>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28816"/>
          </a:xfrm>
          <a:prstGeom prst="rect">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9"/>
          <p:cNvSpPr>
            <a:spLocks noGrp="1"/>
          </p:cNvSpPr>
          <p:nvPr>
            <p:ph type="title"/>
          </p:nvPr>
        </p:nvSpPr>
        <p:spPr>
          <a:xfrm>
            <a:off x="381000" y="355847"/>
            <a:ext cx="8381260" cy="1054394"/>
          </a:xfrm>
          <a:effectLst/>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Rectangle 4"/>
          <p:cNvSpPr/>
          <p:nvPr/>
        </p:nvSpPr>
        <p:spPr>
          <a:xfrm>
            <a:off x="152400" y="150919"/>
            <a:ext cx="8831802" cy="6528816"/>
          </a:xfrm>
          <a:prstGeom prst="rect">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p:cNvSpPr>
            <a:spLocks noGrp="1"/>
          </p:cNvSpPr>
          <p:nvPr>
            <p:ph sz="quarter" idx="13"/>
          </p:nvPr>
        </p:nvSpPr>
        <p:spPr>
          <a:xfrm>
            <a:off x="152400" y="150813"/>
            <a:ext cx="8831263" cy="6528816"/>
          </a:xfrm>
          <a:effectLst>
            <a:innerShdw blurRad="114300">
              <a:prstClr val="black"/>
            </a:innerShdw>
          </a:effectLst>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143757222"/>
      </p:ext>
    </p:extLst>
  </p:cSld>
  <p:clrMapOvr>
    <a:masterClrMapping/>
  </p:clrMapOvr>
  <p:timing>
    <p:tnLst>
      <p:par>
        <p:cTn id="1" dur="indefinite" restart="never" nodeType="tmRoot"/>
      </p:par>
    </p:tnLst>
  </p:timing>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Rectangle 7"/>
          <p:cNvSpPr/>
          <p:nvPr/>
        </p:nvSpPr>
        <p:spPr>
          <a:xfrm>
            <a:off x="152399" y="152400"/>
            <a:ext cx="8814047" cy="1346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Placeholder 1"/>
          <p:cNvSpPr>
            <a:spLocks noGrp="1"/>
          </p:cNvSpPr>
          <p:nvPr>
            <p:ph type="title"/>
          </p:nvPr>
        </p:nvSpPr>
        <p:spPr>
          <a:xfrm>
            <a:off x="381000" y="355847"/>
            <a:ext cx="8381260" cy="1054394"/>
          </a:xfrm>
          <a:prstGeom prst="rect">
            <a:avLst/>
          </a:prstGeom>
          <a:solidFill>
            <a:schemeClr val="bg1"/>
          </a:solidFill>
          <a:effectLst>
            <a:innerShdw blurRad="114300">
              <a:prstClr val="black"/>
            </a:innerShdw>
          </a:effectLst>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828799"/>
            <a:ext cx="8385048" cy="44196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43600" y="6431280"/>
            <a:ext cx="2133600" cy="274320"/>
          </a:xfrm>
          <a:prstGeom prst="rect">
            <a:avLst/>
          </a:prstGeom>
        </p:spPr>
        <p:txBody>
          <a:bodyPr vert="horz" lIns="91440" tIns="45720" rIns="91440" bIns="45720" rtlCol="0" anchor="ctr"/>
          <a:lstStyle>
            <a:lvl1pPr algn="l">
              <a:defRPr sz="1100">
                <a:solidFill>
                  <a:schemeClr val="tx2"/>
                </a:solidFill>
                <a:latin typeface="+mn-lt"/>
              </a:defRPr>
            </a:lvl1pPr>
          </a:lstStyle>
          <a:p>
            <a:fld id="{6EC924FA-CE3F-4718-A081-4D711DAB0B17}" type="datetime1">
              <a:rPr lang="en-US" smtClean="0"/>
              <a:pPr/>
              <a:t>11/5/2014</a:t>
            </a:fld>
            <a:endParaRPr lang="en-US"/>
          </a:p>
        </p:txBody>
      </p:sp>
      <p:sp>
        <p:nvSpPr>
          <p:cNvPr id="5" name="Footer Placeholder 4"/>
          <p:cNvSpPr>
            <a:spLocks noGrp="1"/>
          </p:cNvSpPr>
          <p:nvPr>
            <p:ph type="ftr" sz="quarter" idx="3"/>
          </p:nvPr>
        </p:nvSpPr>
        <p:spPr>
          <a:xfrm>
            <a:off x="381000" y="6431280"/>
            <a:ext cx="3352800" cy="274320"/>
          </a:xfrm>
          <a:prstGeom prst="rect">
            <a:avLst/>
          </a:prstGeom>
        </p:spPr>
        <p:txBody>
          <a:bodyPr vert="horz" lIns="91440" tIns="45720" rIns="91440" bIns="45720" rtlCol="0" anchor="ctr"/>
          <a:lstStyle>
            <a:lvl1pPr algn="ctr">
              <a:defRPr sz="1100">
                <a:solidFill>
                  <a:schemeClr val="tx2"/>
                </a:solidFill>
                <a:latin typeface="+mn-lt"/>
              </a:defRPr>
            </a:lvl1pPr>
          </a:lstStyle>
          <a:p>
            <a:endParaRPr lang="en-US"/>
          </a:p>
        </p:txBody>
      </p:sp>
      <p:sp>
        <p:nvSpPr>
          <p:cNvPr id="6" name="Slide Number Placeholder 5"/>
          <p:cNvSpPr>
            <a:spLocks noGrp="1"/>
          </p:cNvSpPr>
          <p:nvPr>
            <p:ph type="sldNum" sz="quarter" idx="4"/>
          </p:nvPr>
        </p:nvSpPr>
        <p:spPr>
          <a:xfrm>
            <a:off x="8234680" y="6431280"/>
            <a:ext cx="582966" cy="274320"/>
          </a:xfrm>
          <a:prstGeom prst="rect">
            <a:avLst/>
          </a:prstGeom>
          <a:ln w="19050">
            <a:noFill/>
          </a:ln>
        </p:spPr>
        <p:txBody>
          <a:bodyPr vert="horz" lIns="91440" tIns="45720" rIns="91440" bIns="45720" rtlCol="0" anchor="ctr"/>
          <a:lstStyle>
            <a:lvl1pPr algn="ctr">
              <a:defRPr sz="1100">
                <a:solidFill>
                  <a:schemeClr val="tx2"/>
                </a:solidFill>
                <a:latin typeface="+mn-lt"/>
              </a:defRPr>
            </a:lvl1pPr>
          </a:lstStyle>
          <a:p>
            <a:fld id="{C44F50AF-5F5D-4106-A90F-C47E8405DFB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71" r:id="rId10"/>
  </p:sldLayoutIdLst>
  <p:timing>
    <p:tnLst>
      <p:par>
        <p:cTn id="1" dur="indefinite" restart="never" nodeType="tmRoot"/>
      </p:par>
    </p:tnLst>
  </p:timing>
  <p:hf hdr="0"/>
  <p:txStyles>
    <p:titleStyle>
      <a:lvl1pPr algn="ctr" defTabSz="914400" rtl="0" eaLnBrk="1" latinLnBrk="0" hangingPunct="1">
        <a:spcBef>
          <a:spcPct val="0"/>
        </a:spcBef>
        <a:buNone/>
        <a:defRPr sz="3200" kern="1200" cap="all" spc="200" baseline="0">
          <a:ln>
            <a:noFill/>
          </a:ln>
          <a:solidFill>
            <a:schemeClr val="accent4"/>
          </a:solidFill>
          <a:effectLst>
            <a:outerShdw blurRad="50800" dist="38100" dir="18900000" algn="bl" rotWithShape="0">
              <a:prstClr val="black">
                <a:alpha val="40000"/>
              </a:prstClr>
            </a:outerShdw>
          </a:effectLst>
          <a:latin typeface="+mn-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1"/>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1"/>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1"/>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1"/>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399" y="152400"/>
            <a:ext cx="8814047" cy="1346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a:solidFill>
            <a:schemeClr val="bg1"/>
          </a:solidFill>
          <a:effectLst>
            <a:innerShdw blurRad="114300">
              <a:prstClr val="black"/>
            </a:innerShdw>
          </a:effectLst>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828799"/>
            <a:ext cx="8385048" cy="44196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43600" y="6431280"/>
            <a:ext cx="2133600" cy="274320"/>
          </a:xfrm>
          <a:prstGeom prst="rect">
            <a:avLst/>
          </a:prstGeom>
        </p:spPr>
        <p:txBody>
          <a:bodyPr vert="horz" lIns="91440" tIns="45720" rIns="91440" bIns="45720" rtlCol="0" anchor="ctr"/>
          <a:lstStyle>
            <a:lvl1pPr algn="l">
              <a:defRPr sz="1100">
                <a:solidFill>
                  <a:schemeClr val="tx2"/>
                </a:solidFill>
                <a:latin typeface="+mn-lt"/>
              </a:defRPr>
            </a:lvl1pPr>
          </a:lstStyle>
          <a:p>
            <a:fld id="{6EC924FA-CE3F-4718-A081-4D711DAB0B17}" type="datetime1">
              <a:rPr lang="en-US" smtClean="0">
                <a:solidFill>
                  <a:srgbClr val="000000"/>
                </a:solidFill>
              </a:rPr>
              <a:pPr/>
              <a:t>11/5/2014</a:t>
            </a:fld>
            <a:endParaRPr lang="en-US">
              <a:solidFill>
                <a:srgbClr val="000000"/>
              </a:solidFill>
            </a:endParaRPr>
          </a:p>
        </p:txBody>
      </p:sp>
      <p:sp>
        <p:nvSpPr>
          <p:cNvPr id="5" name="Footer Placeholder 4"/>
          <p:cNvSpPr>
            <a:spLocks noGrp="1"/>
          </p:cNvSpPr>
          <p:nvPr>
            <p:ph type="ftr" sz="quarter" idx="3"/>
          </p:nvPr>
        </p:nvSpPr>
        <p:spPr>
          <a:xfrm>
            <a:off x="381000" y="6431280"/>
            <a:ext cx="3352800" cy="274320"/>
          </a:xfrm>
          <a:prstGeom prst="rect">
            <a:avLst/>
          </a:prstGeom>
        </p:spPr>
        <p:txBody>
          <a:bodyPr vert="horz" lIns="91440" tIns="45720" rIns="91440" bIns="45720" rtlCol="0" anchor="ctr"/>
          <a:lstStyle>
            <a:lvl1pPr algn="ctr">
              <a:defRPr sz="1100">
                <a:solidFill>
                  <a:schemeClr val="tx2"/>
                </a:solidFill>
                <a:latin typeface="+mn-lt"/>
              </a:defRPr>
            </a:lvl1pPr>
          </a:lstStyle>
          <a:p>
            <a:endParaRPr lang="en-US">
              <a:solidFill>
                <a:srgbClr val="000000"/>
              </a:solidFill>
            </a:endParaRPr>
          </a:p>
        </p:txBody>
      </p:sp>
      <p:sp>
        <p:nvSpPr>
          <p:cNvPr id="6" name="Slide Number Placeholder 5"/>
          <p:cNvSpPr>
            <a:spLocks noGrp="1"/>
          </p:cNvSpPr>
          <p:nvPr>
            <p:ph type="sldNum" sz="quarter" idx="4"/>
          </p:nvPr>
        </p:nvSpPr>
        <p:spPr>
          <a:xfrm>
            <a:off x="8234680" y="6431280"/>
            <a:ext cx="582966" cy="274320"/>
          </a:xfrm>
          <a:prstGeom prst="rect">
            <a:avLst/>
          </a:prstGeom>
          <a:ln w="19050">
            <a:noFill/>
          </a:ln>
        </p:spPr>
        <p:txBody>
          <a:bodyPr vert="horz" lIns="91440" tIns="45720" rIns="91440" bIns="45720" rtlCol="0" anchor="ctr"/>
          <a:lstStyle>
            <a:lvl1pPr algn="ctr">
              <a:defRPr sz="1100">
                <a:solidFill>
                  <a:schemeClr val="tx2"/>
                </a:solidFill>
                <a:latin typeface="+mn-lt"/>
              </a:defRPr>
            </a:lvl1pPr>
          </a:lstStyle>
          <a:p>
            <a:fld id="{C44F50AF-5F5D-4106-A90F-C47E8405DFBD}"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174803199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iming>
    <p:tnLst>
      <p:par>
        <p:cTn id="1" dur="indefinite" restart="never" nodeType="tmRoot"/>
      </p:par>
    </p:tnLst>
  </p:timing>
  <p:hf hdr="0"/>
  <p:txStyles>
    <p:titleStyle>
      <a:lvl1pPr algn="ctr" defTabSz="914400" rtl="0" eaLnBrk="1" latinLnBrk="0" hangingPunct="1">
        <a:spcBef>
          <a:spcPct val="0"/>
        </a:spcBef>
        <a:buNone/>
        <a:defRPr sz="3200" kern="1200" cap="all" spc="200" baseline="0">
          <a:ln>
            <a:noFill/>
          </a:ln>
          <a:solidFill>
            <a:schemeClr val="accent4"/>
          </a:solidFill>
          <a:effectLst>
            <a:outerShdw blurRad="50800" dist="38100" dir="18900000" algn="bl" rotWithShape="0">
              <a:prstClr val="black">
                <a:alpha val="40000"/>
              </a:prstClr>
            </a:outerShdw>
          </a:effectLst>
          <a:latin typeface="+mn-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1"/>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1"/>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1"/>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1"/>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35.png"/><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0.png"/><Relationship Id="rId7"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7.jpeg"/><Relationship Id="rId5" Type="http://schemas.openxmlformats.org/officeDocument/2006/relationships/image" Target="../media/image20.wmf"/><Relationship Id="rId4" Type="http://schemas.openxmlformats.org/officeDocument/2006/relationships/oleObject" Target="../embeddings/oleObject5.bin"/><Relationship Id="rId9" Type="http://schemas.openxmlformats.org/officeDocument/2006/relationships/image" Target="../media/image39.emf"/></Relationships>
</file>

<file path=ppt/slides/_rels/slide1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6.bin"/><Relationship Id="rId4" Type="http://schemas.openxmlformats.org/officeDocument/2006/relationships/image" Target="../media/image39.emf"/></Relationships>
</file>

<file path=ppt/slides/_rels/slide1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11.bin"/><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1.pn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jpeg"/><Relationship Id="rId7" Type="http://schemas.openxmlformats.org/officeDocument/2006/relationships/image" Target="../media/image52.pn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55.emf"/><Relationship Id="rId7"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58.jpeg"/><Relationship Id="rId5" Type="http://schemas.openxmlformats.org/officeDocument/2006/relationships/image" Target="../media/image57.jpeg"/><Relationship Id="rId10" Type="http://schemas.openxmlformats.org/officeDocument/2006/relationships/image" Target="../media/image22.png"/><Relationship Id="rId4" Type="http://schemas.openxmlformats.org/officeDocument/2006/relationships/image" Target="../media/image56.png"/><Relationship Id="rId9" Type="http://schemas.openxmlformats.org/officeDocument/2006/relationships/oleObject" Target="../embeddings/oleObject12.bin"/></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61.png"/></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2.jpe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60.png"/><Relationship Id="rId7" Type="http://schemas.openxmlformats.org/officeDocument/2006/relationships/image" Target="../media/image65.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52.png"/><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7.jpeg"/><Relationship Id="rId5" Type="http://schemas.openxmlformats.org/officeDocument/2006/relationships/image" Target="../media/image20.wmf"/><Relationship Id="rId4" Type="http://schemas.openxmlformats.org/officeDocument/2006/relationships/oleObject" Target="../embeddings/oleObject13.bin"/></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oleObject" Target="../embeddings/oleObject14.bin"/><Relationship Id="rId7" Type="http://schemas.openxmlformats.org/officeDocument/2006/relationships/image" Target="../media/image74.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65.png"/><Relationship Id="rId11" Type="http://schemas.openxmlformats.org/officeDocument/2006/relationships/image" Target="../media/image53.png"/><Relationship Id="rId5" Type="http://schemas.openxmlformats.org/officeDocument/2006/relationships/image" Target="../media/image73.png"/><Relationship Id="rId10" Type="http://schemas.openxmlformats.org/officeDocument/2006/relationships/image" Target="../media/image77.png"/><Relationship Id="rId4" Type="http://schemas.openxmlformats.org/officeDocument/2006/relationships/image" Target="../media/image72.emf"/><Relationship Id="rId9" Type="http://schemas.openxmlformats.org/officeDocument/2006/relationships/image" Target="../media/image76.jpeg"/></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oleObject" Target="../embeddings/oleObject15.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9.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8.emf"/><Relationship Id="rId5" Type="http://schemas.openxmlformats.org/officeDocument/2006/relationships/oleObject" Target="../embeddings/oleObject16.bin"/><Relationship Id="rId4" Type="http://schemas.openxmlformats.org/officeDocument/2006/relationships/image" Target="../media/image79.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oleObject" Target="../embeddings/oleObject17.bin"/></Relationships>
</file>

<file path=ppt/slides/_rels/slide41.xml.rels><?xml version="1.0" encoding="UTF-8" standalone="yes"?>
<Relationships xmlns="http://schemas.openxmlformats.org/package/2006/relationships"><Relationship Id="rId3" Type="http://schemas.openxmlformats.org/officeDocument/2006/relationships/hyperlink" Target="mailto:materialsscience.conference@omicsgroup.us" TargetMode="External"/><Relationship Id="rId2" Type="http://schemas.openxmlformats.org/officeDocument/2006/relationships/hyperlink" Target="http://materialsscience.conferenceseries.com/" TargetMode="External"/><Relationship Id="rId1" Type="http://schemas.openxmlformats.org/officeDocument/2006/relationships/slideLayout" Target="../slideLayouts/slideLayout2.xml"/><Relationship Id="rId4" Type="http://schemas.openxmlformats.org/officeDocument/2006/relationships/hyperlink" Target="mailto:materialsscience@omicsgroup.co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428625"/>
            <a:ext cx="8186737" cy="1143000"/>
          </a:xfrm>
          <a:ln w="3175"/>
        </p:spPr>
        <p:txBody>
          <a:bodyPr/>
          <a:lstStyle/>
          <a:p>
            <a:pPr>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lnSpcReduction="10000"/>
          </a:bodyPr>
          <a:lstStyle/>
          <a:p>
            <a:pPr algn="just">
              <a:buFont typeface="Arial" charset="0"/>
              <a:buNone/>
              <a:defRPr/>
            </a:pPr>
            <a:r>
              <a:rPr lang="en-US" sz="2000" dirty="0" smtClean="0">
                <a:latin typeface="+mj-lt"/>
              </a:rPr>
              <a:t>      OMICS Group International is an amalgamation of Open Access publications and worldwide international science conferences and events. Established in the year 2007 with the sole aim of making the information on Sciences and technology ‘Open Access’, OMICS Group publishes 400 online open access scholarly journals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International conferences annually across the globe, where knowledge transfer takes place through debates, round table discussions, poster presentations, workshops, symposia and exhibitions</a:t>
            </a:r>
            <a:r>
              <a:rPr lang="en-US" sz="1800" dirty="0" smtClean="0">
                <a:latin typeface="+mj-lt"/>
              </a:rPr>
              <a:t>.</a:t>
            </a:r>
            <a:endParaRPr lang="en-US" sz="1800"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1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48000" y="4471110"/>
            <a:ext cx="3124200" cy="21759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5" name="Rectangle 24"/>
          <p:cNvSpPr>
            <a:spLocks noChangeArrowheads="1"/>
          </p:cNvSpPr>
          <p:nvPr/>
        </p:nvSpPr>
        <p:spPr bwMode="auto">
          <a:xfrm>
            <a:off x="462460" y="2438400"/>
            <a:ext cx="8148140" cy="2116137"/>
          </a:xfrm>
          <a:prstGeom prst="rect">
            <a:avLst/>
          </a:prstGeom>
          <a:gradFill flip="none" rotWithShape="1">
            <a:gsLst>
              <a:gs pos="42000">
                <a:srgbClr val="99D28E"/>
              </a:gs>
              <a:gs pos="0">
                <a:schemeClr val="accent1">
                  <a:lumMod val="40000"/>
                  <a:lumOff val="60000"/>
                </a:schemeClr>
              </a:gs>
              <a:gs pos="73000">
                <a:schemeClr val="accent1">
                  <a:lumMod val="75000"/>
                </a:schemeClr>
              </a:gs>
              <a:gs pos="100000">
                <a:schemeClr val="accent1">
                  <a:lumMod val="50000"/>
                </a:schemeClr>
              </a:gs>
            </a:gsLst>
            <a:lin ang="16200000" scaled="1"/>
            <a:tileRect/>
          </a:gradFill>
          <a:ln>
            <a:noFill/>
          </a:ln>
          <a:effectLst>
            <a:innerShdw blurRad="114300">
              <a:prstClr val="black"/>
            </a:innerShdw>
          </a:effectLst>
          <a:scene3d>
            <a:camera prst="orthographicFront">
              <a:rot lat="0" lon="0" rev="0"/>
            </a:camera>
            <a:lightRig rig="contrasting" dir="t">
              <a:rot lat="0" lon="0" rev="7800000"/>
            </a:lightRig>
          </a:scene3d>
          <a:sp3d>
            <a:bevelT w="139700" h="139700"/>
          </a:sp3d>
          <a:extLst/>
        </p:spPr>
        <p:txBody>
          <a:bodyPr wrap="none" anchor="ctr"/>
          <a:lstStyle/>
          <a:p>
            <a:pPr fontAlgn="base">
              <a:spcBef>
                <a:spcPct val="0"/>
              </a:spcBef>
              <a:spcAft>
                <a:spcPct val="0"/>
              </a:spcAft>
              <a:defRPr/>
            </a:pPr>
            <a:endParaRPr lang="en-US">
              <a:solidFill>
                <a:srgbClr val="336666"/>
              </a:solidFill>
              <a:cs typeface="Arial" pitchFamily="34" charset="0"/>
            </a:endParaRPr>
          </a:p>
        </p:txBody>
      </p:sp>
      <p:sp>
        <p:nvSpPr>
          <p:cNvPr id="6" name="Title 5"/>
          <p:cNvSpPr>
            <a:spLocks noGrp="1"/>
          </p:cNvSpPr>
          <p:nvPr>
            <p:ph type="title"/>
          </p:nvPr>
        </p:nvSpPr>
        <p:spPr/>
        <p:txBody>
          <a:bodyPr/>
          <a:lstStyle/>
          <a:p>
            <a:r>
              <a:rPr lang="en-US" dirty="0"/>
              <a:t>PLANT OIL OVERVIEW</a:t>
            </a:r>
          </a:p>
        </p:txBody>
      </p:sp>
      <p:grpSp>
        <p:nvGrpSpPr>
          <p:cNvPr id="7" name="Group 6"/>
          <p:cNvGrpSpPr>
            <a:grpSpLocks/>
          </p:cNvGrpSpPr>
          <p:nvPr/>
        </p:nvGrpSpPr>
        <p:grpSpPr bwMode="auto">
          <a:xfrm>
            <a:off x="615950" y="2617787"/>
            <a:ext cx="7994650" cy="1741488"/>
            <a:chOff x="340" y="1584"/>
            <a:chExt cx="5036" cy="1097"/>
          </a:xfrm>
        </p:grpSpPr>
        <p:graphicFrame>
          <p:nvGraphicFramePr>
            <p:cNvPr id="9" name="Object 13"/>
            <p:cNvGraphicFramePr>
              <a:graphicFrameLocks noChangeAspect="1"/>
            </p:cNvGraphicFramePr>
            <p:nvPr/>
          </p:nvGraphicFramePr>
          <p:xfrm>
            <a:off x="340" y="1584"/>
            <a:ext cx="5036" cy="775"/>
          </p:xfrm>
          <a:graphic>
            <a:graphicData uri="http://schemas.openxmlformats.org/presentationml/2006/ole">
              <p:oleObj spid="_x0000_s36948" name="ISIS/Draw Sketch" r:id="rId4" imgW="6239734" imgH="890303" progId="">
                <p:embed/>
              </p:oleObj>
            </a:graphicData>
          </a:graphic>
        </p:graphicFrame>
        <p:sp>
          <p:nvSpPr>
            <p:cNvPr id="11" name="Line 1033"/>
            <p:cNvSpPr>
              <a:spLocks noChangeShapeType="1"/>
            </p:cNvSpPr>
            <p:nvPr/>
          </p:nvSpPr>
          <p:spPr bwMode="auto">
            <a:xfrm>
              <a:off x="401" y="2000"/>
              <a:ext cx="0" cy="150"/>
            </a:xfrm>
            <a:prstGeom prst="line">
              <a:avLst/>
            </a:prstGeom>
            <a:noFill/>
            <a:ln w="28575">
              <a:solidFill>
                <a:schemeClr val="accent1">
                  <a:lumMod val="75000"/>
                </a:scheme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 name="Line 1034"/>
            <p:cNvSpPr>
              <a:spLocks noChangeShapeType="1"/>
            </p:cNvSpPr>
            <p:nvPr/>
          </p:nvSpPr>
          <p:spPr bwMode="auto">
            <a:xfrm>
              <a:off x="401" y="2072"/>
              <a:ext cx="2022" cy="0"/>
            </a:xfrm>
            <a:prstGeom prst="line">
              <a:avLst/>
            </a:prstGeom>
            <a:noFill/>
            <a:ln w="28575">
              <a:solidFill>
                <a:srgbClr val="336600"/>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 name="Line 1035"/>
            <p:cNvSpPr>
              <a:spLocks noChangeShapeType="1"/>
            </p:cNvSpPr>
            <p:nvPr/>
          </p:nvSpPr>
          <p:spPr bwMode="auto">
            <a:xfrm>
              <a:off x="2429" y="2006"/>
              <a:ext cx="0" cy="150"/>
            </a:xfrm>
            <a:prstGeom prst="line">
              <a:avLst/>
            </a:prstGeom>
            <a:noFill/>
            <a:ln w="28575">
              <a:solidFill>
                <a:schemeClr val="accent1">
                  <a:lumMod val="75000"/>
                </a:scheme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 name="Line 1037"/>
            <p:cNvSpPr>
              <a:spLocks noChangeShapeType="1"/>
            </p:cNvSpPr>
            <p:nvPr/>
          </p:nvSpPr>
          <p:spPr bwMode="auto">
            <a:xfrm>
              <a:off x="3214" y="2222"/>
              <a:ext cx="0" cy="150"/>
            </a:xfrm>
            <a:prstGeom prst="line">
              <a:avLst/>
            </a:prstGeom>
            <a:noFill/>
            <a:ln w="28575">
              <a:solidFill>
                <a:schemeClr val="accent1">
                  <a:lumMod val="75000"/>
                </a:scheme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 name="Line 1038"/>
            <p:cNvSpPr>
              <a:spLocks noChangeShapeType="1"/>
            </p:cNvSpPr>
            <p:nvPr/>
          </p:nvSpPr>
          <p:spPr bwMode="auto">
            <a:xfrm>
              <a:off x="3214" y="2294"/>
              <a:ext cx="2028" cy="0"/>
            </a:xfrm>
            <a:prstGeom prst="line">
              <a:avLst/>
            </a:prstGeom>
            <a:noFill/>
            <a:ln w="28575">
              <a:solidFill>
                <a:srgbClr val="336600"/>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 name="Line 1039"/>
            <p:cNvSpPr>
              <a:spLocks noChangeShapeType="1"/>
            </p:cNvSpPr>
            <p:nvPr/>
          </p:nvSpPr>
          <p:spPr bwMode="auto">
            <a:xfrm>
              <a:off x="5248" y="2228"/>
              <a:ext cx="0" cy="150"/>
            </a:xfrm>
            <a:prstGeom prst="line">
              <a:avLst/>
            </a:prstGeom>
            <a:noFill/>
            <a:ln w="28575">
              <a:solidFill>
                <a:schemeClr val="accent1">
                  <a:lumMod val="75000"/>
                </a:scheme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 name="Text Box 1040"/>
            <p:cNvSpPr txBox="1">
              <a:spLocks noChangeArrowheads="1"/>
            </p:cNvSpPr>
            <p:nvPr/>
          </p:nvSpPr>
          <p:spPr bwMode="auto">
            <a:xfrm>
              <a:off x="934" y="2100"/>
              <a:ext cx="107"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ts val="1800"/>
                </a:lnSpc>
                <a:spcBef>
                  <a:spcPts val="900"/>
                </a:spcBef>
              </a:pPr>
              <a:endParaRPr lang="en-US" b="1">
                <a:latin typeface="Helvetica"/>
              </a:endParaRPr>
            </a:p>
          </p:txBody>
        </p:sp>
        <p:sp>
          <p:nvSpPr>
            <p:cNvPr id="21" name="Text Box 20"/>
            <p:cNvSpPr txBox="1">
              <a:spLocks noChangeArrowheads="1"/>
            </p:cNvSpPr>
            <p:nvPr/>
          </p:nvSpPr>
          <p:spPr bwMode="auto">
            <a:xfrm>
              <a:off x="3504" y="2448"/>
              <a:ext cx="139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dirty="0">
                  <a:solidFill>
                    <a:schemeClr val="accent1">
                      <a:lumMod val="50000"/>
                    </a:schemeClr>
                  </a:solidFill>
                </a:rPr>
                <a:t>12-22 Carbons long</a:t>
              </a:r>
            </a:p>
          </p:txBody>
        </p:sp>
        <p:sp>
          <p:nvSpPr>
            <p:cNvPr id="22" name="Text Box 21"/>
            <p:cNvSpPr txBox="1">
              <a:spLocks noChangeArrowheads="1"/>
            </p:cNvSpPr>
            <p:nvPr/>
          </p:nvSpPr>
          <p:spPr bwMode="auto">
            <a:xfrm>
              <a:off x="672" y="2160"/>
              <a:ext cx="1280"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dirty="0">
                  <a:solidFill>
                    <a:schemeClr val="accent1">
                      <a:lumMod val="50000"/>
                    </a:schemeClr>
                  </a:solidFill>
                </a:rPr>
                <a:t>0-3 Double Bonds</a:t>
              </a:r>
            </a:p>
          </p:txBody>
        </p:sp>
      </p:grpSp>
      <p:sp>
        <p:nvSpPr>
          <p:cNvPr id="24" name="Rectangle 2"/>
          <p:cNvSpPr txBox="1">
            <a:spLocks noChangeArrowheads="1"/>
          </p:cNvSpPr>
          <p:nvPr/>
        </p:nvSpPr>
        <p:spPr>
          <a:xfrm>
            <a:off x="380999" y="1828799"/>
            <a:ext cx="8385048" cy="914401"/>
          </a:xfrm>
          <a:prstGeom prst="rect">
            <a:avLst/>
          </a:prstGeom>
          <a:effectLst>
            <a:innerShdw blurRad="114300">
              <a:prstClr val="black"/>
            </a:innerShdw>
          </a:effectLst>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0" baseline="0">
                <a:solidFill>
                  <a:schemeClr val="tx2"/>
                </a:solidFill>
                <a:latin typeface="+mn-lt"/>
                <a:ea typeface="+mn-ea"/>
                <a:cs typeface="+mn-cs"/>
              </a:defRPr>
            </a:lvl1pPr>
            <a:lvl2pPr marL="548640" indent="-182880" algn="l" defTabSz="914400" rtl="0" eaLnBrk="1" latinLnBrk="0" hangingPunct="1">
              <a:spcBef>
                <a:spcPct val="20000"/>
              </a:spcBef>
              <a:buClr>
                <a:schemeClr val="accent1"/>
              </a:buClr>
              <a:buFont typeface="Wingdings" pitchFamily="2" charset="2"/>
              <a:buChar char="§"/>
              <a:defRPr sz="1800" kern="1200" spc="0" baseline="0">
                <a:solidFill>
                  <a:schemeClr val="tx2"/>
                </a:solidFill>
                <a:latin typeface="+mn-lt"/>
                <a:ea typeface="+mn-ea"/>
                <a:cs typeface="+mn-cs"/>
              </a:defRPr>
            </a:lvl2pPr>
            <a:lvl3pPr marL="822960" indent="-182880" algn="l" defTabSz="914400" rtl="0" eaLnBrk="1" latinLnBrk="0" hangingPunct="1">
              <a:spcBef>
                <a:spcPct val="20000"/>
              </a:spcBef>
              <a:buClr>
                <a:schemeClr val="accent1"/>
              </a:buClr>
              <a:buFont typeface="Wingdings" pitchFamily="2" charset="2"/>
              <a:buChar char="§"/>
              <a:defRPr sz="1600" kern="1200" spc="0" baseline="0">
                <a:solidFill>
                  <a:schemeClr val="tx2"/>
                </a:solidFill>
                <a:latin typeface="+mn-lt"/>
                <a:ea typeface="+mn-ea"/>
                <a:cs typeface="+mn-cs"/>
              </a:defRPr>
            </a:lvl3pPr>
            <a:lvl4pPr marL="1097280" indent="-182880" algn="l" defTabSz="914400" rtl="0" eaLnBrk="1" latinLnBrk="0" hangingPunct="1">
              <a:spcBef>
                <a:spcPct val="20000"/>
              </a:spcBef>
              <a:buClr>
                <a:schemeClr val="accent1"/>
              </a:buClr>
              <a:buFont typeface="Wingdings" pitchFamily="2" charset="2"/>
              <a:buChar char="§"/>
              <a:defRPr sz="1400" kern="1200" spc="0">
                <a:solidFill>
                  <a:schemeClr val="tx2"/>
                </a:solidFill>
                <a:latin typeface="+mn-lt"/>
                <a:ea typeface="+mn-ea"/>
                <a:cs typeface="+mn-cs"/>
              </a:defRPr>
            </a:lvl4pPr>
            <a:lvl5pPr marL="1280160" indent="-182880" algn="l" defTabSz="914400" rtl="0" eaLnBrk="1" latinLnBrk="0" hangingPunct="1">
              <a:spcBef>
                <a:spcPct val="20000"/>
              </a:spcBef>
              <a:buClr>
                <a:schemeClr val="accent1"/>
              </a:buClr>
              <a:buFont typeface="Wingdings" pitchFamily="2" charset="2"/>
              <a:buChar char="§"/>
              <a:defRPr sz="1300" kern="1200" spc="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lgn="ctr">
              <a:spcBef>
                <a:spcPct val="50000"/>
              </a:spcBef>
              <a:buFont typeface="Wingdings 2" pitchFamily="18" charset="2"/>
              <a:buNone/>
            </a:pPr>
            <a:r>
              <a:rPr lang="en-US" dirty="0" smtClean="0">
                <a:solidFill>
                  <a:srgbClr val="000000"/>
                </a:solidFill>
                <a:latin typeface="Arial" pitchFamily="34" charset="0"/>
                <a:cs typeface="Arial" pitchFamily="34" charset="0"/>
              </a:rPr>
              <a:t>Soybean, Corn, Sunflower, Linseed…</a:t>
            </a:r>
          </a:p>
          <a:p>
            <a:pPr marL="45720" indent="0">
              <a:buFont typeface="Wingdings 2" pitchFamily="18" charset="2"/>
              <a:buNone/>
            </a:pPr>
            <a:endParaRPr lang="en-US" dirty="0" smtClean="0">
              <a:latin typeface="Arial" pitchFamily="34" charset="0"/>
              <a:cs typeface="Arial" pitchFamily="34" charset="0"/>
            </a:endParaRPr>
          </a:p>
        </p:txBody>
      </p:sp>
    </p:spTree>
    <p:extLst>
      <p:ext uri="{BB962C8B-B14F-4D97-AF65-F5344CB8AC3E}">
        <p14:creationId xmlns:p14="http://schemas.microsoft.com/office/powerpoint/2010/main" xmlns="" val="23175431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Fatty Acid Distribution</a:t>
            </a:r>
          </a:p>
        </p:txBody>
      </p:sp>
      <p:graphicFrame>
        <p:nvGraphicFramePr>
          <p:cNvPr id="6" name="Group 71"/>
          <p:cNvGraphicFramePr>
            <a:graphicFrameLocks noGrp="1"/>
          </p:cNvGraphicFramePr>
          <p:nvPr>
            <p:extLst>
              <p:ext uri="{D42A27DB-BD31-4B8C-83A1-F6EECF244321}">
                <p14:modId xmlns:p14="http://schemas.microsoft.com/office/powerpoint/2010/main" xmlns="" val="2340295261"/>
              </p:ext>
            </p:extLst>
          </p:nvPr>
        </p:nvGraphicFramePr>
        <p:xfrm>
          <a:off x="4953000" y="2032004"/>
          <a:ext cx="3957639" cy="4216396"/>
        </p:xfrm>
        <a:graphic>
          <a:graphicData uri="http://schemas.openxmlformats.org/drawingml/2006/table">
            <a:tbl>
              <a:tblPr/>
              <a:tblGrid>
                <a:gridCol w="951022"/>
                <a:gridCol w="871770"/>
                <a:gridCol w="1104573"/>
                <a:gridCol w="1030274"/>
              </a:tblGrid>
              <a:tr h="0">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cap="none" normalizeH="0" baseline="0" dirty="0" smtClean="0">
                          <a:ln>
                            <a:noFill/>
                          </a:ln>
                          <a:solidFill>
                            <a:schemeClr val="bg1"/>
                          </a:solidFill>
                          <a:effectLst/>
                          <a:latin typeface="Arial" pitchFamily="34" charset="0"/>
                          <a:cs typeface="Arial" pitchFamily="34" charset="0"/>
                        </a:rPr>
                        <a:t># Carbons</a:t>
                      </a:r>
                    </a:p>
                  </a:txBody>
                  <a:tcPr marT="45719" marB="4571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28435">
                        <a:alpha val="83922"/>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cap="none" normalizeH="0" baseline="0" dirty="0" smtClean="0">
                          <a:ln>
                            <a:noFill/>
                          </a:ln>
                          <a:solidFill>
                            <a:schemeClr val="bg1"/>
                          </a:solidFill>
                          <a:effectLst/>
                          <a:latin typeface="Arial" pitchFamily="34" charset="0"/>
                          <a:cs typeface="Arial" pitchFamily="34" charset="0"/>
                        </a:rPr>
                        <a:t># Double </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cap="none" normalizeH="0" baseline="0" dirty="0" smtClean="0">
                          <a:ln>
                            <a:noFill/>
                          </a:ln>
                          <a:solidFill>
                            <a:schemeClr val="bg1"/>
                          </a:solidFill>
                          <a:effectLst/>
                          <a:latin typeface="Arial" pitchFamily="34" charset="0"/>
                          <a:cs typeface="Arial" pitchFamily="34" charset="0"/>
                        </a:rPr>
                        <a:t>bonds</a:t>
                      </a:r>
                    </a:p>
                  </a:txBody>
                  <a:tcPr marT="45719" marB="4571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28435">
                        <a:alpha val="83922"/>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cap="none" normalizeH="0" baseline="0" dirty="0" smtClean="0">
                          <a:ln>
                            <a:noFill/>
                          </a:ln>
                          <a:solidFill>
                            <a:schemeClr val="bg1"/>
                          </a:solidFill>
                          <a:effectLst/>
                          <a:latin typeface="Arial" pitchFamily="34" charset="0"/>
                          <a:cs typeface="Arial" pitchFamily="34" charset="0"/>
                        </a:rPr>
                        <a:t>Soybean oil</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cap="none" normalizeH="0" baseline="0" dirty="0" smtClean="0">
                          <a:ln>
                            <a:noFill/>
                          </a:ln>
                          <a:solidFill>
                            <a:schemeClr val="bg1"/>
                          </a:solidFill>
                          <a:effectLst/>
                          <a:latin typeface="Arial" pitchFamily="34" charset="0"/>
                          <a:cs typeface="Arial" pitchFamily="34" charset="0"/>
                        </a:rPr>
                        <a:t>% Comp.</a:t>
                      </a:r>
                    </a:p>
                  </a:txBody>
                  <a:tcPr marT="45719" marB="4571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28435">
                        <a:alpha val="83922"/>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cap="none" normalizeH="0" baseline="0" dirty="0" smtClean="0">
                          <a:ln>
                            <a:noFill/>
                          </a:ln>
                          <a:solidFill>
                            <a:schemeClr val="bg1"/>
                          </a:solidFill>
                          <a:effectLst/>
                          <a:latin typeface="Arial" pitchFamily="34" charset="0"/>
                          <a:cs typeface="Arial" pitchFamily="34" charset="0"/>
                        </a:rPr>
                        <a:t>Linseed oil</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cap="none" normalizeH="0" baseline="0" dirty="0" smtClean="0">
                          <a:ln>
                            <a:noFill/>
                          </a:ln>
                          <a:solidFill>
                            <a:schemeClr val="bg1"/>
                          </a:solidFill>
                          <a:effectLst/>
                          <a:latin typeface="Arial" pitchFamily="34" charset="0"/>
                          <a:cs typeface="Arial" pitchFamily="34" charset="0"/>
                        </a:rPr>
                        <a:t>% Comp.</a:t>
                      </a:r>
                    </a:p>
                  </a:txBody>
                  <a:tcPr marT="45719" marB="4571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28435">
                        <a:alpha val="83922"/>
                      </a:srgbClr>
                    </a:solidFill>
                  </a:tcPr>
                </a:tc>
              </a:tr>
              <a:tr h="312732">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0" i="0" u="none" strike="noStrike" cap="none" normalizeH="0" baseline="0" dirty="0" smtClean="0">
                          <a:ln>
                            <a:noFill/>
                          </a:ln>
                          <a:solidFill>
                            <a:srgbClr val="13270F"/>
                          </a:solidFill>
                          <a:effectLst/>
                          <a:latin typeface="Arial" pitchFamily="34" charset="0"/>
                          <a:cs typeface="Arial" pitchFamily="34" charset="0"/>
                        </a:rPr>
                        <a:t>14</a:t>
                      </a:r>
                    </a:p>
                  </a:txBody>
                  <a:tcPr marT="45719" marB="4571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9F2E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0" i="0" u="none" strike="noStrike" cap="none" normalizeH="0" baseline="0" dirty="0" smtClean="0">
                          <a:ln>
                            <a:noFill/>
                          </a:ln>
                          <a:solidFill>
                            <a:srgbClr val="13270F"/>
                          </a:solidFill>
                          <a:effectLst/>
                          <a:latin typeface="Arial" pitchFamily="34" charset="0"/>
                          <a:cs typeface="Arial" pitchFamily="34" charset="0"/>
                        </a:rPr>
                        <a:t>0</a:t>
                      </a:r>
                    </a:p>
                  </a:txBody>
                  <a:tcPr marT="45719" marB="4571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9F2E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0" i="0" u="none" strike="noStrike" cap="none" normalizeH="0" baseline="0" dirty="0" smtClean="0">
                          <a:ln>
                            <a:noFill/>
                          </a:ln>
                          <a:solidFill>
                            <a:srgbClr val="13270F"/>
                          </a:solidFill>
                          <a:effectLst/>
                          <a:latin typeface="Arial" pitchFamily="34" charset="0"/>
                          <a:cs typeface="Arial" pitchFamily="34" charset="0"/>
                        </a:rPr>
                        <a:t>0.1</a:t>
                      </a:r>
                    </a:p>
                  </a:txBody>
                  <a:tcPr marT="45719" marB="4571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9F2E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0" i="0" u="none" strike="noStrike" cap="none" normalizeH="0" baseline="0" dirty="0" smtClean="0">
                          <a:ln>
                            <a:noFill/>
                          </a:ln>
                          <a:solidFill>
                            <a:srgbClr val="13270F"/>
                          </a:solidFill>
                          <a:effectLst/>
                          <a:latin typeface="Arial" pitchFamily="34" charset="0"/>
                          <a:cs typeface="Arial" pitchFamily="34" charset="0"/>
                        </a:rPr>
                        <a:t>0.0</a:t>
                      </a:r>
                    </a:p>
                  </a:txBody>
                  <a:tcPr marT="45719" marB="4571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9F2E2"/>
                    </a:solidFill>
                  </a:tcPr>
                </a:tc>
              </a:tr>
              <a:tr h="312732">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0" i="0" u="none" strike="noStrike" cap="none" normalizeH="0" baseline="0" dirty="0" smtClean="0">
                          <a:ln>
                            <a:noFill/>
                          </a:ln>
                          <a:solidFill>
                            <a:srgbClr val="13270F"/>
                          </a:solidFill>
                          <a:effectLst/>
                          <a:latin typeface="Arial" pitchFamily="34" charset="0"/>
                          <a:cs typeface="Arial" pitchFamily="34" charset="0"/>
                        </a:rPr>
                        <a:t>14</a:t>
                      </a:r>
                    </a:p>
                  </a:txBody>
                  <a:tcPr marT="45719" marB="4571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0" i="0" u="none" strike="noStrike" cap="none" normalizeH="0" baseline="0" dirty="0" smtClean="0">
                          <a:ln>
                            <a:noFill/>
                          </a:ln>
                          <a:solidFill>
                            <a:srgbClr val="13270F"/>
                          </a:solidFill>
                          <a:effectLst/>
                          <a:latin typeface="Arial" pitchFamily="34" charset="0"/>
                          <a:cs typeface="Arial" pitchFamily="34" charset="0"/>
                        </a:rPr>
                        <a:t>1</a:t>
                      </a:r>
                    </a:p>
                  </a:txBody>
                  <a:tcPr marT="45719" marB="4571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0" i="0" u="none" strike="noStrike" cap="none" normalizeH="0" baseline="0" dirty="0" smtClean="0">
                          <a:ln>
                            <a:noFill/>
                          </a:ln>
                          <a:solidFill>
                            <a:srgbClr val="13270F"/>
                          </a:solidFill>
                          <a:effectLst/>
                          <a:latin typeface="Arial" pitchFamily="34" charset="0"/>
                          <a:cs typeface="Arial" pitchFamily="34" charset="0"/>
                        </a:rPr>
                        <a:t>0.0</a:t>
                      </a:r>
                    </a:p>
                  </a:txBody>
                  <a:tcPr marT="45719" marB="4571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0" i="0" u="none" strike="noStrike" cap="none" normalizeH="0" baseline="0" dirty="0" smtClean="0">
                          <a:ln>
                            <a:noFill/>
                          </a:ln>
                          <a:solidFill>
                            <a:srgbClr val="13270F"/>
                          </a:solidFill>
                          <a:effectLst/>
                          <a:latin typeface="Arial" pitchFamily="34" charset="0"/>
                          <a:cs typeface="Arial" pitchFamily="34" charset="0"/>
                        </a:rPr>
                        <a:t>0.0</a:t>
                      </a:r>
                    </a:p>
                  </a:txBody>
                  <a:tcPr marT="45719" marB="4571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BEACE"/>
                    </a:solidFill>
                  </a:tcPr>
                </a:tc>
              </a:tr>
              <a:tr h="312732">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0" i="0" u="none" strike="noStrike" cap="none" normalizeH="0" baseline="0" smtClean="0">
                          <a:ln>
                            <a:noFill/>
                          </a:ln>
                          <a:solidFill>
                            <a:srgbClr val="13270F"/>
                          </a:solidFill>
                          <a:effectLst/>
                          <a:latin typeface="Arial" pitchFamily="34" charset="0"/>
                          <a:cs typeface="Arial" pitchFamily="34" charset="0"/>
                        </a:rPr>
                        <a:t>16</a:t>
                      </a:r>
                    </a:p>
                  </a:txBody>
                  <a:tcPr marT="45719" marB="4571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9F2E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0" i="0" u="none" strike="noStrike" cap="none" normalizeH="0" baseline="0" dirty="0" smtClean="0">
                          <a:ln>
                            <a:noFill/>
                          </a:ln>
                          <a:solidFill>
                            <a:srgbClr val="13270F"/>
                          </a:solidFill>
                          <a:effectLst/>
                          <a:latin typeface="Arial" pitchFamily="34" charset="0"/>
                          <a:cs typeface="Arial" pitchFamily="34" charset="0"/>
                        </a:rPr>
                        <a:t>0</a:t>
                      </a:r>
                    </a:p>
                  </a:txBody>
                  <a:tcPr marT="45719" marB="4571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9F2E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0" i="0" u="none" strike="noStrike" cap="none" normalizeH="0" baseline="0" dirty="0" smtClean="0">
                          <a:ln>
                            <a:noFill/>
                          </a:ln>
                          <a:solidFill>
                            <a:srgbClr val="13270F"/>
                          </a:solidFill>
                          <a:effectLst/>
                          <a:latin typeface="Arial" pitchFamily="34" charset="0"/>
                          <a:cs typeface="Arial" pitchFamily="34" charset="0"/>
                        </a:rPr>
                        <a:t>11.0</a:t>
                      </a:r>
                    </a:p>
                  </a:txBody>
                  <a:tcPr marT="45719" marB="4571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9F2E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0" i="0" u="none" strike="noStrike" cap="none" normalizeH="0" baseline="0" smtClean="0">
                          <a:ln>
                            <a:noFill/>
                          </a:ln>
                          <a:solidFill>
                            <a:srgbClr val="13270F"/>
                          </a:solidFill>
                          <a:effectLst/>
                          <a:latin typeface="Arial" pitchFamily="34" charset="0"/>
                          <a:cs typeface="Arial" pitchFamily="34" charset="0"/>
                        </a:rPr>
                        <a:t>5.5</a:t>
                      </a:r>
                    </a:p>
                  </a:txBody>
                  <a:tcPr marT="45719" marB="4571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9F2E2"/>
                    </a:solidFill>
                  </a:tcPr>
                </a:tc>
              </a:tr>
              <a:tr h="312732">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0" i="0" u="none" strike="noStrike" cap="none" normalizeH="0" baseline="0" dirty="0" smtClean="0">
                          <a:ln>
                            <a:noFill/>
                          </a:ln>
                          <a:solidFill>
                            <a:srgbClr val="13270F"/>
                          </a:solidFill>
                          <a:effectLst/>
                          <a:latin typeface="Arial" pitchFamily="34" charset="0"/>
                          <a:cs typeface="Arial" pitchFamily="34" charset="0"/>
                        </a:rPr>
                        <a:t>16</a:t>
                      </a:r>
                    </a:p>
                  </a:txBody>
                  <a:tcPr marT="45719" marB="4571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0" i="0" u="none" strike="noStrike" cap="none" normalizeH="0" baseline="0" dirty="0" smtClean="0">
                          <a:ln>
                            <a:noFill/>
                          </a:ln>
                          <a:solidFill>
                            <a:srgbClr val="13270F"/>
                          </a:solidFill>
                          <a:effectLst/>
                          <a:latin typeface="Arial" pitchFamily="34" charset="0"/>
                          <a:cs typeface="Arial" pitchFamily="34" charset="0"/>
                        </a:rPr>
                        <a:t>1</a:t>
                      </a:r>
                    </a:p>
                  </a:txBody>
                  <a:tcPr marT="45719" marB="4571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0" i="0" u="none" strike="noStrike" cap="none" normalizeH="0" baseline="0" dirty="0" smtClean="0">
                          <a:ln>
                            <a:noFill/>
                          </a:ln>
                          <a:solidFill>
                            <a:srgbClr val="13270F"/>
                          </a:solidFill>
                          <a:effectLst/>
                          <a:latin typeface="Arial" pitchFamily="34" charset="0"/>
                          <a:cs typeface="Arial" pitchFamily="34" charset="0"/>
                        </a:rPr>
                        <a:t>0.1</a:t>
                      </a:r>
                    </a:p>
                  </a:txBody>
                  <a:tcPr marT="45719" marB="4571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0" i="0" u="none" strike="noStrike" cap="none" normalizeH="0" baseline="0" dirty="0" smtClean="0">
                          <a:ln>
                            <a:noFill/>
                          </a:ln>
                          <a:solidFill>
                            <a:srgbClr val="13270F"/>
                          </a:solidFill>
                          <a:effectLst/>
                          <a:latin typeface="Arial" pitchFamily="34" charset="0"/>
                          <a:cs typeface="Arial" pitchFamily="34" charset="0"/>
                        </a:rPr>
                        <a:t>0.0</a:t>
                      </a:r>
                    </a:p>
                  </a:txBody>
                  <a:tcPr marT="45719" marB="4571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BEACE"/>
                    </a:solidFill>
                  </a:tcPr>
                </a:tc>
              </a:tr>
              <a:tr h="312732">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0" i="0" u="none" strike="noStrike" cap="none" normalizeH="0" baseline="0" smtClean="0">
                          <a:ln>
                            <a:noFill/>
                          </a:ln>
                          <a:solidFill>
                            <a:srgbClr val="13270F"/>
                          </a:solidFill>
                          <a:effectLst/>
                          <a:latin typeface="Arial" pitchFamily="34" charset="0"/>
                          <a:cs typeface="Arial" pitchFamily="34" charset="0"/>
                        </a:rPr>
                        <a:t>18</a:t>
                      </a:r>
                    </a:p>
                  </a:txBody>
                  <a:tcPr marT="45719" marB="4571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9F2E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0" i="0" u="none" strike="noStrike" cap="none" normalizeH="0" baseline="0" smtClean="0">
                          <a:ln>
                            <a:noFill/>
                          </a:ln>
                          <a:solidFill>
                            <a:srgbClr val="13270F"/>
                          </a:solidFill>
                          <a:effectLst/>
                          <a:latin typeface="Arial" pitchFamily="34" charset="0"/>
                          <a:cs typeface="Arial" pitchFamily="34" charset="0"/>
                        </a:rPr>
                        <a:t>0</a:t>
                      </a:r>
                    </a:p>
                  </a:txBody>
                  <a:tcPr marT="45719" marB="4571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9F2E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0" i="0" u="none" strike="noStrike" cap="none" normalizeH="0" baseline="0" dirty="0" smtClean="0">
                          <a:ln>
                            <a:noFill/>
                          </a:ln>
                          <a:solidFill>
                            <a:srgbClr val="13270F"/>
                          </a:solidFill>
                          <a:effectLst/>
                          <a:latin typeface="Arial" pitchFamily="34" charset="0"/>
                          <a:cs typeface="Arial" pitchFamily="34" charset="0"/>
                        </a:rPr>
                        <a:t>4.0</a:t>
                      </a:r>
                    </a:p>
                  </a:txBody>
                  <a:tcPr marT="45719" marB="4571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9F2E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0" i="0" u="none" strike="noStrike" cap="none" normalizeH="0" baseline="0" dirty="0" smtClean="0">
                          <a:ln>
                            <a:noFill/>
                          </a:ln>
                          <a:solidFill>
                            <a:srgbClr val="13270F"/>
                          </a:solidFill>
                          <a:effectLst/>
                          <a:latin typeface="Arial" pitchFamily="34" charset="0"/>
                          <a:cs typeface="Arial" pitchFamily="34" charset="0"/>
                        </a:rPr>
                        <a:t>3.5</a:t>
                      </a:r>
                    </a:p>
                  </a:txBody>
                  <a:tcPr marT="45719" marB="4571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9F2E2"/>
                    </a:solidFill>
                  </a:tcPr>
                </a:tc>
              </a:tr>
              <a:tr h="311144">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0" i="0" u="none" strike="noStrike" cap="none" normalizeH="0" baseline="0" dirty="0" smtClean="0">
                          <a:ln>
                            <a:noFill/>
                          </a:ln>
                          <a:solidFill>
                            <a:srgbClr val="13270F"/>
                          </a:solidFill>
                          <a:effectLst/>
                          <a:latin typeface="Arial" pitchFamily="34" charset="0"/>
                          <a:cs typeface="Arial" pitchFamily="34" charset="0"/>
                        </a:rPr>
                        <a:t>18</a:t>
                      </a:r>
                    </a:p>
                  </a:txBody>
                  <a:tcPr marT="45719" marB="4571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0" i="0" u="none" strike="noStrike" cap="none" normalizeH="0" baseline="0" dirty="0" smtClean="0">
                          <a:ln>
                            <a:noFill/>
                          </a:ln>
                          <a:solidFill>
                            <a:srgbClr val="13270F"/>
                          </a:solidFill>
                          <a:effectLst/>
                          <a:latin typeface="Arial" pitchFamily="34" charset="0"/>
                          <a:cs typeface="Arial" pitchFamily="34" charset="0"/>
                        </a:rPr>
                        <a:t>1</a:t>
                      </a:r>
                    </a:p>
                  </a:txBody>
                  <a:tcPr marT="45719" marB="4571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0" i="0" u="none" strike="noStrike" cap="none" normalizeH="0" baseline="0" dirty="0" smtClean="0">
                          <a:ln>
                            <a:noFill/>
                          </a:ln>
                          <a:solidFill>
                            <a:srgbClr val="13270F"/>
                          </a:solidFill>
                          <a:effectLst/>
                          <a:latin typeface="Arial" pitchFamily="34" charset="0"/>
                          <a:cs typeface="Arial" pitchFamily="34" charset="0"/>
                        </a:rPr>
                        <a:t>23.4</a:t>
                      </a:r>
                    </a:p>
                  </a:txBody>
                  <a:tcPr marT="45719" marB="4571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0" i="0" u="none" strike="noStrike" cap="none" normalizeH="0" baseline="0" dirty="0" smtClean="0">
                          <a:ln>
                            <a:noFill/>
                          </a:ln>
                          <a:solidFill>
                            <a:srgbClr val="13270F"/>
                          </a:solidFill>
                          <a:effectLst/>
                          <a:latin typeface="Arial" pitchFamily="34" charset="0"/>
                          <a:cs typeface="Arial" pitchFamily="34" charset="0"/>
                        </a:rPr>
                        <a:t>19.1</a:t>
                      </a:r>
                    </a:p>
                  </a:txBody>
                  <a:tcPr marT="45719" marB="4571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BEACE"/>
                    </a:solidFill>
                  </a:tcPr>
                </a:tc>
              </a:tr>
              <a:tr h="312732">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0" i="0" u="none" strike="noStrike" cap="none" normalizeH="0" baseline="0" smtClean="0">
                          <a:ln>
                            <a:noFill/>
                          </a:ln>
                          <a:solidFill>
                            <a:srgbClr val="13270F"/>
                          </a:solidFill>
                          <a:effectLst/>
                          <a:latin typeface="Arial" pitchFamily="34" charset="0"/>
                          <a:cs typeface="Arial" pitchFamily="34" charset="0"/>
                        </a:rPr>
                        <a:t>18</a:t>
                      </a:r>
                    </a:p>
                  </a:txBody>
                  <a:tcPr marT="45719" marB="4571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9F2E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0" i="0" u="none" strike="noStrike" cap="none" normalizeH="0" baseline="0" smtClean="0">
                          <a:ln>
                            <a:noFill/>
                          </a:ln>
                          <a:solidFill>
                            <a:srgbClr val="13270F"/>
                          </a:solidFill>
                          <a:effectLst/>
                          <a:latin typeface="Arial" pitchFamily="34" charset="0"/>
                          <a:cs typeface="Arial" pitchFamily="34" charset="0"/>
                        </a:rPr>
                        <a:t>2</a:t>
                      </a:r>
                    </a:p>
                  </a:txBody>
                  <a:tcPr marT="45719" marB="4571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9F2E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0" i="0" u="none" strike="noStrike" cap="none" normalizeH="0" baseline="0" dirty="0" smtClean="0">
                          <a:ln>
                            <a:noFill/>
                          </a:ln>
                          <a:solidFill>
                            <a:srgbClr val="13270F"/>
                          </a:solidFill>
                          <a:effectLst/>
                          <a:latin typeface="Arial" pitchFamily="34" charset="0"/>
                          <a:cs typeface="Arial" pitchFamily="34" charset="0"/>
                        </a:rPr>
                        <a:t>53.2</a:t>
                      </a:r>
                    </a:p>
                  </a:txBody>
                  <a:tcPr marT="45719" marB="4571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9F2E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0" i="0" u="none" strike="noStrike" cap="none" normalizeH="0" baseline="0" dirty="0" smtClean="0">
                          <a:ln>
                            <a:noFill/>
                          </a:ln>
                          <a:solidFill>
                            <a:srgbClr val="13270F"/>
                          </a:solidFill>
                          <a:effectLst/>
                          <a:latin typeface="Arial" pitchFamily="34" charset="0"/>
                          <a:cs typeface="Arial" pitchFamily="34" charset="0"/>
                        </a:rPr>
                        <a:t>15.3</a:t>
                      </a:r>
                    </a:p>
                  </a:txBody>
                  <a:tcPr marT="45719" marB="4571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9F2E2"/>
                    </a:solidFill>
                  </a:tcPr>
                </a:tc>
              </a:tr>
              <a:tr h="312732">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0" i="0" u="none" strike="noStrike" cap="none" normalizeH="0" baseline="0" dirty="0" smtClean="0">
                          <a:ln>
                            <a:noFill/>
                          </a:ln>
                          <a:solidFill>
                            <a:srgbClr val="13270F"/>
                          </a:solidFill>
                          <a:effectLst/>
                          <a:latin typeface="Arial" pitchFamily="34" charset="0"/>
                          <a:cs typeface="Arial" pitchFamily="34" charset="0"/>
                        </a:rPr>
                        <a:t>18</a:t>
                      </a:r>
                    </a:p>
                  </a:txBody>
                  <a:tcPr marT="45719" marB="4571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0" i="0" u="none" strike="noStrike" cap="none" normalizeH="0" baseline="0" dirty="0" smtClean="0">
                          <a:ln>
                            <a:noFill/>
                          </a:ln>
                          <a:solidFill>
                            <a:srgbClr val="13270F"/>
                          </a:solidFill>
                          <a:effectLst/>
                          <a:latin typeface="Arial" pitchFamily="34" charset="0"/>
                          <a:cs typeface="Arial" pitchFamily="34" charset="0"/>
                        </a:rPr>
                        <a:t>3</a:t>
                      </a:r>
                    </a:p>
                  </a:txBody>
                  <a:tcPr marT="45719" marB="4571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0" i="0" u="none" strike="noStrike" cap="none" normalizeH="0" baseline="0" dirty="0" smtClean="0">
                          <a:ln>
                            <a:noFill/>
                          </a:ln>
                          <a:solidFill>
                            <a:srgbClr val="13270F"/>
                          </a:solidFill>
                          <a:effectLst/>
                          <a:latin typeface="Arial" pitchFamily="34" charset="0"/>
                          <a:cs typeface="Arial" pitchFamily="34" charset="0"/>
                        </a:rPr>
                        <a:t>7.8</a:t>
                      </a:r>
                    </a:p>
                  </a:txBody>
                  <a:tcPr marT="45719" marB="4571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0" i="0" u="none" strike="noStrike" cap="none" normalizeH="0" baseline="0" dirty="0" smtClean="0">
                          <a:ln>
                            <a:noFill/>
                          </a:ln>
                          <a:solidFill>
                            <a:srgbClr val="13270F"/>
                          </a:solidFill>
                          <a:effectLst/>
                          <a:latin typeface="Arial" pitchFamily="34" charset="0"/>
                          <a:cs typeface="Arial" pitchFamily="34" charset="0"/>
                        </a:rPr>
                        <a:t>56.6</a:t>
                      </a:r>
                    </a:p>
                  </a:txBody>
                  <a:tcPr marT="45719" marB="4571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BEACE"/>
                    </a:solidFill>
                  </a:tcPr>
                </a:tc>
              </a:tr>
              <a:tr h="284158">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0" i="0" u="none" strike="noStrike" cap="none" normalizeH="0" baseline="0" smtClean="0">
                          <a:ln>
                            <a:noFill/>
                          </a:ln>
                          <a:solidFill>
                            <a:srgbClr val="13270F"/>
                          </a:solidFill>
                          <a:effectLst/>
                          <a:latin typeface="Arial" pitchFamily="34" charset="0"/>
                          <a:cs typeface="Arial" pitchFamily="34" charset="0"/>
                        </a:rPr>
                        <a:t>20</a:t>
                      </a:r>
                    </a:p>
                  </a:txBody>
                  <a:tcPr marT="45719" marB="4571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9F2E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0" i="0" u="none" strike="noStrike" cap="none" normalizeH="0" baseline="0" smtClean="0">
                          <a:ln>
                            <a:noFill/>
                          </a:ln>
                          <a:solidFill>
                            <a:srgbClr val="13270F"/>
                          </a:solidFill>
                          <a:effectLst/>
                          <a:latin typeface="Arial" pitchFamily="34" charset="0"/>
                          <a:cs typeface="Arial" pitchFamily="34" charset="0"/>
                        </a:rPr>
                        <a:t>0</a:t>
                      </a:r>
                    </a:p>
                  </a:txBody>
                  <a:tcPr marT="45719" marB="4571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9F2E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0" i="0" u="none" strike="noStrike" cap="none" normalizeH="0" baseline="0" dirty="0" smtClean="0">
                          <a:ln>
                            <a:noFill/>
                          </a:ln>
                          <a:solidFill>
                            <a:srgbClr val="13270F"/>
                          </a:solidFill>
                          <a:effectLst/>
                          <a:latin typeface="Arial" pitchFamily="34" charset="0"/>
                          <a:cs typeface="Arial" pitchFamily="34" charset="0"/>
                        </a:rPr>
                        <a:t>0.3</a:t>
                      </a:r>
                    </a:p>
                  </a:txBody>
                  <a:tcPr marT="45719" marB="4571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9F2E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0" i="0" u="none" strike="noStrike" cap="none" normalizeH="0" baseline="0" dirty="0" smtClean="0">
                          <a:ln>
                            <a:noFill/>
                          </a:ln>
                          <a:solidFill>
                            <a:srgbClr val="13270F"/>
                          </a:solidFill>
                          <a:effectLst/>
                          <a:latin typeface="Arial" pitchFamily="34" charset="0"/>
                          <a:cs typeface="Arial" pitchFamily="34" charset="0"/>
                        </a:rPr>
                        <a:t>0.0</a:t>
                      </a:r>
                    </a:p>
                  </a:txBody>
                  <a:tcPr marT="45719" marB="4571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9F2E2"/>
                    </a:solidFill>
                  </a:tcPr>
                </a:tc>
              </a:tr>
              <a:tr h="312732">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0" i="0" u="none" strike="noStrike" cap="none" normalizeH="0" baseline="0" dirty="0" smtClean="0">
                          <a:ln>
                            <a:noFill/>
                          </a:ln>
                          <a:solidFill>
                            <a:srgbClr val="13270F"/>
                          </a:solidFill>
                          <a:effectLst/>
                          <a:latin typeface="Arial" pitchFamily="34" charset="0"/>
                          <a:cs typeface="Arial" pitchFamily="34" charset="0"/>
                        </a:rPr>
                        <a:t>20</a:t>
                      </a:r>
                    </a:p>
                  </a:txBody>
                  <a:tcPr marT="45719" marB="4571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0" i="0" u="none" strike="noStrike" cap="none" normalizeH="0" baseline="0" dirty="0" smtClean="0">
                          <a:ln>
                            <a:noFill/>
                          </a:ln>
                          <a:solidFill>
                            <a:srgbClr val="13270F"/>
                          </a:solidFill>
                          <a:effectLst/>
                          <a:latin typeface="Arial" pitchFamily="34" charset="0"/>
                          <a:cs typeface="Arial" pitchFamily="34" charset="0"/>
                        </a:rPr>
                        <a:t>1</a:t>
                      </a:r>
                    </a:p>
                  </a:txBody>
                  <a:tcPr marT="45719" marB="4571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0" i="0" u="none" strike="noStrike" cap="none" normalizeH="0" baseline="0" dirty="0" smtClean="0">
                          <a:ln>
                            <a:noFill/>
                          </a:ln>
                          <a:solidFill>
                            <a:srgbClr val="13270F"/>
                          </a:solidFill>
                          <a:effectLst/>
                          <a:latin typeface="Arial" pitchFamily="34" charset="0"/>
                          <a:cs typeface="Arial" pitchFamily="34" charset="0"/>
                        </a:rPr>
                        <a:t>0.0</a:t>
                      </a:r>
                    </a:p>
                  </a:txBody>
                  <a:tcPr marT="45719" marB="4571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0" i="0" u="none" strike="noStrike" cap="none" normalizeH="0" baseline="0" dirty="0" smtClean="0">
                          <a:ln>
                            <a:noFill/>
                          </a:ln>
                          <a:solidFill>
                            <a:srgbClr val="13270F"/>
                          </a:solidFill>
                          <a:effectLst/>
                          <a:latin typeface="Arial" pitchFamily="34" charset="0"/>
                          <a:cs typeface="Arial" pitchFamily="34" charset="0"/>
                        </a:rPr>
                        <a:t>0.0</a:t>
                      </a:r>
                    </a:p>
                  </a:txBody>
                  <a:tcPr marT="45719" marB="4571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BEACE"/>
                    </a:solidFill>
                  </a:tcPr>
                </a:tc>
              </a:tr>
              <a:tr h="312732">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0" i="0" u="none" strike="noStrike" cap="none" normalizeH="0" baseline="0" smtClean="0">
                          <a:ln>
                            <a:noFill/>
                          </a:ln>
                          <a:solidFill>
                            <a:srgbClr val="13270F"/>
                          </a:solidFill>
                          <a:effectLst/>
                          <a:latin typeface="Arial" pitchFamily="34" charset="0"/>
                          <a:cs typeface="Arial" pitchFamily="34" charset="0"/>
                        </a:rPr>
                        <a:t>22</a:t>
                      </a:r>
                    </a:p>
                  </a:txBody>
                  <a:tcPr marT="45719" marB="4571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9F2E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0" i="0" u="none" strike="noStrike" cap="none" normalizeH="0" baseline="0" smtClean="0">
                          <a:ln>
                            <a:noFill/>
                          </a:ln>
                          <a:solidFill>
                            <a:srgbClr val="13270F"/>
                          </a:solidFill>
                          <a:effectLst/>
                          <a:latin typeface="Arial" pitchFamily="34" charset="0"/>
                          <a:cs typeface="Arial" pitchFamily="34" charset="0"/>
                        </a:rPr>
                        <a:t>0</a:t>
                      </a:r>
                    </a:p>
                  </a:txBody>
                  <a:tcPr marT="45719" marB="4571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9F2E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0" i="0" u="none" strike="noStrike" cap="none" normalizeH="0" baseline="0" smtClean="0">
                          <a:ln>
                            <a:noFill/>
                          </a:ln>
                          <a:solidFill>
                            <a:srgbClr val="13270F"/>
                          </a:solidFill>
                          <a:effectLst/>
                          <a:latin typeface="Arial" pitchFamily="34" charset="0"/>
                          <a:cs typeface="Arial" pitchFamily="34" charset="0"/>
                        </a:rPr>
                        <a:t>0.1</a:t>
                      </a:r>
                    </a:p>
                  </a:txBody>
                  <a:tcPr marT="45719" marB="4571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9F2E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0" i="0" u="none" strike="noStrike" cap="none" normalizeH="0" baseline="0" dirty="0" smtClean="0">
                          <a:ln>
                            <a:noFill/>
                          </a:ln>
                          <a:solidFill>
                            <a:srgbClr val="13270F"/>
                          </a:solidFill>
                          <a:effectLst/>
                          <a:latin typeface="Arial" pitchFamily="34" charset="0"/>
                          <a:cs typeface="Arial" pitchFamily="34" charset="0"/>
                        </a:rPr>
                        <a:t>0.0</a:t>
                      </a:r>
                    </a:p>
                  </a:txBody>
                  <a:tcPr marT="45719" marB="4571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9F2E2"/>
                    </a:solidFill>
                  </a:tcPr>
                </a:tc>
              </a:tr>
              <a:tr h="312732">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0" i="0" u="none" strike="noStrike" cap="none" normalizeH="0" baseline="0" dirty="0" smtClean="0">
                          <a:ln>
                            <a:noFill/>
                          </a:ln>
                          <a:solidFill>
                            <a:srgbClr val="13270F"/>
                          </a:solidFill>
                          <a:effectLst/>
                          <a:latin typeface="Arial" pitchFamily="34" charset="0"/>
                          <a:cs typeface="Arial" pitchFamily="34" charset="0"/>
                        </a:rPr>
                        <a:t>22</a:t>
                      </a:r>
                    </a:p>
                  </a:txBody>
                  <a:tcPr marT="45719" marB="4571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0" i="0" u="none" strike="noStrike" cap="none" normalizeH="0" baseline="0" dirty="0" smtClean="0">
                          <a:ln>
                            <a:noFill/>
                          </a:ln>
                          <a:solidFill>
                            <a:srgbClr val="13270F"/>
                          </a:solidFill>
                          <a:effectLst/>
                          <a:latin typeface="Arial" pitchFamily="34" charset="0"/>
                          <a:cs typeface="Arial" pitchFamily="34" charset="0"/>
                        </a:rPr>
                        <a:t>1</a:t>
                      </a:r>
                    </a:p>
                  </a:txBody>
                  <a:tcPr marT="45719" marB="4571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0" i="0" u="none" strike="noStrike" cap="none" normalizeH="0" baseline="0" dirty="0" smtClean="0">
                          <a:ln>
                            <a:noFill/>
                          </a:ln>
                          <a:solidFill>
                            <a:srgbClr val="13270F"/>
                          </a:solidFill>
                          <a:effectLst/>
                          <a:latin typeface="Arial" pitchFamily="34" charset="0"/>
                          <a:cs typeface="Arial" pitchFamily="34" charset="0"/>
                        </a:rPr>
                        <a:t>0.0</a:t>
                      </a:r>
                    </a:p>
                  </a:txBody>
                  <a:tcPr marT="45719" marB="4571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0" i="0" u="none" strike="noStrike" cap="none" normalizeH="0" baseline="0" dirty="0" smtClean="0">
                          <a:ln>
                            <a:noFill/>
                          </a:ln>
                          <a:solidFill>
                            <a:srgbClr val="13270F"/>
                          </a:solidFill>
                          <a:effectLst/>
                          <a:latin typeface="Arial" pitchFamily="34" charset="0"/>
                          <a:cs typeface="Arial" pitchFamily="34" charset="0"/>
                        </a:rPr>
                        <a:t>0.0</a:t>
                      </a:r>
                    </a:p>
                  </a:txBody>
                  <a:tcPr marT="45719" marB="4571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BEACE"/>
                    </a:solidFill>
                  </a:tcPr>
                </a:tc>
              </a:tr>
            </a:tbl>
          </a:graphicData>
        </a:graphic>
      </p:graphicFrame>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13657" y="1981199"/>
            <a:ext cx="3962400" cy="35892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8686" y="5890260"/>
            <a:ext cx="4824314" cy="815340"/>
          </a:xfrm>
          <a:prstGeom prst="rect">
            <a:avLst/>
          </a:prstGeom>
        </p:spPr>
      </p:pic>
    </p:spTree>
    <p:extLst>
      <p:ext uri="{BB962C8B-B14F-4D97-AF65-F5344CB8AC3E}">
        <p14:creationId xmlns:p14="http://schemas.microsoft.com/office/powerpoint/2010/main" xmlns="" val="87725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15547" y="2303463"/>
            <a:ext cx="2342653" cy="2168008"/>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Lst>
        </p:spPr>
      </p:pic>
      <p:pic>
        <p:nvPicPr>
          <p:cNvPr id="16" name="Picture 1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21128" y="4631671"/>
            <a:ext cx="2524125" cy="17580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Bio-Resins Definition</a:t>
            </a:r>
          </a:p>
        </p:txBody>
      </p:sp>
      <p:sp>
        <p:nvSpPr>
          <p:cNvPr id="5" name="Rounded Rectangle 4"/>
          <p:cNvSpPr/>
          <p:nvPr/>
        </p:nvSpPr>
        <p:spPr bwMode="auto">
          <a:xfrm>
            <a:off x="248147" y="2038995"/>
            <a:ext cx="6934200" cy="3218805"/>
          </a:xfrm>
          <a:prstGeom prst="roundRect">
            <a:avLst/>
          </a:prstGeom>
          <a:solidFill>
            <a:srgbClr val="FFFFFF">
              <a:alpha val="60000"/>
            </a:srgbClr>
          </a:solidFill>
          <a:ln w="57150">
            <a:solidFill>
              <a:srgbClr val="66990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pic>
        <p:nvPicPr>
          <p:cNvPr id="6" name="Picture 2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87860" y="2303463"/>
            <a:ext cx="4862512" cy="2227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Box 164"/>
          <p:cNvSpPr txBox="1">
            <a:spLocks noChangeArrowheads="1"/>
          </p:cNvSpPr>
          <p:nvPr/>
        </p:nvSpPr>
        <p:spPr bwMode="auto">
          <a:xfrm>
            <a:off x="5277347" y="3195638"/>
            <a:ext cx="42386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2400" dirty="0" smtClean="0">
                <a:solidFill>
                  <a:srgbClr val="000000"/>
                </a:solidFill>
                <a:cs typeface="Arial" charset="0"/>
              </a:rPr>
              <a:t>+</a:t>
            </a:r>
          </a:p>
        </p:txBody>
      </p:sp>
      <p:sp>
        <p:nvSpPr>
          <p:cNvPr id="9" name="Text Box 12"/>
          <p:cNvSpPr txBox="1">
            <a:spLocks noChangeArrowheads="1"/>
          </p:cNvSpPr>
          <p:nvPr/>
        </p:nvSpPr>
        <p:spPr bwMode="auto">
          <a:xfrm>
            <a:off x="1445122" y="4530725"/>
            <a:ext cx="294798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US" sz="2000" smtClean="0">
                <a:solidFill>
                  <a:srgbClr val="000000"/>
                </a:solidFill>
                <a:cs typeface="Arial" charset="0"/>
              </a:rPr>
              <a:t>MAESO/MAELO</a:t>
            </a:r>
          </a:p>
        </p:txBody>
      </p:sp>
      <p:sp>
        <p:nvSpPr>
          <p:cNvPr id="10" name="Text Box 12"/>
          <p:cNvSpPr txBox="1">
            <a:spLocks noChangeArrowheads="1"/>
          </p:cNvSpPr>
          <p:nvPr/>
        </p:nvSpPr>
        <p:spPr bwMode="auto">
          <a:xfrm>
            <a:off x="5698035" y="3062288"/>
            <a:ext cx="1246187"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2000" dirty="0" smtClean="0">
                <a:solidFill>
                  <a:srgbClr val="000000"/>
                </a:solidFill>
                <a:cs typeface="Arial" charset="0"/>
              </a:rPr>
              <a:t>Reactive </a:t>
            </a:r>
          </a:p>
          <a:p>
            <a:pPr fontAlgn="base">
              <a:spcBef>
                <a:spcPct val="0"/>
              </a:spcBef>
              <a:spcAft>
                <a:spcPct val="0"/>
              </a:spcAft>
            </a:pPr>
            <a:r>
              <a:rPr lang="en-US" sz="2000" dirty="0" smtClean="0">
                <a:solidFill>
                  <a:srgbClr val="000000"/>
                </a:solidFill>
                <a:cs typeface="Arial" charset="0"/>
              </a:rPr>
              <a:t>Diluent</a:t>
            </a:r>
          </a:p>
        </p:txBody>
      </p:sp>
      <p:sp>
        <p:nvSpPr>
          <p:cNvPr id="11" name="Text Box 4"/>
          <p:cNvSpPr txBox="1">
            <a:spLocks noChangeArrowheads="1"/>
          </p:cNvSpPr>
          <p:nvPr/>
        </p:nvSpPr>
        <p:spPr bwMode="auto">
          <a:xfrm>
            <a:off x="239713" y="6019800"/>
            <a:ext cx="60198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pPr>
            <a:r>
              <a:rPr lang="en-US" dirty="0" smtClean="0">
                <a:solidFill>
                  <a:schemeClr val="bg1">
                    <a:lumMod val="50000"/>
                  </a:schemeClr>
                </a:solidFill>
                <a:cs typeface="Arial" charset="0"/>
              </a:rPr>
              <a:t>Reactive Diluent: styrene, MFA, vinyl toluene and others </a:t>
            </a:r>
          </a:p>
        </p:txBody>
      </p:sp>
      <p:sp>
        <p:nvSpPr>
          <p:cNvPr id="13" name="Rectangle 12"/>
          <p:cNvSpPr>
            <a:spLocks noChangeArrowheads="1"/>
          </p:cNvSpPr>
          <p:nvPr/>
        </p:nvSpPr>
        <p:spPr bwMode="auto">
          <a:xfrm>
            <a:off x="487861" y="2303463"/>
            <a:ext cx="4849402" cy="2227262"/>
          </a:xfrm>
          <a:prstGeom prst="rect">
            <a:avLst/>
          </a:prstGeom>
          <a:gradFill flip="none" rotWithShape="1">
            <a:gsLst>
              <a:gs pos="0">
                <a:srgbClr val="669900">
                  <a:alpha val="25000"/>
                </a:srgbClr>
              </a:gs>
              <a:gs pos="69000">
                <a:srgbClr val="CCFF99">
                  <a:alpha val="25000"/>
                </a:srgbClr>
              </a:gs>
              <a:gs pos="100000">
                <a:srgbClr val="669900">
                  <a:alpha val="25000"/>
                </a:srgbClr>
              </a:gs>
            </a:gsLst>
            <a:path path="circle">
              <a:fillToRect l="50000" t="50000" r="50000" b="50000"/>
            </a:path>
            <a:tileRect/>
          </a:gradFill>
          <a:ln>
            <a:noFill/>
          </a:ln>
          <a:effectLst>
            <a:outerShdw blurRad="50800" dist="38100" dir="2700000" algn="tl" rotWithShape="0">
              <a:prstClr val="black">
                <a:alpha val="40000"/>
              </a:prstClr>
            </a:outerShdw>
          </a:effectLst>
          <a:extLst/>
        </p:spPr>
        <p:txBody>
          <a:bodyPr wrap="none" anchor="ctr"/>
          <a:lstStyle/>
          <a:p>
            <a:pPr fontAlgn="base">
              <a:spcBef>
                <a:spcPct val="0"/>
              </a:spcBef>
              <a:spcAft>
                <a:spcPct val="0"/>
              </a:spcAft>
              <a:defRPr/>
            </a:pPr>
            <a:endParaRPr lang="en-US">
              <a:solidFill>
                <a:srgbClr val="336666"/>
              </a:solidFill>
              <a:cs typeface="Arial" pitchFamily="34" charset="0"/>
            </a:endParaRPr>
          </a:p>
        </p:txBody>
      </p:sp>
    </p:spTree>
    <p:extLst>
      <p:ext uri="{BB962C8B-B14F-4D97-AF65-F5344CB8AC3E}">
        <p14:creationId xmlns:p14="http://schemas.microsoft.com/office/powerpoint/2010/main" xmlns="" val="183087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Bio-Thermosetting Polymer</a:t>
            </a:r>
            <a:endParaRPr lang="en-US" dirty="0"/>
          </a:p>
        </p:txBody>
      </p:sp>
      <p:graphicFrame>
        <p:nvGraphicFramePr>
          <p:cNvPr id="5" name="Group 51"/>
          <p:cNvGraphicFramePr>
            <a:graphicFrameLocks noGrp="1"/>
          </p:cNvGraphicFramePr>
          <p:nvPr>
            <p:extLst>
              <p:ext uri="{D42A27DB-BD31-4B8C-83A1-F6EECF244321}">
                <p14:modId xmlns:p14="http://schemas.microsoft.com/office/powerpoint/2010/main" xmlns="" val="1052591551"/>
              </p:ext>
            </p:extLst>
          </p:nvPr>
        </p:nvGraphicFramePr>
        <p:xfrm>
          <a:off x="381000" y="2346324"/>
          <a:ext cx="5486400" cy="2378076"/>
        </p:xfrm>
        <a:graphic>
          <a:graphicData uri="http://schemas.openxmlformats.org/drawingml/2006/table">
            <a:tbl>
              <a:tblPr>
                <a:effectLst>
                  <a:innerShdw blurRad="114300">
                    <a:prstClr val="black"/>
                  </a:innerShdw>
                </a:effectLst>
              </a:tblPr>
              <a:tblGrid>
                <a:gridCol w="2971800"/>
                <a:gridCol w="1219200"/>
                <a:gridCol w="1295400"/>
              </a:tblGrid>
              <a:tr h="3963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Arial" pitchFamily="34" charset="0"/>
                          <a:cs typeface="Arial" pitchFamily="34" charset="0"/>
                        </a:rPr>
                        <a:t>Resin</a:t>
                      </a:r>
                    </a:p>
                  </a:txBody>
                  <a:tcPr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DC63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Arial" pitchFamily="34" charset="0"/>
                          <a:cs typeface="Arial" pitchFamily="34" charset="0"/>
                        </a:rPr>
                        <a:t>MAESO</a:t>
                      </a:r>
                    </a:p>
                  </a:txBody>
                  <a:tcPr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DC63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Arial" pitchFamily="34" charset="0"/>
                          <a:cs typeface="Arial" pitchFamily="34" charset="0"/>
                        </a:rPr>
                        <a:t>MAELO</a:t>
                      </a:r>
                    </a:p>
                  </a:txBody>
                  <a:tcPr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DC63F"/>
                    </a:solidFill>
                  </a:tcPr>
                </a:tc>
              </a:tr>
              <a:tr h="3963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cs typeface="Arial" pitchFamily="34" charset="0"/>
                        </a:rPr>
                        <a:t>T</a:t>
                      </a:r>
                      <a:r>
                        <a:rPr kumimoji="0" lang="en-US" sz="2000" b="0" i="0" u="none" strike="noStrike" cap="none" normalizeH="0" baseline="-25000" smtClean="0">
                          <a:ln>
                            <a:noFill/>
                          </a:ln>
                          <a:solidFill>
                            <a:srgbClr val="000000"/>
                          </a:solidFill>
                          <a:effectLst/>
                          <a:latin typeface="Arial" pitchFamily="34" charset="0"/>
                          <a:cs typeface="Arial" pitchFamily="34" charset="0"/>
                        </a:rPr>
                        <a:t>g</a:t>
                      </a:r>
                      <a:r>
                        <a:rPr kumimoji="0" lang="en-US" sz="2000" b="0" i="0" u="none" strike="noStrike" cap="none" normalizeH="0" baseline="0" smtClean="0">
                          <a:ln>
                            <a:noFill/>
                          </a:ln>
                          <a:solidFill>
                            <a:srgbClr val="000000"/>
                          </a:solidFill>
                          <a:effectLst/>
                          <a:latin typeface="Arial" pitchFamily="34" charset="0"/>
                          <a:cs typeface="Arial" pitchFamily="34" charset="0"/>
                        </a:rPr>
                        <a:t> (</a:t>
                      </a:r>
                      <a:r>
                        <a:rPr kumimoji="0" lang="en-US" sz="2000" b="0" i="0" u="none" strike="noStrike" cap="none" normalizeH="0" baseline="30000" smtClean="0">
                          <a:ln>
                            <a:noFill/>
                          </a:ln>
                          <a:solidFill>
                            <a:srgbClr val="000000"/>
                          </a:solidFill>
                          <a:effectLst/>
                          <a:latin typeface="Arial" pitchFamily="34" charset="0"/>
                          <a:cs typeface="Arial" pitchFamily="34" charset="0"/>
                        </a:rPr>
                        <a:t>o</a:t>
                      </a:r>
                      <a:r>
                        <a:rPr kumimoji="0" lang="en-US" sz="2000" b="0" i="0" u="none" strike="noStrike" cap="none" normalizeH="0" baseline="0" smtClean="0">
                          <a:ln>
                            <a:noFill/>
                          </a:ln>
                          <a:solidFill>
                            <a:srgbClr val="000000"/>
                          </a:solidFill>
                          <a:effectLst/>
                          <a:latin typeface="Arial" pitchFamily="34" charset="0"/>
                          <a:cs typeface="Arial" pitchFamily="34" charset="0"/>
                        </a:rPr>
                        <a:t>C)</a:t>
                      </a:r>
                    </a:p>
                  </a:txBody>
                  <a:tcPr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108</a:t>
                      </a:r>
                    </a:p>
                  </a:txBody>
                  <a:tcPr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1">
                              <a:lumMod val="50000"/>
                            </a:schemeClr>
                          </a:solidFill>
                          <a:effectLst/>
                          <a:latin typeface="Arial" pitchFamily="34" charset="0"/>
                          <a:cs typeface="Arial" pitchFamily="34" charset="0"/>
                        </a:rPr>
                        <a:t>120</a:t>
                      </a:r>
                    </a:p>
                  </a:txBody>
                  <a:tcPr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r>
              <a:tr h="3963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Flexural strength (</a:t>
                      </a:r>
                      <a:r>
                        <a:rPr kumimoji="0" lang="en-US" sz="2000" b="0" i="0" u="none" strike="noStrike" cap="none" normalizeH="0" baseline="0" dirty="0" err="1" smtClean="0">
                          <a:ln>
                            <a:noFill/>
                          </a:ln>
                          <a:solidFill>
                            <a:srgbClr val="000000"/>
                          </a:solidFill>
                          <a:effectLst/>
                          <a:latin typeface="Arial" pitchFamily="34" charset="0"/>
                          <a:cs typeface="Arial" pitchFamily="34" charset="0"/>
                        </a:rPr>
                        <a:t>MPa</a:t>
                      </a:r>
                      <a:r>
                        <a:rPr kumimoji="0" lang="en-US" sz="2000" b="0" i="0" u="none" strike="noStrike" cap="none" normalizeH="0" baseline="0" dirty="0" smtClean="0">
                          <a:ln>
                            <a:noFill/>
                          </a:ln>
                          <a:solidFill>
                            <a:srgbClr val="000000"/>
                          </a:solidFill>
                          <a:effectLst/>
                          <a:latin typeface="Arial" pitchFamily="34" charset="0"/>
                          <a:cs typeface="Arial" pitchFamily="34" charset="0"/>
                        </a:rPr>
                        <a:t>)</a:t>
                      </a:r>
                    </a:p>
                  </a:txBody>
                  <a:tcPr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77.1</a:t>
                      </a:r>
                    </a:p>
                  </a:txBody>
                  <a:tcPr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95.6</a:t>
                      </a:r>
                    </a:p>
                  </a:txBody>
                  <a:tcPr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r>
              <a:tr h="3963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Flexural modulus (</a:t>
                      </a:r>
                      <a:r>
                        <a:rPr kumimoji="0" lang="en-US" sz="2000" b="0" i="0" u="none" strike="noStrike" cap="none" normalizeH="0" baseline="0" dirty="0" err="1" smtClean="0">
                          <a:ln>
                            <a:noFill/>
                          </a:ln>
                          <a:solidFill>
                            <a:srgbClr val="000000"/>
                          </a:solidFill>
                          <a:effectLst/>
                          <a:latin typeface="Arial" pitchFamily="34" charset="0"/>
                          <a:cs typeface="Arial" pitchFamily="34" charset="0"/>
                        </a:rPr>
                        <a:t>GPa</a:t>
                      </a:r>
                      <a:r>
                        <a:rPr kumimoji="0" lang="en-US" sz="2000" b="0" i="0" u="none" strike="noStrike" cap="none" normalizeH="0" baseline="0" dirty="0" smtClean="0">
                          <a:ln>
                            <a:noFill/>
                          </a:ln>
                          <a:solidFill>
                            <a:srgbClr val="000000"/>
                          </a:solidFill>
                          <a:effectLst/>
                          <a:latin typeface="Arial" pitchFamily="34" charset="0"/>
                          <a:cs typeface="Arial" pitchFamily="34" charset="0"/>
                        </a:rPr>
                        <a:t>)</a:t>
                      </a:r>
                    </a:p>
                  </a:txBody>
                  <a:tcPr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1">
                              <a:lumMod val="50000"/>
                            </a:schemeClr>
                          </a:solidFill>
                          <a:effectLst/>
                          <a:latin typeface="Arial" pitchFamily="34" charset="0"/>
                          <a:cs typeface="Arial" pitchFamily="34" charset="0"/>
                        </a:rPr>
                        <a:t>2.7</a:t>
                      </a:r>
                    </a:p>
                  </a:txBody>
                  <a:tcPr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2.8</a:t>
                      </a:r>
                    </a:p>
                  </a:txBody>
                  <a:tcPr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r>
              <a:tr h="3963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Tensile strength (</a:t>
                      </a:r>
                      <a:r>
                        <a:rPr kumimoji="0" lang="en-US" sz="2000" b="0" i="0" u="none" strike="noStrike" cap="none" normalizeH="0" baseline="0" dirty="0" err="1" smtClean="0">
                          <a:ln>
                            <a:noFill/>
                          </a:ln>
                          <a:solidFill>
                            <a:srgbClr val="000000"/>
                          </a:solidFill>
                          <a:effectLst/>
                          <a:latin typeface="Arial" pitchFamily="34" charset="0"/>
                          <a:cs typeface="Arial" pitchFamily="34" charset="0"/>
                        </a:rPr>
                        <a:t>MPa</a:t>
                      </a:r>
                      <a:r>
                        <a:rPr kumimoji="0" lang="en-US" sz="2000" b="0" i="0" u="none" strike="noStrike" cap="none" normalizeH="0" baseline="0" dirty="0" smtClean="0">
                          <a:ln>
                            <a:noFill/>
                          </a:ln>
                          <a:solidFill>
                            <a:srgbClr val="000000"/>
                          </a:solidFill>
                          <a:effectLst/>
                          <a:latin typeface="Arial" pitchFamily="34" charset="0"/>
                          <a:cs typeface="Arial" pitchFamily="34" charset="0"/>
                        </a:rPr>
                        <a:t>)</a:t>
                      </a:r>
                    </a:p>
                  </a:txBody>
                  <a:tcPr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1">
                              <a:lumMod val="50000"/>
                            </a:schemeClr>
                          </a:solidFill>
                          <a:effectLst/>
                          <a:latin typeface="Arial" pitchFamily="34" charset="0"/>
                          <a:cs typeface="Arial" pitchFamily="34" charset="0"/>
                        </a:rPr>
                        <a:t>39.7</a:t>
                      </a:r>
                    </a:p>
                  </a:txBody>
                  <a:tcPr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58</a:t>
                      </a:r>
                    </a:p>
                  </a:txBody>
                  <a:tcPr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r>
              <a:tr h="3963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Tensile modulus (</a:t>
                      </a:r>
                      <a:r>
                        <a:rPr kumimoji="0" lang="en-US" sz="2000" b="0" i="0" u="none" strike="noStrike" cap="none" normalizeH="0" baseline="0" dirty="0" err="1" smtClean="0">
                          <a:ln>
                            <a:noFill/>
                          </a:ln>
                          <a:solidFill>
                            <a:srgbClr val="000000"/>
                          </a:solidFill>
                          <a:effectLst/>
                          <a:latin typeface="Arial" pitchFamily="34" charset="0"/>
                          <a:cs typeface="Arial" pitchFamily="34" charset="0"/>
                        </a:rPr>
                        <a:t>GPa</a:t>
                      </a:r>
                      <a:r>
                        <a:rPr kumimoji="0" lang="en-US" sz="2000" b="0" i="0" u="none" strike="noStrike" cap="none" normalizeH="0" baseline="0" dirty="0" smtClean="0">
                          <a:ln>
                            <a:noFill/>
                          </a:ln>
                          <a:solidFill>
                            <a:srgbClr val="000000"/>
                          </a:solidFill>
                          <a:effectLst/>
                          <a:latin typeface="Arial" pitchFamily="34" charset="0"/>
                          <a:cs typeface="Arial" pitchFamily="34" charset="0"/>
                        </a:rPr>
                        <a:t>)</a:t>
                      </a:r>
                    </a:p>
                  </a:txBody>
                  <a:tcPr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1">
                              <a:lumMod val="50000"/>
                            </a:schemeClr>
                          </a:solidFill>
                          <a:effectLst/>
                          <a:latin typeface="Arial" pitchFamily="34" charset="0"/>
                          <a:cs typeface="Arial" pitchFamily="34" charset="0"/>
                        </a:rPr>
                        <a:t>2.2</a:t>
                      </a:r>
                    </a:p>
                  </a:txBody>
                  <a:tcPr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2.8</a:t>
                      </a:r>
                    </a:p>
                  </a:txBody>
                  <a:tcPr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r>
            </a:tbl>
          </a:graphicData>
        </a:graphic>
      </p:graphicFrame>
      <p:sp>
        <p:nvSpPr>
          <p:cNvPr id="6" name="Rectangle 7"/>
          <p:cNvSpPr>
            <a:spLocks noChangeArrowheads="1"/>
          </p:cNvSpPr>
          <p:nvPr/>
        </p:nvSpPr>
        <p:spPr bwMode="auto">
          <a:xfrm>
            <a:off x="304800" y="5638800"/>
            <a:ext cx="67056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b"/>
            <a:r>
              <a:rPr lang="en-US" dirty="0">
                <a:solidFill>
                  <a:schemeClr val="bg1">
                    <a:lumMod val="50000"/>
                  </a:schemeClr>
                </a:solidFill>
                <a:latin typeface="Arial" pitchFamily="34" charset="0"/>
                <a:cs typeface="Arial" pitchFamily="34" charset="0"/>
              </a:rPr>
              <a:t>MAESO: </a:t>
            </a:r>
            <a:r>
              <a:rPr lang="en-US" dirty="0" err="1">
                <a:solidFill>
                  <a:schemeClr val="bg1">
                    <a:lumMod val="50000"/>
                  </a:schemeClr>
                </a:solidFill>
                <a:latin typeface="Arial" pitchFamily="34" charset="0"/>
                <a:cs typeface="Arial" pitchFamily="34" charset="0"/>
              </a:rPr>
              <a:t>Maleinated</a:t>
            </a:r>
            <a:r>
              <a:rPr lang="en-US" dirty="0">
                <a:solidFill>
                  <a:schemeClr val="bg1">
                    <a:lumMod val="50000"/>
                  </a:schemeClr>
                </a:solidFill>
                <a:latin typeface="Arial" pitchFamily="34" charset="0"/>
                <a:cs typeface="Arial" pitchFamily="34" charset="0"/>
              </a:rPr>
              <a:t> </a:t>
            </a:r>
            <a:r>
              <a:rPr lang="en-US" dirty="0" err="1">
                <a:solidFill>
                  <a:schemeClr val="bg1">
                    <a:lumMod val="50000"/>
                  </a:schemeClr>
                </a:solidFill>
                <a:latin typeface="Arial" pitchFamily="34" charset="0"/>
                <a:cs typeface="Arial" pitchFamily="34" charset="0"/>
              </a:rPr>
              <a:t>acrylated</a:t>
            </a:r>
            <a:r>
              <a:rPr lang="en-US" dirty="0">
                <a:solidFill>
                  <a:schemeClr val="bg1">
                    <a:lumMod val="50000"/>
                  </a:schemeClr>
                </a:solidFill>
                <a:latin typeface="Arial" pitchFamily="34" charset="0"/>
                <a:cs typeface="Arial" pitchFamily="34" charset="0"/>
              </a:rPr>
              <a:t> </a:t>
            </a:r>
            <a:r>
              <a:rPr lang="en-US" dirty="0" err="1">
                <a:solidFill>
                  <a:schemeClr val="bg1">
                    <a:lumMod val="50000"/>
                  </a:schemeClr>
                </a:solidFill>
                <a:latin typeface="Arial" pitchFamily="34" charset="0"/>
                <a:cs typeface="Arial" pitchFamily="34" charset="0"/>
              </a:rPr>
              <a:t>epoxidized</a:t>
            </a:r>
            <a:r>
              <a:rPr lang="en-US" dirty="0">
                <a:solidFill>
                  <a:schemeClr val="bg1">
                    <a:lumMod val="50000"/>
                  </a:schemeClr>
                </a:solidFill>
                <a:latin typeface="Arial" pitchFamily="34" charset="0"/>
                <a:cs typeface="Arial" pitchFamily="34" charset="0"/>
              </a:rPr>
              <a:t> soybean oil</a:t>
            </a:r>
          </a:p>
          <a:p>
            <a:pPr fontAlgn="b"/>
            <a:r>
              <a:rPr lang="en-US" dirty="0" smtClean="0">
                <a:solidFill>
                  <a:schemeClr val="bg1">
                    <a:lumMod val="50000"/>
                  </a:schemeClr>
                </a:solidFill>
                <a:latin typeface="Arial" pitchFamily="34" charset="0"/>
                <a:cs typeface="Arial" pitchFamily="34" charset="0"/>
              </a:rPr>
              <a:t>MAELO: </a:t>
            </a:r>
            <a:r>
              <a:rPr lang="en-US" dirty="0" err="1" smtClean="0">
                <a:solidFill>
                  <a:schemeClr val="bg1">
                    <a:lumMod val="50000"/>
                  </a:schemeClr>
                </a:solidFill>
                <a:latin typeface="Arial" pitchFamily="34" charset="0"/>
                <a:cs typeface="Arial" pitchFamily="34" charset="0"/>
              </a:rPr>
              <a:t>Maleinated</a:t>
            </a:r>
            <a:r>
              <a:rPr lang="en-US" dirty="0" smtClean="0">
                <a:solidFill>
                  <a:schemeClr val="bg1">
                    <a:lumMod val="50000"/>
                  </a:schemeClr>
                </a:solidFill>
                <a:latin typeface="Arial" pitchFamily="34" charset="0"/>
                <a:cs typeface="Arial" pitchFamily="34" charset="0"/>
              </a:rPr>
              <a:t> </a:t>
            </a:r>
            <a:r>
              <a:rPr lang="en-US" dirty="0" err="1" smtClean="0">
                <a:solidFill>
                  <a:schemeClr val="bg1">
                    <a:lumMod val="50000"/>
                  </a:schemeClr>
                </a:solidFill>
                <a:latin typeface="Arial" pitchFamily="34" charset="0"/>
                <a:cs typeface="Arial" pitchFamily="34" charset="0"/>
              </a:rPr>
              <a:t>acrylated</a:t>
            </a:r>
            <a:r>
              <a:rPr lang="en-US" dirty="0" smtClean="0">
                <a:solidFill>
                  <a:schemeClr val="bg1">
                    <a:lumMod val="50000"/>
                  </a:schemeClr>
                </a:solidFill>
                <a:latin typeface="Arial" pitchFamily="34" charset="0"/>
                <a:cs typeface="Arial" pitchFamily="34" charset="0"/>
              </a:rPr>
              <a:t> </a:t>
            </a:r>
            <a:r>
              <a:rPr lang="en-US" dirty="0" err="1" smtClean="0">
                <a:solidFill>
                  <a:schemeClr val="bg1">
                    <a:lumMod val="50000"/>
                  </a:schemeClr>
                </a:solidFill>
                <a:latin typeface="Arial" pitchFamily="34" charset="0"/>
                <a:cs typeface="Arial" pitchFamily="34" charset="0"/>
              </a:rPr>
              <a:t>epoxidized</a:t>
            </a:r>
            <a:r>
              <a:rPr lang="en-US" dirty="0" smtClean="0">
                <a:solidFill>
                  <a:schemeClr val="bg1">
                    <a:lumMod val="50000"/>
                  </a:schemeClr>
                </a:solidFill>
                <a:latin typeface="Arial" pitchFamily="34" charset="0"/>
                <a:cs typeface="Arial" pitchFamily="34" charset="0"/>
              </a:rPr>
              <a:t> linseed oil</a:t>
            </a:r>
            <a:endParaRPr lang="en-US" dirty="0">
              <a:solidFill>
                <a:schemeClr val="bg1">
                  <a:lumMod val="50000"/>
                </a:schemeClr>
              </a:solidFill>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3175135367"/>
              </p:ext>
            </p:extLst>
          </p:nvPr>
        </p:nvGraphicFramePr>
        <p:xfrm>
          <a:off x="5856514" y="2346324"/>
          <a:ext cx="2895600" cy="2378076"/>
        </p:xfrm>
        <a:graphic>
          <a:graphicData uri="http://schemas.openxmlformats.org/drawingml/2006/table">
            <a:tbl>
              <a:tblPr>
                <a:effectLst>
                  <a:innerShdw blurRad="114300">
                    <a:prstClr val="black"/>
                  </a:innerShdw>
                </a:effectLst>
              </a:tblPr>
              <a:tblGrid>
                <a:gridCol w="1347788"/>
                <a:gridCol w="1547812"/>
              </a:tblGrid>
              <a:tr h="3963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FFFFFF"/>
                          </a:solidFill>
                          <a:effectLst/>
                          <a:latin typeface="Arial" pitchFamily="34" charset="0"/>
                          <a:cs typeface="Arial" pitchFamily="34" charset="0"/>
                        </a:rPr>
                        <a:t>Iso</a:t>
                      </a:r>
                      <a:r>
                        <a:rPr kumimoji="0" lang="en-US" sz="2000" b="1" i="0" u="none" strike="noStrike" cap="none" normalizeH="0" baseline="0" dirty="0" smtClean="0">
                          <a:ln>
                            <a:noFill/>
                          </a:ln>
                          <a:solidFill>
                            <a:srgbClr val="FFFFFF"/>
                          </a:solidFill>
                          <a:effectLst/>
                          <a:latin typeface="Arial" pitchFamily="34" charset="0"/>
                          <a:cs typeface="Arial" pitchFamily="34" charset="0"/>
                        </a:rPr>
                        <a:t>-UPR</a:t>
                      </a:r>
                    </a:p>
                  </a:txBody>
                  <a:tcPr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DC63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Arial" pitchFamily="34" charset="0"/>
                          <a:cs typeface="Arial" pitchFamily="34" charset="0"/>
                        </a:rPr>
                        <a:t>Ortho-UPR</a:t>
                      </a:r>
                    </a:p>
                  </a:txBody>
                  <a:tcPr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DC63F"/>
                    </a:solidFill>
                  </a:tcPr>
                </a:tc>
              </a:tr>
              <a:tr h="3963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110</a:t>
                      </a:r>
                    </a:p>
                  </a:txBody>
                  <a:tcPr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1">
                              <a:lumMod val="50000"/>
                            </a:schemeClr>
                          </a:solidFill>
                          <a:effectLst/>
                          <a:latin typeface="Arial" pitchFamily="34" charset="0"/>
                          <a:cs typeface="Arial" pitchFamily="34" charset="0"/>
                        </a:rPr>
                        <a:t>120</a:t>
                      </a:r>
                    </a:p>
                  </a:txBody>
                  <a:tcPr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r>
              <a:tr h="3963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80.0</a:t>
                      </a:r>
                    </a:p>
                  </a:txBody>
                  <a:tcPr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1">
                              <a:lumMod val="50000"/>
                            </a:schemeClr>
                          </a:solidFill>
                          <a:effectLst/>
                          <a:latin typeface="Arial" pitchFamily="34" charset="0"/>
                          <a:cs typeface="Arial" pitchFamily="34" charset="0"/>
                        </a:rPr>
                        <a:t>130.0</a:t>
                      </a:r>
                    </a:p>
                  </a:txBody>
                  <a:tcPr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r>
              <a:tr h="3963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3.5</a:t>
                      </a:r>
                    </a:p>
                  </a:txBody>
                  <a:tcPr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1">
                              <a:lumMod val="50000"/>
                            </a:schemeClr>
                          </a:solidFill>
                          <a:effectLst/>
                          <a:latin typeface="Arial" pitchFamily="34" charset="0"/>
                          <a:cs typeface="Arial" pitchFamily="34" charset="0"/>
                        </a:rPr>
                        <a:t>3.6</a:t>
                      </a:r>
                    </a:p>
                  </a:txBody>
                  <a:tcPr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r>
              <a:tr h="3963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55</a:t>
                      </a:r>
                    </a:p>
                  </a:txBody>
                  <a:tcPr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75</a:t>
                      </a:r>
                    </a:p>
                  </a:txBody>
                  <a:tcPr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r>
              <a:tr h="3963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3.5</a:t>
                      </a:r>
                    </a:p>
                  </a:txBody>
                  <a:tcPr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3.4</a:t>
                      </a:r>
                    </a:p>
                  </a:txBody>
                  <a:tcPr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r>
            </a:tbl>
          </a:graphicData>
        </a:graphic>
      </p:graphicFrame>
      <p:sp>
        <p:nvSpPr>
          <p:cNvPr id="4" name="Rectangle 3"/>
          <p:cNvSpPr/>
          <p:nvPr/>
        </p:nvSpPr>
        <p:spPr>
          <a:xfrm>
            <a:off x="304800" y="6172200"/>
            <a:ext cx="3621504" cy="369332"/>
          </a:xfrm>
          <a:prstGeom prst="rect">
            <a:avLst/>
          </a:prstGeom>
        </p:spPr>
        <p:txBody>
          <a:bodyPr wrap="none">
            <a:spAutoFit/>
          </a:bodyPr>
          <a:lstStyle/>
          <a:p>
            <a:pPr fontAlgn="b"/>
            <a:r>
              <a:rPr lang="en-US" dirty="0">
                <a:solidFill>
                  <a:schemeClr val="bg1">
                    <a:lumMod val="50000"/>
                  </a:schemeClr>
                </a:solidFill>
                <a:latin typeface="Arial" pitchFamily="34" charset="0"/>
                <a:cs typeface="Arial" pitchFamily="34" charset="0"/>
              </a:rPr>
              <a:t>UPR: Unsaturated polyester resin</a:t>
            </a:r>
          </a:p>
        </p:txBody>
      </p:sp>
    </p:spTree>
    <p:extLst>
      <p:ext uri="{BB962C8B-B14F-4D97-AF65-F5344CB8AC3E}">
        <p14:creationId xmlns:p14="http://schemas.microsoft.com/office/powerpoint/2010/main" xmlns="" val="270215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34"/>
          <p:cNvPicPr>
            <a:picLocks noChangeAspect="1" noChangeArrowheads="1"/>
          </p:cNvPicPr>
          <p:nvPr/>
        </p:nvPicPr>
        <p:blipFill>
          <a:blip r:embed="rId2">
            <a:extLst>
              <a:ext uri="{28A0092B-C50C-407E-A947-70E740481C1C}">
                <a14:useLocalDpi xmlns:a14="http://schemas.microsoft.com/office/drawing/2010/main" xmlns="" val="0"/>
              </a:ext>
            </a:extLst>
          </a:blip>
          <a:srcRect l="5734" t="8556" r="2509"/>
          <a:stretch>
            <a:fillRect/>
          </a:stretch>
        </p:blipFill>
        <p:spPr bwMode="auto">
          <a:xfrm>
            <a:off x="6784975" y="3559175"/>
            <a:ext cx="1368425" cy="914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VOC/HAP Emissions</a:t>
            </a:r>
          </a:p>
        </p:txBody>
      </p:sp>
      <p:sp>
        <p:nvSpPr>
          <p:cNvPr id="5" name="Rectangle 4"/>
          <p:cNvSpPr/>
          <p:nvPr/>
        </p:nvSpPr>
        <p:spPr bwMode="auto">
          <a:xfrm>
            <a:off x="2774950" y="3573463"/>
            <a:ext cx="1187450" cy="830262"/>
          </a:xfrm>
          <a:prstGeom prst="rect">
            <a:avLst/>
          </a:prstGeom>
          <a:solidFill>
            <a:srgbClr val="808080"/>
          </a:solidFill>
          <a:ln w="12700" cap="sq" cmpd="sng" algn="ctr">
            <a:noFill/>
            <a:prstDash val="solid"/>
            <a:round/>
            <a:headEnd type="none" w="sm" len="sm"/>
            <a:tailEnd type="none" w="sm" len="sm"/>
          </a:ln>
          <a:effectLst>
            <a:outerShdw blurRad="50800" dist="38100" dir="2700000" algn="tl" rotWithShape="0">
              <a:prstClr val="black">
                <a:alpha val="40000"/>
              </a:prstClr>
            </a:outerShdw>
          </a:effectLst>
          <a:extLst/>
        </p:spPr>
        <p:txBody>
          <a:bodyPr wrap="none"/>
          <a:lstStyle/>
          <a:p>
            <a:pPr eaLnBrk="0" fontAlgn="base" hangingPunct="0">
              <a:spcBef>
                <a:spcPct val="0"/>
              </a:spcBef>
              <a:spcAft>
                <a:spcPct val="0"/>
              </a:spcAft>
              <a:defRPr/>
            </a:pPr>
            <a:endParaRPr lang="en-US">
              <a:solidFill>
                <a:srgbClr val="336666"/>
              </a:solidFill>
              <a:latin typeface="Arial" pitchFamily="34" charset="0"/>
              <a:cs typeface="Arial" pitchFamily="34" charset="0"/>
            </a:endParaRPr>
          </a:p>
        </p:txBody>
      </p:sp>
      <p:sp>
        <p:nvSpPr>
          <p:cNvPr id="6" name="Rectangle 5"/>
          <p:cNvSpPr/>
          <p:nvPr/>
        </p:nvSpPr>
        <p:spPr bwMode="auto">
          <a:xfrm>
            <a:off x="4679950" y="3559175"/>
            <a:ext cx="1187450" cy="830263"/>
          </a:xfrm>
          <a:prstGeom prst="rect">
            <a:avLst/>
          </a:prstGeom>
          <a:solidFill>
            <a:srgbClr val="808080"/>
          </a:solidFill>
          <a:ln w="12700" cap="sq" cmpd="sng" algn="ctr">
            <a:noFill/>
            <a:prstDash val="solid"/>
            <a:round/>
            <a:headEnd type="none" w="sm" len="sm"/>
            <a:tailEnd type="none" w="sm" len="sm"/>
          </a:ln>
          <a:effectLst>
            <a:outerShdw blurRad="50800" dist="38100" dir="2700000" algn="tl" rotWithShape="0">
              <a:prstClr val="black">
                <a:alpha val="40000"/>
              </a:prstClr>
            </a:outerShdw>
          </a:effectLst>
          <a:extLst/>
        </p:spPr>
        <p:txBody>
          <a:bodyPr wrap="none"/>
          <a:lstStyle/>
          <a:p>
            <a:pPr eaLnBrk="0" fontAlgn="base" hangingPunct="0">
              <a:spcBef>
                <a:spcPct val="0"/>
              </a:spcBef>
              <a:spcAft>
                <a:spcPct val="0"/>
              </a:spcAft>
              <a:defRPr/>
            </a:pPr>
            <a:endParaRPr lang="en-US">
              <a:solidFill>
                <a:srgbClr val="336666"/>
              </a:solidFill>
              <a:latin typeface="Arial" pitchFamily="34" charset="0"/>
              <a:cs typeface="Arial" pitchFamily="34" charset="0"/>
            </a:endParaRPr>
          </a:p>
        </p:txBody>
      </p:sp>
      <p:sp>
        <p:nvSpPr>
          <p:cNvPr id="7" name="Rectangle 3"/>
          <p:cNvSpPr txBox="1">
            <a:spLocks/>
          </p:cNvSpPr>
          <p:nvPr/>
        </p:nvSpPr>
        <p:spPr>
          <a:xfrm>
            <a:off x="1025172" y="1698625"/>
            <a:ext cx="7099653" cy="776288"/>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1"/>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1"/>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1"/>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1"/>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381000" indent="-381000">
              <a:buFont typeface="Wingdings" pitchFamily="2" charset="2"/>
              <a:buNone/>
            </a:pPr>
            <a:r>
              <a:rPr lang="en-US" sz="1800" dirty="0" smtClean="0">
                <a:solidFill>
                  <a:srgbClr val="000000"/>
                </a:solidFill>
                <a:latin typeface="Arial" pitchFamily="34" charset="0"/>
                <a:cs typeface="Arial" pitchFamily="34" charset="0"/>
              </a:rPr>
              <a:t>     Liquid resins used in molding large scale composites are a significant source of Hazardous Air Pollutants.</a:t>
            </a:r>
          </a:p>
        </p:txBody>
      </p:sp>
      <p:sp>
        <p:nvSpPr>
          <p:cNvPr id="8" name="Text Box 30"/>
          <p:cNvSpPr txBox="1">
            <a:spLocks noChangeArrowheads="1"/>
          </p:cNvSpPr>
          <p:nvPr/>
        </p:nvSpPr>
        <p:spPr bwMode="auto">
          <a:xfrm>
            <a:off x="1447800" y="5387975"/>
            <a:ext cx="6477000" cy="984250"/>
          </a:xfrm>
          <a:prstGeom prst="rect">
            <a:avLst/>
          </a:prstGeom>
          <a:solidFill>
            <a:srgbClr val="DDDDDD">
              <a:alpha val="74901"/>
            </a:srgbClr>
          </a:solidFill>
          <a:ln>
            <a:noFill/>
          </a:ln>
          <a:effectLst>
            <a:outerShdw blurRad="50800" dist="38100" dir="2700000" algn="tl" rotWithShape="0">
              <a:prstClr val="black">
                <a:alpha val="40000"/>
              </a:prstClr>
            </a:outerShdw>
          </a:effec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50000"/>
              </a:spcBef>
              <a:spcAft>
                <a:spcPct val="0"/>
              </a:spcAft>
              <a:defRPr/>
            </a:pPr>
            <a:r>
              <a:rPr lang="en-US" sz="2000" dirty="0" smtClean="0">
                <a:solidFill>
                  <a:srgbClr val="000000"/>
                </a:solidFill>
                <a:ea typeface="ＭＳ Ｐゴシック" pitchFamily="34" charset="-128"/>
                <a:cs typeface="Arial" pitchFamily="34" charset="0"/>
              </a:rPr>
              <a:t>Composites industry consumes 9% of the styrene, but accounts for 79% of styrene emissions.</a:t>
            </a:r>
          </a:p>
          <a:p>
            <a:pPr algn="ctr" eaLnBrk="0" fontAlgn="base" hangingPunct="0">
              <a:spcBef>
                <a:spcPct val="50000"/>
              </a:spcBef>
              <a:spcAft>
                <a:spcPct val="0"/>
              </a:spcAft>
              <a:defRPr/>
            </a:pPr>
            <a:r>
              <a:rPr lang="en-US" sz="1200" dirty="0" err="1">
                <a:solidFill>
                  <a:srgbClr val="5D5D5D"/>
                </a:solidFill>
                <a:ea typeface="ＭＳ Ｐゴシック" pitchFamily="34" charset="-128"/>
                <a:cs typeface="Arial" pitchFamily="34" charset="0"/>
              </a:rPr>
              <a:t>Lacovara</a:t>
            </a:r>
            <a:r>
              <a:rPr lang="en-US" sz="1200" dirty="0">
                <a:solidFill>
                  <a:srgbClr val="5D5D5D"/>
                </a:solidFill>
                <a:ea typeface="ＭＳ Ｐゴシック" pitchFamily="34" charset="-128"/>
                <a:cs typeface="Arial" pitchFamily="34" charset="0"/>
              </a:rPr>
              <a:t>, </a:t>
            </a:r>
            <a:r>
              <a:rPr lang="en-US" sz="1200" dirty="0" smtClean="0">
                <a:solidFill>
                  <a:srgbClr val="5D5D5D"/>
                </a:solidFill>
                <a:ea typeface="ＭＳ Ｐゴシック" pitchFamily="34" charset="-128"/>
                <a:cs typeface="Arial" pitchFamily="34" charset="0"/>
              </a:rPr>
              <a:t>1999</a:t>
            </a:r>
            <a:endParaRPr lang="en-US" sz="1200" dirty="0">
              <a:solidFill>
                <a:srgbClr val="5D5D5D"/>
              </a:solidFill>
              <a:ea typeface="ＭＳ Ｐゴシック" pitchFamily="34" charset="-128"/>
              <a:cs typeface="Arial" pitchFamily="34" charset="0"/>
            </a:endParaRPr>
          </a:p>
        </p:txBody>
      </p:sp>
      <p:grpSp>
        <p:nvGrpSpPr>
          <p:cNvPr id="9" name="Group 3"/>
          <p:cNvGrpSpPr>
            <a:grpSpLocks/>
          </p:cNvGrpSpPr>
          <p:nvPr/>
        </p:nvGrpSpPr>
        <p:grpSpPr bwMode="auto">
          <a:xfrm>
            <a:off x="4679950" y="3559175"/>
            <a:ext cx="1187450" cy="830263"/>
            <a:chOff x="4679950" y="3559175"/>
            <a:chExt cx="1187450" cy="830263"/>
          </a:xfrm>
        </p:grpSpPr>
        <p:sp>
          <p:nvSpPr>
            <p:cNvPr id="10" name="Rectangle 46"/>
            <p:cNvSpPr>
              <a:spLocks noChangeArrowheads="1"/>
            </p:cNvSpPr>
            <p:nvPr/>
          </p:nvSpPr>
          <p:spPr bwMode="auto">
            <a:xfrm>
              <a:off x="4679950" y="3975100"/>
              <a:ext cx="1187450" cy="414338"/>
            </a:xfrm>
            <a:prstGeom prst="rect">
              <a:avLst/>
            </a:prstGeom>
            <a:gradFill rotWithShape="1">
              <a:gsLst>
                <a:gs pos="0">
                  <a:srgbClr val="969696"/>
                </a:gs>
                <a:gs pos="100000">
                  <a:srgbClr val="5F5F5F"/>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srgbClr val="336666"/>
                </a:solidFill>
                <a:latin typeface="Arial" pitchFamily="34" charset="0"/>
                <a:cs typeface="Arial" pitchFamily="34" charset="0"/>
              </a:endParaRPr>
            </a:p>
          </p:txBody>
        </p:sp>
        <p:sp>
          <p:nvSpPr>
            <p:cNvPr id="11" name="Rectangle 47" descr="Outlined diamond"/>
            <p:cNvSpPr>
              <a:spLocks noChangeArrowheads="1"/>
            </p:cNvSpPr>
            <p:nvPr/>
          </p:nvSpPr>
          <p:spPr bwMode="auto">
            <a:xfrm>
              <a:off x="4803775" y="3975100"/>
              <a:ext cx="938213" cy="236538"/>
            </a:xfrm>
            <a:prstGeom prst="rect">
              <a:avLst/>
            </a:prstGeom>
            <a:pattFill prst="openDmnd">
              <a:fgClr>
                <a:srgbClr val="5D5D5D"/>
              </a:fgClr>
              <a:bgClr>
                <a:srgbClr val="92D050"/>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fontAlgn="base">
                <a:spcBef>
                  <a:spcPct val="0"/>
                </a:spcBef>
                <a:spcAft>
                  <a:spcPct val="0"/>
                </a:spcAft>
              </a:pPr>
              <a:endParaRPr lang="en-US" smtClean="0">
                <a:solidFill>
                  <a:srgbClr val="DDDDDD"/>
                </a:solidFill>
                <a:latin typeface="Arial" pitchFamily="34" charset="0"/>
                <a:cs typeface="Arial" pitchFamily="34" charset="0"/>
              </a:endParaRPr>
            </a:p>
          </p:txBody>
        </p:sp>
        <p:sp>
          <p:nvSpPr>
            <p:cNvPr id="12" name="Rectangle 48" descr="Outlined diamond"/>
            <p:cNvSpPr>
              <a:spLocks noChangeArrowheads="1"/>
            </p:cNvSpPr>
            <p:nvPr/>
          </p:nvSpPr>
          <p:spPr bwMode="auto">
            <a:xfrm>
              <a:off x="5022850" y="3975100"/>
              <a:ext cx="500063" cy="355600"/>
            </a:xfrm>
            <a:prstGeom prst="rect">
              <a:avLst/>
            </a:prstGeom>
            <a:pattFill prst="openDmnd">
              <a:fgClr>
                <a:srgbClr val="5D5D5D"/>
              </a:fgClr>
              <a:bgClr>
                <a:srgbClr val="92D050"/>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fontAlgn="base">
                <a:spcBef>
                  <a:spcPct val="0"/>
                </a:spcBef>
                <a:spcAft>
                  <a:spcPct val="0"/>
                </a:spcAft>
              </a:pPr>
              <a:endParaRPr lang="en-US" smtClean="0">
                <a:solidFill>
                  <a:srgbClr val="DDDDDD"/>
                </a:solidFill>
                <a:latin typeface="Arial" pitchFamily="34" charset="0"/>
                <a:cs typeface="Arial" pitchFamily="34" charset="0"/>
              </a:endParaRPr>
            </a:p>
          </p:txBody>
        </p:sp>
        <p:sp>
          <p:nvSpPr>
            <p:cNvPr id="13" name="Rectangle 49"/>
            <p:cNvSpPr>
              <a:spLocks noChangeArrowheads="1"/>
            </p:cNvSpPr>
            <p:nvPr/>
          </p:nvSpPr>
          <p:spPr bwMode="auto">
            <a:xfrm>
              <a:off x="4679950" y="3559175"/>
              <a:ext cx="1187450" cy="415925"/>
            </a:xfrm>
            <a:prstGeom prst="rect">
              <a:avLst/>
            </a:prstGeom>
            <a:gradFill rotWithShape="1">
              <a:gsLst>
                <a:gs pos="0">
                  <a:srgbClr val="5F5F5F"/>
                </a:gs>
                <a:gs pos="100000">
                  <a:srgbClr val="969696"/>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srgbClr val="336666"/>
                </a:solidFill>
                <a:latin typeface="Arial" pitchFamily="34" charset="0"/>
                <a:cs typeface="Arial" pitchFamily="34" charset="0"/>
              </a:endParaRPr>
            </a:p>
          </p:txBody>
        </p:sp>
      </p:grpSp>
      <p:grpSp>
        <p:nvGrpSpPr>
          <p:cNvPr id="14" name="Group 50"/>
          <p:cNvGrpSpPr>
            <a:grpSpLocks/>
          </p:cNvGrpSpPr>
          <p:nvPr/>
        </p:nvGrpSpPr>
        <p:grpSpPr bwMode="auto">
          <a:xfrm>
            <a:off x="990600" y="3406775"/>
            <a:ext cx="533400" cy="1066800"/>
            <a:chOff x="624" y="2432"/>
            <a:chExt cx="432" cy="1168"/>
          </a:xfrm>
          <a:effectLst>
            <a:outerShdw blurRad="50800" dist="38100" dir="2700000" algn="tl" rotWithShape="0">
              <a:prstClr val="black">
                <a:alpha val="40000"/>
              </a:prstClr>
            </a:outerShdw>
          </a:effectLst>
        </p:grpSpPr>
        <p:sp>
          <p:nvSpPr>
            <p:cNvPr id="15" name="AutoShape 51"/>
            <p:cNvSpPr>
              <a:spLocks noChangeArrowheads="1"/>
            </p:cNvSpPr>
            <p:nvPr/>
          </p:nvSpPr>
          <p:spPr bwMode="auto">
            <a:xfrm>
              <a:off x="624" y="2640"/>
              <a:ext cx="432" cy="960"/>
            </a:xfrm>
            <a:prstGeom prst="can">
              <a:avLst>
                <a:gd name="adj" fmla="val 34722"/>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defRPr/>
              </a:pPr>
              <a:endParaRPr lang="en-US">
                <a:solidFill>
                  <a:srgbClr val="336666"/>
                </a:solidFill>
                <a:latin typeface="Arial" pitchFamily="34" charset="0"/>
                <a:cs typeface="Arial" pitchFamily="34" charset="0"/>
              </a:endParaRPr>
            </a:p>
          </p:txBody>
        </p:sp>
        <p:sp>
          <p:nvSpPr>
            <p:cNvPr id="16" name="AutoShape 52"/>
            <p:cNvSpPr>
              <a:spLocks noChangeArrowheads="1"/>
            </p:cNvSpPr>
            <p:nvPr/>
          </p:nvSpPr>
          <p:spPr bwMode="auto">
            <a:xfrm>
              <a:off x="624" y="2928"/>
              <a:ext cx="432" cy="672"/>
            </a:xfrm>
            <a:prstGeom prst="can">
              <a:avLst>
                <a:gd name="adj" fmla="val 38889"/>
              </a:avLst>
            </a:prstGeom>
            <a:solidFill>
              <a:srgbClr val="92D050"/>
            </a:solidFill>
            <a:ln w="9525">
              <a:solidFill>
                <a:schemeClr val="tx1"/>
              </a:solidFill>
              <a:round/>
              <a:headEnd/>
              <a:tailEnd/>
            </a:ln>
          </p:spPr>
          <p:txBody>
            <a:bodyPr wrap="none" anchor="ctr"/>
            <a:lstStyle/>
            <a:p>
              <a:pPr fontAlgn="base">
                <a:spcBef>
                  <a:spcPct val="0"/>
                </a:spcBef>
                <a:spcAft>
                  <a:spcPct val="0"/>
                </a:spcAft>
                <a:defRPr/>
              </a:pPr>
              <a:endParaRPr lang="en-US">
                <a:solidFill>
                  <a:srgbClr val="336666"/>
                </a:solidFill>
                <a:latin typeface="Arial" pitchFamily="34" charset="0"/>
                <a:cs typeface="Arial" pitchFamily="34" charset="0"/>
              </a:endParaRPr>
            </a:p>
          </p:txBody>
        </p:sp>
        <p:sp>
          <p:nvSpPr>
            <p:cNvPr id="17" name="Line 53"/>
            <p:cNvSpPr>
              <a:spLocks noChangeShapeType="1"/>
            </p:cNvSpPr>
            <p:nvPr/>
          </p:nvSpPr>
          <p:spPr bwMode="auto">
            <a:xfrm>
              <a:off x="844" y="2432"/>
              <a:ext cx="0" cy="1056"/>
            </a:xfrm>
            <a:prstGeom prst="line">
              <a:avLst/>
            </a:prstGeom>
            <a:noFill/>
            <a:ln w="38100">
              <a:solidFill>
                <a:srgbClr val="969696"/>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defRPr/>
              </a:pPr>
              <a:endParaRPr lang="en-US">
                <a:solidFill>
                  <a:srgbClr val="336666"/>
                </a:solidFill>
                <a:latin typeface="Arial" pitchFamily="34" charset="0"/>
                <a:cs typeface="Arial" pitchFamily="34" charset="0"/>
              </a:endParaRPr>
            </a:p>
          </p:txBody>
        </p:sp>
        <p:sp>
          <p:nvSpPr>
            <p:cNvPr id="18" name="Oval 54"/>
            <p:cNvSpPr>
              <a:spLocks noChangeArrowheads="1"/>
            </p:cNvSpPr>
            <p:nvPr/>
          </p:nvSpPr>
          <p:spPr bwMode="auto">
            <a:xfrm>
              <a:off x="652" y="3440"/>
              <a:ext cx="192" cy="48"/>
            </a:xfrm>
            <a:prstGeom prst="ellipse">
              <a:avLst/>
            </a:prstGeom>
            <a:solidFill>
              <a:srgbClr val="969696"/>
            </a:solidFill>
            <a:ln w="9525">
              <a:solidFill>
                <a:srgbClr val="4D4D4D"/>
              </a:solidFill>
              <a:round/>
              <a:headEnd/>
              <a:tailEnd/>
            </a:ln>
          </p:spPr>
          <p:txBody>
            <a:bodyPr wrap="none" anchor="ctr"/>
            <a:lstStyle/>
            <a:p>
              <a:pPr fontAlgn="base">
                <a:spcBef>
                  <a:spcPct val="0"/>
                </a:spcBef>
                <a:spcAft>
                  <a:spcPct val="0"/>
                </a:spcAft>
                <a:defRPr/>
              </a:pPr>
              <a:endParaRPr lang="en-US">
                <a:solidFill>
                  <a:srgbClr val="336666"/>
                </a:solidFill>
                <a:latin typeface="Arial" pitchFamily="34" charset="0"/>
                <a:cs typeface="Arial" pitchFamily="34" charset="0"/>
              </a:endParaRPr>
            </a:p>
          </p:txBody>
        </p:sp>
        <p:sp>
          <p:nvSpPr>
            <p:cNvPr id="19" name="Oval 55"/>
            <p:cNvSpPr>
              <a:spLocks noChangeArrowheads="1"/>
            </p:cNvSpPr>
            <p:nvPr/>
          </p:nvSpPr>
          <p:spPr bwMode="auto">
            <a:xfrm>
              <a:off x="844" y="3440"/>
              <a:ext cx="192" cy="48"/>
            </a:xfrm>
            <a:prstGeom prst="ellipse">
              <a:avLst/>
            </a:prstGeom>
            <a:solidFill>
              <a:srgbClr val="969696"/>
            </a:solidFill>
            <a:ln w="9525">
              <a:solidFill>
                <a:srgbClr val="4D4D4D"/>
              </a:solidFill>
              <a:round/>
              <a:headEnd/>
              <a:tailEnd/>
            </a:ln>
          </p:spPr>
          <p:txBody>
            <a:bodyPr wrap="none" anchor="ctr"/>
            <a:lstStyle/>
            <a:p>
              <a:pPr fontAlgn="base">
                <a:spcBef>
                  <a:spcPct val="0"/>
                </a:spcBef>
                <a:spcAft>
                  <a:spcPct val="0"/>
                </a:spcAft>
                <a:defRPr/>
              </a:pPr>
              <a:endParaRPr lang="en-US">
                <a:solidFill>
                  <a:srgbClr val="336666"/>
                </a:solidFill>
                <a:latin typeface="Arial" pitchFamily="34" charset="0"/>
                <a:cs typeface="Arial" pitchFamily="34" charset="0"/>
              </a:endParaRPr>
            </a:p>
          </p:txBody>
        </p:sp>
      </p:grpSp>
      <p:sp>
        <p:nvSpPr>
          <p:cNvPr id="20" name="Text Box 5"/>
          <p:cNvSpPr txBox="1">
            <a:spLocks noChangeArrowheads="1"/>
          </p:cNvSpPr>
          <p:nvPr/>
        </p:nvSpPr>
        <p:spPr bwMode="auto">
          <a:xfrm>
            <a:off x="4495800" y="4473575"/>
            <a:ext cx="16002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pPr>
            <a:r>
              <a:rPr lang="en-US" sz="1400" b="1" dirty="0" smtClean="0">
                <a:solidFill>
                  <a:srgbClr val="000000"/>
                </a:solidFill>
                <a:latin typeface="Arial" pitchFamily="34" charset="0"/>
                <a:ea typeface="Symbol" pitchFamily="18" charset="2"/>
                <a:cs typeface="Arial" pitchFamily="34" charset="0"/>
              </a:rPr>
              <a:t>Curing and Post-curing</a:t>
            </a:r>
          </a:p>
        </p:txBody>
      </p:sp>
      <p:sp>
        <p:nvSpPr>
          <p:cNvPr id="21" name="AutoShape 16"/>
          <p:cNvSpPr>
            <a:spLocks noChangeArrowheads="1"/>
          </p:cNvSpPr>
          <p:nvPr/>
        </p:nvSpPr>
        <p:spPr bwMode="auto">
          <a:xfrm>
            <a:off x="1143000" y="2735263"/>
            <a:ext cx="1371600" cy="609600"/>
          </a:xfrm>
          <a:prstGeom prst="cloudCallout">
            <a:avLst>
              <a:gd name="adj1" fmla="val -31713"/>
              <a:gd name="adj2" fmla="val 83593"/>
            </a:avLst>
          </a:prstGeom>
          <a:gradFill flip="none" rotWithShape="1">
            <a:gsLst>
              <a:gs pos="0">
                <a:srgbClr val="DA511F">
                  <a:tint val="66000"/>
                  <a:satMod val="160000"/>
                </a:srgbClr>
              </a:gs>
              <a:gs pos="50000">
                <a:srgbClr val="DA511F">
                  <a:tint val="44500"/>
                  <a:satMod val="160000"/>
                </a:srgbClr>
              </a:gs>
              <a:gs pos="100000">
                <a:srgbClr val="DA511F">
                  <a:tint val="23500"/>
                  <a:satMod val="160000"/>
                </a:srgbClr>
              </a:gs>
            </a:gsLst>
            <a:path path="circle">
              <a:fillToRect l="50000" t="50000" r="50000" b="50000"/>
            </a:path>
            <a:tileRect/>
          </a:gradFill>
          <a:ln w="9525">
            <a:solidFill>
              <a:srgbClr val="CC0000"/>
            </a:solidFill>
            <a:round/>
            <a:headEnd/>
            <a:tailEnd/>
          </a:ln>
          <a:effectLst>
            <a:outerShdw blurRad="50800" dist="38100" dir="2700000" algn="tl" rotWithShape="0">
              <a:prstClr val="black">
                <a:alpha val="40000"/>
              </a:prstClr>
            </a:outerShdw>
          </a:effectLst>
        </p:spPr>
        <p:txBody>
          <a:bodyPr/>
          <a:lstStyle/>
          <a:p>
            <a:pPr algn="ctr" fontAlgn="base">
              <a:spcBef>
                <a:spcPct val="0"/>
              </a:spcBef>
              <a:spcAft>
                <a:spcPct val="0"/>
              </a:spcAft>
              <a:defRPr/>
            </a:pPr>
            <a:r>
              <a:rPr lang="en-US" sz="1200" b="1" dirty="0">
                <a:solidFill>
                  <a:srgbClr val="000000"/>
                </a:solidFill>
                <a:latin typeface="Arial" pitchFamily="34" charset="0"/>
                <a:ea typeface="ＭＳ Ｐゴシック" pitchFamily="34" charset="-128"/>
                <a:cs typeface="Arial" pitchFamily="34" charset="0"/>
              </a:rPr>
              <a:t>HAP emission</a:t>
            </a:r>
          </a:p>
        </p:txBody>
      </p:sp>
      <p:sp>
        <p:nvSpPr>
          <p:cNvPr id="22" name="AutoShape 17"/>
          <p:cNvSpPr>
            <a:spLocks noChangeArrowheads="1"/>
          </p:cNvSpPr>
          <p:nvPr/>
        </p:nvSpPr>
        <p:spPr bwMode="auto">
          <a:xfrm>
            <a:off x="3429000" y="2659063"/>
            <a:ext cx="1371600" cy="609600"/>
          </a:xfrm>
          <a:prstGeom prst="cloudCallout">
            <a:avLst>
              <a:gd name="adj1" fmla="val -38602"/>
              <a:gd name="adj2" fmla="val 87500"/>
            </a:avLst>
          </a:prstGeom>
          <a:gradFill flip="none" rotWithShape="1">
            <a:gsLst>
              <a:gs pos="0">
                <a:srgbClr val="DA511F">
                  <a:tint val="66000"/>
                  <a:satMod val="160000"/>
                </a:srgbClr>
              </a:gs>
              <a:gs pos="50000">
                <a:srgbClr val="DA511F">
                  <a:tint val="44500"/>
                  <a:satMod val="160000"/>
                </a:srgbClr>
              </a:gs>
              <a:gs pos="100000">
                <a:srgbClr val="DA511F">
                  <a:tint val="23500"/>
                  <a:satMod val="160000"/>
                </a:srgbClr>
              </a:gs>
            </a:gsLst>
            <a:path path="circle">
              <a:fillToRect l="50000" t="50000" r="50000" b="50000"/>
            </a:path>
            <a:tileRect/>
          </a:gradFill>
          <a:ln w="9525">
            <a:solidFill>
              <a:srgbClr val="CC0000"/>
            </a:solidFill>
            <a:round/>
            <a:headEnd/>
            <a:tailEnd/>
          </a:ln>
          <a:effectLst>
            <a:outerShdw blurRad="50800" dist="38100" dir="2700000" algn="tl" rotWithShape="0">
              <a:prstClr val="black">
                <a:alpha val="40000"/>
              </a:prstClr>
            </a:outerShdw>
          </a:effectLst>
        </p:spPr>
        <p:txBody>
          <a:bodyPr/>
          <a:lstStyle/>
          <a:p>
            <a:pPr algn="ctr" fontAlgn="base">
              <a:spcBef>
                <a:spcPct val="0"/>
              </a:spcBef>
              <a:spcAft>
                <a:spcPct val="0"/>
              </a:spcAft>
              <a:defRPr/>
            </a:pPr>
            <a:r>
              <a:rPr lang="en-US" sz="1200" b="1" dirty="0">
                <a:solidFill>
                  <a:srgbClr val="000000"/>
                </a:solidFill>
                <a:latin typeface="Arial" pitchFamily="34" charset="0"/>
                <a:ea typeface="ＭＳ Ｐゴシック" pitchFamily="34" charset="-128"/>
                <a:cs typeface="Arial" pitchFamily="34" charset="0"/>
              </a:rPr>
              <a:t>HAP emission</a:t>
            </a:r>
          </a:p>
        </p:txBody>
      </p:sp>
      <p:sp>
        <p:nvSpPr>
          <p:cNvPr id="23" name="AutoShape 18"/>
          <p:cNvSpPr>
            <a:spLocks noChangeArrowheads="1"/>
          </p:cNvSpPr>
          <p:nvPr/>
        </p:nvSpPr>
        <p:spPr bwMode="auto">
          <a:xfrm>
            <a:off x="4114800" y="3878263"/>
            <a:ext cx="381000" cy="152400"/>
          </a:xfrm>
          <a:prstGeom prst="rightArrow">
            <a:avLst>
              <a:gd name="adj1" fmla="val 50000"/>
              <a:gd name="adj2" fmla="val 62500"/>
            </a:avLst>
          </a:prstGeom>
          <a:gradFill rotWithShape="1">
            <a:gsLst>
              <a:gs pos="0">
                <a:srgbClr val="336600"/>
              </a:gs>
              <a:gs pos="100000">
                <a:srgbClr val="003300"/>
              </a:gs>
            </a:gsLst>
            <a:lin ang="0" scaled="1"/>
          </a:gradFill>
          <a:ln>
            <a:noFill/>
          </a:ln>
          <a:effectLst>
            <a:outerShdw blurRad="50800" dist="38100" dir="2700000" algn="tl"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defRPr/>
            </a:pPr>
            <a:endParaRPr lang="en-US">
              <a:solidFill>
                <a:srgbClr val="336666"/>
              </a:solidFill>
              <a:latin typeface="Arial" pitchFamily="34" charset="0"/>
              <a:cs typeface="Arial" pitchFamily="34" charset="0"/>
            </a:endParaRPr>
          </a:p>
        </p:txBody>
      </p:sp>
      <p:sp>
        <p:nvSpPr>
          <p:cNvPr id="24" name="AutoShape 26"/>
          <p:cNvSpPr>
            <a:spLocks noChangeArrowheads="1"/>
          </p:cNvSpPr>
          <p:nvPr/>
        </p:nvSpPr>
        <p:spPr bwMode="auto">
          <a:xfrm>
            <a:off x="6934200" y="2644775"/>
            <a:ext cx="1447800" cy="609600"/>
          </a:xfrm>
          <a:prstGeom prst="cloudCallout">
            <a:avLst>
              <a:gd name="adj1" fmla="val -17157"/>
              <a:gd name="adj2" fmla="val 79167"/>
            </a:avLst>
          </a:prstGeom>
          <a:gradFill flip="none" rotWithShape="1">
            <a:gsLst>
              <a:gs pos="0">
                <a:srgbClr val="DA511F">
                  <a:tint val="66000"/>
                  <a:satMod val="160000"/>
                </a:srgbClr>
              </a:gs>
              <a:gs pos="50000">
                <a:srgbClr val="DA511F">
                  <a:tint val="44500"/>
                  <a:satMod val="160000"/>
                </a:srgbClr>
              </a:gs>
              <a:gs pos="100000">
                <a:srgbClr val="DA511F">
                  <a:tint val="23500"/>
                  <a:satMod val="160000"/>
                </a:srgbClr>
              </a:gs>
            </a:gsLst>
            <a:path path="circle">
              <a:fillToRect l="50000" t="50000" r="50000" b="50000"/>
            </a:path>
            <a:tileRect/>
          </a:gradFill>
          <a:ln w="9525">
            <a:solidFill>
              <a:srgbClr val="CC0000"/>
            </a:solidFill>
            <a:round/>
            <a:headEnd/>
            <a:tailEnd/>
          </a:ln>
          <a:effectLst>
            <a:outerShdw blurRad="50800" dist="38100" dir="2700000" algn="tl" rotWithShape="0">
              <a:prstClr val="black">
                <a:alpha val="40000"/>
              </a:prstClr>
            </a:outerShdw>
          </a:effectLst>
        </p:spPr>
        <p:txBody>
          <a:bodyPr/>
          <a:lstStyle/>
          <a:p>
            <a:pPr algn="ctr" fontAlgn="base">
              <a:spcBef>
                <a:spcPct val="0"/>
              </a:spcBef>
              <a:spcAft>
                <a:spcPct val="0"/>
              </a:spcAft>
              <a:defRPr/>
            </a:pPr>
            <a:r>
              <a:rPr lang="en-US" sz="1200" b="1">
                <a:solidFill>
                  <a:srgbClr val="000000"/>
                </a:solidFill>
                <a:latin typeface="Arial" pitchFamily="34" charset="0"/>
                <a:ea typeface="ＭＳ Ｐゴシック" pitchFamily="34" charset="-128"/>
                <a:cs typeface="Arial" pitchFamily="34" charset="0"/>
              </a:rPr>
              <a:t>HAP emission</a:t>
            </a:r>
          </a:p>
        </p:txBody>
      </p:sp>
      <p:sp>
        <p:nvSpPr>
          <p:cNvPr id="25" name="Text Box 27"/>
          <p:cNvSpPr txBox="1">
            <a:spLocks noChangeArrowheads="1"/>
          </p:cNvSpPr>
          <p:nvPr/>
        </p:nvSpPr>
        <p:spPr bwMode="auto">
          <a:xfrm>
            <a:off x="838200" y="4473575"/>
            <a:ext cx="10668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pPr>
            <a:r>
              <a:rPr lang="en-US" sz="1400" b="1" dirty="0" smtClean="0">
                <a:solidFill>
                  <a:srgbClr val="000000"/>
                </a:solidFill>
                <a:latin typeface="Arial" pitchFamily="34" charset="0"/>
                <a:ea typeface="Symbol" pitchFamily="18" charset="2"/>
                <a:cs typeface="Arial" pitchFamily="34" charset="0"/>
              </a:rPr>
              <a:t>Mixing</a:t>
            </a:r>
          </a:p>
        </p:txBody>
      </p:sp>
      <p:sp>
        <p:nvSpPr>
          <p:cNvPr id="26" name="Text Box 28"/>
          <p:cNvSpPr txBox="1">
            <a:spLocks noChangeArrowheads="1"/>
          </p:cNvSpPr>
          <p:nvPr/>
        </p:nvSpPr>
        <p:spPr bwMode="auto">
          <a:xfrm>
            <a:off x="2895600" y="4473575"/>
            <a:ext cx="12192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pPr>
            <a:r>
              <a:rPr lang="en-US" sz="1400" b="1" dirty="0" smtClean="0">
                <a:solidFill>
                  <a:srgbClr val="000000"/>
                </a:solidFill>
                <a:latin typeface="Arial" pitchFamily="34" charset="0"/>
                <a:ea typeface="Symbol" pitchFamily="18" charset="2"/>
                <a:cs typeface="Arial" pitchFamily="34" charset="0"/>
              </a:rPr>
              <a:t>Molding</a:t>
            </a:r>
          </a:p>
        </p:txBody>
      </p:sp>
      <p:sp>
        <p:nvSpPr>
          <p:cNvPr id="27" name="Text Box 29"/>
          <p:cNvSpPr txBox="1">
            <a:spLocks noChangeArrowheads="1"/>
          </p:cNvSpPr>
          <p:nvPr/>
        </p:nvSpPr>
        <p:spPr bwMode="auto">
          <a:xfrm>
            <a:off x="6858000" y="4473575"/>
            <a:ext cx="15240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pPr>
            <a:r>
              <a:rPr lang="en-US" sz="1400" b="1" dirty="0" smtClean="0">
                <a:solidFill>
                  <a:srgbClr val="000000"/>
                </a:solidFill>
                <a:latin typeface="Arial" pitchFamily="34" charset="0"/>
                <a:ea typeface="Symbol" pitchFamily="18" charset="2"/>
                <a:cs typeface="Arial" pitchFamily="34" charset="0"/>
              </a:rPr>
              <a:t>In Service</a:t>
            </a:r>
          </a:p>
        </p:txBody>
      </p:sp>
      <p:sp>
        <p:nvSpPr>
          <p:cNvPr id="28" name="Rectangle 71"/>
          <p:cNvSpPr>
            <a:spLocks noChangeArrowheads="1"/>
          </p:cNvSpPr>
          <p:nvPr/>
        </p:nvSpPr>
        <p:spPr bwMode="auto">
          <a:xfrm>
            <a:off x="3328988" y="3330575"/>
            <a:ext cx="71437" cy="652463"/>
          </a:xfrm>
          <a:prstGeom prst="rect">
            <a:avLst/>
          </a:prstGeom>
          <a:gradFill rotWithShape="1">
            <a:gsLst>
              <a:gs pos="0">
                <a:srgbClr val="969696"/>
              </a:gs>
              <a:gs pos="100000">
                <a:srgbClr val="DDDDDD"/>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srgbClr val="336666"/>
              </a:solidFill>
              <a:latin typeface="Arial" pitchFamily="34" charset="0"/>
              <a:cs typeface="Arial" pitchFamily="34" charset="0"/>
            </a:endParaRPr>
          </a:p>
        </p:txBody>
      </p:sp>
      <p:sp>
        <p:nvSpPr>
          <p:cNvPr id="29" name="Rectangle 72"/>
          <p:cNvSpPr>
            <a:spLocks noChangeArrowheads="1"/>
          </p:cNvSpPr>
          <p:nvPr/>
        </p:nvSpPr>
        <p:spPr bwMode="auto">
          <a:xfrm flipH="1">
            <a:off x="2024063" y="3330575"/>
            <a:ext cx="1368425" cy="58738"/>
          </a:xfrm>
          <a:prstGeom prst="rect">
            <a:avLst/>
          </a:prstGeom>
          <a:gradFill rotWithShape="1">
            <a:gsLst>
              <a:gs pos="0">
                <a:srgbClr val="969696"/>
              </a:gs>
              <a:gs pos="100000">
                <a:srgbClr val="DDDDDD"/>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srgbClr val="336666"/>
              </a:solidFill>
              <a:latin typeface="Arial" pitchFamily="34" charset="0"/>
              <a:cs typeface="Arial" pitchFamily="34" charset="0"/>
            </a:endParaRPr>
          </a:p>
        </p:txBody>
      </p:sp>
      <p:sp>
        <p:nvSpPr>
          <p:cNvPr id="30" name="Rectangle 73"/>
          <p:cNvSpPr>
            <a:spLocks noChangeArrowheads="1"/>
          </p:cNvSpPr>
          <p:nvPr/>
        </p:nvSpPr>
        <p:spPr bwMode="auto">
          <a:xfrm>
            <a:off x="2024063" y="3330575"/>
            <a:ext cx="61912" cy="1008063"/>
          </a:xfrm>
          <a:prstGeom prst="rect">
            <a:avLst/>
          </a:prstGeom>
          <a:gradFill rotWithShape="1">
            <a:gsLst>
              <a:gs pos="0">
                <a:srgbClr val="969696"/>
              </a:gs>
              <a:gs pos="100000">
                <a:srgbClr val="DDDDDD"/>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srgbClr val="336666"/>
              </a:solidFill>
              <a:latin typeface="Arial" pitchFamily="34" charset="0"/>
              <a:cs typeface="Arial" pitchFamily="34" charset="0"/>
            </a:endParaRPr>
          </a:p>
        </p:txBody>
      </p:sp>
      <p:sp>
        <p:nvSpPr>
          <p:cNvPr id="31" name="Rectangle 74"/>
          <p:cNvSpPr>
            <a:spLocks noChangeArrowheads="1"/>
          </p:cNvSpPr>
          <p:nvPr/>
        </p:nvSpPr>
        <p:spPr bwMode="auto">
          <a:xfrm flipH="1">
            <a:off x="1524000" y="4278313"/>
            <a:ext cx="555625" cy="60325"/>
          </a:xfrm>
          <a:prstGeom prst="rect">
            <a:avLst/>
          </a:prstGeom>
          <a:gradFill rotWithShape="1">
            <a:gsLst>
              <a:gs pos="0">
                <a:srgbClr val="969696"/>
              </a:gs>
              <a:gs pos="100000">
                <a:srgbClr val="DDDDDD"/>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400" smtClean="0">
              <a:solidFill>
                <a:srgbClr val="336666"/>
              </a:solidFill>
              <a:latin typeface="Arial" pitchFamily="34" charset="0"/>
              <a:cs typeface="Arial" pitchFamily="34" charset="0"/>
            </a:endParaRPr>
          </a:p>
        </p:txBody>
      </p:sp>
      <p:sp>
        <p:nvSpPr>
          <p:cNvPr id="32" name="AutoShape 18"/>
          <p:cNvSpPr>
            <a:spLocks noChangeArrowheads="1"/>
          </p:cNvSpPr>
          <p:nvPr/>
        </p:nvSpPr>
        <p:spPr bwMode="auto">
          <a:xfrm>
            <a:off x="6019800" y="3863975"/>
            <a:ext cx="381000" cy="152400"/>
          </a:xfrm>
          <a:prstGeom prst="rightArrow">
            <a:avLst>
              <a:gd name="adj1" fmla="val 50000"/>
              <a:gd name="adj2" fmla="val 62500"/>
            </a:avLst>
          </a:prstGeom>
          <a:gradFill rotWithShape="1">
            <a:gsLst>
              <a:gs pos="0">
                <a:srgbClr val="336600"/>
              </a:gs>
              <a:gs pos="100000">
                <a:srgbClr val="003300"/>
              </a:gs>
            </a:gsLst>
            <a:lin ang="0" scaled="1"/>
          </a:gradFill>
          <a:ln>
            <a:noFill/>
          </a:ln>
          <a:effectLst>
            <a:outerShdw blurRad="50800" dist="38100" dir="2700000" algn="tl"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defRPr/>
            </a:pPr>
            <a:endParaRPr lang="en-US">
              <a:solidFill>
                <a:srgbClr val="336666"/>
              </a:solidFill>
              <a:latin typeface="Arial" pitchFamily="34" charset="0"/>
              <a:cs typeface="Arial" pitchFamily="34" charset="0"/>
            </a:endParaRPr>
          </a:p>
        </p:txBody>
      </p:sp>
      <p:grpSp>
        <p:nvGrpSpPr>
          <p:cNvPr id="33" name="Group 2"/>
          <p:cNvGrpSpPr>
            <a:grpSpLocks/>
          </p:cNvGrpSpPr>
          <p:nvPr/>
        </p:nvGrpSpPr>
        <p:grpSpPr bwMode="auto">
          <a:xfrm>
            <a:off x="2774950" y="3567113"/>
            <a:ext cx="1187450" cy="836612"/>
            <a:chOff x="2774462" y="3567642"/>
            <a:chExt cx="1187938" cy="829733"/>
          </a:xfrm>
        </p:grpSpPr>
        <p:sp>
          <p:nvSpPr>
            <p:cNvPr id="34" name="Rectangle 67"/>
            <p:cNvSpPr>
              <a:spLocks noChangeArrowheads="1"/>
            </p:cNvSpPr>
            <p:nvPr/>
          </p:nvSpPr>
          <p:spPr bwMode="auto">
            <a:xfrm>
              <a:off x="2774462" y="3982508"/>
              <a:ext cx="1187938" cy="414867"/>
            </a:xfrm>
            <a:prstGeom prst="rect">
              <a:avLst/>
            </a:prstGeom>
            <a:gradFill rotWithShape="1">
              <a:gsLst>
                <a:gs pos="0">
                  <a:srgbClr val="969696"/>
                </a:gs>
                <a:gs pos="100000">
                  <a:srgbClr val="5F5F5F"/>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srgbClr val="336666"/>
                </a:solidFill>
                <a:latin typeface="Arial" pitchFamily="34" charset="0"/>
                <a:cs typeface="Arial" pitchFamily="34" charset="0"/>
              </a:endParaRPr>
            </a:p>
          </p:txBody>
        </p:sp>
        <p:sp>
          <p:nvSpPr>
            <p:cNvPr id="35" name="Rectangle 68" descr="Outlined diamond"/>
            <p:cNvSpPr>
              <a:spLocks noChangeArrowheads="1"/>
            </p:cNvSpPr>
            <p:nvPr/>
          </p:nvSpPr>
          <p:spPr bwMode="auto">
            <a:xfrm>
              <a:off x="2899508" y="3982508"/>
              <a:ext cx="937846" cy="237067"/>
            </a:xfrm>
            <a:prstGeom prst="rect">
              <a:avLst/>
            </a:prstGeom>
            <a:pattFill prst="openDmnd">
              <a:fgClr>
                <a:srgbClr val="4D4D4D"/>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fontAlgn="base">
                <a:spcBef>
                  <a:spcPct val="0"/>
                </a:spcBef>
                <a:spcAft>
                  <a:spcPct val="0"/>
                </a:spcAft>
              </a:pPr>
              <a:endParaRPr lang="en-US" smtClean="0">
                <a:solidFill>
                  <a:srgbClr val="DDDDDD"/>
                </a:solidFill>
                <a:latin typeface="Arial" pitchFamily="34" charset="0"/>
                <a:cs typeface="Arial" pitchFamily="34" charset="0"/>
              </a:endParaRPr>
            </a:p>
          </p:txBody>
        </p:sp>
        <p:sp>
          <p:nvSpPr>
            <p:cNvPr id="36" name="Rectangle 69" descr="Outlined diamond"/>
            <p:cNvSpPr>
              <a:spLocks noChangeArrowheads="1"/>
            </p:cNvSpPr>
            <p:nvPr/>
          </p:nvSpPr>
          <p:spPr bwMode="auto">
            <a:xfrm>
              <a:off x="3118338" y="3982508"/>
              <a:ext cx="500185" cy="355600"/>
            </a:xfrm>
            <a:prstGeom prst="rect">
              <a:avLst/>
            </a:prstGeom>
            <a:pattFill prst="openDmnd">
              <a:fgClr>
                <a:srgbClr val="4D4D4D"/>
              </a:fgClr>
              <a:bgClr>
                <a:srgbClr val="FFFFFF"/>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fontAlgn="base">
                <a:spcBef>
                  <a:spcPct val="0"/>
                </a:spcBef>
                <a:spcAft>
                  <a:spcPct val="0"/>
                </a:spcAft>
              </a:pPr>
              <a:endParaRPr lang="en-US" smtClean="0">
                <a:solidFill>
                  <a:srgbClr val="DDDDDD"/>
                </a:solidFill>
                <a:latin typeface="Arial" pitchFamily="34" charset="0"/>
                <a:cs typeface="Arial" pitchFamily="34" charset="0"/>
              </a:endParaRPr>
            </a:p>
          </p:txBody>
        </p:sp>
        <p:sp>
          <p:nvSpPr>
            <p:cNvPr id="37" name="Rectangle 70"/>
            <p:cNvSpPr>
              <a:spLocks noChangeArrowheads="1"/>
            </p:cNvSpPr>
            <p:nvPr/>
          </p:nvSpPr>
          <p:spPr bwMode="auto">
            <a:xfrm>
              <a:off x="2774462" y="3567642"/>
              <a:ext cx="1187938" cy="414867"/>
            </a:xfrm>
            <a:prstGeom prst="rect">
              <a:avLst/>
            </a:prstGeom>
            <a:gradFill rotWithShape="1">
              <a:gsLst>
                <a:gs pos="0">
                  <a:srgbClr val="5F5F5F"/>
                </a:gs>
                <a:gs pos="100000">
                  <a:srgbClr val="969696"/>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srgbClr val="336666"/>
                </a:solidFill>
                <a:latin typeface="Arial" pitchFamily="34" charset="0"/>
                <a:cs typeface="Arial" pitchFamily="34" charset="0"/>
              </a:endParaRPr>
            </a:p>
          </p:txBody>
        </p:sp>
        <p:sp>
          <p:nvSpPr>
            <p:cNvPr id="38" name="AutoShape 76"/>
            <p:cNvSpPr>
              <a:spLocks noChangeArrowheads="1"/>
            </p:cNvSpPr>
            <p:nvPr/>
          </p:nvSpPr>
          <p:spPr bwMode="auto">
            <a:xfrm>
              <a:off x="3205163" y="3976688"/>
              <a:ext cx="304800" cy="104775"/>
            </a:xfrm>
            <a:prstGeom prst="roundRect">
              <a:avLst>
                <a:gd name="adj" fmla="val 16667"/>
              </a:avLst>
            </a:prstGeom>
            <a:solidFill>
              <a:srgbClr val="92D05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336666"/>
                </a:solidFill>
                <a:latin typeface="Arial" pitchFamily="34" charset="0"/>
                <a:cs typeface="Arial" pitchFamily="34" charset="0"/>
              </a:endParaRPr>
            </a:p>
          </p:txBody>
        </p:sp>
      </p:grpSp>
      <p:sp>
        <p:nvSpPr>
          <p:cNvPr id="40" name="AutoShape 17"/>
          <p:cNvSpPr>
            <a:spLocks noChangeArrowheads="1"/>
          </p:cNvSpPr>
          <p:nvPr/>
        </p:nvSpPr>
        <p:spPr bwMode="auto">
          <a:xfrm>
            <a:off x="5248720" y="2803138"/>
            <a:ext cx="1371600" cy="609600"/>
          </a:xfrm>
          <a:prstGeom prst="cloudCallout">
            <a:avLst>
              <a:gd name="adj1" fmla="val -38602"/>
              <a:gd name="adj2" fmla="val 87500"/>
            </a:avLst>
          </a:prstGeom>
          <a:gradFill flip="none" rotWithShape="1">
            <a:gsLst>
              <a:gs pos="0">
                <a:srgbClr val="DA511F">
                  <a:tint val="66000"/>
                  <a:satMod val="160000"/>
                </a:srgbClr>
              </a:gs>
              <a:gs pos="50000">
                <a:srgbClr val="DA511F">
                  <a:tint val="44500"/>
                  <a:satMod val="160000"/>
                </a:srgbClr>
              </a:gs>
              <a:gs pos="100000">
                <a:srgbClr val="DA511F">
                  <a:tint val="23500"/>
                  <a:satMod val="160000"/>
                </a:srgbClr>
              </a:gs>
            </a:gsLst>
            <a:path path="circle">
              <a:fillToRect l="50000" t="50000" r="50000" b="50000"/>
            </a:path>
            <a:tileRect/>
          </a:gradFill>
          <a:ln w="9525">
            <a:solidFill>
              <a:srgbClr val="CC0000"/>
            </a:solidFill>
            <a:round/>
            <a:headEnd/>
            <a:tailEnd/>
          </a:ln>
          <a:effectLst>
            <a:outerShdw blurRad="50800" dist="38100" dir="2700000" algn="tl" rotWithShape="0">
              <a:prstClr val="black">
                <a:alpha val="40000"/>
              </a:prstClr>
            </a:outerShdw>
          </a:effectLst>
        </p:spPr>
        <p:txBody>
          <a:bodyPr/>
          <a:lstStyle/>
          <a:p>
            <a:pPr algn="ctr" fontAlgn="base">
              <a:spcBef>
                <a:spcPct val="0"/>
              </a:spcBef>
              <a:spcAft>
                <a:spcPct val="0"/>
              </a:spcAft>
              <a:defRPr/>
            </a:pPr>
            <a:r>
              <a:rPr lang="en-US" sz="1200" b="1" dirty="0">
                <a:solidFill>
                  <a:srgbClr val="000000"/>
                </a:solidFill>
                <a:latin typeface="Arial" pitchFamily="34" charset="0"/>
                <a:ea typeface="ＭＳ Ｐゴシック" pitchFamily="34" charset="-128"/>
                <a:cs typeface="Arial" pitchFamily="34" charset="0"/>
              </a:rPr>
              <a:t>HAP emission</a:t>
            </a:r>
          </a:p>
        </p:txBody>
      </p:sp>
    </p:spTree>
    <p:extLst>
      <p:ext uri="{BB962C8B-B14F-4D97-AF65-F5344CB8AC3E}">
        <p14:creationId xmlns:p14="http://schemas.microsoft.com/office/powerpoint/2010/main" xmlns="" val="3513641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29200" y="4599562"/>
            <a:ext cx="2417601" cy="2011661"/>
          </a:xfrm>
          <a:prstGeom prst="rect">
            <a:avLst/>
          </a:prstGeom>
          <a:noFill/>
          <a:ln w="9525">
            <a:solidFill>
              <a:schemeClr val="tx1"/>
            </a:solidFill>
            <a:miter lim="800000"/>
            <a:headEnd/>
            <a:tailEnd/>
          </a:ln>
          <a:effectLst>
            <a:innerShdw blurRad="114300">
              <a:prstClr val="black"/>
            </a:innerShdw>
          </a:effectLst>
          <a:extLst>
            <a:ext uri="{909E8E84-426E-40DD-AFC4-6F175D3DCCD1}">
              <a14:hiddenFill xmlns:a14="http://schemas.microsoft.com/office/drawing/2010/main" xmlns="">
                <a:solidFill>
                  <a:schemeClr val="accent1"/>
                </a:solidFill>
              </a14:hiddenFill>
            </a:ext>
          </a:extLst>
        </p:spPr>
      </p:pic>
      <p:pic>
        <p:nvPicPr>
          <p:cNvPr id="3174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81405" y="4341869"/>
            <a:ext cx="1706220" cy="14051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5"/>
          <p:cNvSpPr>
            <a:spLocks noGrp="1"/>
          </p:cNvSpPr>
          <p:nvPr>
            <p:ph type="title"/>
          </p:nvPr>
        </p:nvSpPr>
        <p:spPr/>
        <p:txBody>
          <a:bodyPr/>
          <a:lstStyle/>
          <a:p>
            <a:r>
              <a:rPr lang="en-US" dirty="0" err="1"/>
              <a:t>Methacrylated</a:t>
            </a:r>
            <a:r>
              <a:rPr lang="en-US" dirty="0"/>
              <a:t> fatty acid</a:t>
            </a:r>
          </a:p>
        </p:txBody>
      </p:sp>
      <p:pic>
        <p:nvPicPr>
          <p:cNvPr id="7" name="Picture 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83137" y="2850361"/>
            <a:ext cx="2060063" cy="137882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Lst>
        </p:spPr>
      </p:pic>
      <p:sp>
        <p:nvSpPr>
          <p:cNvPr id="11" name="Rectangle 3"/>
          <p:cNvSpPr txBox="1">
            <a:spLocks/>
          </p:cNvSpPr>
          <p:nvPr/>
        </p:nvSpPr>
        <p:spPr>
          <a:xfrm>
            <a:off x="3715238" y="3291854"/>
            <a:ext cx="863181" cy="522465"/>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1"/>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1"/>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1"/>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1"/>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381000" indent="-381000" algn="ctr">
              <a:buFont typeface="Wingdings" pitchFamily="2" charset="2"/>
              <a:buNone/>
            </a:pPr>
            <a:r>
              <a:rPr lang="en-US" sz="1600" dirty="0" smtClean="0">
                <a:solidFill>
                  <a:srgbClr val="000000"/>
                </a:solidFill>
                <a:cs typeface="Arial" charset="0"/>
              </a:rPr>
              <a:t>MFA</a:t>
            </a:r>
          </a:p>
        </p:txBody>
      </p:sp>
      <p:graphicFrame>
        <p:nvGraphicFramePr>
          <p:cNvPr id="3" name="Object 2"/>
          <p:cNvGraphicFramePr>
            <a:graphicFrameLocks noChangeAspect="1"/>
          </p:cNvGraphicFramePr>
          <p:nvPr>
            <p:extLst>
              <p:ext uri="{D42A27DB-BD31-4B8C-83A1-F6EECF244321}">
                <p14:modId xmlns:p14="http://schemas.microsoft.com/office/powerpoint/2010/main" xmlns="" val="2950956030"/>
              </p:ext>
            </p:extLst>
          </p:nvPr>
        </p:nvGraphicFramePr>
        <p:xfrm>
          <a:off x="306879" y="1932933"/>
          <a:ext cx="3511166" cy="591684"/>
        </p:xfrm>
        <a:graphic>
          <a:graphicData uri="http://schemas.openxmlformats.org/presentationml/2006/ole">
            <p:oleObj spid="_x0000_s39121" name="CS ChemDraw Drawing" r:id="rId6" imgW="4154760" imgH="722880" progId="">
              <p:embed/>
            </p:oleObj>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xmlns="" val="2874848544"/>
              </p:ext>
            </p:extLst>
          </p:nvPr>
        </p:nvGraphicFramePr>
        <p:xfrm>
          <a:off x="3684186" y="3309083"/>
          <a:ext cx="5036650" cy="1040322"/>
        </p:xfrm>
        <a:graphic>
          <a:graphicData uri="http://schemas.openxmlformats.org/presentationml/2006/ole">
            <p:oleObj spid="_x0000_s39122" name="CS ChemDraw Drawing" r:id="rId7" imgW="5958360" imgH="1276920" progId="">
              <p:embed/>
            </p:oleObj>
          </a:graphicData>
        </a:graphic>
      </p:graphicFrame>
      <p:sp>
        <p:nvSpPr>
          <p:cNvPr id="16" name="Rectangle 15"/>
          <p:cNvSpPr>
            <a:spLocks noChangeArrowheads="1"/>
          </p:cNvSpPr>
          <p:nvPr/>
        </p:nvSpPr>
        <p:spPr bwMode="auto">
          <a:xfrm>
            <a:off x="3704352" y="3276600"/>
            <a:ext cx="5047762" cy="1209399"/>
          </a:xfrm>
          <a:prstGeom prst="rect">
            <a:avLst/>
          </a:prstGeom>
          <a:gradFill flip="none" rotWithShape="1">
            <a:gsLst>
              <a:gs pos="0">
                <a:srgbClr val="669900">
                  <a:alpha val="25000"/>
                </a:srgbClr>
              </a:gs>
              <a:gs pos="69000">
                <a:srgbClr val="CCFF99">
                  <a:alpha val="25000"/>
                </a:srgbClr>
              </a:gs>
              <a:gs pos="100000">
                <a:srgbClr val="669900">
                  <a:alpha val="25000"/>
                </a:srgbClr>
              </a:gs>
            </a:gsLst>
            <a:path path="circle">
              <a:fillToRect l="50000" t="50000" r="50000" b="50000"/>
            </a:path>
            <a:tileRect/>
          </a:gradFill>
          <a:ln>
            <a:noFill/>
          </a:ln>
          <a:effectLst>
            <a:outerShdw blurRad="50800" dist="38100" dir="2700000" algn="tl" rotWithShape="0">
              <a:prstClr val="black">
                <a:alpha val="40000"/>
              </a:prstClr>
            </a:outerShdw>
          </a:effectLst>
          <a:extLst/>
        </p:spPr>
        <p:txBody>
          <a:bodyPr wrap="none" anchor="ctr"/>
          <a:lstStyle/>
          <a:p>
            <a:pPr fontAlgn="base">
              <a:spcBef>
                <a:spcPct val="0"/>
              </a:spcBef>
              <a:spcAft>
                <a:spcPct val="0"/>
              </a:spcAft>
              <a:defRPr/>
            </a:pPr>
            <a:endParaRPr lang="en-US">
              <a:solidFill>
                <a:srgbClr val="336666"/>
              </a:solidFill>
              <a:cs typeface="Arial" pitchFamily="34" charset="0"/>
            </a:endParaRPr>
          </a:p>
        </p:txBody>
      </p:sp>
      <p:sp>
        <p:nvSpPr>
          <p:cNvPr id="12" name="Rectangle 20"/>
          <p:cNvSpPr>
            <a:spLocks noChangeArrowheads="1"/>
          </p:cNvSpPr>
          <p:nvPr/>
        </p:nvSpPr>
        <p:spPr bwMode="auto">
          <a:xfrm>
            <a:off x="346075" y="6365002"/>
            <a:ext cx="4495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eaLnBrk="1" hangingPunct="1"/>
            <a:r>
              <a:rPr lang="en-US" sz="1000" dirty="0">
                <a:solidFill>
                  <a:schemeClr val="bg1">
                    <a:lumMod val="50000"/>
                  </a:schemeClr>
                </a:solidFill>
                <a:latin typeface="Arial" pitchFamily="34" charset="0"/>
                <a:cs typeface="Arial" pitchFamily="34" charset="0"/>
              </a:rPr>
              <a:t>La </a:t>
            </a:r>
            <a:r>
              <a:rPr lang="en-US" sz="1000" dirty="0" err="1">
                <a:solidFill>
                  <a:schemeClr val="bg1">
                    <a:lumMod val="50000"/>
                  </a:schemeClr>
                </a:solidFill>
                <a:latin typeface="Arial" pitchFamily="34" charset="0"/>
                <a:cs typeface="Arial" pitchFamily="34" charset="0"/>
              </a:rPr>
              <a:t>Scala</a:t>
            </a:r>
            <a:r>
              <a:rPr lang="en-US" sz="1000" dirty="0">
                <a:solidFill>
                  <a:schemeClr val="bg1">
                    <a:lumMod val="50000"/>
                  </a:schemeClr>
                </a:solidFill>
                <a:latin typeface="Arial" pitchFamily="34" charset="0"/>
                <a:cs typeface="Arial" pitchFamily="34" charset="0"/>
              </a:rPr>
              <a:t> et al., Polymer, 2005</a:t>
            </a:r>
          </a:p>
        </p:txBody>
      </p:sp>
      <p:graphicFrame>
        <p:nvGraphicFramePr>
          <p:cNvPr id="5" name="Object 4"/>
          <p:cNvGraphicFramePr>
            <a:graphicFrameLocks noChangeAspect="1"/>
          </p:cNvGraphicFramePr>
          <p:nvPr>
            <p:extLst>
              <p:ext uri="{D42A27DB-BD31-4B8C-83A1-F6EECF244321}">
                <p14:modId xmlns:p14="http://schemas.microsoft.com/office/powerpoint/2010/main" xmlns="" val="2145580193"/>
              </p:ext>
            </p:extLst>
          </p:nvPr>
        </p:nvGraphicFramePr>
        <p:xfrm>
          <a:off x="4618038" y="1752600"/>
          <a:ext cx="1852612" cy="1233488"/>
        </p:xfrm>
        <a:graphic>
          <a:graphicData uri="http://schemas.openxmlformats.org/presentationml/2006/ole">
            <p:oleObj spid="_x0000_s39123" name="CS ChemDraw Drawing" r:id="rId8" imgW="1846080" imgH="1228320" progId="">
              <p:embed/>
            </p:oleObj>
          </a:graphicData>
        </a:graphic>
      </p:graphicFrame>
      <p:sp>
        <p:nvSpPr>
          <p:cNvPr id="9" name="TextBox 8"/>
          <p:cNvSpPr txBox="1"/>
          <p:nvPr/>
        </p:nvSpPr>
        <p:spPr>
          <a:xfrm>
            <a:off x="4108384" y="2057400"/>
            <a:ext cx="313309" cy="369332"/>
          </a:xfrm>
          <a:prstGeom prst="rect">
            <a:avLst/>
          </a:prstGeom>
          <a:noFill/>
        </p:spPr>
        <p:txBody>
          <a:bodyPr wrap="square" rtlCol="0">
            <a:spAutoFit/>
          </a:bodyPr>
          <a:lstStyle/>
          <a:p>
            <a:r>
              <a:rPr lang="en-US" dirty="0" smtClean="0"/>
              <a:t>+</a:t>
            </a:r>
            <a:endParaRPr lang="en-US" dirty="0"/>
          </a:p>
        </p:txBody>
      </p:sp>
      <p:cxnSp>
        <p:nvCxnSpPr>
          <p:cNvPr id="13" name="Straight Arrow Connector 12"/>
          <p:cNvCxnSpPr/>
          <p:nvPr/>
        </p:nvCxnSpPr>
        <p:spPr>
          <a:xfrm>
            <a:off x="6629400" y="2426732"/>
            <a:ext cx="533400" cy="621268"/>
          </a:xfrm>
          <a:prstGeom prst="straightConnector1">
            <a:avLst/>
          </a:prstGeom>
          <a:ln>
            <a:solidFill>
              <a:srgbClr val="13270F"/>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896100" y="2517968"/>
            <a:ext cx="617477" cy="246221"/>
          </a:xfrm>
          <a:prstGeom prst="rect">
            <a:avLst/>
          </a:prstGeom>
          <a:noFill/>
        </p:spPr>
        <p:txBody>
          <a:bodyPr wrap="none" rtlCol="0">
            <a:spAutoFit/>
          </a:bodyPr>
          <a:lstStyle/>
          <a:p>
            <a:r>
              <a:rPr lang="en-US" sz="1000" dirty="0" smtClean="0">
                <a:latin typeface="Arial" pitchFamily="34" charset="0"/>
                <a:cs typeface="Arial" pitchFamily="34" charset="0"/>
              </a:rPr>
              <a:t>catalyst</a:t>
            </a:r>
            <a:endParaRPr lang="en-US" sz="1000" dirty="0">
              <a:latin typeface="Arial" pitchFamily="34" charset="0"/>
              <a:cs typeface="Arial" pitchFamily="34" charset="0"/>
            </a:endParaRPr>
          </a:p>
        </p:txBody>
      </p:sp>
    </p:spTree>
    <p:extLst>
      <p:ext uri="{BB962C8B-B14F-4D97-AF65-F5344CB8AC3E}">
        <p14:creationId xmlns:p14="http://schemas.microsoft.com/office/powerpoint/2010/main" xmlns="" val="25978926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a:spLocks noChangeArrowheads="1"/>
          </p:cNvSpPr>
          <p:nvPr/>
        </p:nvSpPr>
        <p:spPr bwMode="auto">
          <a:xfrm>
            <a:off x="207281" y="5049362"/>
            <a:ext cx="3646375" cy="1580038"/>
          </a:xfrm>
          <a:prstGeom prst="rect">
            <a:avLst/>
          </a:prstGeom>
          <a:gradFill flip="none" rotWithShape="1">
            <a:gsLst>
              <a:gs pos="0">
                <a:srgbClr val="669900">
                  <a:alpha val="25000"/>
                </a:srgbClr>
              </a:gs>
              <a:gs pos="69000">
                <a:srgbClr val="CCFF99">
                  <a:alpha val="25000"/>
                </a:srgbClr>
              </a:gs>
              <a:gs pos="100000">
                <a:srgbClr val="669900">
                  <a:alpha val="25000"/>
                </a:srgbClr>
              </a:gs>
            </a:gsLst>
            <a:path path="circle">
              <a:fillToRect l="50000" t="50000" r="50000" b="50000"/>
            </a:path>
            <a:tileRect/>
          </a:gradFill>
          <a:ln>
            <a:noFill/>
          </a:ln>
          <a:effectLst>
            <a:outerShdw blurRad="50800" dist="38100" dir="2700000" algn="tl" rotWithShape="0">
              <a:prstClr val="black">
                <a:alpha val="40000"/>
              </a:prstClr>
            </a:outerShdw>
          </a:effectLst>
          <a:extLst/>
        </p:spPr>
        <p:txBody>
          <a:bodyPr wrap="none" anchor="ctr"/>
          <a:lstStyle/>
          <a:p>
            <a:pPr fontAlgn="base">
              <a:spcBef>
                <a:spcPct val="0"/>
              </a:spcBef>
              <a:spcAft>
                <a:spcPct val="0"/>
              </a:spcAft>
              <a:defRPr/>
            </a:pPr>
            <a:endParaRPr lang="en-US" dirty="0">
              <a:solidFill>
                <a:srgbClr val="336666"/>
              </a:solidFill>
              <a:latin typeface="Arial" pitchFamily="34" charset="0"/>
              <a:cs typeface="Arial" pitchFamily="34" charset="0"/>
            </a:endParaRPr>
          </a:p>
        </p:txBody>
      </p:sp>
      <p:sp>
        <p:nvSpPr>
          <p:cNvPr id="2" name="Title 1"/>
          <p:cNvSpPr>
            <a:spLocks noGrp="1"/>
          </p:cNvSpPr>
          <p:nvPr>
            <p:ph type="title"/>
          </p:nvPr>
        </p:nvSpPr>
        <p:spPr/>
        <p:txBody>
          <a:bodyPr/>
          <a:lstStyle/>
          <a:p>
            <a:r>
              <a:rPr lang="en-US" dirty="0"/>
              <a:t>Bio-Thermosetting Polymer</a:t>
            </a:r>
          </a:p>
        </p:txBody>
      </p:sp>
      <p:sp>
        <p:nvSpPr>
          <p:cNvPr id="5" name="Rounded Rectangle 4"/>
          <p:cNvSpPr/>
          <p:nvPr/>
        </p:nvSpPr>
        <p:spPr bwMode="auto">
          <a:xfrm>
            <a:off x="303821" y="1752600"/>
            <a:ext cx="8459179" cy="1783557"/>
          </a:xfrm>
          <a:prstGeom prst="roundRect">
            <a:avLst/>
          </a:prstGeom>
          <a:solidFill>
            <a:srgbClr val="FFFFFF"/>
          </a:solidFill>
          <a:ln w="57150">
            <a:solidFill>
              <a:srgbClr val="66990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669900"/>
              </a:solidFill>
            </a:endParaRPr>
          </a:p>
        </p:txBody>
      </p:sp>
      <p:pic>
        <p:nvPicPr>
          <p:cNvPr id="8" name="Picture 2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4513" y="1865313"/>
            <a:ext cx="2943225" cy="1347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0" name="Object 2"/>
          <p:cNvGraphicFramePr>
            <a:graphicFrameLocks noChangeAspect="1"/>
          </p:cNvGraphicFramePr>
          <p:nvPr/>
        </p:nvGraphicFramePr>
        <p:xfrm>
          <a:off x="3932238" y="2016125"/>
          <a:ext cx="420687" cy="757238"/>
        </p:xfrm>
        <a:graphic>
          <a:graphicData uri="http://schemas.openxmlformats.org/presentationml/2006/ole">
            <p:oleObj spid="_x0000_s43082" name="ISIS/Draw Sketch" r:id="rId4" imgW="586381" imgH="1118304" progId="">
              <p:embed/>
            </p:oleObj>
          </a:graphicData>
        </a:graphic>
      </p:graphicFrame>
      <p:sp>
        <p:nvSpPr>
          <p:cNvPr id="11" name="Text Box 164"/>
          <p:cNvSpPr txBox="1">
            <a:spLocks noChangeArrowheads="1"/>
          </p:cNvSpPr>
          <p:nvPr/>
        </p:nvSpPr>
        <p:spPr bwMode="auto">
          <a:xfrm>
            <a:off x="3487738" y="2284413"/>
            <a:ext cx="301625" cy="35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2400" smtClean="0">
                <a:solidFill>
                  <a:srgbClr val="000000"/>
                </a:solidFill>
                <a:cs typeface="Arial" charset="0"/>
              </a:rPr>
              <a:t>+</a:t>
            </a:r>
          </a:p>
        </p:txBody>
      </p:sp>
      <p:sp>
        <p:nvSpPr>
          <p:cNvPr id="12" name="Text Box 12"/>
          <p:cNvSpPr txBox="1">
            <a:spLocks noChangeArrowheads="1"/>
          </p:cNvSpPr>
          <p:nvPr/>
        </p:nvSpPr>
        <p:spPr bwMode="auto">
          <a:xfrm>
            <a:off x="1290638" y="3049588"/>
            <a:ext cx="21002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US" sz="2000" smtClean="0">
                <a:solidFill>
                  <a:srgbClr val="000000"/>
                </a:solidFill>
                <a:cs typeface="Arial" charset="0"/>
              </a:rPr>
              <a:t>Bio-Resin</a:t>
            </a:r>
          </a:p>
        </p:txBody>
      </p:sp>
      <p:grpSp>
        <p:nvGrpSpPr>
          <p:cNvPr id="13" name="Group 5"/>
          <p:cNvGrpSpPr>
            <a:grpSpLocks/>
          </p:cNvGrpSpPr>
          <p:nvPr/>
        </p:nvGrpSpPr>
        <p:grpSpPr bwMode="auto">
          <a:xfrm>
            <a:off x="4502229" y="3657600"/>
            <a:ext cx="4336969" cy="2952750"/>
            <a:chOff x="4769120" y="3657600"/>
            <a:chExt cx="4070079" cy="2808713"/>
          </a:xfrm>
        </p:grpSpPr>
        <p:sp>
          <p:nvSpPr>
            <p:cNvPr id="14" name="Rectangle 13"/>
            <p:cNvSpPr/>
            <p:nvPr/>
          </p:nvSpPr>
          <p:spPr bwMode="auto">
            <a:xfrm>
              <a:off x="4769120" y="3657600"/>
              <a:ext cx="4070079" cy="2808713"/>
            </a:xfrm>
            <a:prstGeom prst="rect">
              <a:avLst/>
            </a:prstGeom>
            <a:gradFill flip="none" rotWithShape="1">
              <a:gsLst>
                <a:gs pos="0">
                  <a:srgbClr val="808080">
                    <a:tint val="66000"/>
                    <a:satMod val="160000"/>
                    <a:lumMod val="100000"/>
                  </a:srgbClr>
                </a:gs>
                <a:gs pos="50000">
                  <a:srgbClr val="808080">
                    <a:tint val="44500"/>
                    <a:satMod val="160000"/>
                  </a:srgbClr>
                </a:gs>
                <a:gs pos="100000">
                  <a:srgbClr val="808080">
                    <a:tint val="23500"/>
                    <a:satMod val="160000"/>
                  </a:srgbClr>
                </a:gs>
              </a:gsLst>
              <a:path path="circle">
                <a:fillToRect l="50000" t="50000" r="50000" b="50000"/>
              </a:path>
              <a:tileRect/>
            </a:gradFill>
            <a:ln w="12700" cap="sq" cmpd="sng" algn="ctr">
              <a:noFill/>
              <a:prstDash val="solid"/>
              <a:round/>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a:extLst/>
          </p:spPr>
          <p:txBody>
            <a:bodyPr wrap="none"/>
            <a:lstStyle/>
            <a:p>
              <a:pPr eaLnBrk="0" fontAlgn="base" hangingPunct="0">
                <a:spcBef>
                  <a:spcPct val="0"/>
                </a:spcBef>
                <a:spcAft>
                  <a:spcPct val="0"/>
                </a:spcAft>
                <a:defRPr/>
              </a:pPr>
              <a:endParaRPr lang="en-US">
                <a:solidFill>
                  <a:srgbClr val="336666"/>
                </a:solidFill>
              </a:endParaRPr>
            </a:p>
          </p:txBody>
        </p:sp>
        <p:sp>
          <p:nvSpPr>
            <p:cNvPr id="15" name="Text Box 25"/>
            <p:cNvSpPr txBox="1">
              <a:spLocks noChangeArrowheads="1"/>
            </p:cNvSpPr>
            <p:nvPr/>
          </p:nvSpPr>
          <p:spPr bwMode="auto">
            <a:xfrm>
              <a:off x="4769121" y="5354247"/>
              <a:ext cx="2018098" cy="966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US" sz="2000" dirty="0" smtClean="0">
                  <a:solidFill>
                    <a:srgbClr val="000000"/>
                  </a:solidFill>
                  <a:cs typeface="Arial" charset="0"/>
                </a:rPr>
                <a:t>Bio-Based </a:t>
              </a:r>
            </a:p>
            <a:p>
              <a:pPr algn="ctr" fontAlgn="base">
                <a:spcBef>
                  <a:spcPct val="0"/>
                </a:spcBef>
                <a:spcAft>
                  <a:spcPct val="0"/>
                </a:spcAft>
              </a:pPr>
              <a:r>
                <a:rPr lang="en-US" sz="2000" dirty="0" smtClean="0">
                  <a:solidFill>
                    <a:srgbClr val="000000"/>
                  </a:solidFill>
                  <a:cs typeface="Arial" charset="0"/>
                </a:rPr>
                <a:t>Thermoset Polymer</a:t>
              </a:r>
            </a:p>
          </p:txBody>
        </p:sp>
        <p:pic>
          <p:nvPicPr>
            <p:cNvPr id="16" name="Picture 10"/>
            <p:cNvPicPr>
              <a:picLocks noChangeAspect="1" noChangeArrowheads="1"/>
            </p:cNvPicPr>
            <p:nvPr/>
          </p:nvPicPr>
          <p:blipFill>
            <a:blip r:embed="rId5">
              <a:extLst>
                <a:ext uri="{28A0092B-C50C-407E-A947-70E740481C1C}">
                  <a14:useLocalDpi xmlns:a14="http://schemas.microsoft.com/office/drawing/2010/main" xmlns="" val="0"/>
                </a:ext>
              </a:extLst>
            </a:blip>
            <a:srcRect l="5716" t="7143" r="11224"/>
            <a:stretch>
              <a:fillRect/>
            </a:stretch>
          </p:blipFill>
          <p:spPr bwMode="auto">
            <a:xfrm>
              <a:off x="4992517" y="3895892"/>
              <a:ext cx="1778391" cy="1249822"/>
            </a:xfrm>
            <a:prstGeom prst="rect">
              <a:avLst/>
            </a:prstGeom>
            <a:noFill/>
            <a:ln w="9525">
              <a:solidFill>
                <a:srgbClr val="000000"/>
              </a:solidFill>
              <a:miter lim="800000"/>
              <a:headEnd/>
              <a:tailEnd/>
            </a:ln>
            <a:effectLst>
              <a:innerShdw blurRad="114300">
                <a:prstClr val="black"/>
              </a:innerShdw>
            </a:effectLst>
            <a:extLst>
              <a:ext uri="{909E8E84-426E-40DD-AFC4-6F175D3DCCD1}">
                <a14:hiddenFill xmlns:a14="http://schemas.microsoft.com/office/drawing/2010/main" xmlns="">
                  <a:solidFill>
                    <a:srgbClr val="FFFFFF"/>
                  </a:solidFill>
                </a14:hiddenFill>
              </a:ext>
            </a:extLst>
          </p:spPr>
        </p:pic>
        <p:pic>
          <p:nvPicPr>
            <p:cNvPr id="18" name="Picture 1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879760" y="5234104"/>
              <a:ext cx="1593328" cy="1086262"/>
            </a:xfrm>
            <a:prstGeom prst="rect">
              <a:avLst/>
            </a:prstGeom>
            <a:ln>
              <a:solidFill>
                <a:srgbClr val="000000"/>
              </a:solidFill>
            </a:ln>
            <a:effectLst>
              <a:innerShdw blurRad="114300">
                <a:prstClr val="black"/>
              </a:innerShdw>
            </a:effectLst>
          </p:spPr>
        </p:pic>
      </p:grpSp>
      <p:sp>
        <p:nvSpPr>
          <p:cNvPr id="19" name="AutoShape 172"/>
          <p:cNvSpPr>
            <a:spLocks noChangeArrowheads="1"/>
          </p:cNvSpPr>
          <p:nvPr/>
        </p:nvSpPr>
        <p:spPr bwMode="auto">
          <a:xfrm rot="19314153">
            <a:off x="3477561" y="3428038"/>
            <a:ext cx="727084" cy="2308561"/>
          </a:xfrm>
          <a:prstGeom prst="curvedRightArrow">
            <a:avLst>
              <a:gd name="adj1" fmla="val 53421"/>
              <a:gd name="adj2" fmla="val 106870"/>
              <a:gd name="adj3" fmla="val 74236"/>
            </a:avLst>
          </a:prstGeom>
          <a:gradFill flip="none" rotWithShape="1">
            <a:gsLst>
              <a:gs pos="0">
                <a:srgbClr val="92D050">
                  <a:shade val="30000"/>
                  <a:satMod val="115000"/>
                </a:srgbClr>
              </a:gs>
              <a:gs pos="50000">
                <a:srgbClr val="92D050"/>
              </a:gs>
              <a:gs pos="100000">
                <a:schemeClr val="accent1">
                  <a:lumMod val="50000"/>
                </a:schemeClr>
              </a:gs>
            </a:gsLst>
            <a:lin ang="8100000" scaled="1"/>
            <a:tileRect/>
          </a:gradFill>
          <a:ln w="9525">
            <a:solidFill>
              <a:schemeClr val="accent1">
                <a:lumMod val="50000"/>
              </a:schemeClr>
            </a:solidFill>
            <a:miter lim="800000"/>
            <a:headEnd/>
            <a:tailEnd/>
          </a:ln>
          <a:effectLst>
            <a:innerShdw blurRad="114300">
              <a:prstClr val="black"/>
            </a:innerShdw>
          </a:effectLst>
        </p:spPr>
        <p:txBody>
          <a:bodyPr wrap="none" anchor="ctr"/>
          <a:lstStyle/>
          <a:p>
            <a:pPr fontAlgn="base">
              <a:spcBef>
                <a:spcPct val="0"/>
              </a:spcBef>
              <a:spcAft>
                <a:spcPct val="0"/>
              </a:spcAft>
            </a:pPr>
            <a:endParaRPr lang="en-US" smtClean="0">
              <a:solidFill>
                <a:srgbClr val="336666"/>
              </a:solidFill>
              <a:cs typeface="Arial" charset="0"/>
            </a:endParaRPr>
          </a:p>
        </p:txBody>
      </p:sp>
      <p:sp>
        <p:nvSpPr>
          <p:cNvPr id="20" name="Text Box 6"/>
          <p:cNvSpPr txBox="1">
            <a:spLocks noChangeArrowheads="1"/>
          </p:cNvSpPr>
          <p:nvPr/>
        </p:nvSpPr>
        <p:spPr bwMode="auto">
          <a:xfrm>
            <a:off x="2541588" y="4565070"/>
            <a:ext cx="1247775"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pPr>
            <a:r>
              <a:rPr lang="en-US" sz="1000" b="1" dirty="0" smtClean="0">
                <a:solidFill>
                  <a:srgbClr val="000000"/>
                </a:solidFill>
                <a:latin typeface="Arial" pitchFamily="34" charset="0"/>
                <a:cs typeface="Arial" pitchFamily="34" charset="0"/>
              </a:rPr>
              <a:t>Heat</a:t>
            </a:r>
          </a:p>
        </p:txBody>
      </p:sp>
      <p:sp>
        <p:nvSpPr>
          <p:cNvPr id="23" name="Rectangle 22"/>
          <p:cNvSpPr>
            <a:spLocks noChangeArrowheads="1"/>
          </p:cNvSpPr>
          <p:nvPr/>
        </p:nvSpPr>
        <p:spPr bwMode="auto">
          <a:xfrm>
            <a:off x="544512" y="1915638"/>
            <a:ext cx="6618288" cy="1534000"/>
          </a:xfrm>
          <a:prstGeom prst="rect">
            <a:avLst/>
          </a:prstGeom>
          <a:gradFill flip="none" rotWithShape="1">
            <a:gsLst>
              <a:gs pos="0">
                <a:srgbClr val="669900">
                  <a:alpha val="25000"/>
                </a:srgbClr>
              </a:gs>
              <a:gs pos="69000">
                <a:srgbClr val="CCFF99">
                  <a:alpha val="25000"/>
                </a:srgbClr>
              </a:gs>
              <a:gs pos="100000">
                <a:srgbClr val="669900">
                  <a:alpha val="25000"/>
                </a:srgbClr>
              </a:gs>
            </a:gsLst>
            <a:path path="circle">
              <a:fillToRect l="50000" t="50000" r="50000" b="50000"/>
            </a:path>
            <a:tileRect/>
          </a:gradFill>
          <a:ln>
            <a:noFill/>
          </a:ln>
          <a:effectLst>
            <a:outerShdw blurRad="50800" dist="38100" dir="2700000" algn="tl" rotWithShape="0">
              <a:prstClr val="black">
                <a:alpha val="40000"/>
              </a:prstClr>
            </a:outerShdw>
          </a:effectLst>
          <a:extLst/>
        </p:spPr>
        <p:txBody>
          <a:bodyPr wrap="none" anchor="ctr"/>
          <a:lstStyle/>
          <a:p>
            <a:pPr fontAlgn="base">
              <a:spcBef>
                <a:spcPct val="0"/>
              </a:spcBef>
              <a:spcAft>
                <a:spcPct val="0"/>
              </a:spcAft>
              <a:defRPr/>
            </a:pPr>
            <a:endParaRPr lang="en-US">
              <a:solidFill>
                <a:srgbClr val="336666"/>
              </a:solidFill>
              <a:cs typeface="Arial" pitchFamily="34" charset="0"/>
            </a:endParaRPr>
          </a:p>
        </p:txBody>
      </p:sp>
      <p:pic>
        <p:nvPicPr>
          <p:cNvPr id="21" name="Picture 11"/>
          <p:cNvPicPr>
            <a:picLocks noChangeAspect="1" noChangeArrowheads="1"/>
          </p:cNvPicPr>
          <p:nvPr/>
        </p:nvPicPr>
        <p:blipFill rotWithShape="1">
          <a:blip r:embed="rId7">
            <a:extLst>
              <a:ext uri="{28A0092B-C50C-407E-A947-70E740481C1C}">
                <a14:useLocalDpi xmlns:a14="http://schemas.microsoft.com/office/drawing/2010/main" xmlns="" val="0"/>
              </a:ext>
            </a:extLst>
          </a:blip>
          <a:srcRect l="59752" t="10042" r="-1" b="23015"/>
          <a:stretch/>
        </p:blipFill>
        <p:spPr bwMode="auto">
          <a:xfrm>
            <a:off x="6934200" y="3863031"/>
            <a:ext cx="1331955" cy="1404079"/>
          </a:xfrm>
          <a:prstGeom prst="rect">
            <a:avLst/>
          </a:prstGeom>
          <a:noFill/>
          <a:ln w="9525">
            <a:solidFill>
              <a:srgbClr val="000000"/>
            </a:solidFill>
            <a:miter lim="800000"/>
            <a:headEnd/>
            <a:tailEnd/>
          </a:ln>
          <a:effectLst>
            <a:innerShdw blurRad="114300">
              <a:prstClr val="black"/>
            </a:innerShdw>
          </a:effectLst>
          <a:extLst>
            <a:ext uri="{909E8E84-426E-40DD-AFC4-6F175D3DCCD1}">
              <a14:hiddenFill xmlns:a14="http://schemas.microsoft.com/office/drawing/2010/main" xmlns="">
                <a:solidFill>
                  <a:srgbClr val="FFFFFF"/>
                </a:solidFill>
              </a14:hiddenFill>
            </a:ext>
          </a:extLst>
        </p:spPr>
      </p:pic>
      <p:sp>
        <p:nvSpPr>
          <p:cNvPr id="25" name="Text Box 24"/>
          <p:cNvSpPr txBox="1">
            <a:spLocks noChangeArrowheads="1"/>
          </p:cNvSpPr>
          <p:nvPr/>
        </p:nvSpPr>
        <p:spPr bwMode="auto">
          <a:xfrm>
            <a:off x="3657600" y="2590800"/>
            <a:ext cx="2971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200" dirty="0" smtClean="0">
                <a:solidFill>
                  <a:srgbClr val="000000"/>
                </a:solidFill>
                <a:cs typeface="Arial" pitchFamily="34" charset="0"/>
              </a:rPr>
              <a:t>MFA</a:t>
            </a:r>
            <a:endParaRPr lang="en-US" sz="1200" dirty="0">
              <a:solidFill>
                <a:srgbClr val="000000"/>
              </a:solidFill>
              <a:cs typeface="Arial" pitchFamily="34" charset="0"/>
            </a:endParaRPr>
          </a:p>
          <a:p>
            <a:pPr algn="ctr" eaLnBrk="1" hangingPunct="1"/>
            <a:r>
              <a:rPr lang="en-US" sz="1200" dirty="0">
                <a:solidFill>
                  <a:srgbClr val="000000"/>
                </a:solidFill>
                <a:cs typeface="Arial" pitchFamily="34" charset="0"/>
              </a:rPr>
              <a:t>(Styrene Offset)</a:t>
            </a:r>
            <a:endParaRPr lang="en-US" sz="1200" baseline="30000" dirty="0">
              <a:solidFill>
                <a:srgbClr val="000000"/>
              </a:solidFill>
              <a:cs typeface="Arial" pitchFamily="34" charset="0"/>
            </a:endParaRPr>
          </a:p>
        </p:txBody>
      </p:sp>
      <p:sp>
        <p:nvSpPr>
          <p:cNvPr id="26" name="Text Box 164"/>
          <p:cNvSpPr txBox="1">
            <a:spLocks noChangeArrowheads="1"/>
          </p:cNvSpPr>
          <p:nvPr/>
        </p:nvSpPr>
        <p:spPr bwMode="auto">
          <a:xfrm>
            <a:off x="4346575" y="2286000"/>
            <a:ext cx="301625" cy="35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cs typeface="Arial" pitchFamily="34" charset="0"/>
              </a:rPr>
              <a:t>+</a:t>
            </a:r>
          </a:p>
        </p:txBody>
      </p:sp>
      <p:grpSp>
        <p:nvGrpSpPr>
          <p:cNvPr id="27" name="Group 20"/>
          <p:cNvGrpSpPr>
            <a:grpSpLocks/>
          </p:cNvGrpSpPr>
          <p:nvPr/>
        </p:nvGrpSpPr>
        <p:grpSpPr bwMode="auto">
          <a:xfrm>
            <a:off x="4724400" y="2133600"/>
            <a:ext cx="2438400" cy="685800"/>
            <a:chOff x="990" y="2736"/>
            <a:chExt cx="1842" cy="430"/>
          </a:xfrm>
        </p:grpSpPr>
        <p:pic>
          <p:nvPicPr>
            <p:cNvPr id="28" name="Picture 21"/>
            <p:cNvPicPr>
              <a:picLocks noChangeAspect="1" noChangeArrowheads="1"/>
            </p:cNvPicPr>
            <p:nvPr/>
          </p:nvPicPr>
          <p:blipFill>
            <a:blip r:embed="rId8" cstate="print">
              <a:extLst>
                <a:ext uri="{28A0092B-C50C-407E-A947-70E740481C1C}">
                  <a14:useLocalDpi xmlns:a14="http://schemas.microsoft.com/office/drawing/2010/main" xmlns="" val="0"/>
                </a:ext>
              </a:extLst>
            </a:blip>
            <a:srcRect l="32993"/>
            <a:stretch>
              <a:fillRect/>
            </a:stretch>
          </p:blipFill>
          <p:spPr bwMode="auto">
            <a:xfrm>
              <a:off x="1224" y="2736"/>
              <a:ext cx="1608" cy="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 name="Picture 22"/>
            <p:cNvPicPr>
              <a:picLocks noChangeAspect="1" noChangeArrowheads="1"/>
            </p:cNvPicPr>
            <p:nvPr/>
          </p:nvPicPr>
          <p:blipFill>
            <a:blip r:embed="rId9" cstate="print">
              <a:extLst>
                <a:ext uri="{28A0092B-C50C-407E-A947-70E740481C1C}">
                  <a14:useLocalDpi xmlns:a14="http://schemas.microsoft.com/office/drawing/2010/main" xmlns="" val="0"/>
                </a:ext>
              </a:extLst>
            </a:blip>
            <a:srcRect l="4800" r="85199"/>
            <a:stretch>
              <a:fillRect/>
            </a:stretch>
          </p:blipFill>
          <p:spPr bwMode="auto">
            <a:xfrm>
              <a:off x="990" y="2736"/>
              <a:ext cx="240" cy="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0" name="Text Box 4"/>
          <p:cNvSpPr txBox="1">
            <a:spLocks noChangeArrowheads="1"/>
          </p:cNvSpPr>
          <p:nvPr/>
        </p:nvSpPr>
        <p:spPr bwMode="auto">
          <a:xfrm>
            <a:off x="7635875" y="2309813"/>
            <a:ext cx="12033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2000">
                <a:solidFill>
                  <a:srgbClr val="000000"/>
                </a:solidFill>
                <a:cs typeface="Arial" pitchFamily="34" charset="0"/>
              </a:rPr>
              <a:t>Initiator</a:t>
            </a:r>
          </a:p>
        </p:txBody>
      </p:sp>
      <p:sp>
        <p:nvSpPr>
          <p:cNvPr id="31" name="Text Box 164"/>
          <p:cNvSpPr txBox="1">
            <a:spLocks noChangeArrowheads="1"/>
          </p:cNvSpPr>
          <p:nvPr/>
        </p:nvSpPr>
        <p:spPr bwMode="auto">
          <a:xfrm>
            <a:off x="7396163" y="2289175"/>
            <a:ext cx="25876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cs typeface="Arial" pitchFamily="34" charset="0"/>
              </a:rPr>
              <a:t>+</a:t>
            </a:r>
          </a:p>
        </p:txBody>
      </p:sp>
      <p:sp>
        <p:nvSpPr>
          <p:cNvPr id="33" name="Rectangle 1"/>
          <p:cNvSpPr>
            <a:spLocks noChangeArrowheads="1"/>
          </p:cNvSpPr>
          <p:nvPr/>
        </p:nvSpPr>
        <p:spPr bwMode="auto">
          <a:xfrm>
            <a:off x="115318" y="5151437"/>
            <a:ext cx="3770882"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1" hangingPunct="1">
              <a:buClr>
                <a:srgbClr val="CC0000"/>
              </a:buClr>
            </a:pPr>
            <a:r>
              <a:rPr lang="en-US" dirty="0">
                <a:solidFill>
                  <a:srgbClr val="000000"/>
                </a:solidFill>
                <a:latin typeface="Arial" pitchFamily="34" charset="0"/>
                <a:cs typeface="Arial" pitchFamily="34" charset="0"/>
              </a:rPr>
              <a:t>Use fatty acid monomers to reduce styrene content.</a:t>
            </a:r>
          </a:p>
          <a:p>
            <a:pPr marL="285750" indent="-285750" eaLnBrk="1" hangingPunct="1">
              <a:buClr>
                <a:schemeClr val="accent1">
                  <a:lumMod val="75000"/>
                </a:schemeClr>
              </a:buClr>
              <a:buFont typeface="Wingdings" pitchFamily="2" charset="2"/>
              <a:buChar char="§"/>
            </a:pPr>
            <a:r>
              <a:rPr lang="en-US" dirty="0">
                <a:solidFill>
                  <a:srgbClr val="CC0000"/>
                </a:solidFill>
                <a:latin typeface="Arial" pitchFamily="34" charset="0"/>
                <a:cs typeface="Arial" pitchFamily="34" charset="0"/>
              </a:rPr>
              <a:t> </a:t>
            </a:r>
            <a:r>
              <a:rPr lang="en-US" dirty="0" smtClean="0">
                <a:solidFill>
                  <a:srgbClr val="000000"/>
                </a:solidFill>
                <a:latin typeface="Arial" pitchFamily="34" charset="0"/>
                <a:cs typeface="Arial" pitchFamily="34" charset="0"/>
              </a:rPr>
              <a:t>Non-volatile</a:t>
            </a:r>
            <a:endParaRPr lang="en-US" dirty="0">
              <a:solidFill>
                <a:srgbClr val="000000"/>
              </a:solidFill>
              <a:latin typeface="Arial" pitchFamily="34" charset="0"/>
              <a:cs typeface="Arial" pitchFamily="34" charset="0"/>
            </a:endParaRPr>
          </a:p>
          <a:p>
            <a:pPr marL="285750" indent="-285750" eaLnBrk="1" hangingPunct="1">
              <a:buClr>
                <a:schemeClr val="accent1">
                  <a:lumMod val="75000"/>
                </a:schemeClr>
              </a:buClr>
              <a:buFont typeface="Wingdings" pitchFamily="2" charset="2"/>
              <a:buChar char="§"/>
            </a:pPr>
            <a:r>
              <a:rPr lang="en-US" dirty="0">
                <a:solidFill>
                  <a:srgbClr val="CC0000"/>
                </a:solidFill>
                <a:latin typeface="Arial" pitchFamily="34" charset="0"/>
                <a:cs typeface="Arial" pitchFamily="34" charset="0"/>
              </a:rPr>
              <a:t> </a:t>
            </a:r>
            <a:r>
              <a:rPr lang="en-US" dirty="0" smtClean="0">
                <a:solidFill>
                  <a:srgbClr val="000000"/>
                </a:solidFill>
                <a:latin typeface="Arial" pitchFamily="34" charset="0"/>
                <a:cs typeface="Arial" pitchFamily="34" charset="0"/>
              </a:rPr>
              <a:t>Maintain </a:t>
            </a:r>
            <a:r>
              <a:rPr lang="en-US" dirty="0">
                <a:solidFill>
                  <a:srgbClr val="000000"/>
                </a:solidFill>
                <a:latin typeface="Arial" pitchFamily="34" charset="0"/>
                <a:cs typeface="Arial" pitchFamily="34" charset="0"/>
              </a:rPr>
              <a:t>low viscosity</a:t>
            </a:r>
          </a:p>
          <a:p>
            <a:pPr marL="285750" indent="-285750" eaLnBrk="1" hangingPunct="1">
              <a:buClr>
                <a:schemeClr val="accent1">
                  <a:lumMod val="75000"/>
                </a:schemeClr>
              </a:buClr>
              <a:buFont typeface="Wingdings" pitchFamily="2" charset="2"/>
              <a:buChar char="§"/>
            </a:pPr>
            <a:r>
              <a:rPr lang="en-US" dirty="0">
                <a:latin typeface="Arial" pitchFamily="34" charset="0"/>
                <a:cs typeface="Arial" pitchFamily="34" charset="0"/>
              </a:rPr>
              <a:t> </a:t>
            </a:r>
            <a:r>
              <a:rPr lang="en-US" dirty="0" smtClean="0">
                <a:solidFill>
                  <a:srgbClr val="000000"/>
                </a:solidFill>
                <a:latin typeface="Arial" pitchFamily="34" charset="0"/>
                <a:cs typeface="Arial" pitchFamily="34" charset="0"/>
              </a:rPr>
              <a:t>Increase </a:t>
            </a:r>
            <a:r>
              <a:rPr lang="en-US" dirty="0">
                <a:solidFill>
                  <a:srgbClr val="000000"/>
                </a:solidFill>
                <a:latin typeface="Arial" pitchFamily="34" charset="0"/>
                <a:cs typeface="Arial" pitchFamily="34" charset="0"/>
              </a:rPr>
              <a:t>bio-based content </a:t>
            </a:r>
          </a:p>
        </p:txBody>
      </p:sp>
    </p:spTree>
    <p:extLst>
      <p:ext uri="{BB962C8B-B14F-4D97-AF65-F5344CB8AC3E}">
        <p14:creationId xmlns:p14="http://schemas.microsoft.com/office/powerpoint/2010/main" xmlns="" val="10116434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24"/>
          <p:cNvSpPr txBox="1">
            <a:spLocks noChangeArrowheads="1"/>
          </p:cNvSpPr>
          <p:nvPr/>
        </p:nvSpPr>
        <p:spPr bwMode="auto">
          <a:xfrm>
            <a:off x="5880768" y="6246017"/>
            <a:ext cx="12954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dirty="0" smtClean="0">
                <a:solidFill>
                  <a:srgbClr val="000000"/>
                </a:solidFill>
                <a:cs typeface="Arial" pitchFamily="34" charset="0"/>
              </a:rPr>
              <a:t>MFA</a:t>
            </a:r>
            <a:endParaRPr lang="en-US" sz="1200" dirty="0">
              <a:solidFill>
                <a:srgbClr val="000000"/>
              </a:solidFill>
              <a:cs typeface="Arial" pitchFamily="34" charset="0"/>
            </a:endParaRPr>
          </a:p>
        </p:txBody>
      </p:sp>
      <p:sp>
        <p:nvSpPr>
          <p:cNvPr id="2" name="Title 1"/>
          <p:cNvSpPr>
            <a:spLocks noGrp="1"/>
          </p:cNvSpPr>
          <p:nvPr>
            <p:ph type="title"/>
          </p:nvPr>
        </p:nvSpPr>
        <p:spPr/>
        <p:txBody>
          <a:bodyPr/>
          <a:lstStyle/>
          <a:p>
            <a:r>
              <a:rPr lang="en-US" dirty="0"/>
              <a:t>MAESO with styrene/MFA</a:t>
            </a:r>
          </a:p>
        </p:txBody>
      </p:sp>
      <p:graphicFrame>
        <p:nvGraphicFramePr>
          <p:cNvPr id="7" name="Group 51"/>
          <p:cNvGraphicFramePr>
            <a:graphicFrameLocks noGrp="1"/>
          </p:cNvGraphicFramePr>
          <p:nvPr>
            <p:extLst>
              <p:ext uri="{D42A27DB-BD31-4B8C-83A1-F6EECF244321}">
                <p14:modId xmlns:p14="http://schemas.microsoft.com/office/powerpoint/2010/main" xmlns="" val="302617250"/>
              </p:ext>
            </p:extLst>
          </p:nvPr>
        </p:nvGraphicFramePr>
        <p:xfrm>
          <a:off x="859971" y="1850571"/>
          <a:ext cx="7346659" cy="3746364"/>
        </p:xfrm>
        <a:graphic>
          <a:graphicData uri="http://schemas.openxmlformats.org/drawingml/2006/table">
            <a:tbl>
              <a:tblPr>
                <a:effectLst>
                  <a:innerShdw blurRad="114300">
                    <a:prstClr val="black"/>
                  </a:innerShdw>
                </a:effectLst>
              </a:tblPr>
              <a:tblGrid>
                <a:gridCol w="3238850"/>
                <a:gridCol w="1500930"/>
                <a:gridCol w="1342938"/>
                <a:gridCol w="1263941"/>
              </a:tblGrid>
              <a:tr h="4350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Arial" pitchFamily="34" charset="0"/>
                          <a:cs typeface="Arial" pitchFamily="34" charset="0"/>
                        </a:rPr>
                        <a:t>Resin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DC63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Arial" pitchFamily="34" charset="0"/>
                          <a:cs typeface="Arial" pitchFamily="34" charset="0"/>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DC63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Arial" pitchFamily="34" charset="0"/>
                          <a:cs typeface="Arial" pitchFamily="34" charset="0"/>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DC63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Arial" pitchFamily="34" charset="0"/>
                          <a:cs typeface="Arial" pitchFamily="34" charset="0"/>
                        </a:rPr>
                        <a:t>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DC63F"/>
                    </a:solidFill>
                  </a:tcPr>
                </a:tc>
              </a:tr>
              <a:tr h="5681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Styrene (wt%)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2E2"/>
                    </a:solidFill>
                  </a:tcPr>
                </a:tc>
                <a:tc>
                  <a:txBody>
                    <a:bodyPr/>
                    <a:lstStyle/>
                    <a:p>
                      <a:pPr algn="ctr"/>
                      <a:r>
                        <a:rPr lang="en-US" sz="2000" dirty="0" smtClean="0">
                          <a:solidFill>
                            <a:schemeClr val="accent1">
                              <a:lumMod val="50000"/>
                            </a:schemeClr>
                          </a:solidFill>
                          <a:latin typeface="Arial" pitchFamily="34" charset="0"/>
                          <a:cs typeface="Arial" pitchFamily="34" charset="0"/>
                        </a:rPr>
                        <a:t>33</a:t>
                      </a:r>
                      <a:endParaRPr lang="en-US" sz="2000" dirty="0">
                        <a:solidFill>
                          <a:schemeClr val="accent1">
                            <a:lumMod val="50000"/>
                          </a:schemeClr>
                        </a:solidFill>
                        <a:latin typeface="Arial" pitchFamily="34" charset="0"/>
                        <a:cs typeface="Arial" pitchFamily="34" charset="0"/>
                      </a:endParaRPr>
                    </a:p>
                  </a:txBody>
                  <a:tcPr marL="91438" marR="91438" marT="45716" marB="457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2E2"/>
                    </a:solidFill>
                  </a:tcPr>
                </a:tc>
                <a:tc>
                  <a:txBody>
                    <a:bodyPr/>
                    <a:lstStyle/>
                    <a:p>
                      <a:pPr algn="ctr"/>
                      <a:r>
                        <a:rPr lang="en-US" sz="2000" dirty="0" smtClean="0">
                          <a:solidFill>
                            <a:schemeClr val="accent1">
                              <a:lumMod val="50000"/>
                            </a:schemeClr>
                          </a:solidFill>
                          <a:latin typeface="Arial" pitchFamily="34" charset="0"/>
                          <a:cs typeface="Arial" pitchFamily="34" charset="0"/>
                        </a:rPr>
                        <a:t>20</a:t>
                      </a:r>
                      <a:endParaRPr lang="en-US" sz="2000" dirty="0">
                        <a:solidFill>
                          <a:schemeClr val="accent1">
                            <a:lumMod val="50000"/>
                          </a:schemeClr>
                        </a:solidFill>
                        <a:latin typeface="Arial" pitchFamily="34" charset="0"/>
                        <a:cs typeface="Arial" pitchFamily="34" charset="0"/>
                      </a:endParaRPr>
                    </a:p>
                  </a:txBody>
                  <a:tcPr marL="91438" marR="91438" marT="45716" marB="457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9F2E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13</a:t>
                      </a:r>
                    </a:p>
                  </a:txBody>
                  <a:tcPr marL="91438" marR="91438"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2E2"/>
                    </a:solidFill>
                  </a:tcPr>
                </a:tc>
              </a:tr>
              <a:tr h="5681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MFA (</a:t>
                      </a:r>
                      <a:r>
                        <a:rPr kumimoji="0" lang="en-US" sz="2000" b="0" i="0" u="none" strike="noStrike" cap="none" normalizeH="0" baseline="0" dirty="0" err="1" smtClean="0">
                          <a:ln>
                            <a:noFill/>
                          </a:ln>
                          <a:solidFill>
                            <a:srgbClr val="000000"/>
                          </a:solidFill>
                          <a:effectLst/>
                          <a:latin typeface="Arial" pitchFamily="34" charset="0"/>
                          <a:cs typeface="Arial" pitchFamily="34" charset="0"/>
                        </a:rPr>
                        <a:t>wt</a:t>
                      </a:r>
                      <a:r>
                        <a:rPr kumimoji="0" lang="en-US" sz="2000" b="0" i="0" u="none" strike="noStrike" cap="none" normalizeH="0" baseline="0" dirty="0" smtClean="0">
                          <a:ln>
                            <a:noFill/>
                          </a:ln>
                          <a:solidFill>
                            <a:srgbClr val="000000"/>
                          </a:solidFill>
                          <a:effectLst/>
                          <a:latin typeface="Arial" pitchFamily="34" charset="0"/>
                          <a:cs typeface="Arial" pitchFamily="34"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algn="ctr"/>
                      <a:r>
                        <a:rPr lang="en-US" sz="2000" dirty="0" smtClean="0">
                          <a:solidFill>
                            <a:schemeClr val="accent1">
                              <a:lumMod val="50000"/>
                            </a:schemeClr>
                          </a:solidFill>
                          <a:latin typeface="Arial" pitchFamily="34" charset="0"/>
                          <a:cs typeface="Arial" pitchFamily="34" charset="0"/>
                        </a:rPr>
                        <a:t>0</a:t>
                      </a:r>
                      <a:endParaRPr lang="en-US" sz="2000" dirty="0">
                        <a:solidFill>
                          <a:schemeClr val="accent1">
                            <a:lumMod val="50000"/>
                          </a:schemeClr>
                        </a:solidFill>
                        <a:latin typeface="Arial" pitchFamily="34" charset="0"/>
                        <a:cs typeface="Arial" pitchFamily="34" charset="0"/>
                      </a:endParaRPr>
                    </a:p>
                  </a:txBody>
                  <a:tcPr marL="91438" marR="91438" marT="45716" marB="457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algn="ctr"/>
                      <a:r>
                        <a:rPr lang="en-US" sz="2000" dirty="0" smtClean="0">
                          <a:solidFill>
                            <a:schemeClr val="accent1">
                              <a:lumMod val="50000"/>
                            </a:schemeClr>
                          </a:solidFill>
                          <a:latin typeface="Arial" pitchFamily="34" charset="0"/>
                          <a:cs typeface="Arial" pitchFamily="34" charset="0"/>
                        </a:rPr>
                        <a:t>13</a:t>
                      </a:r>
                      <a:endParaRPr lang="en-US" sz="2000" dirty="0">
                        <a:solidFill>
                          <a:schemeClr val="accent1">
                            <a:lumMod val="50000"/>
                          </a:schemeClr>
                        </a:solidFill>
                        <a:latin typeface="Arial" pitchFamily="34" charset="0"/>
                        <a:cs typeface="Arial" pitchFamily="34" charset="0"/>
                      </a:endParaRPr>
                    </a:p>
                  </a:txBody>
                  <a:tcPr marL="91438" marR="91438" marT="45716" marB="457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20</a:t>
                      </a:r>
                    </a:p>
                  </a:txBody>
                  <a:tcPr marL="91438" marR="91438"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r>
              <a:tr h="4350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000000"/>
                          </a:solidFill>
                          <a:effectLst/>
                          <a:latin typeface="Arial" pitchFamily="34" charset="0"/>
                          <a:cs typeface="Arial" pitchFamily="34" charset="0"/>
                        </a:rPr>
                        <a:t>T</a:t>
                      </a:r>
                      <a:r>
                        <a:rPr kumimoji="0" lang="en-US" sz="2000" b="0" i="0" u="none" strike="noStrike" cap="none" normalizeH="0" baseline="-25000" dirty="0" err="1" smtClean="0">
                          <a:ln>
                            <a:noFill/>
                          </a:ln>
                          <a:solidFill>
                            <a:srgbClr val="000000"/>
                          </a:solidFill>
                          <a:effectLst/>
                          <a:latin typeface="Arial" pitchFamily="34" charset="0"/>
                          <a:cs typeface="Arial" pitchFamily="34" charset="0"/>
                        </a:rPr>
                        <a:t>g</a:t>
                      </a:r>
                      <a:r>
                        <a:rPr kumimoji="0" lang="en-US" sz="2000" b="0" i="0" u="none" strike="noStrike" cap="none" normalizeH="0" baseline="0" dirty="0" smtClean="0">
                          <a:ln>
                            <a:noFill/>
                          </a:ln>
                          <a:solidFill>
                            <a:srgbClr val="000000"/>
                          </a:solidFill>
                          <a:effectLst/>
                          <a:latin typeface="Arial" pitchFamily="34" charset="0"/>
                          <a:cs typeface="Arial" pitchFamily="34" charset="0"/>
                        </a:rPr>
                        <a:t> (</a:t>
                      </a:r>
                      <a:r>
                        <a:rPr kumimoji="0" lang="en-US" sz="2000" b="0" i="0" u="none" strike="noStrike" cap="none" normalizeH="0" baseline="30000" dirty="0" err="1" smtClean="0">
                          <a:ln>
                            <a:noFill/>
                          </a:ln>
                          <a:solidFill>
                            <a:srgbClr val="000000"/>
                          </a:solidFill>
                          <a:effectLst/>
                          <a:latin typeface="Arial" pitchFamily="34" charset="0"/>
                          <a:cs typeface="Arial" pitchFamily="34" charset="0"/>
                        </a:rPr>
                        <a:t>o</a:t>
                      </a:r>
                      <a:r>
                        <a:rPr kumimoji="0" lang="en-US" sz="2000" b="0" i="0" u="none" strike="noStrike" cap="none" normalizeH="0" baseline="0" dirty="0" err="1" smtClean="0">
                          <a:ln>
                            <a:noFill/>
                          </a:ln>
                          <a:solidFill>
                            <a:srgbClr val="000000"/>
                          </a:solidFill>
                          <a:effectLst/>
                          <a:latin typeface="Arial" pitchFamily="34" charset="0"/>
                          <a:cs typeface="Arial" pitchFamily="34" charset="0"/>
                        </a:rPr>
                        <a:t>C</a:t>
                      </a:r>
                      <a:r>
                        <a:rPr kumimoji="0" lang="en-US" sz="2000" b="0" i="0" u="none" strike="noStrike" cap="none" normalizeH="0" baseline="0" dirty="0" smtClean="0">
                          <a:ln>
                            <a:noFill/>
                          </a:ln>
                          <a:solidFill>
                            <a:srgbClr val="000000"/>
                          </a:solidFill>
                          <a:effectLst/>
                          <a:latin typeface="Arial" pitchFamily="34" charset="0"/>
                          <a:cs typeface="Arial"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algn="ctr"/>
                      <a:r>
                        <a:rPr lang="en-US" sz="2000" dirty="0" smtClean="0">
                          <a:solidFill>
                            <a:schemeClr val="accent1">
                              <a:lumMod val="50000"/>
                            </a:schemeClr>
                          </a:solidFill>
                          <a:latin typeface="Arial" pitchFamily="34" charset="0"/>
                          <a:cs typeface="Arial" pitchFamily="34" charset="0"/>
                        </a:rPr>
                        <a:t>108</a:t>
                      </a:r>
                      <a:endParaRPr lang="en-US" sz="2000" dirty="0">
                        <a:solidFill>
                          <a:schemeClr val="accent1">
                            <a:lumMod val="50000"/>
                          </a:schemeClr>
                        </a:solidFill>
                        <a:latin typeface="Arial" pitchFamily="34" charset="0"/>
                        <a:cs typeface="Arial" pitchFamily="34" charset="0"/>
                      </a:endParaRPr>
                    </a:p>
                  </a:txBody>
                  <a:tcPr marL="91438" marR="91438" marT="45716" marB="45716">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algn="ctr"/>
                      <a:r>
                        <a:rPr lang="en-US" sz="2000" dirty="0" smtClean="0">
                          <a:solidFill>
                            <a:schemeClr val="accent1">
                              <a:lumMod val="50000"/>
                            </a:schemeClr>
                          </a:solidFill>
                          <a:latin typeface="Arial" pitchFamily="34" charset="0"/>
                          <a:cs typeface="Arial" pitchFamily="34" charset="0"/>
                        </a:rPr>
                        <a:t>85</a:t>
                      </a:r>
                      <a:endParaRPr lang="en-US" sz="2000" dirty="0">
                        <a:solidFill>
                          <a:schemeClr val="accent1">
                            <a:lumMod val="50000"/>
                          </a:schemeClr>
                        </a:solidFill>
                        <a:latin typeface="Arial" pitchFamily="34" charset="0"/>
                        <a:cs typeface="Arial" pitchFamily="34" charset="0"/>
                      </a:endParaRPr>
                    </a:p>
                  </a:txBody>
                  <a:tcPr marL="91438" marR="91438" marT="45716" marB="4571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69</a:t>
                      </a:r>
                    </a:p>
                  </a:txBody>
                  <a:tcPr marL="91438" marR="91438" marT="45716" marB="45716"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r>
              <a:tr h="4350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E’(</a:t>
                      </a:r>
                      <a:r>
                        <a:rPr kumimoji="0" lang="en-US" sz="2000" b="0" i="0" u="none" strike="noStrike" cap="none" normalizeH="0" baseline="0" dirty="0" err="1" smtClean="0">
                          <a:ln>
                            <a:noFill/>
                          </a:ln>
                          <a:solidFill>
                            <a:srgbClr val="000000"/>
                          </a:solidFill>
                          <a:effectLst/>
                          <a:latin typeface="Arial" pitchFamily="34" charset="0"/>
                          <a:cs typeface="Arial" pitchFamily="34" charset="0"/>
                        </a:rPr>
                        <a:t>MPa</a:t>
                      </a:r>
                      <a:r>
                        <a:rPr kumimoji="0" lang="en-US" sz="2000" b="0" i="0" u="none" strike="noStrike" cap="none" normalizeH="0" baseline="0" dirty="0" smtClean="0">
                          <a:ln>
                            <a:noFill/>
                          </a:ln>
                          <a:solidFill>
                            <a:srgbClr val="000000"/>
                          </a:solidFill>
                          <a:effectLst/>
                          <a:latin typeface="Arial" pitchFamily="34" charset="0"/>
                          <a:cs typeface="Arial"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1889</a:t>
                      </a:r>
                    </a:p>
                  </a:txBody>
                  <a:tcPr marL="91438" marR="91438" marT="45716" marB="457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algn="ctr"/>
                      <a:r>
                        <a:rPr lang="en-US" sz="2000" dirty="0" smtClean="0">
                          <a:solidFill>
                            <a:schemeClr val="accent1">
                              <a:lumMod val="50000"/>
                            </a:schemeClr>
                          </a:solidFill>
                          <a:latin typeface="Arial" pitchFamily="34" charset="0"/>
                          <a:cs typeface="Arial" pitchFamily="34" charset="0"/>
                        </a:rPr>
                        <a:t>1385</a:t>
                      </a:r>
                      <a:endParaRPr lang="en-US" sz="2000" dirty="0">
                        <a:solidFill>
                          <a:schemeClr val="accent1">
                            <a:lumMod val="50000"/>
                          </a:schemeClr>
                        </a:solidFill>
                        <a:latin typeface="Arial" pitchFamily="34" charset="0"/>
                        <a:cs typeface="Arial" pitchFamily="34" charset="0"/>
                      </a:endParaRPr>
                    </a:p>
                  </a:txBody>
                  <a:tcPr marL="91438" marR="91438" marT="45716" marB="457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911</a:t>
                      </a:r>
                    </a:p>
                  </a:txBody>
                  <a:tcPr marL="91438" marR="91438"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r>
              <a:tr h="4350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Crosslink density (mol/m</a:t>
                      </a:r>
                      <a:r>
                        <a:rPr kumimoji="0" lang="en-US" sz="2000" b="0" i="0" u="none" strike="noStrike" cap="none" normalizeH="0" baseline="30000" dirty="0" smtClean="0">
                          <a:ln>
                            <a:noFill/>
                          </a:ln>
                          <a:solidFill>
                            <a:srgbClr val="000000"/>
                          </a:solidFill>
                          <a:effectLst/>
                          <a:latin typeface="Arial" pitchFamily="34" charset="0"/>
                          <a:cs typeface="Arial" pitchFamily="34" charset="0"/>
                        </a:rPr>
                        <a:t>3</a:t>
                      </a:r>
                      <a:r>
                        <a:rPr kumimoji="0" lang="en-US" sz="2000" b="0" i="0" u="none" strike="noStrike" cap="none" normalizeH="0" baseline="0" dirty="0" smtClean="0">
                          <a:ln>
                            <a:noFill/>
                          </a:ln>
                          <a:solidFill>
                            <a:srgbClr val="000000"/>
                          </a:solidFill>
                          <a:effectLst/>
                          <a:latin typeface="Arial" pitchFamily="34" charset="0"/>
                          <a:cs typeface="Arial"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algn="ctr"/>
                      <a:r>
                        <a:rPr lang="en-US" sz="2000" dirty="0" smtClean="0">
                          <a:solidFill>
                            <a:schemeClr val="accent1">
                              <a:lumMod val="50000"/>
                            </a:schemeClr>
                          </a:solidFill>
                          <a:latin typeface="Arial" pitchFamily="34" charset="0"/>
                          <a:cs typeface="Arial" pitchFamily="34" charset="0"/>
                        </a:rPr>
                        <a:t>3848</a:t>
                      </a:r>
                      <a:endParaRPr lang="en-US" sz="2000" dirty="0">
                        <a:solidFill>
                          <a:schemeClr val="accent1">
                            <a:lumMod val="50000"/>
                          </a:schemeClr>
                        </a:solidFill>
                        <a:latin typeface="Arial" pitchFamily="34" charset="0"/>
                        <a:cs typeface="Arial" pitchFamily="34" charset="0"/>
                      </a:endParaRPr>
                    </a:p>
                  </a:txBody>
                  <a:tcPr marL="91438" marR="91438" marT="45716" marB="457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algn="ctr"/>
                      <a:r>
                        <a:rPr lang="en-US" sz="2000" dirty="0" smtClean="0">
                          <a:solidFill>
                            <a:schemeClr val="accent1">
                              <a:lumMod val="50000"/>
                            </a:schemeClr>
                          </a:solidFill>
                          <a:latin typeface="Arial" pitchFamily="34" charset="0"/>
                          <a:cs typeface="Arial" pitchFamily="34" charset="0"/>
                        </a:rPr>
                        <a:t>2165</a:t>
                      </a:r>
                      <a:endParaRPr lang="en-US" sz="2000" dirty="0">
                        <a:solidFill>
                          <a:schemeClr val="accent1">
                            <a:lumMod val="50000"/>
                          </a:schemeClr>
                        </a:solidFill>
                        <a:latin typeface="Arial" pitchFamily="34" charset="0"/>
                        <a:cs typeface="Arial" pitchFamily="34" charset="0"/>
                      </a:endParaRPr>
                    </a:p>
                  </a:txBody>
                  <a:tcPr marL="91438" marR="91438" marT="45716" marB="457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1253</a:t>
                      </a:r>
                    </a:p>
                  </a:txBody>
                  <a:tcPr marL="91438" marR="91438"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r>
              <a:tr h="4350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M</a:t>
                      </a:r>
                      <a:r>
                        <a:rPr kumimoji="0" lang="en-US" sz="2000" b="0" i="0" u="none" strike="noStrike" cap="none" normalizeH="0" baseline="-25000" dirty="0" smtClean="0">
                          <a:ln>
                            <a:noFill/>
                          </a:ln>
                          <a:solidFill>
                            <a:srgbClr val="000000"/>
                          </a:solidFill>
                          <a:effectLst/>
                          <a:latin typeface="Arial" pitchFamily="34" charset="0"/>
                          <a:cs typeface="Arial" pitchFamily="34" charset="0"/>
                        </a:rPr>
                        <a:t>c</a:t>
                      </a:r>
                      <a:r>
                        <a:rPr kumimoji="0" lang="en-US" sz="2000" b="0" i="0" u="none" strike="noStrike" cap="none" normalizeH="0" baseline="0" dirty="0" smtClean="0">
                          <a:ln>
                            <a:noFill/>
                          </a:ln>
                          <a:solidFill>
                            <a:srgbClr val="000000"/>
                          </a:solidFill>
                          <a:effectLst/>
                          <a:latin typeface="Arial" pitchFamily="34" charset="0"/>
                          <a:cs typeface="Arial" pitchFamily="34" charset="0"/>
                        </a:rPr>
                        <a:t> (g/mol)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algn="ctr"/>
                      <a:r>
                        <a:rPr lang="en-US" sz="2000" dirty="0" smtClean="0">
                          <a:solidFill>
                            <a:schemeClr val="accent1">
                              <a:lumMod val="50000"/>
                            </a:schemeClr>
                          </a:solidFill>
                          <a:latin typeface="Arial" pitchFamily="34" charset="0"/>
                          <a:cs typeface="Arial" pitchFamily="34" charset="0"/>
                        </a:rPr>
                        <a:t>285</a:t>
                      </a:r>
                      <a:endParaRPr lang="en-US" sz="2000" dirty="0">
                        <a:solidFill>
                          <a:schemeClr val="accent1">
                            <a:lumMod val="50000"/>
                          </a:schemeClr>
                        </a:solidFill>
                        <a:latin typeface="Arial" pitchFamily="34" charset="0"/>
                        <a:cs typeface="Arial" pitchFamily="34" charset="0"/>
                      </a:endParaRPr>
                    </a:p>
                  </a:txBody>
                  <a:tcPr marL="91438" marR="91438" marT="45716" marB="457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algn="ctr"/>
                      <a:r>
                        <a:rPr lang="en-US" sz="2000" dirty="0" smtClean="0">
                          <a:solidFill>
                            <a:schemeClr val="accent1">
                              <a:lumMod val="50000"/>
                            </a:schemeClr>
                          </a:solidFill>
                          <a:latin typeface="Arial" pitchFamily="34" charset="0"/>
                          <a:cs typeface="Arial" pitchFamily="34" charset="0"/>
                        </a:rPr>
                        <a:t>500</a:t>
                      </a:r>
                    </a:p>
                  </a:txBody>
                  <a:tcPr marL="91438" marR="91438" marT="45716" marB="457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877</a:t>
                      </a:r>
                    </a:p>
                  </a:txBody>
                  <a:tcPr marL="91438" marR="91438"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r>
              <a:tr h="4350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BBC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2E2"/>
                    </a:solidFill>
                  </a:tcPr>
                </a:tc>
                <a:tc>
                  <a:txBody>
                    <a:bodyPr/>
                    <a:lstStyle/>
                    <a:p>
                      <a:pPr algn="ctr"/>
                      <a:r>
                        <a:rPr lang="en-US" sz="2000" dirty="0" smtClean="0">
                          <a:solidFill>
                            <a:schemeClr val="accent1">
                              <a:lumMod val="50000"/>
                            </a:schemeClr>
                          </a:solidFill>
                          <a:latin typeface="Arial" pitchFamily="34" charset="0"/>
                          <a:cs typeface="Arial" pitchFamily="34" charset="0"/>
                        </a:rPr>
                        <a:t>57</a:t>
                      </a:r>
                      <a:endParaRPr lang="en-US" sz="2000" dirty="0">
                        <a:solidFill>
                          <a:schemeClr val="accent1">
                            <a:lumMod val="50000"/>
                          </a:schemeClr>
                        </a:solidFill>
                        <a:latin typeface="Arial" pitchFamily="34" charset="0"/>
                        <a:cs typeface="Arial" pitchFamily="34" charset="0"/>
                      </a:endParaRPr>
                    </a:p>
                  </a:txBody>
                  <a:tcPr marL="91438" marR="91438" marT="45716" marB="457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2E2"/>
                    </a:solidFill>
                  </a:tcPr>
                </a:tc>
                <a:tc>
                  <a:txBody>
                    <a:bodyPr/>
                    <a:lstStyle/>
                    <a:p>
                      <a:pPr algn="ctr"/>
                      <a:r>
                        <a:rPr lang="en-US" sz="2000" dirty="0" smtClean="0">
                          <a:solidFill>
                            <a:schemeClr val="accent1">
                              <a:lumMod val="50000"/>
                            </a:schemeClr>
                          </a:solidFill>
                          <a:latin typeface="Arial" pitchFamily="34" charset="0"/>
                          <a:cs typeface="Arial" pitchFamily="34" charset="0"/>
                        </a:rPr>
                        <a:t>65</a:t>
                      </a:r>
                    </a:p>
                  </a:txBody>
                  <a:tcPr marL="91438" marR="91438" marT="45716" marB="457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2E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69</a:t>
                      </a:r>
                    </a:p>
                  </a:txBody>
                  <a:tcPr marL="91438" marR="91438"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2E2"/>
                    </a:solidFill>
                  </a:tcPr>
                </a:tc>
              </a:tr>
            </a:tbl>
          </a:graphicData>
        </a:graphic>
      </p:graphicFrame>
      <p:grpSp>
        <p:nvGrpSpPr>
          <p:cNvPr id="6" name="Group 20"/>
          <p:cNvGrpSpPr>
            <a:grpSpLocks/>
          </p:cNvGrpSpPr>
          <p:nvPr/>
        </p:nvGrpSpPr>
        <p:grpSpPr bwMode="auto">
          <a:xfrm>
            <a:off x="5791200" y="5791200"/>
            <a:ext cx="2438400" cy="685800"/>
            <a:chOff x="990" y="2736"/>
            <a:chExt cx="1842" cy="430"/>
          </a:xfrm>
        </p:grpSpPr>
        <p:pic>
          <p:nvPicPr>
            <p:cNvPr id="8" name="Picture 21"/>
            <p:cNvPicPr>
              <a:picLocks noChangeAspect="1" noChangeArrowheads="1"/>
            </p:cNvPicPr>
            <p:nvPr/>
          </p:nvPicPr>
          <p:blipFill>
            <a:blip r:embed="rId3" cstate="print">
              <a:extLst>
                <a:ext uri="{28A0092B-C50C-407E-A947-70E740481C1C}">
                  <a14:useLocalDpi xmlns:a14="http://schemas.microsoft.com/office/drawing/2010/main" xmlns="" val="0"/>
                </a:ext>
              </a:extLst>
            </a:blip>
            <a:srcRect l="32993"/>
            <a:stretch>
              <a:fillRect/>
            </a:stretch>
          </p:blipFill>
          <p:spPr bwMode="auto">
            <a:xfrm>
              <a:off x="1224" y="2736"/>
              <a:ext cx="1608" cy="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22"/>
            <p:cNvPicPr>
              <a:picLocks noChangeAspect="1" noChangeArrowheads="1"/>
            </p:cNvPicPr>
            <p:nvPr/>
          </p:nvPicPr>
          <p:blipFill>
            <a:blip r:embed="rId4" cstate="print">
              <a:extLst>
                <a:ext uri="{28A0092B-C50C-407E-A947-70E740481C1C}">
                  <a14:useLocalDpi xmlns:a14="http://schemas.microsoft.com/office/drawing/2010/main" xmlns="" val="0"/>
                </a:ext>
              </a:extLst>
            </a:blip>
            <a:srcRect l="4800" r="85199"/>
            <a:stretch>
              <a:fillRect/>
            </a:stretch>
          </p:blipFill>
          <p:spPr bwMode="auto">
            <a:xfrm>
              <a:off x="990" y="2736"/>
              <a:ext cx="240" cy="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aphicFrame>
        <p:nvGraphicFramePr>
          <p:cNvPr id="11" name="Object 10"/>
          <p:cNvGraphicFramePr>
            <a:graphicFrameLocks noChangeAspect="1"/>
          </p:cNvGraphicFramePr>
          <p:nvPr>
            <p:extLst>
              <p:ext uri="{D42A27DB-BD31-4B8C-83A1-F6EECF244321}">
                <p14:modId xmlns:p14="http://schemas.microsoft.com/office/powerpoint/2010/main" xmlns="" val="90100793"/>
              </p:ext>
            </p:extLst>
          </p:nvPr>
        </p:nvGraphicFramePr>
        <p:xfrm>
          <a:off x="4495800" y="5712240"/>
          <a:ext cx="497791" cy="843720"/>
        </p:xfrm>
        <a:graphic>
          <a:graphicData uri="http://schemas.openxmlformats.org/presentationml/2006/ole">
            <p:oleObj spid="_x0000_s46146" name="CS ChemDraw Drawing" r:id="rId5" imgW="743400" imgH="1397520" progId="">
              <p:embed/>
            </p:oleObj>
          </a:graphicData>
        </a:graphic>
      </p:graphicFrame>
      <p:sp>
        <p:nvSpPr>
          <p:cNvPr id="14" name="Rectangle 13"/>
          <p:cNvSpPr/>
          <p:nvPr/>
        </p:nvSpPr>
        <p:spPr>
          <a:xfrm>
            <a:off x="4419600" y="5638800"/>
            <a:ext cx="4202896" cy="9906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8600" y="6246017"/>
            <a:ext cx="2755883" cy="369332"/>
          </a:xfrm>
          <a:prstGeom prst="rect">
            <a:avLst/>
          </a:prstGeom>
          <a:noFill/>
        </p:spPr>
        <p:txBody>
          <a:bodyPr wrap="none" rtlCol="0">
            <a:spAutoFit/>
          </a:bodyPr>
          <a:lstStyle/>
          <a:p>
            <a:r>
              <a:rPr lang="en-US" dirty="0" smtClean="0">
                <a:solidFill>
                  <a:schemeClr val="bg1">
                    <a:lumMod val="50000"/>
                  </a:schemeClr>
                </a:solidFill>
                <a:latin typeface="Arial" pitchFamily="34" charset="0"/>
                <a:cs typeface="Arial" pitchFamily="34" charset="0"/>
              </a:rPr>
              <a:t>BBC = bio-based content</a:t>
            </a:r>
            <a:endParaRPr lang="en-US" dirty="0">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xmlns="" val="18639363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905000" y="1933009"/>
            <a:ext cx="5181600" cy="4419600"/>
          </a:xfrm>
          <a:prstGeom prst="rect">
            <a:avLst/>
          </a:prstGeom>
          <a:gradFill flip="none" rotWithShape="1">
            <a:gsLst>
              <a:gs pos="40000">
                <a:srgbClr val="808080">
                  <a:tint val="66000"/>
                  <a:satMod val="160000"/>
                  <a:lumMod val="100000"/>
                </a:srgbClr>
              </a:gs>
              <a:gs pos="50000">
                <a:srgbClr val="808080">
                  <a:tint val="44500"/>
                  <a:satMod val="160000"/>
                </a:srgbClr>
              </a:gs>
              <a:gs pos="100000">
                <a:srgbClr val="808080">
                  <a:tint val="23500"/>
                  <a:satMod val="160000"/>
                </a:srgbClr>
              </a:gs>
            </a:gsLst>
            <a:lin ang="10800000" scaled="1"/>
            <a:tileRect/>
          </a:gradFill>
          <a:ln w="12700" cap="sq" cmpd="sng" algn="ctr">
            <a:noFill/>
            <a:prstDash val="solid"/>
            <a:round/>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a:extLst/>
        </p:spPr>
        <p:txBody>
          <a:bodyPr wrap="none"/>
          <a:lstStyle/>
          <a:p>
            <a:pPr>
              <a:defRPr/>
            </a:pPr>
            <a:endParaRPr lang="en-US">
              <a:solidFill>
                <a:srgbClr val="336666"/>
              </a:solidFill>
              <a:latin typeface="Arial"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362200" y="2895600"/>
            <a:ext cx="4152900" cy="3032513"/>
          </a:xfrm>
          <a:prstGeom prst="rect">
            <a:avLst/>
          </a:prstGeom>
        </p:spPr>
      </p:pic>
      <p:sp>
        <p:nvSpPr>
          <p:cNvPr id="6" name="Title 5"/>
          <p:cNvSpPr>
            <a:spLocks noGrp="1"/>
          </p:cNvSpPr>
          <p:nvPr>
            <p:ph type="title"/>
          </p:nvPr>
        </p:nvSpPr>
        <p:spPr/>
        <p:txBody>
          <a:bodyPr/>
          <a:lstStyle/>
          <a:p>
            <a:r>
              <a:rPr lang="en-US" dirty="0"/>
              <a:t>Styrene Emission Study</a:t>
            </a:r>
          </a:p>
        </p:txBody>
      </p:sp>
      <p:sp>
        <p:nvSpPr>
          <p:cNvPr id="10" name="Rectangle 12"/>
          <p:cNvSpPr>
            <a:spLocks noChangeArrowheads="1"/>
          </p:cNvSpPr>
          <p:nvPr/>
        </p:nvSpPr>
        <p:spPr bwMode="auto">
          <a:xfrm>
            <a:off x="2498725" y="2237808"/>
            <a:ext cx="3978275"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buClr>
                <a:srgbClr val="CC0000"/>
              </a:buClr>
            </a:pPr>
            <a:r>
              <a:rPr lang="en-US" altLang="en-US" sz="2000" dirty="0">
                <a:solidFill>
                  <a:srgbClr val="000000"/>
                </a:solidFill>
              </a:rPr>
              <a:t>Mass Loss: Reactive diluents</a:t>
            </a:r>
          </a:p>
        </p:txBody>
      </p:sp>
      <p:sp>
        <p:nvSpPr>
          <p:cNvPr id="23" name="TextBox 25"/>
          <p:cNvSpPr txBox="1">
            <a:spLocks noChangeArrowheads="1"/>
          </p:cNvSpPr>
          <p:nvPr/>
        </p:nvSpPr>
        <p:spPr bwMode="auto">
          <a:xfrm rot="-2648579">
            <a:off x="3417511" y="4695450"/>
            <a:ext cx="100171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1200" dirty="0">
                <a:solidFill>
                  <a:srgbClr val="000000"/>
                </a:solidFill>
              </a:rPr>
              <a:t>Decreasing </a:t>
            </a:r>
          </a:p>
          <a:p>
            <a:r>
              <a:rPr lang="en-US" altLang="en-US" sz="1200" dirty="0">
                <a:solidFill>
                  <a:srgbClr val="000000"/>
                </a:solidFill>
              </a:rPr>
              <a:t>emissions</a:t>
            </a:r>
          </a:p>
        </p:txBody>
      </p:sp>
      <p:sp>
        <p:nvSpPr>
          <p:cNvPr id="22" name="Right Arrow 24"/>
          <p:cNvSpPr>
            <a:spLocks noChangeArrowheads="1"/>
          </p:cNvSpPr>
          <p:nvPr/>
        </p:nvSpPr>
        <p:spPr bwMode="auto">
          <a:xfrm rot="-2482837">
            <a:off x="3102426" y="4587047"/>
            <a:ext cx="1366783" cy="316020"/>
          </a:xfrm>
          <a:prstGeom prst="rightArrow">
            <a:avLst>
              <a:gd name="adj1" fmla="val 50000"/>
              <a:gd name="adj2" fmla="val 50013"/>
            </a:avLst>
          </a:prstGeom>
          <a:gradFill rotWithShape="1">
            <a:gsLst>
              <a:gs pos="0">
                <a:srgbClr val="AECF92"/>
              </a:gs>
              <a:gs pos="50000">
                <a:srgbClr val="CDE0BE"/>
              </a:gs>
              <a:gs pos="100000">
                <a:srgbClr val="E6EFE0"/>
              </a:gs>
            </a:gsLst>
            <a:lin ang="5400000" scaled="1"/>
          </a:gradFill>
          <a:ln>
            <a:noFill/>
          </a:ln>
          <a:extLst>
            <a:ext uri="{91240B29-F687-4F45-9708-019B960494DF}">
              <a14:hiddenLine xmlns:a14="http://schemas.microsoft.com/office/drawing/2010/main" xmlns="" w="12700" cap="sq" algn="ctr">
                <a:solidFill>
                  <a:srgbClr val="000000"/>
                </a:solidFill>
                <a:round/>
                <a:headEnd type="none" w="sm" len="sm"/>
                <a:tailEnd type="none" w="sm" len="sm"/>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en-US">
              <a:solidFill>
                <a:srgbClr val="336666"/>
              </a:solidFill>
            </a:endParaRPr>
          </a:p>
        </p:txBody>
      </p:sp>
    </p:spTree>
    <p:extLst>
      <p:ext uri="{BB962C8B-B14F-4D97-AF65-F5344CB8AC3E}">
        <p14:creationId xmlns:p14="http://schemas.microsoft.com/office/powerpoint/2010/main" xmlns="" val="13769537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MAESO with different diluents</a:t>
            </a:r>
          </a:p>
        </p:txBody>
      </p:sp>
      <p:graphicFrame>
        <p:nvGraphicFramePr>
          <p:cNvPr id="6" name="Group 51"/>
          <p:cNvGraphicFramePr>
            <a:graphicFrameLocks noGrp="1"/>
          </p:cNvGraphicFramePr>
          <p:nvPr>
            <p:extLst>
              <p:ext uri="{D42A27DB-BD31-4B8C-83A1-F6EECF244321}">
                <p14:modId xmlns:p14="http://schemas.microsoft.com/office/powerpoint/2010/main" xmlns="" val="330840277"/>
              </p:ext>
            </p:extLst>
          </p:nvPr>
        </p:nvGraphicFramePr>
        <p:xfrm>
          <a:off x="304800" y="1905000"/>
          <a:ext cx="8610600" cy="2743198"/>
        </p:xfrm>
        <a:graphic>
          <a:graphicData uri="http://schemas.openxmlformats.org/drawingml/2006/table">
            <a:tbl>
              <a:tblPr>
                <a:effectLst>
                  <a:innerShdw blurRad="114300">
                    <a:prstClr val="black"/>
                  </a:innerShdw>
                </a:effectLst>
              </a:tblPr>
              <a:tblGrid>
                <a:gridCol w="3238850"/>
                <a:gridCol w="1500930"/>
                <a:gridCol w="1342938"/>
                <a:gridCol w="1263941"/>
                <a:gridCol w="1263941"/>
              </a:tblGrid>
              <a:tr h="4350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Arial" pitchFamily="34" charset="0"/>
                          <a:cs typeface="Arial" pitchFamily="34" charset="0"/>
                        </a:rPr>
                        <a:t>Resin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DC63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Arial" pitchFamily="34" charset="0"/>
                          <a:cs typeface="Arial" pitchFamily="34" charset="0"/>
                        </a:rPr>
                        <a:t>DB</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DC63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Arial" pitchFamily="34" charset="0"/>
                          <a:cs typeface="Arial" pitchFamily="34" charset="0"/>
                        </a:rPr>
                        <a:t>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DC63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Arial" pitchFamily="34" charset="0"/>
                          <a:cs typeface="Arial" pitchFamily="34" charset="0"/>
                        </a:rPr>
                        <a:t>VT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DC63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Arial" pitchFamily="34" charset="0"/>
                          <a:cs typeface="Arial" pitchFamily="34" charset="0"/>
                        </a:rPr>
                        <a:t>MMA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DC63F"/>
                    </a:solidFill>
                  </a:tcPr>
                </a:tc>
              </a:tr>
              <a:tr h="5681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000000"/>
                          </a:solidFill>
                          <a:effectLst/>
                          <a:latin typeface="Arial" pitchFamily="34" charset="0"/>
                          <a:cs typeface="Arial" pitchFamily="34" charset="0"/>
                        </a:rPr>
                        <a:t>Diluent</a:t>
                      </a:r>
                      <a:r>
                        <a:rPr kumimoji="0" lang="en-US" sz="2000" b="0" i="0" u="none" strike="noStrike" cap="none" normalizeH="0" baseline="0" dirty="0" smtClean="0">
                          <a:ln>
                            <a:noFill/>
                          </a:ln>
                          <a:solidFill>
                            <a:srgbClr val="000000"/>
                          </a:solidFill>
                          <a:effectLst/>
                          <a:latin typeface="Arial" pitchFamily="34" charset="0"/>
                          <a:cs typeface="Arial" pitchFamily="34" charset="0"/>
                        </a:rPr>
                        <a:t> (wt%)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33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33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33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33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r>
              <a:tr h="4350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000000"/>
                          </a:solidFill>
                          <a:effectLst/>
                          <a:latin typeface="Arial" pitchFamily="34" charset="0"/>
                          <a:cs typeface="Arial" pitchFamily="34" charset="0"/>
                        </a:rPr>
                        <a:t>T</a:t>
                      </a:r>
                      <a:r>
                        <a:rPr kumimoji="0" lang="en-US" sz="2000" b="0" i="0" u="none" strike="noStrike" cap="none" normalizeH="0" baseline="-25000" dirty="0" err="1" smtClean="0">
                          <a:ln>
                            <a:noFill/>
                          </a:ln>
                          <a:solidFill>
                            <a:srgbClr val="000000"/>
                          </a:solidFill>
                          <a:effectLst/>
                          <a:latin typeface="Arial" pitchFamily="34" charset="0"/>
                          <a:cs typeface="Arial" pitchFamily="34" charset="0"/>
                        </a:rPr>
                        <a:t>g</a:t>
                      </a:r>
                      <a:r>
                        <a:rPr kumimoji="0" lang="en-US" sz="2000" b="0" i="0" u="none" strike="noStrike" cap="none" normalizeH="0" baseline="0" dirty="0" smtClean="0">
                          <a:ln>
                            <a:noFill/>
                          </a:ln>
                          <a:solidFill>
                            <a:srgbClr val="000000"/>
                          </a:solidFill>
                          <a:effectLst/>
                          <a:latin typeface="Arial" pitchFamily="34" charset="0"/>
                          <a:cs typeface="Arial" pitchFamily="34" charset="0"/>
                        </a:rPr>
                        <a:t> (</a:t>
                      </a:r>
                      <a:r>
                        <a:rPr kumimoji="0" lang="en-US" sz="2000" b="0" i="0" u="none" strike="noStrike" cap="none" normalizeH="0" baseline="30000" dirty="0" err="1" smtClean="0">
                          <a:ln>
                            <a:noFill/>
                          </a:ln>
                          <a:solidFill>
                            <a:srgbClr val="000000"/>
                          </a:solidFill>
                          <a:effectLst/>
                          <a:latin typeface="Arial" pitchFamily="34" charset="0"/>
                          <a:cs typeface="Arial" pitchFamily="34" charset="0"/>
                        </a:rPr>
                        <a:t>o</a:t>
                      </a:r>
                      <a:r>
                        <a:rPr kumimoji="0" lang="en-US" sz="2000" b="0" i="0" u="none" strike="noStrike" cap="none" normalizeH="0" baseline="0" dirty="0" err="1" smtClean="0">
                          <a:ln>
                            <a:noFill/>
                          </a:ln>
                          <a:solidFill>
                            <a:srgbClr val="000000"/>
                          </a:solidFill>
                          <a:effectLst/>
                          <a:latin typeface="Arial" pitchFamily="34" charset="0"/>
                          <a:cs typeface="Arial" pitchFamily="34" charset="0"/>
                        </a:rPr>
                        <a:t>C</a:t>
                      </a:r>
                      <a:r>
                        <a:rPr kumimoji="0" lang="en-US" sz="2000" b="0" i="0" u="none" strike="noStrike" cap="none" normalizeH="0" baseline="0" dirty="0" smtClean="0">
                          <a:ln>
                            <a:noFill/>
                          </a:ln>
                          <a:solidFill>
                            <a:srgbClr val="000000"/>
                          </a:solidFill>
                          <a:effectLst/>
                          <a:latin typeface="Arial" pitchFamily="34" charset="0"/>
                          <a:cs typeface="Arial"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1">
                              <a:lumMod val="50000"/>
                            </a:schemeClr>
                          </a:solidFill>
                          <a:effectLst/>
                          <a:latin typeface="Arial" pitchFamily="34" charset="0"/>
                          <a:cs typeface="Arial" pitchFamily="34" charset="0"/>
                        </a:rPr>
                        <a:t>122</a:t>
                      </a:r>
                    </a:p>
                  </a:txBody>
                  <a:tcP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108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1">
                              <a:lumMod val="50000"/>
                            </a:schemeClr>
                          </a:solidFill>
                          <a:effectLst/>
                          <a:latin typeface="Arial" pitchFamily="34" charset="0"/>
                          <a:cs typeface="Arial" pitchFamily="34" charset="0"/>
                        </a:rPr>
                        <a:t>109</a:t>
                      </a:r>
                    </a:p>
                  </a:txBody>
                  <a:tcP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1">
                              <a:lumMod val="50000"/>
                            </a:schemeClr>
                          </a:solidFill>
                          <a:effectLst/>
                          <a:latin typeface="Arial" pitchFamily="34" charset="0"/>
                          <a:cs typeface="Arial" pitchFamily="34" charset="0"/>
                        </a:rPr>
                        <a:t>67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r>
              <a:tr h="4350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E’(</a:t>
                      </a:r>
                      <a:r>
                        <a:rPr kumimoji="0" lang="en-US" sz="2000" b="0" i="0" u="none" strike="noStrike" cap="none" normalizeH="0" baseline="0" dirty="0" err="1" smtClean="0">
                          <a:ln>
                            <a:noFill/>
                          </a:ln>
                          <a:solidFill>
                            <a:srgbClr val="000000"/>
                          </a:solidFill>
                          <a:effectLst/>
                          <a:latin typeface="Arial" pitchFamily="34" charset="0"/>
                          <a:cs typeface="Arial" pitchFamily="34" charset="0"/>
                        </a:rPr>
                        <a:t>MPa</a:t>
                      </a:r>
                      <a:r>
                        <a:rPr kumimoji="0" lang="en-US" sz="2000" b="0" i="0" u="none" strike="noStrike" cap="none" normalizeH="0" baseline="0" dirty="0" smtClean="0">
                          <a:ln>
                            <a:noFill/>
                          </a:ln>
                          <a:solidFill>
                            <a:srgbClr val="000000"/>
                          </a:solidFill>
                          <a:effectLst/>
                          <a:latin typeface="Arial" pitchFamily="34" charset="0"/>
                          <a:cs typeface="Arial"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2120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1889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1838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1">
                              <a:lumMod val="50000"/>
                            </a:schemeClr>
                          </a:solidFill>
                          <a:effectLst/>
                          <a:latin typeface="Arial" pitchFamily="34" charset="0"/>
                          <a:cs typeface="Arial" pitchFamily="34" charset="0"/>
                        </a:rPr>
                        <a:t>1690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r>
              <a:tr h="4350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Crosslink density (mol/m</a:t>
                      </a:r>
                      <a:r>
                        <a:rPr kumimoji="0" lang="en-US" sz="2000" b="0" i="0" u="none" strike="noStrike" cap="none" normalizeH="0" baseline="30000" dirty="0" smtClean="0">
                          <a:ln>
                            <a:noFill/>
                          </a:ln>
                          <a:solidFill>
                            <a:srgbClr val="000000"/>
                          </a:solidFill>
                          <a:effectLst/>
                          <a:latin typeface="Arial" pitchFamily="34" charset="0"/>
                          <a:cs typeface="Arial" pitchFamily="34" charset="0"/>
                        </a:rPr>
                        <a:t>3</a:t>
                      </a:r>
                      <a:r>
                        <a:rPr kumimoji="0" lang="en-US" sz="2000" b="0" i="0" u="none" strike="noStrike" cap="none" normalizeH="0" baseline="0" dirty="0" smtClean="0">
                          <a:ln>
                            <a:noFill/>
                          </a:ln>
                          <a:solidFill>
                            <a:srgbClr val="000000"/>
                          </a:solidFill>
                          <a:effectLst/>
                          <a:latin typeface="Arial" pitchFamily="34" charset="0"/>
                          <a:cs typeface="Arial"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1">
                              <a:lumMod val="50000"/>
                            </a:schemeClr>
                          </a:solidFill>
                          <a:effectLst/>
                          <a:latin typeface="Arial" pitchFamily="34" charset="0"/>
                          <a:cs typeface="Arial" pitchFamily="34" charset="0"/>
                        </a:rPr>
                        <a:t>4620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3848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3207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2575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r>
              <a:tr h="4350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M</a:t>
                      </a:r>
                      <a:r>
                        <a:rPr kumimoji="0" lang="en-US" sz="2000" b="0" i="0" u="none" strike="noStrike" cap="none" normalizeH="0" baseline="-25000" dirty="0" smtClean="0">
                          <a:ln>
                            <a:noFill/>
                          </a:ln>
                          <a:solidFill>
                            <a:srgbClr val="000000"/>
                          </a:solidFill>
                          <a:effectLst/>
                          <a:latin typeface="Arial" pitchFamily="34" charset="0"/>
                          <a:cs typeface="Arial" pitchFamily="34" charset="0"/>
                        </a:rPr>
                        <a:t>c</a:t>
                      </a:r>
                      <a:r>
                        <a:rPr kumimoji="0" lang="en-US" sz="2000" b="0" i="0" u="none" strike="noStrike" cap="none" normalizeH="0" baseline="0" dirty="0" smtClean="0">
                          <a:ln>
                            <a:noFill/>
                          </a:ln>
                          <a:solidFill>
                            <a:srgbClr val="000000"/>
                          </a:solidFill>
                          <a:effectLst/>
                          <a:latin typeface="Arial" pitchFamily="34" charset="0"/>
                          <a:cs typeface="Arial" pitchFamily="34" charset="0"/>
                        </a:rPr>
                        <a:t> (g/mol)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1">
                              <a:lumMod val="50000"/>
                            </a:schemeClr>
                          </a:solidFill>
                          <a:effectLst/>
                          <a:latin typeface="Arial" pitchFamily="34" charset="0"/>
                          <a:cs typeface="Arial" pitchFamily="34" charset="0"/>
                        </a:rPr>
                        <a:t>127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1">
                              <a:lumMod val="50000"/>
                            </a:schemeClr>
                          </a:solidFill>
                          <a:effectLst/>
                          <a:latin typeface="Arial" pitchFamily="34" charset="0"/>
                          <a:cs typeface="Arial" pitchFamily="34" charset="0"/>
                        </a:rPr>
                        <a:t>285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1">
                              <a:lumMod val="50000"/>
                            </a:schemeClr>
                          </a:solidFill>
                          <a:effectLst/>
                          <a:latin typeface="Arial" pitchFamily="34" charset="0"/>
                          <a:cs typeface="Arial" pitchFamily="34" charset="0"/>
                        </a:rPr>
                        <a:t>342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427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r>
            </a:tbl>
          </a:graphicData>
        </a:graphic>
      </p:graphicFrame>
      <p:sp>
        <p:nvSpPr>
          <p:cNvPr id="7" name="Rectangle 7"/>
          <p:cNvSpPr>
            <a:spLocks noChangeArrowheads="1"/>
          </p:cNvSpPr>
          <p:nvPr/>
        </p:nvSpPr>
        <p:spPr bwMode="auto">
          <a:xfrm>
            <a:off x="228600" y="5444260"/>
            <a:ext cx="3276600"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b"/>
            <a:r>
              <a:rPr lang="en-US" dirty="0">
                <a:solidFill>
                  <a:schemeClr val="bg1">
                    <a:lumMod val="50000"/>
                  </a:schemeClr>
                </a:solidFill>
                <a:latin typeface="Arial" pitchFamily="34" charset="0"/>
                <a:cs typeface="Arial" pitchFamily="34" charset="0"/>
              </a:rPr>
              <a:t>S: styrene</a:t>
            </a:r>
          </a:p>
          <a:p>
            <a:pPr fontAlgn="b"/>
            <a:r>
              <a:rPr lang="en-US" dirty="0">
                <a:solidFill>
                  <a:schemeClr val="bg1">
                    <a:lumMod val="50000"/>
                  </a:schemeClr>
                </a:solidFill>
                <a:latin typeface="Arial" pitchFamily="34" charset="0"/>
                <a:cs typeface="Arial" pitchFamily="34" charset="0"/>
              </a:rPr>
              <a:t>DB: </a:t>
            </a:r>
            <a:r>
              <a:rPr lang="en-US" dirty="0" err="1">
                <a:solidFill>
                  <a:schemeClr val="bg1">
                    <a:lumMod val="50000"/>
                  </a:schemeClr>
                </a:solidFill>
                <a:latin typeface="Arial" pitchFamily="34" charset="0"/>
                <a:cs typeface="Arial" pitchFamily="34" charset="0"/>
              </a:rPr>
              <a:t>divinyl</a:t>
            </a:r>
            <a:r>
              <a:rPr lang="en-US" dirty="0">
                <a:solidFill>
                  <a:schemeClr val="bg1">
                    <a:lumMod val="50000"/>
                  </a:schemeClr>
                </a:solidFill>
                <a:latin typeface="Arial" pitchFamily="34" charset="0"/>
                <a:cs typeface="Arial" pitchFamily="34" charset="0"/>
              </a:rPr>
              <a:t> benzene</a:t>
            </a:r>
          </a:p>
          <a:p>
            <a:pPr fontAlgn="b"/>
            <a:r>
              <a:rPr lang="en-US" dirty="0">
                <a:solidFill>
                  <a:schemeClr val="bg1">
                    <a:lumMod val="50000"/>
                  </a:schemeClr>
                </a:solidFill>
                <a:latin typeface="Arial" pitchFamily="34" charset="0"/>
                <a:cs typeface="Arial" pitchFamily="34" charset="0"/>
              </a:rPr>
              <a:t>VT: vinyl toluene</a:t>
            </a:r>
          </a:p>
          <a:p>
            <a:pPr fontAlgn="b"/>
            <a:r>
              <a:rPr lang="en-US" dirty="0">
                <a:solidFill>
                  <a:schemeClr val="bg1">
                    <a:lumMod val="50000"/>
                  </a:schemeClr>
                </a:solidFill>
                <a:latin typeface="Arial" pitchFamily="34" charset="0"/>
                <a:cs typeface="Arial" pitchFamily="34" charset="0"/>
              </a:rPr>
              <a:t>MMA: methyl methacrylate</a:t>
            </a:r>
          </a:p>
        </p:txBody>
      </p:sp>
      <p:graphicFrame>
        <p:nvGraphicFramePr>
          <p:cNvPr id="3" name="Object 2"/>
          <p:cNvGraphicFramePr>
            <a:graphicFrameLocks noChangeAspect="1"/>
          </p:cNvGraphicFramePr>
          <p:nvPr>
            <p:extLst>
              <p:ext uri="{D42A27DB-BD31-4B8C-83A1-F6EECF244321}">
                <p14:modId xmlns:p14="http://schemas.microsoft.com/office/powerpoint/2010/main" xmlns="" val="2618432484"/>
              </p:ext>
            </p:extLst>
          </p:nvPr>
        </p:nvGraphicFramePr>
        <p:xfrm>
          <a:off x="6858000" y="4730577"/>
          <a:ext cx="607429" cy="1060623"/>
        </p:xfrm>
        <a:graphic>
          <a:graphicData uri="http://schemas.openxmlformats.org/presentationml/2006/ole">
            <p:oleObj spid="_x0000_s45318" name="CS ChemDraw Drawing" r:id="rId3" imgW="732240" imgH="1417320" progId="">
              <p:embed/>
            </p:oleObj>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xmlns="" val="563133888"/>
              </p:ext>
            </p:extLst>
          </p:nvPr>
        </p:nvGraphicFramePr>
        <p:xfrm>
          <a:off x="5486400" y="4746017"/>
          <a:ext cx="616653" cy="1045183"/>
        </p:xfrm>
        <a:graphic>
          <a:graphicData uri="http://schemas.openxmlformats.org/presentationml/2006/ole">
            <p:oleObj spid="_x0000_s45319" name="CS ChemDraw Drawing" r:id="rId4" imgW="743400" imgH="1397520" progId="">
              <p:embed/>
            </p:oleObj>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xmlns="" val="710725413"/>
              </p:ext>
            </p:extLst>
          </p:nvPr>
        </p:nvGraphicFramePr>
        <p:xfrm>
          <a:off x="4038600" y="4741471"/>
          <a:ext cx="633782" cy="1471571"/>
        </p:xfrm>
        <a:graphic>
          <a:graphicData uri="http://schemas.openxmlformats.org/presentationml/2006/ole">
            <p:oleObj spid="_x0000_s45320" name="CS ChemDraw Drawing" r:id="rId5" imgW="763200" imgH="1967400" progId="">
              <p:embed/>
            </p:oleObj>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xmlns="" val="3673834338"/>
              </p:ext>
            </p:extLst>
          </p:nvPr>
        </p:nvGraphicFramePr>
        <p:xfrm>
          <a:off x="7696200" y="4922985"/>
          <a:ext cx="1183236" cy="868215"/>
        </p:xfrm>
        <a:graphic>
          <a:graphicData uri="http://schemas.openxmlformats.org/presentationml/2006/ole">
            <p:oleObj spid="_x0000_s45321" name="CS ChemDraw Drawing" r:id="rId6" imgW="1425240" imgH="1159920" progId="">
              <p:embed/>
            </p:oleObj>
          </a:graphicData>
        </a:graphic>
      </p:graphicFrame>
      <p:sp>
        <p:nvSpPr>
          <p:cNvPr id="14" name="Rectangle 13"/>
          <p:cNvSpPr/>
          <p:nvPr/>
        </p:nvSpPr>
        <p:spPr>
          <a:xfrm>
            <a:off x="3429000" y="4724400"/>
            <a:ext cx="5486400" cy="15240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029410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29600" cy="1143000"/>
          </a:xfrm>
        </p:spPr>
        <p:txBody>
          <a:bodyPr/>
          <a:lstStyle/>
          <a:p>
            <a:pPr>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571500" y="1981199"/>
            <a:ext cx="7972425" cy="4073525"/>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a:t>
            </a:r>
            <a:r>
              <a:rPr lang="en-US" sz="2000" dirty="0" smtClean="0">
                <a:latin typeface="+mj-lt"/>
              </a:rPr>
              <a:t>OMICS </a:t>
            </a:r>
            <a:r>
              <a:rPr lang="en-US" sz="2000" dirty="0" smtClean="0">
                <a:latin typeface="+mj-lt"/>
              </a:rPr>
              <a:t>Group International is a pioneer and leading science event organizer, which publishes around 400 open access journals and conducts over 300 Medical, Clinical, Engineering, Life Sciences, </a:t>
            </a:r>
            <a:r>
              <a:rPr lang="en-US" sz="2000" dirty="0" err="1" smtClean="0">
                <a:latin typeface="+mj-lt"/>
              </a:rPr>
              <a:t>Phrama</a:t>
            </a:r>
            <a:r>
              <a:rPr lang="en-US" sz="2000" dirty="0" smtClean="0">
                <a:latin typeface="+mj-lt"/>
              </a:rPr>
              <a:t> scientific conferences all over the globe annually with the support of more than 1000 scientific associations and 30,000 editorial board members and 3.5 million followers to its credit.</a:t>
            </a:r>
            <a:br>
              <a:rPr lang="en-US" sz="2000" dirty="0" smtClean="0">
                <a:latin typeface="+mj-lt"/>
              </a:rPr>
            </a:br>
            <a:endParaRPr lang="en-US" sz="2000" dirty="0" smtClean="0">
              <a:latin typeface="+mj-lt"/>
            </a:endParaRPr>
          </a:p>
          <a:p>
            <a:pPr algn="just">
              <a:buFont typeface="Arial" charset="0"/>
              <a:buNone/>
              <a:defRPr/>
            </a:pPr>
            <a:r>
              <a:rPr lang="en-US" sz="2000" dirty="0" smtClean="0">
                <a:latin typeface="+mj-lt"/>
              </a:rPr>
              <a:t>      OMICS Group has organized 500 conferences, workshops and national symposiums across the major cities including San Francisco, Las Vegas, San Antonio, Omaha, Orlando, Raleigh, Santa Clara, Chicago, Philadelphia, Baltimore, United Kingdom, Valencia, Dubai, Beijing, Hyderabad, </a:t>
            </a:r>
            <a:r>
              <a:rPr lang="en-US" sz="2000" dirty="0" err="1" smtClean="0">
                <a:latin typeface="+mj-lt"/>
              </a:rPr>
              <a:t>Bengaluru</a:t>
            </a:r>
            <a:r>
              <a:rPr lang="en-US" sz="2000" dirty="0" smtClean="0">
                <a:latin typeface="+mj-lt"/>
              </a:rPr>
              <a:t> and Mumbai.</a:t>
            </a:r>
          </a:p>
          <a:p>
            <a:pPr>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6702552" cy="1833240"/>
          </a:xfrm>
        </p:spPr>
        <p:txBody>
          <a:bodyPr/>
          <a:lstStyle/>
          <a:p>
            <a:r>
              <a:rPr lang="en-US" dirty="0"/>
              <a:t>Bio-Composites Applications</a:t>
            </a:r>
          </a:p>
        </p:txBody>
      </p:sp>
      <p:pic>
        <p:nvPicPr>
          <p:cNvPr id="3" name="Pictur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05200" y="4191000"/>
            <a:ext cx="1959716" cy="1305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48200" y="5560650"/>
            <a:ext cx="1332480" cy="10973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562600" y="4293003"/>
            <a:ext cx="1585506" cy="106120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42397023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SMC – BMC Applications </a:t>
            </a:r>
          </a:p>
        </p:txBody>
      </p:sp>
      <p:grpSp>
        <p:nvGrpSpPr>
          <p:cNvPr id="5" name="Group 2"/>
          <p:cNvGrpSpPr>
            <a:grpSpLocks/>
          </p:cNvGrpSpPr>
          <p:nvPr/>
        </p:nvGrpSpPr>
        <p:grpSpPr bwMode="auto">
          <a:xfrm>
            <a:off x="149225" y="3070225"/>
            <a:ext cx="8918575" cy="3635375"/>
            <a:chOff x="138397" y="3135351"/>
            <a:chExt cx="8918213" cy="3635298"/>
          </a:xfrm>
        </p:grpSpPr>
        <p:sp>
          <p:nvSpPr>
            <p:cNvPr id="6" name="Rectangle 5"/>
            <p:cNvSpPr/>
            <p:nvPr/>
          </p:nvSpPr>
          <p:spPr bwMode="auto">
            <a:xfrm>
              <a:off x="138397" y="3144799"/>
              <a:ext cx="8918213" cy="3625850"/>
            </a:xfrm>
            <a:prstGeom prst="rect">
              <a:avLst/>
            </a:prstGeom>
            <a:gradFill flip="none" rotWithShape="1">
              <a:gsLst>
                <a:gs pos="0">
                  <a:srgbClr val="808080">
                    <a:tint val="66000"/>
                    <a:satMod val="160000"/>
                    <a:lumMod val="100000"/>
                  </a:srgbClr>
                </a:gs>
                <a:gs pos="50000">
                  <a:srgbClr val="808080">
                    <a:tint val="44500"/>
                    <a:satMod val="160000"/>
                  </a:srgbClr>
                </a:gs>
                <a:gs pos="100000">
                  <a:srgbClr val="808080">
                    <a:tint val="23500"/>
                    <a:satMod val="160000"/>
                  </a:srgbClr>
                </a:gs>
              </a:gsLst>
              <a:path path="circle">
                <a:fillToRect l="50000" t="50000" r="50000" b="50000"/>
              </a:path>
              <a:tileRect/>
            </a:gradFill>
            <a:ln w="12700" cap="sq" cmpd="sng" algn="ctr">
              <a:noFill/>
              <a:prstDash val="solid"/>
              <a:round/>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a:extLst/>
          </p:spPr>
          <p:txBody>
            <a:bodyPr wrap="none"/>
            <a:lstStyle/>
            <a:p>
              <a:pPr>
                <a:defRPr/>
              </a:pPr>
              <a:endParaRPr lang="en-US">
                <a:solidFill>
                  <a:srgbClr val="336666"/>
                </a:solidFill>
              </a:endParaRPr>
            </a:p>
          </p:txBody>
        </p:sp>
        <p:grpSp>
          <p:nvGrpSpPr>
            <p:cNvPr id="7" name="Group 2"/>
            <p:cNvGrpSpPr>
              <a:grpSpLocks/>
            </p:cNvGrpSpPr>
            <p:nvPr/>
          </p:nvGrpSpPr>
          <p:grpSpPr bwMode="auto">
            <a:xfrm>
              <a:off x="179311" y="3135351"/>
              <a:ext cx="6884987" cy="3625850"/>
              <a:chOff x="201613" y="3200400"/>
              <a:chExt cx="6884987" cy="3625850"/>
            </a:xfrm>
          </p:grpSpPr>
          <p:cxnSp>
            <p:nvCxnSpPr>
              <p:cNvPr id="10" name="Straight Connector 9"/>
              <p:cNvCxnSpPr/>
              <p:nvPr/>
            </p:nvCxnSpPr>
            <p:spPr bwMode="auto">
              <a:xfrm>
                <a:off x="390877" y="4319564"/>
                <a:ext cx="1914447" cy="1587"/>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1" name="Trapezoid 3"/>
              <p:cNvSpPr>
                <a:spLocks noChangeArrowheads="1"/>
              </p:cNvSpPr>
              <p:nvPr/>
            </p:nvSpPr>
            <p:spPr bwMode="auto">
              <a:xfrm rot="10800000">
                <a:off x="217488" y="3759200"/>
                <a:ext cx="347662" cy="373063"/>
              </a:xfrm>
              <a:custGeom>
                <a:avLst/>
                <a:gdLst>
                  <a:gd name="T0" fmla="*/ 568077 w 304800"/>
                  <a:gd name="T1" fmla="*/ 0 h 304800"/>
                  <a:gd name="T2" fmla="*/ 142021 w 304800"/>
                  <a:gd name="T3" fmla="*/ 1149896 h 304800"/>
                  <a:gd name="T4" fmla="*/ 568077 w 304800"/>
                  <a:gd name="T5" fmla="*/ 2299780 h 304800"/>
                  <a:gd name="T6" fmla="*/ 994134 w 304800"/>
                  <a:gd name="T7" fmla="*/ 1149896 h 304800"/>
                  <a:gd name="T8" fmla="*/ 17694720 60000 65536"/>
                  <a:gd name="T9" fmla="*/ 11796480 60000 65536"/>
                  <a:gd name="T10" fmla="*/ 5898240 60000 65536"/>
                  <a:gd name="T11" fmla="*/ 0 60000 65536"/>
                  <a:gd name="T12" fmla="*/ 50800 w 304800"/>
                  <a:gd name="T13" fmla="*/ 50800 h 304800"/>
                  <a:gd name="T14" fmla="*/ 254000 w 304800"/>
                  <a:gd name="T15" fmla="*/ 304800 h 304800"/>
                </a:gdLst>
                <a:ahLst/>
                <a:cxnLst>
                  <a:cxn ang="T8">
                    <a:pos x="T0" y="T1"/>
                  </a:cxn>
                  <a:cxn ang="T9">
                    <a:pos x="T2" y="T3"/>
                  </a:cxn>
                  <a:cxn ang="T10">
                    <a:pos x="T4" y="T5"/>
                  </a:cxn>
                  <a:cxn ang="T11">
                    <a:pos x="T6" y="T7"/>
                  </a:cxn>
                </a:cxnLst>
                <a:rect l="T12" t="T13" r="T14" b="T15"/>
                <a:pathLst>
                  <a:path w="304800" h="304800">
                    <a:moveTo>
                      <a:pt x="0" y="304800"/>
                    </a:moveTo>
                    <a:lnTo>
                      <a:pt x="76200" y="0"/>
                    </a:lnTo>
                    <a:lnTo>
                      <a:pt x="228600" y="0"/>
                    </a:lnTo>
                    <a:lnTo>
                      <a:pt x="304800" y="304800"/>
                    </a:lnTo>
                    <a:lnTo>
                      <a:pt x="0" y="304800"/>
                    </a:lnTo>
                    <a:close/>
                  </a:path>
                </a:pathLst>
              </a:custGeom>
              <a:solidFill>
                <a:srgbClr val="0070C0"/>
              </a:solidFill>
              <a:ln w="25400" algn="ctr">
                <a:solidFill>
                  <a:srgbClr val="0070C0"/>
                </a:solidFill>
                <a:miter lim="800000"/>
                <a:headEnd/>
                <a:tailEnd/>
              </a:ln>
            </p:spPr>
            <p:txBody>
              <a:bodyPr rot="10800000" anchor="ctr"/>
              <a:lstStyle/>
              <a:p>
                <a:endParaRPr lang="en-US"/>
              </a:p>
            </p:txBody>
          </p:sp>
          <p:sp>
            <p:nvSpPr>
              <p:cNvPr id="12" name="Trapezoid 4"/>
              <p:cNvSpPr>
                <a:spLocks noChangeArrowheads="1"/>
              </p:cNvSpPr>
              <p:nvPr/>
            </p:nvSpPr>
            <p:spPr bwMode="auto">
              <a:xfrm rot="10800000">
                <a:off x="739775" y="3759200"/>
                <a:ext cx="347663" cy="373063"/>
              </a:xfrm>
              <a:custGeom>
                <a:avLst/>
                <a:gdLst>
                  <a:gd name="T0" fmla="*/ 568095 w 304800"/>
                  <a:gd name="T1" fmla="*/ 0 h 304800"/>
                  <a:gd name="T2" fmla="*/ 142022 w 304800"/>
                  <a:gd name="T3" fmla="*/ 1149896 h 304800"/>
                  <a:gd name="T4" fmla="*/ 568095 w 304800"/>
                  <a:gd name="T5" fmla="*/ 2299780 h 304800"/>
                  <a:gd name="T6" fmla="*/ 994161 w 304800"/>
                  <a:gd name="T7" fmla="*/ 1149896 h 304800"/>
                  <a:gd name="T8" fmla="*/ 17694720 60000 65536"/>
                  <a:gd name="T9" fmla="*/ 11796480 60000 65536"/>
                  <a:gd name="T10" fmla="*/ 5898240 60000 65536"/>
                  <a:gd name="T11" fmla="*/ 0 60000 65536"/>
                  <a:gd name="T12" fmla="*/ 50800 w 304800"/>
                  <a:gd name="T13" fmla="*/ 50800 h 304800"/>
                  <a:gd name="T14" fmla="*/ 254000 w 304800"/>
                  <a:gd name="T15" fmla="*/ 304800 h 304800"/>
                </a:gdLst>
                <a:ahLst/>
                <a:cxnLst>
                  <a:cxn ang="T8">
                    <a:pos x="T0" y="T1"/>
                  </a:cxn>
                  <a:cxn ang="T9">
                    <a:pos x="T2" y="T3"/>
                  </a:cxn>
                  <a:cxn ang="T10">
                    <a:pos x="T4" y="T5"/>
                  </a:cxn>
                  <a:cxn ang="T11">
                    <a:pos x="T6" y="T7"/>
                  </a:cxn>
                </a:cxnLst>
                <a:rect l="T12" t="T13" r="T14" b="T15"/>
                <a:pathLst>
                  <a:path w="304800" h="304800">
                    <a:moveTo>
                      <a:pt x="0" y="304800"/>
                    </a:moveTo>
                    <a:lnTo>
                      <a:pt x="76200" y="0"/>
                    </a:lnTo>
                    <a:lnTo>
                      <a:pt x="228600" y="0"/>
                    </a:lnTo>
                    <a:lnTo>
                      <a:pt x="304800" y="304800"/>
                    </a:lnTo>
                    <a:lnTo>
                      <a:pt x="0" y="304800"/>
                    </a:lnTo>
                    <a:close/>
                  </a:path>
                </a:pathLst>
              </a:custGeom>
              <a:solidFill>
                <a:srgbClr val="0070C0"/>
              </a:solidFill>
              <a:ln w="25400" algn="ctr">
                <a:solidFill>
                  <a:srgbClr val="0070C0"/>
                </a:solidFill>
                <a:miter lim="800000"/>
                <a:headEnd/>
                <a:tailEnd/>
              </a:ln>
            </p:spPr>
            <p:txBody>
              <a:bodyPr rot="10800000" anchor="ctr"/>
              <a:lstStyle/>
              <a:p>
                <a:endParaRPr lang="en-US"/>
              </a:p>
            </p:txBody>
          </p:sp>
          <p:sp>
            <p:nvSpPr>
              <p:cNvPr id="13" name="Trapezoid 5"/>
              <p:cNvSpPr>
                <a:spLocks noChangeArrowheads="1"/>
              </p:cNvSpPr>
              <p:nvPr/>
            </p:nvSpPr>
            <p:spPr bwMode="auto">
              <a:xfrm rot="10800000">
                <a:off x="2066925" y="3759200"/>
                <a:ext cx="349250" cy="373063"/>
              </a:xfrm>
              <a:custGeom>
                <a:avLst/>
                <a:gdLst>
                  <a:gd name="T0" fmla="*/ 594564 w 304800"/>
                  <a:gd name="T1" fmla="*/ 0 h 304800"/>
                  <a:gd name="T2" fmla="*/ 148642 w 304800"/>
                  <a:gd name="T3" fmla="*/ 1149896 h 304800"/>
                  <a:gd name="T4" fmla="*/ 594564 w 304800"/>
                  <a:gd name="T5" fmla="*/ 2299780 h 304800"/>
                  <a:gd name="T6" fmla="*/ 1040491 w 304800"/>
                  <a:gd name="T7" fmla="*/ 1149896 h 304800"/>
                  <a:gd name="T8" fmla="*/ 17694720 60000 65536"/>
                  <a:gd name="T9" fmla="*/ 11796480 60000 65536"/>
                  <a:gd name="T10" fmla="*/ 5898240 60000 65536"/>
                  <a:gd name="T11" fmla="*/ 0 60000 65536"/>
                  <a:gd name="T12" fmla="*/ 50800 w 304800"/>
                  <a:gd name="T13" fmla="*/ 50800 h 304800"/>
                  <a:gd name="T14" fmla="*/ 254000 w 304800"/>
                  <a:gd name="T15" fmla="*/ 304800 h 304800"/>
                </a:gdLst>
                <a:ahLst/>
                <a:cxnLst>
                  <a:cxn ang="T8">
                    <a:pos x="T0" y="T1"/>
                  </a:cxn>
                  <a:cxn ang="T9">
                    <a:pos x="T2" y="T3"/>
                  </a:cxn>
                  <a:cxn ang="T10">
                    <a:pos x="T4" y="T5"/>
                  </a:cxn>
                  <a:cxn ang="T11">
                    <a:pos x="T6" y="T7"/>
                  </a:cxn>
                </a:cxnLst>
                <a:rect l="T12" t="T13" r="T14" b="T15"/>
                <a:pathLst>
                  <a:path w="304800" h="304800">
                    <a:moveTo>
                      <a:pt x="0" y="304800"/>
                    </a:moveTo>
                    <a:lnTo>
                      <a:pt x="76200" y="0"/>
                    </a:lnTo>
                    <a:lnTo>
                      <a:pt x="228600" y="0"/>
                    </a:lnTo>
                    <a:lnTo>
                      <a:pt x="304800" y="304800"/>
                    </a:lnTo>
                    <a:lnTo>
                      <a:pt x="0" y="304800"/>
                    </a:lnTo>
                    <a:close/>
                  </a:path>
                </a:pathLst>
              </a:custGeom>
              <a:solidFill>
                <a:srgbClr val="0070C0"/>
              </a:solidFill>
              <a:ln w="25400" algn="ctr">
                <a:solidFill>
                  <a:srgbClr val="0070C0"/>
                </a:solidFill>
                <a:miter lim="800000"/>
                <a:headEnd/>
                <a:tailEnd/>
              </a:ln>
            </p:spPr>
            <p:txBody>
              <a:bodyPr rot="10800000" anchor="ctr"/>
              <a:lstStyle/>
              <a:p>
                <a:endParaRPr lang="en-US"/>
              </a:p>
            </p:txBody>
          </p:sp>
          <p:sp>
            <p:nvSpPr>
              <p:cNvPr id="14" name="Flowchart: Summing Junction 13"/>
              <p:cNvSpPr/>
              <p:nvPr/>
            </p:nvSpPr>
            <p:spPr bwMode="auto">
              <a:xfrm>
                <a:off x="825835" y="4132243"/>
                <a:ext cx="174618" cy="187321"/>
              </a:xfrm>
              <a:prstGeom prst="flowChartSummingJunction">
                <a:avLst/>
              </a:prstGeom>
              <a:solidFill>
                <a:srgbClr val="0070C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5" name="Flowchart: Summing Junction 14"/>
              <p:cNvSpPr/>
              <p:nvPr/>
            </p:nvSpPr>
            <p:spPr bwMode="auto">
              <a:xfrm>
                <a:off x="305156" y="4132243"/>
                <a:ext cx="173030" cy="187321"/>
              </a:xfrm>
              <a:prstGeom prst="flowChartSummingJunction">
                <a:avLst/>
              </a:prstGeom>
              <a:solidFill>
                <a:srgbClr val="0070C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6" name="Flowchart: Summing Junction 15"/>
              <p:cNvSpPr/>
              <p:nvPr/>
            </p:nvSpPr>
            <p:spPr bwMode="auto">
              <a:xfrm>
                <a:off x="2154518" y="4132243"/>
                <a:ext cx="174618" cy="187321"/>
              </a:xfrm>
              <a:prstGeom prst="flowChartSummingJunction">
                <a:avLst/>
              </a:prstGeom>
              <a:solidFill>
                <a:srgbClr val="0070C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7" name="Flowchart: Process 9"/>
              <p:cNvSpPr>
                <a:spLocks noChangeArrowheads="1"/>
              </p:cNvSpPr>
              <p:nvPr/>
            </p:nvSpPr>
            <p:spPr bwMode="auto">
              <a:xfrm rot="5400000">
                <a:off x="1043781" y="4612482"/>
                <a:ext cx="1304925" cy="347662"/>
              </a:xfrm>
              <a:prstGeom prst="flowChartProcess">
                <a:avLst/>
              </a:prstGeom>
              <a:solidFill>
                <a:srgbClr val="0070C0"/>
              </a:solidFill>
              <a:ln w="25400" algn="ctr">
                <a:solidFill>
                  <a:srgbClr val="0070C0"/>
                </a:solidFill>
                <a:miter lim="800000"/>
                <a:headEnd/>
                <a:tailEnd/>
              </a:ln>
            </p:spPr>
            <p:txBody>
              <a:bodyPr rot="10800000" vert="eaVert" anchor="ctr"/>
              <a:lstStyle/>
              <a:p>
                <a:pPr algn="ctr" eaLnBrk="1" hangingPunct="1"/>
                <a:endParaRPr lang="en-US">
                  <a:solidFill>
                    <a:srgbClr val="FFFFFF"/>
                  </a:solidFill>
                </a:endParaRPr>
              </a:p>
            </p:txBody>
          </p:sp>
          <p:sp>
            <p:nvSpPr>
              <p:cNvPr id="18" name="Flowchart: Process 10"/>
              <p:cNvSpPr>
                <a:spLocks noChangeArrowheads="1"/>
              </p:cNvSpPr>
              <p:nvPr/>
            </p:nvSpPr>
            <p:spPr bwMode="auto">
              <a:xfrm rot="10800000">
                <a:off x="1260475" y="5437188"/>
                <a:ext cx="1131888" cy="373062"/>
              </a:xfrm>
              <a:prstGeom prst="flowChartProcess">
                <a:avLst/>
              </a:prstGeom>
              <a:solidFill>
                <a:srgbClr val="0070C0"/>
              </a:solidFill>
              <a:ln w="25400" algn="ctr">
                <a:solidFill>
                  <a:srgbClr val="0070C0"/>
                </a:solidFill>
                <a:miter lim="800000"/>
                <a:headEnd/>
                <a:tailEnd/>
              </a:ln>
            </p:spPr>
            <p:txBody>
              <a:bodyPr rot="10800000" anchor="ctr"/>
              <a:lstStyle/>
              <a:p>
                <a:pPr algn="ctr" eaLnBrk="1" hangingPunct="1"/>
                <a:endParaRPr lang="en-US">
                  <a:solidFill>
                    <a:srgbClr val="FFFFFF"/>
                  </a:solidFill>
                </a:endParaRPr>
              </a:p>
            </p:txBody>
          </p:sp>
          <p:sp>
            <p:nvSpPr>
              <p:cNvPr id="19" name="Flowchart: Process 13"/>
              <p:cNvSpPr>
                <a:spLocks noChangeArrowheads="1"/>
              </p:cNvSpPr>
              <p:nvPr/>
            </p:nvSpPr>
            <p:spPr bwMode="auto">
              <a:xfrm rot="5400000">
                <a:off x="1327150" y="5913438"/>
                <a:ext cx="654050" cy="260350"/>
              </a:xfrm>
              <a:prstGeom prst="flowChartProcess">
                <a:avLst/>
              </a:prstGeom>
              <a:noFill/>
              <a:ln w="25400" algn="ctr">
                <a:solidFill>
                  <a:srgbClr val="0070C0"/>
                </a:solidFill>
                <a:miter lim="800000"/>
                <a:headEnd/>
                <a:tailEnd/>
              </a:ln>
              <a:extLst>
                <a:ext uri="{909E8E84-426E-40DD-AFC4-6F175D3DCCD1}">
                  <a14:hiddenFill xmlns:a14="http://schemas.microsoft.com/office/drawing/2010/main" xmlns="">
                    <a:solidFill>
                      <a:srgbClr val="FFFFFF"/>
                    </a:solidFill>
                  </a14:hiddenFill>
                </a:ext>
              </a:extLst>
            </p:spPr>
            <p:txBody>
              <a:bodyPr rot="10800000" vert="eaVert" anchor="ctr"/>
              <a:lstStyle/>
              <a:p>
                <a:pPr algn="ctr" eaLnBrk="1" hangingPunct="1"/>
                <a:endParaRPr lang="en-US">
                  <a:solidFill>
                    <a:srgbClr val="FFFFFF"/>
                  </a:solidFill>
                </a:endParaRPr>
              </a:p>
            </p:txBody>
          </p:sp>
          <p:grpSp>
            <p:nvGrpSpPr>
              <p:cNvPr id="20" name="Group 25"/>
              <p:cNvGrpSpPr>
                <a:grpSpLocks/>
              </p:cNvGrpSpPr>
              <p:nvPr/>
            </p:nvGrpSpPr>
            <p:grpSpPr bwMode="auto">
              <a:xfrm>
                <a:off x="3175000" y="5810250"/>
                <a:ext cx="87313" cy="279400"/>
                <a:chOff x="3886200" y="1066800"/>
                <a:chExt cx="152400" cy="457200"/>
              </a:xfrm>
              <a:solidFill>
                <a:srgbClr val="0070C0"/>
              </a:solidFill>
            </p:grpSpPr>
            <p:sp>
              <p:nvSpPr>
                <p:cNvPr id="76" name="Right Triangle 75"/>
                <p:cNvSpPr/>
                <p:nvPr/>
              </p:nvSpPr>
              <p:spPr>
                <a:xfrm>
                  <a:off x="3886200" y="1066800"/>
                  <a:ext cx="152400" cy="228600"/>
                </a:xfrm>
                <a:prstGeom prst="rtTriangl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77" name="Flowchart: Process 76"/>
                <p:cNvSpPr/>
                <p:nvPr/>
              </p:nvSpPr>
              <p:spPr>
                <a:xfrm>
                  <a:off x="3886200" y="1295400"/>
                  <a:ext cx="152400" cy="228600"/>
                </a:xfrm>
                <a:prstGeom prst="flowChartProcess">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grpSp>
          <p:grpSp>
            <p:nvGrpSpPr>
              <p:cNvPr id="21" name="Group 26"/>
              <p:cNvGrpSpPr>
                <a:grpSpLocks/>
              </p:cNvGrpSpPr>
              <p:nvPr/>
            </p:nvGrpSpPr>
            <p:grpSpPr bwMode="auto">
              <a:xfrm>
                <a:off x="3087688" y="5437188"/>
                <a:ext cx="87313" cy="279400"/>
                <a:chOff x="4191000" y="1371600"/>
                <a:chExt cx="152400" cy="457200"/>
              </a:xfrm>
              <a:solidFill>
                <a:srgbClr val="0070C0"/>
              </a:solidFill>
            </p:grpSpPr>
            <p:sp>
              <p:nvSpPr>
                <p:cNvPr id="74" name="Right Triangle 73"/>
                <p:cNvSpPr>
                  <a:spLocks noChangeArrowheads="1"/>
                </p:cNvSpPr>
                <p:nvPr/>
              </p:nvSpPr>
              <p:spPr bwMode="auto">
                <a:xfrm rot="10800000">
                  <a:off x="4191000" y="1600200"/>
                  <a:ext cx="152398" cy="228600"/>
                </a:xfrm>
                <a:prstGeom prst="rtTriangle">
                  <a:avLst/>
                </a:prstGeom>
                <a:grpFill/>
                <a:ln w="25400" algn="ctr">
                  <a:solidFill>
                    <a:srgbClr val="0070C0"/>
                  </a:solidFill>
                  <a:miter lim="800000"/>
                  <a:headEnd/>
                  <a:tailEnd/>
                </a:ln>
              </p:spPr>
              <p:txBody>
                <a:bodyPr rot="10800000" anchor="ctr"/>
                <a:lstStyle/>
                <a:p>
                  <a:pPr algn="ctr" eaLnBrk="1" hangingPunct="1">
                    <a:defRPr/>
                  </a:pPr>
                  <a:endParaRPr lang="en-US">
                    <a:solidFill>
                      <a:srgbClr val="FFFFFF"/>
                    </a:solidFill>
                    <a:latin typeface="Arial"/>
                  </a:endParaRPr>
                </a:p>
              </p:txBody>
            </p:sp>
            <p:sp>
              <p:nvSpPr>
                <p:cNvPr id="75" name="Flowchart: Process 74"/>
                <p:cNvSpPr/>
                <p:nvPr/>
              </p:nvSpPr>
              <p:spPr>
                <a:xfrm>
                  <a:off x="4191000" y="1371600"/>
                  <a:ext cx="152398" cy="228600"/>
                </a:xfrm>
                <a:prstGeom prst="flowChartProcess">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grpSp>
          <p:cxnSp>
            <p:nvCxnSpPr>
              <p:cNvPr id="22" name="Straight Connector 21"/>
              <p:cNvCxnSpPr/>
              <p:nvPr/>
            </p:nvCxnSpPr>
            <p:spPr bwMode="auto">
              <a:xfrm>
                <a:off x="3437166" y="5810195"/>
                <a:ext cx="1477903" cy="1588"/>
              </a:xfrm>
              <a:prstGeom prst="line">
                <a:avLst/>
              </a:prstGeom>
              <a:ln w="190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26" idx="4"/>
                <a:endCxn id="27" idx="4"/>
              </p:cNvCxnSpPr>
              <p:nvPr/>
            </p:nvCxnSpPr>
            <p:spPr bwMode="auto">
              <a:xfrm rot="16200000" flipH="1">
                <a:off x="4176911" y="5257772"/>
                <a:ext cx="3175" cy="1479490"/>
              </a:xfrm>
              <a:prstGeom prst="line">
                <a:avLst/>
              </a:prstGeom>
              <a:ln w="190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28" idx="0"/>
              </p:cNvCxnSpPr>
              <p:nvPr/>
            </p:nvCxnSpPr>
            <p:spPr bwMode="auto">
              <a:xfrm rot="5400000" flipH="1" flipV="1">
                <a:off x="2828385" y="5622083"/>
                <a:ext cx="3175" cy="347649"/>
              </a:xfrm>
              <a:prstGeom prst="line">
                <a:avLst/>
              </a:prstGeom>
              <a:ln w="190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8" idx="4"/>
                <a:endCxn id="29" idx="4"/>
              </p:cNvCxnSpPr>
              <p:nvPr/>
            </p:nvCxnSpPr>
            <p:spPr bwMode="auto">
              <a:xfrm rot="16200000" flipH="1">
                <a:off x="2827591" y="5822899"/>
                <a:ext cx="1587" cy="347648"/>
              </a:xfrm>
              <a:prstGeom prst="line">
                <a:avLst/>
              </a:prstGeom>
              <a:ln w="19050">
                <a:solidFill>
                  <a:srgbClr val="003399"/>
                </a:solidFill>
              </a:ln>
            </p:spPr>
            <p:style>
              <a:lnRef idx="1">
                <a:schemeClr val="accent1"/>
              </a:lnRef>
              <a:fillRef idx="0">
                <a:schemeClr val="accent1"/>
              </a:fillRef>
              <a:effectRef idx="0">
                <a:schemeClr val="accent1"/>
              </a:effectRef>
              <a:fontRef idx="minor">
                <a:schemeClr val="tx1"/>
              </a:fontRef>
            </p:style>
          </p:cxnSp>
          <p:sp>
            <p:nvSpPr>
              <p:cNvPr id="26" name="Flowchart: Connector 25"/>
              <p:cNvSpPr/>
              <p:nvPr/>
            </p:nvSpPr>
            <p:spPr bwMode="auto">
              <a:xfrm>
                <a:off x="3349857" y="5810195"/>
                <a:ext cx="173030" cy="185734"/>
              </a:xfrm>
              <a:prstGeom prst="flowChartConnector">
                <a:avLst/>
              </a:prstGeom>
              <a:solidFill>
                <a:srgbClr val="6699FF"/>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7" name="Flowchart: Connector 26"/>
              <p:cNvSpPr/>
              <p:nvPr/>
            </p:nvSpPr>
            <p:spPr bwMode="auto">
              <a:xfrm>
                <a:off x="4827760" y="5810195"/>
                <a:ext cx="174618" cy="185734"/>
              </a:xfrm>
              <a:prstGeom prst="flowChartConnector">
                <a:avLst/>
              </a:prstGeom>
              <a:solidFill>
                <a:srgbClr val="6699FF"/>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8" name="Flowchart: Connector 27"/>
              <p:cNvSpPr/>
              <p:nvPr/>
            </p:nvSpPr>
            <p:spPr bwMode="auto">
              <a:xfrm>
                <a:off x="2567251" y="5810195"/>
                <a:ext cx="173031" cy="185734"/>
              </a:xfrm>
              <a:prstGeom prst="flowChartConnector">
                <a:avLst/>
              </a:prstGeom>
              <a:solidFill>
                <a:srgbClr val="6699FF"/>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9" name="Flowchart: Connector 28"/>
              <p:cNvSpPr/>
              <p:nvPr/>
            </p:nvSpPr>
            <p:spPr bwMode="auto">
              <a:xfrm>
                <a:off x="2914900" y="5810195"/>
                <a:ext cx="173030" cy="185734"/>
              </a:xfrm>
              <a:prstGeom prst="flowChartConnector">
                <a:avLst/>
              </a:prstGeom>
              <a:solidFill>
                <a:srgbClr val="6699FF"/>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30" name="Rounded Rectangle 29"/>
              <p:cNvSpPr/>
              <p:nvPr/>
            </p:nvSpPr>
            <p:spPr bwMode="auto">
              <a:xfrm>
                <a:off x="2652973" y="5716535"/>
                <a:ext cx="434957" cy="47624"/>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31" name="Rounded Rectangle 30"/>
              <p:cNvSpPr/>
              <p:nvPr/>
            </p:nvSpPr>
            <p:spPr bwMode="auto">
              <a:xfrm rot="1192499">
                <a:off x="2394221" y="5668911"/>
                <a:ext cx="258752" cy="55561"/>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32" name="Rounded Rectangle 31"/>
              <p:cNvSpPr/>
              <p:nvPr/>
            </p:nvSpPr>
            <p:spPr bwMode="auto">
              <a:xfrm>
                <a:off x="3437166" y="5716535"/>
                <a:ext cx="434957" cy="57149"/>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33" name="Rounded Rectangle 32"/>
              <p:cNvSpPr/>
              <p:nvPr/>
            </p:nvSpPr>
            <p:spPr bwMode="auto">
              <a:xfrm>
                <a:off x="4132463" y="5716535"/>
                <a:ext cx="434957" cy="57149"/>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34" name="Rounded Rectangle 33"/>
              <p:cNvSpPr/>
              <p:nvPr/>
            </p:nvSpPr>
            <p:spPr bwMode="auto">
              <a:xfrm>
                <a:off x="4742038" y="5716535"/>
                <a:ext cx="434957" cy="57149"/>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35" name="Flowchart: Process 34"/>
              <p:cNvSpPr/>
              <p:nvPr/>
            </p:nvSpPr>
            <p:spPr bwMode="auto">
              <a:xfrm>
                <a:off x="4916656" y="5399041"/>
                <a:ext cx="85722" cy="93660"/>
              </a:xfrm>
              <a:prstGeom prst="flowChartProcess">
                <a:avLst/>
              </a:prstGeom>
              <a:solidFill>
                <a:srgbClr val="0070C0"/>
              </a:solidFill>
              <a:ln w="9525">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36" name="Flowchart: Process 35"/>
              <p:cNvSpPr/>
              <p:nvPr/>
            </p:nvSpPr>
            <p:spPr bwMode="auto">
              <a:xfrm>
                <a:off x="5089687" y="5586362"/>
                <a:ext cx="87308" cy="92073"/>
              </a:xfrm>
              <a:prstGeom prst="flowChartProcess">
                <a:avLst/>
              </a:prstGeom>
              <a:solidFill>
                <a:srgbClr val="0070C0"/>
              </a:solidFill>
              <a:ln w="9525">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37" name="Flowchart: Process 36"/>
              <p:cNvSpPr/>
              <p:nvPr/>
            </p:nvSpPr>
            <p:spPr bwMode="auto">
              <a:xfrm>
                <a:off x="4916656" y="5586362"/>
                <a:ext cx="85722" cy="92073"/>
              </a:xfrm>
              <a:prstGeom prst="flowChartProcess">
                <a:avLst/>
              </a:prstGeom>
              <a:solidFill>
                <a:srgbClr val="0070C0"/>
              </a:solidFill>
              <a:ln w="9525">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38" name="Flowchart: Process 37"/>
              <p:cNvSpPr/>
              <p:nvPr/>
            </p:nvSpPr>
            <p:spPr bwMode="auto">
              <a:xfrm>
                <a:off x="4742038" y="5586362"/>
                <a:ext cx="87309" cy="92073"/>
              </a:xfrm>
              <a:prstGeom prst="flowChartProcess">
                <a:avLst/>
              </a:prstGeom>
              <a:solidFill>
                <a:srgbClr val="0070C0"/>
              </a:solidFill>
              <a:ln w="9525">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39" name="Flowchart: Direct Access Storage 64"/>
              <p:cNvSpPr>
                <a:spLocks noChangeArrowheads="1"/>
              </p:cNvSpPr>
              <p:nvPr/>
            </p:nvSpPr>
            <p:spPr bwMode="auto">
              <a:xfrm rot="-9513088">
                <a:off x="5226050" y="5370513"/>
                <a:ext cx="350838" cy="150812"/>
              </a:xfrm>
              <a:prstGeom prst="flowChartMagneticDrum">
                <a:avLst/>
              </a:prstGeom>
              <a:solidFill>
                <a:srgbClr val="0070C0"/>
              </a:solidFill>
              <a:ln w="9525" algn="ctr">
                <a:solidFill>
                  <a:srgbClr val="003399"/>
                </a:solidFill>
                <a:round/>
                <a:headEnd/>
                <a:tailEnd/>
              </a:ln>
            </p:spPr>
            <p:txBody>
              <a:bodyPr rot="10800000" anchor="ctr"/>
              <a:lstStyle/>
              <a:p>
                <a:pPr algn="ctr" eaLnBrk="1" hangingPunct="1"/>
                <a:endParaRPr lang="en-US">
                  <a:solidFill>
                    <a:srgbClr val="FFFFFF"/>
                  </a:solidFill>
                </a:endParaRPr>
              </a:p>
            </p:txBody>
          </p:sp>
          <p:sp>
            <p:nvSpPr>
              <p:cNvPr id="40" name="Rounded Rectangle 39"/>
              <p:cNvSpPr/>
              <p:nvPr/>
            </p:nvSpPr>
            <p:spPr bwMode="auto">
              <a:xfrm rot="875186">
                <a:off x="5316690" y="5502226"/>
                <a:ext cx="126995" cy="466715"/>
              </a:xfrm>
              <a:prstGeom prst="roundRect">
                <a:avLst/>
              </a:prstGeom>
              <a:solidFill>
                <a:srgbClr val="0070C0"/>
              </a:solidFill>
              <a:ln w="9525">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41" name="Rectangle 40"/>
              <p:cNvSpPr/>
              <p:nvPr/>
            </p:nvSpPr>
            <p:spPr bwMode="auto">
              <a:xfrm>
                <a:off x="5176995" y="5959416"/>
                <a:ext cx="260339" cy="279394"/>
              </a:xfrm>
              <a:prstGeom prst="rect">
                <a:avLst/>
              </a:prstGeom>
              <a:solidFill>
                <a:srgbClr val="0070C0"/>
              </a:solidFill>
              <a:ln w="9525">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42" name="Flowchart: Process 41"/>
              <p:cNvSpPr/>
              <p:nvPr/>
            </p:nvSpPr>
            <p:spPr bwMode="auto">
              <a:xfrm>
                <a:off x="4742038" y="5492701"/>
                <a:ext cx="434957" cy="93661"/>
              </a:xfrm>
              <a:prstGeom prst="flowChartProcess">
                <a:avLst/>
              </a:prstGeom>
              <a:solidFill>
                <a:srgbClr val="0070C0"/>
              </a:solidFill>
              <a:ln w="9525">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43" name="Rectangle 42"/>
              <p:cNvSpPr/>
              <p:nvPr/>
            </p:nvSpPr>
            <p:spPr bwMode="auto">
              <a:xfrm>
                <a:off x="4916656" y="5343479"/>
                <a:ext cx="347649" cy="55562"/>
              </a:xfrm>
              <a:prstGeom prst="rect">
                <a:avLst/>
              </a:prstGeom>
              <a:solidFill>
                <a:srgbClr val="0070C0"/>
              </a:solidFill>
              <a:ln w="9525">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44" name="TextBox 71"/>
              <p:cNvSpPr txBox="1">
                <a:spLocks noChangeArrowheads="1"/>
              </p:cNvSpPr>
              <p:nvPr/>
            </p:nvSpPr>
            <p:spPr bwMode="auto">
              <a:xfrm>
                <a:off x="201613" y="3200400"/>
                <a:ext cx="9556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b="1">
                    <a:solidFill>
                      <a:srgbClr val="000000"/>
                    </a:solidFill>
                    <a:cs typeface="Arial" charset="0"/>
                  </a:rPr>
                  <a:t>Resin and </a:t>
                </a:r>
              </a:p>
              <a:p>
                <a:pPr algn="ctr" eaLnBrk="1" hangingPunct="1"/>
                <a:r>
                  <a:rPr lang="en-US" sz="1200" b="1">
                    <a:solidFill>
                      <a:srgbClr val="000000"/>
                    </a:solidFill>
                    <a:cs typeface="Arial" charset="0"/>
                  </a:rPr>
                  <a:t>Additives</a:t>
                </a:r>
              </a:p>
            </p:txBody>
          </p:sp>
          <p:sp>
            <p:nvSpPr>
              <p:cNvPr id="45" name="TextBox 72"/>
              <p:cNvSpPr txBox="1">
                <a:spLocks noChangeArrowheads="1"/>
              </p:cNvSpPr>
              <p:nvPr/>
            </p:nvSpPr>
            <p:spPr bwMode="auto">
              <a:xfrm>
                <a:off x="1905000" y="3475038"/>
                <a:ext cx="5492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b="1">
                    <a:solidFill>
                      <a:srgbClr val="000000"/>
                    </a:solidFill>
                    <a:cs typeface="Arial" charset="0"/>
                  </a:rPr>
                  <a:t>Filler</a:t>
                </a:r>
              </a:p>
            </p:txBody>
          </p:sp>
          <p:sp>
            <p:nvSpPr>
              <p:cNvPr id="46" name="TextBox 73"/>
              <p:cNvSpPr txBox="1">
                <a:spLocks noChangeArrowheads="1"/>
              </p:cNvSpPr>
              <p:nvPr/>
            </p:nvSpPr>
            <p:spPr bwMode="auto">
              <a:xfrm>
                <a:off x="685800" y="6369050"/>
                <a:ext cx="1600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b="1">
                    <a:solidFill>
                      <a:srgbClr val="000000"/>
                    </a:solidFill>
                    <a:cs typeface="Arial" charset="0"/>
                  </a:rPr>
                  <a:t>Glass fiber feeding </a:t>
                </a:r>
              </a:p>
              <a:p>
                <a:pPr algn="ctr" eaLnBrk="1" hangingPunct="1"/>
                <a:r>
                  <a:rPr lang="en-US" sz="1200" b="1">
                    <a:solidFill>
                      <a:srgbClr val="000000"/>
                    </a:solidFill>
                    <a:cs typeface="Arial" charset="0"/>
                  </a:rPr>
                  <a:t>(chopped fibers)</a:t>
                </a:r>
              </a:p>
            </p:txBody>
          </p:sp>
          <p:sp>
            <p:nvSpPr>
              <p:cNvPr id="47" name="TextBox 74"/>
              <p:cNvSpPr txBox="1">
                <a:spLocks noChangeArrowheads="1"/>
              </p:cNvSpPr>
              <p:nvPr/>
            </p:nvSpPr>
            <p:spPr bwMode="auto">
              <a:xfrm>
                <a:off x="544513" y="4691063"/>
                <a:ext cx="8763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b="1">
                    <a:solidFill>
                      <a:srgbClr val="000000"/>
                    </a:solidFill>
                    <a:cs typeface="Arial" charset="0"/>
                  </a:rPr>
                  <a:t>Mixing</a:t>
                </a:r>
              </a:p>
              <a:p>
                <a:pPr algn="ctr" eaLnBrk="1" hangingPunct="1"/>
                <a:r>
                  <a:rPr lang="en-US" sz="1200" b="1">
                    <a:solidFill>
                      <a:srgbClr val="000000"/>
                    </a:solidFill>
                    <a:cs typeface="Arial" charset="0"/>
                  </a:rPr>
                  <a:t>extruders</a:t>
                </a:r>
              </a:p>
            </p:txBody>
          </p:sp>
          <p:sp>
            <p:nvSpPr>
              <p:cNvPr id="48" name="TextBox 75"/>
              <p:cNvSpPr txBox="1">
                <a:spLocks noChangeArrowheads="1"/>
              </p:cNvSpPr>
              <p:nvPr/>
            </p:nvSpPr>
            <p:spPr bwMode="auto">
              <a:xfrm>
                <a:off x="2111375" y="5995988"/>
                <a:ext cx="8874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b="1">
                    <a:solidFill>
                      <a:srgbClr val="000000"/>
                    </a:solidFill>
                    <a:cs typeface="Arial" charset="0"/>
                  </a:rPr>
                  <a:t>Extrusion</a:t>
                </a:r>
              </a:p>
            </p:txBody>
          </p:sp>
          <p:sp>
            <p:nvSpPr>
              <p:cNvPr id="49" name="TextBox 76"/>
              <p:cNvSpPr txBox="1">
                <a:spLocks noChangeArrowheads="1"/>
              </p:cNvSpPr>
              <p:nvPr/>
            </p:nvSpPr>
            <p:spPr bwMode="auto">
              <a:xfrm>
                <a:off x="2836863" y="5064125"/>
                <a:ext cx="719138"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b="1">
                    <a:solidFill>
                      <a:srgbClr val="000000"/>
                    </a:solidFill>
                    <a:cs typeface="Arial" charset="0"/>
                  </a:rPr>
                  <a:t>Cutting</a:t>
                </a:r>
              </a:p>
            </p:txBody>
          </p:sp>
          <p:sp>
            <p:nvSpPr>
              <p:cNvPr id="50" name="TextBox 77"/>
              <p:cNvSpPr txBox="1">
                <a:spLocks noChangeArrowheads="1"/>
              </p:cNvSpPr>
              <p:nvPr/>
            </p:nvSpPr>
            <p:spPr bwMode="auto">
              <a:xfrm>
                <a:off x="4803775" y="4800600"/>
                <a:ext cx="838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b="1">
                    <a:solidFill>
                      <a:srgbClr val="000000"/>
                    </a:solidFill>
                    <a:cs typeface="Arial" charset="0"/>
                  </a:rPr>
                  <a:t>Robotic </a:t>
                </a:r>
              </a:p>
              <a:p>
                <a:pPr algn="ctr" eaLnBrk="1" hangingPunct="1"/>
                <a:r>
                  <a:rPr lang="en-US" sz="1200" b="1">
                    <a:solidFill>
                      <a:srgbClr val="000000"/>
                    </a:solidFill>
                    <a:cs typeface="Arial" charset="0"/>
                  </a:rPr>
                  <a:t>Handling</a:t>
                </a:r>
              </a:p>
            </p:txBody>
          </p:sp>
          <p:sp>
            <p:nvSpPr>
              <p:cNvPr id="51" name="TextBox 78"/>
              <p:cNvSpPr txBox="1">
                <a:spLocks noChangeArrowheads="1"/>
              </p:cNvSpPr>
              <p:nvPr/>
            </p:nvSpPr>
            <p:spPr bwMode="auto">
              <a:xfrm>
                <a:off x="3676650" y="6089650"/>
                <a:ext cx="88582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b="1">
                    <a:solidFill>
                      <a:srgbClr val="000000"/>
                    </a:solidFill>
                    <a:cs typeface="Arial" charset="0"/>
                  </a:rPr>
                  <a:t>Conveyor</a:t>
                </a:r>
              </a:p>
            </p:txBody>
          </p:sp>
          <p:grpSp>
            <p:nvGrpSpPr>
              <p:cNvPr id="52" name="Group 120"/>
              <p:cNvGrpSpPr>
                <a:grpSpLocks/>
              </p:cNvGrpSpPr>
              <p:nvPr/>
            </p:nvGrpSpPr>
            <p:grpSpPr bwMode="auto">
              <a:xfrm>
                <a:off x="1577975" y="5837238"/>
                <a:ext cx="144463" cy="466725"/>
                <a:chOff x="2360612" y="3733800"/>
                <a:chExt cx="181196" cy="533400"/>
              </a:xfrm>
            </p:grpSpPr>
            <p:cxnSp>
              <p:nvCxnSpPr>
                <p:cNvPr id="62" name="Straight Connector 61"/>
                <p:cNvCxnSpPr/>
                <p:nvPr/>
              </p:nvCxnSpPr>
              <p:spPr>
                <a:xfrm rot="5400000">
                  <a:off x="2360813" y="3733916"/>
                  <a:ext cx="78012" cy="77651"/>
                </a:xfrm>
                <a:prstGeom prst="line">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2360993" y="3964145"/>
                  <a:ext cx="77651" cy="74385"/>
                </a:xfrm>
                <a:prstGeom prst="line">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2437470" y="3811109"/>
                  <a:ext cx="78012" cy="75661"/>
                </a:xfrm>
                <a:prstGeom prst="line">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flipH="1" flipV="1">
                  <a:off x="2323889" y="3923237"/>
                  <a:ext cx="76198" cy="1990"/>
                </a:xfrm>
                <a:prstGeom prst="line">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flipH="1" flipV="1">
                  <a:off x="2503086" y="3923237"/>
                  <a:ext cx="76198" cy="1990"/>
                </a:xfrm>
                <a:prstGeom prst="line">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6200000" flipH="1">
                  <a:off x="2438376" y="3886401"/>
                  <a:ext cx="76198" cy="75661"/>
                </a:xfrm>
                <a:prstGeom prst="line">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2361809" y="3963506"/>
                  <a:ext cx="78012" cy="75661"/>
                </a:xfrm>
                <a:prstGeom prst="line">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2362984" y="4192740"/>
                  <a:ext cx="75661" cy="74385"/>
                </a:xfrm>
                <a:prstGeom prst="line">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2437470" y="4039704"/>
                  <a:ext cx="78012" cy="75661"/>
                </a:xfrm>
                <a:prstGeom prst="line">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flipH="1" flipV="1">
                  <a:off x="2323889" y="4151832"/>
                  <a:ext cx="76198" cy="1990"/>
                </a:xfrm>
                <a:prstGeom prst="line">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flipH="1" flipV="1">
                  <a:off x="2503086" y="4151832"/>
                  <a:ext cx="76198" cy="1990"/>
                </a:xfrm>
                <a:prstGeom prst="line">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2438376" y="4114997"/>
                  <a:ext cx="76198" cy="75661"/>
                </a:xfrm>
                <a:prstGeom prst="line">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grpSp>
          <p:sp>
            <p:nvSpPr>
              <p:cNvPr id="53" name="Rectangle 52"/>
              <p:cNvSpPr/>
              <p:nvPr/>
            </p:nvSpPr>
            <p:spPr bwMode="auto">
              <a:xfrm>
                <a:off x="5959602" y="5064085"/>
                <a:ext cx="1044533" cy="279394"/>
              </a:xfrm>
              <a:prstGeom prst="rect">
                <a:avLst/>
              </a:prstGeom>
              <a:solidFill>
                <a:srgbClr val="0070C0"/>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54" name="Rectangle 53"/>
              <p:cNvSpPr/>
              <p:nvPr/>
            </p:nvSpPr>
            <p:spPr bwMode="auto">
              <a:xfrm>
                <a:off x="6439007" y="5530801"/>
                <a:ext cx="87308" cy="4651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55" name="Rectangle 54"/>
              <p:cNvSpPr/>
              <p:nvPr/>
            </p:nvSpPr>
            <p:spPr bwMode="auto">
              <a:xfrm>
                <a:off x="6742207" y="5530801"/>
                <a:ext cx="87309" cy="4651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56" name="Rectangle 55"/>
              <p:cNvSpPr/>
              <p:nvPr/>
            </p:nvSpPr>
            <p:spPr bwMode="auto">
              <a:xfrm>
                <a:off x="6116757" y="5530801"/>
                <a:ext cx="87309" cy="4651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57" name="Rectangle 56"/>
              <p:cNvSpPr/>
              <p:nvPr/>
            </p:nvSpPr>
            <p:spPr bwMode="auto">
              <a:xfrm>
                <a:off x="6046910" y="5343479"/>
                <a:ext cx="869915" cy="187321"/>
              </a:xfrm>
              <a:prstGeom prst="rect">
                <a:avLst/>
              </a:prstGeom>
              <a:solidFill>
                <a:srgbClr val="0070C0"/>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58" name="Rectangle 57"/>
              <p:cNvSpPr/>
              <p:nvPr/>
            </p:nvSpPr>
            <p:spPr bwMode="auto">
              <a:xfrm>
                <a:off x="5959602" y="5995929"/>
                <a:ext cx="1044533" cy="280981"/>
              </a:xfrm>
              <a:prstGeom prst="rect">
                <a:avLst/>
              </a:prstGeom>
              <a:solidFill>
                <a:srgbClr val="0070C0"/>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59" name="Rectangle 58"/>
              <p:cNvSpPr/>
              <p:nvPr/>
            </p:nvSpPr>
            <p:spPr bwMode="auto">
              <a:xfrm>
                <a:off x="6307250" y="5810195"/>
                <a:ext cx="347649" cy="93661"/>
              </a:xfrm>
              <a:prstGeom prst="rect">
                <a:avLst/>
              </a:prstGeom>
              <a:solidFill>
                <a:srgbClr val="DDDDDD"/>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60" name="Rectangle 59"/>
              <p:cNvSpPr/>
              <p:nvPr/>
            </p:nvSpPr>
            <p:spPr bwMode="auto">
              <a:xfrm>
                <a:off x="6307250" y="5903856"/>
                <a:ext cx="347649" cy="92073"/>
              </a:xfrm>
              <a:prstGeom prst="rect">
                <a:avLst/>
              </a:prstGeom>
              <a:solidFill>
                <a:srgbClr val="DDDDDD"/>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61" name="TextBox 132"/>
              <p:cNvSpPr txBox="1">
                <a:spLocks noChangeArrowheads="1"/>
              </p:cNvSpPr>
              <p:nvPr/>
            </p:nvSpPr>
            <p:spPr bwMode="auto">
              <a:xfrm>
                <a:off x="5886450" y="4505325"/>
                <a:ext cx="1200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b="1">
                    <a:solidFill>
                      <a:srgbClr val="000000"/>
                    </a:solidFill>
                    <a:cs typeface="Arial" charset="0"/>
                  </a:rPr>
                  <a:t>Compression </a:t>
                </a:r>
              </a:p>
              <a:p>
                <a:pPr algn="ctr" eaLnBrk="1" hangingPunct="1"/>
                <a:r>
                  <a:rPr lang="en-US" sz="1200" b="1">
                    <a:solidFill>
                      <a:srgbClr val="000000"/>
                    </a:solidFill>
                    <a:cs typeface="Arial" charset="0"/>
                  </a:rPr>
                  <a:t>Molding</a:t>
                </a:r>
              </a:p>
            </p:txBody>
          </p:sp>
        </p:grpSp>
        <p:pic>
          <p:nvPicPr>
            <p:cNvPr id="8" name="Picture 7"/>
            <p:cNvPicPr>
              <a:picLocks noChangeAspect="1"/>
            </p:cNvPicPr>
            <p:nvPr/>
          </p:nvPicPr>
          <p:blipFill rotWithShape="1">
            <a:blip r:embed="rId3" cstate="print">
              <a:extLst>
                <a:ext uri="{28A0092B-C50C-407E-A947-70E740481C1C}">
                  <a14:useLocalDpi xmlns:a14="http://schemas.microsoft.com/office/drawing/2010/main" xmlns="" val="0"/>
                </a:ext>
              </a:extLst>
            </a:blip>
            <a:srcRect l="9894" t="1185" r="4861"/>
            <a:stretch/>
          </p:blipFill>
          <p:spPr>
            <a:xfrm>
              <a:off x="7953475" y="4702215"/>
              <a:ext cx="1015823" cy="1709736"/>
            </a:xfrm>
            <a:prstGeom prst="rect">
              <a:avLst/>
            </a:prstGeom>
            <a:ln>
              <a:solidFill>
                <a:srgbClr val="000000"/>
              </a:solidFill>
            </a:ln>
            <a:effectLst>
              <a:innerShdw blurRad="114300">
                <a:prstClr val="black"/>
              </a:innerShdw>
            </a:effectLst>
          </p:spPr>
        </p:pic>
      </p:grpSp>
      <p:sp>
        <p:nvSpPr>
          <p:cNvPr id="78" name="Rounded Rectangle 77"/>
          <p:cNvSpPr/>
          <p:nvPr/>
        </p:nvSpPr>
        <p:spPr bwMode="auto">
          <a:xfrm>
            <a:off x="2662238" y="1524000"/>
            <a:ext cx="6354546" cy="1936750"/>
          </a:xfrm>
          <a:prstGeom prst="roundRect">
            <a:avLst/>
          </a:prstGeom>
          <a:solidFill>
            <a:srgbClr val="FFFFFF"/>
          </a:solidFill>
          <a:ln w="57150">
            <a:solidFill>
              <a:srgbClr val="66990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79" name="Text Box 4"/>
          <p:cNvSpPr txBox="1">
            <a:spLocks noChangeArrowheads="1"/>
          </p:cNvSpPr>
          <p:nvPr/>
        </p:nvSpPr>
        <p:spPr bwMode="auto">
          <a:xfrm>
            <a:off x="7916863" y="2581275"/>
            <a:ext cx="12033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solidFill>
                  <a:srgbClr val="000000"/>
                </a:solidFill>
                <a:cs typeface="Arial" charset="0"/>
              </a:rPr>
              <a:t>Initiator</a:t>
            </a:r>
          </a:p>
        </p:txBody>
      </p:sp>
      <p:sp>
        <p:nvSpPr>
          <p:cNvPr id="80" name="Text Box 4"/>
          <p:cNvSpPr txBox="1">
            <a:spLocks noChangeArrowheads="1"/>
          </p:cNvSpPr>
          <p:nvPr/>
        </p:nvSpPr>
        <p:spPr bwMode="auto">
          <a:xfrm>
            <a:off x="7735888" y="2005013"/>
            <a:ext cx="83978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solidFill>
                  <a:srgbClr val="000000"/>
                </a:solidFill>
                <a:cs typeface="Arial" charset="0"/>
              </a:rPr>
              <a:t>MgO</a:t>
            </a:r>
          </a:p>
        </p:txBody>
      </p:sp>
      <p:sp>
        <p:nvSpPr>
          <p:cNvPr id="81" name="Text Box 4"/>
          <p:cNvSpPr txBox="1">
            <a:spLocks noChangeArrowheads="1"/>
          </p:cNvSpPr>
          <p:nvPr/>
        </p:nvSpPr>
        <p:spPr bwMode="auto">
          <a:xfrm>
            <a:off x="6959600" y="1987550"/>
            <a:ext cx="7651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solidFill>
                  <a:srgbClr val="000000"/>
                </a:solidFill>
                <a:cs typeface="Arial" charset="0"/>
              </a:rPr>
              <a:t>Filler</a:t>
            </a:r>
          </a:p>
        </p:txBody>
      </p:sp>
      <p:sp>
        <p:nvSpPr>
          <p:cNvPr id="82" name="Text Box 164"/>
          <p:cNvSpPr txBox="1">
            <a:spLocks noChangeArrowheads="1"/>
          </p:cNvSpPr>
          <p:nvPr/>
        </p:nvSpPr>
        <p:spPr bwMode="auto">
          <a:xfrm>
            <a:off x="6765925" y="1951038"/>
            <a:ext cx="36512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0000"/>
                </a:solidFill>
                <a:cs typeface="Arial" charset="0"/>
              </a:rPr>
              <a:t>+</a:t>
            </a:r>
          </a:p>
        </p:txBody>
      </p:sp>
      <p:sp>
        <p:nvSpPr>
          <p:cNvPr id="83" name="Text Box 164"/>
          <p:cNvSpPr txBox="1">
            <a:spLocks noChangeArrowheads="1"/>
          </p:cNvSpPr>
          <p:nvPr/>
        </p:nvSpPr>
        <p:spPr bwMode="auto">
          <a:xfrm>
            <a:off x="7759700" y="2535238"/>
            <a:ext cx="36353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0000"/>
                </a:solidFill>
                <a:cs typeface="Arial" charset="0"/>
              </a:rPr>
              <a:t>+</a:t>
            </a:r>
          </a:p>
        </p:txBody>
      </p:sp>
      <p:sp>
        <p:nvSpPr>
          <p:cNvPr id="84" name="Text Box 164"/>
          <p:cNvSpPr txBox="1">
            <a:spLocks noChangeArrowheads="1"/>
          </p:cNvSpPr>
          <p:nvPr/>
        </p:nvSpPr>
        <p:spPr bwMode="auto">
          <a:xfrm>
            <a:off x="7569200" y="1951038"/>
            <a:ext cx="36512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0000"/>
                </a:solidFill>
                <a:cs typeface="Arial" charset="0"/>
              </a:rPr>
              <a:t>+</a:t>
            </a:r>
          </a:p>
        </p:txBody>
      </p:sp>
      <p:sp>
        <p:nvSpPr>
          <p:cNvPr id="85" name="Text Box 166"/>
          <p:cNvSpPr txBox="1">
            <a:spLocks noChangeArrowheads="1"/>
          </p:cNvSpPr>
          <p:nvPr/>
        </p:nvSpPr>
        <p:spPr bwMode="auto">
          <a:xfrm>
            <a:off x="6691313" y="2562225"/>
            <a:ext cx="151288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a:solidFill>
                  <a:srgbClr val="000000"/>
                </a:solidFill>
                <a:cs typeface="Arial" charset="0"/>
              </a:rPr>
              <a:t>Fibers</a:t>
            </a:r>
            <a:endParaRPr lang="en-US">
              <a:solidFill>
                <a:srgbClr val="000000"/>
              </a:solidFill>
              <a:cs typeface="Arial" charset="0"/>
            </a:endParaRPr>
          </a:p>
        </p:txBody>
      </p:sp>
      <p:sp>
        <p:nvSpPr>
          <p:cNvPr id="86" name="Text Box 164"/>
          <p:cNvSpPr txBox="1">
            <a:spLocks noChangeArrowheads="1"/>
          </p:cNvSpPr>
          <p:nvPr/>
        </p:nvSpPr>
        <p:spPr bwMode="auto">
          <a:xfrm>
            <a:off x="6773863" y="2532063"/>
            <a:ext cx="36512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0000"/>
                </a:solidFill>
                <a:cs typeface="Arial" charset="0"/>
              </a:rPr>
              <a:t>+</a:t>
            </a:r>
          </a:p>
        </p:txBody>
      </p:sp>
      <p:pic>
        <p:nvPicPr>
          <p:cNvPr id="87" name="Picture 2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98763" y="1787525"/>
            <a:ext cx="2943225" cy="1349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89" name="Object 2"/>
          <p:cNvGraphicFramePr>
            <a:graphicFrameLocks noChangeAspect="1"/>
          </p:cNvGraphicFramePr>
          <p:nvPr/>
        </p:nvGraphicFramePr>
        <p:xfrm>
          <a:off x="6186488" y="1938338"/>
          <a:ext cx="420687" cy="757237"/>
        </p:xfrm>
        <a:graphic>
          <a:graphicData uri="http://schemas.openxmlformats.org/presentationml/2006/ole">
            <p:oleObj spid="_x0000_s23681" name="ISIS/Draw Sketch" r:id="rId5" imgW="586381" imgH="1118304" progId="">
              <p:embed/>
            </p:oleObj>
          </a:graphicData>
        </a:graphic>
      </p:graphicFrame>
      <p:sp>
        <p:nvSpPr>
          <p:cNvPr id="90" name="Text Box 164"/>
          <p:cNvSpPr txBox="1">
            <a:spLocks noChangeArrowheads="1"/>
          </p:cNvSpPr>
          <p:nvPr/>
        </p:nvSpPr>
        <p:spPr bwMode="auto">
          <a:xfrm>
            <a:off x="5741988" y="2206625"/>
            <a:ext cx="301625" cy="35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0000"/>
                </a:solidFill>
                <a:cs typeface="Arial" charset="0"/>
              </a:rPr>
              <a:t>+</a:t>
            </a:r>
          </a:p>
        </p:txBody>
      </p:sp>
      <p:sp>
        <p:nvSpPr>
          <p:cNvPr id="91" name="Text Box 12"/>
          <p:cNvSpPr txBox="1">
            <a:spLocks noChangeArrowheads="1"/>
          </p:cNvSpPr>
          <p:nvPr/>
        </p:nvSpPr>
        <p:spPr bwMode="auto">
          <a:xfrm>
            <a:off x="3544888" y="2973388"/>
            <a:ext cx="21002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a:solidFill>
                  <a:srgbClr val="000000"/>
                </a:solidFill>
                <a:cs typeface="Arial" charset="0"/>
              </a:rPr>
              <a:t>Bio-Resin</a:t>
            </a:r>
          </a:p>
        </p:txBody>
      </p:sp>
      <p:sp>
        <p:nvSpPr>
          <p:cNvPr id="92" name="Rectangle 91"/>
          <p:cNvSpPr>
            <a:spLocks noChangeArrowheads="1"/>
          </p:cNvSpPr>
          <p:nvPr/>
        </p:nvSpPr>
        <p:spPr bwMode="auto">
          <a:xfrm>
            <a:off x="2859087" y="1635125"/>
            <a:ext cx="3915569" cy="1709744"/>
          </a:xfrm>
          <a:prstGeom prst="rect">
            <a:avLst/>
          </a:prstGeom>
          <a:gradFill flip="none" rotWithShape="1">
            <a:gsLst>
              <a:gs pos="0">
                <a:srgbClr val="669900">
                  <a:alpha val="25000"/>
                </a:srgbClr>
              </a:gs>
              <a:gs pos="69000">
                <a:srgbClr val="CCFF99">
                  <a:alpha val="25000"/>
                </a:srgbClr>
              </a:gs>
              <a:gs pos="100000">
                <a:srgbClr val="669900">
                  <a:alpha val="25000"/>
                </a:srgbClr>
              </a:gs>
            </a:gsLst>
            <a:path path="circle">
              <a:fillToRect l="50000" t="50000" r="50000" b="50000"/>
            </a:path>
            <a:tileRect/>
          </a:gradFill>
          <a:ln>
            <a:noFill/>
          </a:ln>
          <a:effectLst>
            <a:outerShdw blurRad="50800" dist="38100" dir="2700000" algn="tl" rotWithShape="0">
              <a:prstClr val="black">
                <a:alpha val="40000"/>
              </a:prstClr>
            </a:outerShdw>
          </a:effectLst>
          <a:extLst/>
        </p:spPr>
        <p:txBody>
          <a:bodyPr wrap="none" anchor="ctr"/>
          <a:lstStyle/>
          <a:p>
            <a:pPr fontAlgn="base">
              <a:spcBef>
                <a:spcPct val="0"/>
              </a:spcBef>
              <a:spcAft>
                <a:spcPct val="0"/>
              </a:spcAft>
              <a:defRPr/>
            </a:pPr>
            <a:endParaRPr lang="en-US">
              <a:solidFill>
                <a:srgbClr val="336666"/>
              </a:solidFill>
              <a:cs typeface="Arial" pitchFamily="34" charset="0"/>
            </a:endParaRPr>
          </a:p>
        </p:txBody>
      </p:sp>
      <p:sp>
        <p:nvSpPr>
          <p:cNvPr id="93" name="Right Arrow 92"/>
          <p:cNvSpPr/>
          <p:nvPr/>
        </p:nvSpPr>
        <p:spPr>
          <a:xfrm>
            <a:off x="7138988" y="5310554"/>
            <a:ext cx="679469" cy="609311"/>
          </a:xfrm>
          <a:prstGeom prst="rightArrow">
            <a:avLst/>
          </a:prstGeom>
          <a:gradFill flip="none" rotWithShape="1">
            <a:gsLst>
              <a:gs pos="25000">
                <a:srgbClr val="336600"/>
              </a:gs>
              <a:gs pos="0">
                <a:srgbClr val="003300"/>
              </a:gs>
              <a:gs pos="50000">
                <a:srgbClr val="336600"/>
              </a:gs>
              <a:gs pos="100000">
                <a:schemeClr val="accent1">
                  <a:lumMod val="60000"/>
                  <a:lumOff val="40000"/>
                </a:schemeClr>
              </a:gs>
            </a:gsLst>
            <a:lin ang="108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rgbClr val="000000">
                  <a:lumMod val="75000"/>
                </a:srgbClr>
              </a:solidFill>
            </a:endParaRPr>
          </a:p>
        </p:txBody>
      </p:sp>
    </p:spTree>
    <p:extLst>
      <p:ext uri="{BB962C8B-B14F-4D97-AF65-F5344CB8AC3E}">
        <p14:creationId xmlns:p14="http://schemas.microsoft.com/office/powerpoint/2010/main" xmlns="" val="14041286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bwMode="auto">
          <a:xfrm>
            <a:off x="97972" y="304800"/>
            <a:ext cx="8899543" cy="6400800"/>
          </a:xfrm>
          <a:prstGeom prst="rect">
            <a:avLst/>
          </a:prstGeom>
          <a:gradFill flip="none" rotWithShape="1">
            <a:gsLst>
              <a:gs pos="0">
                <a:srgbClr val="808080">
                  <a:tint val="66000"/>
                  <a:satMod val="160000"/>
                  <a:lumMod val="100000"/>
                </a:srgbClr>
              </a:gs>
              <a:gs pos="50000">
                <a:srgbClr val="808080">
                  <a:tint val="44500"/>
                  <a:satMod val="160000"/>
                </a:srgbClr>
              </a:gs>
              <a:gs pos="100000">
                <a:srgbClr val="808080">
                  <a:tint val="23500"/>
                  <a:satMod val="160000"/>
                </a:srgbClr>
              </a:gs>
            </a:gsLst>
            <a:path path="circle">
              <a:fillToRect l="50000" t="50000" r="50000" b="50000"/>
            </a:path>
            <a:tileRect/>
          </a:gradFill>
          <a:ln w="12700" cap="sq" cmpd="sng" algn="ctr">
            <a:noFill/>
            <a:prstDash val="solid"/>
            <a:round/>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a:extLst/>
        </p:spPr>
        <p:txBody>
          <a:bodyPr wrap="none"/>
          <a:lstStyle/>
          <a:p>
            <a:pPr>
              <a:defRPr/>
            </a:pPr>
            <a:endParaRPr lang="en-US">
              <a:solidFill>
                <a:srgbClr val="336666"/>
              </a:solidFill>
            </a:endParaRPr>
          </a:p>
        </p:txBody>
      </p:sp>
      <p:sp>
        <p:nvSpPr>
          <p:cNvPr id="32773" name="Rectangle 4"/>
          <p:cNvSpPr>
            <a:spLocks noChangeArrowheads="1"/>
          </p:cNvSpPr>
          <p:nvPr/>
        </p:nvSpPr>
        <p:spPr bwMode="auto">
          <a:xfrm>
            <a:off x="5381625" y="730250"/>
            <a:ext cx="2298700" cy="1522413"/>
          </a:xfrm>
          <a:prstGeom prst="rect">
            <a:avLst/>
          </a:prstGeom>
          <a:solidFill>
            <a:schemeClr val="bg1"/>
          </a:solidFill>
          <a:ln w="12700" cap="sq" algn="ctr">
            <a:solidFill>
              <a:schemeClr val="bg1"/>
            </a:solidFill>
            <a:round/>
            <a:headEnd type="none" w="sm" len="sm"/>
            <a:tailEnd type="none" w="sm" len="sm"/>
          </a:ln>
        </p:spPr>
        <p:txBody>
          <a:bodyPr wrap="none"/>
          <a:lstStyle/>
          <a:p>
            <a:endParaRPr lang="en-US">
              <a:solidFill>
                <a:srgbClr val="336666"/>
              </a:solidFill>
            </a:endParaRPr>
          </a:p>
        </p:txBody>
      </p:sp>
      <p:pic>
        <p:nvPicPr>
          <p:cNvPr id="32774" name="Picture 34"/>
          <p:cNvPicPr>
            <a:picLocks noChangeAspect="1" noChangeArrowheads="1"/>
          </p:cNvPicPr>
          <p:nvPr/>
        </p:nvPicPr>
        <p:blipFill>
          <a:blip r:embed="rId2">
            <a:extLst>
              <a:ext uri="{28A0092B-C50C-407E-A947-70E740481C1C}">
                <a14:useLocalDpi xmlns:a14="http://schemas.microsoft.com/office/drawing/2010/main" xmlns="" val="0"/>
              </a:ext>
            </a:extLst>
          </a:blip>
          <a:srcRect l="5734" t="8556" r="2509"/>
          <a:stretch>
            <a:fillRect/>
          </a:stretch>
        </p:blipFill>
        <p:spPr bwMode="auto">
          <a:xfrm>
            <a:off x="509588" y="3910012"/>
            <a:ext cx="2438400" cy="1628775"/>
          </a:xfrm>
          <a:prstGeom prst="rect">
            <a:avLst/>
          </a:prstGeom>
          <a:noFill/>
          <a:ln w="9525">
            <a:solidFill>
              <a:srgbClr val="000000"/>
            </a:solidFill>
            <a:miter lim="800000"/>
            <a:headEnd/>
            <a:tailEnd/>
          </a:ln>
          <a:effectLst>
            <a:innerShdw blurRad="114300">
              <a:prstClr val="black"/>
            </a:innerShdw>
          </a:effectLst>
          <a:extLst>
            <a:ext uri="{909E8E84-426E-40DD-AFC4-6F175D3DCCD1}">
              <a14:hiddenFill xmlns:a14="http://schemas.microsoft.com/office/drawing/2010/main" xmlns="">
                <a:solidFill>
                  <a:srgbClr val="FFFFFF"/>
                </a:solidFill>
              </a14:hiddenFill>
            </a:ext>
          </a:extLst>
        </p:spPr>
      </p:pic>
      <p:grpSp>
        <p:nvGrpSpPr>
          <p:cNvPr id="32775" name="Group 53"/>
          <p:cNvGrpSpPr>
            <a:grpSpLocks/>
          </p:cNvGrpSpPr>
          <p:nvPr/>
        </p:nvGrpSpPr>
        <p:grpSpPr bwMode="auto">
          <a:xfrm>
            <a:off x="5038725" y="730250"/>
            <a:ext cx="2667000" cy="1860550"/>
            <a:chOff x="5572125" y="1295400"/>
            <a:chExt cx="3081338" cy="2105796"/>
          </a:xfrm>
        </p:grpSpPr>
        <p:sp>
          <p:nvSpPr>
            <p:cNvPr id="32816" name="Rectangle 37"/>
            <p:cNvSpPr>
              <a:spLocks noChangeArrowheads="1"/>
            </p:cNvSpPr>
            <p:nvPr/>
          </p:nvSpPr>
          <p:spPr bwMode="auto">
            <a:xfrm>
              <a:off x="5969000" y="1295400"/>
              <a:ext cx="2684463" cy="1752600"/>
            </a:xfrm>
            <a:prstGeom prst="rect">
              <a:avLst/>
            </a:prstGeom>
            <a:noFill/>
            <a:ln w="285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cs typeface="Arial" charset="0"/>
              </a:endParaRPr>
            </a:p>
          </p:txBody>
        </p:sp>
        <p:sp>
          <p:nvSpPr>
            <p:cNvPr id="32817" name="Text Box 38"/>
            <p:cNvSpPr txBox="1">
              <a:spLocks noChangeArrowheads="1"/>
            </p:cNvSpPr>
            <p:nvPr/>
          </p:nvSpPr>
          <p:spPr bwMode="auto">
            <a:xfrm>
              <a:off x="5572125" y="1848800"/>
              <a:ext cx="425518" cy="5174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a:solidFill>
                    <a:srgbClr val="000000"/>
                  </a:solidFill>
                  <a:latin typeface="Symbol" pitchFamily="18" charset="2"/>
                  <a:cs typeface="Arial" charset="0"/>
                </a:rPr>
                <a:t>h</a:t>
              </a:r>
            </a:p>
          </p:txBody>
        </p:sp>
        <p:sp>
          <p:nvSpPr>
            <p:cNvPr id="32818" name="Freeform 39"/>
            <p:cNvSpPr>
              <a:spLocks/>
            </p:cNvSpPr>
            <p:nvPr/>
          </p:nvSpPr>
          <p:spPr bwMode="auto">
            <a:xfrm>
              <a:off x="5994400" y="1670050"/>
              <a:ext cx="2628900" cy="1341438"/>
            </a:xfrm>
            <a:custGeom>
              <a:avLst/>
              <a:gdLst>
                <a:gd name="T0" fmla="*/ 0 w 1656"/>
                <a:gd name="T1" fmla="*/ 2147483647 h 845"/>
                <a:gd name="T2" fmla="*/ 2147483647 w 1656"/>
                <a:gd name="T3" fmla="*/ 2147483647 h 845"/>
                <a:gd name="T4" fmla="*/ 2147483647 w 1656"/>
                <a:gd name="T5" fmla="*/ 2147483647 h 845"/>
                <a:gd name="T6" fmla="*/ 2147483647 w 1656"/>
                <a:gd name="T7" fmla="*/ 2147483647 h 845"/>
                <a:gd name="T8" fmla="*/ 0 60000 65536"/>
                <a:gd name="T9" fmla="*/ 0 60000 65536"/>
                <a:gd name="T10" fmla="*/ 0 60000 65536"/>
                <a:gd name="T11" fmla="*/ 0 60000 65536"/>
                <a:gd name="T12" fmla="*/ 0 w 1656"/>
                <a:gd name="T13" fmla="*/ 0 h 845"/>
                <a:gd name="T14" fmla="*/ 1656 w 1656"/>
                <a:gd name="T15" fmla="*/ 845 h 845"/>
              </a:gdLst>
              <a:ahLst/>
              <a:cxnLst>
                <a:cxn ang="T8">
                  <a:pos x="T0" y="T1"/>
                </a:cxn>
                <a:cxn ang="T9">
                  <a:pos x="T2" y="T3"/>
                </a:cxn>
                <a:cxn ang="T10">
                  <a:pos x="T4" y="T5"/>
                </a:cxn>
                <a:cxn ang="T11">
                  <a:pos x="T6" y="T7"/>
                </a:cxn>
              </a:cxnLst>
              <a:rect l="T12" t="T13" r="T14" b="T15"/>
              <a:pathLst>
                <a:path w="1656" h="845">
                  <a:moveTo>
                    <a:pt x="0" y="845"/>
                  </a:moveTo>
                  <a:cubicBezTo>
                    <a:pt x="47" y="581"/>
                    <a:pt x="95" y="317"/>
                    <a:pt x="184" y="181"/>
                  </a:cubicBezTo>
                  <a:cubicBezTo>
                    <a:pt x="273" y="45"/>
                    <a:pt x="291" y="58"/>
                    <a:pt x="536" y="29"/>
                  </a:cubicBezTo>
                  <a:cubicBezTo>
                    <a:pt x="781" y="0"/>
                    <a:pt x="1218" y="2"/>
                    <a:pt x="1656" y="5"/>
                  </a:cubicBezTo>
                </a:path>
              </a:pathLst>
            </a:cu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prstClr val="black"/>
                </a:solidFill>
              </a:endParaRPr>
            </a:p>
          </p:txBody>
        </p:sp>
        <p:sp>
          <p:nvSpPr>
            <p:cNvPr id="32819" name="Text Box 40"/>
            <p:cNvSpPr txBox="1">
              <a:spLocks noChangeArrowheads="1"/>
            </p:cNvSpPr>
            <p:nvPr/>
          </p:nvSpPr>
          <p:spPr bwMode="auto">
            <a:xfrm>
              <a:off x="7070609" y="2986145"/>
              <a:ext cx="770335" cy="4150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solidFill>
                    <a:srgbClr val="000000"/>
                  </a:solidFill>
                  <a:latin typeface="Times New Roman" pitchFamily="18" charset="0"/>
                  <a:cs typeface="Arial" charset="0"/>
                </a:rPr>
                <a:t>Time</a:t>
              </a:r>
            </a:p>
          </p:txBody>
        </p:sp>
      </p:grpSp>
      <p:sp>
        <p:nvSpPr>
          <p:cNvPr id="32776" name="Text Box 50"/>
          <p:cNvSpPr txBox="1">
            <a:spLocks noChangeArrowheads="1"/>
          </p:cNvSpPr>
          <p:nvPr/>
        </p:nvSpPr>
        <p:spPr bwMode="auto">
          <a:xfrm>
            <a:off x="3743325" y="1566863"/>
            <a:ext cx="11430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600" b="1">
                <a:solidFill>
                  <a:srgbClr val="000000"/>
                </a:solidFill>
                <a:latin typeface="Times New Roman" pitchFamily="18" charset="0"/>
                <a:cs typeface="Arial" charset="0"/>
              </a:rPr>
              <a:t>7-10 days</a:t>
            </a:r>
          </a:p>
        </p:txBody>
      </p:sp>
      <p:sp>
        <p:nvSpPr>
          <p:cNvPr id="32777" name="Rectangle 53"/>
          <p:cNvSpPr>
            <a:spLocks noChangeArrowheads="1"/>
          </p:cNvSpPr>
          <p:nvPr/>
        </p:nvSpPr>
        <p:spPr bwMode="auto">
          <a:xfrm>
            <a:off x="6943725" y="4495800"/>
            <a:ext cx="1447800" cy="533400"/>
          </a:xfrm>
          <a:prstGeom prst="rect">
            <a:avLst/>
          </a:prstGeom>
          <a:gradFill rotWithShape="1">
            <a:gsLst>
              <a:gs pos="0">
                <a:srgbClr val="969696"/>
              </a:gs>
              <a:gs pos="100000">
                <a:srgbClr val="5F5F5F"/>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336666"/>
              </a:solidFill>
              <a:cs typeface="Arial" charset="0"/>
            </a:endParaRPr>
          </a:p>
        </p:txBody>
      </p:sp>
      <p:sp>
        <p:nvSpPr>
          <p:cNvPr id="32778" name="AutoShape 54"/>
          <p:cNvSpPr>
            <a:spLocks noChangeArrowheads="1"/>
          </p:cNvSpPr>
          <p:nvPr/>
        </p:nvSpPr>
        <p:spPr bwMode="auto">
          <a:xfrm>
            <a:off x="7248525" y="3657600"/>
            <a:ext cx="838200" cy="381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gradFill rotWithShape="1">
            <a:gsLst>
              <a:gs pos="0">
                <a:srgbClr val="5F5F5F"/>
              </a:gs>
              <a:gs pos="100000">
                <a:srgbClr val="969696"/>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prstClr val="black"/>
              </a:solidFill>
            </a:endParaRPr>
          </a:p>
        </p:txBody>
      </p:sp>
      <p:sp>
        <p:nvSpPr>
          <p:cNvPr id="32779" name="Rectangle 55"/>
          <p:cNvSpPr>
            <a:spLocks noChangeArrowheads="1"/>
          </p:cNvSpPr>
          <p:nvPr/>
        </p:nvSpPr>
        <p:spPr bwMode="auto">
          <a:xfrm>
            <a:off x="6943725" y="3276600"/>
            <a:ext cx="1447800" cy="533400"/>
          </a:xfrm>
          <a:prstGeom prst="rect">
            <a:avLst/>
          </a:prstGeom>
          <a:gradFill rotWithShape="1">
            <a:gsLst>
              <a:gs pos="0">
                <a:srgbClr val="5F5F5F"/>
              </a:gs>
              <a:gs pos="100000">
                <a:srgbClr val="969696"/>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336666"/>
              </a:solidFill>
              <a:cs typeface="Arial" charset="0"/>
            </a:endParaRPr>
          </a:p>
        </p:txBody>
      </p:sp>
      <p:sp>
        <p:nvSpPr>
          <p:cNvPr id="32780" name="Rectangle 56"/>
          <p:cNvSpPr>
            <a:spLocks noChangeArrowheads="1"/>
          </p:cNvSpPr>
          <p:nvPr/>
        </p:nvSpPr>
        <p:spPr bwMode="auto">
          <a:xfrm>
            <a:off x="7096125" y="4495800"/>
            <a:ext cx="1143000" cy="304800"/>
          </a:xfrm>
          <a:prstGeom prst="rect">
            <a:avLst/>
          </a:prstGeom>
          <a:solidFill>
            <a:schemeClr val="bg1">
              <a:lumMod val="85000"/>
            </a:schemeClr>
          </a:solidFill>
          <a:ln w="9525">
            <a:noFill/>
            <a:miter lim="800000"/>
            <a:headEnd/>
            <a:tailEnd/>
          </a:ln>
        </p:spPr>
        <p:txBody>
          <a:bodyPr wrap="none" anchor="ctr"/>
          <a:lstStyle/>
          <a:p>
            <a:pPr algn="ctr"/>
            <a:endParaRPr lang="en-US">
              <a:solidFill>
                <a:srgbClr val="DDDDDD"/>
              </a:solidFill>
              <a:cs typeface="Arial" charset="0"/>
            </a:endParaRPr>
          </a:p>
        </p:txBody>
      </p:sp>
      <p:sp>
        <p:nvSpPr>
          <p:cNvPr id="32781" name="Rectangle 57"/>
          <p:cNvSpPr>
            <a:spLocks noChangeArrowheads="1"/>
          </p:cNvSpPr>
          <p:nvPr/>
        </p:nvSpPr>
        <p:spPr bwMode="auto">
          <a:xfrm>
            <a:off x="7362825" y="4495800"/>
            <a:ext cx="609600" cy="457200"/>
          </a:xfrm>
          <a:prstGeom prst="rect">
            <a:avLst/>
          </a:prstGeom>
          <a:solidFill>
            <a:schemeClr val="bg2">
              <a:lumMod val="85000"/>
            </a:schemeClr>
          </a:solidFill>
          <a:ln w="9525">
            <a:noFill/>
            <a:miter lim="800000"/>
            <a:headEnd/>
            <a:tailEnd/>
          </a:ln>
        </p:spPr>
        <p:txBody>
          <a:bodyPr wrap="none" anchor="ctr"/>
          <a:lstStyle/>
          <a:p>
            <a:pPr algn="ctr"/>
            <a:endParaRPr lang="en-US">
              <a:solidFill>
                <a:srgbClr val="DDDDDD"/>
              </a:solidFill>
              <a:cs typeface="Arial" charset="0"/>
            </a:endParaRPr>
          </a:p>
        </p:txBody>
      </p:sp>
      <p:sp>
        <p:nvSpPr>
          <p:cNvPr id="32782" name="Rectangle 58"/>
          <p:cNvSpPr>
            <a:spLocks noChangeArrowheads="1"/>
          </p:cNvSpPr>
          <p:nvPr/>
        </p:nvSpPr>
        <p:spPr bwMode="auto">
          <a:xfrm>
            <a:off x="6715125" y="2971800"/>
            <a:ext cx="1981200" cy="533400"/>
          </a:xfrm>
          <a:prstGeom prst="rect">
            <a:avLst/>
          </a:prstGeom>
          <a:gradFill rotWithShape="1">
            <a:gsLst>
              <a:gs pos="0">
                <a:srgbClr val="000099"/>
              </a:gs>
              <a:gs pos="100000">
                <a:srgbClr val="000047"/>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336666"/>
              </a:solidFill>
              <a:cs typeface="Arial" charset="0"/>
            </a:endParaRPr>
          </a:p>
        </p:txBody>
      </p:sp>
      <p:sp>
        <p:nvSpPr>
          <p:cNvPr id="32783" name="Rectangle 59"/>
          <p:cNvSpPr>
            <a:spLocks noChangeArrowheads="1"/>
          </p:cNvSpPr>
          <p:nvPr/>
        </p:nvSpPr>
        <p:spPr bwMode="auto">
          <a:xfrm>
            <a:off x="6715125" y="5029200"/>
            <a:ext cx="1981200" cy="533400"/>
          </a:xfrm>
          <a:prstGeom prst="rect">
            <a:avLst/>
          </a:prstGeom>
          <a:gradFill rotWithShape="1">
            <a:gsLst>
              <a:gs pos="0">
                <a:srgbClr val="000047"/>
              </a:gs>
              <a:gs pos="100000">
                <a:srgbClr val="000099"/>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336666"/>
              </a:solidFill>
              <a:cs typeface="Arial" charset="0"/>
            </a:endParaRPr>
          </a:p>
        </p:txBody>
      </p:sp>
      <p:sp>
        <p:nvSpPr>
          <p:cNvPr id="32784" name="Rectangle 60"/>
          <p:cNvSpPr>
            <a:spLocks noChangeArrowheads="1"/>
          </p:cNvSpPr>
          <p:nvPr/>
        </p:nvSpPr>
        <p:spPr bwMode="auto">
          <a:xfrm>
            <a:off x="7553325" y="4953000"/>
            <a:ext cx="228600" cy="685800"/>
          </a:xfrm>
          <a:prstGeom prst="rect">
            <a:avLst/>
          </a:prstGeom>
          <a:gradFill rotWithShape="1">
            <a:gsLst>
              <a:gs pos="0">
                <a:srgbClr val="000099"/>
              </a:gs>
              <a:gs pos="100000">
                <a:srgbClr val="0033CC"/>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336666"/>
              </a:solidFill>
              <a:cs typeface="Arial" charset="0"/>
            </a:endParaRPr>
          </a:p>
        </p:txBody>
      </p:sp>
      <p:sp>
        <p:nvSpPr>
          <p:cNvPr id="32785" name="AutoShape 61"/>
          <p:cNvSpPr>
            <a:spLocks noChangeArrowheads="1"/>
          </p:cNvSpPr>
          <p:nvPr/>
        </p:nvSpPr>
        <p:spPr bwMode="auto">
          <a:xfrm>
            <a:off x="7400925" y="4495800"/>
            <a:ext cx="533400" cy="457200"/>
          </a:xfrm>
          <a:prstGeom prst="roundRect">
            <a:avLst>
              <a:gd name="adj" fmla="val 16667"/>
            </a:avLst>
          </a:prstGeom>
          <a:solidFill>
            <a:srgbClr val="00990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336666"/>
              </a:solidFill>
              <a:cs typeface="Arial" charset="0"/>
            </a:endParaRPr>
          </a:p>
        </p:txBody>
      </p:sp>
      <p:grpSp>
        <p:nvGrpSpPr>
          <p:cNvPr id="32786" name="Group 62"/>
          <p:cNvGrpSpPr>
            <a:grpSpLocks/>
          </p:cNvGrpSpPr>
          <p:nvPr/>
        </p:nvGrpSpPr>
        <p:grpSpPr bwMode="auto">
          <a:xfrm>
            <a:off x="3971925" y="2743200"/>
            <a:ext cx="1981200" cy="2971800"/>
            <a:chOff x="3216" y="1152"/>
            <a:chExt cx="1248" cy="1872"/>
          </a:xfrm>
        </p:grpSpPr>
        <p:sp>
          <p:nvSpPr>
            <p:cNvPr id="32799" name="Rectangle 63"/>
            <p:cNvSpPr>
              <a:spLocks noChangeArrowheads="1"/>
            </p:cNvSpPr>
            <p:nvPr/>
          </p:nvSpPr>
          <p:spPr bwMode="auto">
            <a:xfrm>
              <a:off x="3360" y="2304"/>
              <a:ext cx="912" cy="336"/>
            </a:xfrm>
            <a:prstGeom prst="rect">
              <a:avLst/>
            </a:prstGeom>
            <a:gradFill rotWithShape="1">
              <a:gsLst>
                <a:gs pos="0">
                  <a:srgbClr val="969696"/>
                </a:gs>
                <a:gs pos="100000">
                  <a:srgbClr val="5F5F5F"/>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336666"/>
                </a:solidFill>
                <a:cs typeface="Arial" charset="0"/>
              </a:endParaRPr>
            </a:p>
          </p:txBody>
        </p:sp>
        <p:sp>
          <p:nvSpPr>
            <p:cNvPr id="32800" name="Rectangle 64"/>
            <p:cNvSpPr>
              <a:spLocks noChangeArrowheads="1"/>
            </p:cNvSpPr>
            <p:nvPr/>
          </p:nvSpPr>
          <p:spPr bwMode="auto">
            <a:xfrm>
              <a:off x="3456" y="2304"/>
              <a:ext cx="720" cy="192"/>
            </a:xfrm>
            <a:prstGeom prst="rect">
              <a:avLst/>
            </a:prstGeom>
            <a:solidFill>
              <a:srgbClr val="009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DDDDDD"/>
                </a:solidFill>
                <a:cs typeface="Arial" charset="0"/>
              </a:endParaRPr>
            </a:p>
          </p:txBody>
        </p:sp>
        <p:sp>
          <p:nvSpPr>
            <p:cNvPr id="32801" name="Rectangle 65"/>
            <p:cNvSpPr>
              <a:spLocks noChangeArrowheads="1"/>
            </p:cNvSpPr>
            <p:nvPr/>
          </p:nvSpPr>
          <p:spPr bwMode="auto">
            <a:xfrm>
              <a:off x="3624" y="2304"/>
              <a:ext cx="384" cy="288"/>
            </a:xfrm>
            <a:prstGeom prst="rect">
              <a:avLst/>
            </a:prstGeom>
            <a:solidFill>
              <a:srgbClr val="009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DDDDDD"/>
                </a:solidFill>
                <a:cs typeface="Arial" charset="0"/>
              </a:endParaRPr>
            </a:p>
          </p:txBody>
        </p:sp>
        <p:sp>
          <p:nvSpPr>
            <p:cNvPr id="32802" name="AutoShape 66"/>
            <p:cNvSpPr>
              <a:spLocks noChangeArrowheads="1"/>
            </p:cNvSpPr>
            <p:nvPr/>
          </p:nvSpPr>
          <p:spPr bwMode="auto">
            <a:xfrm>
              <a:off x="3552" y="2208"/>
              <a:ext cx="528" cy="24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gradFill rotWithShape="1">
              <a:gsLst>
                <a:gs pos="0">
                  <a:srgbClr val="5F5F5F"/>
                </a:gs>
                <a:gs pos="100000">
                  <a:srgbClr val="969696"/>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prstClr val="black"/>
                </a:solidFill>
              </a:endParaRPr>
            </a:p>
          </p:txBody>
        </p:sp>
        <p:sp>
          <p:nvSpPr>
            <p:cNvPr id="32803" name="Rectangle 67"/>
            <p:cNvSpPr>
              <a:spLocks noChangeArrowheads="1"/>
            </p:cNvSpPr>
            <p:nvPr/>
          </p:nvSpPr>
          <p:spPr bwMode="auto">
            <a:xfrm>
              <a:off x="3360" y="1944"/>
              <a:ext cx="912" cy="336"/>
            </a:xfrm>
            <a:prstGeom prst="rect">
              <a:avLst/>
            </a:prstGeom>
            <a:gradFill rotWithShape="1">
              <a:gsLst>
                <a:gs pos="0">
                  <a:srgbClr val="5F5F5F"/>
                </a:gs>
                <a:gs pos="100000">
                  <a:srgbClr val="969696"/>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336666"/>
                </a:solidFill>
                <a:cs typeface="Arial" charset="0"/>
              </a:endParaRPr>
            </a:p>
          </p:txBody>
        </p:sp>
        <p:sp>
          <p:nvSpPr>
            <p:cNvPr id="32804" name="Rectangle 68"/>
            <p:cNvSpPr>
              <a:spLocks noChangeArrowheads="1"/>
            </p:cNvSpPr>
            <p:nvPr/>
          </p:nvSpPr>
          <p:spPr bwMode="auto">
            <a:xfrm>
              <a:off x="3216" y="1752"/>
              <a:ext cx="1248" cy="336"/>
            </a:xfrm>
            <a:prstGeom prst="rect">
              <a:avLst/>
            </a:prstGeom>
            <a:gradFill rotWithShape="1">
              <a:gsLst>
                <a:gs pos="0">
                  <a:srgbClr val="000099"/>
                </a:gs>
                <a:gs pos="100000">
                  <a:srgbClr val="000047"/>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336666"/>
                </a:solidFill>
                <a:cs typeface="Arial" charset="0"/>
              </a:endParaRPr>
            </a:p>
          </p:txBody>
        </p:sp>
        <p:sp>
          <p:nvSpPr>
            <p:cNvPr id="32805" name="Rectangle 69"/>
            <p:cNvSpPr>
              <a:spLocks noChangeArrowheads="1"/>
            </p:cNvSpPr>
            <p:nvPr/>
          </p:nvSpPr>
          <p:spPr bwMode="auto">
            <a:xfrm>
              <a:off x="3216" y="2640"/>
              <a:ext cx="1248" cy="336"/>
            </a:xfrm>
            <a:prstGeom prst="rect">
              <a:avLst/>
            </a:prstGeom>
            <a:gradFill rotWithShape="1">
              <a:gsLst>
                <a:gs pos="0">
                  <a:srgbClr val="000047"/>
                </a:gs>
                <a:gs pos="100000">
                  <a:srgbClr val="000099"/>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336666"/>
                </a:solidFill>
                <a:cs typeface="Arial" charset="0"/>
              </a:endParaRPr>
            </a:p>
          </p:txBody>
        </p:sp>
        <p:sp>
          <p:nvSpPr>
            <p:cNvPr id="32806" name="Rectangle 70"/>
            <p:cNvSpPr>
              <a:spLocks noChangeArrowheads="1"/>
            </p:cNvSpPr>
            <p:nvPr/>
          </p:nvSpPr>
          <p:spPr bwMode="auto">
            <a:xfrm>
              <a:off x="3744" y="2592"/>
              <a:ext cx="144" cy="432"/>
            </a:xfrm>
            <a:prstGeom prst="rect">
              <a:avLst/>
            </a:prstGeom>
            <a:gradFill rotWithShape="1">
              <a:gsLst>
                <a:gs pos="0">
                  <a:srgbClr val="000099"/>
                </a:gs>
                <a:gs pos="100000">
                  <a:srgbClr val="0033CC"/>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336666"/>
                </a:solidFill>
                <a:cs typeface="Arial" charset="0"/>
              </a:endParaRPr>
            </a:p>
          </p:txBody>
        </p:sp>
        <p:sp>
          <p:nvSpPr>
            <p:cNvPr id="110628" name="AutoShape 71"/>
            <p:cNvSpPr>
              <a:spLocks noChangeArrowheads="1"/>
            </p:cNvSpPr>
            <p:nvPr/>
          </p:nvSpPr>
          <p:spPr bwMode="auto">
            <a:xfrm>
              <a:off x="3360" y="1152"/>
              <a:ext cx="144" cy="384"/>
            </a:xfrm>
            <a:prstGeom prst="downArrow">
              <a:avLst>
                <a:gd name="adj1" fmla="val 50000"/>
                <a:gd name="adj2" fmla="val 66667"/>
              </a:avLst>
            </a:prstGeom>
            <a:gradFill rotWithShape="1">
              <a:gsLst>
                <a:gs pos="0">
                  <a:schemeClr val="bg1"/>
                </a:gs>
                <a:gs pos="100000">
                  <a:srgbClr val="969696"/>
                </a:gs>
              </a:gsLst>
              <a:lin ang="5400000" scaled="1"/>
            </a:gradFill>
            <a:ln w="9525">
              <a:solidFill>
                <a:srgbClr val="969696"/>
              </a:solidFill>
              <a:miter lim="800000"/>
              <a:headEnd/>
              <a:tailEnd/>
            </a:ln>
            <a:scene3d>
              <a:camera prst="orthographicFront"/>
              <a:lightRig rig="threePt" dir="t"/>
            </a:scene3d>
            <a:sp3d>
              <a:bevelT w="152400" h="50800" prst="softRound"/>
            </a:sp3d>
          </p:spPr>
          <p:txBody>
            <a:bodyPr vert="eaVert" wrap="none" anchor="ctr"/>
            <a:lstStyle/>
            <a:p>
              <a:pPr>
                <a:defRPr/>
              </a:pPr>
              <a:endParaRPr lang="en-US">
                <a:solidFill>
                  <a:srgbClr val="336666"/>
                </a:solidFill>
                <a:latin typeface="Arial" pitchFamily="34" charset="0"/>
                <a:cs typeface="Arial" pitchFamily="34" charset="0"/>
              </a:endParaRPr>
            </a:p>
          </p:txBody>
        </p:sp>
        <p:sp>
          <p:nvSpPr>
            <p:cNvPr id="110629" name="AutoShape 72"/>
            <p:cNvSpPr>
              <a:spLocks noChangeArrowheads="1"/>
            </p:cNvSpPr>
            <p:nvPr/>
          </p:nvSpPr>
          <p:spPr bwMode="auto">
            <a:xfrm>
              <a:off x="3744" y="1152"/>
              <a:ext cx="144" cy="384"/>
            </a:xfrm>
            <a:prstGeom prst="downArrow">
              <a:avLst>
                <a:gd name="adj1" fmla="val 50000"/>
                <a:gd name="adj2" fmla="val 66667"/>
              </a:avLst>
            </a:prstGeom>
            <a:gradFill rotWithShape="1">
              <a:gsLst>
                <a:gs pos="0">
                  <a:schemeClr val="bg1"/>
                </a:gs>
                <a:gs pos="100000">
                  <a:srgbClr val="969696"/>
                </a:gs>
              </a:gsLst>
              <a:lin ang="5400000" scaled="1"/>
            </a:gradFill>
            <a:ln w="9525">
              <a:solidFill>
                <a:srgbClr val="969696"/>
              </a:solidFill>
              <a:miter lim="800000"/>
              <a:headEnd/>
              <a:tailEnd/>
            </a:ln>
            <a:scene3d>
              <a:camera prst="orthographicFront"/>
              <a:lightRig rig="threePt" dir="t"/>
            </a:scene3d>
            <a:sp3d>
              <a:bevelT w="152400" h="50800" prst="softRound"/>
            </a:sp3d>
          </p:spPr>
          <p:txBody>
            <a:bodyPr vert="eaVert" wrap="none" anchor="ctr"/>
            <a:lstStyle/>
            <a:p>
              <a:pPr>
                <a:defRPr/>
              </a:pPr>
              <a:endParaRPr lang="en-US">
                <a:solidFill>
                  <a:srgbClr val="336666"/>
                </a:solidFill>
                <a:latin typeface="Arial" pitchFamily="34" charset="0"/>
                <a:cs typeface="Arial" pitchFamily="34" charset="0"/>
              </a:endParaRPr>
            </a:p>
          </p:txBody>
        </p:sp>
        <p:sp>
          <p:nvSpPr>
            <p:cNvPr id="110630" name="AutoShape 73"/>
            <p:cNvSpPr>
              <a:spLocks noChangeArrowheads="1"/>
            </p:cNvSpPr>
            <p:nvPr/>
          </p:nvSpPr>
          <p:spPr bwMode="auto">
            <a:xfrm>
              <a:off x="4128" y="1152"/>
              <a:ext cx="144" cy="384"/>
            </a:xfrm>
            <a:prstGeom prst="downArrow">
              <a:avLst>
                <a:gd name="adj1" fmla="val 50000"/>
                <a:gd name="adj2" fmla="val 66667"/>
              </a:avLst>
            </a:prstGeom>
            <a:gradFill rotWithShape="1">
              <a:gsLst>
                <a:gs pos="0">
                  <a:schemeClr val="bg1"/>
                </a:gs>
                <a:gs pos="100000">
                  <a:srgbClr val="969696"/>
                </a:gs>
              </a:gsLst>
              <a:lin ang="5400000" scaled="1"/>
            </a:gradFill>
            <a:ln w="9525">
              <a:solidFill>
                <a:srgbClr val="969696"/>
              </a:solidFill>
              <a:miter lim="800000"/>
              <a:headEnd/>
              <a:tailEnd/>
            </a:ln>
            <a:scene3d>
              <a:camera prst="orthographicFront"/>
              <a:lightRig rig="threePt" dir="t"/>
            </a:scene3d>
            <a:sp3d>
              <a:bevelT w="152400" h="50800" prst="softRound"/>
            </a:sp3d>
          </p:spPr>
          <p:txBody>
            <a:bodyPr vert="eaVert" wrap="none" anchor="ctr"/>
            <a:lstStyle/>
            <a:p>
              <a:pPr>
                <a:defRPr/>
              </a:pPr>
              <a:endParaRPr lang="en-US">
                <a:solidFill>
                  <a:srgbClr val="336666"/>
                </a:solidFill>
                <a:latin typeface="Arial" pitchFamily="34" charset="0"/>
                <a:cs typeface="Arial" pitchFamily="34" charset="0"/>
              </a:endParaRPr>
            </a:p>
          </p:txBody>
        </p:sp>
      </p:grpSp>
      <p:grpSp>
        <p:nvGrpSpPr>
          <p:cNvPr id="32787" name="Group 82"/>
          <p:cNvGrpSpPr>
            <a:grpSpLocks/>
          </p:cNvGrpSpPr>
          <p:nvPr/>
        </p:nvGrpSpPr>
        <p:grpSpPr bwMode="auto">
          <a:xfrm>
            <a:off x="619125" y="1263650"/>
            <a:ext cx="2976563" cy="428625"/>
            <a:chOff x="467" y="906"/>
            <a:chExt cx="1875" cy="270"/>
          </a:xfrm>
        </p:grpSpPr>
        <p:sp>
          <p:nvSpPr>
            <p:cNvPr id="32796" name="AutoShape 33"/>
            <p:cNvSpPr>
              <a:spLocks noChangeArrowheads="1"/>
            </p:cNvSpPr>
            <p:nvPr/>
          </p:nvSpPr>
          <p:spPr bwMode="auto">
            <a:xfrm>
              <a:off x="467" y="912"/>
              <a:ext cx="1872" cy="216"/>
            </a:xfrm>
            <a:prstGeom prst="parallelogram">
              <a:avLst>
                <a:gd name="adj" fmla="val 216667"/>
              </a:avLst>
            </a:prstGeom>
            <a:solidFill>
              <a:srgbClr val="009900"/>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wrap="none" anchor="ctr"/>
            <a:lstStyle/>
            <a:p>
              <a:endParaRPr lang="en-US">
                <a:solidFill>
                  <a:srgbClr val="336666"/>
                </a:solidFill>
                <a:cs typeface="Arial" charset="0"/>
              </a:endParaRPr>
            </a:p>
          </p:txBody>
        </p:sp>
        <p:sp>
          <p:nvSpPr>
            <p:cNvPr id="32797" name="Freeform 34"/>
            <p:cNvSpPr>
              <a:spLocks/>
            </p:cNvSpPr>
            <p:nvPr/>
          </p:nvSpPr>
          <p:spPr bwMode="auto">
            <a:xfrm>
              <a:off x="470" y="1128"/>
              <a:ext cx="1392" cy="48"/>
            </a:xfrm>
            <a:custGeom>
              <a:avLst/>
              <a:gdLst>
                <a:gd name="T0" fmla="*/ 0 w 1392"/>
                <a:gd name="T1" fmla="*/ 0 h 48"/>
                <a:gd name="T2" fmla="*/ 2209800 w 1392"/>
                <a:gd name="T3" fmla="*/ 0 h 48"/>
                <a:gd name="T4" fmla="*/ 2209800 w 1392"/>
                <a:gd name="T5" fmla="*/ 76200 h 48"/>
                <a:gd name="T6" fmla="*/ 0 w 1392"/>
                <a:gd name="T7" fmla="*/ 76200 h 48"/>
                <a:gd name="T8" fmla="*/ 0 w 1392"/>
                <a:gd name="T9" fmla="*/ 0 h 48"/>
                <a:gd name="T10" fmla="*/ 0 60000 65536"/>
                <a:gd name="T11" fmla="*/ 0 60000 65536"/>
                <a:gd name="T12" fmla="*/ 0 60000 65536"/>
                <a:gd name="T13" fmla="*/ 0 60000 65536"/>
                <a:gd name="T14" fmla="*/ 0 60000 65536"/>
                <a:gd name="T15" fmla="*/ 0 w 1392"/>
                <a:gd name="T16" fmla="*/ 0 h 48"/>
                <a:gd name="T17" fmla="*/ 1392 w 1392"/>
                <a:gd name="T18" fmla="*/ 48 h 48"/>
              </a:gdLst>
              <a:ahLst/>
              <a:cxnLst>
                <a:cxn ang="T10">
                  <a:pos x="T0" y="T1"/>
                </a:cxn>
                <a:cxn ang="T11">
                  <a:pos x="T2" y="T3"/>
                </a:cxn>
                <a:cxn ang="T12">
                  <a:pos x="T4" y="T5"/>
                </a:cxn>
                <a:cxn ang="T13">
                  <a:pos x="T6" y="T7"/>
                </a:cxn>
                <a:cxn ang="T14">
                  <a:pos x="T8" y="T9"/>
                </a:cxn>
              </a:cxnLst>
              <a:rect l="T15" t="T16" r="T17" b="T18"/>
              <a:pathLst>
                <a:path w="1392" h="48">
                  <a:moveTo>
                    <a:pt x="0" y="0"/>
                  </a:moveTo>
                  <a:lnTo>
                    <a:pt x="1392" y="0"/>
                  </a:lnTo>
                  <a:lnTo>
                    <a:pt x="1392" y="48"/>
                  </a:lnTo>
                  <a:lnTo>
                    <a:pt x="0" y="48"/>
                  </a:lnTo>
                  <a:lnTo>
                    <a:pt x="0" y="0"/>
                  </a:lnTo>
                  <a:close/>
                </a:path>
              </a:pathLst>
            </a:custGeom>
            <a:solidFill>
              <a:srgbClr val="00990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prstClr val="black"/>
                </a:solidFill>
              </a:endParaRPr>
            </a:p>
          </p:txBody>
        </p:sp>
        <p:sp>
          <p:nvSpPr>
            <p:cNvPr id="32798" name="Freeform 35"/>
            <p:cNvSpPr>
              <a:spLocks/>
            </p:cNvSpPr>
            <p:nvPr/>
          </p:nvSpPr>
          <p:spPr bwMode="auto">
            <a:xfrm>
              <a:off x="1862" y="906"/>
              <a:ext cx="480" cy="267"/>
            </a:xfrm>
            <a:custGeom>
              <a:avLst/>
              <a:gdLst>
                <a:gd name="T0" fmla="*/ 752475 w 480"/>
                <a:gd name="T1" fmla="*/ 0 h 267"/>
                <a:gd name="T2" fmla="*/ 0 w 480"/>
                <a:gd name="T3" fmla="*/ 347663 h 267"/>
                <a:gd name="T4" fmla="*/ 0 w 480"/>
                <a:gd name="T5" fmla="*/ 423863 h 267"/>
                <a:gd name="T6" fmla="*/ 762000 w 480"/>
                <a:gd name="T7" fmla="*/ 71438 h 267"/>
                <a:gd name="T8" fmla="*/ 752475 w 480"/>
                <a:gd name="T9" fmla="*/ 0 h 267"/>
                <a:gd name="T10" fmla="*/ 0 60000 65536"/>
                <a:gd name="T11" fmla="*/ 0 60000 65536"/>
                <a:gd name="T12" fmla="*/ 0 60000 65536"/>
                <a:gd name="T13" fmla="*/ 0 60000 65536"/>
                <a:gd name="T14" fmla="*/ 0 60000 65536"/>
                <a:gd name="T15" fmla="*/ 0 w 480"/>
                <a:gd name="T16" fmla="*/ 0 h 267"/>
                <a:gd name="T17" fmla="*/ 480 w 480"/>
                <a:gd name="T18" fmla="*/ 267 h 267"/>
              </a:gdLst>
              <a:ahLst/>
              <a:cxnLst>
                <a:cxn ang="T10">
                  <a:pos x="T0" y="T1"/>
                </a:cxn>
                <a:cxn ang="T11">
                  <a:pos x="T2" y="T3"/>
                </a:cxn>
                <a:cxn ang="T12">
                  <a:pos x="T4" y="T5"/>
                </a:cxn>
                <a:cxn ang="T13">
                  <a:pos x="T6" y="T7"/>
                </a:cxn>
                <a:cxn ang="T14">
                  <a:pos x="T8" y="T9"/>
                </a:cxn>
              </a:cxnLst>
              <a:rect l="T15" t="T16" r="T17" b="T18"/>
              <a:pathLst>
                <a:path w="480" h="267">
                  <a:moveTo>
                    <a:pt x="474" y="0"/>
                  </a:moveTo>
                  <a:lnTo>
                    <a:pt x="0" y="219"/>
                  </a:lnTo>
                  <a:lnTo>
                    <a:pt x="0" y="267"/>
                  </a:lnTo>
                  <a:lnTo>
                    <a:pt x="480" y="45"/>
                  </a:lnTo>
                  <a:lnTo>
                    <a:pt x="474" y="0"/>
                  </a:lnTo>
                  <a:close/>
                </a:path>
              </a:pathLst>
            </a:custGeom>
            <a:solidFill>
              <a:srgbClr val="00990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prstClr val="black"/>
                </a:solidFill>
              </a:endParaRPr>
            </a:p>
          </p:txBody>
        </p:sp>
      </p:grpSp>
      <p:pic>
        <p:nvPicPr>
          <p:cNvPr id="110636" name="Picture 83" descr="Fig 7"/>
          <p:cNvPicPr>
            <a:picLocks noChangeAspect="1" noChangeArrowheads="1"/>
          </p:cNvPicPr>
          <p:nvPr/>
        </p:nvPicPr>
        <p:blipFill>
          <a:blip r:embed="rId3"/>
          <a:srcRect/>
          <a:stretch>
            <a:fillRect/>
          </a:stretch>
        </p:blipFill>
        <p:spPr bwMode="auto">
          <a:xfrm>
            <a:off x="314325" y="1860550"/>
            <a:ext cx="3962400" cy="4445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89" name="Text Box 85"/>
          <p:cNvSpPr txBox="1">
            <a:spLocks noChangeArrowheads="1"/>
          </p:cNvSpPr>
          <p:nvPr/>
        </p:nvSpPr>
        <p:spPr bwMode="auto">
          <a:xfrm>
            <a:off x="3667125" y="1293813"/>
            <a:ext cx="12890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solidFill>
                  <a:srgbClr val="000000"/>
                </a:solidFill>
                <a:cs typeface="Arial" charset="0"/>
              </a:rPr>
              <a:t>Thickening</a:t>
            </a:r>
          </a:p>
        </p:txBody>
      </p:sp>
      <p:sp>
        <p:nvSpPr>
          <p:cNvPr id="34" name="AutoShape 13"/>
          <p:cNvSpPr>
            <a:spLocks noChangeArrowheads="1"/>
          </p:cNvSpPr>
          <p:nvPr/>
        </p:nvSpPr>
        <p:spPr bwMode="auto">
          <a:xfrm rot="-1879232">
            <a:off x="8162925" y="1447800"/>
            <a:ext cx="642938" cy="1608138"/>
          </a:xfrm>
          <a:prstGeom prst="curvedLeftArrow">
            <a:avLst>
              <a:gd name="adj1" fmla="val 50025"/>
              <a:gd name="adj2" fmla="val 100049"/>
              <a:gd name="adj3" fmla="val 33333"/>
            </a:avLst>
          </a:prstGeom>
          <a:gradFill rotWithShape="1">
            <a:gsLst>
              <a:gs pos="0">
                <a:srgbClr val="770000"/>
              </a:gs>
              <a:gs pos="50000">
                <a:srgbClr val="AD0000"/>
              </a:gs>
              <a:gs pos="100000">
                <a:srgbClr val="CE0000"/>
              </a:gs>
            </a:gsLst>
            <a:lin ang="10800000" scaled="1"/>
          </a:gra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defRPr/>
            </a:pPr>
            <a:endParaRPr lang="en-US">
              <a:solidFill>
                <a:srgbClr val="336666"/>
              </a:solidFill>
              <a:latin typeface="Arial" pitchFamily="34" charset="0"/>
            </a:endParaRPr>
          </a:p>
        </p:txBody>
      </p:sp>
      <p:sp>
        <p:nvSpPr>
          <p:cNvPr id="36" name="AutoShape 13"/>
          <p:cNvSpPr>
            <a:spLocks noChangeArrowheads="1"/>
          </p:cNvSpPr>
          <p:nvPr/>
        </p:nvSpPr>
        <p:spPr bwMode="auto">
          <a:xfrm rot="5400000">
            <a:off x="5995194" y="5215731"/>
            <a:ext cx="457200" cy="1608138"/>
          </a:xfrm>
          <a:prstGeom prst="curvedLeftArrow">
            <a:avLst>
              <a:gd name="adj1" fmla="val 70347"/>
              <a:gd name="adj2" fmla="val 140694"/>
              <a:gd name="adj3" fmla="val 33333"/>
            </a:avLst>
          </a:prstGeom>
          <a:gradFill rotWithShape="1">
            <a:gsLst>
              <a:gs pos="0">
                <a:srgbClr val="770000"/>
              </a:gs>
              <a:gs pos="50000">
                <a:srgbClr val="AD0000"/>
              </a:gs>
              <a:gs pos="100000">
                <a:srgbClr val="CE0000"/>
              </a:gs>
            </a:gsLst>
            <a:lin ang="10800000" scaled="1"/>
          </a:gra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defRPr/>
            </a:pPr>
            <a:endParaRPr lang="en-US">
              <a:solidFill>
                <a:srgbClr val="336666"/>
              </a:solidFill>
              <a:latin typeface="Arial" pitchFamily="34" charset="0"/>
            </a:endParaRPr>
          </a:p>
        </p:txBody>
      </p:sp>
      <p:sp>
        <p:nvSpPr>
          <p:cNvPr id="4" name="AutoShape 13"/>
          <p:cNvSpPr>
            <a:spLocks noChangeArrowheads="1"/>
          </p:cNvSpPr>
          <p:nvPr/>
        </p:nvSpPr>
        <p:spPr bwMode="auto">
          <a:xfrm rot="16200000">
            <a:off x="4115594" y="-21431"/>
            <a:ext cx="642938" cy="1752600"/>
          </a:xfrm>
          <a:prstGeom prst="curvedLeftArrow">
            <a:avLst>
              <a:gd name="adj1" fmla="val 54518"/>
              <a:gd name="adj2" fmla="val 109037"/>
              <a:gd name="adj3" fmla="val 33333"/>
            </a:avLst>
          </a:prstGeom>
          <a:gradFill rotWithShape="1">
            <a:gsLst>
              <a:gs pos="0">
                <a:srgbClr val="770000"/>
              </a:gs>
              <a:gs pos="50000">
                <a:srgbClr val="AD0000"/>
              </a:gs>
              <a:gs pos="100000">
                <a:srgbClr val="CE0000"/>
              </a:gs>
            </a:gsLst>
            <a:lin ang="10800000" scaled="1"/>
          </a:gra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defRPr/>
            </a:pPr>
            <a:endParaRPr lang="en-US">
              <a:solidFill>
                <a:srgbClr val="336666"/>
              </a:solidFill>
              <a:latin typeface="Arial" pitchFamily="34" charset="0"/>
            </a:endParaRPr>
          </a:p>
        </p:txBody>
      </p:sp>
      <p:sp>
        <p:nvSpPr>
          <p:cNvPr id="2" name="AutoShape 13"/>
          <p:cNvSpPr>
            <a:spLocks noChangeArrowheads="1"/>
          </p:cNvSpPr>
          <p:nvPr/>
        </p:nvSpPr>
        <p:spPr bwMode="auto">
          <a:xfrm rot="15566433" flipV="1">
            <a:off x="2742407" y="2568865"/>
            <a:ext cx="609600" cy="1655763"/>
          </a:xfrm>
          <a:prstGeom prst="curvedLeftArrow">
            <a:avLst>
              <a:gd name="adj1" fmla="val 54323"/>
              <a:gd name="adj2" fmla="val 108646"/>
              <a:gd name="adj3" fmla="val 33333"/>
            </a:avLst>
          </a:prstGeom>
          <a:gradFill rotWithShape="1">
            <a:gsLst>
              <a:gs pos="0">
                <a:srgbClr val="770000"/>
              </a:gs>
              <a:gs pos="50000">
                <a:srgbClr val="AD0000"/>
              </a:gs>
              <a:gs pos="100000">
                <a:srgbClr val="CE0000"/>
              </a:gs>
            </a:gsLst>
            <a:lin ang="10800000" scaled="1"/>
          </a:gra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pPr>
              <a:defRPr/>
            </a:pPr>
            <a:endParaRPr lang="en-US">
              <a:solidFill>
                <a:srgbClr val="336666"/>
              </a:solidFill>
              <a:latin typeface="Arial" pitchFamily="34" charset="0"/>
            </a:endParaRPr>
          </a:p>
        </p:txBody>
      </p:sp>
    </p:spTree>
    <p:extLst>
      <p:ext uri="{BB962C8B-B14F-4D97-AF65-F5344CB8AC3E}">
        <p14:creationId xmlns:p14="http://schemas.microsoft.com/office/powerpoint/2010/main" xmlns="" val="3131622805"/>
      </p:ext>
    </p:extLst>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BMC </a:t>
            </a:r>
            <a:r>
              <a:rPr lang="en-US" dirty="0"/>
              <a:t>Manufacturing </a:t>
            </a:r>
          </a:p>
        </p:txBody>
      </p:sp>
      <p:sp>
        <p:nvSpPr>
          <p:cNvPr id="6" name="Content Placeholder 5"/>
          <p:cNvSpPr>
            <a:spLocks noGrp="1"/>
          </p:cNvSpPr>
          <p:nvPr>
            <p:ph idx="1"/>
          </p:nvPr>
        </p:nvSpPr>
        <p:spPr>
          <a:xfrm>
            <a:off x="380809" y="1676399"/>
            <a:ext cx="8385048" cy="4419601"/>
          </a:xfrm>
        </p:spPr>
        <p:txBody>
          <a:bodyPr/>
          <a:lstStyle/>
          <a:p>
            <a:endParaRPr lang="en-US"/>
          </a:p>
        </p:txBody>
      </p:sp>
      <p:sp>
        <p:nvSpPr>
          <p:cNvPr id="8" name="Rectangle 7"/>
          <p:cNvSpPr/>
          <p:nvPr/>
        </p:nvSpPr>
        <p:spPr bwMode="auto">
          <a:xfrm>
            <a:off x="159149" y="1600200"/>
            <a:ext cx="8805518" cy="5105400"/>
          </a:xfrm>
          <a:prstGeom prst="rect">
            <a:avLst/>
          </a:prstGeom>
          <a:gradFill flip="none" rotWithShape="1">
            <a:gsLst>
              <a:gs pos="0">
                <a:srgbClr val="808080">
                  <a:tint val="66000"/>
                  <a:satMod val="160000"/>
                  <a:lumMod val="100000"/>
                </a:srgbClr>
              </a:gs>
              <a:gs pos="50000">
                <a:srgbClr val="808080">
                  <a:tint val="44500"/>
                  <a:satMod val="160000"/>
                </a:srgbClr>
              </a:gs>
              <a:gs pos="100000">
                <a:srgbClr val="808080">
                  <a:tint val="23500"/>
                  <a:satMod val="160000"/>
                </a:srgbClr>
              </a:gs>
            </a:gsLst>
            <a:path path="circle">
              <a:fillToRect l="50000" t="50000" r="50000" b="50000"/>
            </a:path>
            <a:tileRect/>
          </a:gradFill>
          <a:ln w="12700" cap="sq" cmpd="sng" algn="ctr">
            <a:noFill/>
            <a:prstDash val="solid"/>
            <a:round/>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a:extLst/>
        </p:spPr>
        <p:txBody>
          <a:bodyPr wrap="none"/>
          <a:lstStyle/>
          <a:p>
            <a:pPr>
              <a:defRPr/>
            </a:pPr>
            <a:endParaRPr lang="en-US">
              <a:solidFill>
                <a:srgbClr val="336666"/>
              </a:solidFill>
            </a:endParaRPr>
          </a:p>
        </p:txBody>
      </p:sp>
      <p:sp>
        <p:nvSpPr>
          <p:cNvPr id="9" name="Right Arrow 8"/>
          <p:cNvSpPr/>
          <p:nvPr/>
        </p:nvSpPr>
        <p:spPr>
          <a:xfrm>
            <a:off x="2701644" y="2772228"/>
            <a:ext cx="679469" cy="609311"/>
          </a:xfrm>
          <a:prstGeom prst="rightArrow">
            <a:avLst/>
          </a:prstGeom>
          <a:gradFill flip="none" rotWithShape="1">
            <a:gsLst>
              <a:gs pos="25000">
                <a:srgbClr val="336600"/>
              </a:gs>
              <a:gs pos="0">
                <a:srgbClr val="003300"/>
              </a:gs>
              <a:gs pos="50000">
                <a:srgbClr val="336600"/>
              </a:gs>
              <a:gs pos="100000">
                <a:schemeClr val="accent1">
                  <a:lumMod val="60000"/>
                  <a:lumOff val="40000"/>
                </a:schemeClr>
              </a:gs>
            </a:gsLst>
            <a:lin ang="108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rgbClr val="000000">
                  <a:lumMod val="75000"/>
                </a:srgbClr>
              </a:solidFill>
            </a:endParaRPr>
          </a:p>
        </p:txBody>
      </p:sp>
      <p:pic>
        <p:nvPicPr>
          <p:cNvPr id="10" name="Picture 9" descr="C:\Users\agrous\Desktop\Premix Pictures\P1010362.JPG"/>
          <p:cNvPicPr>
            <a:picLocks/>
          </p:cNvPicPr>
          <p:nvPr/>
        </p:nvPicPr>
        <p:blipFill rotWithShape="1">
          <a:blip r:embed="rId2" cstate="print">
            <a:extLst>
              <a:ext uri="{28A0092B-C50C-407E-A947-70E740481C1C}">
                <a14:useLocalDpi xmlns:a14="http://schemas.microsoft.com/office/drawing/2010/main" xmlns="" val="0"/>
              </a:ext>
            </a:extLst>
          </a:blip>
          <a:srcRect l="11538" t="8423" r="12242" b="1985"/>
          <a:stretch/>
        </p:blipFill>
        <p:spPr bwMode="auto">
          <a:xfrm>
            <a:off x="304610" y="4568064"/>
            <a:ext cx="2317677" cy="1908936"/>
          </a:xfrm>
          <a:prstGeom prst="rect">
            <a:avLst/>
          </a:prstGeom>
          <a:noFill/>
          <a:ln>
            <a:solidFill>
              <a:schemeClr val="tx2"/>
            </a:solidFill>
          </a:ln>
          <a:effectLst>
            <a:innerShdw blurRad="114300">
              <a:prstClr val="black"/>
            </a:innerShdw>
          </a:effectLst>
        </p:spPr>
      </p:pic>
      <p:pic>
        <p:nvPicPr>
          <p:cNvPr id="11" name="Picture 10" descr="C:\Users\agrous\Desktop\Premix Pictures\P1010363.JPG"/>
          <p:cNvPicPr>
            <a:picLocks/>
          </p:cNvPicPr>
          <p:nvPr/>
        </p:nvPicPr>
        <p:blipFill rotWithShape="1">
          <a:blip r:embed="rId3" cstate="print">
            <a:extLst>
              <a:ext uri="{28A0092B-C50C-407E-A947-70E740481C1C}">
                <a14:useLocalDpi xmlns:a14="http://schemas.microsoft.com/office/drawing/2010/main" xmlns="" val="0"/>
              </a:ext>
            </a:extLst>
          </a:blip>
          <a:srcRect l="9454" t="10046" r="14744" b="8734"/>
          <a:stretch/>
        </p:blipFill>
        <p:spPr bwMode="auto">
          <a:xfrm>
            <a:off x="304610" y="2133601"/>
            <a:ext cx="2317677" cy="1908936"/>
          </a:xfrm>
          <a:prstGeom prst="rect">
            <a:avLst/>
          </a:prstGeom>
          <a:noFill/>
          <a:ln>
            <a:solidFill>
              <a:schemeClr val="tx2"/>
            </a:solidFill>
          </a:ln>
          <a:effectLst>
            <a:innerShdw blurRad="114300">
              <a:prstClr val="black"/>
            </a:innerShdw>
          </a:effectLst>
          <a:extLst>
            <a:ext uri="{53640926-AAD7-44D8-BBD7-CCE9431645EC}">
              <a14:shadowObscured xmlns:a14="http://schemas.microsoft.com/office/drawing/2010/main" xmlns=""/>
            </a:ext>
          </a:extLst>
        </p:spPr>
      </p:pic>
      <p:pic>
        <p:nvPicPr>
          <p:cNvPr id="12" name="Picture 11" descr="C:\Users\agrous\Desktop\Premix Pictures\P1010365.JPG"/>
          <p:cNvPicPr>
            <a:picLocks/>
          </p:cNvPicPr>
          <p:nvPr/>
        </p:nvPicPr>
        <p:blipFill rotWithShape="1">
          <a:blip r:embed="rId4" cstate="print">
            <a:extLst>
              <a:ext uri="{28A0092B-C50C-407E-A947-70E740481C1C}">
                <a14:useLocalDpi xmlns:a14="http://schemas.microsoft.com/office/drawing/2010/main" xmlns="" val="0"/>
              </a:ext>
            </a:extLst>
          </a:blip>
          <a:srcRect l="8557" r="11026"/>
          <a:stretch/>
        </p:blipFill>
        <p:spPr bwMode="auto">
          <a:xfrm>
            <a:off x="3449292" y="2133600"/>
            <a:ext cx="2317677" cy="1908937"/>
          </a:xfrm>
          <a:prstGeom prst="rect">
            <a:avLst/>
          </a:prstGeom>
          <a:noFill/>
          <a:ln>
            <a:solidFill>
              <a:schemeClr val="tx2"/>
            </a:solidFill>
          </a:ln>
          <a:effectLst>
            <a:innerShdw blurRad="114300">
              <a:prstClr val="black"/>
            </a:innerShdw>
          </a:effectLst>
        </p:spPr>
      </p:pic>
      <p:pic>
        <p:nvPicPr>
          <p:cNvPr id="13" name="Picture 12" descr="C:\Users\agrous\Desktop\Premix Pictures\P1010360.JPG"/>
          <p:cNvPicPr>
            <a:picLocks/>
          </p:cNvPicPr>
          <p:nvPr/>
        </p:nvPicPr>
        <p:blipFill rotWithShape="1">
          <a:blip r:embed="rId5" cstate="print">
            <a:extLst>
              <a:ext uri="{28A0092B-C50C-407E-A947-70E740481C1C}">
                <a14:useLocalDpi xmlns:a14="http://schemas.microsoft.com/office/drawing/2010/main" xmlns="" val="0"/>
              </a:ext>
            </a:extLst>
          </a:blip>
          <a:srcRect l="21794" t="18033" r="21794" b="5931"/>
          <a:stretch/>
        </p:blipFill>
        <p:spPr bwMode="auto">
          <a:xfrm>
            <a:off x="6333554" y="3206363"/>
            <a:ext cx="2317677" cy="1908936"/>
          </a:xfrm>
          <a:prstGeom prst="rect">
            <a:avLst/>
          </a:prstGeom>
          <a:noFill/>
          <a:ln>
            <a:solidFill>
              <a:schemeClr val="tx2"/>
            </a:solidFill>
          </a:ln>
          <a:effectLst>
            <a:innerShdw blurRad="114300">
              <a:prstClr val="black"/>
            </a:innerShdw>
          </a:effectLst>
        </p:spPr>
      </p:pic>
      <p:pic>
        <p:nvPicPr>
          <p:cNvPr id="14" name="Picture 13" descr="C:\Users\agrous\Desktop\Premix Pictures\P1010361.JPG"/>
          <p:cNvPicPr>
            <a:picLocks/>
          </p:cNvPicPr>
          <p:nvPr/>
        </p:nvPicPr>
        <p:blipFill rotWithShape="1">
          <a:blip r:embed="rId6" cstate="print">
            <a:extLst>
              <a:ext uri="{28A0092B-C50C-407E-A947-70E740481C1C}">
                <a14:useLocalDpi xmlns:a14="http://schemas.microsoft.com/office/drawing/2010/main" xmlns="" val="0"/>
              </a:ext>
            </a:extLst>
          </a:blip>
          <a:srcRect l="16133" t="15665" r="20217" b="10405"/>
          <a:stretch/>
        </p:blipFill>
        <p:spPr bwMode="auto">
          <a:xfrm>
            <a:off x="3449292" y="4568063"/>
            <a:ext cx="2317677" cy="1908936"/>
          </a:xfrm>
          <a:prstGeom prst="rect">
            <a:avLst/>
          </a:prstGeom>
          <a:noFill/>
          <a:ln>
            <a:solidFill>
              <a:schemeClr val="tx2"/>
            </a:solidFill>
          </a:ln>
          <a:effectLst>
            <a:innerShdw blurRad="114300">
              <a:prstClr val="black"/>
            </a:innerShdw>
          </a:effectLst>
        </p:spPr>
      </p:pic>
      <p:sp>
        <p:nvSpPr>
          <p:cNvPr id="18" name="TextBox 5"/>
          <p:cNvSpPr txBox="1">
            <a:spLocks noChangeArrowheads="1"/>
          </p:cNvSpPr>
          <p:nvPr/>
        </p:nvSpPr>
        <p:spPr bwMode="auto">
          <a:xfrm>
            <a:off x="518923" y="1787525"/>
            <a:ext cx="191928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solidFill>
                  <a:srgbClr val="000000"/>
                </a:solidFill>
                <a:cs typeface="Arial" charset="0"/>
              </a:rPr>
              <a:t>Resin &amp; Initiator</a:t>
            </a:r>
          </a:p>
        </p:txBody>
      </p:sp>
      <p:sp>
        <p:nvSpPr>
          <p:cNvPr id="19" name="TextBox 9"/>
          <p:cNvSpPr txBox="1">
            <a:spLocks noChangeArrowheads="1"/>
          </p:cNvSpPr>
          <p:nvPr/>
        </p:nvSpPr>
        <p:spPr bwMode="auto">
          <a:xfrm>
            <a:off x="3952685" y="1793875"/>
            <a:ext cx="12398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solidFill>
                  <a:srgbClr val="000000"/>
                </a:solidFill>
                <a:cs typeface="Arial" charset="0"/>
              </a:rPr>
              <a:t>Filler added</a:t>
            </a:r>
          </a:p>
        </p:txBody>
      </p:sp>
      <p:sp>
        <p:nvSpPr>
          <p:cNvPr id="20" name="TextBox 4"/>
          <p:cNvSpPr txBox="1">
            <a:spLocks noChangeArrowheads="1"/>
          </p:cNvSpPr>
          <p:nvPr/>
        </p:nvSpPr>
        <p:spPr bwMode="auto">
          <a:xfrm>
            <a:off x="7094348" y="2847975"/>
            <a:ext cx="9112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solidFill>
                  <a:srgbClr val="000000"/>
                </a:solidFill>
                <a:cs typeface="Arial" charset="0"/>
              </a:rPr>
              <a:t>Mixed</a:t>
            </a:r>
          </a:p>
        </p:txBody>
      </p:sp>
      <p:sp>
        <p:nvSpPr>
          <p:cNvPr id="21" name="TextBox 4"/>
          <p:cNvSpPr txBox="1">
            <a:spLocks noChangeArrowheads="1"/>
          </p:cNvSpPr>
          <p:nvPr/>
        </p:nvSpPr>
        <p:spPr bwMode="auto">
          <a:xfrm>
            <a:off x="1022160" y="4260850"/>
            <a:ext cx="9112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solidFill>
                  <a:srgbClr val="000000"/>
                </a:solidFill>
                <a:cs typeface="Arial" charset="0"/>
              </a:rPr>
              <a:t>Mixed</a:t>
            </a:r>
          </a:p>
        </p:txBody>
      </p:sp>
      <p:sp>
        <p:nvSpPr>
          <p:cNvPr id="22" name="TextBox 9"/>
          <p:cNvSpPr txBox="1">
            <a:spLocks noChangeArrowheads="1"/>
          </p:cNvSpPr>
          <p:nvPr/>
        </p:nvSpPr>
        <p:spPr bwMode="auto">
          <a:xfrm>
            <a:off x="3657410" y="4264025"/>
            <a:ext cx="187166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solidFill>
                  <a:srgbClr val="000000"/>
                </a:solidFill>
                <a:cs typeface="Arial" charset="0"/>
              </a:rPr>
              <a:t>Fiber glass added</a:t>
            </a:r>
          </a:p>
        </p:txBody>
      </p:sp>
      <p:pic>
        <p:nvPicPr>
          <p:cNvPr id="23"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7400619" y="1825452"/>
            <a:ext cx="1492860" cy="4696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6058489" y="1752600"/>
            <a:ext cx="1332911" cy="5940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5" name="Right Arrow 24"/>
          <p:cNvSpPr/>
          <p:nvPr/>
        </p:nvSpPr>
        <p:spPr>
          <a:xfrm rot="1579689">
            <a:off x="6002453" y="2477976"/>
            <a:ext cx="679469" cy="609311"/>
          </a:xfrm>
          <a:prstGeom prst="rightArrow">
            <a:avLst/>
          </a:prstGeom>
          <a:gradFill flip="none" rotWithShape="1">
            <a:gsLst>
              <a:gs pos="25000">
                <a:srgbClr val="336600"/>
              </a:gs>
              <a:gs pos="0">
                <a:srgbClr val="003300"/>
              </a:gs>
              <a:gs pos="50000">
                <a:srgbClr val="336600"/>
              </a:gs>
              <a:gs pos="100000">
                <a:schemeClr val="accent1">
                  <a:lumMod val="60000"/>
                  <a:lumOff val="40000"/>
                </a:schemeClr>
              </a:gs>
            </a:gsLst>
            <a:lin ang="108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rgbClr val="000000">
                  <a:lumMod val="75000"/>
                </a:srgbClr>
              </a:solidFill>
            </a:endParaRPr>
          </a:p>
        </p:txBody>
      </p:sp>
      <p:sp>
        <p:nvSpPr>
          <p:cNvPr id="26" name="Right Arrow 25"/>
          <p:cNvSpPr/>
          <p:nvPr/>
        </p:nvSpPr>
        <p:spPr>
          <a:xfrm rot="10800000">
            <a:off x="2667001" y="5259369"/>
            <a:ext cx="679469" cy="609311"/>
          </a:xfrm>
          <a:prstGeom prst="rightArrow">
            <a:avLst/>
          </a:prstGeom>
          <a:gradFill flip="none" rotWithShape="1">
            <a:gsLst>
              <a:gs pos="25000">
                <a:srgbClr val="336600"/>
              </a:gs>
              <a:gs pos="0">
                <a:srgbClr val="003300"/>
              </a:gs>
              <a:gs pos="50000">
                <a:srgbClr val="336600"/>
              </a:gs>
              <a:gs pos="100000">
                <a:schemeClr val="accent1">
                  <a:lumMod val="60000"/>
                  <a:lumOff val="40000"/>
                </a:schemeClr>
              </a:gs>
            </a:gsLst>
            <a:lin ang="108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rgbClr val="000000">
                  <a:lumMod val="75000"/>
                </a:srgbClr>
              </a:solidFill>
            </a:endParaRPr>
          </a:p>
        </p:txBody>
      </p:sp>
      <p:sp>
        <p:nvSpPr>
          <p:cNvPr id="27" name="Right Arrow 26"/>
          <p:cNvSpPr/>
          <p:nvPr/>
        </p:nvSpPr>
        <p:spPr>
          <a:xfrm rot="8960343">
            <a:off x="5899067" y="5245958"/>
            <a:ext cx="679469" cy="609311"/>
          </a:xfrm>
          <a:prstGeom prst="rightArrow">
            <a:avLst/>
          </a:prstGeom>
          <a:gradFill flip="none" rotWithShape="1">
            <a:gsLst>
              <a:gs pos="25000">
                <a:srgbClr val="336600"/>
              </a:gs>
              <a:gs pos="0">
                <a:srgbClr val="003300"/>
              </a:gs>
              <a:gs pos="50000">
                <a:srgbClr val="336600"/>
              </a:gs>
              <a:gs pos="100000">
                <a:schemeClr val="accent1">
                  <a:lumMod val="60000"/>
                  <a:lumOff val="40000"/>
                </a:schemeClr>
              </a:gs>
            </a:gsLst>
            <a:lin ang="108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rgbClr val="000000">
                  <a:lumMod val="75000"/>
                </a:srgbClr>
              </a:solidFill>
            </a:endParaRPr>
          </a:p>
        </p:txBody>
      </p:sp>
    </p:spTree>
    <p:extLst>
      <p:ext uri="{BB962C8B-B14F-4D97-AF65-F5344CB8AC3E}">
        <p14:creationId xmlns:p14="http://schemas.microsoft.com/office/powerpoint/2010/main" xmlns="" val="10312092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BMC properties</a:t>
            </a:r>
          </a:p>
        </p:txBody>
      </p:sp>
      <p:pic>
        <p:nvPicPr>
          <p:cNvPr id="5" name="Picture 8" descr="BMC_ MAESO33ST-UPR _properties-Version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1225" y="1752600"/>
            <a:ext cx="7458075"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400619" y="1825452"/>
            <a:ext cx="1492860" cy="4696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058489" y="1752600"/>
            <a:ext cx="1332911" cy="5940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643397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VaRTM</a:t>
            </a:r>
            <a:r>
              <a:rPr lang="en-US" dirty="0"/>
              <a:t>/RTM Applications</a:t>
            </a:r>
          </a:p>
        </p:txBody>
      </p:sp>
      <p:sp>
        <p:nvSpPr>
          <p:cNvPr id="6" name="Rectangle 5"/>
          <p:cNvSpPr/>
          <p:nvPr/>
        </p:nvSpPr>
        <p:spPr bwMode="auto">
          <a:xfrm>
            <a:off x="46826" y="1219200"/>
            <a:ext cx="9020973" cy="5562600"/>
          </a:xfrm>
          <a:prstGeom prst="rect">
            <a:avLst/>
          </a:prstGeom>
          <a:gradFill flip="none" rotWithShape="1">
            <a:gsLst>
              <a:gs pos="0">
                <a:srgbClr val="808080">
                  <a:tint val="66000"/>
                  <a:satMod val="160000"/>
                  <a:lumMod val="100000"/>
                </a:srgbClr>
              </a:gs>
              <a:gs pos="50000">
                <a:srgbClr val="808080">
                  <a:tint val="44500"/>
                  <a:satMod val="160000"/>
                </a:srgbClr>
              </a:gs>
              <a:gs pos="100000">
                <a:srgbClr val="808080">
                  <a:tint val="23500"/>
                  <a:satMod val="160000"/>
                </a:srgbClr>
              </a:gs>
            </a:gsLst>
            <a:path path="circle">
              <a:fillToRect l="50000" t="50000" r="50000" b="50000"/>
            </a:path>
            <a:tileRect/>
          </a:gradFill>
          <a:ln w="12700" cap="sq" cmpd="sng" algn="ctr">
            <a:noFill/>
            <a:prstDash val="solid"/>
            <a:round/>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a:extLst/>
        </p:spPr>
        <p:txBody>
          <a:bodyPr wrap="none"/>
          <a:lstStyle/>
          <a:p>
            <a:pPr>
              <a:defRPr/>
            </a:pPr>
            <a:endParaRPr lang="en-US">
              <a:solidFill>
                <a:srgbClr val="336666"/>
              </a:solidFil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32313" y="3529013"/>
            <a:ext cx="4292600" cy="3217862"/>
          </a:xfrm>
          <a:prstGeom prst="rect">
            <a:avLst/>
          </a:prstGeom>
          <a:solidFill>
            <a:schemeClr val="bg1"/>
          </a:solidFill>
          <a:ln w="9525">
            <a:solidFill>
              <a:schemeClr val="bg1">
                <a:lumMod val="85000"/>
              </a:schemeClr>
            </a:solidFill>
            <a:miter lim="800000"/>
            <a:headEnd/>
            <a:tailEnd/>
          </a:ln>
          <a:effectLst>
            <a:innerShdw blurRad="114300">
              <a:prstClr val="black"/>
            </a:innerShdw>
          </a:effectLst>
          <a:extLst/>
        </p:spPr>
      </p:pic>
      <p:sp>
        <p:nvSpPr>
          <p:cNvPr id="7" name="Rounded Rectangle 6"/>
          <p:cNvSpPr/>
          <p:nvPr/>
        </p:nvSpPr>
        <p:spPr bwMode="auto">
          <a:xfrm>
            <a:off x="215958" y="1295400"/>
            <a:ext cx="8470842" cy="1935957"/>
          </a:xfrm>
          <a:prstGeom prst="roundRect">
            <a:avLst/>
          </a:prstGeom>
          <a:solidFill>
            <a:srgbClr val="FFFFFF"/>
          </a:solidFill>
          <a:ln w="57150">
            <a:solidFill>
              <a:srgbClr val="669900"/>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8" name="Text Box 4"/>
          <p:cNvSpPr txBox="1">
            <a:spLocks noChangeArrowheads="1"/>
          </p:cNvSpPr>
          <p:nvPr/>
        </p:nvSpPr>
        <p:spPr bwMode="auto">
          <a:xfrm>
            <a:off x="7483475" y="2032000"/>
            <a:ext cx="12033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a:solidFill>
                  <a:srgbClr val="000000"/>
                </a:solidFill>
                <a:cs typeface="Arial" charset="0"/>
              </a:rPr>
              <a:t>Initiator</a:t>
            </a:r>
          </a:p>
        </p:txBody>
      </p:sp>
      <p:sp>
        <p:nvSpPr>
          <p:cNvPr id="9" name="Text Box 164"/>
          <p:cNvSpPr txBox="1">
            <a:spLocks noChangeArrowheads="1"/>
          </p:cNvSpPr>
          <p:nvPr/>
        </p:nvSpPr>
        <p:spPr bwMode="auto">
          <a:xfrm>
            <a:off x="7450138" y="1984375"/>
            <a:ext cx="36353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0000"/>
                </a:solidFill>
                <a:cs typeface="Arial" charset="0"/>
              </a:rPr>
              <a:t>+</a:t>
            </a:r>
          </a:p>
        </p:txBody>
      </p:sp>
      <p:sp>
        <p:nvSpPr>
          <p:cNvPr id="10" name="Text Box 164"/>
          <p:cNvSpPr txBox="1">
            <a:spLocks noChangeArrowheads="1"/>
          </p:cNvSpPr>
          <p:nvPr/>
        </p:nvSpPr>
        <p:spPr bwMode="auto">
          <a:xfrm>
            <a:off x="4532313" y="2009775"/>
            <a:ext cx="3651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0000"/>
                </a:solidFill>
                <a:cs typeface="Arial" charset="0"/>
              </a:rPr>
              <a:t>+</a:t>
            </a:r>
          </a:p>
        </p:txBody>
      </p:sp>
      <p:sp>
        <p:nvSpPr>
          <p:cNvPr id="11" name="Text Box 166"/>
          <p:cNvSpPr txBox="1">
            <a:spLocks noChangeArrowheads="1"/>
          </p:cNvSpPr>
          <p:nvPr/>
        </p:nvSpPr>
        <p:spPr bwMode="auto">
          <a:xfrm>
            <a:off x="5791200" y="2060575"/>
            <a:ext cx="87630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a:solidFill>
                  <a:srgbClr val="000000"/>
                </a:solidFill>
                <a:cs typeface="Arial" charset="0"/>
              </a:rPr>
              <a:t>and/or</a:t>
            </a:r>
          </a:p>
        </p:txBody>
      </p:sp>
      <p:pic>
        <p:nvPicPr>
          <p:cNvPr id="12" name="Picture 30"/>
          <p:cNvPicPr>
            <a:picLocks noChangeAspect="1" noChangeArrowheads="1"/>
          </p:cNvPicPr>
          <p:nvPr/>
        </p:nvPicPr>
        <p:blipFill>
          <a:blip r:embed="rId4"/>
          <a:srcRect/>
          <a:stretch>
            <a:fillRect/>
          </a:stretch>
        </p:blipFill>
        <p:spPr bwMode="auto">
          <a:xfrm>
            <a:off x="6511925" y="1590675"/>
            <a:ext cx="1012825" cy="9556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31"/>
          <p:cNvPicPr>
            <a:picLocks noChangeAspect="1" noChangeArrowheads="1"/>
          </p:cNvPicPr>
          <p:nvPr/>
        </p:nvPicPr>
        <p:blipFill>
          <a:blip r:embed="rId5"/>
          <a:srcRect r="20184" b="5000"/>
          <a:stretch>
            <a:fillRect/>
          </a:stretch>
        </p:blipFill>
        <p:spPr bwMode="auto">
          <a:xfrm>
            <a:off x="4910138" y="1608138"/>
            <a:ext cx="1036637" cy="9366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 Box 166"/>
          <p:cNvSpPr txBox="1">
            <a:spLocks noChangeArrowheads="1"/>
          </p:cNvSpPr>
          <p:nvPr/>
        </p:nvSpPr>
        <p:spPr bwMode="auto">
          <a:xfrm>
            <a:off x="6142038" y="2513013"/>
            <a:ext cx="1752600" cy="58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a:solidFill>
                  <a:srgbClr val="000000"/>
                </a:solidFill>
                <a:cs typeface="Arial" charset="0"/>
              </a:rPr>
              <a:t>Natural </a:t>
            </a:r>
          </a:p>
          <a:p>
            <a:pPr algn="ctr" eaLnBrk="1" hangingPunct="1"/>
            <a:r>
              <a:rPr lang="en-US" sz="1600">
                <a:solidFill>
                  <a:srgbClr val="000000"/>
                </a:solidFill>
                <a:cs typeface="Arial" charset="0"/>
              </a:rPr>
              <a:t>Fiber</a:t>
            </a:r>
          </a:p>
        </p:txBody>
      </p:sp>
      <p:sp>
        <p:nvSpPr>
          <p:cNvPr id="15" name="Text Box 166"/>
          <p:cNvSpPr txBox="1">
            <a:spLocks noChangeArrowheads="1"/>
          </p:cNvSpPr>
          <p:nvPr/>
        </p:nvSpPr>
        <p:spPr bwMode="auto">
          <a:xfrm>
            <a:off x="4795838" y="2509838"/>
            <a:ext cx="1150937"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a:solidFill>
                  <a:srgbClr val="000000"/>
                </a:solidFill>
                <a:cs typeface="Arial" charset="0"/>
              </a:rPr>
              <a:t>Synthetic </a:t>
            </a:r>
          </a:p>
          <a:p>
            <a:pPr algn="ctr" eaLnBrk="1" hangingPunct="1"/>
            <a:r>
              <a:rPr lang="en-US" sz="1600">
                <a:solidFill>
                  <a:srgbClr val="000000"/>
                </a:solidFill>
                <a:cs typeface="Arial" charset="0"/>
              </a:rPr>
              <a:t>Fiber</a:t>
            </a:r>
          </a:p>
        </p:txBody>
      </p:sp>
      <p:pic>
        <p:nvPicPr>
          <p:cNvPr id="16" name="Picture 1" descr="P1010072.JPG"/>
          <p:cNvPicPr>
            <a:picLocks noChangeAspect="1"/>
          </p:cNvPicPr>
          <p:nvPr/>
        </p:nvPicPr>
        <p:blipFill>
          <a:blip r:embed="rId6" cstate="print">
            <a:extLst>
              <a:ext uri="{28A0092B-C50C-407E-A947-70E740481C1C}">
                <a14:useLocalDpi xmlns:a14="http://schemas.microsoft.com/office/drawing/2010/main" xmlns="" val="0"/>
              </a:ext>
            </a:extLst>
          </a:blip>
          <a:srcRect l="47762" t="11429" r="2232"/>
          <a:stretch>
            <a:fillRect/>
          </a:stretch>
        </p:blipFill>
        <p:spPr bwMode="auto">
          <a:xfrm>
            <a:off x="276392" y="3497740"/>
            <a:ext cx="1389916" cy="1846603"/>
          </a:xfrm>
          <a:prstGeom prst="rect">
            <a:avLst/>
          </a:prstGeom>
          <a:noFill/>
          <a:ln w="9525">
            <a:solidFill>
              <a:srgbClr val="000000"/>
            </a:solidFill>
            <a:miter lim="800000"/>
            <a:headEnd/>
            <a:tailEnd/>
          </a:ln>
          <a:effectLst>
            <a:innerShdw blurRad="114300">
              <a:prstClr val="black"/>
            </a:innerShdw>
          </a:effectLst>
          <a:extLst>
            <a:ext uri="{909E8E84-426E-40DD-AFC4-6F175D3DCCD1}">
              <a14:hiddenFill xmlns:a14="http://schemas.microsoft.com/office/drawing/2010/main" xmlns="">
                <a:solidFill>
                  <a:srgbClr val="FFFFFF"/>
                </a:solidFill>
              </a14:hiddenFill>
            </a:ext>
          </a:extLst>
        </p:spPr>
      </p:pic>
      <p:pic>
        <p:nvPicPr>
          <p:cNvPr id="17" name="Picture 11"/>
          <p:cNvPicPr>
            <a:picLocks noChangeAspect="1" noChangeArrowheads="1"/>
          </p:cNvPicPr>
          <p:nvPr/>
        </p:nvPicPr>
        <p:blipFill>
          <a:blip r:embed="rId7">
            <a:extLst>
              <a:ext uri="{28A0092B-C50C-407E-A947-70E740481C1C}">
                <a14:useLocalDpi xmlns:a14="http://schemas.microsoft.com/office/drawing/2010/main" xmlns="" val="0"/>
              </a:ext>
            </a:extLst>
          </a:blip>
          <a:srcRect l="6363" t="10042" b="23015"/>
          <a:stretch>
            <a:fillRect/>
          </a:stretch>
        </p:blipFill>
        <p:spPr bwMode="auto">
          <a:xfrm>
            <a:off x="685800" y="5410200"/>
            <a:ext cx="2754313" cy="1247824"/>
          </a:xfrm>
          <a:prstGeom prst="rect">
            <a:avLst/>
          </a:prstGeom>
          <a:noFill/>
          <a:ln w="9525">
            <a:solidFill>
              <a:srgbClr val="000000"/>
            </a:solidFill>
            <a:miter lim="800000"/>
            <a:headEnd/>
            <a:tailEnd/>
          </a:ln>
          <a:effectLst>
            <a:innerShdw blurRad="114300">
              <a:prstClr val="black"/>
            </a:innerShdw>
          </a:effectLst>
          <a:extLst>
            <a:ext uri="{909E8E84-426E-40DD-AFC4-6F175D3DCCD1}">
              <a14:hiddenFill xmlns:a14="http://schemas.microsoft.com/office/drawing/2010/main" xmlns="">
                <a:solidFill>
                  <a:srgbClr val="FFFFFF"/>
                </a:solidFill>
              </a14:hiddenFill>
            </a:ext>
          </a:extLst>
        </p:spPr>
      </p:pic>
      <p:pic>
        <p:nvPicPr>
          <p:cNvPr id="20" name="Picture 24"/>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33400" y="1619250"/>
            <a:ext cx="2794000" cy="1287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2" name="Object 2"/>
          <p:cNvGraphicFramePr>
            <a:graphicFrameLocks noChangeAspect="1"/>
          </p:cNvGraphicFramePr>
          <p:nvPr/>
        </p:nvGraphicFramePr>
        <p:xfrm>
          <a:off x="3749675" y="1762125"/>
          <a:ext cx="400050" cy="723900"/>
        </p:xfrm>
        <a:graphic>
          <a:graphicData uri="http://schemas.openxmlformats.org/presentationml/2006/ole">
            <p:oleObj spid="_x0000_s24706" name="ISIS/Draw Sketch" r:id="rId9" imgW="586381" imgH="1118304" progId="">
              <p:embed/>
            </p:oleObj>
          </a:graphicData>
        </a:graphic>
      </p:graphicFrame>
      <p:sp>
        <p:nvSpPr>
          <p:cNvPr id="23" name="Text Box 164"/>
          <p:cNvSpPr txBox="1">
            <a:spLocks noChangeArrowheads="1"/>
          </p:cNvSpPr>
          <p:nvPr/>
        </p:nvSpPr>
        <p:spPr bwMode="auto">
          <a:xfrm>
            <a:off x="3327400" y="2019300"/>
            <a:ext cx="287338"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0000"/>
                </a:solidFill>
                <a:cs typeface="Arial" charset="0"/>
              </a:rPr>
              <a:t>+</a:t>
            </a:r>
          </a:p>
        </p:txBody>
      </p:sp>
      <p:sp>
        <p:nvSpPr>
          <p:cNvPr id="24" name="Text Box 12"/>
          <p:cNvSpPr txBox="1">
            <a:spLocks noChangeArrowheads="1"/>
          </p:cNvSpPr>
          <p:nvPr/>
        </p:nvSpPr>
        <p:spPr bwMode="auto">
          <a:xfrm>
            <a:off x="1184275" y="2754313"/>
            <a:ext cx="19939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a:solidFill>
                  <a:srgbClr val="000000"/>
                </a:solidFill>
                <a:cs typeface="Arial" charset="0"/>
              </a:rPr>
              <a:t>Bio-Resin</a:t>
            </a:r>
          </a:p>
        </p:txBody>
      </p:sp>
      <p:sp>
        <p:nvSpPr>
          <p:cNvPr id="26" name="Rectangle 25"/>
          <p:cNvSpPr>
            <a:spLocks noChangeArrowheads="1"/>
          </p:cNvSpPr>
          <p:nvPr/>
        </p:nvSpPr>
        <p:spPr bwMode="auto">
          <a:xfrm>
            <a:off x="451915" y="1478726"/>
            <a:ext cx="3815285" cy="1620074"/>
          </a:xfrm>
          <a:prstGeom prst="rect">
            <a:avLst/>
          </a:prstGeom>
          <a:gradFill flip="none" rotWithShape="1">
            <a:gsLst>
              <a:gs pos="0">
                <a:srgbClr val="669900">
                  <a:alpha val="25000"/>
                </a:srgbClr>
              </a:gs>
              <a:gs pos="69000">
                <a:srgbClr val="CCFF99">
                  <a:alpha val="25000"/>
                </a:srgbClr>
              </a:gs>
              <a:gs pos="100000">
                <a:srgbClr val="669900">
                  <a:alpha val="25000"/>
                </a:srgbClr>
              </a:gs>
            </a:gsLst>
            <a:path path="circle">
              <a:fillToRect l="50000" t="50000" r="50000" b="50000"/>
            </a:path>
            <a:tileRect/>
          </a:gradFill>
          <a:ln>
            <a:noFill/>
          </a:ln>
          <a:effectLst>
            <a:outerShdw blurRad="50800" dist="38100" dir="2700000" algn="tl" rotWithShape="0">
              <a:prstClr val="black">
                <a:alpha val="40000"/>
              </a:prstClr>
            </a:outerShdw>
          </a:effectLst>
          <a:extLst/>
        </p:spPr>
        <p:txBody>
          <a:bodyPr wrap="none" anchor="ctr"/>
          <a:lstStyle/>
          <a:p>
            <a:pPr fontAlgn="base">
              <a:spcBef>
                <a:spcPct val="0"/>
              </a:spcBef>
              <a:spcAft>
                <a:spcPct val="0"/>
              </a:spcAft>
              <a:defRPr/>
            </a:pPr>
            <a:endParaRPr lang="en-US">
              <a:solidFill>
                <a:srgbClr val="336666"/>
              </a:solidFill>
              <a:cs typeface="Arial" pitchFamily="34" charset="0"/>
            </a:endParaRPr>
          </a:p>
        </p:txBody>
      </p:sp>
      <p:pic>
        <p:nvPicPr>
          <p:cNvPr id="27" name="Picture 33"/>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1767890" y="3497739"/>
            <a:ext cx="2104686" cy="1846603"/>
          </a:xfrm>
          <a:prstGeom prst="rect">
            <a:avLst/>
          </a:prstGeom>
          <a:noFill/>
          <a:ln w="9525">
            <a:solidFill>
              <a:srgbClr val="000000"/>
            </a:solidFill>
            <a:miter lim="800000"/>
            <a:headEnd/>
            <a:tailEnd/>
          </a:ln>
          <a:effectLst>
            <a:innerShdw blurRad="114300">
              <a:prstClr val="black"/>
            </a:innerShdw>
          </a:effectLst>
          <a:extLst>
            <a:ext uri="{909E8E84-426E-40DD-AFC4-6F175D3DCCD1}">
              <a14:hiddenFill xmlns:a14="http://schemas.microsoft.com/office/drawing/2010/main" xmlns="">
                <a:solidFill>
                  <a:srgbClr val="FFFFFF"/>
                </a:solidFill>
              </a14:hiddenFill>
            </a:ext>
          </a:extLst>
        </p:spPr>
      </p:pic>
      <p:sp>
        <p:nvSpPr>
          <p:cNvPr id="25" name="AutoShape 172"/>
          <p:cNvSpPr>
            <a:spLocks noChangeArrowheads="1"/>
          </p:cNvSpPr>
          <p:nvPr/>
        </p:nvSpPr>
        <p:spPr bwMode="auto">
          <a:xfrm rot="16200000" flipV="1">
            <a:off x="3903657" y="5255951"/>
            <a:ext cx="727084" cy="1971005"/>
          </a:xfrm>
          <a:prstGeom prst="curvedRightArrow">
            <a:avLst>
              <a:gd name="adj1" fmla="val 53421"/>
              <a:gd name="adj2" fmla="val 105670"/>
              <a:gd name="adj3" fmla="val 74236"/>
            </a:avLst>
          </a:prstGeom>
          <a:gradFill flip="none" rotWithShape="1">
            <a:gsLst>
              <a:gs pos="0">
                <a:srgbClr val="92D050">
                  <a:shade val="30000"/>
                  <a:satMod val="115000"/>
                </a:srgbClr>
              </a:gs>
              <a:gs pos="50000">
                <a:srgbClr val="92D050"/>
              </a:gs>
              <a:gs pos="100000">
                <a:schemeClr val="accent1">
                  <a:lumMod val="50000"/>
                </a:schemeClr>
              </a:gs>
            </a:gsLst>
            <a:lin ang="8100000" scaled="1"/>
            <a:tileRect/>
          </a:gradFill>
          <a:ln w="9525">
            <a:solidFill>
              <a:schemeClr val="accent1">
                <a:lumMod val="50000"/>
              </a:schemeClr>
            </a:solidFill>
            <a:miter lim="800000"/>
            <a:headEnd/>
            <a:tailEnd/>
          </a:ln>
          <a:effectLst>
            <a:innerShdw blurRad="114300">
              <a:prstClr val="black"/>
            </a:innerShdw>
          </a:effectLst>
        </p:spPr>
        <p:txBody>
          <a:bodyPr wrap="none" anchor="ctr"/>
          <a:lstStyle/>
          <a:p>
            <a:pPr fontAlgn="base">
              <a:spcBef>
                <a:spcPct val="0"/>
              </a:spcBef>
              <a:spcAft>
                <a:spcPct val="0"/>
              </a:spcAft>
            </a:pPr>
            <a:endParaRPr lang="en-US" smtClean="0">
              <a:solidFill>
                <a:srgbClr val="336666"/>
              </a:solidFill>
              <a:cs typeface="Arial" charset="0"/>
            </a:endParaRPr>
          </a:p>
        </p:txBody>
      </p:sp>
      <p:sp>
        <p:nvSpPr>
          <p:cNvPr id="28" name="AutoShape 172"/>
          <p:cNvSpPr>
            <a:spLocks noChangeArrowheads="1"/>
          </p:cNvSpPr>
          <p:nvPr/>
        </p:nvSpPr>
        <p:spPr bwMode="auto">
          <a:xfrm rot="10114704" flipV="1">
            <a:off x="8239437" y="2512237"/>
            <a:ext cx="727084" cy="1971005"/>
          </a:xfrm>
          <a:prstGeom prst="curvedRightArrow">
            <a:avLst>
              <a:gd name="adj1" fmla="val 53421"/>
              <a:gd name="adj2" fmla="val 105670"/>
              <a:gd name="adj3" fmla="val 74236"/>
            </a:avLst>
          </a:prstGeom>
          <a:gradFill flip="none" rotWithShape="1">
            <a:gsLst>
              <a:gs pos="0">
                <a:srgbClr val="92D050">
                  <a:shade val="30000"/>
                  <a:satMod val="115000"/>
                </a:srgbClr>
              </a:gs>
              <a:gs pos="50000">
                <a:srgbClr val="92D050"/>
              </a:gs>
              <a:gs pos="100000">
                <a:schemeClr val="accent1">
                  <a:lumMod val="50000"/>
                </a:schemeClr>
              </a:gs>
            </a:gsLst>
            <a:lin ang="8100000" scaled="1"/>
            <a:tileRect/>
          </a:gradFill>
          <a:ln w="9525">
            <a:solidFill>
              <a:schemeClr val="accent1">
                <a:lumMod val="50000"/>
              </a:schemeClr>
            </a:solidFill>
            <a:miter lim="800000"/>
            <a:headEnd/>
            <a:tailEnd/>
          </a:ln>
          <a:effectLst>
            <a:innerShdw blurRad="114300">
              <a:prstClr val="black"/>
            </a:innerShdw>
          </a:effectLst>
        </p:spPr>
        <p:txBody>
          <a:bodyPr wrap="none" anchor="ctr"/>
          <a:lstStyle/>
          <a:p>
            <a:pPr fontAlgn="base">
              <a:spcBef>
                <a:spcPct val="0"/>
              </a:spcBef>
              <a:spcAft>
                <a:spcPct val="0"/>
              </a:spcAft>
            </a:pPr>
            <a:endParaRPr lang="en-US" smtClean="0">
              <a:solidFill>
                <a:srgbClr val="336666"/>
              </a:solidFill>
              <a:cs typeface="Arial" charset="0"/>
            </a:endParaRPr>
          </a:p>
        </p:txBody>
      </p:sp>
    </p:spTree>
    <p:extLst>
      <p:ext uri="{BB962C8B-B14F-4D97-AF65-F5344CB8AC3E}">
        <p14:creationId xmlns:p14="http://schemas.microsoft.com/office/powerpoint/2010/main" xmlns="" val="23061395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VARTM</a:t>
            </a:r>
            <a:endParaRPr lang="en-US" dirty="0"/>
          </a:p>
        </p:txBody>
      </p:sp>
      <p:graphicFrame>
        <p:nvGraphicFramePr>
          <p:cNvPr id="5" name="Group 45"/>
          <p:cNvGraphicFramePr>
            <a:graphicFrameLocks noGrp="1"/>
          </p:cNvGraphicFramePr>
          <p:nvPr>
            <p:extLst>
              <p:ext uri="{D42A27DB-BD31-4B8C-83A1-F6EECF244321}">
                <p14:modId xmlns:p14="http://schemas.microsoft.com/office/powerpoint/2010/main" xmlns="" val="2309566549"/>
              </p:ext>
            </p:extLst>
          </p:nvPr>
        </p:nvGraphicFramePr>
        <p:xfrm>
          <a:off x="228600" y="2286000"/>
          <a:ext cx="5791200" cy="3571875"/>
        </p:xfrm>
        <a:graphic>
          <a:graphicData uri="http://schemas.openxmlformats.org/drawingml/2006/table">
            <a:tbl>
              <a:tblPr>
                <a:effectLst>
                  <a:innerShdw blurRad="114300">
                    <a:prstClr val="black"/>
                  </a:innerShdw>
                </a:effectLst>
              </a:tblPr>
              <a:tblGrid>
                <a:gridCol w="3055938"/>
                <a:gridCol w="1368425"/>
                <a:gridCol w="1366837"/>
              </a:tblGrid>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Arial" pitchFamily="34" charset="0"/>
                          <a:cs typeface="Arial" pitchFamily="34" charset="0"/>
                        </a:rPr>
                        <a:t>Resin</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DC63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Arial" pitchFamily="34" charset="0"/>
                          <a:cs typeface="Arial" pitchFamily="34" charset="0"/>
                        </a:rPr>
                        <a:t>MAESO</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DC63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Arial" pitchFamily="34" charset="0"/>
                          <a:cs typeface="Arial" pitchFamily="34" charset="0"/>
                        </a:rPr>
                        <a:t>MAESO</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DC63F"/>
                    </a:solid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Glass Fiber</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1">
                              <a:lumMod val="50000"/>
                            </a:schemeClr>
                          </a:solidFill>
                          <a:effectLst/>
                          <a:latin typeface="Arial" pitchFamily="34" charset="0"/>
                          <a:cs typeface="Arial" pitchFamily="34" charset="0"/>
                        </a:rPr>
                        <a:t>44 vol%</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cs typeface="Arial" pitchFamily="34" charset="0"/>
                        </a:rPr>
                        <a:t>T</a:t>
                      </a:r>
                      <a:r>
                        <a:rPr kumimoji="0" lang="en-US" sz="2000" b="0" i="0" u="none" strike="noStrike" cap="none" normalizeH="0" baseline="-25000" smtClean="0">
                          <a:ln>
                            <a:noFill/>
                          </a:ln>
                          <a:solidFill>
                            <a:srgbClr val="000000"/>
                          </a:solidFill>
                          <a:effectLst/>
                          <a:latin typeface="Arial" pitchFamily="34" charset="0"/>
                          <a:cs typeface="Arial" pitchFamily="34" charset="0"/>
                        </a:rPr>
                        <a:t>g</a:t>
                      </a:r>
                      <a:r>
                        <a:rPr kumimoji="0" lang="en-US" sz="2000" b="0" i="0" u="none" strike="noStrike" cap="none" normalizeH="0" baseline="0" smtClean="0">
                          <a:ln>
                            <a:noFill/>
                          </a:ln>
                          <a:solidFill>
                            <a:srgbClr val="000000"/>
                          </a:solidFill>
                          <a:effectLst/>
                          <a:latin typeface="Arial" pitchFamily="34" charset="0"/>
                          <a:cs typeface="Arial" pitchFamily="34" charset="0"/>
                        </a:rPr>
                        <a:t> (</a:t>
                      </a:r>
                      <a:r>
                        <a:rPr kumimoji="0" lang="en-US" sz="2000" b="0" i="0" u="none" strike="noStrike" cap="none" normalizeH="0" baseline="30000" smtClean="0">
                          <a:ln>
                            <a:noFill/>
                          </a:ln>
                          <a:solidFill>
                            <a:srgbClr val="000000"/>
                          </a:solidFill>
                          <a:effectLst/>
                          <a:latin typeface="Arial" pitchFamily="34" charset="0"/>
                          <a:cs typeface="Arial" pitchFamily="34" charset="0"/>
                        </a:rPr>
                        <a:t>o</a:t>
                      </a:r>
                      <a:r>
                        <a:rPr kumimoji="0" lang="en-US" sz="2000" b="0" i="0" u="none" strike="noStrike" cap="none" normalizeH="0" baseline="0" smtClean="0">
                          <a:ln>
                            <a:noFill/>
                          </a:ln>
                          <a:solidFill>
                            <a:srgbClr val="000000"/>
                          </a:solidFill>
                          <a:effectLst/>
                          <a:latin typeface="Arial" pitchFamily="34" charset="0"/>
                          <a:cs typeface="Arial" pitchFamily="34" charset="0"/>
                        </a:rPr>
                        <a:t>C)</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96</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120</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cs typeface="Arial" pitchFamily="34" charset="0"/>
                        </a:rPr>
                        <a:t>E’ (MPa)</a:t>
                      </a:r>
                    </a:p>
                  </a:txBody>
                  <a:tcPr marT="45725" marB="45725"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1310</a:t>
                      </a:r>
                    </a:p>
                  </a:txBody>
                  <a:tcPr marT="45725" marB="4572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20578</a:t>
                      </a:r>
                    </a:p>
                  </a:txBody>
                  <a:tcPr marT="45725" marB="45725"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Flexural strength (</a:t>
                      </a:r>
                      <a:r>
                        <a:rPr kumimoji="0" lang="en-US" sz="2000" b="0" i="0" u="none" strike="noStrike" cap="none" normalizeH="0" baseline="0" dirty="0" err="1" smtClean="0">
                          <a:ln>
                            <a:noFill/>
                          </a:ln>
                          <a:solidFill>
                            <a:srgbClr val="000000"/>
                          </a:solidFill>
                          <a:effectLst/>
                          <a:latin typeface="Arial" pitchFamily="34" charset="0"/>
                          <a:cs typeface="Arial" pitchFamily="34" charset="0"/>
                        </a:rPr>
                        <a:t>MPa</a:t>
                      </a:r>
                      <a:r>
                        <a:rPr kumimoji="0" lang="en-US" sz="2000" b="0" i="0" u="none" strike="noStrike" cap="none" normalizeH="0" baseline="0" dirty="0" smtClean="0">
                          <a:ln>
                            <a:noFill/>
                          </a:ln>
                          <a:solidFill>
                            <a:srgbClr val="000000"/>
                          </a:solidFill>
                          <a:effectLst/>
                          <a:latin typeface="Arial" pitchFamily="34" charset="0"/>
                          <a:cs typeface="Arial" pitchFamily="34" charset="0"/>
                        </a:rPr>
                        <a:t>)</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1">
                              <a:lumMod val="50000"/>
                            </a:schemeClr>
                          </a:solidFill>
                          <a:effectLst/>
                          <a:latin typeface="Arial" pitchFamily="34" charset="0"/>
                          <a:cs typeface="Arial" pitchFamily="34" charset="0"/>
                        </a:rPr>
                        <a:t>61.8</a:t>
                      </a:r>
                      <a:endParaRPr kumimoji="0" lang="en-US" sz="2000" b="0" i="0" u="none" strike="noStrike" cap="none" normalizeH="0" baseline="30000" smtClean="0">
                        <a:ln>
                          <a:noFill/>
                        </a:ln>
                        <a:solidFill>
                          <a:schemeClr val="accent1">
                            <a:lumMod val="50000"/>
                          </a:schemeClr>
                        </a:solidFill>
                        <a:effectLst/>
                        <a:latin typeface="Arial" pitchFamily="34" charset="0"/>
                        <a:cs typeface="Arial" pitchFamily="34"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304.1</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cs typeface="Arial" pitchFamily="34" charset="0"/>
                        </a:rPr>
                        <a:t>Flexural modulus (GPa)</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1.6</a:t>
                      </a:r>
                      <a:endParaRPr kumimoji="0" lang="en-US" sz="2000" b="0" i="0" u="none" strike="noStrike" cap="none" normalizeH="0" baseline="30000" dirty="0" smtClean="0">
                        <a:ln>
                          <a:noFill/>
                        </a:ln>
                        <a:solidFill>
                          <a:schemeClr val="accent1">
                            <a:lumMod val="50000"/>
                          </a:schemeClr>
                        </a:solidFill>
                        <a:effectLst/>
                        <a:latin typeface="Arial" pitchFamily="34" charset="0"/>
                        <a:cs typeface="Arial" pitchFamily="34"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21.1</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cs typeface="Arial" pitchFamily="34" charset="0"/>
                        </a:rPr>
                        <a:t>Tensile strength (MPa)</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39.7</a:t>
                      </a:r>
                      <a:endParaRPr kumimoji="0" lang="en-US" sz="2000" b="0" i="0" u="none" strike="noStrike" cap="none" normalizeH="0" baseline="30000" dirty="0" smtClean="0">
                        <a:ln>
                          <a:noFill/>
                        </a:ln>
                        <a:solidFill>
                          <a:schemeClr val="accent1">
                            <a:lumMod val="50000"/>
                          </a:schemeClr>
                        </a:solidFill>
                        <a:effectLst/>
                        <a:latin typeface="Arial" pitchFamily="34" charset="0"/>
                        <a:cs typeface="Arial" pitchFamily="34"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291.8</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cs typeface="Arial" pitchFamily="34" charset="0"/>
                        </a:rPr>
                        <a:t>Tensile modulus (GPa)</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2.2</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11.4</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BBC</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57</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57</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r>
            </a:tbl>
          </a:graphicData>
        </a:graphic>
      </p:graphicFrame>
      <p:pic>
        <p:nvPicPr>
          <p:cNvPr id="6" name="Picture 5" descr="GlassMAESO.JPG"/>
          <p:cNvPicPr>
            <a:picLocks noChangeAspect="1"/>
          </p:cNvPicPr>
          <p:nvPr/>
        </p:nvPicPr>
        <p:blipFill>
          <a:blip r:embed="rId2">
            <a:extLst>
              <a:ext uri="{28A0092B-C50C-407E-A947-70E740481C1C}">
                <a14:useLocalDpi xmlns:a14="http://schemas.microsoft.com/office/drawing/2010/main" xmlns="" val="0"/>
              </a:ext>
            </a:extLst>
          </a:blip>
          <a:srcRect l="3714" t="3703" r="3426" b="3703"/>
          <a:stretch>
            <a:fillRect/>
          </a:stretch>
        </p:blipFill>
        <p:spPr bwMode="auto">
          <a:xfrm>
            <a:off x="6096000" y="3810000"/>
            <a:ext cx="2895600" cy="2895600"/>
          </a:xfrm>
          <a:prstGeom prst="rect">
            <a:avLst/>
          </a:prstGeom>
          <a:noFill/>
          <a:ln w="9525">
            <a:solidFill>
              <a:srgbClr val="000000"/>
            </a:solidFill>
            <a:miter lim="800000"/>
            <a:headEnd/>
            <a:tailEnd/>
          </a:ln>
          <a:effectLst>
            <a:innerShdw blurRad="114300">
              <a:prstClr val="black"/>
            </a:innerShdw>
          </a:effectLst>
          <a:extLst>
            <a:ext uri="{909E8E84-426E-40DD-AFC4-6F175D3DCCD1}">
              <a14:hiddenFill xmlns:a14="http://schemas.microsoft.com/office/drawing/2010/main" xmlns="">
                <a:solidFill>
                  <a:srgbClr val="FFFFFF"/>
                </a:solidFill>
              </a14:hiddenFill>
            </a:ext>
          </a:extLst>
        </p:spPr>
      </p:pic>
      <p:sp>
        <p:nvSpPr>
          <p:cNvPr id="7" name="Content Placeholder 2"/>
          <p:cNvSpPr>
            <a:spLocks noGrp="1"/>
          </p:cNvSpPr>
          <p:nvPr>
            <p:ph idx="1"/>
          </p:nvPr>
        </p:nvSpPr>
        <p:spPr>
          <a:xfrm>
            <a:off x="152400" y="1676400"/>
            <a:ext cx="6505101" cy="533401"/>
          </a:xfrm>
        </p:spPr>
        <p:txBody>
          <a:bodyPr/>
          <a:lstStyle/>
          <a:p>
            <a:pPr marL="45720" indent="0">
              <a:buNone/>
            </a:pPr>
            <a:r>
              <a:rPr lang="en-US" dirty="0">
                <a:latin typeface="Arial" pitchFamily="34" charset="0"/>
                <a:cs typeface="Arial" pitchFamily="34" charset="0"/>
              </a:rPr>
              <a:t>Composite made from Bio-Resin and Fiberglass</a:t>
            </a:r>
            <a:endParaRPr lang="en-US" dirty="0" smtClean="0">
              <a:latin typeface="Arial" pitchFamily="34" charset="0"/>
              <a:cs typeface="Arial" pitchFamily="34" charset="0"/>
            </a:endParaRPr>
          </a:p>
        </p:txBody>
      </p:sp>
      <p:pic>
        <p:nvPicPr>
          <p:cNvPr id="9" name="Picture 2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010400" y="2323200"/>
            <a:ext cx="1584258" cy="423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41962" y="1783710"/>
            <a:ext cx="873438" cy="4460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657501" y="1709693"/>
            <a:ext cx="1332911" cy="5940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Box 10"/>
          <p:cNvSpPr txBox="1"/>
          <p:nvPr/>
        </p:nvSpPr>
        <p:spPr>
          <a:xfrm>
            <a:off x="228600" y="6246017"/>
            <a:ext cx="2390398" cy="338554"/>
          </a:xfrm>
          <a:prstGeom prst="rect">
            <a:avLst/>
          </a:prstGeom>
          <a:noFill/>
        </p:spPr>
        <p:txBody>
          <a:bodyPr wrap="none" rtlCol="0">
            <a:spAutoFit/>
          </a:bodyPr>
          <a:lstStyle/>
          <a:p>
            <a:r>
              <a:rPr lang="en-US" sz="1600" dirty="0" smtClean="0">
                <a:solidFill>
                  <a:schemeClr val="bg1">
                    <a:lumMod val="50000"/>
                  </a:schemeClr>
                </a:solidFill>
                <a:latin typeface="Arial" pitchFamily="34" charset="0"/>
                <a:cs typeface="Arial" pitchFamily="34" charset="0"/>
              </a:rPr>
              <a:t>MAESO = MAESO33ST</a:t>
            </a:r>
            <a:endParaRPr lang="en-US" sz="1600" dirty="0">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xmlns="" val="23061395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6400"/>
            <a:ext cx="5486401" cy="609601"/>
          </a:xfrm>
        </p:spPr>
        <p:txBody>
          <a:bodyPr/>
          <a:lstStyle/>
          <a:p>
            <a:pPr marL="45720" indent="0">
              <a:buNone/>
            </a:pPr>
            <a:r>
              <a:rPr lang="en-US" dirty="0">
                <a:latin typeface="Arial" pitchFamily="34" charset="0"/>
                <a:cs typeface="Arial" pitchFamily="34" charset="0"/>
              </a:rPr>
              <a:t>Composite </a:t>
            </a:r>
            <a:r>
              <a:rPr lang="en-US" dirty="0" smtClean="0">
                <a:latin typeface="Arial" pitchFamily="34" charset="0"/>
                <a:cs typeface="Arial" pitchFamily="34" charset="0"/>
              </a:rPr>
              <a:t>made </a:t>
            </a:r>
            <a:r>
              <a:rPr lang="en-US" dirty="0">
                <a:latin typeface="Arial" pitchFamily="34" charset="0"/>
                <a:cs typeface="Arial" pitchFamily="34" charset="0"/>
              </a:rPr>
              <a:t>of Bio-Resin and </a:t>
            </a:r>
            <a:r>
              <a:rPr lang="en-US" dirty="0" smtClean="0">
                <a:latin typeface="Arial" pitchFamily="34" charset="0"/>
                <a:cs typeface="Arial" pitchFamily="34" charset="0"/>
              </a:rPr>
              <a:t>Flax </a:t>
            </a:r>
            <a:r>
              <a:rPr lang="en-US" dirty="0">
                <a:latin typeface="Arial" pitchFamily="34" charset="0"/>
                <a:cs typeface="Arial" pitchFamily="34" charset="0"/>
              </a:rPr>
              <a:t>Fiber</a:t>
            </a:r>
          </a:p>
        </p:txBody>
      </p:sp>
      <p:sp>
        <p:nvSpPr>
          <p:cNvPr id="2" name="Title 1"/>
          <p:cNvSpPr>
            <a:spLocks noGrp="1"/>
          </p:cNvSpPr>
          <p:nvPr>
            <p:ph type="title"/>
          </p:nvPr>
        </p:nvSpPr>
        <p:spPr/>
        <p:txBody>
          <a:bodyPr/>
          <a:lstStyle/>
          <a:p>
            <a:r>
              <a:rPr lang="en-US" dirty="0" smtClean="0"/>
              <a:t>VARTM</a:t>
            </a:r>
            <a:endParaRPr lang="en-US" dirty="0"/>
          </a:p>
        </p:txBody>
      </p:sp>
      <p:pic>
        <p:nvPicPr>
          <p:cNvPr id="5" name="Picture 3" descr="Flax.JPG"/>
          <p:cNvPicPr>
            <a:picLocks noChangeAspect="1"/>
          </p:cNvPicPr>
          <p:nvPr/>
        </p:nvPicPr>
        <p:blipFill>
          <a:blip r:embed="rId2" cstate="print">
            <a:extLst>
              <a:ext uri="{28A0092B-C50C-407E-A947-70E740481C1C}">
                <a14:useLocalDpi xmlns:a14="http://schemas.microsoft.com/office/drawing/2010/main" xmlns="" val="0"/>
              </a:ext>
            </a:extLst>
          </a:blip>
          <a:srcRect l="1785" t="7263" b="5582"/>
          <a:stretch>
            <a:fillRect/>
          </a:stretch>
        </p:blipFill>
        <p:spPr bwMode="auto">
          <a:xfrm>
            <a:off x="5486400" y="5257800"/>
            <a:ext cx="3500120" cy="1400048"/>
          </a:xfrm>
          <a:prstGeom prst="rect">
            <a:avLst/>
          </a:prstGeom>
          <a:noFill/>
          <a:ln w="9525">
            <a:solidFill>
              <a:srgbClr val="000000"/>
            </a:solidFill>
            <a:miter lim="800000"/>
            <a:headEnd/>
            <a:tailEnd/>
          </a:ln>
          <a:effectLst>
            <a:innerShdw blurRad="114300">
              <a:prstClr val="black"/>
            </a:innerShdw>
          </a:effectLst>
          <a:extLst>
            <a:ext uri="{909E8E84-426E-40DD-AFC4-6F175D3DCCD1}">
              <a14:hiddenFill xmlns:a14="http://schemas.microsoft.com/office/drawing/2010/main" xmlns="">
                <a:solidFill>
                  <a:srgbClr val="FFFFFF"/>
                </a:solidFill>
              </a14:hiddenFill>
            </a:ext>
          </a:extLst>
        </p:spPr>
      </p:pic>
      <p:graphicFrame>
        <p:nvGraphicFramePr>
          <p:cNvPr id="10" name="Group 45"/>
          <p:cNvGraphicFramePr>
            <a:graphicFrameLocks noGrp="1"/>
          </p:cNvGraphicFramePr>
          <p:nvPr>
            <p:extLst>
              <p:ext uri="{D42A27DB-BD31-4B8C-83A1-F6EECF244321}">
                <p14:modId xmlns:p14="http://schemas.microsoft.com/office/powerpoint/2010/main" xmlns="" val="4005029008"/>
              </p:ext>
            </p:extLst>
          </p:nvPr>
        </p:nvGraphicFramePr>
        <p:xfrm>
          <a:off x="228600" y="2295525"/>
          <a:ext cx="5791200" cy="3571875"/>
        </p:xfrm>
        <a:graphic>
          <a:graphicData uri="http://schemas.openxmlformats.org/drawingml/2006/table">
            <a:tbl>
              <a:tblPr>
                <a:effectLst>
                  <a:innerShdw blurRad="114300">
                    <a:prstClr val="black"/>
                  </a:innerShdw>
                </a:effectLst>
              </a:tblPr>
              <a:tblGrid>
                <a:gridCol w="3055938"/>
                <a:gridCol w="1368425"/>
                <a:gridCol w="1366837"/>
              </a:tblGrid>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Arial" pitchFamily="34" charset="0"/>
                          <a:cs typeface="Arial" pitchFamily="34" charset="0"/>
                        </a:rPr>
                        <a:t>Resin</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DC63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Arial" pitchFamily="34" charset="0"/>
                          <a:cs typeface="Arial" pitchFamily="34" charset="0"/>
                        </a:rPr>
                        <a:t>MAESO</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DC63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Arial" pitchFamily="34" charset="0"/>
                          <a:cs typeface="Arial" pitchFamily="34" charset="0"/>
                        </a:rPr>
                        <a:t>MAESO</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DC63F"/>
                    </a:solid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Glass Fiber</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a:t>
                      </a: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44 </a:t>
                      </a:r>
                      <a:r>
                        <a:rPr kumimoji="0" lang="en-US" sz="2000" b="0" i="0" u="none" strike="noStrike" cap="none" normalizeH="0" baseline="0" dirty="0" err="1" smtClean="0">
                          <a:ln>
                            <a:noFill/>
                          </a:ln>
                          <a:solidFill>
                            <a:schemeClr val="accent1">
                              <a:lumMod val="50000"/>
                            </a:schemeClr>
                          </a:solidFill>
                          <a:effectLst/>
                          <a:latin typeface="Arial" pitchFamily="34" charset="0"/>
                          <a:cs typeface="Arial" pitchFamily="34" charset="0"/>
                        </a:rPr>
                        <a:t>vol</a:t>
                      </a: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a:t>
                      </a: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cs typeface="Arial" pitchFamily="34" charset="0"/>
                        </a:rPr>
                        <a:t>T</a:t>
                      </a:r>
                      <a:r>
                        <a:rPr kumimoji="0" lang="en-US" sz="2000" b="0" i="0" u="none" strike="noStrike" cap="none" normalizeH="0" baseline="-25000" smtClean="0">
                          <a:ln>
                            <a:noFill/>
                          </a:ln>
                          <a:solidFill>
                            <a:srgbClr val="000000"/>
                          </a:solidFill>
                          <a:effectLst/>
                          <a:latin typeface="Arial" pitchFamily="34" charset="0"/>
                          <a:cs typeface="Arial" pitchFamily="34" charset="0"/>
                        </a:rPr>
                        <a:t>g</a:t>
                      </a:r>
                      <a:r>
                        <a:rPr kumimoji="0" lang="en-US" sz="2000" b="0" i="0" u="none" strike="noStrike" cap="none" normalizeH="0" baseline="0" smtClean="0">
                          <a:ln>
                            <a:noFill/>
                          </a:ln>
                          <a:solidFill>
                            <a:srgbClr val="000000"/>
                          </a:solidFill>
                          <a:effectLst/>
                          <a:latin typeface="Arial" pitchFamily="34" charset="0"/>
                          <a:cs typeface="Arial" pitchFamily="34" charset="0"/>
                        </a:rPr>
                        <a:t> (</a:t>
                      </a:r>
                      <a:r>
                        <a:rPr kumimoji="0" lang="en-US" sz="2000" b="0" i="0" u="none" strike="noStrike" cap="none" normalizeH="0" baseline="30000" smtClean="0">
                          <a:ln>
                            <a:noFill/>
                          </a:ln>
                          <a:solidFill>
                            <a:srgbClr val="000000"/>
                          </a:solidFill>
                          <a:effectLst/>
                          <a:latin typeface="Arial" pitchFamily="34" charset="0"/>
                          <a:cs typeface="Arial" pitchFamily="34" charset="0"/>
                        </a:rPr>
                        <a:t>o</a:t>
                      </a:r>
                      <a:r>
                        <a:rPr kumimoji="0" lang="en-US" sz="2000" b="0" i="0" u="none" strike="noStrike" cap="none" normalizeH="0" baseline="0" smtClean="0">
                          <a:ln>
                            <a:noFill/>
                          </a:ln>
                          <a:solidFill>
                            <a:srgbClr val="000000"/>
                          </a:solidFill>
                          <a:effectLst/>
                          <a:latin typeface="Arial" pitchFamily="34" charset="0"/>
                          <a:cs typeface="Arial" pitchFamily="34" charset="0"/>
                        </a:rPr>
                        <a:t>C)</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96</a:t>
                      </a: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100</a:t>
                      </a: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cs typeface="Arial" pitchFamily="34" charset="0"/>
                        </a:rPr>
                        <a:t>E’ (MPa)</a:t>
                      </a:r>
                    </a:p>
                  </a:txBody>
                  <a:tcPr marT="45725" marB="45725"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1310</a:t>
                      </a:r>
                    </a:p>
                  </a:txBody>
                  <a:tcPr marT="45725" marB="4572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4373</a:t>
                      </a:r>
                    </a:p>
                  </a:txBody>
                  <a:tcPr marT="45725" marB="45725"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Flexural strength (</a:t>
                      </a:r>
                      <a:r>
                        <a:rPr kumimoji="0" lang="en-US" sz="2000" b="0" i="0" u="none" strike="noStrike" cap="none" normalizeH="0" baseline="0" dirty="0" err="1" smtClean="0">
                          <a:ln>
                            <a:noFill/>
                          </a:ln>
                          <a:solidFill>
                            <a:srgbClr val="000000"/>
                          </a:solidFill>
                          <a:effectLst/>
                          <a:latin typeface="Arial" pitchFamily="34" charset="0"/>
                          <a:cs typeface="Arial" pitchFamily="34" charset="0"/>
                        </a:rPr>
                        <a:t>MPa</a:t>
                      </a:r>
                      <a:r>
                        <a:rPr kumimoji="0" lang="en-US" sz="2000" b="0" i="0" u="none" strike="noStrike" cap="none" normalizeH="0" baseline="0" dirty="0" smtClean="0">
                          <a:ln>
                            <a:noFill/>
                          </a:ln>
                          <a:solidFill>
                            <a:srgbClr val="000000"/>
                          </a:solidFill>
                          <a:effectLst/>
                          <a:latin typeface="Arial" pitchFamily="34" charset="0"/>
                          <a:cs typeface="Arial" pitchFamily="34" charset="0"/>
                        </a:rPr>
                        <a:t>)</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61.8</a:t>
                      </a:r>
                      <a:endParaRPr kumimoji="0" lang="en-US" sz="2000" b="0" i="0" u="none" strike="noStrike" cap="none" normalizeH="0" baseline="30000" dirty="0" smtClean="0">
                        <a:ln>
                          <a:noFill/>
                        </a:ln>
                        <a:solidFill>
                          <a:schemeClr val="accent1">
                            <a:lumMod val="50000"/>
                          </a:schemeClr>
                        </a:solidFill>
                        <a:effectLst/>
                        <a:latin typeface="Arial" pitchFamily="34" charset="0"/>
                        <a:cs typeface="Arial" pitchFamily="34" charset="0"/>
                      </a:endParaRP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78.9</a:t>
                      </a: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cs typeface="Arial" pitchFamily="34" charset="0"/>
                        </a:rPr>
                        <a:t>Flexural modulus (GPa)</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1.6</a:t>
                      </a:r>
                      <a:endParaRPr kumimoji="0" lang="en-US" sz="2000" b="0" i="0" u="none" strike="noStrike" cap="none" normalizeH="0" baseline="30000" dirty="0" smtClean="0">
                        <a:ln>
                          <a:noFill/>
                        </a:ln>
                        <a:solidFill>
                          <a:schemeClr val="accent1">
                            <a:lumMod val="50000"/>
                          </a:schemeClr>
                        </a:solidFill>
                        <a:effectLst/>
                        <a:latin typeface="Arial" pitchFamily="34" charset="0"/>
                        <a:cs typeface="Arial" pitchFamily="34" charset="0"/>
                      </a:endParaRP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3.9</a:t>
                      </a: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cs typeface="Arial" pitchFamily="34" charset="0"/>
                        </a:rPr>
                        <a:t>Tensile strength (MPa)</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1">
                              <a:lumMod val="50000"/>
                            </a:schemeClr>
                          </a:solidFill>
                          <a:effectLst/>
                          <a:latin typeface="Arial" pitchFamily="34" charset="0"/>
                          <a:cs typeface="Arial" pitchFamily="34" charset="0"/>
                        </a:rPr>
                        <a:t>39.7</a:t>
                      </a:r>
                      <a:endParaRPr kumimoji="0" lang="en-US" sz="2000" b="0" i="0" u="none" strike="noStrike" cap="none" normalizeH="0" baseline="30000" smtClean="0">
                        <a:ln>
                          <a:noFill/>
                        </a:ln>
                        <a:solidFill>
                          <a:schemeClr val="accent1">
                            <a:lumMod val="50000"/>
                          </a:schemeClr>
                        </a:solidFill>
                        <a:effectLst/>
                        <a:latin typeface="Arial" pitchFamily="34" charset="0"/>
                        <a:cs typeface="Arial" pitchFamily="34" charset="0"/>
                      </a:endParaRP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81.9</a:t>
                      </a: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cs typeface="Arial" pitchFamily="34" charset="0"/>
                        </a:rPr>
                        <a:t>Tensile modulus (GPa)</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2.2</a:t>
                      </a: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3.3</a:t>
                      </a: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BBC</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57</a:t>
                      </a:r>
                      <a:endParaRPr kumimoji="0" lang="en-US" sz="2000" b="0" i="0" u="none" strike="noStrike" cap="none" normalizeH="0" baseline="30000" dirty="0" smtClean="0">
                        <a:ln>
                          <a:noFill/>
                        </a:ln>
                        <a:solidFill>
                          <a:schemeClr val="accent1">
                            <a:lumMod val="50000"/>
                          </a:schemeClr>
                        </a:solidFill>
                        <a:effectLst/>
                        <a:latin typeface="Arial" pitchFamily="34" charset="0"/>
                        <a:cs typeface="Arial" pitchFamily="34" charset="0"/>
                      </a:endParaRP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72</a:t>
                      </a: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r>
            </a:tbl>
          </a:graphicData>
        </a:graphic>
      </p:graphicFrame>
      <p:pic>
        <p:nvPicPr>
          <p:cNvPr id="9" name="Picture 2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010400" y="2323200"/>
            <a:ext cx="1584258" cy="423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41962" y="1783710"/>
            <a:ext cx="873438" cy="4460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657501" y="1709693"/>
            <a:ext cx="1332911" cy="5940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TextBox 12"/>
          <p:cNvSpPr txBox="1"/>
          <p:nvPr/>
        </p:nvSpPr>
        <p:spPr>
          <a:xfrm>
            <a:off x="228600" y="6246017"/>
            <a:ext cx="2390398" cy="338554"/>
          </a:xfrm>
          <a:prstGeom prst="rect">
            <a:avLst/>
          </a:prstGeom>
          <a:noFill/>
        </p:spPr>
        <p:txBody>
          <a:bodyPr wrap="none" rtlCol="0">
            <a:spAutoFit/>
          </a:bodyPr>
          <a:lstStyle/>
          <a:p>
            <a:r>
              <a:rPr lang="en-US" sz="1600" dirty="0" smtClean="0">
                <a:solidFill>
                  <a:schemeClr val="bg1">
                    <a:lumMod val="50000"/>
                  </a:schemeClr>
                </a:solidFill>
                <a:latin typeface="Arial" pitchFamily="34" charset="0"/>
                <a:cs typeface="Arial" pitchFamily="34" charset="0"/>
              </a:rPr>
              <a:t>MAESO = MAESO33ST</a:t>
            </a:r>
            <a:endParaRPr lang="en-US" sz="1600" dirty="0">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xmlns="" val="42408702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2133599"/>
            <a:ext cx="8385048" cy="4114801"/>
          </a:xfrm>
        </p:spPr>
        <p:txBody>
          <a:bodyPr>
            <a:normAutofit fontScale="92500" lnSpcReduction="20000"/>
          </a:bodyPr>
          <a:lstStyle/>
          <a:p>
            <a:r>
              <a:rPr lang="en-US" dirty="0">
                <a:latin typeface="Arial" pitchFamily="34" charset="0"/>
                <a:cs typeface="Arial" pitchFamily="34" charset="0"/>
              </a:rPr>
              <a:t>Functionalized plant oils can be used with or in place of   petroleum based resins.</a:t>
            </a:r>
          </a:p>
          <a:p>
            <a:endParaRPr lang="en-US" dirty="0">
              <a:latin typeface="Arial" pitchFamily="34" charset="0"/>
              <a:cs typeface="Arial" pitchFamily="34" charset="0"/>
            </a:endParaRPr>
          </a:p>
          <a:p>
            <a:r>
              <a:rPr lang="en-US" dirty="0">
                <a:latin typeface="Arial" pitchFamily="34" charset="0"/>
                <a:cs typeface="Arial" pitchFamily="34" charset="0"/>
              </a:rPr>
              <a:t>Selection of oils (such as soybean or linseed oil) and reactive diluent (such as styrene, MFA and others) can be used to customize the physical and mechanical properties.</a:t>
            </a:r>
          </a:p>
          <a:p>
            <a:endParaRPr lang="en-US" dirty="0">
              <a:latin typeface="Arial" pitchFamily="34" charset="0"/>
              <a:cs typeface="Arial" pitchFamily="34" charset="0"/>
            </a:endParaRPr>
          </a:p>
          <a:p>
            <a:r>
              <a:rPr lang="en-US" dirty="0" err="1">
                <a:latin typeface="Arial" pitchFamily="34" charset="0"/>
                <a:cs typeface="Arial" pitchFamily="34" charset="0"/>
              </a:rPr>
              <a:t>Methacrylated</a:t>
            </a:r>
            <a:r>
              <a:rPr lang="en-US" dirty="0">
                <a:latin typeface="Arial" pitchFamily="34" charset="0"/>
                <a:cs typeface="Arial" pitchFamily="34" charset="0"/>
              </a:rPr>
              <a:t> fatty acids (MFA) can be used to increase the bio-based content, and reduce styrene emissions and related health and environmental risk.</a:t>
            </a:r>
          </a:p>
          <a:p>
            <a:endParaRPr lang="en-US" dirty="0">
              <a:latin typeface="Arial" pitchFamily="34" charset="0"/>
              <a:cs typeface="Arial" pitchFamily="34" charset="0"/>
            </a:endParaRPr>
          </a:p>
          <a:p>
            <a:r>
              <a:rPr lang="en-US" dirty="0">
                <a:latin typeface="Arial" pitchFamily="34" charset="0"/>
                <a:cs typeface="Arial" pitchFamily="34" charset="0"/>
              </a:rPr>
              <a:t>Bio-resins from MAESO/MAELO are suitable for </a:t>
            </a:r>
            <a:r>
              <a:rPr lang="en-US" dirty="0" smtClean="0">
                <a:latin typeface="Arial" pitchFamily="34" charset="0"/>
                <a:cs typeface="Arial" pitchFamily="34" charset="0"/>
              </a:rPr>
              <a:t>BMC and VARTM</a:t>
            </a:r>
            <a:r>
              <a:rPr lang="en-US" dirty="0">
                <a:latin typeface="Arial" pitchFamily="34" charset="0"/>
                <a:cs typeface="Arial" pitchFamily="34" charset="0"/>
              </a:rPr>
              <a:t>.</a:t>
            </a:r>
          </a:p>
          <a:p>
            <a:endParaRPr lang="en-US" dirty="0">
              <a:latin typeface="Arial" pitchFamily="34" charset="0"/>
              <a:cs typeface="Arial" pitchFamily="34" charset="0"/>
            </a:endParaRPr>
          </a:p>
          <a:p>
            <a:r>
              <a:rPr lang="en-US" dirty="0">
                <a:latin typeface="Arial" pitchFamily="34" charset="0"/>
                <a:cs typeface="Arial" pitchFamily="34" charset="0"/>
              </a:rPr>
              <a:t>Bio-composites can be produced with good mechanical properties and high bio-content.</a:t>
            </a:r>
          </a:p>
        </p:txBody>
      </p:sp>
      <p:sp>
        <p:nvSpPr>
          <p:cNvPr id="2" name="Title 1"/>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xmlns="" val="23061395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8" y="1828799"/>
            <a:ext cx="8534401" cy="4419601"/>
          </a:xfrm>
        </p:spPr>
        <p:txBody>
          <a:bodyPr>
            <a:normAutofit lnSpcReduction="10000"/>
          </a:bodyPr>
          <a:lstStyle/>
          <a:p>
            <a:r>
              <a:rPr lang="en-US" dirty="0" smtClean="0">
                <a:latin typeface="Arial" pitchFamily="34" charset="0"/>
                <a:cs typeface="Arial" pitchFamily="34" charset="0"/>
              </a:rPr>
              <a:t>Dr</a:t>
            </a:r>
            <a:r>
              <a:rPr lang="en-US" dirty="0">
                <a:latin typeface="Arial" pitchFamily="34" charset="0"/>
                <a:cs typeface="Arial" pitchFamily="34" charset="0"/>
              </a:rPr>
              <a:t>. G. </a:t>
            </a:r>
            <a:r>
              <a:rPr lang="en-US" dirty="0" smtClean="0">
                <a:latin typeface="Arial" pitchFamily="34" charset="0"/>
                <a:cs typeface="Arial" pitchFamily="34" charset="0"/>
              </a:rPr>
              <a:t>Macdonell, M</a:t>
            </a:r>
            <a:r>
              <a:rPr lang="en-US" dirty="0">
                <a:latin typeface="Arial" pitchFamily="34" charset="0"/>
                <a:cs typeface="Arial" pitchFamily="34" charset="0"/>
              </a:rPr>
              <a:t>. Gromacki, </a:t>
            </a:r>
            <a:r>
              <a:rPr lang="en-US" dirty="0" smtClean="0">
                <a:latin typeface="Arial" pitchFamily="34" charset="0"/>
                <a:cs typeface="Arial" pitchFamily="34" charset="0"/>
              </a:rPr>
              <a:t>Dr. C. </a:t>
            </a:r>
            <a:r>
              <a:rPr lang="en-US" dirty="0">
                <a:latin typeface="Arial" pitchFamily="34" charset="0"/>
                <a:cs typeface="Arial" pitchFamily="34" charset="0"/>
              </a:rPr>
              <a:t>Shen, </a:t>
            </a:r>
            <a:r>
              <a:rPr lang="en-US" dirty="0" smtClean="0">
                <a:latin typeface="Arial" pitchFamily="34" charset="0"/>
                <a:cs typeface="Arial" pitchFamily="34" charset="0"/>
              </a:rPr>
              <a:t>A. Grous (</a:t>
            </a:r>
            <a:r>
              <a:rPr lang="en-US" dirty="0">
                <a:latin typeface="Arial" pitchFamily="34" charset="0"/>
                <a:cs typeface="Arial" pitchFamily="34" charset="0"/>
              </a:rPr>
              <a:t>Dixie Chemical) </a:t>
            </a:r>
          </a:p>
          <a:p>
            <a:endParaRPr lang="en-US" sz="1000" dirty="0" smtClean="0">
              <a:latin typeface="Arial" pitchFamily="34" charset="0"/>
              <a:cs typeface="Arial" pitchFamily="34" charset="0"/>
            </a:endParaRPr>
          </a:p>
          <a:p>
            <a:r>
              <a:rPr lang="en-US" dirty="0" smtClean="0">
                <a:latin typeface="Arial" pitchFamily="34" charset="0"/>
                <a:cs typeface="Arial" pitchFamily="34" charset="0"/>
              </a:rPr>
              <a:t>Prof</a:t>
            </a:r>
            <a:r>
              <a:rPr lang="en-US" dirty="0">
                <a:latin typeface="Arial" pitchFamily="34" charset="0"/>
                <a:cs typeface="Arial" pitchFamily="34" charset="0"/>
              </a:rPr>
              <a:t>. R. Wool (University of Delaware, Center of Composite Materials and </a:t>
            </a:r>
            <a:r>
              <a:rPr lang="en-US" dirty="0" err="1">
                <a:latin typeface="Arial" pitchFamily="34" charset="0"/>
                <a:cs typeface="Arial" pitchFamily="34" charset="0"/>
              </a:rPr>
              <a:t>Crey</a:t>
            </a:r>
            <a:r>
              <a:rPr lang="en-US" dirty="0">
                <a:latin typeface="Arial" pitchFamily="34" charset="0"/>
                <a:cs typeface="Arial" pitchFamily="34" charset="0"/>
              </a:rPr>
              <a:t> </a:t>
            </a:r>
            <a:r>
              <a:rPr lang="en-US" dirty="0" err="1">
                <a:latin typeface="Arial" pitchFamily="34" charset="0"/>
                <a:cs typeface="Arial" pitchFamily="34" charset="0"/>
              </a:rPr>
              <a:t>Bioresins</a:t>
            </a:r>
            <a:r>
              <a:rPr lang="en-US" dirty="0">
                <a:latin typeface="Arial" pitchFamily="34" charset="0"/>
                <a:cs typeface="Arial" pitchFamily="34" charset="0"/>
              </a:rPr>
              <a:t>)</a:t>
            </a:r>
          </a:p>
          <a:p>
            <a:pPr marL="45720" indent="0">
              <a:buNone/>
            </a:pPr>
            <a:endParaRPr lang="en-US" sz="1000" dirty="0">
              <a:latin typeface="Arial" pitchFamily="34" charset="0"/>
              <a:cs typeface="Arial" pitchFamily="34" charset="0"/>
            </a:endParaRPr>
          </a:p>
          <a:p>
            <a:r>
              <a:rPr lang="en-US" dirty="0">
                <a:latin typeface="Arial" pitchFamily="34" charset="0"/>
                <a:cs typeface="Arial" pitchFamily="34" charset="0"/>
              </a:rPr>
              <a:t>Dr. M. Zhang (</a:t>
            </a:r>
            <a:r>
              <a:rPr lang="en-US" dirty="0" err="1">
                <a:latin typeface="Arial" pitchFamily="34" charset="0"/>
                <a:cs typeface="Arial" pitchFamily="34" charset="0"/>
              </a:rPr>
              <a:t>Crey</a:t>
            </a:r>
            <a:r>
              <a:rPr lang="en-US" dirty="0">
                <a:latin typeface="Arial" pitchFamily="34" charset="0"/>
                <a:cs typeface="Arial" pitchFamily="34" charset="0"/>
              </a:rPr>
              <a:t> </a:t>
            </a:r>
            <a:r>
              <a:rPr lang="en-US" dirty="0" err="1">
                <a:latin typeface="Arial" pitchFamily="34" charset="0"/>
                <a:cs typeface="Arial" pitchFamily="34" charset="0"/>
              </a:rPr>
              <a:t>Bioresins</a:t>
            </a:r>
            <a:r>
              <a:rPr lang="en-US" dirty="0">
                <a:latin typeface="Arial" pitchFamily="34" charset="0"/>
                <a:cs typeface="Arial" pitchFamily="34" charset="0"/>
              </a:rPr>
              <a:t>)</a:t>
            </a:r>
          </a:p>
          <a:p>
            <a:endParaRPr lang="en-US" sz="1000" dirty="0">
              <a:latin typeface="Arial" pitchFamily="34" charset="0"/>
              <a:cs typeface="Arial" pitchFamily="34" charset="0"/>
            </a:endParaRPr>
          </a:p>
          <a:p>
            <a:r>
              <a:rPr lang="en-US" dirty="0">
                <a:latin typeface="Arial" pitchFamily="34" charset="0"/>
                <a:cs typeface="Arial" pitchFamily="34" charset="0"/>
              </a:rPr>
              <a:t>Mrs. P. Watts.  (Premix</a:t>
            </a:r>
            <a:r>
              <a:rPr lang="en-US" dirty="0" smtClean="0">
                <a:latin typeface="Arial" pitchFamily="34" charset="0"/>
                <a:cs typeface="Arial" pitchFamily="34" charset="0"/>
              </a:rPr>
              <a:t>)</a:t>
            </a:r>
          </a:p>
          <a:p>
            <a:endParaRPr lang="en-US" sz="1000" dirty="0">
              <a:latin typeface="Arial" pitchFamily="34" charset="0"/>
              <a:cs typeface="Arial" pitchFamily="34" charset="0"/>
            </a:endParaRPr>
          </a:p>
          <a:p>
            <a:r>
              <a:rPr lang="en-US" dirty="0" smtClean="0">
                <a:latin typeface="Arial" pitchFamily="34" charset="0"/>
                <a:cs typeface="Arial" pitchFamily="34" charset="0"/>
              </a:rPr>
              <a:t>Dr</a:t>
            </a:r>
            <a:r>
              <a:rPr lang="en-US" dirty="0">
                <a:latin typeface="Arial" pitchFamily="34" charset="0"/>
                <a:cs typeface="Arial" pitchFamily="34" charset="0"/>
              </a:rPr>
              <a:t>. J. La </a:t>
            </a:r>
            <a:r>
              <a:rPr lang="en-US" dirty="0" err="1">
                <a:latin typeface="Arial" pitchFamily="34" charset="0"/>
                <a:cs typeface="Arial" pitchFamily="34" charset="0"/>
              </a:rPr>
              <a:t>Scala</a:t>
            </a:r>
            <a:r>
              <a:rPr lang="en-US" dirty="0">
                <a:latin typeface="Arial" pitchFamily="34" charset="0"/>
                <a:cs typeface="Arial" pitchFamily="34" charset="0"/>
              </a:rPr>
              <a:t> (ARL)</a:t>
            </a:r>
          </a:p>
          <a:p>
            <a:endParaRPr lang="en-US" sz="1000" dirty="0">
              <a:latin typeface="Arial" pitchFamily="34" charset="0"/>
              <a:cs typeface="Arial" pitchFamily="34" charset="0"/>
            </a:endParaRPr>
          </a:p>
          <a:p>
            <a:r>
              <a:rPr lang="en-US" dirty="0">
                <a:latin typeface="Arial" pitchFamily="34" charset="0"/>
                <a:cs typeface="Arial" pitchFamily="34" charset="0"/>
              </a:rPr>
              <a:t>Prof. G. </a:t>
            </a:r>
            <a:r>
              <a:rPr lang="en-US" dirty="0" err="1">
                <a:latin typeface="Arial" pitchFamily="34" charset="0"/>
                <a:cs typeface="Arial" pitchFamily="34" charset="0"/>
              </a:rPr>
              <a:t>Palmese</a:t>
            </a:r>
            <a:r>
              <a:rPr lang="en-US" dirty="0">
                <a:latin typeface="Arial" pitchFamily="34" charset="0"/>
                <a:cs typeface="Arial" pitchFamily="34" charset="0"/>
              </a:rPr>
              <a:t> (Drexel University)</a:t>
            </a:r>
          </a:p>
          <a:p>
            <a:endParaRPr lang="en-US" dirty="0" smtClean="0">
              <a:latin typeface="Arial" pitchFamily="34" charset="0"/>
              <a:cs typeface="Arial" pitchFamily="34" charset="0"/>
            </a:endParaRPr>
          </a:p>
          <a:p>
            <a:endParaRPr lang="en-US" dirty="0">
              <a:latin typeface="Arial" pitchFamily="34" charset="0"/>
              <a:cs typeface="Arial" pitchFamily="34" charset="0"/>
            </a:endParaRPr>
          </a:p>
          <a:p>
            <a:pPr marL="45720" indent="0">
              <a:buNone/>
            </a:pPr>
            <a:r>
              <a:rPr lang="en-US" dirty="0" smtClean="0">
                <a:latin typeface="Arial" pitchFamily="34" charset="0"/>
                <a:cs typeface="Arial" pitchFamily="34" charset="0"/>
              </a:rPr>
              <a:t>		</a:t>
            </a:r>
            <a:r>
              <a:rPr lang="en-US" sz="2400" b="1" dirty="0" smtClean="0">
                <a:solidFill>
                  <a:schemeClr val="accent1">
                    <a:lumMod val="50000"/>
                  </a:schemeClr>
                </a:solidFill>
                <a:latin typeface="Arial" pitchFamily="34" charset="0"/>
                <a:cs typeface="Arial" pitchFamily="34" charset="0"/>
              </a:rPr>
              <a:t>THANK YOU!!!!!</a:t>
            </a:r>
            <a:endParaRPr lang="en-US" sz="2400" b="1" dirty="0">
              <a:solidFill>
                <a:schemeClr val="accent1">
                  <a:lumMod val="50000"/>
                </a:schemeClr>
              </a:solidFill>
              <a:latin typeface="Arial" pitchFamily="34" charset="0"/>
              <a:cs typeface="Arial" pitchFamily="34" charset="0"/>
            </a:endParaRPr>
          </a:p>
        </p:txBody>
      </p:sp>
      <p:sp>
        <p:nvSpPr>
          <p:cNvPr id="2" name="Title 1"/>
          <p:cNvSpPr>
            <a:spLocks noGrp="1"/>
          </p:cNvSpPr>
          <p:nvPr>
            <p:ph type="title"/>
          </p:nvPr>
        </p:nvSpPr>
        <p:spPr/>
        <p:txBody>
          <a:bodyPr/>
          <a:lstStyle/>
          <a:p>
            <a:r>
              <a:rPr lang="en-US" dirty="0"/>
              <a:t>Acknowledgement</a:t>
            </a:r>
          </a:p>
        </p:txBody>
      </p:sp>
      <p:pic>
        <p:nvPicPr>
          <p:cNvPr id="5" name="Picture 1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37200" y="3986848"/>
            <a:ext cx="1733550" cy="544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23000" y="4541520"/>
            <a:ext cx="1981200"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43800" y="3986848"/>
            <a:ext cx="875041" cy="446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280150" y="5203825"/>
            <a:ext cx="1866900" cy="587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1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414895" y="5846626"/>
            <a:ext cx="641350" cy="585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374762" y="5895112"/>
            <a:ext cx="838838" cy="488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0" name="Picture 2"/>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6217920" y="3164205"/>
            <a:ext cx="1666875" cy="742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91509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19137" y="5230939"/>
            <a:ext cx="1069700" cy="8809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15000" y="4366230"/>
            <a:ext cx="1332066" cy="89157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Lst>
        </p:spPr>
      </p:pic>
      <p:sp>
        <p:nvSpPr>
          <p:cNvPr id="3" name="Subtitle 2"/>
          <p:cNvSpPr>
            <a:spLocks noGrp="1"/>
          </p:cNvSpPr>
          <p:nvPr>
            <p:ph type="subTitle" idx="1"/>
          </p:nvPr>
        </p:nvSpPr>
        <p:spPr>
          <a:xfrm>
            <a:off x="762000" y="3994135"/>
            <a:ext cx="6397752" cy="425465"/>
          </a:xfrm>
        </p:spPr>
        <p:txBody>
          <a:bodyPr>
            <a:normAutofit/>
          </a:bodyPr>
          <a:lstStyle/>
          <a:p>
            <a:r>
              <a:rPr lang="en-US" sz="1800" b="1" i="1" dirty="0"/>
              <a:t>Alejandrina </a:t>
            </a:r>
            <a:r>
              <a:rPr lang="en-US" sz="1800" b="1" i="1" dirty="0" smtClean="0"/>
              <a:t>Campanella</a:t>
            </a:r>
          </a:p>
          <a:p>
            <a:endParaRPr lang="en-US" sz="1800" b="1" dirty="0" smtClean="0"/>
          </a:p>
        </p:txBody>
      </p:sp>
      <p:sp>
        <p:nvSpPr>
          <p:cNvPr id="2" name="Title 1"/>
          <p:cNvSpPr>
            <a:spLocks noGrp="1"/>
          </p:cNvSpPr>
          <p:nvPr>
            <p:ph type="title"/>
          </p:nvPr>
        </p:nvSpPr>
        <p:spPr>
          <a:xfrm>
            <a:off x="457200" y="1981200"/>
            <a:ext cx="6702552" cy="1833240"/>
          </a:xfrm>
        </p:spPr>
        <p:txBody>
          <a:bodyPr/>
          <a:lstStyle/>
          <a:p>
            <a:r>
              <a:rPr lang="en-US" dirty="0" smtClean="0"/>
              <a:t>POLYMERS and Composites </a:t>
            </a:r>
            <a:r>
              <a:rPr lang="en-US" dirty="0"/>
              <a:t>from Plant Oil-based Resin</a:t>
            </a:r>
          </a:p>
        </p:txBody>
      </p:sp>
      <p:sp>
        <p:nvSpPr>
          <p:cNvPr id="5" name="Subtitle 2"/>
          <p:cNvSpPr txBox="1">
            <a:spLocks/>
          </p:cNvSpPr>
          <p:nvPr/>
        </p:nvSpPr>
        <p:spPr>
          <a:xfrm>
            <a:off x="3668486" y="6035668"/>
            <a:ext cx="3730752" cy="365132"/>
          </a:xfrm>
          <a:prstGeom prst="rect">
            <a:avLst/>
          </a:prstGeom>
        </p:spPr>
        <p:txBody>
          <a:bodyPr vert="horz" lIns="91440" tIns="45720" rIns="91440" bIns="45720" rtlCol="0" anchor="t">
            <a:noAutofit/>
          </a:bodyPr>
          <a:lstStyle>
            <a:lvl1pPr marL="0" indent="0" algn="r" defTabSz="914400" rtl="0" eaLnBrk="1" latinLnBrk="0" hangingPunct="1">
              <a:spcBef>
                <a:spcPct val="20000"/>
              </a:spcBef>
              <a:buClr>
                <a:schemeClr val="accent1"/>
              </a:buClr>
              <a:buFont typeface="Wingdings 2" pitchFamily="18" charset="2"/>
              <a:buNone/>
              <a:defRPr sz="1900" kern="1200" spc="0" baseline="0">
                <a:solidFill>
                  <a:schemeClr val="tx1"/>
                </a:solidFill>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ctr"/>
            <a:r>
              <a:rPr lang="en-US" sz="1000" i="1" dirty="0"/>
              <a:t>3rd International Conference and Exhibition on</a:t>
            </a:r>
          </a:p>
          <a:p>
            <a:pPr algn="ctr"/>
            <a:r>
              <a:rPr lang="en-US" sz="1000" i="1" dirty="0"/>
              <a:t>Materials Science &amp; Engineering</a:t>
            </a:r>
          </a:p>
          <a:p>
            <a:pPr algn="ctr"/>
            <a:r>
              <a:rPr lang="en-US" sz="1000" i="1" dirty="0"/>
              <a:t>October 06-08, 2014 San Antonio, USA</a:t>
            </a:r>
            <a:endParaRPr lang="en-US" sz="1000" dirty="0" smtClean="0"/>
          </a:p>
        </p:txBody>
      </p:sp>
      <p:pic>
        <p:nvPicPr>
          <p:cNvPr id="9" name="Picture 1"/>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68486" y="4355799"/>
            <a:ext cx="1582443" cy="1054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extLst>
      <p:ext uri="{BB962C8B-B14F-4D97-AF65-F5344CB8AC3E}">
        <p14:creationId xmlns:p14="http://schemas.microsoft.com/office/powerpoint/2010/main" xmlns="" val="25632351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581400"/>
            <a:ext cx="70104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04800"/>
            <a:ext cx="6702552" cy="685800"/>
          </a:xfrm>
        </p:spPr>
        <p:txBody>
          <a:bodyPr/>
          <a:lstStyle/>
          <a:p>
            <a:pPr algn="ctr"/>
            <a:r>
              <a:rPr lang="en-US" dirty="0" smtClean="0"/>
              <a:t>QUESTIONS?</a:t>
            </a:r>
            <a:endParaRPr lang="en-US" dirty="0"/>
          </a:p>
        </p:txBody>
      </p:sp>
      <p:pic>
        <p:nvPicPr>
          <p:cNvPr id="4" name="Pictur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29472" y="1219200"/>
            <a:ext cx="5718038"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extLst>
      <p:ext uri="{BB962C8B-B14F-4D97-AF65-F5344CB8AC3E}">
        <p14:creationId xmlns:p14="http://schemas.microsoft.com/office/powerpoint/2010/main" xmlns="" val="6845380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Maleinated</a:t>
            </a:r>
            <a:r>
              <a:rPr lang="en-US" dirty="0"/>
              <a:t> </a:t>
            </a:r>
            <a:r>
              <a:rPr lang="en-US" dirty="0" err="1"/>
              <a:t>Acrylated</a:t>
            </a:r>
            <a:r>
              <a:rPr lang="en-US" dirty="0"/>
              <a:t> </a:t>
            </a:r>
            <a:r>
              <a:rPr lang="en-US" dirty="0" smtClean="0"/>
              <a:t/>
            </a:r>
            <a:br>
              <a:rPr lang="en-US" dirty="0" smtClean="0"/>
            </a:br>
            <a:r>
              <a:rPr lang="en-US" dirty="0" err="1" smtClean="0"/>
              <a:t>Epoxidized</a:t>
            </a:r>
            <a:r>
              <a:rPr lang="en-US" dirty="0" smtClean="0"/>
              <a:t> </a:t>
            </a:r>
            <a:r>
              <a:rPr lang="en-US" dirty="0"/>
              <a:t>Oils</a:t>
            </a:r>
          </a:p>
        </p:txBody>
      </p:sp>
      <p:grpSp>
        <p:nvGrpSpPr>
          <p:cNvPr id="5" name="Group 390"/>
          <p:cNvGrpSpPr>
            <a:grpSpLocks/>
          </p:cNvGrpSpPr>
          <p:nvPr/>
        </p:nvGrpSpPr>
        <p:grpSpPr bwMode="auto">
          <a:xfrm>
            <a:off x="761854" y="1905000"/>
            <a:ext cx="6529980" cy="4376568"/>
            <a:chOff x="338" y="567"/>
            <a:chExt cx="5086" cy="3604"/>
          </a:xfrm>
        </p:grpSpPr>
        <p:sp>
          <p:nvSpPr>
            <p:cNvPr id="6" name="Rectangle 5"/>
            <p:cNvSpPr>
              <a:spLocks noChangeArrowheads="1"/>
            </p:cNvSpPr>
            <p:nvPr/>
          </p:nvSpPr>
          <p:spPr bwMode="auto">
            <a:xfrm>
              <a:off x="4604" y="946"/>
              <a:ext cx="77"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O</a:t>
              </a:r>
              <a:endParaRPr lang="en-US" smtClean="0">
                <a:solidFill>
                  <a:srgbClr val="000000"/>
                </a:solidFill>
                <a:latin typeface="Arial" pitchFamily="34" charset="0"/>
                <a:cs typeface="Arial" pitchFamily="34" charset="0"/>
              </a:endParaRPr>
            </a:p>
          </p:txBody>
        </p:sp>
        <p:sp>
          <p:nvSpPr>
            <p:cNvPr id="7" name="Rectangle 6"/>
            <p:cNvSpPr>
              <a:spLocks noChangeArrowheads="1"/>
            </p:cNvSpPr>
            <p:nvPr/>
          </p:nvSpPr>
          <p:spPr bwMode="auto">
            <a:xfrm>
              <a:off x="4668" y="946"/>
              <a:ext cx="72"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H</a:t>
              </a:r>
              <a:endParaRPr lang="en-US" smtClean="0">
                <a:solidFill>
                  <a:srgbClr val="000000"/>
                </a:solidFill>
                <a:latin typeface="Arial" pitchFamily="34" charset="0"/>
                <a:cs typeface="Arial" pitchFamily="34" charset="0"/>
              </a:endParaRPr>
            </a:p>
          </p:txBody>
        </p:sp>
        <p:sp>
          <p:nvSpPr>
            <p:cNvPr id="8" name="Rectangle 7"/>
            <p:cNvSpPr>
              <a:spLocks noChangeArrowheads="1"/>
            </p:cNvSpPr>
            <p:nvPr/>
          </p:nvSpPr>
          <p:spPr bwMode="auto">
            <a:xfrm>
              <a:off x="4519" y="717"/>
              <a:ext cx="77"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O</a:t>
              </a:r>
              <a:endParaRPr lang="en-US" smtClean="0">
                <a:solidFill>
                  <a:srgbClr val="000000"/>
                </a:solidFill>
                <a:latin typeface="Arial" pitchFamily="34" charset="0"/>
                <a:cs typeface="Arial" pitchFamily="34" charset="0"/>
              </a:endParaRPr>
            </a:p>
          </p:txBody>
        </p:sp>
        <p:sp>
          <p:nvSpPr>
            <p:cNvPr id="9" name="Line 8"/>
            <p:cNvSpPr>
              <a:spLocks noChangeShapeType="1"/>
            </p:cNvSpPr>
            <p:nvPr/>
          </p:nvSpPr>
          <p:spPr bwMode="auto">
            <a:xfrm>
              <a:off x="4543" y="923"/>
              <a:ext cx="69" cy="4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0" name="Line 9"/>
            <p:cNvSpPr>
              <a:spLocks noChangeShapeType="1"/>
            </p:cNvSpPr>
            <p:nvPr/>
          </p:nvSpPr>
          <p:spPr bwMode="auto">
            <a:xfrm flipV="1">
              <a:off x="4554" y="835"/>
              <a:ext cx="1" cy="89"/>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1" name="Line 10"/>
            <p:cNvSpPr>
              <a:spLocks noChangeShapeType="1"/>
            </p:cNvSpPr>
            <p:nvPr/>
          </p:nvSpPr>
          <p:spPr bwMode="auto">
            <a:xfrm flipV="1">
              <a:off x="4532" y="835"/>
              <a:ext cx="1" cy="89"/>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2" name="Line 11"/>
            <p:cNvSpPr>
              <a:spLocks noChangeShapeType="1"/>
            </p:cNvSpPr>
            <p:nvPr/>
          </p:nvSpPr>
          <p:spPr bwMode="auto">
            <a:xfrm flipH="1">
              <a:off x="4433" y="923"/>
              <a:ext cx="110" cy="64"/>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3" name="Line 12"/>
            <p:cNvSpPr>
              <a:spLocks noChangeShapeType="1"/>
            </p:cNvSpPr>
            <p:nvPr/>
          </p:nvSpPr>
          <p:spPr bwMode="auto">
            <a:xfrm flipH="1" flipV="1">
              <a:off x="4323" y="923"/>
              <a:ext cx="110" cy="64"/>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4" name="Line 13"/>
            <p:cNvSpPr>
              <a:spLocks noChangeShapeType="1"/>
            </p:cNvSpPr>
            <p:nvPr/>
          </p:nvSpPr>
          <p:spPr bwMode="auto">
            <a:xfrm flipH="1" flipV="1">
              <a:off x="4334" y="903"/>
              <a:ext cx="97" cy="57"/>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5" name="Rectangle 14"/>
            <p:cNvSpPr>
              <a:spLocks noChangeArrowheads="1"/>
            </p:cNvSpPr>
            <p:nvPr/>
          </p:nvSpPr>
          <p:spPr bwMode="auto">
            <a:xfrm>
              <a:off x="4013" y="851"/>
              <a:ext cx="81"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400" smtClean="0">
                  <a:solidFill>
                    <a:srgbClr val="000000"/>
                  </a:solidFill>
                  <a:latin typeface="Arial" pitchFamily="34" charset="0"/>
                  <a:cs typeface="Arial" pitchFamily="34" charset="0"/>
                </a:rPr>
                <a:t>+</a:t>
              </a:r>
              <a:endParaRPr lang="en-US" smtClean="0">
                <a:solidFill>
                  <a:srgbClr val="000000"/>
                </a:solidFill>
                <a:latin typeface="Arial" pitchFamily="34" charset="0"/>
                <a:cs typeface="Arial" pitchFamily="34" charset="0"/>
              </a:endParaRPr>
            </a:p>
          </p:txBody>
        </p:sp>
        <p:sp>
          <p:nvSpPr>
            <p:cNvPr id="16" name="Rectangle 15"/>
            <p:cNvSpPr>
              <a:spLocks noChangeArrowheads="1"/>
            </p:cNvSpPr>
            <p:nvPr/>
          </p:nvSpPr>
          <p:spPr bwMode="auto">
            <a:xfrm>
              <a:off x="1065" y="1036"/>
              <a:ext cx="1350" cy="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100" dirty="0" err="1" smtClean="0">
                  <a:solidFill>
                    <a:srgbClr val="000000"/>
                  </a:solidFill>
                  <a:latin typeface="Arial" pitchFamily="34" charset="0"/>
                  <a:cs typeface="Arial" pitchFamily="34" charset="0"/>
                </a:rPr>
                <a:t>Epoxidized</a:t>
              </a:r>
              <a:r>
                <a:rPr lang="en-US" sz="1100" dirty="0" smtClean="0">
                  <a:solidFill>
                    <a:srgbClr val="000000"/>
                  </a:solidFill>
                  <a:latin typeface="Arial" pitchFamily="34" charset="0"/>
                  <a:cs typeface="Arial" pitchFamily="34" charset="0"/>
                </a:rPr>
                <a:t> oils (ESO, ELO)</a:t>
              </a:r>
            </a:p>
          </p:txBody>
        </p:sp>
        <p:sp>
          <p:nvSpPr>
            <p:cNvPr id="17" name="Rectangle 16"/>
            <p:cNvSpPr>
              <a:spLocks noChangeArrowheads="1"/>
            </p:cNvSpPr>
            <p:nvPr/>
          </p:nvSpPr>
          <p:spPr bwMode="auto">
            <a:xfrm>
              <a:off x="4221" y="1236"/>
              <a:ext cx="569" cy="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100" dirty="0" smtClean="0">
                  <a:solidFill>
                    <a:srgbClr val="000000"/>
                  </a:solidFill>
                  <a:latin typeface="Arial" pitchFamily="34" charset="0"/>
                  <a:cs typeface="Arial" pitchFamily="34" charset="0"/>
                </a:rPr>
                <a:t>Acrylic Acid</a:t>
              </a:r>
            </a:p>
          </p:txBody>
        </p:sp>
        <p:sp>
          <p:nvSpPr>
            <p:cNvPr id="18" name="Line 17"/>
            <p:cNvSpPr>
              <a:spLocks noChangeShapeType="1"/>
            </p:cNvSpPr>
            <p:nvPr/>
          </p:nvSpPr>
          <p:spPr bwMode="auto">
            <a:xfrm flipV="1">
              <a:off x="1420" y="892"/>
              <a:ext cx="51" cy="29"/>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9" name="Line 18"/>
            <p:cNvSpPr>
              <a:spLocks noChangeShapeType="1"/>
            </p:cNvSpPr>
            <p:nvPr/>
          </p:nvSpPr>
          <p:spPr bwMode="auto">
            <a:xfrm>
              <a:off x="1471" y="892"/>
              <a:ext cx="50" cy="31"/>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0" name="Line 19"/>
            <p:cNvSpPr>
              <a:spLocks noChangeShapeType="1"/>
            </p:cNvSpPr>
            <p:nvPr/>
          </p:nvSpPr>
          <p:spPr bwMode="auto">
            <a:xfrm flipV="1">
              <a:off x="1521" y="893"/>
              <a:ext cx="51" cy="3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1" name="Line 20"/>
            <p:cNvSpPr>
              <a:spLocks noChangeShapeType="1"/>
            </p:cNvSpPr>
            <p:nvPr/>
          </p:nvSpPr>
          <p:spPr bwMode="auto">
            <a:xfrm>
              <a:off x="1572" y="893"/>
              <a:ext cx="51" cy="29"/>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2" name="Line 21"/>
            <p:cNvSpPr>
              <a:spLocks noChangeShapeType="1"/>
            </p:cNvSpPr>
            <p:nvPr/>
          </p:nvSpPr>
          <p:spPr bwMode="auto">
            <a:xfrm flipV="1">
              <a:off x="1737" y="893"/>
              <a:ext cx="51" cy="29"/>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3" name="Line 22"/>
            <p:cNvSpPr>
              <a:spLocks noChangeShapeType="1"/>
            </p:cNvSpPr>
            <p:nvPr/>
          </p:nvSpPr>
          <p:spPr bwMode="auto">
            <a:xfrm>
              <a:off x="1839" y="923"/>
              <a:ext cx="113" cy="1"/>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4" name="Line 23"/>
            <p:cNvSpPr>
              <a:spLocks noChangeShapeType="1"/>
            </p:cNvSpPr>
            <p:nvPr/>
          </p:nvSpPr>
          <p:spPr bwMode="auto">
            <a:xfrm flipV="1">
              <a:off x="1952" y="893"/>
              <a:ext cx="51" cy="3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5" name="Line 24"/>
            <p:cNvSpPr>
              <a:spLocks noChangeShapeType="1"/>
            </p:cNvSpPr>
            <p:nvPr/>
          </p:nvSpPr>
          <p:spPr bwMode="auto">
            <a:xfrm>
              <a:off x="2003" y="893"/>
              <a:ext cx="52" cy="28"/>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6" name="Line 25"/>
            <p:cNvSpPr>
              <a:spLocks noChangeShapeType="1"/>
            </p:cNvSpPr>
            <p:nvPr/>
          </p:nvSpPr>
          <p:spPr bwMode="auto">
            <a:xfrm flipV="1">
              <a:off x="2055" y="893"/>
              <a:ext cx="51" cy="28"/>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7" name="Line 26"/>
            <p:cNvSpPr>
              <a:spLocks noChangeShapeType="1"/>
            </p:cNvSpPr>
            <p:nvPr/>
          </p:nvSpPr>
          <p:spPr bwMode="auto">
            <a:xfrm>
              <a:off x="2106" y="893"/>
              <a:ext cx="51" cy="28"/>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8" name="Line 27"/>
            <p:cNvSpPr>
              <a:spLocks noChangeShapeType="1"/>
            </p:cNvSpPr>
            <p:nvPr/>
          </p:nvSpPr>
          <p:spPr bwMode="auto">
            <a:xfrm flipV="1">
              <a:off x="2157" y="893"/>
              <a:ext cx="51" cy="28"/>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9" name="Line 28"/>
            <p:cNvSpPr>
              <a:spLocks noChangeShapeType="1"/>
            </p:cNvSpPr>
            <p:nvPr/>
          </p:nvSpPr>
          <p:spPr bwMode="auto">
            <a:xfrm>
              <a:off x="2208" y="893"/>
              <a:ext cx="52" cy="28"/>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0" name="Line 29"/>
            <p:cNvSpPr>
              <a:spLocks noChangeShapeType="1"/>
            </p:cNvSpPr>
            <p:nvPr/>
          </p:nvSpPr>
          <p:spPr bwMode="auto">
            <a:xfrm flipV="1">
              <a:off x="2260" y="891"/>
              <a:ext cx="50" cy="3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1" name="Line 30"/>
            <p:cNvSpPr>
              <a:spLocks noChangeShapeType="1"/>
            </p:cNvSpPr>
            <p:nvPr/>
          </p:nvSpPr>
          <p:spPr bwMode="auto">
            <a:xfrm flipH="1" flipV="1">
              <a:off x="1788" y="893"/>
              <a:ext cx="51" cy="3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2" name="Line 31"/>
            <p:cNvSpPr>
              <a:spLocks noChangeShapeType="1"/>
            </p:cNvSpPr>
            <p:nvPr/>
          </p:nvSpPr>
          <p:spPr bwMode="auto">
            <a:xfrm flipH="1">
              <a:off x="1623" y="922"/>
              <a:ext cx="114" cy="1"/>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3" name="Line 32"/>
            <p:cNvSpPr>
              <a:spLocks noChangeShapeType="1"/>
            </p:cNvSpPr>
            <p:nvPr/>
          </p:nvSpPr>
          <p:spPr bwMode="auto">
            <a:xfrm flipV="1">
              <a:off x="3483" y="731"/>
              <a:ext cx="51" cy="28"/>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4" name="Line 33"/>
            <p:cNvSpPr>
              <a:spLocks noChangeShapeType="1"/>
            </p:cNvSpPr>
            <p:nvPr/>
          </p:nvSpPr>
          <p:spPr bwMode="auto">
            <a:xfrm>
              <a:off x="3534" y="731"/>
              <a:ext cx="51" cy="28"/>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5" name="Line 34"/>
            <p:cNvSpPr>
              <a:spLocks noChangeShapeType="1"/>
            </p:cNvSpPr>
            <p:nvPr/>
          </p:nvSpPr>
          <p:spPr bwMode="auto">
            <a:xfrm flipV="1">
              <a:off x="3585" y="729"/>
              <a:ext cx="51" cy="3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6" name="Line 35"/>
            <p:cNvSpPr>
              <a:spLocks noChangeShapeType="1"/>
            </p:cNvSpPr>
            <p:nvPr/>
          </p:nvSpPr>
          <p:spPr bwMode="auto">
            <a:xfrm>
              <a:off x="3636" y="729"/>
              <a:ext cx="52" cy="28"/>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7" name="Line 36"/>
            <p:cNvSpPr>
              <a:spLocks noChangeShapeType="1"/>
            </p:cNvSpPr>
            <p:nvPr/>
          </p:nvSpPr>
          <p:spPr bwMode="auto">
            <a:xfrm flipV="1">
              <a:off x="3688" y="727"/>
              <a:ext cx="51" cy="3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8" name="Line 37"/>
            <p:cNvSpPr>
              <a:spLocks noChangeShapeType="1"/>
            </p:cNvSpPr>
            <p:nvPr/>
          </p:nvSpPr>
          <p:spPr bwMode="auto">
            <a:xfrm>
              <a:off x="3739" y="727"/>
              <a:ext cx="51" cy="28"/>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9" name="Line 38"/>
            <p:cNvSpPr>
              <a:spLocks noChangeShapeType="1"/>
            </p:cNvSpPr>
            <p:nvPr/>
          </p:nvSpPr>
          <p:spPr bwMode="auto">
            <a:xfrm flipV="1">
              <a:off x="3790" y="726"/>
              <a:ext cx="50" cy="29"/>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40" name="Line 39"/>
            <p:cNvSpPr>
              <a:spLocks noChangeShapeType="1"/>
            </p:cNvSpPr>
            <p:nvPr/>
          </p:nvSpPr>
          <p:spPr bwMode="auto">
            <a:xfrm>
              <a:off x="3369" y="759"/>
              <a:ext cx="114" cy="1"/>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41" name="Line 40"/>
            <p:cNvSpPr>
              <a:spLocks noChangeShapeType="1"/>
            </p:cNvSpPr>
            <p:nvPr/>
          </p:nvSpPr>
          <p:spPr bwMode="auto">
            <a:xfrm>
              <a:off x="3015" y="732"/>
              <a:ext cx="50" cy="3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42" name="Line 41"/>
            <p:cNvSpPr>
              <a:spLocks noChangeShapeType="1"/>
            </p:cNvSpPr>
            <p:nvPr/>
          </p:nvSpPr>
          <p:spPr bwMode="auto">
            <a:xfrm flipV="1">
              <a:off x="3065" y="732"/>
              <a:ext cx="51" cy="3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43" name="Line 42"/>
            <p:cNvSpPr>
              <a:spLocks noChangeShapeType="1"/>
            </p:cNvSpPr>
            <p:nvPr/>
          </p:nvSpPr>
          <p:spPr bwMode="auto">
            <a:xfrm>
              <a:off x="3116" y="732"/>
              <a:ext cx="50" cy="3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44" name="Line 43"/>
            <p:cNvSpPr>
              <a:spLocks noChangeShapeType="1"/>
            </p:cNvSpPr>
            <p:nvPr/>
          </p:nvSpPr>
          <p:spPr bwMode="auto">
            <a:xfrm flipV="1">
              <a:off x="3166" y="732"/>
              <a:ext cx="51" cy="3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45" name="Line 44"/>
            <p:cNvSpPr>
              <a:spLocks noChangeShapeType="1"/>
            </p:cNvSpPr>
            <p:nvPr/>
          </p:nvSpPr>
          <p:spPr bwMode="auto">
            <a:xfrm>
              <a:off x="3217" y="732"/>
              <a:ext cx="50" cy="3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46" name="Line 45"/>
            <p:cNvSpPr>
              <a:spLocks noChangeShapeType="1"/>
            </p:cNvSpPr>
            <p:nvPr/>
          </p:nvSpPr>
          <p:spPr bwMode="auto">
            <a:xfrm flipV="1">
              <a:off x="3267" y="731"/>
              <a:ext cx="51" cy="31"/>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47" name="Line 46"/>
            <p:cNvSpPr>
              <a:spLocks noChangeShapeType="1"/>
            </p:cNvSpPr>
            <p:nvPr/>
          </p:nvSpPr>
          <p:spPr bwMode="auto">
            <a:xfrm>
              <a:off x="3318" y="731"/>
              <a:ext cx="51" cy="28"/>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48" name="Line 47"/>
            <p:cNvSpPr>
              <a:spLocks noChangeShapeType="1"/>
            </p:cNvSpPr>
            <p:nvPr/>
          </p:nvSpPr>
          <p:spPr bwMode="auto">
            <a:xfrm>
              <a:off x="3485" y="1019"/>
              <a:ext cx="50" cy="3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49" name="Line 48"/>
            <p:cNvSpPr>
              <a:spLocks noChangeShapeType="1"/>
            </p:cNvSpPr>
            <p:nvPr/>
          </p:nvSpPr>
          <p:spPr bwMode="auto">
            <a:xfrm flipV="1">
              <a:off x="3535" y="1019"/>
              <a:ext cx="51" cy="3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50" name="Line 49"/>
            <p:cNvSpPr>
              <a:spLocks noChangeShapeType="1"/>
            </p:cNvSpPr>
            <p:nvPr/>
          </p:nvSpPr>
          <p:spPr bwMode="auto">
            <a:xfrm>
              <a:off x="3586" y="1019"/>
              <a:ext cx="50" cy="3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51" name="Line 50"/>
            <p:cNvSpPr>
              <a:spLocks noChangeShapeType="1"/>
            </p:cNvSpPr>
            <p:nvPr/>
          </p:nvSpPr>
          <p:spPr bwMode="auto">
            <a:xfrm flipV="1">
              <a:off x="3636" y="1019"/>
              <a:ext cx="52" cy="3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52" name="Line 51"/>
            <p:cNvSpPr>
              <a:spLocks noChangeShapeType="1"/>
            </p:cNvSpPr>
            <p:nvPr/>
          </p:nvSpPr>
          <p:spPr bwMode="auto">
            <a:xfrm>
              <a:off x="3688" y="1019"/>
              <a:ext cx="50" cy="3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53" name="Line 52"/>
            <p:cNvSpPr>
              <a:spLocks noChangeShapeType="1"/>
            </p:cNvSpPr>
            <p:nvPr/>
          </p:nvSpPr>
          <p:spPr bwMode="auto">
            <a:xfrm flipV="1">
              <a:off x="3738" y="1019"/>
              <a:ext cx="51" cy="3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54" name="Line 53"/>
            <p:cNvSpPr>
              <a:spLocks noChangeShapeType="1"/>
            </p:cNvSpPr>
            <p:nvPr/>
          </p:nvSpPr>
          <p:spPr bwMode="auto">
            <a:xfrm>
              <a:off x="3789" y="1019"/>
              <a:ext cx="51" cy="3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55" name="Line 54"/>
            <p:cNvSpPr>
              <a:spLocks noChangeShapeType="1"/>
            </p:cNvSpPr>
            <p:nvPr/>
          </p:nvSpPr>
          <p:spPr bwMode="auto">
            <a:xfrm>
              <a:off x="3370" y="1019"/>
              <a:ext cx="115" cy="1"/>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56" name="Line 55"/>
            <p:cNvSpPr>
              <a:spLocks noChangeShapeType="1"/>
            </p:cNvSpPr>
            <p:nvPr/>
          </p:nvSpPr>
          <p:spPr bwMode="auto">
            <a:xfrm flipV="1">
              <a:off x="3016" y="1019"/>
              <a:ext cx="50" cy="3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57" name="Line 56"/>
            <p:cNvSpPr>
              <a:spLocks noChangeShapeType="1"/>
            </p:cNvSpPr>
            <p:nvPr/>
          </p:nvSpPr>
          <p:spPr bwMode="auto">
            <a:xfrm>
              <a:off x="3066" y="1019"/>
              <a:ext cx="51" cy="3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58" name="Line 57"/>
            <p:cNvSpPr>
              <a:spLocks noChangeShapeType="1"/>
            </p:cNvSpPr>
            <p:nvPr/>
          </p:nvSpPr>
          <p:spPr bwMode="auto">
            <a:xfrm flipV="1">
              <a:off x="3117" y="1019"/>
              <a:ext cx="51" cy="3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59" name="Line 58"/>
            <p:cNvSpPr>
              <a:spLocks noChangeShapeType="1"/>
            </p:cNvSpPr>
            <p:nvPr/>
          </p:nvSpPr>
          <p:spPr bwMode="auto">
            <a:xfrm>
              <a:off x="3168" y="1019"/>
              <a:ext cx="50" cy="3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60" name="Line 59"/>
            <p:cNvSpPr>
              <a:spLocks noChangeShapeType="1"/>
            </p:cNvSpPr>
            <p:nvPr/>
          </p:nvSpPr>
          <p:spPr bwMode="auto">
            <a:xfrm flipV="1">
              <a:off x="3218" y="1019"/>
              <a:ext cx="51" cy="3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61" name="Line 60"/>
            <p:cNvSpPr>
              <a:spLocks noChangeShapeType="1"/>
            </p:cNvSpPr>
            <p:nvPr/>
          </p:nvSpPr>
          <p:spPr bwMode="auto">
            <a:xfrm>
              <a:off x="3269" y="1019"/>
              <a:ext cx="50" cy="31"/>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62" name="Line 61"/>
            <p:cNvSpPr>
              <a:spLocks noChangeShapeType="1"/>
            </p:cNvSpPr>
            <p:nvPr/>
          </p:nvSpPr>
          <p:spPr bwMode="auto">
            <a:xfrm flipV="1">
              <a:off x="3319" y="1019"/>
              <a:ext cx="51" cy="31"/>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63" name="Rectangle 62"/>
            <p:cNvSpPr>
              <a:spLocks noChangeArrowheads="1"/>
            </p:cNvSpPr>
            <p:nvPr/>
          </p:nvSpPr>
          <p:spPr bwMode="auto">
            <a:xfrm>
              <a:off x="2394" y="727"/>
              <a:ext cx="77"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O</a:t>
              </a:r>
              <a:endParaRPr lang="en-US" smtClean="0">
                <a:solidFill>
                  <a:srgbClr val="000000"/>
                </a:solidFill>
                <a:latin typeface="Arial" pitchFamily="34" charset="0"/>
                <a:cs typeface="Arial" pitchFamily="34" charset="0"/>
              </a:endParaRPr>
            </a:p>
          </p:txBody>
        </p:sp>
        <p:sp>
          <p:nvSpPr>
            <p:cNvPr id="64" name="Line 63"/>
            <p:cNvSpPr>
              <a:spLocks noChangeShapeType="1"/>
            </p:cNvSpPr>
            <p:nvPr/>
          </p:nvSpPr>
          <p:spPr bwMode="auto">
            <a:xfrm flipV="1">
              <a:off x="2435" y="816"/>
              <a:ext cx="1" cy="76"/>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65" name="Line 64"/>
            <p:cNvSpPr>
              <a:spLocks noChangeShapeType="1"/>
            </p:cNvSpPr>
            <p:nvPr/>
          </p:nvSpPr>
          <p:spPr bwMode="auto">
            <a:xfrm flipV="1">
              <a:off x="2415" y="816"/>
              <a:ext cx="1" cy="71"/>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66" name="Rectangle 65"/>
            <p:cNvSpPr>
              <a:spLocks noChangeArrowheads="1"/>
            </p:cNvSpPr>
            <p:nvPr/>
          </p:nvSpPr>
          <p:spPr bwMode="auto">
            <a:xfrm>
              <a:off x="2872" y="1117"/>
              <a:ext cx="77"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O</a:t>
              </a:r>
              <a:endParaRPr lang="en-US" smtClean="0">
                <a:solidFill>
                  <a:srgbClr val="000000"/>
                </a:solidFill>
                <a:latin typeface="Arial" pitchFamily="34" charset="0"/>
                <a:cs typeface="Arial" pitchFamily="34" charset="0"/>
              </a:endParaRPr>
            </a:p>
          </p:txBody>
        </p:sp>
        <p:sp>
          <p:nvSpPr>
            <p:cNvPr id="67" name="Line 66"/>
            <p:cNvSpPr>
              <a:spLocks noChangeShapeType="1"/>
            </p:cNvSpPr>
            <p:nvPr/>
          </p:nvSpPr>
          <p:spPr bwMode="auto">
            <a:xfrm>
              <a:off x="2890" y="1048"/>
              <a:ext cx="1" cy="76"/>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68" name="Line 67"/>
            <p:cNvSpPr>
              <a:spLocks noChangeShapeType="1"/>
            </p:cNvSpPr>
            <p:nvPr/>
          </p:nvSpPr>
          <p:spPr bwMode="auto">
            <a:xfrm>
              <a:off x="2911" y="1054"/>
              <a:ext cx="1" cy="7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69" name="Rectangle 68"/>
            <p:cNvSpPr>
              <a:spLocks noChangeArrowheads="1"/>
            </p:cNvSpPr>
            <p:nvPr/>
          </p:nvSpPr>
          <p:spPr bwMode="auto">
            <a:xfrm>
              <a:off x="2866" y="567"/>
              <a:ext cx="77"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O</a:t>
              </a:r>
              <a:endParaRPr lang="en-US" smtClean="0">
                <a:solidFill>
                  <a:srgbClr val="000000"/>
                </a:solidFill>
                <a:latin typeface="Arial" pitchFamily="34" charset="0"/>
                <a:cs typeface="Arial" pitchFamily="34" charset="0"/>
              </a:endParaRPr>
            </a:p>
          </p:txBody>
        </p:sp>
        <p:sp>
          <p:nvSpPr>
            <p:cNvPr id="70" name="Line 69"/>
            <p:cNvSpPr>
              <a:spLocks noChangeShapeType="1"/>
            </p:cNvSpPr>
            <p:nvPr/>
          </p:nvSpPr>
          <p:spPr bwMode="auto">
            <a:xfrm flipV="1">
              <a:off x="2909" y="656"/>
              <a:ext cx="1" cy="71"/>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71" name="Line 70"/>
            <p:cNvSpPr>
              <a:spLocks noChangeShapeType="1"/>
            </p:cNvSpPr>
            <p:nvPr/>
          </p:nvSpPr>
          <p:spPr bwMode="auto">
            <a:xfrm flipV="1">
              <a:off x="2889" y="656"/>
              <a:ext cx="1" cy="77"/>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72" name="Rectangle 71"/>
            <p:cNvSpPr>
              <a:spLocks noChangeArrowheads="1"/>
            </p:cNvSpPr>
            <p:nvPr/>
          </p:nvSpPr>
          <p:spPr bwMode="auto">
            <a:xfrm>
              <a:off x="2486" y="903"/>
              <a:ext cx="77"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O</a:t>
              </a:r>
              <a:endParaRPr lang="en-US" smtClean="0">
                <a:solidFill>
                  <a:srgbClr val="000000"/>
                </a:solidFill>
                <a:latin typeface="Arial" pitchFamily="34" charset="0"/>
                <a:cs typeface="Arial" pitchFamily="34" charset="0"/>
              </a:endParaRPr>
            </a:p>
          </p:txBody>
        </p:sp>
        <p:sp>
          <p:nvSpPr>
            <p:cNvPr id="73" name="Rectangle 72"/>
            <p:cNvSpPr>
              <a:spLocks noChangeArrowheads="1"/>
            </p:cNvSpPr>
            <p:nvPr/>
          </p:nvSpPr>
          <p:spPr bwMode="auto">
            <a:xfrm>
              <a:off x="2763" y="950"/>
              <a:ext cx="77"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O</a:t>
              </a:r>
              <a:endParaRPr lang="en-US" smtClean="0">
                <a:solidFill>
                  <a:srgbClr val="000000"/>
                </a:solidFill>
                <a:latin typeface="Arial" pitchFamily="34" charset="0"/>
                <a:cs typeface="Arial" pitchFamily="34" charset="0"/>
              </a:endParaRPr>
            </a:p>
          </p:txBody>
        </p:sp>
        <p:sp>
          <p:nvSpPr>
            <p:cNvPr id="74" name="Line 73"/>
            <p:cNvSpPr>
              <a:spLocks noChangeShapeType="1"/>
            </p:cNvSpPr>
            <p:nvPr/>
          </p:nvSpPr>
          <p:spPr bwMode="auto">
            <a:xfrm flipV="1">
              <a:off x="2700" y="1014"/>
              <a:ext cx="59" cy="36"/>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75" name="Line 74"/>
            <p:cNvSpPr>
              <a:spLocks noChangeShapeType="1"/>
            </p:cNvSpPr>
            <p:nvPr/>
          </p:nvSpPr>
          <p:spPr bwMode="auto">
            <a:xfrm flipH="1" flipV="1">
              <a:off x="2642" y="950"/>
              <a:ext cx="58" cy="10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76" name="Line 75"/>
            <p:cNvSpPr>
              <a:spLocks noChangeShapeType="1"/>
            </p:cNvSpPr>
            <p:nvPr/>
          </p:nvSpPr>
          <p:spPr bwMode="auto">
            <a:xfrm flipV="1">
              <a:off x="2642" y="849"/>
              <a:ext cx="57" cy="101"/>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77" name="Rectangle 76"/>
            <p:cNvSpPr>
              <a:spLocks noChangeArrowheads="1"/>
            </p:cNvSpPr>
            <p:nvPr/>
          </p:nvSpPr>
          <p:spPr bwMode="auto">
            <a:xfrm>
              <a:off x="2759" y="743"/>
              <a:ext cx="77"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O</a:t>
              </a:r>
              <a:endParaRPr lang="en-US" smtClean="0">
                <a:solidFill>
                  <a:srgbClr val="000000"/>
                </a:solidFill>
                <a:latin typeface="Arial" pitchFamily="34" charset="0"/>
                <a:cs typeface="Arial" pitchFamily="34" charset="0"/>
              </a:endParaRPr>
            </a:p>
          </p:txBody>
        </p:sp>
        <p:sp>
          <p:nvSpPr>
            <p:cNvPr id="78" name="Line 77"/>
            <p:cNvSpPr>
              <a:spLocks noChangeShapeType="1"/>
            </p:cNvSpPr>
            <p:nvPr/>
          </p:nvSpPr>
          <p:spPr bwMode="auto">
            <a:xfrm flipV="1">
              <a:off x="2699" y="813"/>
              <a:ext cx="58" cy="36"/>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79" name="Line 78"/>
            <p:cNvSpPr>
              <a:spLocks noChangeShapeType="1"/>
            </p:cNvSpPr>
            <p:nvPr/>
          </p:nvSpPr>
          <p:spPr bwMode="auto">
            <a:xfrm flipH="1">
              <a:off x="2566" y="950"/>
              <a:ext cx="76" cy="1"/>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80" name="Line 79"/>
            <p:cNvSpPr>
              <a:spLocks noChangeShapeType="1"/>
            </p:cNvSpPr>
            <p:nvPr/>
          </p:nvSpPr>
          <p:spPr bwMode="auto">
            <a:xfrm flipV="1">
              <a:off x="2839" y="732"/>
              <a:ext cx="61" cy="34"/>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81" name="Line 80"/>
            <p:cNvSpPr>
              <a:spLocks noChangeShapeType="1"/>
            </p:cNvSpPr>
            <p:nvPr/>
          </p:nvSpPr>
          <p:spPr bwMode="auto">
            <a:xfrm>
              <a:off x="2840" y="1014"/>
              <a:ext cx="60" cy="35"/>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82" name="Line 81"/>
            <p:cNvSpPr>
              <a:spLocks noChangeShapeType="1"/>
            </p:cNvSpPr>
            <p:nvPr/>
          </p:nvSpPr>
          <p:spPr bwMode="auto">
            <a:xfrm flipH="1" flipV="1">
              <a:off x="2425" y="891"/>
              <a:ext cx="60" cy="35"/>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83" name="Line 82"/>
            <p:cNvSpPr>
              <a:spLocks noChangeShapeType="1"/>
            </p:cNvSpPr>
            <p:nvPr/>
          </p:nvSpPr>
          <p:spPr bwMode="auto">
            <a:xfrm>
              <a:off x="2900" y="1049"/>
              <a:ext cx="116" cy="1"/>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84" name="Line 83"/>
            <p:cNvSpPr>
              <a:spLocks noChangeShapeType="1"/>
            </p:cNvSpPr>
            <p:nvPr/>
          </p:nvSpPr>
          <p:spPr bwMode="auto">
            <a:xfrm>
              <a:off x="2900" y="732"/>
              <a:ext cx="115" cy="1"/>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85" name="Line 84"/>
            <p:cNvSpPr>
              <a:spLocks noChangeShapeType="1"/>
            </p:cNvSpPr>
            <p:nvPr/>
          </p:nvSpPr>
          <p:spPr bwMode="auto">
            <a:xfrm flipH="1">
              <a:off x="2310" y="891"/>
              <a:ext cx="115" cy="1"/>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86" name="Rectangle 85"/>
            <p:cNvSpPr>
              <a:spLocks noChangeArrowheads="1"/>
            </p:cNvSpPr>
            <p:nvPr/>
          </p:nvSpPr>
          <p:spPr bwMode="auto">
            <a:xfrm>
              <a:off x="1643" y="781"/>
              <a:ext cx="77"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O</a:t>
              </a:r>
              <a:endParaRPr lang="en-US" smtClean="0">
                <a:solidFill>
                  <a:srgbClr val="000000"/>
                </a:solidFill>
                <a:latin typeface="Arial" pitchFamily="34" charset="0"/>
                <a:cs typeface="Arial" pitchFamily="34" charset="0"/>
              </a:endParaRPr>
            </a:p>
          </p:txBody>
        </p:sp>
        <p:sp>
          <p:nvSpPr>
            <p:cNvPr id="87" name="Line 86"/>
            <p:cNvSpPr>
              <a:spLocks noChangeShapeType="1"/>
            </p:cNvSpPr>
            <p:nvPr/>
          </p:nvSpPr>
          <p:spPr bwMode="auto">
            <a:xfrm flipV="1">
              <a:off x="1623" y="862"/>
              <a:ext cx="33" cy="6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88" name="Line 87"/>
            <p:cNvSpPr>
              <a:spLocks noChangeShapeType="1"/>
            </p:cNvSpPr>
            <p:nvPr/>
          </p:nvSpPr>
          <p:spPr bwMode="auto">
            <a:xfrm>
              <a:off x="1702" y="862"/>
              <a:ext cx="35" cy="6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89" name="Rectangle 88"/>
            <p:cNvSpPr>
              <a:spLocks noChangeArrowheads="1"/>
            </p:cNvSpPr>
            <p:nvPr/>
          </p:nvSpPr>
          <p:spPr bwMode="auto">
            <a:xfrm>
              <a:off x="1861" y="782"/>
              <a:ext cx="77"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O</a:t>
              </a:r>
              <a:endParaRPr lang="en-US" smtClean="0">
                <a:solidFill>
                  <a:srgbClr val="000000"/>
                </a:solidFill>
                <a:latin typeface="Arial" pitchFamily="34" charset="0"/>
                <a:cs typeface="Arial" pitchFamily="34" charset="0"/>
              </a:endParaRPr>
            </a:p>
          </p:txBody>
        </p:sp>
        <p:sp>
          <p:nvSpPr>
            <p:cNvPr id="90" name="Line 89"/>
            <p:cNvSpPr>
              <a:spLocks noChangeShapeType="1"/>
            </p:cNvSpPr>
            <p:nvPr/>
          </p:nvSpPr>
          <p:spPr bwMode="auto">
            <a:xfrm flipV="1">
              <a:off x="1839" y="863"/>
              <a:ext cx="32" cy="6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91" name="Line 90"/>
            <p:cNvSpPr>
              <a:spLocks noChangeShapeType="1"/>
            </p:cNvSpPr>
            <p:nvPr/>
          </p:nvSpPr>
          <p:spPr bwMode="auto">
            <a:xfrm>
              <a:off x="1918" y="863"/>
              <a:ext cx="34" cy="6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92" name="Rectangle 91"/>
            <p:cNvSpPr>
              <a:spLocks noChangeArrowheads="1"/>
            </p:cNvSpPr>
            <p:nvPr/>
          </p:nvSpPr>
          <p:spPr bwMode="auto">
            <a:xfrm>
              <a:off x="3389" y="619"/>
              <a:ext cx="77"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O</a:t>
              </a:r>
              <a:endParaRPr lang="en-US" smtClean="0">
                <a:solidFill>
                  <a:srgbClr val="000000"/>
                </a:solidFill>
                <a:latin typeface="Arial" pitchFamily="34" charset="0"/>
                <a:cs typeface="Arial" pitchFamily="34" charset="0"/>
              </a:endParaRPr>
            </a:p>
          </p:txBody>
        </p:sp>
        <p:sp>
          <p:nvSpPr>
            <p:cNvPr id="93" name="Line 92"/>
            <p:cNvSpPr>
              <a:spLocks noChangeShapeType="1"/>
            </p:cNvSpPr>
            <p:nvPr/>
          </p:nvSpPr>
          <p:spPr bwMode="auto">
            <a:xfrm flipV="1">
              <a:off x="3369" y="699"/>
              <a:ext cx="33" cy="6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94" name="Line 93"/>
            <p:cNvSpPr>
              <a:spLocks noChangeShapeType="1"/>
            </p:cNvSpPr>
            <p:nvPr/>
          </p:nvSpPr>
          <p:spPr bwMode="auto">
            <a:xfrm>
              <a:off x="3448" y="699"/>
              <a:ext cx="35" cy="6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95" name="Line 94"/>
            <p:cNvSpPr>
              <a:spLocks noChangeShapeType="1"/>
            </p:cNvSpPr>
            <p:nvPr/>
          </p:nvSpPr>
          <p:spPr bwMode="auto">
            <a:xfrm>
              <a:off x="3370" y="1019"/>
              <a:ext cx="32" cy="59"/>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96" name="Rectangle 95"/>
            <p:cNvSpPr>
              <a:spLocks noChangeArrowheads="1"/>
            </p:cNvSpPr>
            <p:nvPr/>
          </p:nvSpPr>
          <p:spPr bwMode="auto">
            <a:xfrm>
              <a:off x="3392" y="1064"/>
              <a:ext cx="77"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O</a:t>
              </a:r>
              <a:endParaRPr lang="en-US" smtClean="0">
                <a:solidFill>
                  <a:srgbClr val="000000"/>
                </a:solidFill>
                <a:latin typeface="Arial" pitchFamily="34" charset="0"/>
                <a:cs typeface="Arial" pitchFamily="34" charset="0"/>
              </a:endParaRPr>
            </a:p>
          </p:txBody>
        </p:sp>
        <p:sp>
          <p:nvSpPr>
            <p:cNvPr id="97" name="Line 96"/>
            <p:cNvSpPr>
              <a:spLocks noChangeShapeType="1"/>
            </p:cNvSpPr>
            <p:nvPr/>
          </p:nvSpPr>
          <p:spPr bwMode="auto">
            <a:xfrm flipH="1">
              <a:off x="3450" y="1019"/>
              <a:ext cx="35" cy="59"/>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98" name="Rectangle 97"/>
            <p:cNvSpPr>
              <a:spLocks noChangeArrowheads="1"/>
            </p:cNvSpPr>
            <p:nvPr/>
          </p:nvSpPr>
          <p:spPr bwMode="auto">
            <a:xfrm>
              <a:off x="338" y="2480"/>
              <a:ext cx="2744"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400" dirty="0" smtClean="0">
                  <a:solidFill>
                    <a:srgbClr val="000000"/>
                  </a:solidFill>
                  <a:latin typeface="Arial" pitchFamily="34" charset="0"/>
                  <a:cs typeface="Arial" pitchFamily="34" charset="0"/>
                </a:rPr>
                <a:t>                   </a:t>
              </a:r>
              <a:r>
                <a:rPr lang="en-US" sz="1100" dirty="0" err="1" smtClean="0">
                  <a:solidFill>
                    <a:srgbClr val="000000"/>
                  </a:solidFill>
                  <a:latin typeface="Arial" pitchFamily="34" charset="0"/>
                  <a:cs typeface="Arial" pitchFamily="34" charset="0"/>
                </a:rPr>
                <a:t>Acrylated</a:t>
              </a:r>
              <a:r>
                <a:rPr lang="en-US" sz="1100" dirty="0" smtClean="0">
                  <a:solidFill>
                    <a:srgbClr val="000000"/>
                  </a:solidFill>
                  <a:latin typeface="Arial" pitchFamily="34" charset="0"/>
                  <a:cs typeface="Arial" pitchFamily="34" charset="0"/>
                </a:rPr>
                <a:t> </a:t>
              </a:r>
              <a:r>
                <a:rPr lang="en-US" sz="1100" dirty="0" err="1" smtClean="0">
                  <a:solidFill>
                    <a:srgbClr val="000000"/>
                  </a:solidFill>
                  <a:latin typeface="Arial" pitchFamily="34" charset="0"/>
                  <a:cs typeface="Arial" pitchFamily="34" charset="0"/>
                </a:rPr>
                <a:t>Epoxidized</a:t>
              </a:r>
              <a:r>
                <a:rPr lang="en-US" sz="1100" dirty="0" smtClean="0">
                  <a:solidFill>
                    <a:srgbClr val="000000"/>
                  </a:solidFill>
                  <a:latin typeface="Arial" pitchFamily="34" charset="0"/>
                  <a:cs typeface="Arial" pitchFamily="34" charset="0"/>
                </a:rPr>
                <a:t> Oils (AESO, AELO)</a:t>
              </a:r>
            </a:p>
          </p:txBody>
        </p:sp>
        <p:sp>
          <p:nvSpPr>
            <p:cNvPr id="99" name="Rectangle 98"/>
            <p:cNvSpPr>
              <a:spLocks noChangeArrowheads="1"/>
            </p:cNvSpPr>
            <p:nvPr/>
          </p:nvSpPr>
          <p:spPr bwMode="auto">
            <a:xfrm>
              <a:off x="4128" y="2452"/>
              <a:ext cx="844" cy="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100" dirty="0" smtClean="0">
                  <a:solidFill>
                    <a:srgbClr val="000000"/>
                  </a:solidFill>
                  <a:latin typeface="Arial" pitchFamily="34" charset="0"/>
                  <a:cs typeface="Arial" pitchFamily="34" charset="0"/>
                </a:rPr>
                <a:t>Maleic Anhydride</a:t>
              </a:r>
            </a:p>
          </p:txBody>
        </p:sp>
        <p:sp>
          <p:nvSpPr>
            <p:cNvPr id="100" name="Rectangle 101"/>
            <p:cNvSpPr>
              <a:spLocks noChangeArrowheads="1"/>
            </p:cNvSpPr>
            <p:nvPr/>
          </p:nvSpPr>
          <p:spPr bwMode="auto">
            <a:xfrm>
              <a:off x="4848" y="1965"/>
              <a:ext cx="406"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smtClean="0">
                  <a:solidFill>
                    <a:srgbClr val="000000"/>
                  </a:solidFill>
                  <a:latin typeface="Arial" pitchFamily="34" charset="0"/>
                  <a:cs typeface="Arial" pitchFamily="34" charset="0"/>
                </a:rPr>
                <a:t>catalyst</a:t>
              </a:r>
              <a:endParaRPr lang="en-US" smtClean="0">
                <a:solidFill>
                  <a:srgbClr val="000000"/>
                </a:solidFill>
                <a:latin typeface="Arial" pitchFamily="34" charset="0"/>
                <a:cs typeface="Arial" pitchFamily="34" charset="0"/>
              </a:endParaRPr>
            </a:p>
          </p:txBody>
        </p:sp>
        <p:sp>
          <p:nvSpPr>
            <p:cNvPr id="101" name="Line 102"/>
            <p:cNvSpPr>
              <a:spLocks noChangeShapeType="1"/>
            </p:cNvSpPr>
            <p:nvPr/>
          </p:nvSpPr>
          <p:spPr bwMode="auto">
            <a:xfrm>
              <a:off x="1300" y="1998"/>
              <a:ext cx="52" cy="29"/>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02" name="Line 103"/>
            <p:cNvSpPr>
              <a:spLocks noChangeShapeType="1"/>
            </p:cNvSpPr>
            <p:nvPr/>
          </p:nvSpPr>
          <p:spPr bwMode="auto">
            <a:xfrm flipV="1">
              <a:off x="1352" y="1998"/>
              <a:ext cx="50" cy="29"/>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03" name="Line 104"/>
            <p:cNvSpPr>
              <a:spLocks noChangeShapeType="1"/>
            </p:cNvSpPr>
            <p:nvPr/>
          </p:nvSpPr>
          <p:spPr bwMode="auto">
            <a:xfrm>
              <a:off x="1402" y="1998"/>
              <a:ext cx="52" cy="29"/>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04" name="Line 105"/>
            <p:cNvSpPr>
              <a:spLocks noChangeShapeType="1"/>
            </p:cNvSpPr>
            <p:nvPr/>
          </p:nvSpPr>
          <p:spPr bwMode="auto">
            <a:xfrm flipV="1">
              <a:off x="1454" y="2010"/>
              <a:ext cx="31" cy="17"/>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05" name="Line 106"/>
            <p:cNvSpPr>
              <a:spLocks noChangeShapeType="1"/>
            </p:cNvSpPr>
            <p:nvPr/>
          </p:nvSpPr>
          <p:spPr bwMode="auto">
            <a:xfrm>
              <a:off x="1612" y="2010"/>
              <a:ext cx="66" cy="16"/>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06" name="Line 107"/>
            <p:cNvSpPr>
              <a:spLocks noChangeShapeType="1"/>
            </p:cNvSpPr>
            <p:nvPr/>
          </p:nvSpPr>
          <p:spPr bwMode="auto">
            <a:xfrm flipV="1">
              <a:off x="1678" y="2007"/>
              <a:ext cx="60" cy="19"/>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07" name="Line 108"/>
            <p:cNvSpPr>
              <a:spLocks noChangeShapeType="1"/>
            </p:cNvSpPr>
            <p:nvPr/>
          </p:nvSpPr>
          <p:spPr bwMode="auto">
            <a:xfrm>
              <a:off x="1738" y="2007"/>
              <a:ext cx="128" cy="1"/>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08" name="Line 109"/>
            <p:cNvSpPr>
              <a:spLocks noChangeShapeType="1"/>
            </p:cNvSpPr>
            <p:nvPr/>
          </p:nvSpPr>
          <p:spPr bwMode="auto">
            <a:xfrm flipV="1">
              <a:off x="3539" y="1824"/>
              <a:ext cx="31" cy="18"/>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09" name="Line 110"/>
            <p:cNvSpPr>
              <a:spLocks noChangeShapeType="1"/>
            </p:cNvSpPr>
            <p:nvPr/>
          </p:nvSpPr>
          <p:spPr bwMode="auto">
            <a:xfrm>
              <a:off x="3570" y="1824"/>
              <a:ext cx="52" cy="29"/>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10" name="Line 111"/>
            <p:cNvSpPr>
              <a:spLocks noChangeShapeType="1"/>
            </p:cNvSpPr>
            <p:nvPr/>
          </p:nvSpPr>
          <p:spPr bwMode="auto">
            <a:xfrm flipV="1">
              <a:off x="3622" y="1823"/>
              <a:ext cx="51" cy="3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11" name="Line 112"/>
            <p:cNvSpPr>
              <a:spLocks noChangeShapeType="1"/>
            </p:cNvSpPr>
            <p:nvPr/>
          </p:nvSpPr>
          <p:spPr bwMode="auto">
            <a:xfrm>
              <a:off x="3673" y="1823"/>
              <a:ext cx="52" cy="28"/>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12" name="Line 113"/>
            <p:cNvSpPr>
              <a:spLocks noChangeShapeType="1"/>
            </p:cNvSpPr>
            <p:nvPr/>
          </p:nvSpPr>
          <p:spPr bwMode="auto">
            <a:xfrm flipV="1">
              <a:off x="3725" y="1822"/>
              <a:ext cx="51" cy="29"/>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13" name="Line 114"/>
            <p:cNvSpPr>
              <a:spLocks noChangeShapeType="1"/>
            </p:cNvSpPr>
            <p:nvPr/>
          </p:nvSpPr>
          <p:spPr bwMode="auto">
            <a:xfrm>
              <a:off x="3776" y="1822"/>
              <a:ext cx="52" cy="28"/>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14" name="Line 115"/>
            <p:cNvSpPr>
              <a:spLocks noChangeShapeType="1"/>
            </p:cNvSpPr>
            <p:nvPr/>
          </p:nvSpPr>
          <p:spPr bwMode="auto">
            <a:xfrm flipV="1">
              <a:off x="3828" y="1820"/>
              <a:ext cx="53" cy="3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15" name="Line 116"/>
            <p:cNvSpPr>
              <a:spLocks noChangeShapeType="1"/>
            </p:cNvSpPr>
            <p:nvPr/>
          </p:nvSpPr>
          <p:spPr bwMode="auto">
            <a:xfrm>
              <a:off x="3412" y="1842"/>
              <a:ext cx="127" cy="1"/>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16" name="Line 117"/>
            <p:cNvSpPr>
              <a:spLocks noChangeShapeType="1"/>
            </p:cNvSpPr>
            <p:nvPr/>
          </p:nvSpPr>
          <p:spPr bwMode="auto">
            <a:xfrm>
              <a:off x="3537" y="2064"/>
              <a:ext cx="31" cy="19"/>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17" name="Line 118"/>
            <p:cNvSpPr>
              <a:spLocks noChangeShapeType="1"/>
            </p:cNvSpPr>
            <p:nvPr/>
          </p:nvSpPr>
          <p:spPr bwMode="auto">
            <a:xfrm flipV="1">
              <a:off x="3568" y="2053"/>
              <a:ext cx="51" cy="3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18" name="Line 119"/>
            <p:cNvSpPr>
              <a:spLocks noChangeShapeType="1"/>
            </p:cNvSpPr>
            <p:nvPr/>
          </p:nvSpPr>
          <p:spPr bwMode="auto">
            <a:xfrm>
              <a:off x="3619" y="2053"/>
              <a:ext cx="52" cy="3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19" name="Line 120"/>
            <p:cNvSpPr>
              <a:spLocks noChangeShapeType="1"/>
            </p:cNvSpPr>
            <p:nvPr/>
          </p:nvSpPr>
          <p:spPr bwMode="auto">
            <a:xfrm flipV="1">
              <a:off x="3671" y="2053"/>
              <a:ext cx="52" cy="3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20" name="Line 121"/>
            <p:cNvSpPr>
              <a:spLocks noChangeShapeType="1"/>
            </p:cNvSpPr>
            <p:nvPr/>
          </p:nvSpPr>
          <p:spPr bwMode="auto">
            <a:xfrm>
              <a:off x="3723" y="2053"/>
              <a:ext cx="50" cy="3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21" name="Line 122"/>
            <p:cNvSpPr>
              <a:spLocks noChangeShapeType="1"/>
            </p:cNvSpPr>
            <p:nvPr/>
          </p:nvSpPr>
          <p:spPr bwMode="auto">
            <a:xfrm flipV="1">
              <a:off x="3773" y="2053"/>
              <a:ext cx="52" cy="3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22" name="Line 123"/>
            <p:cNvSpPr>
              <a:spLocks noChangeShapeType="1"/>
            </p:cNvSpPr>
            <p:nvPr/>
          </p:nvSpPr>
          <p:spPr bwMode="auto">
            <a:xfrm>
              <a:off x="3825" y="2053"/>
              <a:ext cx="51" cy="3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23" name="Line 124"/>
            <p:cNvSpPr>
              <a:spLocks noChangeShapeType="1"/>
            </p:cNvSpPr>
            <p:nvPr/>
          </p:nvSpPr>
          <p:spPr bwMode="auto">
            <a:xfrm>
              <a:off x="3410" y="2064"/>
              <a:ext cx="127" cy="1"/>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24" name="Line 125"/>
            <p:cNvSpPr>
              <a:spLocks noChangeShapeType="1"/>
            </p:cNvSpPr>
            <p:nvPr/>
          </p:nvSpPr>
          <p:spPr bwMode="auto">
            <a:xfrm flipV="1">
              <a:off x="1866" y="1989"/>
              <a:ext cx="30" cy="18"/>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25" name="Line 126"/>
            <p:cNvSpPr>
              <a:spLocks noChangeShapeType="1"/>
            </p:cNvSpPr>
            <p:nvPr/>
          </p:nvSpPr>
          <p:spPr bwMode="auto">
            <a:xfrm>
              <a:off x="1896" y="1989"/>
              <a:ext cx="52" cy="29"/>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26" name="Line 127"/>
            <p:cNvSpPr>
              <a:spLocks noChangeShapeType="1"/>
            </p:cNvSpPr>
            <p:nvPr/>
          </p:nvSpPr>
          <p:spPr bwMode="auto">
            <a:xfrm flipV="1">
              <a:off x="1948" y="1989"/>
              <a:ext cx="52" cy="29"/>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27" name="Line 128"/>
            <p:cNvSpPr>
              <a:spLocks noChangeShapeType="1"/>
            </p:cNvSpPr>
            <p:nvPr/>
          </p:nvSpPr>
          <p:spPr bwMode="auto">
            <a:xfrm>
              <a:off x="2000" y="1989"/>
              <a:ext cx="52" cy="29"/>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28" name="Line 129"/>
            <p:cNvSpPr>
              <a:spLocks noChangeShapeType="1"/>
            </p:cNvSpPr>
            <p:nvPr/>
          </p:nvSpPr>
          <p:spPr bwMode="auto">
            <a:xfrm flipV="1">
              <a:off x="2052" y="1989"/>
              <a:ext cx="52" cy="29"/>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29" name="Line 130"/>
            <p:cNvSpPr>
              <a:spLocks noChangeShapeType="1"/>
            </p:cNvSpPr>
            <p:nvPr/>
          </p:nvSpPr>
          <p:spPr bwMode="auto">
            <a:xfrm>
              <a:off x="2104" y="1989"/>
              <a:ext cx="52" cy="29"/>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30" name="Line 131"/>
            <p:cNvSpPr>
              <a:spLocks noChangeShapeType="1"/>
            </p:cNvSpPr>
            <p:nvPr/>
          </p:nvSpPr>
          <p:spPr bwMode="auto">
            <a:xfrm flipV="1">
              <a:off x="2156" y="1988"/>
              <a:ext cx="52" cy="3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31" name="Line 132"/>
            <p:cNvSpPr>
              <a:spLocks noChangeShapeType="1"/>
            </p:cNvSpPr>
            <p:nvPr/>
          </p:nvSpPr>
          <p:spPr bwMode="auto">
            <a:xfrm>
              <a:off x="2208" y="1988"/>
              <a:ext cx="53" cy="3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32" name="Line 133"/>
            <p:cNvSpPr>
              <a:spLocks noChangeShapeType="1"/>
            </p:cNvSpPr>
            <p:nvPr/>
          </p:nvSpPr>
          <p:spPr bwMode="auto">
            <a:xfrm>
              <a:off x="3000" y="2063"/>
              <a:ext cx="50" cy="31"/>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33" name="Line 134"/>
            <p:cNvSpPr>
              <a:spLocks noChangeShapeType="1"/>
            </p:cNvSpPr>
            <p:nvPr/>
          </p:nvSpPr>
          <p:spPr bwMode="auto">
            <a:xfrm flipV="1">
              <a:off x="3050" y="2064"/>
              <a:ext cx="52" cy="3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34" name="Line 135"/>
            <p:cNvSpPr>
              <a:spLocks noChangeShapeType="1"/>
            </p:cNvSpPr>
            <p:nvPr/>
          </p:nvSpPr>
          <p:spPr bwMode="auto">
            <a:xfrm>
              <a:off x="3102" y="2064"/>
              <a:ext cx="51" cy="3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35" name="Line 136"/>
            <p:cNvSpPr>
              <a:spLocks noChangeShapeType="1"/>
            </p:cNvSpPr>
            <p:nvPr/>
          </p:nvSpPr>
          <p:spPr bwMode="auto">
            <a:xfrm flipV="1">
              <a:off x="3153" y="2064"/>
              <a:ext cx="52" cy="3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36" name="Line 137"/>
            <p:cNvSpPr>
              <a:spLocks noChangeShapeType="1"/>
            </p:cNvSpPr>
            <p:nvPr/>
          </p:nvSpPr>
          <p:spPr bwMode="auto">
            <a:xfrm>
              <a:off x="3205" y="2064"/>
              <a:ext cx="52" cy="3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37" name="Line 138"/>
            <p:cNvSpPr>
              <a:spLocks noChangeShapeType="1"/>
            </p:cNvSpPr>
            <p:nvPr/>
          </p:nvSpPr>
          <p:spPr bwMode="auto">
            <a:xfrm flipV="1">
              <a:off x="3257" y="2064"/>
              <a:ext cx="52" cy="3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38" name="Line 139"/>
            <p:cNvSpPr>
              <a:spLocks noChangeShapeType="1"/>
            </p:cNvSpPr>
            <p:nvPr/>
          </p:nvSpPr>
          <p:spPr bwMode="auto">
            <a:xfrm>
              <a:off x="3309" y="2064"/>
              <a:ext cx="50" cy="31"/>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39" name="Line 140"/>
            <p:cNvSpPr>
              <a:spLocks noChangeShapeType="1"/>
            </p:cNvSpPr>
            <p:nvPr/>
          </p:nvSpPr>
          <p:spPr bwMode="auto">
            <a:xfrm flipV="1">
              <a:off x="3359" y="2064"/>
              <a:ext cx="51" cy="31"/>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40" name="Line 141"/>
            <p:cNvSpPr>
              <a:spLocks noChangeShapeType="1"/>
            </p:cNvSpPr>
            <p:nvPr/>
          </p:nvSpPr>
          <p:spPr bwMode="auto">
            <a:xfrm flipV="1">
              <a:off x="2999" y="1815"/>
              <a:ext cx="50" cy="3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41" name="Line 142"/>
            <p:cNvSpPr>
              <a:spLocks noChangeShapeType="1"/>
            </p:cNvSpPr>
            <p:nvPr/>
          </p:nvSpPr>
          <p:spPr bwMode="auto">
            <a:xfrm>
              <a:off x="3049" y="1815"/>
              <a:ext cx="52" cy="29"/>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42" name="Line 143"/>
            <p:cNvSpPr>
              <a:spLocks noChangeShapeType="1"/>
            </p:cNvSpPr>
            <p:nvPr/>
          </p:nvSpPr>
          <p:spPr bwMode="auto">
            <a:xfrm flipV="1">
              <a:off x="3101" y="1815"/>
              <a:ext cx="52" cy="29"/>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43" name="Line 144"/>
            <p:cNvSpPr>
              <a:spLocks noChangeShapeType="1"/>
            </p:cNvSpPr>
            <p:nvPr/>
          </p:nvSpPr>
          <p:spPr bwMode="auto">
            <a:xfrm>
              <a:off x="3153" y="1815"/>
              <a:ext cx="52" cy="29"/>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44" name="Line 145"/>
            <p:cNvSpPr>
              <a:spLocks noChangeShapeType="1"/>
            </p:cNvSpPr>
            <p:nvPr/>
          </p:nvSpPr>
          <p:spPr bwMode="auto">
            <a:xfrm flipV="1">
              <a:off x="3205" y="1815"/>
              <a:ext cx="52" cy="29"/>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45" name="Line 146"/>
            <p:cNvSpPr>
              <a:spLocks noChangeShapeType="1"/>
            </p:cNvSpPr>
            <p:nvPr/>
          </p:nvSpPr>
          <p:spPr bwMode="auto">
            <a:xfrm>
              <a:off x="3257" y="1815"/>
              <a:ext cx="53" cy="29"/>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46" name="Line 147"/>
            <p:cNvSpPr>
              <a:spLocks noChangeShapeType="1"/>
            </p:cNvSpPr>
            <p:nvPr/>
          </p:nvSpPr>
          <p:spPr bwMode="auto">
            <a:xfrm flipV="1">
              <a:off x="3310" y="1814"/>
              <a:ext cx="50" cy="3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47" name="Line 148"/>
            <p:cNvSpPr>
              <a:spLocks noChangeShapeType="1"/>
            </p:cNvSpPr>
            <p:nvPr/>
          </p:nvSpPr>
          <p:spPr bwMode="auto">
            <a:xfrm>
              <a:off x="3360" y="1814"/>
              <a:ext cx="52" cy="28"/>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48" name="Rectangle 149"/>
            <p:cNvSpPr>
              <a:spLocks noChangeArrowheads="1"/>
            </p:cNvSpPr>
            <p:nvPr/>
          </p:nvSpPr>
          <p:spPr bwMode="auto">
            <a:xfrm>
              <a:off x="2321" y="1787"/>
              <a:ext cx="77"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O</a:t>
              </a:r>
              <a:endParaRPr lang="en-US" smtClean="0">
                <a:solidFill>
                  <a:srgbClr val="000000"/>
                </a:solidFill>
                <a:latin typeface="Arial" pitchFamily="34" charset="0"/>
                <a:cs typeface="Arial" pitchFamily="34" charset="0"/>
              </a:endParaRPr>
            </a:p>
          </p:txBody>
        </p:sp>
        <p:sp>
          <p:nvSpPr>
            <p:cNvPr id="149" name="Line 150"/>
            <p:cNvSpPr>
              <a:spLocks noChangeShapeType="1"/>
            </p:cNvSpPr>
            <p:nvPr/>
          </p:nvSpPr>
          <p:spPr bwMode="auto">
            <a:xfrm flipV="1">
              <a:off x="2381" y="1867"/>
              <a:ext cx="1" cy="9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50" name="Line 151"/>
            <p:cNvSpPr>
              <a:spLocks noChangeShapeType="1"/>
            </p:cNvSpPr>
            <p:nvPr/>
          </p:nvSpPr>
          <p:spPr bwMode="auto">
            <a:xfrm flipV="1">
              <a:off x="2359" y="1867"/>
              <a:ext cx="1" cy="9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51" name="Line 152"/>
            <p:cNvSpPr>
              <a:spLocks noChangeShapeType="1"/>
            </p:cNvSpPr>
            <p:nvPr/>
          </p:nvSpPr>
          <p:spPr bwMode="auto">
            <a:xfrm flipH="1">
              <a:off x="2261" y="1955"/>
              <a:ext cx="109" cy="63"/>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52" name="Rectangle 153"/>
            <p:cNvSpPr>
              <a:spLocks noChangeArrowheads="1"/>
            </p:cNvSpPr>
            <p:nvPr/>
          </p:nvSpPr>
          <p:spPr bwMode="auto">
            <a:xfrm>
              <a:off x="2858" y="2207"/>
              <a:ext cx="77"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O</a:t>
              </a:r>
              <a:endParaRPr lang="en-US" smtClean="0">
                <a:solidFill>
                  <a:srgbClr val="000000"/>
                </a:solidFill>
                <a:latin typeface="Arial" pitchFamily="34" charset="0"/>
                <a:cs typeface="Arial" pitchFamily="34" charset="0"/>
              </a:endParaRPr>
            </a:p>
          </p:txBody>
        </p:sp>
        <p:sp>
          <p:nvSpPr>
            <p:cNvPr id="153" name="Line 154"/>
            <p:cNvSpPr>
              <a:spLocks noChangeShapeType="1"/>
            </p:cNvSpPr>
            <p:nvPr/>
          </p:nvSpPr>
          <p:spPr bwMode="auto">
            <a:xfrm>
              <a:off x="2878" y="2126"/>
              <a:ext cx="1" cy="88"/>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54" name="Line 155"/>
            <p:cNvSpPr>
              <a:spLocks noChangeShapeType="1"/>
            </p:cNvSpPr>
            <p:nvPr/>
          </p:nvSpPr>
          <p:spPr bwMode="auto">
            <a:xfrm>
              <a:off x="2900" y="2126"/>
              <a:ext cx="1" cy="88"/>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55" name="Rectangle 156"/>
            <p:cNvSpPr>
              <a:spLocks noChangeArrowheads="1"/>
            </p:cNvSpPr>
            <p:nvPr/>
          </p:nvSpPr>
          <p:spPr bwMode="auto">
            <a:xfrm>
              <a:off x="2855" y="1605"/>
              <a:ext cx="77"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O</a:t>
              </a:r>
              <a:endParaRPr lang="en-US" smtClean="0">
                <a:solidFill>
                  <a:srgbClr val="000000"/>
                </a:solidFill>
                <a:latin typeface="Arial" pitchFamily="34" charset="0"/>
                <a:cs typeface="Arial" pitchFamily="34" charset="0"/>
              </a:endParaRPr>
            </a:p>
          </p:txBody>
        </p:sp>
        <p:sp>
          <p:nvSpPr>
            <p:cNvPr id="156" name="Line 157"/>
            <p:cNvSpPr>
              <a:spLocks noChangeShapeType="1"/>
            </p:cNvSpPr>
            <p:nvPr/>
          </p:nvSpPr>
          <p:spPr bwMode="auto">
            <a:xfrm flipV="1">
              <a:off x="2900" y="1694"/>
              <a:ext cx="1" cy="89"/>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57" name="Line 158"/>
            <p:cNvSpPr>
              <a:spLocks noChangeShapeType="1"/>
            </p:cNvSpPr>
            <p:nvPr/>
          </p:nvSpPr>
          <p:spPr bwMode="auto">
            <a:xfrm flipV="1">
              <a:off x="2878" y="1694"/>
              <a:ext cx="1" cy="89"/>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58" name="Rectangle 159"/>
            <p:cNvSpPr>
              <a:spLocks noChangeArrowheads="1"/>
            </p:cNvSpPr>
            <p:nvPr/>
          </p:nvSpPr>
          <p:spPr bwMode="auto">
            <a:xfrm>
              <a:off x="2432" y="1978"/>
              <a:ext cx="77"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O</a:t>
              </a:r>
              <a:endParaRPr lang="en-US" smtClean="0">
                <a:solidFill>
                  <a:srgbClr val="000000"/>
                </a:solidFill>
                <a:latin typeface="Arial" pitchFamily="34" charset="0"/>
                <a:cs typeface="Arial" pitchFamily="34" charset="0"/>
              </a:endParaRPr>
            </a:p>
          </p:txBody>
        </p:sp>
        <p:sp>
          <p:nvSpPr>
            <p:cNvPr id="159" name="Rectangle 160"/>
            <p:cNvSpPr>
              <a:spLocks noChangeArrowheads="1"/>
            </p:cNvSpPr>
            <p:nvPr/>
          </p:nvSpPr>
          <p:spPr bwMode="auto">
            <a:xfrm>
              <a:off x="2742" y="2023"/>
              <a:ext cx="77"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O</a:t>
              </a:r>
              <a:endParaRPr lang="en-US" smtClean="0">
                <a:solidFill>
                  <a:srgbClr val="000000"/>
                </a:solidFill>
                <a:latin typeface="Arial" pitchFamily="34" charset="0"/>
                <a:cs typeface="Arial" pitchFamily="34" charset="0"/>
              </a:endParaRPr>
            </a:p>
          </p:txBody>
        </p:sp>
        <p:sp>
          <p:nvSpPr>
            <p:cNvPr id="160" name="Line 161"/>
            <p:cNvSpPr>
              <a:spLocks noChangeShapeType="1"/>
            </p:cNvSpPr>
            <p:nvPr/>
          </p:nvSpPr>
          <p:spPr bwMode="auto">
            <a:xfrm flipV="1">
              <a:off x="2671" y="2088"/>
              <a:ext cx="68" cy="4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61" name="Line 162"/>
            <p:cNvSpPr>
              <a:spLocks noChangeShapeType="1"/>
            </p:cNvSpPr>
            <p:nvPr/>
          </p:nvSpPr>
          <p:spPr bwMode="auto">
            <a:xfrm flipH="1" flipV="1">
              <a:off x="2607" y="2019"/>
              <a:ext cx="64" cy="109"/>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62" name="Line 163"/>
            <p:cNvSpPr>
              <a:spLocks noChangeShapeType="1"/>
            </p:cNvSpPr>
            <p:nvPr/>
          </p:nvSpPr>
          <p:spPr bwMode="auto">
            <a:xfrm flipV="1">
              <a:off x="2607" y="1909"/>
              <a:ext cx="63" cy="11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63" name="Rectangle 164"/>
            <p:cNvSpPr>
              <a:spLocks noChangeArrowheads="1"/>
            </p:cNvSpPr>
            <p:nvPr/>
          </p:nvSpPr>
          <p:spPr bwMode="auto">
            <a:xfrm>
              <a:off x="2742" y="1804"/>
              <a:ext cx="77"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O</a:t>
              </a:r>
              <a:endParaRPr lang="en-US" smtClean="0">
                <a:solidFill>
                  <a:srgbClr val="000000"/>
                </a:solidFill>
                <a:latin typeface="Arial" pitchFamily="34" charset="0"/>
                <a:cs typeface="Arial" pitchFamily="34" charset="0"/>
              </a:endParaRPr>
            </a:p>
          </p:txBody>
        </p:sp>
        <p:sp>
          <p:nvSpPr>
            <p:cNvPr id="164" name="Line 165"/>
            <p:cNvSpPr>
              <a:spLocks noChangeShapeType="1"/>
            </p:cNvSpPr>
            <p:nvPr/>
          </p:nvSpPr>
          <p:spPr bwMode="auto">
            <a:xfrm flipV="1">
              <a:off x="2670" y="1869"/>
              <a:ext cx="68" cy="4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65" name="Line 166"/>
            <p:cNvSpPr>
              <a:spLocks noChangeShapeType="1"/>
            </p:cNvSpPr>
            <p:nvPr/>
          </p:nvSpPr>
          <p:spPr bwMode="auto">
            <a:xfrm flipH="1">
              <a:off x="2520" y="2019"/>
              <a:ext cx="87" cy="1"/>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66" name="Line 167"/>
            <p:cNvSpPr>
              <a:spLocks noChangeShapeType="1"/>
            </p:cNvSpPr>
            <p:nvPr/>
          </p:nvSpPr>
          <p:spPr bwMode="auto">
            <a:xfrm flipV="1">
              <a:off x="2819" y="1782"/>
              <a:ext cx="70" cy="39"/>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67" name="Line 168"/>
            <p:cNvSpPr>
              <a:spLocks noChangeShapeType="1"/>
            </p:cNvSpPr>
            <p:nvPr/>
          </p:nvSpPr>
          <p:spPr bwMode="auto">
            <a:xfrm>
              <a:off x="2889" y="1782"/>
              <a:ext cx="110" cy="63"/>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68" name="Line 169"/>
            <p:cNvSpPr>
              <a:spLocks noChangeShapeType="1"/>
            </p:cNvSpPr>
            <p:nvPr/>
          </p:nvSpPr>
          <p:spPr bwMode="auto">
            <a:xfrm>
              <a:off x="2820" y="2087"/>
              <a:ext cx="69" cy="4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69" name="Line 170"/>
            <p:cNvSpPr>
              <a:spLocks noChangeShapeType="1"/>
            </p:cNvSpPr>
            <p:nvPr/>
          </p:nvSpPr>
          <p:spPr bwMode="auto">
            <a:xfrm flipV="1">
              <a:off x="2889" y="2063"/>
              <a:ext cx="111" cy="64"/>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70" name="Line 171"/>
            <p:cNvSpPr>
              <a:spLocks noChangeShapeType="1"/>
            </p:cNvSpPr>
            <p:nvPr/>
          </p:nvSpPr>
          <p:spPr bwMode="auto">
            <a:xfrm flipH="1" flipV="1">
              <a:off x="2370" y="1955"/>
              <a:ext cx="69" cy="4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71" name="Line 172"/>
            <p:cNvSpPr>
              <a:spLocks noChangeShapeType="1"/>
            </p:cNvSpPr>
            <p:nvPr/>
          </p:nvSpPr>
          <p:spPr bwMode="auto">
            <a:xfrm flipH="1">
              <a:off x="1485" y="2010"/>
              <a:ext cx="127" cy="1"/>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72" name="Rectangle 173"/>
            <p:cNvSpPr>
              <a:spLocks noChangeArrowheads="1"/>
            </p:cNvSpPr>
            <p:nvPr/>
          </p:nvSpPr>
          <p:spPr bwMode="auto">
            <a:xfrm>
              <a:off x="1563" y="2096"/>
              <a:ext cx="77"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O</a:t>
              </a:r>
              <a:endParaRPr lang="en-US" smtClean="0">
                <a:solidFill>
                  <a:srgbClr val="000000"/>
                </a:solidFill>
                <a:latin typeface="Arial" pitchFamily="34" charset="0"/>
                <a:cs typeface="Arial" pitchFamily="34" charset="0"/>
              </a:endParaRPr>
            </a:p>
          </p:txBody>
        </p:sp>
        <p:sp>
          <p:nvSpPr>
            <p:cNvPr id="173" name="Rectangle 174"/>
            <p:cNvSpPr>
              <a:spLocks noChangeArrowheads="1"/>
            </p:cNvSpPr>
            <p:nvPr/>
          </p:nvSpPr>
          <p:spPr bwMode="auto">
            <a:xfrm>
              <a:off x="1627" y="2096"/>
              <a:ext cx="72"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H</a:t>
              </a:r>
              <a:endParaRPr lang="en-US" smtClean="0">
                <a:solidFill>
                  <a:srgbClr val="000000"/>
                </a:solidFill>
                <a:latin typeface="Arial" pitchFamily="34" charset="0"/>
                <a:cs typeface="Arial" pitchFamily="34" charset="0"/>
              </a:endParaRPr>
            </a:p>
          </p:txBody>
        </p:sp>
        <p:sp>
          <p:nvSpPr>
            <p:cNvPr id="174" name="Line 175"/>
            <p:cNvSpPr>
              <a:spLocks noChangeShapeType="1"/>
            </p:cNvSpPr>
            <p:nvPr/>
          </p:nvSpPr>
          <p:spPr bwMode="auto">
            <a:xfrm>
              <a:off x="1612" y="2010"/>
              <a:ext cx="1" cy="88"/>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75" name="Rectangle 176"/>
            <p:cNvSpPr>
              <a:spLocks noChangeArrowheads="1"/>
            </p:cNvSpPr>
            <p:nvPr/>
          </p:nvSpPr>
          <p:spPr bwMode="auto">
            <a:xfrm>
              <a:off x="3488" y="1865"/>
              <a:ext cx="77"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O</a:t>
              </a:r>
              <a:endParaRPr lang="en-US" smtClean="0">
                <a:solidFill>
                  <a:srgbClr val="000000"/>
                </a:solidFill>
                <a:latin typeface="Arial" pitchFamily="34" charset="0"/>
                <a:cs typeface="Arial" pitchFamily="34" charset="0"/>
              </a:endParaRPr>
            </a:p>
          </p:txBody>
        </p:sp>
        <p:sp>
          <p:nvSpPr>
            <p:cNvPr id="176" name="Rectangle 177"/>
            <p:cNvSpPr>
              <a:spLocks noChangeArrowheads="1"/>
            </p:cNvSpPr>
            <p:nvPr/>
          </p:nvSpPr>
          <p:spPr bwMode="auto">
            <a:xfrm>
              <a:off x="3552" y="1865"/>
              <a:ext cx="72"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H</a:t>
              </a:r>
              <a:endParaRPr lang="en-US" smtClean="0">
                <a:solidFill>
                  <a:srgbClr val="000000"/>
                </a:solidFill>
                <a:latin typeface="Arial" pitchFamily="34" charset="0"/>
                <a:cs typeface="Arial" pitchFamily="34" charset="0"/>
              </a:endParaRPr>
            </a:p>
          </p:txBody>
        </p:sp>
        <p:sp>
          <p:nvSpPr>
            <p:cNvPr id="177" name="Line 178"/>
            <p:cNvSpPr>
              <a:spLocks noChangeShapeType="1"/>
            </p:cNvSpPr>
            <p:nvPr/>
          </p:nvSpPr>
          <p:spPr bwMode="auto">
            <a:xfrm flipV="1">
              <a:off x="3537" y="1947"/>
              <a:ext cx="1" cy="117"/>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78" name="Rectangle 179"/>
            <p:cNvSpPr>
              <a:spLocks noChangeArrowheads="1"/>
            </p:cNvSpPr>
            <p:nvPr/>
          </p:nvSpPr>
          <p:spPr bwMode="auto">
            <a:xfrm>
              <a:off x="3363" y="1959"/>
              <a:ext cx="77"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O</a:t>
              </a:r>
              <a:endParaRPr lang="en-US" smtClean="0">
                <a:solidFill>
                  <a:srgbClr val="000000"/>
                </a:solidFill>
                <a:latin typeface="Arial" pitchFamily="34" charset="0"/>
                <a:cs typeface="Arial" pitchFamily="34" charset="0"/>
              </a:endParaRPr>
            </a:p>
          </p:txBody>
        </p:sp>
        <p:sp>
          <p:nvSpPr>
            <p:cNvPr id="179" name="Rectangle 180"/>
            <p:cNvSpPr>
              <a:spLocks noChangeArrowheads="1"/>
            </p:cNvSpPr>
            <p:nvPr/>
          </p:nvSpPr>
          <p:spPr bwMode="auto">
            <a:xfrm>
              <a:off x="3427" y="1959"/>
              <a:ext cx="72"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H</a:t>
              </a:r>
              <a:endParaRPr lang="en-US" smtClean="0">
                <a:solidFill>
                  <a:srgbClr val="000000"/>
                </a:solidFill>
                <a:latin typeface="Arial" pitchFamily="34" charset="0"/>
                <a:cs typeface="Arial" pitchFamily="34" charset="0"/>
              </a:endParaRPr>
            </a:p>
          </p:txBody>
        </p:sp>
        <p:sp>
          <p:nvSpPr>
            <p:cNvPr id="180" name="Line 181"/>
            <p:cNvSpPr>
              <a:spLocks noChangeShapeType="1"/>
            </p:cNvSpPr>
            <p:nvPr/>
          </p:nvSpPr>
          <p:spPr bwMode="auto">
            <a:xfrm>
              <a:off x="3412" y="1842"/>
              <a:ext cx="1" cy="118"/>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81" name="Rectangle 182"/>
            <p:cNvSpPr>
              <a:spLocks noChangeArrowheads="1"/>
            </p:cNvSpPr>
            <p:nvPr/>
          </p:nvSpPr>
          <p:spPr bwMode="auto">
            <a:xfrm>
              <a:off x="3361" y="2125"/>
              <a:ext cx="77"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O</a:t>
              </a:r>
              <a:endParaRPr lang="en-US" smtClean="0">
                <a:solidFill>
                  <a:srgbClr val="000000"/>
                </a:solidFill>
                <a:latin typeface="Arial" pitchFamily="34" charset="0"/>
                <a:cs typeface="Arial" pitchFamily="34" charset="0"/>
              </a:endParaRPr>
            </a:p>
          </p:txBody>
        </p:sp>
        <p:sp>
          <p:nvSpPr>
            <p:cNvPr id="182" name="Line 183"/>
            <p:cNvSpPr>
              <a:spLocks noChangeShapeType="1"/>
            </p:cNvSpPr>
            <p:nvPr/>
          </p:nvSpPr>
          <p:spPr bwMode="auto">
            <a:xfrm>
              <a:off x="3410" y="2064"/>
              <a:ext cx="1" cy="6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83" name="Rectangle 184"/>
            <p:cNvSpPr>
              <a:spLocks noChangeArrowheads="1"/>
            </p:cNvSpPr>
            <p:nvPr/>
          </p:nvSpPr>
          <p:spPr bwMode="auto">
            <a:xfrm>
              <a:off x="3505" y="1687"/>
              <a:ext cx="77"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O</a:t>
              </a:r>
              <a:endParaRPr lang="en-US" smtClean="0">
                <a:solidFill>
                  <a:srgbClr val="000000"/>
                </a:solidFill>
                <a:latin typeface="Arial" pitchFamily="34" charset="0"/>
                <a:cs typeface="Arial" pitchFamily="34" charset="0"/>
              </a:endParaRPr>
            </a:p>
          </p:txBody>
        </p:sp>
        <p:sp>
          <p:nvSpPr>
            <p:cNvPr id="184" name="Line 185"/>
            <p:cNvSpPr>
              <a:spLocks noChangeShapeType="1"/>
            </p:cNvSpPr>
            <p:nvPr/>
          </p:nvSpPr>
          <p:spPr bwMode="auto">
            <a:xfrm flipV="1">
              <a:off x="3539" y="1781"/>
              <a:ext cx="1" cy="61"/>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85" name="Rectangle 186"/>
            <p:cNvSpPr>
              <a:spLocks noChangeArrowheads="1"/>
            </p:cNvSpPr>
            <p:nvPr/>
          </p:nvSpPr>
          <p:spPr bwMode="auto">
            <a:xfrm>
              <a:off x="1445" y="1855"/>
              <a:ext cx="77"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O</a:t>
              </a:r>
              <a:endParaRPr lang="en-US" smtClean="0">
                <a:solidFill>
                  <a:srgbClr val="000000"/>
                </a:solidFill>
                <a:latin typeface="Arial" pitchFamily="34" charset="0"/>
                <a:cs typeface="Arial" pitchFamily="34" charset="0"/>
              </a:endParaRPr>
            </a:p>
          </p:txBody>
        </p:sp>
        <p:sp>
          <p:nvSpPr>
            <p:cNvPr id="186" name="Line 187"/>
            <p:cNvSpPr>
              <a:spLocks noChangeShapeType="1"/>
            </p:cNvSpPr>
            <p:nvPr/>
          </p:nvSpPr>
          <p:spPr bwMode="auto">
            <a:xfrm flipV="1">
              <a:off x="1485" y="1949"/>
              <a:ext cx="1" cy="61"/>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87" name="Rectangle 188"/>
            <p:cNvSpPr>
              <a:spLocks noChangeArrowheads="1"/>
            </p:cNvSpPr>
            <p:nvPr/>
          </p:nvSpPr>
          <p:spPr bwMode="auto">
            <a:xfrm>
              <a:off x="1689" y="1807"/>
              <a:ext cx="77"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O</a:t>
              </a:r>
              <a:endParaRPr lang="en-US" smtClean="0">
                <a:solidFill>
                  <a:srgbClr val="000000"/>
                </a:solidFill>
                <a:latin typeface="Arial" pitchFamily="34" charset="0"/>
                <a:cs typeface="Arial" pitchFamily="34" charset="0"/>
              </a:endParaRPr>
            </a:p>
          </p:txBody>
        </p:sp>
        <p:sp>
          <p:nvSpPr>
            <p:cNvPr id="188" name="Rectangle 189"/>
            <p:cNvSpPr>
              <a:spLocks noChangeArrowheads="1"/>
            </p:cNvSpPr>
            <p:nvPr/>
          </p:nvSpPr>
          <p:spPr bwMode="auto">
            <a:xfrm>
              <a:off x="1753" y="1807"/>
              <a:ext cx="72"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H</a:t>
              </a:r>
              <a:endParaRPr lang="en-US" smtClean="0">
                <a:solidFill>
                  <a:srgbClr val="000000"/>
                </a:solidFill>
                <a:latin typeface="Arial" pitchFamily="34" charset="0"/>
                <a:cs typeface="Arial" pitchFamily="34" charset="0"/>
              </a:endParaRPr>
            </a:p>
          </p:txBody>
        </p:sp>
        <p:sp>
          <p:nvSpPr>
            <p:cNvPr id="189" name="Line 190"/>
            <p:cNvSpPr>
              <a:spLocks noChangeShapeType="1"/>
            </p:cNvSpPr>
            <p:nvPr/>
          </p:nvSpPr>
          <p:spPr bwMode="auto">
            <a:xfrm flipV="1">
              <a:off x="1738" y="1890"/>
              <a:ext cx="1" cy="117"/>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90" name="Rectangle 191"/>
            <p:cNvSpPr>
              <a:spLocks noChangeArrowheads="1"/>
            </p:cNvSpPr>
            <p:nvPr/>
          </p:nvSpPr>
          <p:spPr bwMode="auto">
            <a:xfrm>
              <a:off x="1829" y="2070"/>
              <a:ext cx="77"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O</a:t>
              </a:r>
              <a:endParaRPr lang="en-US" smtClean="0">
                <a:solidFill>
                  <a:srgbClr val="000000"/>
                </a:solidFill>
                <a:latin typeface="Arial" pitchFamily="34" charset="0"/>
                <a:cs typeface="Arial" pitchFamily="34" charset="0"/>
              </a:endParaRPr>
            </a:p>
          </p:txBody>
        </p:sp>
        <p:sp>
          <p:nvSpPr>
            <p:cNvPr id="191" name="Line 192"/>
            <p:cNvSpPr>
              <a:spLocks noChangeShapeType="1"/>
            </p:cNvSpPr>
            <p:nvPr/>
          </p:nvSpPr>
          <p:spPr bwMode="auto">
            <a:xfrm>
              <a:off x="1866" y="2007"/>
              <a:ext cx="1" cy="72"/>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92" name="Line 193"/>
            <p:cNvSpPr>
              <a:spLocks noChangeShapeType="1"/>
            </p:cNvSpPr>
            <p:nvPr/>
          </p:nvSpPr>
          <p:spPr bwMode="auto">
            <a:xfrm flipV="1">
              <a:off x="3531" y="1561"/>
              <a:ext cx="1" cy="124"/>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93" name="Rectangle 194"/>
            <p:cNvSpPr>
              <a:spLocks noChangeArrowheads="1"/>
            </p:cNvSpPr>
            <p:nvPr/>
          </p:nvSpPr>
          <p:spPr bwMode="auto">
            <a:xfrm>
              <a:off x="3599" y="1453"/>
              <a:ext cx="77"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O</a:t>
              </a:r>
              <a:endParaRPr lang="en-US" smtClean="0">
                <a:solidFill>
                  <a:srgbClr val="000000"/>
                </a:solidFill>
                <a:latin typeface="Arial" pitchFamily="34" charset="0"/>
                <a:cs typeface="Arial" pitchFamily="34" charset="0"/>
              </a:endParaRPr>
            </a:p>
          </p:txBody>
        </p:sp>
        <p:sp>
          <p:nvSpPr>
            <p:cNvPr id="194" name="Line 195"/>
            <p:cNvSpPr>
              <a:spLocks noChangeShapeType="1"/>
            </p:cNvSpPr>
            <p:nvPr/>
          </p:nvSpPr>
          <p:spPr bwMode="auto">
            <a:xfrm flipV="1">
              <a:off x="3535" y="1531"/>
              <a:ext cx="68" cy="4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95" name="Line 196"/>
            <p:cNvSpPr>
              <a:spLocks noChangeShapeType="1"/>
            </p:cNvSpPr>
            <p:nvPr/>
          </p:nvSpPr>
          <p:spPr bwMode="auto">
            <a:xfrm flipV="1">
              <a:off x="3519" y="1512"/>
              <a:ext cx="73" cy="43"/>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96" name="Line 197"/>
            <p:cNvSpPr>
              <a:spLocks noChangeShapeType="1"/>
            </p:cNvSpPr>
            <p:nvPr/>
          </p:nvSpPr>
          <p:spPr bwMode="auto">
            <a:xfrm flipH="1" flipV="1">
              <a:off x="3410" y="1528"/>
              <a:ext cx="121" cy="33"/>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97" name="Line 198"/>
            <p:cNvSpPr>
              <a:spLocks noChangeShapeType="1"/>
            </p:cNvSpPr>
            <p:nvPr/>
          </p:nvSpPr>
          <p:spPr bwMode="auto">
            <a:xfrm flipV="1">
              <a:off x="3410" y="1404"/>
              <a:ext cx="1" cy="124"/>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98" name="Line 199"/>
            <p:cNvSpPr>
              <a:spLocks noChangeShapeType="1"/>
            </p:cNvSpPr>
            <p:nvPr/>
          </p:nvSpPr>
          <p:spPr bwMode="auto">
            <a:xfrm flipV="1">
              <a:off x="3432" y="1404"/>
              <a:ext cx="1" cy="11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199" name="Line 200"/>
            <p:cNvSpPr>
              <a:spLocks noChangeShapeType="1"/>
            </p:cNvSpPr>
            <p:nvPr/>
          </p:nvSpPr>
          <p:spPr bwMode="auto">
            <a:xfrm flipV="1">
              <a:off x="1479" y="1738"/>
              <a:ext cx="1" cy="124"/>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00" name="Rectangle 201"/>
            <p:cNvSpPr>
              <a:spLocks noChangeArrowheads="1"/>
            </p:cNvSpPr>
            <p:nvPr/>
          </p:nvSpPr>
          <p:spPr bwMode="auto">
            <a:xfrm>
              <a:off x="1547" y="1632"/>
              <a:ext cx="77"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O</a:t>
              </a:r>
              <a:endParaRPr lang="en-US" smtClean="0">
                <a:solidFill>
                  <a:srgbClr val="000000"/>
                </a:solidFill>
                <a:latin typeface="Arial" pitchFamily="34" charset="0"/>
                <a:cs typeface="Arial" pitchFamily="34" charset="0"/>
              </a:endParaRPr>
            </a:p>
          </p:txBody>
        </p:sp>
        <p:sp>
          <p:nvSpPr>
            <p:cNvPr id="201" name="Line 202"/>
            <p:cNvSpPr>
              <a:spLocks noChangeShapeType="1"/>
            </p:cNvSpPr>
            <p:nvPr/>
          </p:nvSpPr>
          <p:spPr bwMode="auto">
            <a:xfrm flipV="1">
              <a:off x="1483" y="1707"/>
              <a:ext cx="69" cy="4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02" name="Line 203"/>
            <p:cNvSpPr>
              <a:spLocks noChangeShapeType="1"/>
            </p:cNvSpPr>
            <p:nvPr/>
          </p:nvSpPr>
          <p:spPr bwMode="auto">
            <a:xfrm flipV="1">
              <a:off x="1468" y="1689"/>
              <a:ext cx="73" cy="42"/>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03" name="Line 204"/>
            <p:cNvSpPr>
              <a:spLocks noChangeShapeType="1"/>
            </p:cNvSpPr>
            <p:nvPr/>
          </p:nvSpPr>
          <p:spPr bwMode="auto">
            <a:xfrm flipH="1" flipV="1">
              <a:off x="1359" y="1705"/>
              <a:ext cx="120" cy="33"/>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04" name="Line 206"/>
            <p:cNvSpPr>
              <a:spLocks noChangeShapeType="1"/>
            </p:cNvSpPr>
            <p:nvPr/>
          </p:nvSpPr>
          <p:spPr bwMode="auto">
            <a:xfrm flipV="1">
              <a:off x="1359" y="1581"/>
              <a:ext cx="1" cy="124"/>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05" name="Line 207"/>
            <p:cNvSpPr>
              <a:spLocks noChangeShapeType="1"/>
            </p:cNvSpPr>
            <p:nvPr/>
          </p:nvSpPr>
          <p:spPr bwMode="auto">
            <a:xfrm flipV="1">
              <a:off x="1380" y="1581"/>
              <a:ext cx="1" cy="11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grpSp>
          <p:nvGrpSpPr>
            <p:cNvPr id="206" name="Group 384"/>
            <p:cNvGrpSpPr>
              <a:grpSpLocks/>
            </p:cNvGrpSpPr>
            <p:nvPr/>
          </p:nvGrpSpPr>
          <p:grpSpPr bwMode="auto">
            <a:xfrm>
              <a:off x="4062" y="1869"/>
              <a:ext cx="584" cy="331"/>
              <a:chOff x="6453187" y="2967037"/>
              <a:chExt cx="927748" cy="525463"/>
            </a:xfrm>
          </p:grpSpPr>
          <p:sp>
            <p:nvSpPr>
              <p:cNvPr id="373" name="Line 208"/>
              <p:cNvSpPr>
                <a:spLocks noChangeShapeType="1"/>
              </p:cNvSpPr>
              <p:nvPr/>
            </p:nvSpPr>
            <p:spPr bwMode="auto">
              <a:xfrm>
                <a:off x="6799262" y="3490912"/>
                <a:ext cx="252413" cy="1588"/>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74" name="Line 209"/>
              <p:cNvSpPr>
                <a:spLocks noChangeShapeType="1"/>
              </p:cNvSpPr>
              <p:nvPr/>
            </p:nvSpPr>
            <p:spPr bwMode="auto">
              <a:xfrm>
                <a:off x="6840537" y="3427412"/>
                <a:ext cx="169863" cy="1588"/>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75" name="Rectangle 210"/>
              <p:cNvSpPr>
                <a:spLocks noChangeArrowheads="1"/>
              </p:cNvSpPr>
              <p:nvPr/>
            </p:nvSpPr>
            <p:spPr bwMode="auto">
              <a:xfrm>
                <a:off x="6858000" y="2967037"/>
                <a:ext cx="122886" cy="201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O</a:t>
                </a:r>
                <a:endParaRPr lang="en-US" smtClean="0">
                  <a:solidFill>
                    <a:srgbClr val="336666"/>
                  </a:solidFill>
                  <a:latin typeface="Arial" pitchFamily="34" charset="0"/>
                  <a:cs typeface="Arial" pitchFamily="34" charset="0"/>
                </a:endParaRPr>
              </a:p>
            </p:txBody>
          </p:sp>
          <p:sp>
            <p:nvSpPr>
              <p:cNvPr id="376" name="Line 211"/>
              <p:cNvSpPr>
                <a:spLocks noChangeShapeType="1"/>
              </p:cNvSpPr>
              <p:nvPr/>
            </p:nvSpPr>
            <p:spPr bwMode="auto">
              <a:xfrm flipV="1">
                <a:off x="7051675" y="3219450"/>
                <a:ext cx="71438" cy="271463"/>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77" name="Line 212"/>
              <p:cNvSpPr>
                <a:spLocks noChangeShapeType="1"/>
              </p:cNvSpPr>
              <p:nvPr/>
            </p:nvSpPr>
            <p:spPr bwMode="auto">
              <a:xfrm flipH="1" flipV="1">
                <a:off x="6978650" y="3113087"/>
                <a:ext cx="144463" cy="106363"/>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78" name="Line 213"/>
              <p:cNvSpPr>
                <a:spLocks noChangeShapeType="1"/>
              </p:cNvSpPr>
              <p:nvPr/>
            </p:nvSpPr>
            <p:spPr bwMode="auto">
              <a:xfrm flipH="1">
                <a:off x="6715125" y="3117850"/>
                <a:ext cx="136525" cy="115888"/>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79" name="Line 214"/>
              <p:cNvSpPr>
                <a:spLocks noChangeShapeType="1"/>
              </p:cNvSpPr>
              <p:nvPr/>
            </p:nvSpPr>
            <p:spPr bwMode="auto">
              <a:xfrm>
                <a:off x="6715125" y="3233737"/>
                <a:ext cx="84138" cy="257175"/>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80" name="Rectangle 215"/>
              <p:cNvSpPr>
                <a:spLocks noChangeArrowheads="1"/>
              </p:cNvSpPr>
              <p:nvPr/>
            </p:nvSpPr>
            <p:spPr bwMode="auto">
              <a:xfrm>
                <a:off x="7258049" y="3014662"/>
                <a:ext cx="122886" cy="201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O</a:t>
                </a:r>
                <a:endParaRPr lang="en-US" smtClean="0">
                  <a:solidFill>
                    <a:srgbClr val="336666"/>
                  </a:solidFill>
                  <a:latin typeface="Arial" pitchFamily="34" charset="0"/>
                  <a:cs typeface="Arial" pitchFamily="34" charset="0"/>
                </a:endParaRPr>
              </a:p>
            </p:txBody>
          </p:sp>
          <p:sp>
            <p:nvSpPr>
              <p:cNvPr id="381" name="Line 216"/>
              <p:cNvSpPr>
                <a:spLocks noChangeShapeType="1"/>
              </p:cNvSpPr>
              <p:nvPr/>
            </p:nvSpPr>
            <p:spPr bwMode="auto">
              <a:xfrm flipV="1">
                <a:off x="7119937" y="3141662"/>
                <a:ext cx="161925" cy="10795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82" name="Line 217"/>
              <p:cNvSpPr>
                <a:spLocks noChangeShapeType="1"/>
              </p:cNvSpPr>
              <p:nvPr/>
            </p:nvSpPr>
            <p:spPr bwMode="auto">
              <a:xfrm flipV="1">
                <a:off x="7110412" y="3103562"/>
                <a:ext cx="146050" cy="96838"/>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83" name="Rectangle 218"/>
              <p:cNvSpPr>
                <a:spLocks noChangeArrowheads="1"/>
              </p:cNvSpPr>
              <p:nvPr/>
            </p:nvSpPr>
            <p:spPr bwMode="auto">
              <a:xfrm>
                <a:off x="6453187" y="2982913"/>
                <a:ext cx="122972" cy="201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O</a:t>
                </a:r>
                <a:endParaRPr lang="en-US" smtClean="0">
                  <a:solidFill>
                    <a:srgbClr val="336666"/>
                  </a:solidFill>
                  <a:latin typeface="Arial" pitchFamily="34" charset="0"/>
                  <a:cs typeface="Arial" pitchFamily="34" charset="0"/>
                </a:endParaRPr>
              </a:p>
            </p:txBody>
          </p:sp>
          <p:sp>
            <p:nvSpPr>
              <p:cNvPr id="384" name="Line 219"/>
              <p:cNvSpPr>
                <a:spLocks noChangeShapeType="1"/>
              </p:cNvSpPr>
              <p:nvPr/>
            </p:nvSpPr>
            <p:spPr bwMode="auto">
              <a:xfrm flipH="1" flipV="1">
                <a:off x="6610350" y="3092450"/>
                <a:ext cx="117475" cy="12065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85" name="Line 220"/>
              <p:cNvSpPr>
                <a:spLocks noChangeShapeType="1"/>
              </p:cNvSpPr>
              <p:nvPr/>
            </p:nvSpPr>
            <p:spPr bwMode="auto">
              <a:xfrm flipH="1" flipV="1">
                <a:off x="6577012" y="3125787"/>
                <a:ext cx="150813" cy="15240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grpSp>
        <p:sp>
          <p:nvSpPr>
            <p:cNvPr id="207" name="Rectangle 221"/>
            <p:cNvSpPr>
              <a:spLocks noChangeArrowheads="1"/>
            </p:cNvSpPr>
            <p:nvPr/>
          </p:nvSpPr>
          <p:spPr bwMode="auto">
            <a:xfrm>
              <a:off x="965" y="3994"/>
              <a:ext cx="287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400" dirty="0" smtClean="0">
                  <a:solidFill>
                    <a:srgbClr val="000000"/>
                  </a:solidFill>
                  <a:latin typeface="Arial" pitchFamily="34" charset="0"/>
                  <a:cs typeface="Arial" pitchFamily="34" charset="0"/>
                </a:rPr>
                <a:t>   </a:t>
              </a:r>
              <a:r>
                <a:rPr lang="en-US" sz="1100" dirty="0" err="1" smtClean="0">
                  <a:solidFill>
                    <a:srgbClr val="000000"/>
                  </a:solidFill>
                  <a:latin typeface="Arial" pitchFamily="34" charset="0"/>
                  <a:cs typeface="Arial" pitchFamily="34" charset="0"/>
                </a:rPr>
                <a:t>Maleinated</a:t>
              </a:r>
              <a:r>
                <a:rPr lang="en-US" sz="1100" dirty="0" smtClean="0">
                  <a:solidFill>
                    <a:srgbClr val="000000"/>
                  </a:solidFill>
                  <a:latin typeface="Arial" pitchFamily="34" charset="0"/>
                  <a:cs typeface="Arial" pitchFamily="34" charset="0"/>
                </a:rPr>
                <a:t> </a:t>
              </a:r>
              <a:r>
                <a:rPr lang="en-US" sz="1100" dirty="0" err="1" smtClean="0">
                  <a:solidFill>
                    <a:srgbClr val="000000"/>
                  </a:solidFill>
                  <a:latin typeface="Arial" pitchFamily="34" charset="0"/>
                  <a:cs typeface="Arial" pitchFamily="34" charset="0"/>
                </a:rPr>
                <a:t>Acrylated</a:t>
              </a:r>
              <a:r>
                <a:rPr lang="en-US" sz="1100" dirty="0" smtClean="0">
                  <a:solidFill>
                    <a:srgbClr val="000000"/>
                  </a:solidFill>
                  <a:latin typeface="Arial" pitchFamily="34" charset="0"/>
                  <a:cs typeface="Arial" pitchFamily="34" charset="0"/>
                </a:rPr>
                <a:t> </a:t>
              </a:r>
              <a:r>
                <a:rPr lang="en-US" sz="1100" dirty="0" err="1" smtClean="0">
                  <a:solidFill>
                    <a:srgbClr val="000000"/>
                  </a:solidFill>
                  <a:latin typeface="Arial" pitchFamily="34" charset="0"/>
                  <a:cs typeface="Arial" pitchFamily="34" charset="0"/>
                </a:rPr>
                <a:t>Epoxidized</a:t>
              </a:r>
              <a:r>
                <a:rPr lang="en-US" sz="1100" dirty="0" smtClean="0">
                  <a:solidFill>
                    <a:srgbClr val="000000"/>
                  </a:solidFill>
                  <a:latin typeface="Arial" pitchFamily="34" charset="0"/>
                  <a:cs typeface="Arial" pitchFamily="34" charset="0"/>
                </a:rPr>
                <a:t> Oils (MAESO, MAELO)</a:t>
              </a:r>
              <a:endParaRPr lang="en-US" sz="1100" dirty="0" smtClean="0">
                <a:solidFill>
                  <a:srgbClr val="336666"/>
                </a:solidFill>
                <a:latin typeface="Arial" pitchFamily="34" charset="0"/>
                <a:cs typeface="Arial" pitchFamily="34" charset="0"/>
              </a:endParaRPr>
            </a:p>
          </p:txBody>
        </p:sp>
        <p:sp>
          <p:nvSpPr>
            <p:cNvPr id="208" name="Line 332"/>
            <p:cNvSpPr>
              <a:spLocks noChangeShapeType="1"/>
            </p:cNvSpPr>
            <p:nvPr/>
          </p:nvSpPr>
          <p:spPr bwMode="auto">
            <a:xfrm flipV="1">
              <a:off x="3412" y="2203"/>
              <a:ext cx="1" cy="124"/>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09" name="Rectangle 333"/>
            <p:cNvSpPr>
              <a:spLocks noChangeArrowheads="1"/>
            </p:cNvSpPr>
            <p:nvPr/>
          </p:nvSpPr>
          <p:spPr bwMode="auto">
            <a:xfrm>
              <a:off x="3270" y="2341"/>
              <a:ext cx="77"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O</a:t>
              </a:r>
              <a:endParaRPr lang="en-US" smtClean="0">
                <a:solidFill>
                  <a:srgbClr val="336666"/>
                </a:solidFill>
                <a:latin typeface="Arial" pitchFamily="34" charset="0"/>
                <a:cs typeface="Arial" pitchFamily="34" charset="0"/>
              </a:endParaRPr>
            </a:p>
          </p:txBody>
        </p:sp>
        <p:sp>
          <p:nvSpPr>
            <p:cNvPr id="210" name="Line 334"/>
            <p:cNvSpPr>
              <a:spLocks noChangeShapeType="1"/>
            </p:cNvSpPr>
            <p:nvPr/>
          </p:nvSpPr>
          <p:spPr bwMode="auto">
            <a:xfrm flipH="1">
              <a:off x="3328" y="2315"/>
              <a:ext cx="80" cy="4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11" name="Line 335"/>
            <p:cNvSpPr>
              <a:spLocks noChangeShapeType="1"/>
            </p:cNvSpPr>
            <p:nvPr/>
          </p:nvSpPr>
          <p:spPr bwMode="auto">
            <a:xfrm flipH="1">
              <a:off x="3338" y="2334"/>
              <a:ext cx="88" cy="43"/>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12" name="Line 336"/>
            <p:cNvSpPr>
              <a:spLocks noChangeShapeType="1"/>
            </p:cNvSpPr>
            <p:nvPr/>
          </p:nvSpPr>
          <p:spPr bwMode="auto">
            <a:xfrm>
              <a:off x="3412" y="2327"/>
              <a:ext cx="108" cy="32"/>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13" name="Line 337"/>
            <p:cNvSpPr>
              <a:spLocks noChangeShapeType="1"/>
            </p:cNvSpPr>
            <p:nvPr/>
          </p:nvSpPr>
          <p:spPr bwMode="auto">
            <a:xfrm>
              <a:off x="3520" y="2359"/>
              <a:ext cx="1" cy="124"/>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14" name="Line 338"/>
            <p:cNvSpPr>
              <a:spLocks noChangeShapeType="1"/>
            </p:cNvSpPr>
            <p:nvPr/>
          </p:nvSpPr>
          <p:spPr bwMode="auto">
            <a:xfrm>
              <a:off x="3499" y="2373"/>
              <a:ext cx="1" cy="11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15" name="Rectangle 339"/>
            <p:cNvSpPr>
              <a:spLocks noChangeArrowheads="1"/>
            </p:cNvSpPr>
            <p:nvPr/>
          </p:nvSpPr>
          <p:spPr bwMode="auto">
            <a:xfrm>
              <a:off x="4896" y="765"/>
              <a:ext cx="406"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smtClean="0">
                  <a:solidFill>
                    <a:srgbClr val="000000"/>
                  </a:solidFill>
                  <a:latin typeface="Arial" pitchFamily="34" charset="0"/>
                  <a:cs typeface="Arial" pitchFamily="34" charset="0"/>
                </a:rPr>
                <a:t>catalyst</a:t>
              </a:r>
              <a:endParaRPr lang="en-US" smtClean="0">
                <a:solidFill>
                  <a:srgbClr val="336666"/>
                </a:solidFill>
                <a:latin typeface="Arial" pitchFamily="34" charset="0"/>
                <a:cs typeface="Arial" pitchFamily="34" charset="0"/>
              </a:endParaRPr>
            </a:p>
          </p:txBody>
        </p:sp>
        <p:sp>
          <p:nvSpPr>
            <p:cNvPr id="216" name="Line 342"/>
            <p:cNvSpPr>
              <a:spLocks noChangeShapeType="1"/>
            </p:cNvSpPr>
            <p:nvPr/>
          </p:nvSpPr>
          <p:spPr bwMode="auto">
            <a:xfrm flipV="1">
              <a:off x="1863" y="2159"/>
              <a:ext cx="1" cy="124"/>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17" name="Rectangle 343"/>
            <p:cNvSpPr>
              <a:spLocks noChangeArrowheads="1"/>
            </p:cNvSpPr>
            <p:nvPr/>
          </p:nvSpPr>
          <p:spPr bwMode="auto">
            <a:xfrm>
              <a:off x="1715" y="2292"/>
              <a:ext cx="77"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O</a:t>
              </a:r>
              <a:endParaRPr lang="en-US" smtClean="0">
                <a:solidFill>
                  <a:srgbClr val="336666"/>
                </a:solidFill>
                <a:latin typeface="Arial" pitchFamily="34" charset="0"/>
                <a:cs typeface="Arial" pitchFamily="34" charset="0"/>
              </a:endParaRPr>
            </a:p>
          </p:txBody>
        </p:sp>
        <p:sp>
          <p:nvSpPr>
            <p:cNvPr id="218" name="Line 344"/>
            <p:cNvSpPr>
              <a:spLocks noChangeShapeType="1"/>
            </p:cNvSpPr>
            <p:nvPr/>
          </p:nvSpPr>
          <p:spPr bwMode="auto">
            <a:xfrm flipH="1">
              <a:off x="1779" y="2272"/>
              <a:ext cx="80" cy="4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19" name="Line 345"/>
            <p:cNvSpPr>
              <a:spLocks noChangeShapeType="1"/>
            </p:cNvSpPr>
            <p:nvPr/>
          </p:nvSpPr>
          <p:spPr bwMode="auto">
            <a:xfrm flipH="1">
              <a:off x="1790" y="2291"/>
              <a:ext cx="87" cy="43"/>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20" name="Line 346"/>
            <p:cNvSpPr>
              <a:spLocks noChangeShapeType="1"/>
            </p:cNvSpPr>
            <p:nvPr/>
          </p:nvSpPr>
          <p:spPr bwMode="auto">
            <a:xfrm>
              <a:off x="1863" y="2283"/>
              <a:ext cx="108" cy="32"/>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21" name="Line 347"/>
            <p:cNvSpPr>
              <a:spLocks noChangeShapeType="1"/>
            </p:cNvSpPr>
            <p:nvPr/>
          </p:nvSpPr>
          <p:spPr bwMode="auto">
            <a:xfrm>
              <a:off x="1971" y="2315"/>
              <a:ext cx="1" cy="124"/>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22" name="Line 348"/>
            <p:cNvSpPr>
              <a:spLocks noChangeShapeType="1"/>
            </p:cNvSpPr>
            <p:nvPr/>
          </p:nvSpPr>
          <p:spPr bwMode="auto">
            <a:xfrm>
              <a:off x="1950" y="2330"/>
              <a:ext cx="1" cy="109"/>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23" name="Line 222"/>
            <p:cNvSpPr>
              <a:spLocks noChangeShapeType="1"/>
            </p:cNvSpPr>
            <p:nvPr/>
          </p:nvSpPr>
          <p:spPr bwMode="auto">
            <a:xfrm flipV="1">
              <a:off x="3468" y="2826"/>
              <a:ext cx="1" cy="124"/>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24" name="Rectangle 223"/>
            <p:cNvSpPr>
              <a:spLocks noChangeArrowheads="1"/>
            </p:cNvSpPr>
            <p:nvPr/>
          </p:nvSpPr>
          <p:spPr bwMode="auto">
            <a:xfrm>
              <a:off x="3533" y="2723"/>
              <a:ext cx="77"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O</a:t>
              </a:r>
              <a:endParaRPr lang="en-US" smtClean="0">
                <a:solidFill>
                  <a:srgbClr val="336666"/>
                </a:solidFill>
                <a:latin typeface="Arial" pitchFamily="34" charset="0"/>
                <a:cs typeface="Arial" pitchFamily="34" charset="0"/>
              </a:endParaRPr>
            </a:p>
          </p:txBody>
        </p:sp>
        <p:sp>
          <p:nvSpPr>
            <p:cNvPr id="225" name="Line 224"/>
            <p:cNvSpPr>
              <a:spLocks noChangeShapeType="1"/>
            </p:cNvSpPr>
            <p:nvPr/>
          </p:nvSpPr>
          <p:spPr bwMode="auto">
            <a:xfrm flipV="1">
              <a:off x="3472" y="2795"/>
              <a:ext cx="69" cy="4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26" name="Line 225"/>
            <p:cNvSpPr>
              <a:spLocks noChangeShapeType="1"/>
            </p:cNvSpPr>
            <p:nvPr/>
          </p:nvSpPr>
          <p:spPr bwMode="auto">
            <a:xfrm flipV="1">
              <a:off x="3457" y="2777"/>
              <a:ext cx="73" cy="42"/>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27" name="Line 226"/>
            <p:cNvSpPr>
              <a:spLocks noChangeShapeType="1"/>
            </p:cNvSpPr>
            <p:nvPr/>
          </p:nvSpPr>
          <p:spPr bwMode="auto">
            <a:xfrm flipH="1" flipV="1">
              <a:off x="3348" y="2793"/>
              <a:ext cx="120" cy="33"/>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28" name="Line 227"/>
            <p:cNvSpPr>
              <a:spLocks noChangeShapeType="1"/>
            </p:cNvSpPr>
            <p:nvPr/>
          </p:nvSpPr>
          <p:spPr bwMode="auto">
            <a:xfrm flipV="1">
              <a:off x="3348" y="2669"/>
              <a:ext cx="1" cy="124"/>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29" name="Line 228"/>
            <p:cNvSpPr>
              <a:spLocks noChangeShapeType="1"/>
            </p:cNvSpPr>
            <p:nvPr/>
          </p:nvSpPr>
          <p:spPr bwMode="auto">
            <a:xfrm flipV="1">
              <a:off x="3370" y="2669"/>
              <a:ext cx="1" cy="11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30" name="Line 229"/>
            <p:cNvSpPr>
              <a:spLocks noChangeShapeType="1"/>
            </p:cNvSpPr>
            <p:nvPr/>
          </p:nvSpPr>
          <p:spPr bwMode="auto">
            <a:xfrm flipV="1">
              <a:off x="1364" y="2995"/>
              <a:ext cx="1" cy="124"/>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31" name="Rectangle 230"/>
            <p:cNvSpPr>
              <a:spLocks noChangeArrowheads="1"/>
            </p:cNvSpPr>
            <p:nvPr/>
          </p:nvSpPr>
          <p:spPr bwMode="auto">
            <a:xfrm>
              <a:off x="1434" y="2886"/>
              <a:ext cx="77"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O</a:t>
              </a:r>
              <a:endParaRPr lang="en-US" smtClean="0">
                <a:solidFill>
                  <a:srgbClr val="336666"/>
                </a:solidFill>
                <a:latin typeface="Arial" pitchFamily="34" charset="0"/>
                <a:cs typeface="Arial" pitchFamily="34" charset="0"/>
              </a:endParaRPr>
            </a:p>
          </p:txBody>
        </p:sp>
        <p:sp>
          <p:nvSpPr>
            <p:cNvPr id="232" name="Line 231"/>
            <p:cNvSpPr>
              <a:spLocks noChangeShapeType="1"/>
            </p:cNvSpPr>
            <p:nvPr/>
          </p:nvSpPr>
          <p:spPr bwMode="auto">
            <a:xfrm flipV="1">
              <a:off x="1368" y="2964"/>
              <a:ext cx="69" cy="4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33" name="Line 232"/>
            <p:cNvSpPr>
              <a:spLocks noChangeShapeType="1"/>
            </p:cNvSpPr>
            <p:nvPr/>
          </p:nvSpPr>
          <p:spPr bwMode="auto">
            <a:xfrm flipV="1">
              <a:off x="1353" y="2946"/>
              <a:ext cx="73" cy="42"/>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34" name="Line 233"/>
            <p:cNvSpPr>
              <a:spLocks noChangeShapeType="1"/>
            </p:cNvSpPr>
            <p:nvPr/>
          </p:nvSpPr>
          <p:spPr bwMode="auto">
            <a:xfrm flipH="1" flipV="1">
              <a:off x="1244" y="2962"/>
              <a:ext cx="120" cy="33"/>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35" name="Line 234"/>
            <p:cNvSpPr>
              <a:spLocks noChangeShapeType="1"/>
            </p:cNvSpPr>
            <p:nvPr/>
          </p:nvSpPr>
          <p:spPr bwMode="auto">
            <a:xfrm flipV="1">
              <a:off x="1244" y="2838"/>
              <a:ext cx="1" cy="124"/>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36" name="Line 235"/>
            <p:cNvSpPr>
              <a:spLocks noChangeShapeType="1"/>
            </p:cNvSpPr>
            <p:nvPr/>
          </p:nvSpPr>
          <p:spPr bwMode="auto">
            <a:xfrm flipV="1">
              <a:off x="1266" y="2838"/>
              <a:ext cx="1" cy="109"/>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37" name="Rectangle 236"/>
            <p:cNvSpPr>
              <a:spLocks noChangeArrowheads="1"/>
            </p:cNvSpPr>
            <p:nvPr/>
          </p:nvSpPr>
          <p:spPr bwMode="auto">
            <a:xfrm>
              <a:off x="3189" y="3601"/>
              <a:ext cx="77"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O</a:t>
              </a:r>
              <a:endParaRPr lang="en-US" smtClean="0">
                <a:solidFill>
                  <a:srgbClr val="336666"/>
                </a:solidFill>
                <a:latin typeface="Arial" pitchFamily="34" charset="0"/>
                <a:cs typeface="Arial" pitchFamily="34" charset="0"/>
              </a:endParaRPr>
            </a:p>
          </p:txBody>
        </p:sp>
        <p:sp>
          <p:nvSpPr>
            <p:cNvPr id="238" name="Line 237"/>
            <p:cNvSpPr>
              <a:spLocks noChangeShapeType="1"/>
            </p:cNvSpPr>
            <p:nvPr/>
          </p:nvSpPr>
          <p:spPr bwMode="auto">
            <a:xfrm flipH="1">
              <a:off x="3249" y="3576"/>
              <a:ext cx="69" cy="39"/>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39" name="Line 238"/>
            <p:cNvSpPr>
              <a:spLocks noChangeShapeType="1"/>
            </p:cNvSpPr>
            <p:nvPr/>
          </p:nvSpPr>
          <p:spPr bwMode="auto">
            <a:xfrm flipH="1">
              <a:off x="3260" y="3593"/>
              <a:ext cx="74" cy="41"/>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40" name="Line 239"/>
            <p:cNvSpPr>
              <a:spLocks noChangeShapeType="1"/>
            </p:cNvSpPr>
            <p:nvPr/>
          </p:nvSpPr>
          <p:spPr bwMode="auto">
            <a:xfrm>
              <a:off x="3322" y="3587"/>
              <a:ext cx="120" cy="32"/>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41" name="Line 240"/>
            <p:cNvSpPr>
              <a:spLocks noChangeShapeType="1"/>
            </p:cNvSpPr>
            <p:nvPr/>
          </p:nvSpPr>
          <p:spPr bwMode="auto">
            <a:xfrm>
              <a:off x="3442" y="3619"/>
              <a:ext cx="1" cy="124"/>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42" name="Line 241"/>
            <p:cNvSpPr>
              <a:spLocks noChangeShapeType="1"/>
            </p:cNvSpPr>
            <p:nvPr/>
          </p:nvSpPr>
          <p:spPr bwMode="auto">
            <a:xfrm>
              <a:off x="3421" y="3633"/>
              <a:ext cx="1" cy="11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43" name="Line 242"/>
            <p:cNvSpPr>
              <a:spLocks noChangeShapeType="1"/>
            </p:cNvSpPr>
            <p:nvPr/>
          </p:nvSpPr>
          <p:spPr bwMode="auto">
            <a:xfrm flipV="1">
              <a:off x="3322" y="3463"/>
              <a:ext cx="1" cy="124"/>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44" name="Rectangle 243"/>
            <p:cNvSpPr>
              <a:spLocks noChangeArrowheads="1"/>
            </p:cNvSpPr>
            <p:nvPr/>
          </p:nvSpPr>
          <p:spPr bwMode="auto">
            <a:xfrm>
              <a:off x="3415" y="3380"/>
              <a:ext cx="77"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O</a:t>
              </a:r>
              <a:endParaRPr lang="en-US" smtClean="0">
                <a:solidFill>
                  <a:srgbClr val="336666"/>
                </a:solidFill>
                <a:latin typeface="Arial" pitchFamily="34" charset="0"/>
                <a:cs typeface="Arial" pitchFamily="34" charset="0"/>
              </a:endParaRPr>
            </a:p>
          </p:txBody>
        </p:sp>
        <p:sp>
          <p:nvSpPr>
            <p:cNvPr id="245" name="Line 244"/>
            <p:cNvSpPr>
              <a:spLocks noChangeShapeType="1"/>
            </p:cNvSpPr>
            <p:nvPr/>
          </p:nvSpPr>
          <p:spPr bwMode="auto">
            <a:xfrm>
              <a:off x="1157" y="3265"/>
              <a:ext cx="52" cy="3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46" name="Line 245"/>
            <p:cNvSpPr>
              <a:spLocks noChangeShapeType="1"/>
            </p:cNvSpPr>
            <p:nvPr/>
          </p:nvSpPr>
          <p:spPr bwMode="auto">
            <a:xfrm flipV="1">
              <a:off x="1209" y="3265"/>
              <a:ext cx="51" cy="3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47" name="Line 246"/>
            <p:cNvSpPr>
              <a:spLocks noChangeShapeType="1"/>
            </p:cNvSpPr>
            <p:nvPr/>
          </p:nvSpPr>
          <p:spPr bwMode="auto">
            <a:xfrm>
              <a:off x="1260" y="3265"/>
              <a:ext cx="52" cy="3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48" name="Line 247"/>
            <p:cNvSpPr>
              <a:spLocks noChangeShapeType="1"/>
            </p:cNvSpPr>
            <p:nvPr/>
          </p:nvSpPr>
          <p:spPr bwMode="auto">
            <a:xfrm flipV="1">
              <a:off x="1312" y="3265"/>
              <a:ext cx="52" cy="3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49" name="Line 248"/>
            <p:cNvSpPr>
              <a:spLocks noChangeShapeType="1"/>
            </p:cNvSpPr>
            <p:nvPr/>
          </p:nvSpPr>
          <p:spPr bwMode="auto">
            <a:xfrm>
              <a:off x="1490" y="3265"/>
              <a:ext cx="91" cy="36"/>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50" name="Line 249"/>
            <p:cNvSpPr>
              <a:spLocks noChangeShapeType="1"/>
            </p:cNvSpPr>
            <p:nvPr/>
          </p:nvSpPr>
          <p:spPr bwMode="auto">
            <a:xfrm flipV="1">
              <a:off x="1581" y="3267"/>
              <a:ext cx="66" cy="34"/>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51" name="Line 250"/>
            <p:cNvSpPr>
              <a:spLocks noChangeShapeType="1"/>
            </p:cNvSpPr>
            <p:nvPr/>
          </p:nvSpPr>
          <p:spPr bwMode="auto">
            <a:xfrm>
              <a:off x="1647" y="3267"/>
              <a:ext cx="127" cy="1"/>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52" name="Line 251"/>
            <p:cNvSpPr>
              <a:spLocks noChangeShapeType="1"/>
            </p:cNvSpPr>
            <p:nvPr/>
          </p:nvSpPr>
          <p:spPr bwMode="auto">
            <a:xfrm flipV="1">
              <a:off x="3469" y="3073"/>
              <a:ext cx="31" cy="18"/>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53" name="Line 252"/>
            <p:cNvSpPr>
              <a:spLocks noChangeShapeType="1"/>
            </p:cNvSpPr>
            <p:nvPr/>
          </p:nvSpPr>
          <p:spPr bwMode="auto">
            <a:xfrm>
              <a:off x="3500" y="3073"/>
              <a:ext cx="52" cy="29"/>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54" name="Line 253"/>
            <p:cNvSpPr>
              <a:spLocks noChangeShapeType="1"/>
            </p:cNvSpPr>
            <p:nvPr/>
          </p:nvSpPr>
          <p:spPr bwMode="auto">
            <a:xfrm flipV="1">
              <a:off x="3552" y="3072"/>
              <a:ext cx="51" cy="3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55" name="Line 254"/>
            <p:cNvSpPr>
              <a:spLocks noChangeShapeType="1"/>
            </p:cNvSpPr>
            <p:nvPr/>
          </p:nvSpPr>
          <p:spPr bwMode="auto">
            <a:xfrm>
              <a:off x="3603" y="3072"/>
              <a:ext cx="52" cy="28"/>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56" name="Line 255"/>
            <p:cNvSpPr>
              <a:spLocks noChangeShapeType="1"/>
            </p:cNvSpPr>
            <p:nvPr/>
          </p:nvSpPr>
          <p:spPr bwMode="auto">
            <a:xfrm flipV="1">
              <a:off x="3655" y="3071"/>
              <a:ext cx="52" cy="29"/>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57" name="Line 256"/>
            <p:cNvSpPr>
              <a:spLocks noChangeShapeType="1"/>
            </p:cNvSpPr>
            <p:nvPr/>
          </p:nvSpPr>
          <p:spPr bwMode="auto">
            <a:xfrm>
              <a:off x="3707" y="3071"/>
              <a:ext cx="52" cy="28"/>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58" name="Line 257"/>
            <p:cNvSpPr>
              <a:spLocks noChangeShapeType="1"/>
            </p:cNvSpPr>
            <p:nvPr/>
          </p:nvSpPr>
          <p:spPr bwMode="auto">
            <a:xfrm flipV="1">
              <a:off x="3759" y="3069"/>
              <a:ext cx="52" cy="3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59" name="Line 258"/>
            <p:cNvSpPr>
              <a:spLocks noChangeShapeType="1"/>
            </p:cNvSpPr>
            <p:nvPr/>
          </p:nvSpPr>
          <p:spPr bwMode="auto">
            <a:xfrm>
              <a:off x="3342" y="3091"/>
              <a:ext cx="127" cy="1"/>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60" name="Line 259"/>
            <p:cNvSpPr>
              <a:spLocks noChangeShapeType="1"/>
            </p:cNvSpPr>
            <p:nvPr/>
          </p:nvSpPr>
          <p:spPr bwMode="auto">
            <a:xfrm>
              <a:off x="3446" y="3325"/>
              <a:ext cx="33" cy="18"/>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61" name="Line 260"/>
            <p:cNvSpPr>
              <a:spLocks noChangeShapeType="1"/>
            </p:cNvSpPr>
            <p:nvPr/>
          </p:nvSpPr>
          <p:spPr bwMode="auto">
            <a:xfrm flipV="1">
              <a:off x="3479" y="3314"/>
              <a:ext cx="50" cy="29"/>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62" name="Line 261"/>
            <p:cNvSpPr>
              <a:spLocks noChangeShapeType="1"/>
            </p:cNvSpPr>
            <p:nvPr/>
          </p:nvSpPr>
          <p:spPr bwMode="auto">
            <a:xfrm>
              <a:off x="3529" y="3314"/>
              <a:ext cx="52" cy="29"/>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63" name="Line 262"/>
            <p:cNvSpPr>
              <a:spLocks noChangeShapeType="1"/>
            </p:cNvSpPr>
            <p:nvPr/>
          </p:nvSpPr>
          <p:spPr bwMode="auto">
            <a:xfrm flipV="1">
              <a:off x="3581" y="3314"/>
              <a:ext cx="52" cy="29"/>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64" name="Line 263"/>
            <p:cNvSpPr>
              <a:spLocks noChangeShapeType="1"/>
            </p:cNvSpPr>
            <p:nvPr/>
          </p:nvSpPr>
          <p:spPr bwMode="auto">
            <a:xfrm>
              <a:off x="3633" y="3314"/>
              <a:ext cx="51" cy="29"/>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65" name="Line 264"/>
            <p:cNvSpPr>
              <a:spLocks noChangeShapeType="1"/>
            </p:cNvSpPr>
            <p:nvPr/>
          </p:nvSpPr>
          <p:spPr bwMode="auto">
            <a:xfrm flipV="1">
              <a:off x="3684" y="3314"/>
              <a:ext cx="52" cy="29"/>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66" name="Line 265"/>
            <p:cNvSpPr>
              <a:spLocks noChangeShapeType="1"/>
            </p:cNvSpPr>
            <p:nvPr/>
          </p:nvSpPr>
          <p:spPr bwMode="auto">
            <a:xfrm>
              <a:off x="3736" y="3314"/>
              <a:ext cx="50" cy="29"/>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67" name="Line 266"/>
            <p:cNvSpPr>
              <a:spLocks noChangeShapeType="1"/>
            </p:cNvSpPr>
            <p:nvPr/>
          </p:nvSpPr>
          <p:spPr bwMode="auto">
            <a:xfrm>
              <a:off x="3320" y="3325"/>
              <a:ext cx="126" cy="1"/>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68" name="Line 267"/>
            <p:cNvSpPr>
              <a:spLocks noChangeShapeType="1"/>
            </p:cNvSpPr>
            <p:nvPr/>
          </p:nvSpPr>
          <p:spPr bwMode="auto">
            <a:xfrm flipV="1">
              <a:off x="1774" y="3238"/>
              <a:ext cx="52" cy="29"/>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69" name="Line 268"/>
            <p:cNvSpPr>
              <a:spLocks noChangeShapeType="1"/>
            </p:cNvSpPr>
            <p:nvPr/>
          </p:nvSpPr>
          <p:spPr bwMode="auto">
            <a:xfrm>
              <a:off x="1826" y="3238"/>
              <a:ext cx="53" cy="29"/>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70" name="Line 269"/>
            <p:cNvSpPr>
              <a:spLocks noChangeShapeType="1"/>
            </p:cNvSpPr>
            <p:nvPr/>
          </p:nvSpPr>
          <p:spPr bwMode="auto">
            <a:xfrm flipV="1">
              <a:off x="1879" y="3238"/>
              <a:ext cx="52" cy="29"/>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71" name="Line 270"/>
            <p:cNvSpPr>
              <a:spLocks noChangeShapeType="1"/>
            </p:cNvSpPr>
            <p:nvPr/>
          </p:nvSpPr>
          <p:spPr bwMode="auto">
            <a:xfrm>
              <a:off x="1931" y="3238"/>
              <a:ext cx="52" cy="29"/>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72" name="Line 271"/>
            <p:cNvSpPr>
              <a:spLocks noChangeShapeType="1"/>
            </p:cNvSpPr>
            <p:nvPr/>
          </p:nvSpPr>
          <p:spPr bwMode="auto">
            <a:xfrm flipV="1">
              <a:off x="1983" y="3238"/>
              <a:ext cx="52" cy="29"/>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73" name="Line 272"/>
            <p:cNvSpPr>
              <a:spLocks noChangeShapeType="1"/>
            </p:cNvSpPr>
            <p:nvPr/>
          </p:nvSpPr>
          <p:spPr bwMode="auto">
            <a:xfrm>
              <a:off x="2035" y="3238"/>
              <a:ext cx="52" cy="29"/>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74" name="Line 273"/>
            <p:cNvSpPr>
              <a:spLocks noChangeShapeType="1"/>
            </p:cNvSpPr>
            <p:nvPr/>
          </p:nvSpPr>
          <p:spPr bwMode="auto">
            <a:xfrm flipV="1">
              <a:off x="2087" y="3237"/>
              <a:ext cx="52" cy="3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75" name="Line 274"/>
            <p:cNvSpPr>
              <a:spLocks noChangeShapeType="1"/>
            </p:cNvSpPr>
            <p:nvPr/>
          </p:nvSpPr>
          <p:spPr bwMode="auto">
            <a:xfrm>
              <a:off x="2139" y="3237"/>
              <a:ext cx="52" cy="3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76" name="Line 275"/>
            <p:cNvSpPr>
              <a:spLocks noChangeShapeType="1"/>
            </p:cNvSpPr>
            <p:nvPr/>
          </p:nvSpPr>
          <p:spPr bwMode="auto">
            <a:xfrm>
              <a:off x="2930" y="3300"/>
              <a:ext cx="50" cy="31"/>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77" name="Line 276"/>
            <p:cNvSpPr>
              <a:spLocks noChangeShapeType="1"/>
            </p:cNvSpPr>
            <p:nvPr/>
          </p:nvSpPr>
          <p:spPr bwMode="auto">
            <a:xfrm flipV="1">
              <a:off x="2980" y="3301"/>
              <a:ext cx="52" cy="3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78" name="Line 277"/>
            <p:cNvSpPr>
              <a:spLocks noChangeShapeType="1"/>
            </p:cNvSpPr>
            <p:nvPr/>
          </p:nvSpPr>
          <p:spPr bwMode="auto">
            <a:xfrm>
              <a:off x="3032" y="3301"/>
              <a:ext cx="51" cy="3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79" name="Line 278"/>
            <p:cNvSpPr>
              <a:spLocks noChangeShapeType="1"/>
            </p:cNvSpPr>
            <p:nvPr/>
          </p:nvSpPr>
          <p:spPr bwMode="auto">
            <a:xfrm flipV="1">
              <a:off x="3083" y="3301"/>
              <a:ext cx="52" cy="3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80" name="Line 279"/>
            <p:cNvSpPr>
              <a:spLocks noChangeShapeType="1"/>
            </p:cNvSpPr>
            <p:nvPr/>
          </p:nvSpPr>
          <p:spPr bwMode="auto">
            <a:xfrm>
              <a:off x="3135" y="3301"/>
              <a:ext cx="52" cy="3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81" name="Line 280"/>
            <p:cNvSpPr>
              <a:spLocks noChangeShapeType="1"/>
            </p:cNvSpPr>
            <p:nvPr/>
          </p:nvSpPr>
          <p:spPr bwMode="auto">
            <a:xfrm flipV="1">
              <a:off x="3187" y="3301"/>
              <a:ext cx="52" cy="3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82" name="Line 281"/>
            <p:cNvSpPr>
              <a:spLocks noChangeShapeType="1"/>
            </p:cNvSpPr>
            <p:nvPr/>
          </p:nvSpPr>
          <p:spPr bwMode="auto">
            <a:xfrm>
              <a:off x="3239" y="3301"/>
              <a:ext cx="51" cy="24"/>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83" name="Line 282"/>
            <p:cNvSpPr>
              <a:spLocks noChangeShapeType="1"/>
            </p:cNvSpPr>
            <p:nvPr/>
          </p:nvSpPr>
          <p:spPr bwMode="auto">
            <a:xfrm>
              <a:off x="3290" y="3325"/>
              <a:ext cx="30" cy="1"/>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84" name="Line 283"/>
            <p:cNvSpPr>
              <a:spLocks noChangeShapeType="1"/>
            </p:cNvSpPr>
            <p:nvPr/>
          </p:nvSpPr>
          <p:spPr bwMode="auto">
            <a:xfrm flipV="1">
              <a:off x="2929" y="3063"/>
              <a:ext cx="51" cy="31"/>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85" name="Line 284"/>
            <p:cNvSpPr>
              <a:spLocks noChangeShapeType="1"/>
            </p:cNvSpPr>
            <p:nvPr/>
          </p:nvSpPr>
          <p:spPr bwMode="auto">
            <a:xfrm>
              <a:off x="2980" y="3063"/>
              <a:ext cx="52" cy="3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86" name="Line 285"/>
            <p:cNvSpPr>
              <a:spLocks noChangeShapeType="1"/>
            </p:cNvSpPr>
            <p:nvPr/>
          </p:nvSpPr>
          <p:spPr bwMode="auto">
            <a:xfrm flipV="1">
              <a:off x="3032" y="3063"/>
              <a:ext cx="52" cy="3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87" name="Line 286"/>
            <p:cNvSpPr>
              <a:spLocks noChangeShapeType="1"/>
            </p:cNvSpPr>
            <p:nvPr/>
          </p:nvSpPr>
          <p:spPr bwMode="auto">
            <a:xfrm>
              <a:off x="3084" y="3063"/>
              <a:ext cx="52" cy="3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88" name="Line 287"/>
            <p:cNvSpPr>
              <a:spLocks noChangeShapeType="1"/>
            </p:cNvSpPr>
            <p:nvPr/>
          </p:nvSpPr>
          <p:spPr bwMode="auto">
            <a:xfrm flipV="1">
              <a:off x="3136" y="3063"/>
              <a:ext cx="52" cy="3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89" name="Line 288"/>
            <p:cNvSpPr>
              <a:spLocks noChangeShapeType="1"/>
            </p:cNvSpPr>
            <p:nvPr/>
          </p:nvSpPr>
          <p:spPr bwMode="auto">
            <a:xfrm>
              <a:off x="3188" y="3063"/>
              <a:ext cx="52" cy="3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90" name="Line 289"/>
            <p:cNvSpPr>
              <a:spLocks noChangeShapeType="1"/>
            </p:cNvSpPr>
            <p:nvPr/>
          </p:nvSpPr>
          <p:spPr bwMode="auto">
            <a:xfrm flipV="1">
              <a:off x="3240" y="3063"/>
              <a:ext cx="50" cy="3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91" name="Line 290"/>
            <p:cNvSpPr>
              <a:spLocks noChangeShapeType="1"/>
            </p:cNvSpPr>
            <p:nvPr/>
          </p:nvSpPr>
          <p:spPr bwMode="auto">
            <a:xfrm>
              <a:off x="3290" y="3063"/>
              <a:ext cx="52" cy="28"/>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92" name="Rectangle 291"/>
            <p:cNvSpPr>
              <a:spLocks noChangeArrowheads="1"/>
            </p:cNvSpPr>
            <p:nvPr/>
          </p:nvSpPr>
          <p:spPr bwMode="auto">
            <a:xfrm>
              <a:off x="2267" y="3030"/>
              <a:ext cx="77"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O</a:t>
              </a:r>
              <a:endParaRPr lang="en-US" smtClean="0">
                <a:solidFill>
                  <a:srgbClr val="336666"/>
                </a:solidFill>
                <a:latin typeface="Arial" pitchFamily="34" charset="0"/>
                <a:cs typeface="Arial" pitchFamily="34" charset="0"/>
              </a:endParaRPr>
            </a:p>
          </p:txBody>
        </p:sp>
        <p:sp>
          <p:nvSpPr>
            <p:cNvPr id="293" name="Line 292"/>
            <p:cNvSpPr>
              <a:spLocks noChangeShapeType="1"/>
            </p:cNvSpPr>
            <p:nvPr/>
          </p:nvSpPr>
          <p:spPr bwMode="auto">
            <a:xfrm flipV="1">
              <a:off x="2312" y="3116"/>
              <a:ext cx="1" cy="9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94" name="Line 293"/>
            <p:cNvSpPr>
              <a:spLocks noChangeShapeType="1"/>
            </p:cNvSpPr>
            <p:nvPr/>
          </p:nvSpPr>
          <p:spPr bwMode="auto">
            <a:xfrm flipV="1">
              <a:off x="2289" y="3116"/>
              <a:ext cx="1" cy="9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95" name="Line 294"/>
            <p:cNvSpPr>
              <a:spLocks noChangeShapeType="1"/>
            </p:cNvSpPr>
            <p:nvPr/>
          </p:nvSpPr>
          <p:spPr bwMode="auto">
            <a:xfrm flipH="1">
              <a:off x="2191" y="3204"/>
              <a:ext cx="110" cy="63"/>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96" name="Rectangle 295"/>
            <p:cNvSpPr>
              <a:spLocks noChangeArrowheads="1"/>
            </p:cNvSpPr>
            <p:nvPr/>
          </p:nvSpPr>
          <p:spPr bwMode="auto">
            <a:xfrm>
              <a:off x="2788" y="3462"/>
              <a:ext cx="77"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O</a:t>
              </a:r>
              <a:endParaRPr lang="en-US" smtClean="0">
                <a:solidFill>
                  <a:srgbClr val="336666"/>
                </a:solidFill>
                <a:latin typeface="Arial" pitchFamily="34" charset="0"/>
                <a:cs typeface="Arial" pitchFamily="34" charset="0"/>
              </a:endParaRPr>
            </a:p>
          </p:txBody>
        </p:sp>
        <p:sp>
          <p:nvSpPr>
            <p:cNvPr id="297" name="Line 296"/>
            <p:cNvSpPr>
              <a:spLocks noChangeShapeType="1"/>
            </p:cNvSpPr>
            <p:nvPr/>
          </p:nvSpPr>
          <p:spPr bwMode="auto">
            <a:xfrm>
              <a:off x="2808" y="3375"/>
              <a:ext cx="1" cy="88"/>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98" name="Line 297"/>
            <p:cNvSpPr>
              <a:spLocks noChangeShapeType="1"/>
            </p:cNvSpPr>
            <p:nvPr/>
          </p:nvSpPr>
          <p:spPr bwMode="auto">
            <a:xfrm>
              <a:off x="2831" y="3373"/>
              <a:ext cx="1" cy="9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299" name="Rectangle 298"/>
            <p:cNvSpPr>
              <a:spLocks noChangeArrowheads="1"/>
            </p:cNvSpPr>
            <p:nvPr/>
          </p:nvSpPr>
          <p:spPr bwMode="auto">
            <a:xfrm>
              <a:off x="2785" y="2845"/>
              <a:ext cx="77"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O</a:t>
              </a:r>
              <a:endParaRPr lang="en-US" smtClean="0">
                <a:solidFill>
                  <a:srgbClr val="336666"/>
                </a:solidFill>
                <a:latin typeface="Arial" pitchFamily="34" charset="0"/>
                <a:cs typeface="Arial" pitchFamily="34" charset="0"/>
              </a:endParaRPr>
            </a:p>
          </p:txBody>
        </p:sp>
        <p:sp>
          <p:nvSpPr>
            <p:cNvPr id="300" name="Line 299"/>
            <p:cNvSpPr>
              <a:spLocks noChangeShapeType="1"/>
            </p:cNvSpPr>
            <p:nvPr/>
          </p:nvSpPr>
          <p:spPr bwMode="auto">
            <a:xfrm flipV="1">
              <a:off x="2831" y="2932"/>
              <a:ext cx="1" cy="101"/>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01" name="Line 300"/>
            <p:cNvSpPr>
              <a:spLocks noChangeShapeType="1"/>
            </p:cNvSpPr>
            <p:nvPr/>
          </p:nvSpPr>
          <p:spPr bwMode="auto">
            <a:xfrm flipV="1">
              <a:off x="2807" y="2932"/>
              <a:ext cx="1" cy="101"/>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02" name="Rectangle 301"/>
            <p:cNvSpPr>
              <a:spLocks noChangeArrowheads="1"/>
            </p:cNvSpPr>
            <p:nvPr/>
          </p:nvSpPr>
          <p:spPr bwMode="auto">
            <a:xfrm>
              <a:off x="2371" y="3215"/>
              <a:ext cx="77"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O</a:t>
              </a:r>
              <a:endParaRPr lang="en-US" smtClean="0">
                <a:solidFill>
                  <a:srgbClr val="336666"/>
                </a:solidFill>
                <a:latin typeface="Arial" pitchFamily="34" charset="0"/>
                <a:cs typeface="Arial" pitchFamily="34" charset="0"/>
              </a:endParaRPr>
            </a:p>
          </p:txBody>
        </p:sp>
        <p:sp>
          <p:nvSpPr>
            <p:cNvPr id="303" name="Rectangle 302"/>
            <p:cNvSpPr>
              <a:spLocks noChangeArrowheads="1"/>
            </p:cNvSpPr>
            <p:nvPr/>
          </p:nvSpPr>
          <p:spPr bwMode="auto">
            <a:xfrm>
              <a:off x="2689" y="3282"/>
              <a:ext cx="77"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O</a:t>
              </a:r>
              <a:endParaRPr lang="en-US" smtClean="0">
                <a:solidFill>
                  <a:srgbClr val="336666"/>
                </a:solidFill>
                <a:latin typeface="Arial" pitchFamily="34" charset="0"/>
                <a:cs typeface="Arial" pitchFamily="34" charset="0"/>
              </a:endParaRPr>
            </a:p>
          </p:txBody>
        </p:sp>
        <p:sp>
          <p:nvSpPr>
            <p:cNvPr id="304" name="Line 303"/>
            <p:cNvSpPr>
              <a:spLocks noChangeShapeType="1"/>
            </p:cNvSpPr>
            <p:nvPr/>
          </p:nvSpPr>
          <p:spPr bwMode="auto">
            <a:xfrm flipV="1">
              <a:off x="2601" y="3341"/>
              <a:ext cx="78" cy="36"/>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05" name="Line 304"/>
            <p:cNvSpPr>
              <a:spLocks noChangeShapeType="1"/>
            </p:cNvSpPr>
            <p:nvPr/>
          </p:nvSpPr>
          <p:spPr bwMode="auto">
            <a:xfrm flipH="1" flipV="1">
              <a:off x="2538" y="3267"/>
              <a:ext cx="63" cy="11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06" name="Line 305"/>
            <p:cNvSpPr>
              <a:spLocks noChangeShapeType="1"/>
            </p:cNvSpPr>
            <p:nvPr/>
          </p:nvSpPr>
          <p:spPr bwMode="auto">
            <a:xfrm flipV="1">
              <a:off x="2538" y="3158"/>
              <a:ext cx="62" cy="109"/>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07" name="Rectangle 306"/>
            <p:cNvSpPr>
              <a:spLocks noChangeArrowheads="1"/>
            </p:cNvSpPr>
            <p:nvPr/>
          </p:nvSpPr>
          <p:spPr bwMode="auto">
            <a:xfrm>
              <a:off x="2683" y="3047"/>
              <a:ext cx="77"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O</a:t>
              </a:r>
              <a:endParaRPr lang="en-US" smtClean="0">
                <a:solidFill>
                  <a:srgbClr val="336666"/>
                </a:solidFill>
                <a:latin typeface="Arial" pitchFamily="34" charset="0"/>
                <a:cs typeface="Arial" pitchFamily="34" charset="0"/>
              </a:endParaRPr>
            </a:p>
          </p:txBody>
        </p:sp>
        <p:sp>
          <p:nvSpPr>
            <p:cNvPr id="308" name="Line 307"/>
            <p:cNvSpPr>
              <a:spLocks noChangeShapeType="1"/>
            </p:cNvSpPr>
            <p:nvPr/>
          </p:nvSpPr>
          <p:spPr bwMode="auto">
            <a:xfrm flipV="1">
              <a:off x="2600" y="3120"/>
              <a:ext cx="88" cy="38"/>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09" name="Line 308"/>
            <p:cNvSpPr>
              <a:spLocks noChangeShapeType="1"/>
            </p:cNvSpPr>
            <p:nvPr/>
          </p:nvSpPr>
          <p:spPr bwMode="auto">
            <a:xfrm flipH="1">
              <a:off x="2450" y="3267"/>
              <a:ext cx="88" cy="1"/>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10" name="Line 309"/>
            <p:cNvSpPr>
              <a:spLocks noChangeShapeType="1"/>
            </p:cNvSpPr>
            <p:nvPr/>
          </p:nvSpPr>
          <p:spPr bwMode="auto">
            <a:xfrm flipV="1">
              <a:off x="2750" y="3031"/>
              <a:ext cx="69" cy="39"/>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11" name="Line 310"/>
            <p:cNvSpPr>
              <a:spLocks noChangeShapeType="1"/>
            </p:cNvSpPr>
            <p:nvPr/>
          </p:nvSpPr>
          <p:spPr bwMode="auto">
            <a:xfrm>
              <a:off x="2819" y="3031"/>
              <a:ext cx="110" cy="63"/>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12" name="Line 311"/>
            <p:cNvSpPr>
              <a:spLocks noChangeShapeType="1"/>
            </p:cNvSpPr>
            <p:nvPr/>
          </p:nvSpPr>
          <p:spPr bwMode="auto">
            <a:xfrm>
              <a:off x="2764" y="3345"/>
              <a:ext cx="55" cy="31"/>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13" name="Line 312"/>
            <p:cNvSpPr>
              <a:spLocks noChangeShapeType="1"/>
            </p:cNvSpPr>
            <p:nvPr/>
          </p:nvSpPr>
          <p:spPr bwMode="auto">
            <a:xfrm flipV="1">
              <a:off x="2819" y="3300"/>
              <a:ext cx="111" cy="76"/>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14" name="Line 313"/>
            <p:cNvSpPr>
              <a:spLocks noChangeShapeType="1"/>
            </p:cNvSpPr>
            <p:nvPr/>
          </p:nvSpPr>
          <p:spPr bwMode="auto">
            <a:xfrm flipH="1" flipV="1">
              <a:off x="2301" y="3204"/>
              <a:ext cx="68" cy="39"/>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15" name="Line 314"/>
            <p:cNvSpPr>
              <a:spLocks noChangeShapeType="1"/>
            </p:cNvSpPr>
            <p:nvPr/>
          </p:nvSpPr>
          <p:spPr bwMode="auto">
            <a:xfrm flipH="1">
              <a:off x="1364" y="3265"/>
              <a:ext cx="126" cy="1"/>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16" name="Rectangle 315"/>
            <p:cNvSpPr>
              <a:spLocks noChangeArrowheads="1"/>
            </p:cNvSpPr>
            <p:nvPr/>
          </p:nvSpPr>
          <p:spPr bwMode="auto">
            <a:xfrm>
              <a:off x="3293" y="3208"/>
              <a:ext cx="77"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O</a:t>
              </a:r>
              <a:endParaRPr lang="en-US" smtClean="0">
                <a:solidFill>
                  <a:srgbClr val="000000"/>
                </a:solidFill>
                <a:latin typeface="Arial" pitchFamily="34" charset="0"/>
                <a:cs typeface="Arial" pitchFamily="34" charset="0"/>
              </a:endParaRPr>
            </a:p>
          </p:txBody>
        </p:sp>
        <p:sp>
          <p:nvSpPr>
            <p:cNvPr id="317" name="Rectangle 316"/>
            <p:cNvSpPr>
              <a:spLocks noChangeArrowheads="1"/>
            </p:cNvSpPr>
            <p:nvPr/>
          </p:nvSpPr>
          <p:spPr bwMode="auto">
            <a:xfrm>
              <a:off x="3357" y="3208"/>
              <a:ext cx="72"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H</a:t>
              </a:r>
              <a:endParaRPr lang="en-US" smtClean="0">
                <a:solidFill>
                  <a:srgbClr val="000000"/>
                </a:solidFill>
                <a:latin typeface="Arial" pitchFamily="34" charset="0"/>
                <a:cs typeface="Arial" pitchFamily="34" charset="0"/>
              </a:endParaRPr>
            </a:p>
          </p:txBody>
        </p:sp>
        <p:sp>
          <p:nvSpPr>
            <p:cNvPr id="318" name="Line 317"/>
            <p:cNvSpPr>
              <a:spLocks noChangeShapeType="1"/>
            </p:cNvSpPr>
            <p:nvPr/>
          </p:nvSpPr>
          <p:spPr bwMode="auto">
            <a:xfrm>
              <a:off x="3342" y="3091"/>
              <a:ext cx="1" cy="118"/>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19" name="Rectangle 318"/>
            <p:cNvSpPr>
              <a:spLocks noChangeArrowheads="1"/>
            </p:cNvSpPr>
            <p:nvPr/>
          </p:nvSpPr>
          <p:spPr bwMode="auto">
            <a:xfrm>
              <a:off x="3286" y="3371"/>
              <a:ext cx="77"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O</a:t>
              </a:r>
              <a:endParaRPr lang="en-US" smtClean="0">
                <a:solidFill>
                  <a:srgbClr val="336666"/>
                </a:solidFill>
                <a:latin typeface="Arial" pitchFamily="34" charset="0"/>
                <a:cs typeface="Arial" pitchFamily="34" charset="0"/>
              </a:endParaRPr>
            </a:p>
          </p:txBody>
        </p:sp>
        <p:sp>
          <p:nvSpPr>
            <p:cNvPr id="320" name="Line 319"/>
            <p:cNvSpPr>
              <a:spLocks noChangeShapeType="1"/>
            </p:cNvSpPr>
            <p:nvPr/>
          </p:nvSpPr>
          <p:spPr bwMode="auto">
            <a:xfrm>
              <a:off x="3320" y="3325"/>
              <a:ext cx="1" cy="6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21" name="Rectangle 320"/>
            <p:cNvSpPr>
              <a:spLocks noChangeArrowheads="1"/>
            </p:cNvSpPr>
            <p:nvPr/>
          </p:nvSpPr>
          <p:spPr bwMode="auto">
            <a:xfrm>
              <a:off x="3435" y="2945"/>
              <a:ext cx="77"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O</a:t>
              </a:r>
              <a:endParaRPr lang="en-US" smtClean="0">
                <a:solidFill>
                  <a:srgbClr val="336666"/>
                </a:solidFill>
                <a:latin typeface="Arial" pitchFamily="34" charset="0"/>
                <a:cs typeface="Arial" pitchFamily="34" charset="0"/>
              </a:endParaRPr>
            </a:p>
          </p:txBody>
        </p:sp>
        <p:sp>
          <p:nvSpPr>
            <p:cNvPr id="322" name="Line 321"/>
            <p:cNvSpPr>
              <a:spLocks noChangeShapeType="1"/>
            </p:cNvSpPr>
            <p:nvPr/>
          </p:nvSpPr>
          <p:spPr bwMode="auto">
            <a:xfrm flipV="1">
              <a:off x="3469" y="3030"/>
              <a:ext cx="1" cy="61"/>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23" name="Rectangle 322"/>
            <p:cNvSpPr>
              <a:spLocks noChangeArrowheads="1"/>
            </p:cNvSpPr>
            <p:nvPr/>
          </p:nvSpPr>
          <p:spPr bwMode="auto">
            <a:xfrm>
              <a:off x="1330" y="3111"/>
              <a:ext cx="77"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O</a:t>
              </a:r>
              <a:endParaRPr lang="en-US" smtClean="0">
                <a:solidFill>
                  <a:srgbClr val="336666"/>
                </a:solidFill>
                <a:latin typeface="Arial" pitchFamily="34" charset="0"/>
                <a:cs typeface="Arial" pitchFamily="34" charset="0"/>
              </a:endParaRPr>
            </a:p>
          </p:txBody>
        </p:sp>
        <p:sp>
          <p:nvSpPr>
            <p:cNvPr id="324" name="Line 323"/>
            <p:cNvSpPr>
              <a:spLocks noChangeShapeType="1"/>
            </p:cNvSpPr>
            <p:nvPr/>
          </p:nvSpPr>
          <p:spPr bwMode="auto">
            <a:xfrm flipV="1">
              <a:off x="1364" y="3204"/>
              <a:ext cx="1" cy="61"/>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25" name="Rectangle 324"/>
            <p:cNvSpPr>
              <a:spLocks noChangeArrowheads="1"/>
            </p:cNvSpPr>
            <p:nvPr/>
          </p:nvSpPr>
          <p:spPr bwMode="auto">
            <a:xfrm>
              <a:off x="1598" y="3068"/>
              <a:ext cx="77"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O</a:t>
              </a:r>
              <a:endParaRPr lang="en-US" smtClean="0">
                <a:solidFill>
                  <a:srgbClr val="000000"/>
                </a:solidFill>
                <a:latin typeface="Arial" pitchFamily="34" charset="0"/>
                <a:cs typeface="Arial" pitchFamily="34" charset="0"/>
              </a:endParaRPr>
            </a:p>
          </p:txBody>
        </p:sp>
        <p:sp>
          <p:nvSpPr>
            <p:cNvPr id="326" name="Rectangle 325"/>
            <p:cNvSpPr>
              <a:spLocks noChangeArrowheads="1"/>
            </p:cNvSpPr>
            <p:nvPr/>
          </p:nvSpPr>
          <p:spPr bwMode="auto">
            <a:xfrm>
              <a:off x="1662" y="3068"/>
              <a:ext cx="72"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H</a:t>
              </a:r>
              <a:endParaRPr lang="en-US" smtClean="0">
                <a:solidFill>
                  <a:srgbClr val="000000"/>
                </a:solidFill>
                <a:latin typeface="Arial" pitchFamily="34" charset="0"/>
                <a:cs typeface="Arial" pitchFamily="34" charset="0"/>
              </a:endParaRPr>
            </a:p>
          </p:txBody>
        </p:sp>
        <p:sp>
          <p:nvSpPr>
            <p:cNvPr id="327" name="Line 326"/>
            <p:cNvSpPr>
              <a:spLocks noChangeShapeType="1"/>
            </p:cNvSpPr>
            <p:nvPr/>
          </p:nvSpPr>
          <p:spPr bwMode="auto">
            <a:xfrm flipV="1">
              <a:off x="1647" y="3151"/>
              <a:ext cx="1" cy="116"/>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28" name="Rectangle 327"/>
            <p:cNvSpPr>
              <a:spLocks noChangeArrowheads="1"/>
            </p:cNvSpPr>
            <p:nvPr/>
          </p:nvSpPr>
          <p:spPr bwMode="auto">
            <a:xfrm>
              <a:off x="1740" y="3313"/>
              <a:ext cx="77"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O</a:t>
              </a:r>
              <a:endParaRPr lang="en-US" smtClean="0">
                <a:solidFill>
                  <a:srgbClr val="336666"/>
                </a:solidFill>
                <a:latin typeface="Arial" pitchFamily="34" charset="0"/>
                <a:cs typeface="Arial" pitchFamily="34" charset="0"/>
              </a:endParaRPr>
            </a:p>
          </p:txBody>
        </p:sp>
        <p:sp>
          <p:nvSpPr>
            <p:cNvPr id="329" name="Line 328"/>
            <p:cNvSpPr>
              <a:spLocks noChangeShapeType="1"/>
            </p:cNvSpPr>
            <p:nvPr/>
          </p:nvSpPr>
          <p:spPr bwMode="auto">
            <a:xfrm>
              <a:off x="1774" y="3267"/>
              <a:ext cx="1" cy="6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30" name="Line 329"/>
            <p:cNvSpPr>
              <a:spLocks noChangeShapeType="1"/>
            </p:cNvSpPr>
            <p:nvPr/>
          </p:nvSpPr>
          <p:spPr bwMode="auto">
            <a:xfrm>
              <a:off x="3446" y="3325"/>
              <a:ext cx="1" cy="66"/>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31" name="Rectangle 330"/>
            <p:cNvSpPr>
              <a:spLocks noChangeArrowheads="1"/>
            </p:cNvSpPr>
            <p:nvPr/>
          </p:nvSpPr>
          <p:spPr bwMode="auto">
            <a:xfrm>
              <a:off x="1441" y="3340"/>
              <a:ext cx="77"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O</a:t>
              </a:r>
              <a:endParaRPr lang="en-US" smtClean="0">
                <a:solidFill>
                  <a:srgbClr val="336666"/>
                </a:solidFill>
                <a:latin typeface="Arial" pitchFamily="34" charset="0"/>
                <a:cs typeface="Arial" pitchFamily="34" charset="0"/>
              </a:endParaRPr>
            </a:p>
          </p:txBody>
        </p:sp>
        <p:sp>
          <p:nvSpPr>
            <p:cNvPr id="332" name="Line 331"/>
            <p:cNvSpPr>
              <a:spLocks noChangeShapeType="1"/>
            </p:cNvSpPr>
            <p:nvPr/>
          </p:nvSpPr>
          <p:spPr bwMode="auto">
            <a:xfrm>
              <a:off x="1490" y="3265"/>
              <a:ext cx="1" cy="76"/>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33" name="Line 349"/>
            <p:cNvSpPr>
              <a:spLocks noChangeShapeType="1"/>
            </p:cNvSpPr>
            <p:nvPr/>
          </p:nvSpPr>
          <p:spPr bwMode="auto">
            <a:xfrm>
              <a:off x="1492" y="3418"/>
              <a:ext cx="1" cy="9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34" name="Rectangle 350"/>
            <p:cNvSpPr>
              <a:spLocks noChangeArrowheads="1"/>
            </p:cNvSpPr>
            <p:nvPr/>
          </p:nvSpPr>
          <p:spPr bwMode="auto">
            <a:xfrm>
              <a:off x="1356" y="3520"/>
              <a:ext cx="77"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O</a:t>
              </a:r>
              <a:endParaRPr lang="en-US" smtClean="0">
                <a:solidFill>
                  <a:srgbClr val="336666"/>
                </a:solidFill>
                <a:latin typeface="Arial" pitchFamily="34" charset="0"/>
                <a:cs typeface="Arial" pitchFamily="34" charset="0"/>
              </a:endParaRPr>
            </a:p>
          </p:txBody>
        </p:sp>
        <p:sp>
          <p:nvSpPr>
            <p:cNvPr id="335" name="Line 351"/>
            <p:cNvSpPr>
              <a:spLocks noChangeShapeType="1"/>
            </p:cNvSpPr>
            <p:nvPr/>
          </p:nvSpPr>
          <p:spPr bwMode="auto">
            <a:xfrm flipH="1">
              <a:off x="1419" y="3498"/>
              <a:ext cx="69" cy="38"/>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36" name="Line 352"/>
            <p:cNvSpPr>
              <a:spLocks noChangeShapeType="1"/>
            </p:cNvSpPr>
            <p:nvPr/>
          </p:nvSpPr>
          <p:spPr bwMode="auto">
            <a:xfrm flipH="1">
              <a:off x="1429" y="3516"/>
              <a:ext cx="70" cy="39"/>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37" name="Line 353"/>
            <p:cNvSpPr>
              <a:spLocks noChangeShapeType="1"/>
            </p:cNvSpPr>
            <p:nvPr/>
          </p:nvSpPr>
          <p:spPr bwMode="auto">
            <a:xfrm>
              <a:off x="1492" y="3508"/>
              <a:ext cx="98" cy="57"/>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38" name="Line 354"/>
            <p:cNvSpPr>
              <a:spLocks noChangeShapeType="1"/>
            </p:cNvSpPr>
            <p:nvPr/>
          </p:nvSpPr>
          <p:spPr bwMode="auto">
            <a:xfrm>
              <a:off x="1590" y="3565"/>
              <a:ext cx="1" cy="124"/>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39" name="Line 355"/>
            <p:cNvSpPr>
              <a:spLocks noChangeShapeType="1"/>
            </p:cNvSpPr>
            <p:nvPr/>
          </p:nvSpPr>
          <p:spPr bwMode="auto">
            <a:xfrm>
              <a:off x="1569" y="3579"/>
              <a:ext cx="1" cy="96"/>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40" name="Line 356"/>
            <p:cNvSpPr>
              <a:spLocks noChangeShapeType="1"/>
            </p:cNvSpPr>
            <p:nvPr/>
          </p:nvSpPr>
          <p:spPr bwMode="auto">
            <a:xfrm flipH="1">
              <a:off x="1491" y="3689"/>
              <a:ext cx="99" cy="56"/>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41" name="Rectangle 357"/>
            <p:cNvSpPr>
              <a:spLocks noChangeArrowheads="1"/>
            </p:cNvSpPr>
            <p:nvPr/>
          </p:nvSpPr>
          <p:spPr bwMode="auto">
            <a:xfrm>
              <a:off x="1349" y="3642"/>
              <a:ext cx="77"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O</a:t>
              </a:r>
              <a:endParaRPr lang="en-US" smtClean="0">
                <a:solidFill>
                  <a:srgbClr val="000000"/>
                </a:solidFill>
                <a:latin typeface="Arial" pitchFamily="34" charset="0"/>
                <a:cs typeface="Arial" pitchFamily="34" charset="0"/>
              </a:endParaRPr>
            </a:p>
          </p:txBody>
        </p:sp>
        <p:sp>
          <p:nvSpPr>
            <p:cNvPr id="342" name="Line 358"/>
            <p:cNvSpPr>
              <a:spLocks noChangeShapeType="1"/>
            </p:cNvSpPr>
            <p:nvPr/>
          </p:nvSpPr>
          <p:spPr bwMode="auto">
            <a:xfrm flipH="1" flipV="1">
              <a:off x="1429" y="3696"/>
              <a:ext cx="69" cy="4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43" name="Line 359"/>
            <p:cNvSpPr>
              <a:spLocks noChangeShapeType="1"/>
            </p:cNvSpPr>
            <p:nvPr/>
          </p:nvSpPr>
          <p:spPr bwMode="auto">
            <a:xfrm flipH="1" flipV="1">
              <a:off x="1417" y="3715"/>
              <a:ext cx="70" cy="4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44" name="Rectangle 360"/>
            <p:cNvSpPr>
              <a:spLocks noChangeArrowheads="1"/>
            </p:cNvSpPr>
            <p:nvPr/>
          </p:nvSpPr>
          <p:spPr bwMode="auto">
            <a:xfrm>
              <a:off x="1442" y="3828"/>
              <a:ext cx="77"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O</a:t>
              </a:r>
              <a:endParaRPr lang="en-US" smtClean="0">
                <a:solidFill>
                  <a:srgbClr val="000000"/>
                </a:solidFill>
                <a:latin typeface="Arial" pitchFamily="34" charset="0"/>
                <a:cs typeface="Arial" pitchFamily="34" charset="0"/>
              </a:endParaRPr>
            </a:p>
          </p:txBody>
        </p:sp>
        <p:sp>
          <p:nvSpPr>
            <p:cNvPr id="345" name="Rectangle 361"/>
            <p:cNvSpPr>
              <a:spLocks noChangeArrowheads="1"/>
            </p:cNvSpPr>
            <p:nvPr/>
          </p:nvSpPr>
          <p:spPr bwMode="auto">
            <a:xfrm>
              <a:off x="1506" y="3828"/>
              <a:ext cx="72"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H</a:t>
              </a:r>
              <a:endParaRPr lang="en-US" smtClean="0">
                <a:solidFill>
                  <a:srgbClr val="000000"/>
                </a:solidFill>
                <a:latin typeface="Arial" pitchFamily="34" charset="0"/>
                <a:cs typeface="Arial" pitchFamily="34" charset="0"/>
              </a:endParaRPr>
            </a:p>
          </p:txBody>
        </p:sp>
        <p:sp>
          <p:nvSpPr>
            <p:cNvPr id="346" name="Line 362"/>
            <p:cNvSpPr>
              <a:spLocks noChangeShapeType="1"/>
            </p:cNvSpPr>
            <p:nvPr/>
          </p:nvSpPr>
          <p:spPr bwMode="auto">
            <a:xfrm>
              <a:off x="1491" y="3745"/>
              <a:ext cx="1" cy="85"/>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47" name="Line 363"/>
            <p:cNvSpPr>
              <a:spLocks noChangeShapeType="1"/>
            </p:cNvSpPr>
            <p:nvPr/>
          </p:nvSpPr>
          <p:spPr bwMode="auto">
            <a:xfrm flipV="1">
              <a:off x="1774" y="3399"/>
              <a:ext cx="1" cy="124"/>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48" name="Rectangle 364"/>
            <p:cNvSpPr>
              <a:spLocks noChangeArrowheads="1"/>
            </p:cNvSpPr>
            <p:nvPr/>
          </p:nvSpPr>
          <p:spPr bwMode="auto">
            <a:xfrm>
              <a:off x="1632" y="3538"/>
              <a:ext cx="77"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O</a:t>
              </a:r>
              <a:endParaRPr lang="en-US" smtClean="0">
                <a:solidFill>
                  <a:srgbClr val="336666"/>
                </a:solidFill>
                <a:latin typeface="Arial" pitchFamily="34" charset="0"/>
                <a:cs typeface="Arial" pitchFamily="34" charset="0"/>
              </a:endParaRPr>
            </a:p>
          </p:txBody>
        </p:sp>
        <p:sp>
          <p:nvSpPr>
            <p:cNvPr id="349" name="Line 365"/>
            <p:cNvSpPr>
              <a:spLocks noChangeShapeType="1"/>
            </p:cNvSpPr>
            <p:nvPr/>
          </p:nvSpPr>
          <p:spPr bwMode="auto">
            <a:xfrm flipH="1">
              <a:off x="1690" y="3512"/>
              <a:ext cx="80" cy="4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50" name="Line 366"/>
            <p:cNvSpPr>
              <a:spLocks noChangeShapeType="1"/>
            </p:cNvSpPr>
            <p:nvPr/>
          </p:nvSpPr>
          <p:spPr bwMode="auto">
            <a:xfrm flipH="1">
              <a:off x="1700" y="3531"/>
              <a:ext cx="87" cy="43"/>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51" name="Line 367"/>
            <p:cNvSpPr>
              <a:spLocks noChangeShapeType="1"/>
            </p:cNvSpPr>
            <p:nvPr/>
          </p:nvSpPr>
          <p:spPr bwMode="auto">
            <a:xfrm>
              <a:off x="1774" y="3523"/>
              <a:ext cx="108" cy="32"/>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52" name="Line 368"/>
            <p:cNvSpPr>
              <a:spLocks noChangeShapeType="1"/>
            </p:cNvSpPr>
            <p:nvPr/>
          </p:nvSpPr>
          <p:spPr bwMode="auto">
            <a:xfrm>
              <a:off x="1882" y="3555"/>
              <a:ext cx="1" cy="124"/>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53" name="Line 369"/>
            <p:cNvSpPr>
              <a:spLocks noChangeShapeType="1"/>
            </p:cNvSpPr>
            <p:nvPr/>
          </p:nvSpPr>
          <p:spPr bwMode="auto">
            <a:xfrm>
              <a:off x="1860" y="3570"/>
              <a:ext cx="1" cy="109"/>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54" name="Line 370"/>
            <p:cNvSpPr>
              <a:spLocks noChangeShapeType="1"/>
            </p:cNvSpPr>
            <p:nvPr/>
          </p:nvSpPr>
          <p:spPr bwMode="auto">
            <a:xfrm>
              <a:off x="3466" y="3454"/>
              <a:ext cx="69" cy="58"/>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55" name="Rectangle 371"/>
            <p:cNvSpPr>
              <a:spLocks noChangeArrowheads="1"/>
            </p:cNvSpPr>
            <p:nvPr/>
          </p:nvSpPr>
          <p:spPr bwMode="auto">
            <a:xfrm>
              <a:off x="3462" y="3594"/>
              <a:ext cx="77"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O</a:t>
              </a:r>
              <a:endParaRPr lang="en-US" smtClean="0">
                <a:solidFill>
                  <a:srgbClr val="336666"/>
                </a:solidFill>
                <a:latin typeface="Arial" pitchFamily="34" charset="0"/>
                <a:cs typeface="Arial" pitchFamily="34" charset="0"/>
              </a:endParaRPr>
            </a:p>
          </p:txBody>
        </p:sp>
        <p:sp>
          <p:nvSpPr>
            <p:cNvPr id="356" name="Line 372"/>
            <p:cNvSpPr>
              <a:spLocks noChangeShapeType="1"/>
            </p:cNvSpPr>
            <p:nvPr/>
          </p:nvSpPr>
          <p:spPr bwMode="auto">
            <a:xfrm flipH="1">
              <a:off x="3507" y="3510"/>
              <a:ext cx="18" cy="84"/>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57" name="Line 373"/>
            <p:cNvSpPr>
              <a:spLocks noChangeShapeType="1"/>
            </p:cNvSpPr>
            <p:nvPr/>
          </p:nvSpPr>
          <p:spPr bwMode="auto">
            <a:xfrm flipH="1">
              <a:off x="3528" y="3513"/>
              <a:ext cx="18" cy="85"/>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58" name="Line 374"/>
            <p:cNvSpPr>
              <a:spLocks noChangeShapeType="1"/>
            </p:cNvSpPr>
            <p:nvPr/>
          </p:nvSpPr>
          <p:spPr bwMode="auto">
            <a:xfrm flipV="1">
              <a:off x="3535" y="3475"/>
              <a:ext cx="107" cy="37"/>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59" name="Line 375"/>
            <p:cNvSpPr>
              <a:spLocks noChangeShapeType="1"/>
            </p:cNvSpPr>
            <p:nvPr/>
          </p:nvSpPr>
          <p:spPr bwMode="auto">
            <a:xfrm>
              <a:off x="3642" y="3475"/>
              <a:ext cx="94" cy="80"/>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60" name="Line 376"/>
            <p:cNvSpPr>
              <a:spLocks noChangeShapeType="1"/>
            </p:cNvSpPr>
            <p:nvPr/>
          </p:nvSpPr>
          <p:spPr bwMode="auto">
            <a:xfrm>
              <a:off x="3639" y="3501"/>
              <a:ext cx="71" cy="62"/>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61" name="Line 377"/>
            <p:cNvSpPr>
              <a:spLocks noChangeShapeType="1"/>
            </p:cNvSpPr>
            <p:nvPr/>
          </p:nvSpPr>
          <p:spPr bwMode="auto">
            <a:xfrm flipH="1">
              <a:off x="3715" y="3555"/>
              <a:ext cx="21" cy="112"/>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62" name="Rectangle 378"/>
            <p:cNvSpPr>
              <a:spLocks noChangeArrowheads="1"/>
            </p:cNvSpPr>
            <p:nvPr/>
          </p:nvSpPr>
          <p:spPr bwMode="auto">
            <a:xfrm>
              <a:off x="3572" y="3661"/>
              <a:ext cx="77"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O</a:t>
              </a:r>
              <a:endParaRPr lang="en-US" smtClean="0">
                <a:solidFill>
                  <a:srgbClr val="000000"/>
                </a:solidFill>
                <a:latin typeface="Arial" pitchFamily="34" charset="0"/>
                <a:cs typeface="Arial" pitchFamily="34" charset="0"/>
              </a:endParaRPr>
            </a:p>
          </p:txBody>
        </p:sp>
        <p:sp>
          <p:nvSpPr>
            <p:cNvPr id="363" name="Line 379"/>
            <p:cNvSpPr>
              <a:spLocks noChangeShapeType="1"/>
            </p:cNvSpPr>
            <p:nvPr/>
          </p:nvSpPr>
          <p:spPr bwMode="auto">
            <a:xfrm flipH="1">
              <a:off x="3633" y="3655"/>
              <a:ext cx="79" cy="28"/>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64" name="Line 380"/>
            <p:cNvSpPr>
              <a:spLocks noChangeShapeType="1"/>
            </p:cNvSpPr>
            <p:nvPr/>
          </p:nvSpPr>
          <p:spPr bwMode="auto">
            <a:xfrm flipH="1">
              <a:off x="3640" y="3677"/>
              <a:ext cx="80" cy="27"/>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65" name="Rectangle 381"/>
            <p:cNvSpPr>
              <a:spLocks noChangeArrowheads="1"/>
            </p:cNvSpPr>
            <p:nvPr/>
          </p:nvSpPr>
          <p:spPr bwMode="auto">
            <a:xfrm>
              <a:off x="3759" y="3707"/>
              <a:ext cx="77"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O</a:t>
              </a:r>
              <a:endParaRPr lang="en-US" smtClean="0">
                <a:solidFill>
                  <a:srgbClr val="000000"/>
                </a:solidFill>
                <a:latin typeface="Arial" pitchFamily="34" charset="0"/>
                <a:cs typeface="Arial" pitchFamily="34" charset="0"/>
              </a:endParaRPr>
            </a:p>
          </p:txBody>
        </p:sp>
        <p:sp>
          <p:nvSpPr>
            <p:cNvPr id="366" name="Rectangle 382"/>
            <p:cNvSpPr>
              <a:spLocks noChangeArrowheads="1"/>
            </p:cNvSpPr>
            <p:nvPr/>
          </p:nvSpPr>
          <p:spPr bwMode="auto">
            <a:xfrm>
              <a:off x="3823" y="3707"/>
              <a:ext cx="72" cy="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smtClean="0">
                  <a:solidFill>
                    <a:srgbClr val="000000"/>
                  </a:solidFill>
                  <a:latin typeface="Arial" pitchFamily="34" charset="0"/>
                  <a:cs typeface="Arial" pitchFamily="34" charset="0"/>
                </a:rPr>
                <a:t>H</a:t>
              </a:r>
              <a:endParaRPr lang="en-US" smtClean="0">
                <a:solidFill>
                  <a:srgbClr val="000000"/>
                </a:solidFill>
                <a:latin typeface="Arial" pitchFamily="34" charset="0"/>
                <a:cs typeface="Arial" pitchFamily="34" charset="0"/>
              </a:endParaRPr>
            </a:p>
          </p:txBody>
        </p:sp>
        <p:sp>
          <p:nvSpPr>
            <p:cNvPr id="367" name="Line 383"/>
            <p:cNvSpPr>
              <a:spLocks noChangeShapeType="1"/>
            </p:cNvSpPr>
            <p:nvPr/>
          </p:nvSpPr>
          <p:spPr bwMode="auto">
            <a:xfrm>
              <a:off x="3715" y="3667"/>
              <a:ext cx="52" cy="44"/>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68" name="Rectangle 384"/>
            <p:cNvSpPr>
              <a:spLocks noChangeArrowheads="1"/>
            </p:cNvSpPr>
            <p:nvPr/>
          </p:nvSpPr>
          <p:spPr bwMode="auto">
            <a:xfrm>
              <a:off x="3929" y="1966"/>
              <a:ext cx="105" cy="2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mtClean="0">
                  <a:solidFill>
                    <a:srgbClr val="000000"/>
                  </a:solidFill>
                  <a:latin typeface="Arial" pitchFamily="34" charset="0"/>
                  <a:cs typeface="Arial" pitchFamily="34" charset="0"/>
                </a:rPr>
                <a:t>+</a:t>
              </a:r>
              <a:endParaRPr lang="en-US" smtClean="0">
                <a:solidFill>
                  <a:srgbClr val="336666"/>
                </a:solidFill>
                <a:latin typeface="Arial" pitchFamily="34" charset="0"/>
                <a:cs typeface="Arial" pitchFamily="34" charset="0"/>
              </a:endParaRPr>
            </a:p>
          </p:txBody>
        </p:sp>
        <p:sp>
          <p:nvSpPr>
            <p:cNvPr id="369" name="Line 385"/>
            <p:cNvSpPr>
              <a:spLocks noChangeShapeType="1"/>
            </p:cNvSpPr>
            <p:nvPr/>
          </p:nvSpPr>
          <p:spPr bwMode="auto">
            <a:xfrm>
              <a:off x="4790" y="911"/>
              <a:ext cx="574" cy="1"/>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70" name="Freeform 386"/>
            <p:cNvSpPr>
              <a:spLocks/>
            </p:cNvSpPr>
            <p:nvPr/>
          </p:nvSpPr>
          <p:spPr bwMode="auto">
            <a:xfrm>
              <a:off x="5364" y="897"/>
              <a:ext cx="60" cy="27"/>
            </a:xfrm>
            <a:custGeom>
              <a:avLst/>
              <a:gdLst>
                <a:gd name="T0" fmla="*/ 0 w 120"/>
                <a:gd name="T1" fmla="*/ 67108864 h 54"/>
                <a:gd name="T2" fmla="*/ 67108864 w 120"/>
                <a:gd name="T3" fmla="*/ 67108864 h 54"/>
                <a:gd name="T4" fmla="*/ 0 w 120"/>
                <a:gd name="T5" fmla="*/ 0 h 54"/>
                <a:gd name="T6" fmla="*/ 67108864 w 120"/>
                <a:gd name="T7" fmla="*/ 67108864 h 54"/>
                <a:gd name="T8" fmla="*/ 0 w 120"/>
                <a:gd name="T9" fmla="*/ 67108864 h 54"/>
                <a:gd name="T10" fmla="*/ 67108864 w 120"/>
                <a:gd name="T11" fmla="*/ 67108864 h 54"/>
                <a:gd name="T12" fmla="*/ 0 w 120"/>
                <a:gd name="T13" fmla="*/ 67108864 h 54"/>
                <a:gd name="T14" fmla="*/ 0 60000 65536"/>
                <a:gd name="T15" fmla="*/ 0 60000 65536"/>
                <a:gd name="T16" fmla="*/ 0 60000 65536"/>
                <a:gd name="T17" fmla="*/ 0 60000 65536"/>
                <a:gd name="T18" fmla="*/ 0 60000 65536"/>
                <a:gd name="T19" fmla="*/ 0 60000 65536"/>
                <a:gd name="T20" fmla="*/ 0 60000 65536"/>
                <a:gd name="T21" fmla="*/ 0 w 120"/>
                <a:gd name="T22" fmla="*/ 0 h 54"/>
                <a:gd name="T23" fmla="*/ 120 w 120"/>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54">
                  <a:moveTo>
                    <a:pt x="0" y="27"/>
                  </a:moveTo>
                  <a:lnTo>
                    <a:pt x="35" y="27"/>
                  </a:lnTo>
                  <a:lnTo>
                    <a:pt x="0" y="0"/>
                  </a:lnTo>
                  <a:lnTo>
                    <a:pt x="120" y="27"/>
                  </a:lnTo>
                  <a:lnTo>
                    <a:pt x="0" y="54"/>
                  </a:lnTo>
                  <a:lnTo>
                    <a:pt x="35" y="27"/>
                  </a:lnTo>
                  <a:lnTo>
                    <a:pt x="0" y="27"/>
                  </a:lnTo>
                  <a:close/>
                </a:path>
              </a:pathLst>
            </a:custGeom>
            <a:solidFill>
              <a:srgbClr val="000000"/>
            </a:solidFill>
            <a:ln w="6">
              <a:solidFill>
                <a:srgbClr val="000000"/>
              </a:solidFill>
              <a:round/>
              <a:headEnd/>
              <a:tailEnd/>
            </a:ln>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71" name="Line 387"/>
            <p:cNvSpPr>
              <a:spLocks noChangeShapeType="1"/>
            </p:cNvSpPr>
            <p:nvPr/>
          </p:nvSpPr>
          <p:spPr bwMode="auto">
            <a:xfrm>
              <a:off x="4682" y="2111"/>
              <a:ext cx="605" cy="1"/>
            </a:xfrm>
            <a:prstGeom prst="line">
              <a:avLst/>
            </a:prstGeom>
            <a:noFill/>
            <a:ln w="6">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sp>
          <p:nvSpPr>
            <p:cNvPr id="372" name="Freeform 388"/>
            <p:cNvSpPr>
              <a:spLocks/>
            </p:cNvSpPr>
            <p:nvPr/>
          </p:nvSpPr>
          <p:spPr bwMode="auto">
            <a:xfrm>
              <a:off x="5287" y="2097"/>
              <a:ext cx="61" cy="27"/>
            </a:xfrm>
            <a:custGeom>
              <a:avLst/>
              <a:gdLst>
                <a:gd name="T0" fmla="*/ 0 w 120"/>
                <a:gd name="T1" fmla="*/ 67108864 h 54"/>
                <a:gd name="T2" fmla="*/ 72890816 w 120"/>
                <a:gd name="T3" fmla="*/ 67108864 h 54"/>
                <a:gd name="T4" fmla="*/ 0 w 120"/>
                <a:gd name="T5" fmla="*/ 0 h 54"/>
                <a:gd name="T6" fmla="*/ 72890816 w 120"/>
                <a:gd name="T7" fmla="*/ 67108864 h 54"/>
                <a:gd name="T8" fmla="*/ 0 w 120"/>
                <a:gd name="T9" fmla="*/ 67108864 h 54"/>
                <a:gd name="T10" fmla="*/ 72890816 w 120"/>
                <a:gd name="T11" fmla="*/ 67108864 h 54"/>
                <a:gd name="T12" fmla="*/ 0 w 120"/>
                <a:gd name="T13" fmla="*/ 67108864 h 54"/>
                <a:gd name="T14" fmla="*/ 0 60000 65536"/>
                <a:gd name="T15" fmla="*/ 0 60000 65536"/>
                <a:gd name="T16" fmla="*/ 0 60000 65536"/>
                <a:gd name="T17" fmla="*/ 0 60000 65536"/>
                <a:gd name="T18" fmla="*/ 0 60000 65536"/>
                <a:gd name="T19" fmla="*/ 0 60000 65536"/>
                <a:gd name="T20" fmla="*/ 0 60000 65536"/>
                <a:gd name="T21" fmla="*/ 0 w 120"/>
                <a:gd name="T22" fmla="*/ 0 h 54"/>
                <a:gd name="T23" fmla="*/ 120 w 120"/>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54">
                  <a:moveTo>
                    <a:pt x="0" y="27"/>
                  </a:moveTo>
                  <a:lnTo>
                    <a:pt x="35" y="27"/>
                  </a:lnTo>
                  <a:lnTo>
                    <a:pt x="0" y="0"/>
                  </a:lnTo>
                  <a:lnTo>
                    <a:pt x="120" y="27"/>
                  </a:lnTo>
                  <a:lnTo>
                    <a:pt x="0" y="54"/>
                  </a:lnTo>
                  <a:lnTo>
                    <a:pt x="35" y="27"/>
                  </a:lnTo>
                  <a:lnTo>
                    <a:pt x="0" y="27"/>
                  </a:lnTo>
                  <a:close/>
                </a:path>
              </a:pathLst>
            </a:custGeom>
            <a:solidFill>
              <a:srgbClr val="000000"/>
            </a:solidFill>
            <a:ln w="6">
              <a:solidFill>
                <a:srgbClr val="000000"/>
              </a:solidFill>
              <a:round/>
              <a:headEnd/>
              <a:tailEnd/>
            </a:ln>
          </p:spPr>
          <p:txBody>
            <a:bodyPr/>
            <a:lstStyle/>
            <a:p>
              <a:pPr eaLnBrk="0" fontAlgn="base" hangingPunct="0">
                <a:spcBef>
                  <a:spcPct val="0"/>
                </a:spcBef>
                <a:spcAft>
                  <a:spcPct val="0"/>
                </a:spcAft>
              </a:pPr>
              <a:endParaRPr lang="en-US" smtClean="0">
                <a:solidFill>
                  <a:srgbClr val="336666"/>
                </a:solidFill>
                <a:latin typeface="Arial" pitchFamily="34" charset="0"/>
                <a:cs typeface="Arial" pitchFamily="34" charset="0"/>
              </a:endParaRPr>
            </a:p>
          </p:txBody>
        </p:sp>
      </p:grpSp>
      <p:sp>
        <p:nvSpPr>
          <p:cNvPr id="387" name="Rectangle 386"/>
          <p:cNvSpPr>
            <a:spLocks noChangeArrowheads="1"/>
          </p:cNvSpPr>
          <p:nvPr/>
        </p:nvSpPr>
        <p:spPr bwMode="auto">
          <a:xfrm>
            <a:off x="999164" y="4457593"/>
            <a:ext cx="4814887" cy="1609034"/>
          </a:xfrm>
          <a:prstGeom prst="rect">
            <a:avLst/>
          </a:prstGeom>
          <a:gradFill flip="none" rotWithShape="1">
            <a:gsLst>
              <a:gs pos="0">
                <a:srgbClr val="669900">
                  <a:alpha val="25000"/>
                </a:srgbClr>
              </a:gs>
              <a:gs pos="69000">
                <a:srgbClr val="CCFF99">
                  <a:alpha val="25000"/>
                </a:srgbClr>
              </a:gs>
              <a:gs pos="100000">
                <a:srgbClr val="669900">
                  <a:alpha val="25000"/>
                </a:srgbClr>
              </a:gs>
            </a:gsLst>
            <a:path path="circle">
              <a:fillToRect l="50000" t="50000" r="50000" b="50000"/>
            </a:path>
            <a:tileRect/>
          </a:gradFill>
          <a:ln>
            <a:noFill/>
          </a:ln>
          <a:effectLst>
            <a:outerShdw blurRad="50800" dist="38100" dir="2700000" algn="tl" rotWithShape="0">
              <a:prstClr val="black">
                <a:alpha val="40000"/>
              </a:prstClr>
            </a:outerShdw>
          </a:effectLst>
          <a:extLst/>
        </p:spPr>
        <p:txBody>
          <a:bodyPr wrap="none" anchor="ctr"/>
          <a:lstStyle/>
          <a:p>
            <a:pPr fontAlgn="base">
              <a:spcBef>
                <a:spcPct val="0"/>
              </a:spcBef>
              <a:spcAft>
                <a:spcPct val="0"/>
              </a:spcAft>
              <a:defRPr/>
            </a:pPr>
            <a:endParaRPr lang="en-US">
              <a:solidFill>
                <a:srgbClr val="336666"/>
              </a:solidFill>
              <a:latin typeface="Arial" pitchFamily="34" charset="0"/>
              <a:cs typeface="Arial" pitchFamily="34" charset="0"/>
            </a:endParaRPr>
          </a:p>
        </p:txBody>
      </p:sp>
      <p:sp>
        <p:nvSpPr>
          <p:cNvPr id="386" name="Text Box 17"/>
          <p:cNvSpPr txBox="1">
            <a:spLocks noChangeArrowheads="1"/>
          </p:cNvSpPr>
          <p:nvPr/>
        </p:nvSpPr>
        <p:spPr bwMode="auto">
          <a:xfrm>
            <a:off x="228600" y="6400800"/>
            <a:ext cx="4702175"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dirty="0">
                <a:solidFill>
                  <a:prstClr val="white">
                    <a:lumMod val="50000"/>
                  </a:prstClr>
                </a:solidFill>
              </a:rPr>
              <a:t>Wool and Sun, Bio Based Polymers and Composites, 2005</a:t>
            </a:r>
          </a:p>
        </p:txBody>
      </p:sp>
    </p:spTree>
    <p:extLst>
      <p:ext uri="{BB962C8B-B14F-4D97-AF65-F5344CB8AC3E}">
        <p14:creationId xmlns:p14="http://schemas.microsoft.com/office/powerpoint/2010/main" xmlns="" val="98934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Bio-Thermosetting Polymer</a:t>
            </a:r>
          </a:p>
        </p:txBody>
      </p:sp>
      <p:sp>
        <p:nvSpPr>
          <p:cNvPr id="5" name="Rounded Rectangle 4"/>
          <p:cNvSpPr/>
          <p:nvPr/>
        </p:nvSpPr>
        <p:spPr bwMode="auto">
          <a:xfrm>
            <a:off x="303821" y="1752600"/>
            <a:ext cx="5568341" cy="1783557"/>
          </a:xfrm>
          <a:prstGeom prst="roundRect">
            <a:avLst/>
          </a:prstGeom>
          <a:solidFill>
            <a:srgbClr val="FFFFFF"/>
          </a:solidFill>
          <a:ln w="57150">
            <a:solidFill>
              <a:srgbClr val="66990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669900"/>
              </a:solidFill>
            </a:endParaRPr>
          </a:p>
        </p:txBody>
      </p:sp>
      <p:sp>
        <p:nvSpPr>
          <p:cNvPr id="6" name="Text Box 4"/>
          <p:cNvSpPr txBox="1">
            <a:spLocks noChangeArrowheads="1"/>
          </p:cNvSpPr>
          <p:nvPr/>
        </p:nvSpPr>
        <p:spPr bwMode="auto">
          <a:xfrm>
            <a:off x="4740275" y="2328863"/>
            <a:ext cx="12033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pPr>
            <a:r>
              <a:rPr lang="en-US" sz="2000" dirty="0" smtClean="0">
                <a:solidFill>
                  <a:srgbClr val="000000"/>
                </a:solidFill>
                <a:cs typeface="Arial" charset="0"/>
              </a:rPr>
              <a:t>Initiator</a:t>
            </a:r>
          </a:p>
        </p:txBody>
      </p:sp>
      <p:sp>
        <p:nvSpPr>
          <p:cNvPr id="7" name="Text Box 164"/>
          <p:cNvSpPr txBox="1">
            <a:spLocks noChangeArrowheads="1"/>
          </p:cNvSpPr>
          <p:nvPr/>
        </p:nvSpPr>
        <p:spPr bwMode="auto">
          <a:xfrm>
            <a:off x="4500563" y="2308225"/>
            <a:ext cx="25876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2400" smtClean="0">
                <a:solidFill>
                  <a:srgbClr val="000000"/>
                </a:solidFill>
                <a:cs typeface="Arial" charset="0"/>
              </a:rPr>
              <a:t>+</a:t>
            </a:r>
          </a:p>
        </p:txBody>
      </p:sp>
      <p:pic>
        <p:nvPicPr>
          <p:cNvPr id="8" name="Picture 2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4513" y="1865313"/>
            <a:ext cx="2943225" cy="1347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0" name="Object 2"/>
          <p:cNvGraphicFramePr>
            <a:graphicFrameLocks noChangeAspect="1"/>
          </p:cNvGraphicFramePr>
          <p:nvPr/>
        </p:nvGraphicFramePr>
        <p:xfrm>
          <a:off x="3932238" y="2016125"/>
          <a:ext cx="420687" cy="757238"/>
        </p:xfrm>
        <a:graphic>
          <a:graphicData uri="http://schemas.openxmlformats.org/presentationml/2006/ole">
            <p:oleObj spid="_x0000_s54274" name="ISIS/Draw Sketch" r:id="rId4" imgW="586381" imgH="1118304" progId="">
              <p:embed/>
            </p:oleObj>
          </a:graphicData>
        </a:graphic>
      </p:graphicFrame>
      <p:sp>
        <p:nvSpPr>
          <p:cNvPr id="11" name="Text Box 164"/>
          <p:cNvSpPr txBox="1">
            <a:spLocks noChangeArrowheads="1"/>
          </p:cNvSpPr>
          <p:nvPr/>
        </p:nvSpPr>
        <p:spPr bwMode="auto">
          <a:xfrm>
            <a:off x="3487738" y="2284413"/>
            <a:ext cx="301625" cy="35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2400" smtClean="0">
                <a:solidFill>
                  <a:srgbClr val="000000"/>
                </a:solidFill>
                <a:cs typeface="Arial" charset="0"/>
              </a:rPr>
              <a:t>+</a:t>
            </a:r>
          </a:p>
        </p:txBody>
      </p:sp>
      <p:sp>
        <p:nvSpPr>
          <p:cNvPr id="12" name="Text Box 12"/>
          <p:cNvSpPr txBox="1">
            <a:spLocks noChangeArrowheads="1"/>
          </p:cNvSpPr>
          <p:nvPr/>
        </p:nvSpPr>
        <p:spPr bwMode="auto">
          <a:xfrm>
            <a:off x="1290638" y="3049588"/>
            <a:ext cx="21002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US" sz="2000" smtClean="0">
                <a:solidFill>
                  <a:srgbClr val="000000"/>
                </a:solidFill>
                <a:cs typeface="Arial" charset="0"/>
              </a:rPr>
              <a:t>Bio-Resin</a:t>
            </a:r>
          </a:p>
        </p:txBody>
      </p:sp>
      <p:grpSp>
        <p:nvGrpSpPr>
          <p:cNvPr id="13" name="Group 5"/>
          <p:cNvGrpSpPr>
            <a:grpSpLocks/>
          </p:cNvGrpSpPr>
          <p:nvPr/>
        </p:nvGrpSpPr>
        <p:grpSpPr bwMode="auto">
          <a:xfrm>
            <a:off x="4502229" y="3657600"/>
            <a:ext cx="4336969" cy="2952750"/>
            <a:chOff x="4769120" y="3657600"/>
            <a:chExt cx="4070079" cy="2808713"/>
          </a:xfrm>
        </p:grpSpPr>
        <p:sp>
          <p:nvSpPr>
            <p:cNvPr id="14" name="Rectangle 13"/>
            <p:cNvSpPr/>
            <p:nvPr/>
          </p:nvSpPr>
          <p:spPr bwMode="auto">
            <a:xfrm>
              <a:off x="4769120" y="3657600"/>
              <a:ext cx="4070079" cy="2808713"/>
            </a:xfrm>
            <a:prstGeom prst="rect">
              <a:avLst/>
            </a:prstGeom>
            <a:gradFill flip="none" rotWithShape="1">
              <a:gsLst>
                <a:gs pos="0">
                  <a:srgbClr val="808080">
                    <a:tint val="66000"/>
                    <a:satMod val="160000"/>
                    <a:lumMod val="100000"/>
                  </a:srgbClr>
                </a:gs>
                <a:gs pos="50000">
                  <a:srgbClr val="808080">
                    <a:tint val="44500"/>
                    <a:satMod val="160000"/>
                  </a:srgbClr>
                </a:gs>
                <a:gs pos="100000">
                  <a:srgbClr val="808080">
                    <a:tint val="23500"/>
                    <a:satMod val="160000"/>
                  </a:srgbClr>
                </a:gs>
              </a:gsLst>
              <a:path path="circle">
                <a:fillToRect l="50000" t="50000" r="50000" b="50000"/>
              </a:path>
              <a:tileRect/>
            </a:gradFill>
            <a:ln w="12700" cap="sq" cmpd="sng" algn="ctr">
              <a:noFill/>
              <a:prstDash val="solid"/>
              <a:round/>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a:extLst/>
          </p:spPr>
          <p:txBody>
            <a:bodyPr wrap="none"/>
            <a:lstStyle/>
            <a:p>
              <a:pPr eaLnBrk="0" fontAlgn="base" hangingPunct="0">
                <a:spcBef>
                  <a:spcPct val="0"/>
                </a:spcBef>
                <a:spcAft>
                  <a:spcPct val="0"/>
                </a:spcAft>
                <a:defRPr/>
              </a:pPr>
              <a:endParaRPr lang="en-US">
                <a:solidFill>
                  <a:srgbClr val="336666"/>
                </a:solidFill>
              </a:endParaRPr>
            </a:p>
          </p:txBody>
        </p:sp>
        <p:sp>
          <p:nvSpPr>
            <p:cNvPr id="15" name="Text Box 25"/>
            <p:cNvSpPr txBox="1">
              <a:spLocks noChangeArrowheads="1"/>
            </p:cNvSpPr>
            <p:nvPr/>
          </p:nvSpPr>
          <p:spPr bwMode="auto">
            <a:xfrm>
              <a:off x="4769121" y="5354247"/>
              <a:ext cx="2018098" cy="966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US" sz="2000" dirty="0" smtClean="0">
                  <a:solidFill>
                    <a:srgbClr val="000000"/>
                  </a:solidFill>
                  <a:cs typeface="Arial" charset="0"/>
                </a:rPr>
                <a:t>Bio-Based </a:t>
              </a:r>
            </a:p>
            <a:p>
              <a:pPr algn="ctr" fontAlgn="base">
                <a:spcBef>
                  <a:spcPct val="0"/>
                </a:spcBef>
                <a:spcAft>
                  <a:spcPct val="0"/>
                </a:spcAft>
              </a:pPr>
              <a:r>
                <a:rPr lang="en-US" sz="2000" dirty="0" smtClean="0">
                  <a:solidFill>
                    <a:srgbClr val="000000"/>
                  </a:solidFill>
                  <a:cs typeface="Arial" charset="0"/>
                </a:rPr>
                <a:t>Thermoset Polymer</a:t>
              </a:r>
            </a:p>
          </p:txBody>
        </p:sp>
        <p:pic>
          <p:nvPicPr>
            <p:cNvPr id="16" name="Picture 10"/>
            <p:cNvPicPr>
              <a:picLocks noChangeAspect="1" noChangeArrowheads="1"/>
            </p:cNvPicPr>
            <p:nvPr/>
          </p:nvPicPr>
          <p:blipFill>
            <a:blip r:embed="rId5">
              <a:extLst>
                <a:ext uri="{28A0092B-C50C-407E-A947-70E740481C1C}">
                  <a14:useLocalDpi xmlns:a14="http://schemas.microsoft.com/office/drawing/2010/main" xmlns="" val="0"/>
                </a:ext>
              </a:extLst>
            </a:blip>
            <a:srcRect l="5716" t="7143" r="11224"/>
            <a:stretch>
              <a:fillRect/>
            </a:stretch>
          </p:blipFill>
          <p:spPr bwMode="auto">
            <a:xfrm>
              <a:off x="4992517" y="3895892"/>
              <a:ext cx="1778391" cy="1249822"/>
            </a:xfrm>
            <a:prstGeom prst="rect">
              <a:avLst/>
            </a:prstGeom>
            <a:noFill/>
            <a:ln w="9525">
              <a:solidFill>
                <a:srgbClr val="000000"/>
              </a:solidFill>
              <a:miter lim="800000"/>
              <a:headEnd/>
              <a:tailEnd/>
            </a:ln>
            <a:effectLst>
              <a:innerShdw blurRad="114300">
                <a:prstClr val="black"/>
              </a:innerShdw>
            </a:effectLst>
            <a:extLst>
              <a:ext uri="{909E8E84-426E-40DD-AFC4-6F175D3DCCD1}">
                <a14:hiddenFill xmlns:a14="http://schemas.microsoft.com/office/drawing/2010/main" xmlns="">
                  <a:solidFill>
                    <a:srgbClr val="FFFFFF"/>
                  </a:solidFill>
                </a14:hiddenFill>
              </a:ext>
            </a:extLst>
          </p:spPr>
        </p:pic>
        <p:pic>
          <p:nvPicPr>
            <p:cNvPr id="18" name="Picture 1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879760" y="5234104"/>
              <a:ext cx="1593328" cy="1086262"/>
            </a:xfrm>
            <a:prstGeom prst="rect">
              <a:avLst/>
            </a:prstGeom>
            <a:ln>
              <a:solidFill>
                <a:srgbClr val="000000"/>
              </a:solidFill>
            </a:ln>
            <a:effectLst>
              <a:innerShdw blurRad="114300">
                <a:prstClr val="black"/>
              </a:innerShdw>
            </a:effectLst>
          </p:spPr>
        </p:pic>
      </p:grpSp>
      <p:sp>
        <p:nvSpPr>
          <p:cNvPr id="23" name="Rectangle 22"/>
          <p:cNvSpPr>
            <a:spLocks noChangeArrowheads="1"/>
          </p:cNvSpPr>
          <p:nvPr/>
        </p:nvSpPr>
        <p:spPr bwMode="auto">
          <a:xfrm>
            <a:off x="544512" y="1915638"/>
            <a:ext cx="3956051" cy="1534000"/>
          </a:xfrm>
          <a:prstGeom prst="rect">
            <a:avLst/>
          </a:prstGeom>
          <a:gradFill flip="none" rotWithShape="1">
            <a:gsLst>
              <a:gs pos="0">
                <a:srgbClr val="669900">
                  <a:alpha val="25000"/>
                </a:srgbClr>
              </a:gs>
              <a:gs pos="69000">
                <a:srgbClr val="CCFF99">
                  <a:alpha val="25000"/>
                </a:srgbClr>
              </a:gs>
              <a:gs pos="100000">
                <a:srgbClr val="669900">
                  <a:alpha val="25000"/>
                </a:srgbClr>
              </a:gs>
            </a:gsLst>
            <a:path path="circle">
              <a:fillToRect l="50000" t="50000" r="50000" b="50000"/>
            </a:path>
            <a:tileRect/>
          </a:gradFill>
          <a:ln>
            <a:noFill/>
          </a:ln>
          <a:effectLst>
            <a:outerShdw blurRad="50800" dist="38100" dir="2700000" algn="tl" rotWithShape="0">
              <a:prstClr val="black">
                <a:alpha val="40000"/>
              </a:prstClr>
            </a:outerShdw>
          </a:effectLst>
          <a:extLst/>
        </p:spPr>
        <p:txBody>
          <a:bodyPr wrap="none" anchor="ctr"/>
          <a:lstStyle/>
          <a:p>
            <a:pPr fontAlgn="base">
              <a:spcBef>
                <a:spcPct val="0"/>
              </a:spcBef>
              <a:spcAft>
                <a:spcPct val="0"/>
              </a:spcAft>
              <a:defRPr/>
            </a:pPr>
            <a:endParaRPr lang="en-US">
              <a:solidFill>
                <a:srgbClr val="336666"/>
              </a:solidFill>
              <a:cs typeface="Arial" pitchFamily="34" charset="0"/>
            </a:endParaRPr>
          </a:p>
        </p:txBody>
      </p:sp>
      <p:pic>
        <p:nvPicPr>
          <p:cNvPr id="21" name="Picture 11"/>
          <p:cNvPicPr>
            <a:picLocks noChangeAspect="1" noChangeArrowheads="1"/>
          </p:cNvPicPr>
          <p:nvPr/>
        </p:nvPicPr>
        <p:blipFill rotWithShape="1">
          <a:blip r:embed="rId7">
            <a:extLst>
              <a:ext uri="{28A0092B-C50C-407E-A947-70E740481C1C}">
                <a14:useLocalDpi xmlns:a14="http://schemas.microsoft.com/office/drawing/2010/main" xmlns="" val="0"/>
              </a:ext>
            </a:extLst>
          </a:blip>
          <a:srcRect l="59752" t="10042" r="-1" b="23015"/>
          <a:stretch/>
        </p:blipFill>
        <p:spPr bwMode="auto">
          <a:xfrm>
            <a:off x="6934200" y="3863031"/>
            <a:ext cx="1331955" cy="1404079"/>
          </a:xfrm>
          <a:prstGeom prst="rect">
            <a:avLst/>
          </a:prstGeom>
          <a:noFill/>
          <a:ln w="9525">
            <a:solidFill>
              <a:srgbClr val="000000"/>
            </a:solidFill>
            <a:miter lim="800000"/>
            <a:headEnd/>
            <a:tailEnd/>
          </a:ln>
          <a:effectLst>
            <a:innerShdw blurRad="114300">
              <a:prstClr val="black"/>
            </a:innerShdw>
          </a:effectLst>
          <a:extLst>
            <a:ext uri="{909E8E84-426E-40DD-AFC4-6F175D3DCCD1}">
              <a14:hiddenFill xmlns:a14="http://schemas.microsoft.com/office/drawing/2010/main" xmlns="">
                <a:solidFill>
                  <a:srgbClr val="FFFFFF"/>
                </a:solidFill>
              </a14:hiddenFill>
            </a:ext>
          </a:extLst>
        </p:spPr>
      </p:pic>
      <p:sp>
        <p:nvSpPr>
          <p:cNvPr id="24" name="Text Box 6"/>
          <p:cNvSpPr txBox="1">
            <a:spLocks noChangeArrowheads="1"/>
          </p:cNvSpPr>
          <p:nvPr/>
        </p:nvSpPr>
        <p:spPr bwMode="auto">
          <a:xfrm>
            <a:off x="2541588" y="4565070"/>
            <a:ext cx="1247775"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pPr>
            <a:r>
              <a:rPr lang="en-US" sz="1000" b="1" dirty="0" smtClean="0">
                <a:solidFill>
                  <a:srgbClr val="000000"/>
                </a:solidFill>
                <a:cs typeface="Arial" charset="0"/>
              </a:rPr>
              <a:t>Heat</a:t>
            </a:r>
          </a:p>
        </p:txBody>
      </p:sp>
      <p:sp>
        <p:nvSpPr>
          <p:cNvPr id="19" name="AutoShape 172"/>
          <p:cNvSpPr>
            <a:spLocks noChangeArrowheads="1"/>
          </p:cNvSpPr>
          <p:nvPr/>
        </p:nvSpPr>
        <p:spPr bwMode="auto">
          <a:xfrm rot="19314153">
            <a:off x="3477561" y="3428038"/>
            <a:ext cx="727084" cy="2308561"/>
          </a:xfrm>
          <a:prstGeom prst="curvedRightArrow">
            <a:avLst>
              <a:gd name="adj1" fmla="val 53421"/>
              <a:gd name="adj2" fmla="val 106870"/>
              <a:gd name="adj3" fmla="val 74236"/>
            </a:avLst>
          </a:prstGeom>
          <a:gradFill flip="none" rotWithShape="1">
            <a:gsLst>
              <a:gs pos="0">
                <a:srgbClr val="92D050">
                  <a:shade val="30000"/>
                  <a:satMod val="115000"/>
                </a:srgbClr>
              </a:gs>
              <a:gs pos="50000">
                <a:srgbClr val="92D050"/>
              </a:gs>
              <a:gs pos="100000">
                <a:schemeClr val="accent1">
                  <a:lumMod val="50000"/>
                </a:schemeClr>
              </a:gs>
            </a:gsLst>
            <a:lin ang="8100000" scaled="1"/>
            <a:tileRect/>
          </a:gradFill>
          <a:ln w="9525">
            <a:solidFill>
              <a:schemeClr val="accent1">
                <a:lumMod val="50000"/>
              </a:schemeClr>
            </a:solidFill>
            <a:miter lim="800000"/>
            <a:headEnd/>
            <a:tailEnd/>
          </a:ln>
          <a:effectLst>
            <a:innerShdw blurRad="114300">
              <a:prstClr val="black"/>
            </a:innerShdw>
          </a:effectLst>
        </p:spPr>
        <p:txBody>
          <a:bodyPr wrap="none" anchor="ctr"/>
          <a:lstStyle/>
          <a:p>
            <a:pPr fontAlgn="base">
              <a:spcBef>
                <a:spcPct val="0"/>
              </a:spcBef>
              <a:spcAft>
                <a:spcPct val="0"/>
              </a:spcAft>
            </a:pPr>
            <a:endParaRPr lang="en-US" smtClean="0">
              <a:solidFill>
                <a:srgbClr val="336666"/>
              </a:solidFill>
              <a:cs typeface="Arial" charset="0"/>
            </a:endParaRPr>
          </a:p>
        </p:txBody>
      </p:sp>
    </p:spTree>
    <p:extLst>
      <p:ext uri="{BB962C8B-B14F-4D97-AF65-F5344CB8AC3E}">
        <p14:creationId xmlns:p14="http://schemas.microsoft.com/office/powerpoint/2010/main" xmlns="" val="28760647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Thickening for SMC </a:t>
            </a:r>
            <a:r>
              <a:rPr lang="en-US" dirty="0" smtClean="0"/>
              <a:t>Bio-Resins</a:t>
            </a:r>
            <a:endParaRPr lang="en-US" dirty="0"/>
          </a:p>
        </p:txBody>
      </p:sp>
      <p:pic>
        <p:nvPicPr>
          <p:cNvPr id="5" name="Picture 1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2143" y="1752600"/>
            <a:ext cx="7191375" cy="3951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21"/>
          <p:cNvSpPr txBox="1">
            <a:spLocks noChangeArrowheads="1"/>
          </p:cNvSpPr>
          <p:nvPr/>
        </p:nvSpPr>
        <p:spPr bwMode="auto">
          <a:xfrm>
            <a:off x="272143" y="6303644"/>
            <a:ext cx="32305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200" dirty="0">
                <a:solidFill>
                  <a:schemeClr val="bg1">
                    <a:lumMod val="50000"/>
                  </a:schemeClr>
                </a:solidFill>
              </a:rPr>
              <a:t>Lu, PhD thesis, University of Delaware, 2005</a:t>
            </a:r>
          </a:p>
        </p:txBody>
      </p:sp>
      <p:pic>
        <p:nvPicPr>
          <p:cNvPr id="6" name="Picture 1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825760" y="4876800"/>
            <a:ext cx="2937240" cy="17030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a:spLocks noChangeArrowheads="1"/>
          </p:cNvSpPr>
          <p:nvPr/>
        </p:nvSpPr>
        <p:spPr bwMode="auto">
          <a:xfrm>
            <a:off x="5715000" y="4800599"/>
            <a:ext cx="3124200" cy="1779269"/>
          </a:xfrm>
          <a:prstGeom prst="rect">
            <a:avLst/>
          </a:prstGeom>
          <a:gradFill flip="none" rotWithShape="1">
            <a:gsLst>
              <a:gs pos="0">
                <a:srgbClr val="669900">
                  <a:alpha val="25000"/>
                </a:srgbClr>
              </a:gs>
              <a:gs pos="69000">
                <a:srgbClr val="CCFF99">
                  <a:alpha val="25000"/>
                </a:srgbClr>
              </a:gs>
              <a:gs pos="100000">
                <a:srgbClr val="669900">
                  <a:alpha val="25000"/>
                </a:srgbClr>
              </a:gs>
            </a:gsLst>
            <a:path path="circle">
              <a:fillToRect l="50000" t="50000" r="50000" b="50000"/>
            </a:path>
            <a:tileRect/>
          </a:gradFill>
          <a:ln>
            <a:noFill/>
          </a:ln>
          <a:effectLst>
            <a:outerShdw blurRad="50800" dist="38100" dir="2700000" algn="tl" rotWithShape="0">
              <a:prstClr val="black">
                <a:alpha val="40000"/>
              </a:prstClr>
            </a:outerShdw>
          </a:effectLst>
          <a:extLst/>
        </p:spPr>
        <p:txBody>
          <a:bodyPr wrap="none" anchor="ctr"/>
          <a:lstStyle/>
          <a:p>
            <a:pPr fontAlgn="base">
              <a:spcBef>
                <a:spcPct val="0"/>
              </a:spcBef>
              <a:spcAft>
                <a:spcPct val="0"/>
              </a:spcAft>
              <a:defRPr/>
            </a:pPr>
            <a:endParaRPr lang="en-US">
              <a:solidFill>
                <a:srgbClr val="336666"/>
              </a:solidFill>
              <a:cs typeface="Arial" pitchFamily="34" charset="0"/>
            </a:endParaRPr>
          </a:p>
        </p:txBody>
      </p:sp>
    </p:spTree>
    <p:extLst>
      <p:ext uri="{BB962C8B-B14F-4D97-AF65-F5344CB8AC3E}">
        <p14:creationId xmlns:p14="http://schemas.microsoft.com/office/powerpoint/2010/main" xmlns="" val="26519410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Thickening Behavior</a:t>
            </a:r>
          </a:p>
        </p:txBody>
      </p:sp>
      <p:sp>
        <p:nvSpPr>
          <p:cNvPr id="5" name="TextBox 21"/>
          <p:cNvSpPr txBox="1">
            <a:spLocks noChangeArrowheads="1"/>
          </p:cNvSpPr>
          <p:nvPr/>
        </p:nvSpPr>
        <p:spPr bwMode="auto">
          <a:xfrm>
            <a:off x="262405" y="6303644"/>
            <a:ext cx="32305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200" dirty="0">
                <a:solidFill>
                  <a:schemeClr val="bg1">
                    <a:lumMod val="50000"/>
                  </a:schemeClr>
                </a:solidFill>
              </a:rPr>
              <a:t>Lu, PhD thesis, University of Delaware, 2005</a:t>
            </a:r>
          </a:p>
        </p:txBody>
      </p:sp>
      <p:pic>
        <p:nvPicPr>
          <p:cNvPr id="6" name="Picture 7" descr="Viscosity MAESO33S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19" y="2057400"/>
            <a:ext cx="3939481"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8" descr="Viscosity-Temperature MAESO33S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43400" y="2057400"/>
            <a:ext cx="4528839"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86084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Styrene Emission Study</a:t>
            </a:r>
          </a:p>
        </p:txBody>
      </p:sp>
      <p:sp>
        <p:nvSpPr>
          <p:cNvPr id="7" name="Rectangle 6"/>
          <p:cNvSpPr/>
          <p:nvPr/>
        </p:nvSpPr>
        <p:spPr bwMode="auto">
          <a:xfrm>
            <a:off x="4648200" y="1905001"/>
            <a:ext cx="4419600" cy="2895600"/>
          </a:xfrm>
          <a:prstGeom prst="rect">
            <a:avLst/>
          </a:prstGeom>
          <a:gradFill flip="none" rotWithShape="1">
            <a:gsLst>
              <a:gs pos="40000">
                <a:srgbClr val="808080">
                  <a:tint val="66000"/>
                  <a:satMod val="160000"/>
                  <a:lumMod val="100000"/>
                </a:srgbClr>
              </a:gs>
              <a:gs pos="50000">
                <a:srgbClr val="808080">
                  <a:tint val="44500"/>
                  <a:satMod val="160000"/>
                </a:srgbClr>
              </a:gs>
              <a:gs pos="100000">
                <a:srgbClr val="808080">
                  <a:tint val="23500"/>
                  <a:satMod val="160000"/>
                </a:srgbClr>
              </a:gs>
            </a:gsLst>
            <a:lin ang="10800000" scaled="1"/>
            <a:tileRect/>
          </a:gradFill>
          <a:ln w="12700" cap="sq" cmpd="sng" algn="ctr">
            <a:noFill/>
            <a:prstDash val="solid"/>
            <a:round/>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a:extLst/>
        </p:spPr>
        <p:txBody>
          <a:bodyPr wrap="none"/>
          <a:lstStyle/>
          <a:p>
            <a:pPr>
              <a:defRPr/>
            </a:pPr>
            <a:endParaRPr lang="en-US">
              <a:solidFill>
                <a:srgbClr val="336666"/>
              </a:solidFill>
              <a:latin typeface="Arial" charset="0"/>
            </a:endParaRPr>
          </a:p>
        </p:txBody>
      </p:sp>
      <p:sp>
        <p:nvSpPr>
          <p:cNvPr id="8" name="Rectangle 8"/>
          <p:cNvSpPr>
            <a:spLocks noChangeArrowheads="1"/>
          </p:cNvSpPr>
          <p:nvPr/>
        </p:nvSpPr>
        <p:spPr bwMode="auto">
          <a:xfrm>
            <a:off x="5257800" y="2347913"/>
            <a:ext cx="3260725" cy="2224087"/>
          </a:xfrm>
          <a:prstGeom prst="rect">
            <a:avLst/>
          </a:prstGeom>
          <a:solidFill>
            <a:schemeClr val="bg1"/>
          </a:solidFill>
          <a:ln>
            <a:noFill/>
          </a:ln>
          <a:extLst>
            <a:ext uri="{91240B29-F687-4F45-9708-019B960494DF}">
              <a14:hiddenLine xmlns:a14="http://schemas.microsoft.com/office/drawing/2010/main" xmlns="" w="12700" cap="sq" algn="ctr">
                <a:solidFill>
                  <a:srgbClr val="000000"/>
                </a:solidFill>
                <a:round/>
                <a:headEnd type="none" w="sm" len="sm"/>
                <a:tailEnd type="none" w="sm" len="sm"/>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en-US">
              <a:solidFill>
                <a:srgbClr val="336666"/>
              </a:solidFill>
            </a:endParaRPr>
          </a:p>
        </p:txBody>
      </p:sp>
      <p:graphicFrame>
        <p:nvGraphicFramePr>
          <p:cNvPr id="9" name="Object 10"/>
          <p:cNvGraphicFramePr>
            <a:graphicFrameLocks noChangeAspect="1"/>
          </p:cNvGraphicFramePr>
          <p:nvPr>
            <p:extLst>
              <p:ext uri="{D42A27DB-BD31-4B8C-83A1-F6EECF244321}">
                <p14:modId xmlns:p14="http://schemas.microsoft.com/office/powerpoint/2010/main" xmlns="" val="2545100557"/>
              </p:ext>
            </p:extLst>
          </p:nvPr>
        </p:nvGraphicFramePr>
        <p:xfrm>
          <a:off x="5116513" y="2209800"/>
          <a:ext cx="3417887" cy="2552700"/>
        </p:xfrm>
        <a:graphic>
          <a:graphicData uri="http://schemas.openxmlformats.org/presentationml/2006/ole">
            <p:oleObj spid="_x0000_s50206" name="Graph" r:id="rId3" imgW="3436315" imgH="2887675" progId="">
              <p:embed/>
            </p:oleObj>
          </a:graphicData>
        </a:graphic>
      </p:graphicFrame>
      <p:sp>
        <p:nvSpPr>
          <p:cNvPr id="10" name="Rectangle 12"/>
          <p:cNvSpPr>
            <a:spLocks noChangeArrowheads="1"/>
          </p:cNvSpPr>
          <p:nvPr/>
        </p:nvSpPr>
        <p:spPr bwMode="auto">
          <a:xfrm>
            <a:off x="4754563" y="2005013"/>
            <a:ext cx="3978275"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buClr>
                <a:srgbClr val="CC0000"/>
              </a:buClr>
            </a:pPr>
            <a:r>
              <a:rPr lang="en-US" altLang="en-US" sz="2000">
                <a:solidFill>
                  <a:srgbClr val="000000"/>
                </a:solidFill>
              </a:rPr>
              <a:t>Mass Loss: Reactive diluents</a:t>
            </a:r>
          </a:p>
        </p:txBody>
      </p:sp>
      <p:sp>
        <p:nvSpPr>
          <p:cNvPr id="11" name="Rectangle 10"/>
          <p:cNvSpPr/>
          <p:nvPr/>
        </p:nvSpPr>
        <p:spPr bwMode="auto">
          <a:xfrm>
            <a:off x="4659086" y="4876799"/>
            <a:ext cx="4419600" cy="1468205"/>
          </a:xfrm>
          <a:prstGeom prst="rect">
            <a:avLst/>
          </a:prstGeom>
          <a:gradFill flip="none" rotWithShape="1">
            <a:gsLst>
              <a:gs pos="40000">
                <a:srgbClr val="808080">
                  <a:tint val="66000"/>
                  <a:satMod val="160000"/>
                  <a:lumMod val="100000"/>
                </a:srgbClr>
              </a:gs>
              <a:gs pos="50000">
                <a:srgbClr val="808080">
                  <a:tint val="44500"/>
                  <a:satMod val="160000"/>
                </a:srgbClr>
              </a:gs>
              <a:gs pos="100000">
                <a:srgbClr val="808080">
                  <a:tint val="23500"/>
                  <a:satMod val="160000"/>
                </a:srgbClr>
              </a:gs>
            </a:gsLst>
            <a:lin ang="10800000" scaled="1"/>
            <a:tileRect/>
          </a:gradFill>
          <a:ln w="12700" cap="sq" cmpd="sng" algn="ctr">
            <a:noFill/>
            <a:prstDash val="solid"/>
            <a:round/>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a:extLst/>
        </p:spPr>
        <p:txBody>
          <a:bodyPr wrap="none"/>
          <a:lstStyle/>
          <a:p>
            <a:pPr>
              <a:defRPr/>
            </a:pPr>
            <a:endParaRPr lang="en-US">
              <a:solidFill>
                <a:srgbClr val="336666"/>
              </a:solidFill>
              <a:latin typeface="Arial" charset="0"/>
            </a:endParaRPr>
          </a:p>
        </p:txBody>
      </p:sp>
      <p:sp>
        <p:nvSpPr>
          <p:cNvPr id="12" name="Rectangle 11"/>
          <p:cNvSpPr/>
          <p:nvPr/>
        </p:nvSpPr>
        <p:spPr bwMode="auto">
          <a:xfrm>
            <a:off x="76200" y="1676400"/>
            <a:ext cx="4419600" cy="4648201"/>
          </a:xfrm>
          <a:prstGeom prst="rect">
            <a:avLst/>
          </a:prstGeom>
          <a:gradFill flip="none" rotWithShape="1">
            <a:gsLst>
              <a:gs pos="40000">
                <a:srgbClr val="808080">
                  <a:tint val="66000"/>
                  <a:satMod val="160000"/>
                </a:srgbClr>
              </a:gs>
              <a:gs pos="50000">
                <a:srgbClr val="808080">
                  <a:tint val="44500"/>
                  <a:satMod val="160000"/>
                </a:srgbClr>
              </a:gs>
              <a:gs pos="100000">
                <a:srgbClr val="808080">
                  <a:tint val="23500"/>
                  <a:satMod val="160000"/>
                </a:srgbClr>
              </a:gs>
            </a:gsLst>
            <a:lin ang="0" scaled="1"/>
            <a:tileRect/>
          </a:gradFill>
          <a:ln w="12700" cap="sq" cmpd="sng" algn="ctr">
            <a:noFill/>
            <a:prstDash val="solid"/>
            <a:round/>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a:extLst/>
        </p:spPr>
        <p:txBody>
          <a:bodyPr wrap="none"/>
          <a:lstStyle/>
          <a:p>
            <a:pPr>
              <a:defRPr/>
            </a:pPr>
            <a:endParaRPr lang="en-US">
              <a:solidFill>
                <a:srgbClr val="336666"/>
              </a:solidFill>
              <a:latin typeface="Arial" charset="0"/>
            </a:endParaRPr>
          </a:p>
        </p:txBody>
      </p:sp>
      <p:grpSp>
        <p:nvGrpSpPr>
          <p:cNvPr id="13" name="Group 6"/>
          <p:cNvGrpSpPr>
            <a:grpSpLocks/>
          </p:cNvGrpSpPr>
          <p:nvPr/>
        </p:nvGrpSpPr>
        <p:grpSpPr bwMode="auto">
          <a:xfrm>
            <a:off x="457200" y="2133600"/>
            <a:ext cx="3505200" cy="2519363"/>
            <a:chOff x="376188" y="2146039"/>
            <a:chExt cx="3814812" cy="3111761"/>
          </a:xfrm>
        </p:grpSpPr>
        <p:pic>
          <p:nvPicPr>
            <p:cNvPr id="14"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76188" y="2146039"/>
              <a:ext cx="3814812" cy="311176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TextBox 5"/>
            <p:cNvSpPr txBox="1">
              <a:spLocks noChangeArrowheads="1"/>
            </p:cNvSpPr>
            <p:nvPr/>
          </p:nvSpPr>
          <p:spPr bwMode="auto">
            <a:xfrm>
              <a:off x="2262291" y="4287765"/>
              <a:ext cx="602235" cy="247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700">
                  <a:solidFill>
                    <a:srgbClr val="000000"/>
                  </a:solidFill>
                </a:rPr>
                <a:t>25%MFA</a:t>
              </a:r>
            </a:p>
          </p:txBody>
        </p:sp>
        <p:sp>
          <p:nvSpPr>
            <p:cNvPr id="16" name="TextBox 23"/>
            <p:cNvSpPr txBox="1">
              <a:spLocks noChangeArrowheads="1"/>
            </p:cNvSpPr>
            <p:nvPr/>
          </p:nvSpPr>
          <p:spPr bwMode="auto">
            <a:xfrm>
              <a:off x="2260550" y="4090662"/>
              <a:ext cx="602235" cy="2989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700">
                  <a:solidFill>
                    <a:srgbClr val="000000"/>
                  </a:solidFill>
                </a:rPr>
                <a:t>45%MFA</a:t>
              </a:r>
            </a:p>
          </p:txBody>
        </p:sp>
      </p:grpSp>
      <p:sp>
        <p:nvSpPr>
          <p:cNvPr id="17" name="Rectangle 12"/>
          <p:cNvSpPr>
            <a:spLocks noChangeArrowheads="1"/>
          </p:cNvSpPr>
          <p:nvPr/>
        </p:nvSpPr>
        <p:spPr bwMode="auto">
          <a:xfrm>
            <a:off x="2211388" y="4816475"/>
            <a:ext cx="1827212" cy="1046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pPr>
            <a:r>
              <a:rPr lang="en-US" altLang="en-US" sz="1600">
                <a:solidFill>
                  <a:srgbClr val="000000"/>
                </a:solidFill>
              </a:rPr>
              <a:t>Low HAP resin systems reduce emissions by     40-80%</a:t>
            </a:r>
            <a:r>
              <a:rPr lang="en-US" altLang="en-US" sz="1600" baseline="30000">
                <a:solidFill>
                  <a:srgbClr val="000000"/>
                </a:solidFill>
              </a:rPr>
              <a:t>1</a:t>
            </a:r>
          </a:p>
        </p:txBody>
      </p:sp>
      <p:pic>
        <p:nvPicPr>
          <p:cNvPr id="18"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60388" y="4816475"/>
            <a:ext cx="1452562" cy="10461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 name="TextBox 22"/>
          <p:cNvSpPr txBox="1">
            <a:spLocks noChangeArrowheads="1"/>
          </p:cNvSpPr>
          <p:nvPr/>
        </p:nvSpPr>
        <p:spPr bwMode="auto">
          <a:xfrm>
            <a:off x="63500" y="5972175"/>
            <a:ext cx="36703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r-FR" altLang="en-US" sz="1200" baseline="30000">
                <a:solidFill>
                  <a:srgbClr val="5D5D5D"/>
                </a:solidFill>
              </a:rPr>
              <a:t>1</a:t>
            </a:r>
            <a:r>
              <a:rPr lang="fr-FR" altLang="en-US" sz="1200">
                <a:solidFill>
                  <a:srgbClr val="5D5D5D"/>
                </a:solidFill>
              </a:rPr>
              <a:t> La Scala </a:t>
            </a:r>
            <a:r>
              <a:rPr lang="fr-FR" altLang="en-US" sz="1200" i="1">
                <a:solidFill>
                  <a:srgbClr val="5D5D5D"/>
                </a:solidFill>
              </a:rPr>
              <a:t>et al</a:t>
            </a:r>
            <a:r>
              <a:rPr lang="fr-FR" altLang="en-US" sz="1200">
                <a:solidFill>
                  <a:srgbClr val="5D5D5D"/>
                </a:solidFill>
              </a:rPr>
              <a:t>., Clean Techn Environ Policy, 2009</a:t>
            </a:r>
          </a:p>
        </p:txBody>
      </p:sp>
      <p:sp>
        <p:nvSpPr>
          <p:cNvPr id="20" name="Right Arrow 1"/>
          <p:cNvSpPr>
            <a:spLocks noChangeArrowheads="1"/>
          </p:cNvSpPr>
          <p:nvPr/>
        </p:nvSpPr>
        <p:spPr bwMode="auto">
          <a:xfrm rot="-2482837">
            <a:off x="1220788" y="2828925"/>
            <a:ext cx="1689100" cy="407988"/>
          </a:xfrm>
          <a:prstGeom prst="rightArrow">
            <a:avLst>
              <a:gd name="adj1" fmla="val 50000"/>
              <a:gd name="adj2" fmla="val 49968"/>
            </a:avLst>
          </a:prstGeom>
          <a:gradFill rotWithShape="1">
            <a:gsLst>
              <a:gs pos="0">
                <a:srgbClr val="AECF92"/>
              </a:gs>
              <a:gs pos="50000">
                <a:srgbClr val="CDE0BE"/>
              </a:gs>
              <a:gs pos="100000">
                <a:srgbClr val="E6EFE0"/>
              </a:gs>
            </a:gsLst>
            <a:lin ang="5400000" scaled="1"/>
          </a:gradFill>
          <a:ln>
            <a:noFill/>
          </a:ln>
          <a:extLst>
            <a:ext uri="{91240B29-F687-4F45-9708-019B960494DF}">
              <a14:hiddenLine xmlns:a14="http://schemas.microsoft.com/office/drawing/2010/main" xmlns="" w="12700" cap="sq" algn="ctr">
                <a:solidFill>
                  <a:srgbClr val="000000"/>
                </a:solidFill>
                <a:round/>
                <a:headEnd type="none" w="sm" len="sm"/>
                <a:tailEnd type="none" w="sm" len="sm"/>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en-US">
              <a:solidFill>
                <a:srgbClr val="336666"/>
              </a:solidFill>
            </a:endParaRPr>
          </a:p>
        </p:txBody>
      </p:sp>
      <p:sp>
        <p:nvSpPr>
          <p:cNvPr id="21" name="TextBox 4"/>
          <p:cNvSpPr txBox="1">
            <a:spLocks noChangeArrowheads="1"/>
          </p:cNvSpPr>
          <p:nvPr/>
        </p:nvSpPr>
        <p:spPr bwMode="auto">
          <a:xfrm rot="-2648579">
            <a:off x="1771650" y="2968625"/>
            <a:ext cx="10033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1200">
                <a:solidFill>
                  <a:srgbClr val="000000"/>
                </a:solidFill>
              </a:rPr>
              <a:t>Decreasing </a:t>
            </a:r>
          </a:p>
          <a:p>
            <a:r>
              <a:rPr lang="en-US" altLang="en-US" sz="1200">
                <a:solidFill>
                  <a:srgbClr val="000000"/>
                </a:solidFill>
              </a:rPr>
              <a:t>emissions</a:t>
            </a:r>
          </a:p>
        </p:txBody>
      </p:sp>
      <p:sp>
        <p:nvSpPr>
          <p:cNvPr id="22" name="Right Arrow 24"/>
          <p:cNvSpPr>
            <a:spLocks noChangeArrowheads="1"/>
          </p:cNvSpPr>
          <p:nvPr/>
        </p:nvSpPr>
        <p:spPr bwMode="auto">
          <a:xfrm rot="-2482837">
            <a:off x="6242050" y="2867025"/>
            <a:ext cx="1530350" cy="407988"/>
          </a:xfrm>
          <a:prstGeom prst="rightArrow">
            <a:avLst>
              <a:gd name="adj1" fmla="val 50000"/>
              <a:gd name="adj2" fmla="val 50013"/>
            </a:avLst>
          </a:prstGeom>
          <a:gradFill rotWithShape="1">
            <a:gsLst>
              <a:gs pos="0">
                <a:srgbClr val="AECF92"/>
              </a:gs>
              <a:gs pos="50000">
                <a:srgbClr val="CDE0BE"/>
              </a:gs>
              <a:gs pos="100000">
                <a:srgbClr val="E6EFE0"/>
              </a:gs>
            </a:gsLst>
            <a:lin ang="5400000" scaled="1"/>
          </a:gradFill>
          <a:ln>
            <a:noFill/>
          </a:ln>
          <a:extLst>
            <a:ext uri="{91240B29-F687-4F45-9708-019B960494DF}">
              <a14:hiddenLine xmlns:a14="http://schemas.microsoft.com/office/drawing/2010/main" xmlns="" w="12700" cap="sq" algn="ctr">
                <a:solidFill>
                  <a:srgbClr val="000000"/>
                </a:solidFill>
                <a:round/>
                <a:headEnd type="none" w="sm" len="sm"/>
                <a:tailEnd type="none" w="sm" len="sm"/>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en-US">
              <a:solidFill>
                <a:srgbClr val="336666"/>
              </a:solidFill>
            </a:endParaRPr>
          </a:p>
        </p:txBody>
      </p:sp>
      <p:sp>
        <p:nvSpPr>
          <p:cNvPr id="23" name="TextBox 25"/>
          <p:cNvSpPr txBox="1">
            <a:spLocks noChangeArrowheads="1"/>
          </p:cNvSpPr>
          <p:nvPr/>
        </p:nvSpPr>
        <p:spPr bwMode="auto">
          <a:xfrm rot="-2648579">
            <a:off x="6838950" y="2998788"/>
            <a:ext cx="100171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1200">
                <a:solidFill>
                  <a:srgbClr val="000000"/>
                </a:solidFill>
              </a:rPr>
              <a:t>Decreasing </a:t>
            </a:r>
          </a:p>
          <a:p>
            <a:r>
              <a:rPr lang="en-US" altLang="en-US" sz="1200">
                <a:solidFill>
                  <a:srgbClr val="000000"/>
                </a:solidFill>
              </a:rPr>
              <a:t>emissions</a:t>
            </a:r>
          </a:p>
        </p:txBody>
      </p:sp>
      <p:sp>
        <p:nvSpPr>
          <p:cNvPr id="24" name="Rectangle 12"/>
          <p:cNvSpPr>
            <a:spLocks noChangeArrowheads="1"/>
          </p:cNvSpPr>
          <p:nvPr/>
        </p:nvSpPr>
        <p:spPr bwMode="auto">
          <a:xfrm>
            <a:off x="152400" y="1787525"/>
            <a:ext cx="3201988"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buClr>
                <a:srgbClr val="CC0000"/>
              </a:buClr>
            </a:pPr>
            <a:r>
              <a:rPr lang="en-US" altLang="en-US" sz="2000">
                <a:solidFill>
                  <a:srgbClr val="000000"/>
                </a:solidFill>
              </a:rPr>
              <a:t>Mass Loss: Resins</a:t>
            </a:r>
          </a:p>
        </p:txBody>
      </p:sp>
      <p:pic>
        <p:nvPicPr>
          <p:cNvPr id="25" name="Picture 1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354388" y="1787525"/>
            <a:ext cx="498475"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1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962400" y="1765300"/>
            <a:ext cx="463550" cy="42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Picture 4" descr="C:\Users\agrous\Desktop\MCA_logo 021012.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693637" y="4979988"/>
            <a:ext cx="374163" cy="3595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 name="Picture 5" descr="C:\Users\agrous\Desktop\SMCC logo 021012.jpg"/>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7836883" y="4979988"/>
            <a:ext cx="849917" cy="3442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Picture 42"/>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248400" y="4953000"/>
            <a:ext cx="1600200" cy="1277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 name="Rectangle 12"/>
          <p:cNvSpPr>
            <a:spLocks noChangeArrowheads="1"/>
          </p:cNvSpPr>
          <p:nvPr/>
        </p:nvSpPr>
        <p:spPr bwMode="auto">
          <a:xfrm>
            <a:off x="4724400" y="4953000"/>
            <a:ext cx="19812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buClr>
                <a:srgbClr val="CC0000"/>
              </a:buClr>
            </a:pPr>
            <a:r>
              <a:rPr lang="en-US" altLang="en-US" sz="2000">
                <a:solidFill>
                  <a:srgbClr val="000000"/>
                </a:solidFill>
              </a:rPr>
              <a:t>Head Space </a:t>
            </a:r>
          </a:p>
          <a:p>
            <a:pPr>
              <a:spcBef>
                <a:spcPct val="20000"/>
              </a:spcBef>
              <a:buClr>
                <a:srgbClr val="CC0000"/>
              </a:buClr>
            </a:pPr>
            <a:r>
              <a:rPr lang="en-US" altLang="en-US" sz="2000">
                <a:solidFill>
                  <a:srgbClr val="000000"/>
                </a:solidFill>
              </a:rPr>
              <a:t>CGMS</a:t>
            </a:r>
          </a:p>
        </p:txBody>
      </p:sp>
      <p:pic>
        <p:nvPicPr>
          <p:cNvPr id="33" name="Picture 2"/>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8081962" y="5324258"/>
            <a:ext cx="833438" cy="371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4" name="Picture 2"/>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8181110" y="1976870"/>
            <a:ext cx="833438" cy="371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03076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166750" y="3962399"/>
            <a:ext cx="8785100" cy="1371601"/>
          </a:xfrm>
          <a:prstGeom prst="rect">
            <a:avLst/>
          </a:prstGeom>
          <a:gradFill flip="none" rotWithShape="1">
            <a:gsLst>
              <a:gs pos="0">
                <a:schemeClr val="accent1"/>
              </a:gs>
              <a:gs pos="85000">
                <a:srgbClr val="808080">
                  <a:tint val="44500"/>
                  <a:satMod val="160000"/>
                </a:srgbClr>
              </a:gs>
              <a:gs pos="100000">
                <a:srgbClr val="808080">
                  <a:tint val="23500"/>
                  <a:satMod val="160000"/>
                </a:srgbClr>
              </a:gs>
            </a:gsLst>
            <a:path path="circle">
              <a:fillToRect l="50000" t="50000" r="50000" b="50000"/>
            </a:path>
            <a:tileRect/>
          </a:gradFill>
          <a:ln w="12700" cap="sq" cmpd="sng" algn="ctr">
            <a:noFill/>
            <a:prstDash val="solid"/>
            <a:round/>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a:extLst/>
        </p:spPr>
        <p:txBody>
          <a:bodyPr wrap="none"/>
          <a:lstStyle/>
          <a:p>
            <a:pPr eaLnBrk="0" fontAlgn="base" hangingPunct="0">
              <a:spcBef>
                <a:spcPct val="0"/>
              </a:spcBef>
              <a:spcAft>
                <a:spcPct val="0"/>
              </a:spcAft>
              <a:defRPr/>
            </a:pPr>
            <a:endParaRPr lang="en-US">
              <a:solidFill>
                <a:srgbClr val="336666"/>
              </a:solidFill>
            </a:endParaRPr>
          </a:p>
        </p:txBody>
      </p:sp>
      <p:sp>
        <p:nvSpPr>
          <p:cNvPr id="2" name="Title 1"/>
          <p:cNvSpPr>
            <a:spLocks noGrp="1"/>
          </p:cNvSpPr>
          <p:nvPr>
            <p:ph type="title"/>
          </p:nvPr>
        </p:nvSpPr>
        <p:spPr/>
        <p:txBody>
          <a:bodyPr/>
          <a:lstStyle/>
          <a:p>
            <a:r>
              <a:rPr lang="en-US" dirty="0"/>
              <a:t>Bio-Based Content</a:t>
            </a:r>
          </a:p>
        </p:txBody>
      </p:sp>
      <p:grpSp>
        <p:nvGrpSpPr>
          <p:cNvPr id="6" name="Group 11"/>
          <p:cNvGrpSpPr>
            <a:grpSpLocks/>
          </p:cNvGrpSpPr>
          <p:nvPr/>
        </p:nvGrpSpPr>
        <p:grpSpPr bwMode="auto">
          <a:xfrm>
            <a:off x="3127375" y="1905000"/>
            <a:ext cx="2863850" cy="1524000"/>
            <a:chOff x="1752600" y="1143000"/>
            <a:chExt cx="1981200" cy="107950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52600" y="1143000"/>
              <a:ext cx="1981200"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p:nvPr/>
          </p:nvSpPr>
          <p:spPr>
            <a:xfrm>
              <a:off x="3221665" y="1905364"/>
              <a:ext cx="77972" cy="75971"/>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9" name="Rectangle 8"/>
            <p:cNvSpPr/>
            <p:nvPr/>
          </p:nvSpPr>
          <p:spPr>
            <a:xfrm>
              <a:off x="3225209" y="2003420"/>
              <a:ext cx="76200" cy="76855"/>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grpSp>
      <p:sp>
        <p:nvSpPr>
          <p:cNvPr id="10" name="Text Box 10"/>
          <p:cNvSpPr txBox="1">
            <a:spLocks noChangeArrowheads="1"/>
          </p:cNvSpPr>
          <p:nvPr/>
        </p:nvSpPr>
        <p:spPr bwMode="auto">
          <a:xfrm>
            <a:off x="2540000" y="4203700"/>
            <a:ext cx="5791200" cy="105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pPr>
            <a:r>
              <a:rPr lang="en-US" smtClean="0">
                <a:solidFill>
                  <a:srgbClr val="000000"/>
                </a:solidFill>
                <a:cs typeface="Arial" charset="0"/>
              </a:rPr>
              <a:t>Amount of bio-based carbon </a:t>
            </a:r>
          </a:p>
          <a:p>
            <a:pPr algn="ctr" fontAlgn="base">
              <a:spcBef>
                <a:spcPct val="50000"/>
              </a:spcBef>
              <a:spcAft>
                <a:spcPct val="0"/>
              </a:spcAft>
            </a:pPr>
            <a:r>
              <a:rPr lang="en-US" smtClean="0">
                <a:solidFill>
                  <a:srgbClr val="000000"/>
                </a:solidFill>
                <a:cs typeface="Arial" charset="0"/>
              </a:rPr>
              <a:t>Amount of bio-based carbon + Amount of petroleum based carbon</a:t>
            </a:r>
          </a:p>
        </p:txBody>
      </p:sp>
      <p:sp>
        <p:nvSpPr>
          <p:cNvPr id="11" name="Rectangle 11"/>
          <p:cNvSpPr>
            <a:spLocks noChangeArrowheads="1"/>
          </p:cNvSpPr>
          <p:nvPr/>
        </p:nvSpPr>
        <p:spPr bwMode="auto">
          <a:xfrm>
            <a:off x="196850" y="4432300"/>
            <a:ext cx="23193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dirty="0" smtClean="0">
                <a:solidFill>
                  <a:srgbClr val="000000"/>
                </a:solidFill>
                <a:latin typeface="Arial" pitchFamily="34" charset="0"/>
                <a:cs typeface="Arial" pitchFamily="34" charset="0"/>
              </a:rPr>
              <a:t>Bio-Based Content =</a:t>
            </a:r>
          </a:p>
        </p:txBody>
      </p:sp>
      <p:sp>
        <p:nvSpPr>
          <p:cNvPr id="12" name="Rectangle 12"/>
          <p:cNvSpPr>
            <a:spLocks noChangeArrowheads="1"/>
          </p:cNvSpPr>
          <p:nvPr/>
        </p:nvSpPr>
        <p:spPr bwMode="auto">
          <a:xfrm>
            <a:off x="8178800" y="4356100"/>
            <a:ext cx="7429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dirty="0" smtClean="0">
                <a:solidFill>
                  <a:srgbClr val="000000"/>
                </a:solidFill>
                <a:latin typeface="Arial" pitchFamily="34" charset="0"/>
                <a:cs typeface="Arial" pitchFamily="34" charset="0"/>
              </a:rPr>
              <a:t>x 100</a:t>
            </a:r>
          </a:p>
        </p:txBody>
      </p:sp>
      <p:sp>
        <p:nvSpPr>
          <p:cNvPr id="13" name="Line 13"/>
          <p:cNvSpPr>
            <a:spLocks noChangeShapeType="1"/>
          </p:cNvSpPr>
          <p:nvPr/>
        </p:nvSpPr>
        <p:spPr bwMode="auto">
          <a:xfrm flipV="1">
            <a:off x="2540000" y="4572000"/>
            <a:ext cx="5619750" cy="127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mtClean="0">
              <a:solidFill>
                <a:srgbClr val="336666"/>
              </a:solidFill>
            </a:endParaRPr>
          </a:p>
        </p:txBody>
      </p:sp>
      <p:sp>
        <p:nvSpPr>
          <p:cNvPr id="14" name="TextBox 15"/>
          <p:cNvSpPr txBox="1">
            <a:spLocks noChangeArrowheads="1"/>
          </p:cNvSpPr>
          <p:nvPr/>
        </p:nvSpPr>
        <p:spPr bwMode="auto">
          <a:xfrm>
            <a:off x="196850" y="6295455"/>
            <a:ext cx="3048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sz="1200" dirty="0">
                <a:solidFill>
                  <a:schemeClr val="bg1">
                    <a:lumMod val="50000"/>
                  </a:schemeClr>
                </a:solidFill>
              </a:rPr>
              <a:t>http://www.biopreferred.gov</a:t>
            </a:r>
          </a:p>
        </p:txBody>
      </p:sp>
    </p:spTree>
    <p:extLst>
      <p:ext uri="{BB962C8B-B14F-4D97-AF65-F5344CB8AC3E}">
        <p14:creationId xmlns:p14="http://schemas.microsoft.com/office/powerpoint/2010/main" xmlns="" val="36066726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Bio-Based Content</a:t>
            </a:r>
          </a:p>
        </p:txBody>
      </p:sp>
      <p:sp>
        <p:nvSpPr>
          <p:cNvPr id="15" name="Rectangle 14"/>
          <p:cNvSpPr/>
          <p:nvPr/>
        </p:nvSpPr>
        <p:spPr bwMode="auto">
          <a:xfrm>
            <a:off x="147780" y="1675535"/>
            <a:ext cx="8820275" cy="2314575"/>
          </a:xfrm>
          <a:prstGeom prst="rect">
            <a:avLst/>
          </a:prstGeom>
          <a:gradFill flip="none" rotWithShape="1">
            <a:gsLst>
              <a:gs pos="0">
                <a:srgbClr val="808080">
                  <a:tint val="66000"/>
                  <a:satMod val="160000"/>
                  <a:lumMod val="100000"/>
                </a:srgbClr>
              </a:gs>
              <a:gs pos="50000">
                <a:srgbClr val="808080">
                  <a:tint val="44500"/>
                  <a:satMod val="160000"/>
                </a:srgbClr>
              </a:gs>
              <a:gs pos="100000">
                <a:srgbClr val="808080">
                  <a:tint val="23500"/>
                  <a:satMod val="160000"/>
                </a:srgbClr>
              </a:gs>
            </a:gsLst>
            <a:path path="circle">
              <a:fillToRect l="50000" t="50000" r="50000" b="50000"/>
            </a:path>
            <a:tileRect/>
          </a:gradFill>
          <a:ln w="12700" cap="sq" cmpd="sng" algn="ctr">
            <a:noFill/>
            <a:prstDash val="solid"/>
            <a:round/>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a:extLst/>
        </p:spPr>
        <p:txBody>
          <a:bodyPr wrap="none"/>
          <a:lstStyle/>
          <a:p>
            <a:pPr eaLnBrk="0" fontAlgn="base" hangingPunct="0">
              <a:spcBef>
                <a:spcPct val="0"/>
              </a:spcBef>
              <a:spcAft>
                <a:spcPct val="0"/>
              </a:spcAft>
              <a:defRPr/>
            </a:pPr>
            <a:endParaRPr lang="en-US">
              <a:solidFill>
                <a:srgbClr val="336666"/>
              </a:solidFill>
            </a:endParaRPr>
          </a:p>
        </p:txBody>
      </p:sp>
      <p:sp>
        <p:nvSpPr>
          <p:cNvPr id="16" name="Rectangle 15"/>
          <p:cNvSpPr/>
          <p:nvPr/>
        </p:nvSpPr>
        <p:spPr bwMode="auto">
          <a:xfrm>
            <a:off x="160190" y="4964829"/>
            <a:ext cx="8785100" cy="1692275"/>
          </a:xfrm>
          <a:prstGeom prst="rect">
            <a:avLst/>
          </a:prstGeom>
          <a:gradFill flip="none" rotWithShape="1">
            <a:gsLst>
              <a:gs pos="0">
                <a:srgbClr val="808080">
                  <a:tint val="66000"/>
                  <a:satMod val="160000"/>
                  <a:lumMod val="100000"/>
                </a:srgbClr>
              </a:gs>
              <a:gs pos="50000">
                <a:srgbClr val="808080">
                  <a:tint val="44500"/>
                  <a:satMod val="160000"/>
                </a:srgbClr>
              </a:gs>
              <a:gs pos="100000">
                <a:srgbClr val="808080">
                  <a:tint val="23500"/>
                  <a:satMod val="160000"/>
                </a:srgbClr>
              </a:gs>
            </a:gsLst>
            <a:path path="circle">
              <a:fillToRect l="50000" t="50000" r="50000" b="50000"/>
            </a:path>
            <a:tileRect/>
          </a:gradFill>
          <a:ln w="12700" cap="sq" cmpd="sng" algn="ctr">
            <a:noFill/>
            <a:prstDash val="solid"/>
            <a:round/>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a:extLst/>
        </p:spPr>
        <p:txBody>
          <a:bodyPr wrap="none"/>
          <a:lstStyle/>
          <a:p>
            <a:pPr eaLnBrk="0" fontAlgn="base" hangingPunct="0">
              <a:spcBef>
                <a:spcPct val="0"/>
              </a:spcBef>
              <a:spcAft>
                <a:spcPct val="0"/>
              </a:spcAft>
              <a:defRPr/>
            </a:pPr>
            <a:endParaRPr lang="en-US">
              <a:solidFill>
                <a:srgbClr val="336666"/>
              </a:solidFill>
            </a:endParaRPr>
          </a:p>
        </p:txBody>
      </p:sp>
      <p:sp>
        <p:nvSpPr>
          <p:cNvPr id="17" name="TextBox 4"/>
          <p:cNvSpPr txBox="1">
            <a:spLocks noChangeArrowheads="1"/>
          </p:cNvSpPr>
          <p:nvPr/>
        </p:nvSpPr>
        <p:spPr bwMode="auto">
          <a:xfrm>
            <a:off x="201755" y="1743798"/>
            <a:ext cx="8763000" cy="2246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buClr>
                <a:srgbClr val="D11600"/>
              </a:buClr>
              <a:buFont typeface="Arial" charset="0"/>
              <a:buChar char="•"/>
            </a:pPr>
            <a:r>
              <a:rPr lang="en-US" sz="2000" dirty="0" smtClean="0">
                <a:solidFill>
                  <a:srgbClr val="000000"/>
                </a:solidFill>
                <a:cs typeface="Arial" charset="0"/>
              </a:rPr>
              <a:t> MAESO33ST </a:t>
            </a:r>
            <a:r>
              <a:rPr lang="en-US" sz="1200" dirty="0" smtClean="0">
                <a:solidFill>
                  <a:srgbClr val="000000"/>
                </a:solidFill>
                <a:cs typeface="Arial" charset="0"/>
              </a:rPr>
              <a:t>(MAESO with 33 </a:t>
            </a:r>
            <a:r>
              <a:rPr lang="en-US" sz="1200" dirty="0" err="1" smtClean="0">
                <a:solidFill>
                  <a:srgbClr val="000000"/>
                </a:solidFill>
                <a:cs typeface="Arial" charset="0"/>
              </a:rPr>
              <a:t>wt</a:t>
            </a:r>
            <a:r>
              <a:rPr lang="en-US" sz="1200" dirty="0" smtClean="0">
                <a:solidFill>
                  <a:srgbClr val="000000"/>
                </a:solidFill>
                <a:cs typeface="Arial" charset="0"/>
              </a:rPr>
              <a:t>% styrene)</a:t>
            </a:r>
            <a:r>
              <a:rPr lang="en-US" sz="2000" dirty="0" smtClean="0">
                <a:solidFill>
                  <a:srgbClr val="000000"/>
                </a:solidFill>
                <a:cs typeface="Arial" charset="0"/>
              </a:rPr>
              <a:t>	                   		</a:t>
            </a:r>
            <a:r>
              <a:rPr lang="en-US" sz="2000" b="1" dirty="0" smtClean="0">
                <a:solidFill>
                  <a:schemeClr val="accent1">
                    <a:lumMod val="50000"/>
                  </a:schemeClr>
                </a:solidFill>
                <a:cs typeface="Arial" charset="0"/>
              </a:rPr>
              <a:t>57% BBC</a:t>
            </a:r>
          </a:p>
          <a:p>
            <a:pPr fontAlgn="base">
              <a:spcBef>
                <a:spcPct val="0"/>
              </a:spcBef>
              <a:spcAft>
                <a:spcPct val="0"/>
              </a:spcAft>
              <a:buClr>
                <a:srgbClr val="D11600"/>
              </a:buClr>
              <a:buFont typeface="Arial" charset="0"/>
              <a:buChar char="•"/>
            </a:pPr>
            <a:endParaRPr lang="en-US" sz="2000" dirty="0" smtClean="0">
              <a:solidFill>
                <a:srgbClr val="000000"/>
              </a:solidFill>
              <a:cs typeface="Arial" charset="0"/>
            </a:endParaRPr>
          </a:p>
          <a:p>
            <a:pPr fontAlgn="base">
              <a:spcBef>
                <a:spcPct val="0"/>
              </a:spcBef>
              <a:spcAft>
                <a:spcPct val="0"/>
              </a:spcAft>
              <a:buClr>
                <a:srgbClr val="D11600"/>
              </a:buClr>
              <a:buFont typeface="Arial" charset="0"/>
              <a:buChar char="•"/>
            </a:pPr>
            <a:r>
              <a:rPr lang="en-US" sz="2000" dirty="0" smtClean="0">
                <a:solidFill>
                  <a:srgbClr val="000000"/>
                </a:solidFill>
                <a:cs typeface="Arial" charset="0"/>
              </a:rPr>
              <a:t> MAESO20ST </a:t>
            </a:r>
            <a:r>
              <a:rPr lang="en-US" sz="1200" dirty="0" smtClean="0">
                <a:solidFill>
                  <a:srgbClr val="000000"/>
                </a:solidFill>
                <a:cs typeface="Arial" charset="0"/>
              </a:rPr>
              <a:t>(MAESO with 20 </a:t>
            </a:r>
            <a:r>
              <a:rPr lang="en-US" sz="1200" dirty="0" err="1" smtClean="0">
                <a:solidFill>
                  <a:srgbClr val="000000"/>
                </a:solidFill>
                <a:cs typeface="Arial" charset="0"/>
              </a:rPr>
              <a:t>wt</a:t>
            </a:r>
            <a:r>
              <a:rPr lang="en-US" sz="1200" dirty="0" smtClean="0">
                <a:solidFill>
                  <a:srgbClr val="000000"/>
                </a:solidFill>
                <a:cs typeface="Arial" charset="0"/>
              </a:rPr>
              <a:t>% styrene and 13 </a:t>
            </a:r>
            <a:r>
              <a:rPr lang="en-US" sz="1200" dirty="0" err="1" smtClean="0">
                <a:solidFill>
                  <a:srgbClr val="000000"/>
                </a:solidFill>
                <a:cs typeface="Arial" charset="0"/>
              </a:rPr>
              <a:t>wt</a:t>
            </a:r>
            <a:r>
              <a:rPr lang="en-US" sz="1200" dirty="0" smtClean="0">
                <a:solidFill>
                  <a:srgbClr val="000000"/>
                </a:solidFill>
                <a:cs typeface="Arial" charset="0"/>
              </a:rPr>
              <a:t>% MFA)</a:t>
            </a:r>
            <a:r>
              <a:rPr lang="en-US" sz="2000" dirty="0" smtClean="0">
                <a:solidFill>
                  <a:srgbClr val="000000"/>
                </a:solidFill>
                <a:cs typeface="Arial" charset="0"/>
              </a:rPr>
              <a:t>			</a:t>
            </a:r>
            <a:r>
              <a:rPr lang="en-US" sz="2000" b="1" dirty="0" smtClean="0">
                <a:solidFill>
                  <a:schemeClr val="accent1">
                    <a:lumMod val="50000"/>
                  </a:schemeClr>
                </a:solidFill>
                <a:cs typeface="Arial" charset="0"/>
              </a:rPr>
              <a:t>65% BBC</a:t>
            </a:r>
          </a:p>
          <a:p>
            <a:pPr fontAlgn="base">
              <a:spcBef>
                <a:spcPct val="0"/>
              </a:spcBef>
              <a:spcAft>
                <a:spcPct val="0"/>
              </a:spcAft>
              <a:buClr>
                <a:srgbClr val="D11600"/>
              </a:buClr>
              <a:buFont typeface="Arial" charset="0"/>
              <a:buChar char="•"/>
            </a:pPr>
            <a:endParaRPr lang="en-US" sz="2000" dirty="0" smtClean="0">
              <a:solidFill>
                <a:srgbClr val="000000"/>
              </a:solidFill>
              <a:cs typeface="Arial" charset="0"/>
            </a:endParaRPr>
          </a:p>
          <a:p>
            <a:pPr fontAlgn="base">
              <a:spcBef>
                <a:spcPct val="0"/>
              </a:spcBef>
              <a:spcAft>
                <a:spcPct val="0"/>
              </a:spcAft>
              <a:buClr>
                <a:srgbClr val="D11600"/>
              </a:buClr>
              <a:buFont typeface="Arial" charset="0"/>
              <a:buChar char="•"/>
            </a:pPr>
            <a:r>
              <a:rPr lang="en-US" sz="2000" dirty="0" smtClean="0">
                <a:solidFill>
                  <a:srgbClr val="000000"/>
                </a:solidFill>
                <a:cs typeface="Arial" charset="0"/>
              </a:rPr>
              <a:t> MAESO13ST </a:t>
            </a:r>
            <a:r>
              <a:rPr lang="en-US" sz="1200" dirty="0" smtClean="0">
                <a:solidFill>
                  <a:srgbClr val="000000"/>
                </a:solidFill>
                <a:cs typeface="Arial" charset="0"/>
              </a:rPr>
              <a:t>(MAESO with13 </a:t>
            </a:r>
            <a:r>
              <a:rPr lang="en-US" sz="1200" dirty="0" err="1" smtClean="0">
                <a:solidFill>
                  <a:srgbClr val="000000"/>
                </a:solidFill>
                <a:cs typeface="Arial" charset="0"/>
              </a:rPr>
              <a:t>wt</a:t>
            </a:r>
            <a:r>
              <a:rPr lang="en-US" sz="1200" dirty="0" smtClean="0">
                <a:solidFill>
                  <a:srgbClr val="000000"/>
                </a:solidFill>
                <a:cs typeface="Arial" charset="0"/>
              </a:rPr>
              <a:t>% styrene and 20 </a:t>
            </a:r>
            <a:r>
              <a:rPr lang="en-US" sz="1200" dirty="0" err="1" smtClean="0">
                <a:solidFill>
                  <a:srgbClr val="000000"/>
                </a:solidFill>
                <a:cs typeface="Arial" charset="0"/>
              </a:rPr>
              <a:t>wt</a:t>
            </a:r>
            <a:r>
              <a:rPr lang="en-US" sz="1200" dirty="0" smtClean="0">
                <a:solidFill>
                  <a:srgbClr val="000000"/>
                </a:solidFill>
                <a:cs typeface="Arial" charset="0"/>
              </a:rPr>
              <a:t>% MFA)     </a:t>
            </a:r>
            <a:r>
              <a:rPr lang="en-US" sz="2000" dirty="0" smtClean="0">
                <a:solidFill>
                  <a:srgbClr val="000000"/>
                </a:solidFill>
                <a:cs typeface="Arial" charset="0"/>
              </a:rPr>
              <a:t>	 		</a:t>
            </a:r>
            <a:r>
              <a:rPr lang="en-US" sz="2000" b="1" dirty="0" smtClean="0">
                <a:solidFill>
                  <a:schemeClr val="accent1">
                    <a:lumMod val="50000"/>
                  </a:schemeClr>
                </a:solidFill>
                <a:cs typeface="Arial" charset="0"/>
              </a:rPr>
              <a:t>69% BBC</a:t>
            </a:r>
          </a:p>
          <a:p>
            <a:pPr fontAlgn="base">
              <a:spcBef>
                <a:spcPct val="0"/>
              </a:spcBef>
              <a:spcAft>
                <a:spcPct val="0"/>
              </a:spcAft>
              <a:buClr>
                <a:srgbClr val="D11600"/>
              </a:buClr>
              <a:buFont typeface="Arial" charset="0"/>
              <a:buChar char="•"/>
            </a:pPr>
            <a:endParaRPr lang="en-US" sz="2000" dirty="0" smtClean="0">
              <a:solidFill>
                <a:srgbClr val="000000"/>
              </a:solidFill>
              <a:cs typeface="Arial" charset="0"/>
            </a:endParaRPr>
          </a:p>
          <a:p>
            <a:pPr fontAlgn="base">
              <a:spcBef>
                <a:spcPct val="0"/>
              </a:spcBef>
              <a:spcAft>
                <a:spcPct val="0"/>
              </a:spcAft>
              <a:buClr>
                <a:srgbClr val="D11600"/>
              </a:buClr>
              <a:buFont typeface="Arial" charset="0"/>
              <a:buChar char="•"/>
            </a:pPr>
            <a:r>
              <a:rPr lang="en-US" sz="2000" dirty="0" smtClean="0">
                <a:solidFill>
                  <a:srgbClr val="000000"/>
                </a:solidFill>
                <a:cs typeface="Arial" charset="0"/>
              </a:rPr>
              <a:t> MAESO33MFA </a:t>
            </a:r>
            <a:r>
              <a:rPr lang="en-US" sz="1200" dirty="0" smtClean="0">
                <a:solidFill>
                  <a:srgbClr val="000000"/>
                </a:solidFill>
                <a:cs typeface="Arial" charset="0"/>
              </a:rPr>
              <a:t>(MAESO 33 </a:t>
            </a:r>
            <a:r>
              <a:rPr lang="en-US" sz="1200" dirty="0" err="1" smtClean="0">
                <a:solidFill>
                  <a:srgbClr val="000000"/>
                </a:solidFill>
                <a:cs typeface="Arial" charset="0"/>
              </a:rPr>
              <a:t>wt</a:t>
            </a:r>
            <a:r>
              <a:rPr lang="en-US" sz="1200" dirty="0" smtClean="0">
                <a:solidFill>
                  <a:srgbClr val="000000"/>
                </a:solidFill>
                <a:cs typeface="Arial" charset="0"/>
              </a:rPr>
              <a:t>% MFA) </a:t>
            </a:r>
            <a:r>
              <a:rPr lang="en-US" sz="2000" dirty="0" smtClean="0">
                <a:solidFill>
                  <a:srgbClr val="000000"/>
                </a:solidFill>
                <a:cs typeface="Arial" charset="0"/>
              </a:rPr>
              <a:t>				</a:t>
            </a:r>
            <a:r>
              <a:rPr lang="en-US" sz="2000" b="1" dirty="0" smtClean="0">
                <a:solidFill>
                  <a:schemeClr val="accent1">
                    <a:lumMod val="50000"/>
                  </a:schemeClr>
                </a:solidFill>
                <a:cs typeface="Arial" charset="0"/>
              </a:rPr>
              <a:t>77% BBC</a:t>
            </a:r>
          </a:p>
        </p:txBody>
      </p:sp>
      <p:sp>
        <p:nvSpPr>
          <p:cNvPr id="18" name="TextBox 4"/>
          <p:cNvSpPr txBox="1">
            <a:spLocks noChangeArrowheads="1"/>
          </p:cNvSpPr>
          <p:nvPr/>
        </p:nvSpPr>
        <p:spPr bwMode="auto">
          <a:xfrm>
            <a:off x="189345" y="5019675"/>
            <a:ext cx="8764588" cy="163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buClr>
                <a:srgbClr val="D11600"/>
              </a:buClr>
              <a:buFont typeface="Arial" charset="0"/>
              <a:buChar char="•"/>
            </a:pPr>
            <a:r>
              <a:rPr lang="en-US" sz="2000" dirty="0" smtClean="0">
                <a:solidFill>
                  <a:srgbClr val="000000"/>
                </a:solidFill>
                <a:cs typeface="Arial" charset="0"/>
              </a:rPr>
              <a:t>Resin made of MAESO (32.5%) and </a:t>
            </a:r>
          </a:p>
          <a:p>
            <a:pPr fontAlgn="base">
              <a:spcBef>
                <a:spcPct val="0"/>
              </a:spcBef>
              <a:spcAft>
                <a:spcPct val="0"/>
              </a:spcAft>
              <a:buClr>
                <a:srgbClr val="D11600"/>
              </a:buClr>
            </a:pPr>
            <a:r>
              <a:rPr lang="en-US" sz="2000" dirty="0" smtClean="0">
                <a:solidFill>
                  <a:srgbClr val="000000"/>
                </a:solidFill>
                <a:cs typeface="Arial" charset="0"/>
              </a:rPr>
              <a:t>	VE/UPR (32.5%) with 33wt% styrene                          	              </a:t>
            </a:r>
            <a:r>
              <a:rPr lang="en-US" sz="2000" b="1" dirty="0" smtClean="0">
                <a:solidFill>
                  <a:schemeClr val="accent1">
                    <a:lumMod val="50000"/>
                  </a:schemeClr>
                </a:solidFill>
                <a:cs typeface="Arial" charset="0"/>
              </a:rPr>
              <a:t>28% BBC</a:t>
            </a:r>
          </a:p>
          <a:p>
            <a:pPr fontAlgn="base">
              <a:spcBef>
                <a:spcPct val="0"/>
              </a:spcBef>
              <a:spcAft>
                <a:spcPct val="0"/>
              </a:spcAft>
              <a:buClr>
                <a:srgbClr val="D11600"/>
              </a:buClr>
              <a:buFont typeface="Arial" charset="0"/>
              <a:buChar char="•"/>
            </a:pPr>
            <a:endParaRPr lang="en-US" sz="2000" dirty="0" smtClean="0">
              <a:solidFill>
                <a:srgbClr val="C00000"/>
              </a:solidFill>
              <a:cs typeface="Arial" charset="0"/>
            </a:endParaRPr>
          </a:p>
          <a:p>
            <a:pPr fontAlgn="base">
              <a:spcBef>
                <a:spcPct val="0"/>
              </a:spcBef>
              <a:spcAft>
                <a:spcPct val="0"/>
              </a:spcAft>
              <a:buClr>
                <a:srgbClr val="D11600"/>
              </a:buClr>
              <a:buFont typeface="Arial" charset="0"/>
              <a:buChar char="•"/>
            </a:pPr>
            <a:r>
              <a:rPr lang="en-US" sz="2000" dirty="0" smtClean="0">
                <a:solidFill>
                  <a:srgbClr val="000000"/>
                </a:solidFill>
                <a:cs typeface="Arial" charset="0"/>
              </a:rPr>
              <a:t>Resin made of MAESO (32.5%) and </a:t>
            </a:r>
          </a:p>
          <a:p>
            <a:pPr fontAlgn="base">
              <a:spcBef>
                <a:spcPct val="0"/>
              </a:spcBef>
              <a:spcAft>
                <a:spcPct val="0"/>
              </a:spcAft>
              <a:buClr>
                <a:srgbClr val="D11600"/>
              </a:buClr>
              <a:buFont typeface="Arial" charset="0"/>
              <a:buNone/>
            </a:pPr>
            <a:r>
              <a:rPr lang="en-US" sz="2000" dirty="0" smtClean="0">
                <a:solidFill>
                  <a:srgbClr val="000000"/>
                </a:solidFill>
                <a:cs typeface="Arial" charset="0"/>
              </a:rPr>
              <a:t>     VE/UPR (32.5%) with 33wt% MFA	                                         </a:t>
            </a:r>
            <a:r>
              <a:rPr lang="en-US" sz="2000" b="1" dirty="0" smtClean="0">
                <a:solidFill>
                  <a:schemeClr val="accent1">
                    <a:lumMod val="50000"/>
                  </a:schemeClr>
                </a:solidFill>
                <a:cs typeface="Arial" charset="0"/>
              </a:rPr>
              <a:t>48% BBC</a:t>
            </a:r>
          </a:p>
        </p:txBody>
      </p:sp>
      <p:sp>
        <p:nvSpPr>
          <p:cNvPr id="19" name="TextBox 4"/>
          <p:cNvSpPr txBox="1">
            <a:spLocks noChangeArrowheads="1"/>
          </p:cNvSpPr>
          <p:nvPr/>
        </p:nvSpPr>
        <p:spPr bwMode="auto">
          <a:xfrm>
            <a:off x="735155" y="4347730"/>
            <a:ext cx="76962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buClr>
                <a:srgbClr val="C00000"/>
              </a:buClr>
            </a:pPr>
            <a:r>
              <a:rPr lang="en-US" sz="2000" b="1" dirty="0" smtClean="0">
                <a:solidFill>
                  <a:srgbClr val="000000"/>
                </a:solidFill>
                <a:cs typeface="Arial" charset="0"/>
              </a:rPr>
              <a:t>MAESO is compatible with VE and UPR resins </a:t>
            </a:r>
          </a:p>
        </p:txBody>
      </p:sp>
    </p:spTree>
    <p:extLst>
      <p:ext uri="{BB962C8B-B14F-4D97-AF65-F5344CB8AC3E}">
        <p14:creationId xmlns:p14="http://schemas.microsoft.com/office/powerpoint/2010/main" xmlns="" val="322001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828799"/>
            <a:ext cx="8385048" cy="457201"/>
          </a:xfrm>
        </p:spPr>
        <p:txBody>
          <a:bodyPr/>
          <a:lstStyle/>
          <a:p>
            <a:pPr marL="45720" indent="0">
              <a:buNone/>
            </a:pPr>
            <a:r>
              <a:rPr lang="en-US" dirty="0">
                <a:latin typeface="Arial" pitchFamily="34" charset="0"/>
                <a:cs typeface="Arial" pitchFamily="34" charset="0"/>
              </a:rPr>
              <a:t>Composites prepared with bio-resin and fiber glass</a:t>
            </a:r>
          </a:p>
          <a:p>
            <a:endParaRPr lang="en-US" dirty="0" smtClean="0">
              <a:latin typeface="Arial" pitchFamily="34" charset="0"/>
              <a:cs typeface="Arial" pitchFamily="34" charset="0"/>
            </a:endParaRPr>
          </a:p>
        </p:txBody>
      </p:sp>
      <p:sp>
        <p:nvSpPr>
          <p:cNvPr id="2" name="Title 1"/>
          <p:cNvSpPr>
            <a:spLocks noGrp="1"/>
          </p:cNvSpPr>
          <p:nvPr>
            <p:ph type="title"/>
          </p:nvPr>
        </p:nvSpPr>
        <p:spPr/>
        <p:txBody>
          <a:bodyPr/>
          <a:lstStyle/>
          <a:p>
            <a:r>
              <a:rPr lang="en-US" dirty="0"/>
              <a:t>Bio-Based Content</a:t>
            </a:r>
          </a:p>
        </p:txBody>
      </p:sp>
      <p:graphicFrame>
        <p:nvGraphicFramePr>
          <p:cNvPr id="4" name="Group 2"/>
          <p:cNvGraphicFramePr>
            <a:graphicFrameLocks noGrp="1"/>
          </p:cNvGraphicFramePr>
          <p:nvPr>
            <p:extLst>
              <p:ext uri="{D42A27DB-BD31-4B8C-83A1-F6EECF244321}">
                <p14:modId xmlns:p14="http://schemas.microsoft.com/office/powerpoint/2010/main" xmlns="" val="2304875102"/>
              </p:ext>
            </p:extLst>
          </p:nvPr>
        </p:nvGraphicFramePr>
        <p:xfrm>
          <a:off x="172720" y="2212975"/>
          <a:ext cx="8763000" cy="2970213"/>
        </p:xfrm>
        <a:graphic>
          <a:graphicData uri="http://schemas.openxmlformats.org/drawingml/2006/table">
            <a:tbl>
              <a:tblPr>
                <a:effectLst>
                  <a:innerShdw blurRad="114300">
                    <a:prstClr val="black"/>
                  </a:innerShdw>
                </a:effectLst>
              </a:tblPr>
              <a:tblGrid>
                <a:gridCol w="1447800"/>
                <a:gridCol w="1365250"/>
                <a:gridCol w="1206500"/>
                <a:gridCol w="1373188"/>
                <a:gridCol w="1647825"/>
                <a:gridCol w="1722437"/>
              </a:tblGrid>
              <a:tr h="4572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Arial" pitchFamily="34" charset="0"/>
                          <a:cs typeface="Arial" pitchFamily="34" charset="0"/>
                        </a:rPr>
                        <a:t>Bio-resin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DC63F"/>
                    </a:soli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cs typeface="Arial" pitchFamily="34" charset="0"/>
                        </a:rPr>
                        <a:t>BBC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DC63F"/>
                    </a:solidFill>
                  </a:tcPr>
                </a:tc>
                <a:tc hMerge="1">
                  <a:txBody>
                    <a:bodyPr/>
                    <a:lstStyle/>
                    <a:p>
                      <a:endParaRPr lang="en-US"/>
                    </a:p>
                  </a:txBody>
                  <a:tcPr/>
                </a:tc>
                <a:tc hMerge="1">
                  <a:txBody>
                    <a:bodyPr/>
                    <a:lstStyle/>
                    <a:p>
                      <a:endParaRPr lang="en-US"/>
                    </a:p>
                  </a:txBody>
                  <a:tcPr/>
                </a:tc>
              </a:tr>
              <a:tr h="836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Arial" pitchFamily="34" charset="0"/>
                          <a:cs typeface="Arial" pitchFamily="34" charset="0"/>
                        </a:rPr>
                        <a:t>Monomer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DC63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Arial" pitchFamily="34" charset="0"/>
                          <a:cs typeface="Arial" pitchFamily="34" charset="0"/>
                        </a:rPr>
                        <a:t>Styrene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Arial" pitchFamily="34" charset="0"/>
                          <a:cs typeface="Arial" pitchFamily="34" charset="0"/>
                        </a:rPr>
                        <a:t>(wt%)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DC63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Arial" pitchFamily="34" charset="0"/>
                          <a:cs typeface="Arial" pitchFamily="34" charset="0"/>
                        </a:rPr>
                        <a:t>MFA (wt%)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DC63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cs typeface="Arial" pitchFamily="34" charset="0"/>
                        </a:rPr>
                        <a:t>Neat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cs typeface="Arial" pitchFamily="34" charset="0"/>
                        </a:rPr>
                        <a:t>polymer</a:t>
                      </a:r>
                      <a:endParaRPr kumimoji="0" lang="en-US" sz="2000" b="1" i="0" u="none" strike="noStrike" cap="none" normalizeH="0" baseline="30000" smtClean="0">
                        <a:ln>
                          <a:noFill/>
                        </a:ln>
                        <a:solidFill>
                          <a:schemeClr val="bg1"/>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DC63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cs typeface="Arial" pitchFamily="34" charset="0"/>
                        </a:rPr>
                        <a:t>Composite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cs typeface="Arial" pitchFamily="34" charset="0"/>
                        </a:rPr>
                        <a:t>Example 1 </a:t>
                      </a:r>
                      <a:r>
                        <a:rPr kumimoji="0" lang="en-US" sz="2000" b="1" i="0" u="none" strike="noStrike" cap="none" normalizeH="0" baseline="30000" smtClean="0">
                          <a:ln>
                            <a:noFill/>
                          </a:ln>
                          <a:solidFill>
                            <a:schemeClr val="bg1"/>
                          </a:solidFill>
                          <a:effectLst/>
                          <a:latin typeface="Arial" pitchFamily="34" charset="0"/>
                          <a:cs typeface="Arial" pitchFamily="34" charset="0"/>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DC63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cs typeface="Arial" pitchFamily="34" charset="0"/>
                        </a:rPr>
                        <a:t>Composite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cs typeface="Arial" pitchFamily="34" charset="0"/>
                        </a:rPr>
                        <a:t>Example 2 </a:t>
                      </a:r>
                      <a:r>
                        <a:rPr kumimoji="0" lang="en-US" sz="2000" b="1" i="0" u="none" strike="noStrike" cap="none" normalizeH="0" baseline="30000" smtClean="0">
                          <a:ln>
                            <a:noFill/>
                          </a:ln>
                          <a:solidFill>
                            <a:schemeClr val="bg1"/>
                          </a:solidFill>
                          <a:effectLst/>
                          <a:latin typeface="Arial" pitchFamily="34" charset="0"/>
                          <a:cs typeface="Arial" pitchFamily="34"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DC63F"/>
                    </a:solidFill>
                  </a:tcPr>
                </a:tc>
              </a:tr>
              <a:tr h="419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MAESO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33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1">
                              <a:lumMod val="50000"/>
                            </a:schemeClr>
                          </a:solidFill>
                          <a:effectLst/>
                          <a:latin typeface="Arial" pitchFamily="34" charset="0"/>
                          <a:cs typeface="Arial"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1">
                              <a:lumMod val="50000"/>
                            </a:schemeClr>
                          </a:solidFill>
                          <a:effectLst/>
                          <a:latin typeface="Arial" pitchFamily="34" charset="0"/>
                          <a:cs typeface="Arial" pitchFamily="34" charset="0"/>
                        </a:rPr>
                        <a:t>57%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1">
                              <a:lumMod val="50000"/>
                            </a:schemeClr>
                          </a:solidFill>
                          <a:effectLst/>
                          <a:latin typeface="Arial" pitchFamily="34" charset="0"/>
                          <a:cs typeface="Arial" pitchFamily="34" charset="0"/>
                        </a:rPr>
                        <a:t>57%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1">
                              <a:lumMod val="50000"/>
                            </a:schemeClr>
                          </a:solidFill>
                          <a:effectLst/>
                          <a:latin typeface="Arial" pitchFamily="34" charset="0"/>
                          <a:cs typeface="Arial" pitchFamily="34" charset="0"/>
                        </a:rPr>
                        <a:t>57%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r>
              <a:tr h="419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1">
                              <a:lumMod val="50000"/>
                            </a:schemeClr>
                          </a:solidFill>
                          <a:effectLst/>
                          <a:latin typeface="Arial" pitchFamily="34" charset="0"/>
                          <a:cs typeface="Arial" pitchFamily="34" charset="0"/>
                        </a:rPr>
                        <a:t>MAESO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1">
                              <a:lumMod val="50000"/>
                            </a:schemeClr>
                          </a:solidFill>
                          <a:effectLst/>
                          <a:latin typeface="Arial" pitchFamily="34" charset="0"/>
                          <a:cs typeface="Arial" pitchFamily="34" charset="0"/>
                        </a:rPr>
                        <a:t>65%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1">
                              <a:lumMod val="50000"/>
                            </a:schemeClr>
                          </a:solidFill>
                          <a:effectLst/>
                          <a:latin typeface="Arial" pitchFamily="34" charset="0"/>
                          <a:cs typeface="Arial" pitchFamily="34" charset="0"/>
                        </a:rPr>
                        <a:t>65%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1">
                              <a:lumMod val="50000"/>
                            </a:schemeClr>
                          </a:solidFill>
                          <a:effectLst/>
                          <a:latin typeface="Arial" pitchFamily="34" charset="0"/>
                          <a:cs typeface="Arial" pitchFamily="34" charset="0"/>
                        </a:rPr>
                        <a:t>65%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r>
              <a:tr h="419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1">
                              <a:lumMod val="50000"/>
                            </a:schemeClr>
                          </a:solidFill>
                          <a:effectLst/>
                          <a:latin typeface="Arial" pitchFamily="34" charset="0"/>
                          <a:cs typeface="Arial" pitchFamily="34" charset="0"/>
                        </a:rPr>
                        <a:t>MAESO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1">
                              <a:lumMod val="50000"/>
                            </a:schemeClr>
                          </a:solidFill>
                          <a:effectLst/>
                          <a:latin typeface="Arial" pitchFamily="34" charset="0"/>
                          <a:cs typeface="Arial" pitchFamily="34"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69%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1">
                              <a:lumMod val="50000"/>
                            </a:schemeClr>
                          </a:solidFill>
                          <a:effectLst/>
                          <a:latin typeface="Arial" pitchFamily="34" charset="0"/>
                          <a:cs typeface="Arial" pitchFamily="34" charset="0"/>
                        </a:rPr>
                        <a:t>69%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1">
                              <a:lumMod val="50000"/>
                            </a:schemeClr>
                          </a:solidFill>
                          <a:effectLst/>
                          <a:latin typeface="Arial" pitchFamily="34" charset="0"/>
                          <a:cs typeface="Arial" pitchFamily="34" charset="0"/>
                        </a:rPr>
                        <a:t>69%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r>
              <a:tr h="419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1">
                              <a:lumMod val="50000"/>
                            </a:schemeClr>
                          </a:solidFill>
                          <a:effectLst/>
                          <a:latin typeface="Arial" pitchFamily="34" charset="0"/>
                          <a:cs typeface="Arial" pitchFamily="34" charset="0"/>
                        </a:rPr>
                        <a:t>MAESO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1">
                              <a:lumMod val="50000"/>
                            </a:schemeClr>
                          </a:solidFill>
                          <a:effectLst/>
                          <a:latin typeface="Arial" pitchFamily="34" charset="0"/>
                          <a:cs typeface="Arial" pitchFamily="34" charset="0"/>
                        </a:rPr>
                        <a:t>33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77%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77%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77%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r>
            </a:tbl>
          </a:graphicData>
        </a:graphic>
      </p:graphicFrame>
      <p:sp>
        <p:nvSpPr>
          <p:cNvPr id="5" name="Rectangle 2"/>
          <p:cNvSpPr>
            <a:spLocks noChangeArrowheads="1"/>
          </p:cNvSpPr>
          <p:nvPr/>
        </p:nvSpPr>
        <p:spPr bwMode="auto">
          <a:xfrm>
            <a:off x="152400" y="5181600"/>
            <a:ext cx="20415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600" baseline="30000">
                <a:solidFill>
                  <a:srgbClr val="000000"/>
                </a:solidFill>
                <a:latin typeface="Arial" pitchFamily="34" charset="0"/>
                <a:cs typeface="Arial" pitchFamily="34" charset="0"/>
              </a:rPr>
              <a:t>a   </a:t>
            </a:r>
            <a:r>
              <a:rPr lang="en-US" sz="1600">
                <a:solidFill>
                  <a:srgbClr val="000000"/>
                </a:solidFill>
                <a:latin typeface="Arial" pitchFamily="34" charset="0"/>
                <a:cs typeface="Arial" pitchFamily="34" charset="0"/>
              </a:rPr>
              <a:t>50 wt% fiber glass</a:t>
            </a:r>
          </a:p>
          <a:p>
            <a:r>
              <a:rPr lang="en-US" sz="1600" baseline="30000">
                <a:solidFill>
                  <a:srgbClr val="000000"/>
                </a:solidFill>
                <a:latin typeface="Arial" pitchFamily="34" charset="0"/>
                <a:cs typeface="Arial" pitchFamily="34" charset="0"/>
              </a:rPr>
              <a:t>b</a:t>
            </a:r>
            <a:r>
              <a:rPr lang="en-US" sz="1600">
                <a:solidFill>
                  <a:srgbClr val="000000"/>
                </a:solidFill>
                <a:latin typeface="Arial" pitchFamily="34" charset="0"/>
                <a:cs typeface="Arial" pitchFamily="34" charset="0"/>
              </a:rPr>
              <a:t>  70 wt% fiber glass</a:t>
            </a:r>
          </a:p>
        </p:txBody>
      </p:sp>
      <p:sp>
        <p:nvSpPr>
          <p:cNvPr id="6" name="Rounded Rectangle 5"/>
          <p:cNvSpPr/>
          <p:nvPr/>
        </p:nvSpPr>
        <p:spPr bwMode="auto">
          <a:xfrm>
            <a:off x="2819400" y="5217205"/>
            <a:ext cx="6096000" cy="1488395"/>
          </a:xfrm>
          <a:prstGeom prst="roundRect">
            <a:avLst/>
          </a:prstGeom>
          <a:solidFill>
            <a:srgbClr val="FFFFFF"/>
          </a:solidFill>
          <a:ln w="57150">
            <a:solidFill>
              <a:srgbClr val="669900"/>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latin typeface="Arial" pitchFamily="34" charset="0"/>
              <a:cs typeface="Arial" pitchFamily="34" charset="0"/>
            </a:endParaRPr>
          </a:p>
        </p:txBody>
      </p:sp>
      <p:sp>
        <p:nvSpPr>
          <p:cNvPr id="7" name="Rectangle 168"/>
          <p:cNvSpPr>
            <a:spLocks noChangeArrowheads="1"/>
          </p:cNvSpPr>
          <p:nvPr/>
        </p:nvSpPr>
        <p:spPr bwMode="auto">
          <a:xfrm>
            <a:off x="3048000" y="5334000"/>
            <a:ext cx="4419600" cy="1231069"/>
          </a:xfrm>
          <a:prstGeom prst="rect">
            <a:avLst/>
          </a:prstGeom>
          <a:gradFill flip="none" rotWithShape="1">
            <a:gsLst>
              <a:gs pos="0">
                <a:schemeClr val="accent1">
                  <a:lumMod val="75000"/>
                </a:schemeClr>
              </a:gs>
              <a:gs pos="69000">
                <a:srgbClr val="92D050"/>
              </a:gs>
              <a:gs pos="100000">
                <a:schemeClr val="accent1">
                  <a:lumMod val="75000"/>
                </a:schemeClr>
              </a:gs>
            </a:gsLst>
            <a:path path="circle">
              <a:fillToRect l="50000" t="50000" r="50000" b="50000"/>
            </a:path>
            <a:tileRect/>
          </a:gradFill>
          <a:ln>
            <a:noFill/>
          </a:ln>
          <a:effectLst>
            <a:outerShdw blurRad="50800" dist="38100" dir="2700000" algn="tl" rotWithShape="0">
              <a:prstClr val="black">
                <a:alpha val="40000"/>
              </a:prstClr>
            </a:outerShdw>
          </a:effectLst>
          <a:extLst/>
        </p:spPr>
        <p:txBody>
          <a:bodyPr wrap="none" anchor="ctr"/>
          <a:lstStyle/>
          <a:p>
            <a:pPr eaLnBrk="1" hangingPunct="1">
              <a:defRPr/>
            </a:pPr>
            <a:endParaRPr lang="en-US">
              <a:solidFill>
                <a:srgbClr val="336666"/>
              </a:solidFill>
              <a:latin typeface="Arial" pitchFamily="34" charset="0"/>
              <a:cs typeface="Arial" pitchFamily="34" charset="0"/>
            </a:endParaRPr>
          </a:p>
        </p:txBody>
      </p:sp>
      <p:grpSp>
        <p:nvGrpSpPr>
          <p:cNvPr id="8" name="Group 32"/>
          <p:cNvGrpSpPr>
            <a:grpSpLocks/>
          </p:cNvGrpSpPr>
          <p:nvPr/>
        </p:nvGrpSpPr>
        <p:grpSpPr bwMode="auto">
          <a:xfrm>
            <a:off x="3186113" y="5399088"/>
            <a:ext cx="2757487" cy="1227137"/>
            <a:chOff x="2057400" y="981614"/>
            <a:chExt cx="3424532" cy="1686618"/>
          </a:xfrm>
        </p:grpSpPr>
        <p:cxnSp>
          <p:nvCxnSpPr>
            <p:cNvPr id="9" name="Straight Connector 33"/>
            <p:cNvCxnSpPr>
              <a:cxnSpLocks noChangeShapeType="1"/>
            </p:cNvCxnSpPr>
            <p:nvPr/>
          </p:nvCxnSpPr>
          <p:spPr bwMode="auto">
            <a:xfrm>
              <a:off x="2057400" y="16002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 name="Straight Connector 34"/>
            <p:cNvCxnSpPr>
              <a:cxnSpLocks noChangeShapeType="1"/>
            </p:cNvCxnSpPr>
            <p:nvPr/>
          </p:nvCxnSpPr>
          <p:spPr bwMode="auto">
            <a:xfrm flipV="1">
              <a:off x="2133600" y="16002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 name="Straight Connector 35"/>
            <p:cNvCxnSpPr>
              <a:cxnSpLocks noChangeShapeType="1"/>
            </p:cNvCxnSpPr>
            <p:nvPr/>
          </p:nvCxnSpPr>
          <p:spPr bwMode="auto">
            <a:xfrm>
              <a:off x="2209800" y="16002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2" name="Straight Connector 36"/>
            <p:cNvCxnSpPr>
              <a:cxnSpLocks noChangeShapeType="1"/>
            </p:cNvCxnSpPr>
            <p:nvPr/>
          </p:nvCxnSpPr>
          <p:spPr bwMode="auto">
            <a:xfrm flipV="1">
              <a:off x="2286000" y="16002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3" name="Straight Connector 37"/>
            <p:cNvCxnSpPr>
              <a:cxnSpLocks noChangeShapeType="1"/>
            </p:cNvCxnSpPr>
            <p:nvPr/>
          </p:nvCxnSpPr>
          <p:spPr bwMode="auto">
            <a:xfrm>
              <a:off x="2514600" y="16002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 name="Straight Connector 38"/>
            <p:cNvCxnSpPr>
              <a:cxnSpLocks noChangeShapeType="1"/>
            </p:cNvCxnSpPr>
            <p:nvPr/>
          </p:nvCxnSpPr>
          <p:spPr bwMode="auto">
            <a:xfrm flipV="1">
              <a:off x="2590800" y="16002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Connector 39"/>
            <p:cNvCxnSpPr>
              <a:cxnSpLocks noChangeShapeType="1"/>
            </p:cNvCxnSpPr>
            <p:nvPr/>
          </p:nvCxnSpPr>
          <p:spPr bwMode="auto">
            <a:xfrm>
              <a:off x="2362200" y="1600200"/>
              <a:ext cx="152400" cy="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 name="Straight Connector 40"/>
            <p:cNvCxnSpPr>
              <a:cxnSpLocks noChangeShapeType="1"/>
            </p:cNvCxnSpPr>
            <p:nvPr/>
          </p:nvCxnSpPr>
          <p:spPr bwMode="auto">
            <a:xfrm>
              <a:off x="2819400" y="16002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 name="Straight Connector 41"/>
            <p:cNvCxnSpPr>
              <a:cxnSpLocks noChangeShapeType="1"/>
            </p:cNvCxnSpPr>
            <p:nvPr/>
          </p:nvCxnSpPr>
          <p:spPr bwMode="auto">
            <a:xfrm flipV="1">
              <a:off x="2895600" y="16002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8" name="Straight Connector 42"/>
            <p:cNvCxnSpPr>
              <a:cxnSpLocks noChangeShapeType="1"/>
            </p:cNvCxnSpPr>
            <p:nvPr/>
          </p:nvCxnSpPr>
          <p:spPr bwMode="auto">
            <a:xfrm>
              <a:off x="2667000" y="1600200"/>
              <a:ext cx="152400" cy="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9" name="Straight Connector 43"/>
            <p:cNvCxnSpPr>
              <a:cxnSpLocks noChangeShapeType="1"/>
            </p:cNvCxnSpPr>
            <p:nvPr/>
          </p:nvCxnSpPr>
          <p:spPr bwMode="auto">
            <a:xfrm>
              <a:off x="2971800" y="16002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0" name="Straight Connector 44"/>
            <p:cNvCxnSpPr>
              <a:cxnSpLocks noChangeShapeType="1"/>
            </p:cNvCxnSpPr>
            <p:nvPr/>
          </p:nvCxnSpPr>
          <p:spPr bwMode="auto">
            <a:xfrm flipV="1">
              <a:off x="3048000" y="16002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1" name="Straight Connector 45"/>
            <p:cNvCxnSpPr>
              <a:cxnSpLocks noChangeShapeType="1"/>
            </p:cNvCxnSpPr>
            <p:nvPr/>
          </p:nvCxnSpPr>
          <p:spPr bwMode="auto">
            <a:xfrm>
              <a:off x="3124200" y="16002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2" name="Straight Connector 46"/>
            <p:cNvCxnSpPr>
              <a:cxnSpLocks noChangeShapeType="1"/>
            </p:cNvCxnSpPr>
            <p:nvPr/>
          </p:nvCxnSpPr>
          <p:spPr bwMode="auto">
            <a:xfrm flipV="1">
              <a:off x="3200400" y="16002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3" name="Straight Connector 47"/>
            <p:cNvCxnSpPr>
              <a:cxnSpLocks noChangeShapeType="1"/>
            </p:cNvCxnSpPr>
            <p:nvPr/>
          </p:nvCxnSpPr>
          <p:spPr bwMode="auto">
            <a:xfrm>
              <a:off x="3276600" y="16002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4" name="Straight Connector 48"/>
            <p:cNvCxnSpPr>
              <a:cxnSpLocks noChangeShapeType="1"/>
            </p:cNvCxnSpPr>
            <p:nvPr/>
          </p:nvCxnSpPr>
          <p:spPr bwMode="auto">
            <a:xfrm flipV="1">
              <a:off x="3352800" y="16002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5" name="Straight Connector 49"/>
            <p:cNvCxnSpPr>
              <a:cxnSpLocks noChangeShapeType="1"/>
            </p:cNvCxnSpPr>
            <p:nvPr/>
          </p:nvCxnSpPr>
          <p:spPr bwMode="auto">
            <a:xfrm>
              <a:off x="3429000" y="16002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6" name="Straight Connector 50"/>
            <p:cNvCxnSpPr>
              <a:cxnSpLocks noChangeShapeType="1"/>
            </p:cNvCxnSpPr>
            <p:nvPr/>
          </p:nvCxnSpPr>
          <p:spPr bwMode="auto">
            <a:xfrm>
              <a:off x="2819400" y="1600200"/>
              <a:ext cx="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 name="Straight Connector 51"/>
            <p:cNvCxnSpPr>
              <a:cxnSpLocks noChangeShapeType="1"/>
            </p:cNvCxnSpPr>
            <p:nvPr/>
          </p:nvCxnSpPr>
          <p:spPr bwMode="auto">
            <a:xfrm>
              <a:off x="2512764" y="1608004"/>
              <a:ext cx="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 name="Straight Connector 52"/>
            <p:cNvCxnSpPr>
              <a:cxnSpLocks noChangeShapeType="1"/>
            </p:cNvCxnSpPr>
            <p:nvPr/>
          </p:nvCxnSpPr>
          <p:spPr bwMode="auto">
            <a:xfrm>
              <a:off x="2362200" y="1524000"/>
              <a:ext cx="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9" name="Straight Connector 53"/>
            <p:cNvCxnSpPr>
              <a:cxnSpLocks noChangeShapeType="1"/>
            </p:cNvCxnSpPr>
            <p:nvPr/>
          </p:nvCxnSpPr>
          <p:spPr bwMode="auto">
            <a:xfrm>
              <a:off x="2667000" y="1455604"/>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30" name="Group 54"/>
            <p:cNvGrpSpPr>
              <a:grpSpLocks/>
            </p:cNvGrpSpPr>
            <p:nvPr/>
          </p:nvGrpSpPr>
          <p:grpSpPr bwMode="auto">
            <a:xfrm>
              <a:off x="3412933" y="1442751"/>
              <a:ext cx="32135" cy="144596"/>
              <a:chOff x="3412933" y="1442751"/>
              <a:chExt cx="32135" cy="144596"/>
            </a:xfrm>
          </p:grpSpPr>
          <p:cxnSp>
            <p:nvCxnSpPr>
              <p:cNvPr id="157" name="Straight Connector 181"/>
              <p:cNvCxnSpPr>
                <a:cxnSpLocks noChangeShapeType="1"/>
              </p:cNvCxnSpPr>
              <p:nvPr/>
            </p:nvCxnSpPr>
            <p:spPr bwMode="auto">
              <a:xfrm>
                <a:off x="3412933" y="144275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8" name="Straight Connector 182"/>
              <p:cNvCxnSpPr>
                <a:cxnSpLocks noChangeShapeType="1"/>
              </p:cNvCxnSpPr>
              <p:nvPr/>
            </p:nvCxnSpPr>
            <p:spPr bwMode="auto">
              <a:xfrm>
                <a:off x="3445068" y="144275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31" name="Group 55"/>
            <p:cNvGrpSpPr>
              <a:grpSpLocks/>
            </p:cNvGrpSpPr>
            <p:nvPr/>
          </p:nvGrpSpPr>
          <p:grpSpPr bwMode="auto">
            <a:xfrm>
              <a:off x="2247900" y="1056100"/>
              <a:ext cx="32135" cy="144596"/>
              <a:chOff x="3412933" y="1442751"/>
              <a:chExt cx="32135" cy="144596"/>
            </a:xfrm>
          </p:grpSpPr>
          <p:cxnSp>
            <p:nvCxnSpPr>
              <p:cNvPr id="155" name="Straight Connector 179"/>
              <p:cNvCxnSpPr>
                <a:cxnSpLocks noChangeShapeType="1"/>
              </p:cNvCxnSpPr>
              <p:nvPr/>
            </p:nvCxnSpPr>
            <p:spPr bwMode="auto">
              <a:xfrm>
                <a:off x="3412933" y="144275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6" name="Straight Connector 180"/>
              <p:cNvCxnSpPr>
                <a:cxnSpLocks noChangeShapeType="1"/>
              </p:cNvCxnSpPr>
              <p:nvPr/>
            </p:nvCxnSpPr>
            <p:spPr bwMode="auto">
              <a:xfrm>
                <a:off x="3445068" y="144275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32" name="TextBox 56"/>
            <p:cNvSpPr txBox="1">
              <a:spLocks noChangeArrowheads="1"/>
            </p:cNvSpPr>
            <p:nvPr/>
          </p:nvSpPr>
          <p:spPr bwMode="auto">
            <a:xfrm>
              <a:off x="2372795" y="1615439"/>
              <a:ext cx="291134"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a:t>
              </a:r>
            </a:p>
          </p:txBody>
        </p:sp>
        <p:cxnSp>
          <p:nvCxnSpPr>
            <p:cNvPr id="33" name="Straight Connector 57"/>
            <p:cNvCxnSpPr>
              <a:cxnSpLocks noChangeShapeType="1"/>
            </p:cNvCxnSpPr>
            <p:nvPr/>
          </p:nvCxnSpPr>
          <p:spPr bwMode="auto">
            <a:xfrm>
              <a:off x="2514600" y="1775782"/>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4" name="Straight Connector 58"/>
            <p:cNvCxnSpPr>
              <a:cxnSpLocks noChangeShapeType="1"/>
            </p:cNvCxnSpPr>
            <p:nvPr/>
          </p:nvCxnSpPr>
          <p:spPr bwMode="auto">
            <a:xfrm>
              <a:off x="2642214" y="1989004"/>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5" name="Straight Connector 59"/>
            <p:cNvCxnSpPr>
              <a:cxnSpLocks noChangeShapeType="1"/>
            </p:cNvCxnSpPr>
            <p:nvPr/>
          </p:nvCxnSpPr>
          <p:spPr bwMode="auto">
            <a:xfrm>
              <a:off x="2514600" y="2217604"/>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6" name="Straight Connector 60"/>
            <p:cNvCxnSpPr>
              <a:cxnSpLocks noChangeShapeType="1"/>
            </p:cNvCxnSpPr>
            <p:nvPr/>
          </p:nvCxnSpPr>
          <p:spPr bwMode="auto">
            <a:xfrm>
              <a:off x="2514600" y="1920378"/>
              <a:ext cx="127614" cy="70232"/>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7" name="Straight Connector 61"/>
            <p:cNvCxnSpPr>
              <a:cxnSpLocks noChangeShapeType="1"/>
            </p:cNvCxnSpPr>
            <p:nvPr/>
          </p:nvCxnSpPr>
          <p:spPr bwMode="auto">
            <a:xfrm flipV="1">
              <a:off x="2514600" y="2133600"/>
              <a:ext cx="127614" cy="84004"/>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8" name="Straight Connector 62"/>
            <p:cNvCxnSpPr>
              <a:cxnSpLocks noChangeShapeType="1"/>
            </p:cNvCxnSpPr>
            <p:nvPr/>
          </p:nvCxnSpPr>
          <p:spPr bwMode="auto">
            <a:xfrm>
              <a:off x="2618340" y="1990610"/>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39" name="Group 63"/>
            <p:cNvGrpSpPr>
              <a:grpSpLocks/>
            </p:cNvGrpSpPr>
            <p:nvPr/>
          </p:nvGrpSpPr>
          <p:grpSpPr bwMode="auto">
            <a:xfrm rot="3600000">
              <a:off x="2433537" y="1886894"/>
              <a:ext cx="32135" cy="144596"/>
              <a:chOff x="3412933" y="1442751"/>
              <a:chExt cx="32135" cy="144596"/>
            </a:xfrm>
          </p:grpSpPr>
          <p:cxnSp>
            <p:nvCxnSpPr>
              <p:cNvPr id="153" name="Straight Connector 177"/>
              <p:cNvCxnSpPr>
                <a:cxnSpLocks noChangeShapeType="1"/>
              </p:cNvCxnSpPr>
              <p:nvPr/>
            </p:nvCxnSpPr>
            <p:spPr bwMode="auto">
              <a:xfrm>
                <a:off x="3412933" y="144275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4" name="Straight Connector 178"/>
              <p:cNvCxnSpPr>
                <a:cxnSpLocks noChangeShapeType="1"/>
              </p:cNvCxnSpPr>
              <p:nvPr/>
            </p:nvCxnSpPr>
            <p:spPr bwMode="auto">
              <a:xfrm>
                <a:off x="3445068" y="144275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40" name="Group 64"/>
            <p:cNvGrpSpPr>
              <a:grpSpLocks/>
            </p:cNvGrpSpPr>
            <p:nvPr/>
          </p:nvGrpSpPr>
          <p:grpSpPr bwMode="auto">
            <a:xfrm rot="7200000">
              <a:off x="2433766" y="2108810"/>
              <a:ext cx="32135" cy="144597"/>
              <a:chOff x="3412933" y="1442751"/>
              <a:chExt cx="32135" cy="144597"/>
            </a:xfrm>
          </p:grpSpPr>
          <p:cxnSp>
            <p:nvCxnSpPr>
              <p:cNvPr id="151" name="Straight Connector 175"/>
              <p:cNvCxnSpPr>
                <a:cxnSpLocks noChangeShapeType="1"/>
              </p:cNvCxnSpPr>
              <p:nvPr/>
            </p:nvCxnSpPr>
            <p:spPr bwMode="auto">
              <a:xfrm>
                <a:off x="3412933" y="1442752"/>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2" name="Straight Connector 176"/>
              <p:cNvCxnSpPr>
                <a:cxnSpLocks noChangeShapeType="1"/>
              </p:cNvCxnSpPr>
              <p:nvPr/>
            </p:nvCxnSpPr>
            <p:spPr bwMode="auto">
              <a:xfrm>
                <a:off x="3445068" y="144275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41" name="TextBox 65"/>
            <p:cNvSpPr txBox="1">
              <a:spLocks noChangeArrowheads="1"/>
            </p:cNvSpPr>
            <p:nvPr/>
          </p:nvSpPr>
          <p:spPr bwMode="auto">
            <a:xfrm>
              <a:off x="2212133" y="1902505"/>
              <a:ext cx="291134"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a:t>
              </a:r>
            </a:p>
          </p:txBody>
        </p:sp>
        <p:sp>
          <p:nvSpPr>
            <p:cNvPr id="42" name="TextBox 66"/>
            <p:cNvSpPr txBox="1">
              <a:spLocks noChangeArrowheads="1"/>
            </p:cNvSpPr>
            <p:nvPr/>
          </p:nvSpPr>
          <p:spPr bwMode="auto">
            <a:xfrm>
              <a:off x="2213279" y="2000607"/>
              <a:ext cx="291134"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a:t>
              </a:r>
            </a:p>
          </p:txBody>
        </p:sp>
        <p:sp>
          <p:nvSpPr>
            <p:cNvPr id="43" name="TextBox 67"/>
            <p:cNvSpPr txBox="1">
              <a:spLocks noChangeArrowheads="1"/>
            </p:cNvSpPr>
            <p:nvPr/>
          </p:nvSpPr>
          <p:spPr bwMode="auto">
            <a:xfrm>
              <a:off x="2377791" y="2290564"/>
              <a:ext cx="348881"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OH</a:t>
              </a:r>
            </a:p>
          </p:txBody>
        </p:sp>
        <p:sp>
          <p:nvSpPr>
            <p:cNvPr id="44" name="TextBox 68"/>
            <p:cNvSpPr txBox="1">
              <a:spLocks noChangeArrowheads="1"/>
            </p:cNvSpPr>
            <p:nvPr/>
          </p:nvSpPr>
          <p:spPr bwMode="auto">
            <a:xfrm>
              <a:off x="2682356" y="1605881"/>
              <a:ext cx="291134"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a:t>
              </a:r>
            </a:p>
          </p:txBody>
        </p:sp>
        <p:cxnSp>
          <p:nvCxnSpPr>
            <p:cNvPr id="45" name="Straight Connector 69"/>
            <p:cNvCxnSpPr>
              <a:cxnSpLocks noChangeShapeType="1"/>
            </p:cNvCxnSpPr>
            <p:nvPr/>
          </p:nvCxnSpPr>
          <p:spPr bwMode="auto">
            <a:xfrm>
              <a:off x="2830803" y="1755346"/>
              <a:ext cx="24173" cy="137093"/>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6" name="Straight Connector 70"/>
            <p:cNvCxnSpPr>
              <a:cxnSpLocks noChangeShapeType="1"/>
            </p:cNvCxnSpPr>
            <p:nvPr/>
          </p:nvCxnSpPr>
          <p:spPr bwMode="auto">
            <a:xfrm>
              <a:off x="2854976" y="1892438"/>
              <a:ext cx="137870" cy="4700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47" name="Group 71"/>
            <p:cNvGrpSpPr>
              <a:grpSpLocks/>
            </p:cNvGrpSpPr>
            <p:nvPr/>
          </p:nvGrpSpPr>
          <p:grpSpPr bwMode="auto">
            <a:xfrm rot="3000000">
              <a:off x="2781640" y="1869651"/>
              <a:ext cx="32135" cy="144596"/>
              <a:chOff x="3412933" y="1442751"/>
              <a:chExt cx="32135" cy="144596"/>
            </a:xfrm>
          </p:grpSpPr>
          <p:cxnSp>
            <p:nvCxnSpPr>
              <p:cNvPr id="149" name="Straight Connector 173"/>
              <p:cNvCxnSpPr>
                <a:cxnSpLocks noChangeShapeType="1"/>
              </p:cNvCxnSpPr>
              <p:nvPr/>
            </p:nvCxnSpPr>
            <p:spPr bwMode="auto">
              <a:xfrm>
                <a:off x="3412933" y="144275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0" name="Straight Connector 174"/>
              <p:cNvCxnSpPr>
                <a:cxnSpLocks noChangeShapeType="1"/>
              </p:cNvCxnSpPr>
              <p:nvPr/>
            </p:nvCxnSpPr>
            <p:spPr bwMode="auto">
              <a:xfrm>
                <a:off x="3445068" y="144275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48" name="TextBox 72"/>
            <p:cNvSpPr txBox="1">
              <a:spLocks noChangeArrowheads="1"/>
            </p:cNvSpPr>
            <p:nvPr/>
          </p:nvSpPr>
          <p:spPr bwMode="auto">
            <a:xfrm rot="-600000">
              <a:off x="2565806" y="1904440"/>
              <a:ext cx="291134"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a:t>
              </a:r>
            </a:p>
          </p:txBody>
        </p:sp>
        <p:cxnSp>
          <p:nvCxnSpPr>
            <p:cNvPr id="49" name="Straight Connector 73"/>
            <p:cNvCxnSpPr>
              <a:cxnSpLocks noChangeShapeType="1"/>
            </p:cNvCxnSpPr>
            <p:nvPr/>
          </p:nvCxnSpPr>
          <p:spPr bwMode="auto">
            <a:xfrm>
              <a:off x="2967460" y="1947848"/>
              <a:ext cx="25108" cy="1424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0" name="Straight Connector 74"/>
            <p:cNvCxnSpPr>
              <a:cxnSpLocks noChangeShapeType="1"/>
            </p:cNvCxnSpPr>
            <p:nvPr/>
          </p:nvCxnSpPr>
          <p:spPr bwMode="auto">
            <a:xfrm>
              <a:off x="2996562" y="1944659"/>
              <a:ext cx="25108" cy="1424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51" name="TextBox 75"/>
            <p:cNvSpPr txBox="1">
              <a:spLocks noChangeArrowheads="1"/>
            </p:cNvSpPr>
            <p:nvPr/>
          </p:nvSpPr>
          <p:spPr bwMode="auto">
            <a:xfrm>
              <a:off x="2527577" y="1294261"/>
              <a:ext cx="348881"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OH</a:t>
              </a:r>
            </a:p>
          </p:txBody>
        </p:sp>
        <p:sp>
          <p:nvSpPr>
            <p:cNvPr id="52" name="TextBox 76"/>
            <p:cNvSpPr txBox="1">
              <a:spLocks noChangeArrowheads="1"/>
            </p:cNvSpPr>
            <p:nvPr/>
          </p:nvSpPr>
          <p:spPr bwMode="auto">
            <a:xfrm>
              <a:off x="2217378" y="1366922"/>
              <a:ext cx="291134"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a:t>
              </a:r>
            </a:p>
          </p:txBody>
        </p:sp>
        <p:cxnSp>
          <p:nvCxnSpPr>
            <p:cNvPr id="53" name="Straight Connector 77"/>
            <p:cNvCxnSpPr>
              <a:cxnSpLocks noChangeShapeType="1"/>
            </p:cNvCxnSpPr>
            <p:nvPr/>
          </p:nvCxnSpPr>
          <p:spPr bwMode="auto">
            <a:xfrm>
              <a:off x="2362200" y="1300823"/>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54" name="Group 78"/>
            <p:cNvGrpSpPr>
              <a:grpSpLocks/>
            </p:cNvGrpSpPr>
            <p:nvPr/>
          </p:nvGrpSpPr>
          <p:grpSpPr bwMode="auto">
            <a:xfrm rot="3600000">
              <a:off x="2416778" y="1178462"/>
              <a:ext cx="32135" cy="144596"/>
              <a:chOff x="3412933" y="1442751"/>
              <a:chExt cx="32135" cy="144596"/>
            </a:xfrm>
          </p:grpSpPr>
          <p:cxnSp>
            <p:nvCxnSpPr>
              <p:cNvPr id="147" name="Straight Connector 171"/>
              <p:cNvCxnSpPr>
                <a:cxnSpLocks noChangeShapeType="1"/>
              </p:cNvCxnSpPr>
              <p:nvPr/>
            </p:nvCxnSpPr>
            <p:spPr bwMode="auto">
              <a:xfrm>
                <a:off x="3412933" y="144275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8" name="Straight Connector 172"/>
              <p:cNvCxnSpPr>
                <a:cxnSpLocks noChangeShapeType="1"/>
              </p:cNvCxnSpPr>
              <p:nvPr/>
            </p:nvCxnSpPr>
            <p:spPr bwMode="auto">
              <a:xfrm>
                <a:off x="3445068" y="144275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cxnSp>
          <p:nvCxnSpPr>
            <p:cNvPr id="55" name="Straight Connector 79"/>
            <p:cNvCxnSpPr>
              <a:cxnSpLocks noChangeShapeType="1"/>
            </p:cNvCxnSpPr>
            <p:nvPr/>
          </p:nvCxnSpPr>
          <p:spPr bwMode="auto">
            <a:xfrm>
              <a:off x="2247900" y="1210480"/>
              <a:ext cx="114300" cy="86528"/>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56" name="TextBox 80"/>
            <p:cNvSpPr txBox="1">
              <a:spLocks noChangeArrowheads="1"/>
            </p:cNvSpPr>
            <p:nvPr/>
          </p:nvSpPr>
          <p:spPr bwMode="auto">
            <a:xfrm>
              <a:off x="2385595" y="1068696"/>
              <a:ext cx="291134"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a:t>
              </a:r>
            </a:p>
          </p:txBody>
        </p:sp>
        <p:sp>
          <p:nvSpPr>
            <p:cNvPr id="57" name="TextBox 81"/>
            <p:cNvSpPr txBox="1">
              <a:spLocks noChangeArrowheads="1"/>
            </p:cNvSpPr>
            <p:nvPr/>
          </p:nvSpPr>
          <p:spPr bwMode="auto">
            <a:xfrm>
              <a:off x="3286825" y="1276944"/>
              <a:ext cx="291134"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a:t>
              </a:r>
            </a:p>
          </p:txBody>
        </p:sp>
        <p:sp>
          <p:nvSpPr>
            <p:cNvPr id="58" name="TextBox 82"/>
            <p:cNvSpPr txBox="1">
              <a:spLocks noChangeArrowheads="1"/>
            </p:cNvSpPr>
            <p:nvPr/>
          </p:nvSpPr>
          <p:spPr bwMode="auto">
            <a:xfrm>
              <a:off x="3413678" y="1590225"/>
              <a:ext cx="291134"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a:t>
              </a:r>
            </a:p>
          </p:txBody>
        </p:sp>
        <p:cxnSp>
          <p:nvCxnSpPr>
            <p:cNvPr id="59" name="Straight Connector 83"/>
            <p:cNvCxnSpPr>
              <a:cxnSpLocks noChangeShapeType="1"/>
            </p:cNvCxnSpPr>
            <p:nvPr/>
          </p:nvCxnSpPr>
          <p:spPr bwMode="auto">
            <a:xfrm flipV="1">
              <a:off x="3965271" y="1452114"/>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0" name="Straight Connector 84"/>
            <p:cNvCxnSpPr>
              <a:cxnSpLocks noChangeShapeType="1"/>
            </p:cNvCxnSpPr>
            <p:nvPr/>
          </p:nvCxnSpPr>
          <p:spPr bwMode="auto">
            <a:xfrm>
              <a:off x="4041471" y="1452114"/>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1" name="Straight Connector 85"/>
            <p:cNvCxnSpPr>
              <a:cxnSpLocks noChangeShapeType="1"/>
            </p:cNvCxnSpPr>
            <p:nvPr/>
          </p:nvCxnSpPr>
          <p:spPr bwMode="auto">
            <a:xfrm flipV="1">
              <a:off x="4117671" y="1452114"/>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2" name="Straight Connector 86"/>
            <p:cNvCxnSpPr>
              <a:cxnSpLocks noChangeShapeType="1"/>
            </p:cNvCxnSpPr>
            <p:nvPr/>
          </p:nvCxnSpPr>
          <p:spPr bwMode="auto">
            <a:xfrm>
              <a:off x="4193871" y="1452114"/>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3" name="Straight Connector 87"/>
            <p:cNvCxnSpPr>
              <a:cxnSpLocks noChangeShapeType="1"/>
            </p:cNvCxnSpPr>
            <p:nvPr/>
          </p:nvCxnSpPr>
          <p:spPr bwMode="auto">
            <a:xfrm flipV="1">
              <a:off x="4270071" y="1452114"/>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4" name="Straight Connector 88"/>
            <p:cNvCxnSpPr>
              <a:cxnSpLocks noChangeShapeType="1"/>
            </p:cNvCxnSpPr>
            <p:nvPr/>
          </p:nvCxnSpPr>
          <p:spPr bwMode="auto">
            <a:xfrm>
              <a:off x="4346271" y="1452114"/>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5" name="Straight Connector 89"/>
            <p:cNvCxnSpPr>
              <a:cxnSpLocks noChangeShapeType="1"/>
            </p:cNvCxnSpPr>
            <p:nvPr/>
          </p:nvCxnSpPr>
          <p:spPr bwMode="auto">
            <a:xfrm flipV="1">
              <a:off x="4422471" y="1452114"/>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6" name="Straight Connector 90"/>
            <p:cNvCxnSpPr>
              <a:cxnSpLocks noChangeShapeType="1"/>
            </p:cNvCxnSpPr>
            <p:nvPr/>
          </p:nvCxnSpPr>
          <p:spPr bwMode="auto">
            <a:xfrm>
              <a:off x="4498671" y="1452114"/>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7" name="Straight Connector 91"/>
            <p:cNvCxnSpPr>
              <a:cxnSpLocks noChangeShapeType="1"/>
            </p:cNvCxnSpPr>
            <p:nvPr/>
          </p:nvCxnSpPr>
          <p:spPr bwMode="auto">
            <a:xfrm flipV="1">
              <a:off x="4574871" y="1452114"/>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8" name="Straight Connector 92"/>
            <p:cNvCxnSpPr>
              <a:cxnSpLocks noChangeShapeType="1"/>
            </p:cNvCxnSpPr>
            <p:nvPr/>
          </p:nvCxnSpPr>
          <p:spPr bwMode="auto">
            <a:xfrm>
              <a:off x="4651071" y="1452114"/>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9" name="Straight Connector 93"/>
            <p:cNvCxnSpPr>
              <a:cxnSpLocks noChangeShapeType="1"/>
            </p:cNvCxnSpPr>
            <p:nvPr/>
          </p:nvCxnSpPr>
          <p:spPr bwMode="auto">
            <a:xfrm>
              <a:off x="4727271" y="1528314"/>
              <a:ext cx="152400" cy="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0" name="Straight Connector 94"/>
            <p:cNvCxnSpPr>
              <a:cxnSpLocks noChangeShapeType="1"/>
            </p:cNvCxnSpPr>
            <p:nvPr/>
          </p:nvCxnSpPr>
          <p:spPr bwMode="auto">
            <a:xfrm flipV="1">
              <a:off x="4879671" y="1452114"/>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1" name="Straight Connector 95"/>
            <p:cNvCxnSpPr>
              <a:cxnSpLocks noChangeShapeType="1"/>
            </p:cNvCxnSpPr>
            <p:nvPr/>
          </p:nvCxnSpPr>
          <p:spPr bwMode="auto">
            <a:xfrm>
              <a:off x="4955871" y="1452114"/>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2" name="Straight Connector 96"/>
            <p:cNvCxnSpPr>
              <a:cxnSpLocks noChangeShapeType="1"/>
            </p:cNvCxnSpPr>
            <p:nvPr/>
          </p:nvCxnSpPr>
          <p:spPr bwMode="auto">
            <a:xfrm flipV="1">
              <a:off x="5032071" y="1452114"/>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3" name="Straight Connector 97"/>
            <p:cNvCxnSpPr>
              <a:cxnSpLocks noChangeShapeType="1"/>
            </p:cNvCxnSpPr>
            <p:nvPr/>
          </p:nvCxnSpPr>
          <p:spPr bwMode="auto">
            <a:xfrm>
              <a:off x="5108271" y="1452114"/>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4" name="Straight Connector 98"/>
            <p:cNvCxnSpPr>
              <a:cxnSpLocks noChangeShapeType="1"/>
            </p:cNvCxnSpPr>
            <p:nvPr/>
          </p:nvCxnSpPr>
          <p:spPr bwMode="auto">
            <a:xfrm flipV="1">
              <a:off x="5184471" y="1452114"/>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5" name="Straight Connector 99"/>
            <p:cNvCxnSpPr>
              <a:cxnSpLocks noChangeShapeType="1"/>
            </p:cNvCxnSpPr>
            <p:nvPr/>
          </p:nvCxnSpPr>
          <p:spPr bwMode="auto">
            <a:xfrm>
              <a:off x="5260671" y="1452114"/>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6" name="Straight Connector 100"/>
            <p:cNvCxnSpPr>
              <a:cxnSpLocks noChangeShapeType="1"/>
            </p:cNvCxnSpPr>
            <p:nvPr/>
          </p:nvCxnSpPr>
          <p:spPr bwMode="auto">
            <a:xfrm flipV="1">
              <a:off x="5336871" y="1452114"/>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7" name="Straight Connector 101"/>
            <p:cNvCxnSpPr>
              <a:cxnSpLocks noChangeShapeType="1"/>
            </p:cNvCxnSpPr>
            <p:nvPr/>
          </p:nvCxnSpPr>
          <p:spPr bwMode="auto">
            <a:xfrm>
              <a:off x="4027701" y="1290994"/>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8" name="Straight Connector 102"/>
            <p:cNvCxnSpPr>
              <a:cxnSpLocks noChangeShapeType="1"/>
            </p:cNvCxnSpPr>
            <p:nvPr/>
          </p:nvCxnSpPr>
          <p:spPr bwMode="auto">
            <a:xfrm>
              <a:off x="4059836" y="1290994"/>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79" name="TextBox 103"/>
            <p:cNvSpPr txBox="1">
              <a:spLocks noChangeArrowheads="1"/>
            </p:cNvSpPr>
            <p:nvPr/>
          </p:nvSpPr>
          <p:spPr bwMode="auto">
            <a:xfrm>
              <a:off x="3902621" y="1132494"/>
              <a:ext cx="291134"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a:t>
              </a:r>
            </a:p>
          </p:txBody>
        </p:sp>
        <p:cxnSp>
          <p:nvCxnSpPr>
            <p:cNvPr id="80" name="Straight Connector 104"/>
            <p:cNvCxnSpPr>
              <a:cxnSpLocks noChangeShapeType="1"/>
            </p:cNvCxnSpPr>
            <p:nvPr/>
          </p:nvCxnSpPr>
          <p:spPr bwMode="auto">
            <a:xfrm>
              <a:off x="4727271" y="1528314"/>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81" name="TextBox 105"/>
            <p:cNvSpPr txBox="1">
              <a:spLocks noChangeArrowheads="1"/>
            </p:cNvSpPr>
            <p:nvPr/>
          </p:nvSpPr>
          <p:spPr bwMode="auto">
            <a:xfrm>
              <a:off x="4586066" y="1604142"/>
              <a:ext cx="348881"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OH</a:t>
              </a:r>
            </a:p>
          </p:txBody>
        </p:sp>
        <p:cxnSp>
          <p:nvCxnSpPr>
            <p:cNvPr id="82" name="Straight Connector 106"/>
            <p:cNvCxnSpPr>
              <a:cxnSpLocks noChangeShapeType="1"/>
            </p:cNvCxnSpPr>
            <p:nvPr/>
          </p:nvCxnSpPr>
          <p:spPr bwMode="auto">
            <a:xfrm>
              <a:off x="4878643" y="1449514"/>
              <a:ext cx="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83" name="Group 107"/>
            <p:cNvGrpSpPr>
              <a:grpSpLocks/>
            </p:cNvGrpSpPr>
            <p:nvPr/>
          </p:nvGrpSpPr>
          <p:grpSpPr bwMode="auto">
            <a:xfrm>
              <a:off x="4764343" y="981614"/>
              <a:ext cx="32135" cy="144596"/>
              <a:chOff x="3412933" y="1442751"/>
              <a:chExt cx="32135" cy="144596"/>
            </a:xfrm>
          </p:grpSpPr>
          <p:cxnSp>
            <p:nvCxnSpPr>
              <p:cNvPr id="145" name="Straight Connector 169"/>
              <p:cNvCxnSpPr>
                <a:cxnSpLocks noChangeShapeType="1"/>
              </p:cNvCxnSpPr>
              <p:nvPr/>
            </p:nvCxnSpPr>
            <p:spPr bwMode="auto">
              <a:xfrm>
                <a:off x="3412933" y="144275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6" name="Straight Connector 170"/>
              <p:cNvCxnSpPr>
                <a:cxnSpLocks noChangeShapeType="1"/>
              </p:cNvCxnSpPr>
              <p:nvPr/>
            </p:nvCxnSpPr>
            <p:spPr bwMode="auto">
              <a:xfrm>
                <a:off x="3445068" y="144275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84" name="TextBox 108"/>
            <p:cNvSpPr txBox="1">
              <a:spLocks noChangeArrowheads="1"/>
            </p:cNvSpPr>
            <p:nvPr/>
          </p:nvSpPr>
          <p:spPr bwMode="auto">
            <a:xfrm>
              <a:off x="4741172" y="1296501"/>
              <a:ext cx="291134" cy="232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a:t>
              </a:r>
            </a:p>
          </p:txBody>
        </p:sp>
        <p:cxnSp>
          <p:nvCxnSpPr>
            <p:cNvPr id="85" name="Straight Connector 109"/>
            <p:cNvCxnSpPr>
              <a:cxnSpLocks noChangeShapeType="1"/>
            </p:cNvCxnSpPr>
            <p:nvPr/>
          </p:nvCxnSpPr>
          <p:spPr bwMode="auto">
            <a:xfrm>
              <a:off x="4878643" y="1226337"/>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86" name="Group 110"/>
            <p:cNvGrpSpPr>
              <a:grpSpLocks/>
            </p:cNvGrpSpPr>
            <p:nvPr/>
          </p:nvGrpSpPr>
          <p:grpSpPr bwMode="auto">
            <a:xfrm rot="3600000">
              <a:off x="4933221" y="1103976"/>
              <a:ext cx="32135" cy="144596"/>
              <a:chOff x="3412933" y="1442751"/>
              <a:chExt cx="32135" cy="144596"/>
            </a:xfrm>
          </p:grpSpPr>
          <p:cxnSp>
            <p:nvCxnSpPr>
              <p:cNvPr id="143" name="Straight Connector 167"/>
              <p:cNvCxnSpPr>
                <a:cxnSpLocks noChangeShapeType="1"/>
              </p:cNvCxnSpPr>
              <p:nvPr/>
            </p:nvCxnSpPr>
            <p:spPr bwMode="auto">
              <a:xfrm>
                <a:off x="3412933" y="144275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4" name="Straight Connector 168"/>
              <p:cNvCxnSpPr>
                <a:cxnSpLocks noChangeShapeType="1"/>
              </p:cNvCxnSpPr>
              <p:nvPr/>
            </p:nvCxnSpPr>
            <p:spPr bwMode="auto">
              <a:xfrm>
                <a:off x="3445068" y="144275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cxnSp>
          <p:nvCxnSpPr>
            <p:cNvPr id="87" name="Straight Connector 111"/>
            <p:cNvCxnSpPr>
              <a:cxnSpLocks noChangeShapeType="1"/>
            </p:cNvCxnSpPr>
            <p:nvPr/>
          </p:nvCxnSpPr>
          <p:spPr bwMode="auto">
            <a:xfrm>
              <a:off x="4764343" y="1135994"/>
              <a:ext cx="114300" cy="86528"/>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88" name="TextBox 112"/>
            <p:cNvSpPr txBox="1">
              <a:spLocks noChangeArrowheads="1"/>
            </p:cNvSpPr>
            <p:nvPr/>
          </p:nvSpPr>
          <p:spPr bwMode="auto">
            <a:xfrm>
              <a:off x="4902037" y="994211"/>
              <a:ext cx="291134" cy="232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a:t>
              </a:r>
            </a:p>
          </p:txBody>
        </p:sp>
        <p:cxnSp>
          <p:nvCxnSpPr>
            <p:cNvPr id="89" name="Straight Connector 113"/>
            <p:cNvCxnSpPr>
              <a:cxnSpLocks noChangeShapeType="1"/>
            </p:cNvCxnSpPr>
            <p:nvPr/>
          </p:nvCxnSpPr>
          <p:spPr bwMode="auto">
            <a:xfrm>
              <a:off x="4010202" y="18288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0" name="Straight Connector 114"/>
            <p:cNvCxnSpPr>
              <a:cxnSpLocks noChangeShapeType="1"/>
            </p:cNvCxnSpPr>
            <p:nvPr/>
          </p:nvCxnSpPr>
          <p:spPr bwMode="auto">
            <a:xfrm flipV="1">
              <a:off x="4086402" y="1828799"/>
              <a:ext cx="76199"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1" name="Straight Connector 115"/>
            <p:cNvCxnSpPr>
              <a:cxnSpLocks noChangeShapeType="1"/>
            </p:cNvCxnSpPr>
            <p:nvPr/>
          </p:nvCxnSpPr>
          <p:spPr bwMode="auto">
            <a:xfrm>
              <a:off x="4162602" y="18288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2" name="Straight Connector 116"/>
            <p:cNvCxnSpPr>
              <a:cxnSpLocks noChangeShapeType="1"/>
            </p:cNvCxnSpPr>
            <p:nvPr/>
          </p:nvCxnSpPr>
          <p:spPr bwMode="auto">
            <a:xfrm flipV="1">
              <a:off x="4238802" y="18288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3" name="Straight Connector 117"/>
            <p:cNvCxnSpPr>
              <a:cxnSpLocks noChangeShapeType="1"/>
            </p:cNvCxnSpPr>
            <p:nvPr/>
          </p:nvCxnSpPr>
          <p:spPr bwMode="auto">
            <a:xfrm>
              <a:off x="4696002" y="1905000"/>
              <a:ext cx="152400" cy="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4" name="Straight Connector 118"/>
            <p:cNvCxnSpPr>
              <a:cxnSpLocks noChangeShapeType="1"/>
            </p:cNvCxnSpPr>
            <p:nvPr/>
          </p:nvCxnSpPr>
          <p:spPr bwMode="auto">
            <a:xfrm>
              <a:off x="4315002" y="18288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5" name="Straight Connector 119"/>
            <p:cNvCxnSpPr>
              <a:cxnSpLocks noChangeShapeType="1"/>
            </p:cNvCxnSpPr>
            <p:nvPr/>
          </p:nvCxnSpPr>
          <p:spPr bwMode="auto">
            <a:xfrm flipV="1">
              <a:off x="4391202" y="18288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6" name="Straight Connector 120"/>
            <p:cNvCxnSpPr>
              <a:cxnSpLocks noChangeShapeType="1"/>
            </p:cNvCxnSpPr>
            <p:nvPr/>
          </p:nvCxnSpPr>
          <p:spPr bwMode="auto">
            <a:xfrm>
              <a:off x="4467402" y="18288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7" name="Straight Connector 121"/>
            <p:cNvCxnSpPr>
              <a:cxnSpLocks noChangeShapeType="1"/>
            </p:cNvCxnSpPr>
            <p:nvPr/>
          </p:nvCxnSpPr>
          <p:spPr bwMode="auto">
            <a:xfrm flipV="1">
              <a:off x="4543602" y="18288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8" name="Straight Connector 122"/>
            <p:cNvCxnSpPr>
              <a:cxnSpLocks noChangeShapeType="1"/>
            </p:cNvCxnSpPr>
            <p:nvPr/>
          </p:nvCxnSpPr>
          <p:spPr bwMode="auto">
            <a:xfrm>
              <a:off x="4619802" y="18288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9" name="Straight Connector 123"/>
            <p:cNvCxnSpPr>
              <a:cxnSpLocks noChangeShapeType="1"/>
            </p:cNvCxnSpPr>
            <p:nvPr/>
          </p:nvCxnSpPr>
          <p:spPr bwMode="auto">
            <a:xfrm flipV="1">
              <a:off x="4848402" y="18288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0" name="Straight Connector 124"/>
            <p:cNvCxnSpPr>
              <a:cxnSpLocks noChangeShapeType="1"/>
            </p:cNvCxnSpPr>
            <p:nvPr/>
          </p:nvCxnSpPr>
          <p:spPr bwMode="auto">
            <a:xfrm>
              <a:off x="4924602" y="18288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1" name="Straight Connector 125"/>
            <p:cNvCxnSpPr>
              <a:cxnSpLocks noChangeShapeType="1"/>
            </p:cNvCxnSpPr>
            <p:nvPr/>
          </p:nvCxnSpPr>
          <p:spPr bwMode="auto">
            <a:xfrm flipV="1">
              <a:off x="5000802" y="18288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2" name="Straight Connector 126"/>
            <p:cNvCxnSpPr>
              <a:cxnSpLocks noChangeShapeType="1"/>
            </p:cNvCxnSpPr>
            <p:nvPr/>
          </p:nvCxnSpPr>
          <p:spPr bwMode="auto">
            <a:xfrm>
              <a:off x="5077002" y="18288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3" name="Straight Connector 127"/>
            <p:cNvCxnSpPr>
              <a:cxnSpLocks noChangeShapeType="1"/>
            </p:cNvCxnSpPr>
            <p:nvPr/>
          </p:nvCxnSpPr>
          <p:spPr bwMode="auto">
            <a:xfrm flipV="1">
              <a:off x="5153202" y="18288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4" name="Straight Connector 128"/>
            <p:cNvCxnSpPr>
              <a:cxnSpLocks noChangeShapeType="1"/>
            </p:cNvCxnSpPr>
            <p:nvPr/>
          </p:nvCxnSpPr>
          <p:spPr bwMode="auto">
            <a:xfrm>
              <a:off x="5229402" y="18288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5" name="Straight Connector 129"/>
            <p:cNvCxnSpPr>
              <a:cxnSpLocks noChangeShapeType="1"/>
            </p:cNvCxnSpPr>
            <p:nvPr/>
          </p:nvCxnSpPr>
          <p:spPr bwMode="auto">
            <a:xfrm flipV="1">
              <a:off x="5305602" y="18288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6" name="Straight Connector 130"/>
            <p:cNvCxnSpPr>
              <a:cxnSpLocks noChangeShapeType="1"/>
            </p:cNvCxnSpPr>
            <p:nvPr/>
          </p:nvCxnSpPr>
          <p:spPr bwMode="auto">
            <a:xfrm>
              <a:off x="4848402" y="1905000"/>
              <a:ext cx="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7" name="Straight Connector 131"/>
            <p:cNvCxnSpPr>
              <a:cxnSpLocks noChangeShapeType="1"/>
            </p:cNvCxnSpPr>
            <p:nvPr/>
          </p:nvCxnSpPr>
          <p:spPr bwMode="auto">
            <a:xfrm>
              <a:off x="4696002" y="1905000"/>
              <a:ext cx="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8" name="Straight Connector 132"/>
            <p:cNvCxnSpPr>
              <a:cxnSpLocks noChangeShapeType="1"/>
            </p:cNvCxnSpPr>
            <p:nvPr/>
          </p:nvCxnSpPr>
          <p:spPr bwMode="auto">
            <a:xfrm>
              <a:off x="4072632" y="1918312"/>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9" name="Straight Connector 133"/>
            <p:cNvCxnSpPr>
              <a:cxnSpLocks noChangeShapeType="1"/>
            </p:cNvCxnSpPr>
            <p:nvPr/>
          </p:nvCxnSpPr>
          <p:spPr bwMode="auto">
            <a:xfrm>
              <a:off x="4104767" y="1918312"/>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10" name="TextBox 134"/>
            <p:cNvSpPr txBox="1">
              <a:spLocks noChangeArrowheads="1"/>
            </p:cNvSpPr>
            <p:nvPr/>
          </p:nvSpPr>
          <p:spPr bwMode="auto">
            <a:xfrm>
              <a:off x="3947552" y="1994128"/>
              <a:ext cx="291134"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a:t>
              </a:r>
            </a:p>
          </p:txBody>
        </p:sp>
        <p:sp>
          <p:nvSpPr>
            <p:cNvPr id="111" name="TextBox 135"/>
            <p:cNvSpPr txBox="1">
              <a:spLocks noChangeArrowheads="1"/>
            </p:cNvSpPr>
            <p:nvPr/>
          </p:nvSpPr>
          <p:spPr bwMode="auto">
            <a:xfrm>
              <a:off x="4714910" y="1917366"/>
              <a:ext cx="291134"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a:t>
              </a:r>
            </a:p>
          </p:txBody>
        </p:sp>
        <p:cxnSp>
          <p:nvCxnSpPr>
            <p:cNvPr id="112" name="Straight Connector 136"/>
            <p:cNvCxnSpPr>
              <a:cxnSpLocks noChangeShapeType="1"/>
            </p:cNvCxnSpPr>
            <p:nvPr/>
          </p:nvCxnSpPr>
          <p:spPr bwMode="auto">
            <a:xfrm rot="-2400000">
              <a:off x="4920292" y="2053386"/>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3" name="Straight Connector 137"/>
            <p:cNvCxnSpPr>
              <a:cxnSpLocks noChangeShapeType="1"/>
            </p:cNvCxnSpPr>
            <p:nvPr/>
          </p:nvCxnSpPr>
          <p:spPr bwMode="auto">
            <a:xfrm rot="-2400000">
              <a:off x="5155107" y="2134695"/>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4" name="Straight Connector 138"/>
            <p:cNvCxnSpPr>
              <a:cxnSpLocks noChangeShapeType="1"/>
            </p:cNvCxnSpPr>
            <p:nvPr/>
          </p:nvCxnSpPr>
          <p:spPr bwMode="auto">
            <a:xfrm rot="-2400000">
              <a:off x="5204290" y="239184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5" name="Straight Connector 139"/>
            <p:cNvCxnSpPr>
              <a:cxnSpLocks noChangeShapeType="1"/>
            </p:cNvCxnSpPr>
            <p:nvPr/>
          </p:nvCxnSpPr>
          <p:spPr bwMode="auto">
            <a:xfrm rot="-2400000">
              <a:off x="4974409" y="2131838"/>
              <a:ext cx="127614" cy="70232"/>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6" name="Straight Connector 140"/>
            <p:cNvCxnSpPr>
              <a:cxnSpLocks noChangeShapeType="1"/>
            </p:cNvCxnSpPr>
            <p:nvPr/>
          </p:nvCxnSpPr>
          <p:spPr bwMode="auto">
            <a:xfrm rot="19200000" flipV="1">
              <a:off x="5115891" y="2293564"/>
              <a:ext cx="127614" cy="84004"/>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7" name="Straight Connector 141"/>
            <p:cNvCxnSpPr>
              <a:cxnSpLocks noChangeShapeType="1"/>
            </p:cNvCxnSpPr>
            <p:nvPr/>
          </p:nvCxnSpPr>
          <p:spPr bwMode="auto">
            <a:xfrm rot="-2400000">
              <a:off x="5137851" y="215127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118" name="Group 142"/>
            <p:cNvGrpSpPr>
              <a:grpSpLocks/>
            </p:cNvGrpSpPr>
            <p:nvPr/>
          </p:nvGrpSpPr>
          <p:grpSpPr bwMode="auto">
            <a:xfrm rot="1200000">
              <a:off x="4925857" y="2180281"/>
              <a:ext cx="32135" cy="144596"/>
              <a:chOff x="3412933" y="1442751"/>
              <a:chExt cx="32135" cy="144596"/>
            </a:xfrm>
          </p:grpSpPr>
          <p:cxnSp>
            <p:nvCxnSpPr>
              <p:cNvPr id="141" name="Straight Connector 165"/>
              <p:cNvCxnSpPr>
                <a:cxnSpLocks noChangeShapeType="1"/>
              </p:cNvCxnSpPr>
              <p:nvPr/>
            </p:nvCxnSpPr>
            <p:spPr bwMode="auto">
              <a:xfrm>
                <a:off x="3412933" y="144275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2" name="Straight Connector 166"/>
              <p:cNvCxnSpPr>
                <a:cxnSpLocks noChangeShapeType="1"/>
              </p:cNvCxnSpPr>
              <p:nvPr/>
            </p:nvCxnSpPr>
            <p:spPr bwMode="auto">
              <a:xfrm>
                <a:off x="3445068" y="144275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119" name="Group 143"/>
            <p:cNvGrpSpPr>
              <a:grpSpLocks/>
            </p:cNvGrpSpPr>
            <p:nvPr/>
          </p:nvGrpSpPr>
          <p:grpSpPr bwMode="auto">
            <a:xfrm rot="4800000">
              <a:off x="5068677" y="2350131"/>
              <a:ext cx="32135" cy="144597"/>
              <a:chOff x="3412933" y="1442751"/>
              <a:chExt cx="32135" cy="144597"/>
            </a:xfrm>
          </p:grpSpPr>
          <p:cxnSp>
            <p:nvCxnSpPr>
              <p:cNvPr id="139" name="Straight Connector 163"/>
              <p:cNvCxnSpPr>
                <a:cxnSpLocks noChangeShapeType="1"/>
              </p:cNvCxnSpPr>
              <p:nvPr/>
            </p:nvCxnSpPr>
            <p:spPr bwMode="auto">
              <a:xfrm>
                <a:off x="3412933" y="1442752"/>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0" name="Straight Connector 164"/>
              <p:cNvCxnSpPr>
                <a:cxnSpLocks noChangeShapeType="1"/>
              </p:cNvCxnSpPr>
              <p:nvPr/>
            </p:nvCxnSpPr>
            <p:spPr bwMode="auto">
              <a:xfrm>
                <a:off x="3445068" y="144275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120" name="TextBox 144"/>
            <p:cNvSpPr txBox="1">
              <a:spLocks noChangeArrowheads="1"/>
            </p:cNvSpPr>
            <p:nvPr/>
          </p:nvSpPr>
          <p:spPr bwMode="auto">
            <a:xfrm rot="-2400000">
              <a:off x="4745895" y="2241876"/>
              <a:ext cx="291134"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a:t>
              </a:r>
            </a:p>
          </p:txBody>
        </p:sp>
        <p:sp>
          <p:nvSpPr>
            <p:cNvPr id="121" name="TextBox 145"/>
            <p:cNvSpPr txBox="1">
              <a:spLocks noChangeArrowheads="1"/>
            </p:cNvSpPr>
            <p:nvPr/>
          </p:nvSpPr>
          <p:spPr bwMode="auto">
            <a:xfrm rot="-2400000">
              <a:off x="4826835" y="2318178"/>
              <a:ext cx="291134"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a:t>
              </a:r>
            </a:p>
          </p:txBody>
        </p:sp>
        <p:sp>
          <p:nvSpPr>
            <p:cNvPr id="122" name="TextBox 146"/>
            <p:cNvSpPr txBox="1">
              <a:spLocks noChangeArrowheads="1"/>
            </p:cNvSpPr>
            <p:nvPr/>
          </p:nvSpPr>
          <p:spPr bwMode="auto">
            <a:xfrm>
              <a:off x="5133051" y="2435727"/>
              <a:ext cx="348881"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OH</a:t>
              </a:r>
            </a:p>
          </p:txBody>
        </p:sp>
        <p:sp>
          <p:nvSpPr>
            <p:cNvPr id="123" name="TextBox 147"/>
            <p:cNvSpPr txBox="1">
              <a:spLocks noChangeArrowheads="1"/>
            </p:cNvSpPr>
            <p:nvPr/>
          </p:nvSpPr>
          <p:spPr bwMode="auto">
            <a:xfrm>
              <a:off x="4553477" y="1912135"/>
              <a:ext cx="291134"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a:t>
              </a:r>
            </a:p>
          </p:txBody>
        </p:sp>
        <p:cxnSp>
          <p:nvCxnSpPr>
            <p:cNvPr id="124" name="Straight Connector 148"/>
            <p:cNvCxnSpPr>
              <a:cxnSpLocks noChangeShapeType="1"/>
            </p:cNvCxnSpPr>
            <p:nvPr/>
          </p:nvCxnSpPr>
          <p:spPr bwMode="auto">
            <a:xfrm rot="1200000">
              <a:off x="4672762" y="2075903"/>
              <a:ext cx="24173" cy="137093"/>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25" name="Straight Connector 149"/>
            <p:cNvCxnSpPr>
              <a:cxnSpLocks noChangeShapeType="1"/>
            </p:cNvCxnSpPr>
            <p:nvPr/>
          </p:nvCxnSpPr>
          <p:spPr bwMode="auto">
            <a:xfrm rot="1200000">
              <a:off x="4660566" y="2235155"/>
              <a:ext cx="137870" cy="4700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126" name="Group 150"/>
            <p:cNvGrpSpPr>
              <a:grpSpLocks/>
            </p:cNvGrpSpPr>
            <p:nvPr/>
          </p:nvGrpSpPr>
          <p:grpSpPr bwMode="auto">
            <a:xfrm rot="4200000">
              <a:off x="4585946" y="2167636"/>
              <a:ext cx="32135" cy="144596"/>
              <a:chOff x="3412933" y="1442751"/>
              <a:chExt cx="32135" cy="144596"/>
            </a:xfrm>
          </p:grpSpPr>
          <p:cxnSp>
            <p:nvCxnSpPr>
              <p:cNvPr id="137" name="Straight Connector 161"/>
              <p:cNvCxnSpPr>
                <a:cxnSpLocks noChangeShapeType="1"/>
              </p:cNvCxnSpPr>
              <p:nvPr/>
            </p:nvCxnSpPr>
            <p:spPr bwMode="auto">
              <a:xfrm>
                <a:off x="3412933" y="144275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38" name="Straight Connector 162"/>
              <p:cNvCxnSpPr>
                <a:cxnSpLocks noChangeShapeType="1"/>
              </p:cNvCxnSpPr>
              <p:nvPr/>
            </p:nvCxnSpPr>
            <p:spPr bwMode="auto">
              <a:xfrm>
                <a:off x="3445068" y="144275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127" name="TextBox 151"/>
            <p:cNvSpPr txBox="1">
              <a:spLocks noChangeArrowheads="1"/>
            </p:cNvSpPr>
            <p:nvPr/>
          </p:nvSpPr>
          <p:spPr bwMode="auto">
            <a:xfrm rot="600000">
              <a:off x="4351486" y="2166264"/>
              <a:ext cx="291134"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a:t>
              </a:r>
            </a:p>
          </p:txBody>
        </p:sp>
        <p:cxnSp>
          <p:nvCxnSpPr>
            <p:cNvPr id="128" name="Straight Connector 152"/>
            <p:cNvCxnSpPr>
              <a:cxnSpLocks noChangeShapeType="1"/>
            </p:cNvCxnSpPr>
            <p:nvPr/>
          </p:nvCxnSpPr>
          <p:spPr bwMode="auto">
            <a:xfrm rot="1200000">
              <a:off x="4734402" y="2303535"/>
              <a:ext cx="25108" cy="1424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29" name="Straight Connector 153"/>
            <p:cNvCxnSpPr>
              <a:cxnSpLocks noChangeShapeType="1"/>
            </p:cNvCxnSpPr>
            <p:nvPr/>
          </p:nvCxnSpPr>
          <p:spPr bwMode="auto">
            <a:xfrm rot="1200000">
              <a:off x="4762840" y="2310492"/>
              <a:ext cx="25108" cy="1424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30" name="TextBox 154"/>
            <p:cNvSpPr txBox="1">
              <a:spLocks noChangeArrowheads="1"/>
            </p:cNvSpPr>
            <p:nvPr/>
          </p:nvSpPr>
          <p:spPr bwMode="auto">
            <a:xfrm>
              <a:off x="3828589" y="1709120"/>
              <a:ext cx="291134"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a:t>
              </a:r>
            </a:p>
          </p:txBody>
        </p:sp>
        <p:sp>
          <p:nvSpPr>
            <p:cNvPr id="131" name="TextBox 155"/>
            <p:cNvSpPr txBox="1">
              <a:spLocks noChangeArrowheads="1"/>
            </p:cNvSpPr>
            <p:nvPr/>
          </p:nvSpPr>
          <p:spPr bwMode="auto">
            <a:xfrm>
              <a:off x="3789586" y="1421438"/>
              <a:ext cx="291134"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a:t>
              </a:r>
            </a:p>
          </p:txBody>
        </p:sp>
        <p:cxnSp>
          <p:nvCxnSpPr>
            <p:cNvPr id="132" name="Straight Connector 156"/>
            <p:cNvCxnSpPr>
              <a:cxnSpLocks noChangeShapeType="1"/>
            </p:cNvCxnSpPr>
            <p:nvPr/>
          </p:nvCxnSpPr>
          <p:spPr bwMode="auto">
            <a:xfrm>
              <a:off x="3583023" y="1680915"/>
              <a:ext cx="125950" cy="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33" name="Straight Connector 157"/>
            <p:cNvCxnSpPr>
              <a:cxnSpLocks noChangeShapeType="1"/>
            </p:cNvCxnSpPr>
            <p:nvPr/>
          </p:nvCxnSpPr>
          <p:spPr bwMode="auto">
            <a:xfrm flipV="1">
              <a:off x="3716023" y="1538490"/>
              <a:ext cx="34973" cy="137909"/>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34" name="Straight Connector 158"/>
            <p:cNvCxnSpPr>
              <a:cxnSpLocks noChangeShapeType="1"/>
            </p:cNvCxnSpPr>
            <p:nvPr/>
          </p:nvCxnSpPr>
          <p:spPr bwMode="auto">
            <a:xfrm flipH="1" flipV="1">
              <a:off x="3714469" y="1680915"/>
              <a:ext cx="78269" cy="13791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35" name="Straight Connector 159"/>
            <p:cNvCxnSpPr>
              <a:cxnSpLocks noChangeShapeType="1"/>
            </p:cNvCxnSpPr>
            <p:nvPr/>
          </p:nvCxnSpPr>
          <p:spPr bwMode="auto">
            <a:xfrm>
              <a:off x="3796550" y="1828800"/>
              <a:ext cx="125950" cy="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36" name="Straight Connector 160"/>
            <p:cNvCxnSpPr>
              <a:cxnSpLocks noChangeShapeType="1"/>
            </p:cNvCxnSpPr>
            <p:nvPr/>
          </p:nvCxnSpPr>
          <p:spPr bwMode="auto">
            <a:xfrm>
              <a:off x="3753603" y="1538490"/>
              <a:ext cx="125950" cy="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pic>
        <p:nvPicPr>
          <p:cNvPr id="159" name="Picture 31"/>
          <p:cNvPicPr>
            <a:picLocks noChangeAspect="1" noChangeArrowheads="1"/>
          </p:cNvPicPr>
          <p:nvPr/>
        </p:nvPicPr>
        <p:blipFill>
          <a:blip r:embed="rId3" cstate="print"/>
          <a:srcRect r="20184" b="5000"/>
          <a:stretch>
            <a:fillRect/>
          </a:stretch>
        </p:blipFill>
        <p:spPr bwMode="auto">
          <a:xfrm>
            <a:off x="7883525" y="5457825"/>
            <a:ext cx="801688" cy="71913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0" name="Text Box 166"/>
          <p:cNvSpPr txBox="1">
            <a:spLocks noChangeArrowheads="1"/>
          </p:cNvSpPr>
          <p:nvPr/>
        </p:nvSpPr>
        <p:spPr bwMode="auto">
          <a:xfrm>
            <a:off x="7853363" y="6151563"/>
            <a:ext cx="8905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a:solidFill>
                  <a:srgbClr val="000000"/>
                </a:solidFill>
                <a:latin typeface="Arial" pitchFamily="34" charset="0"/>
                <a:cs typeface="Arial" pitchFamily="34" charset="0"/>
              </a:rPr>
              <a:t>Synthetic </a:t>
            </a:r>
          </a:p>
          <a:p>
            <a:pPr algn="ctr" eaLnBrk="1" hangingPunct="1"/>
            <a:r>
              <a:rPr lang="en-US" sz="1200">
                <a:solidFill>
                  <a:srgbClr val="000000"/>
                </a:solidFill>
                <a:latin typeface="Arial" pitchFamily="34" charset="0"/>
                <a:cs typeface="Arial" pitchFamily="34" charset="0"/>
              </a:rPr>
              <a:t>fiber</a:t>
            </a:r>
          </a:p>
        </p:txBody>
      </p:sp>
      <p:sp>
        <p:nvSpPr>
          <p:cNvPr id="161" name="Text Box 164"/>
          <p:cNvSpPr txBox="1">
            <a:spLocks noChangeArrowheads="1"/>
          </p:cNvSpPr>
          <p:nvPr/>
        </p:nvSpPr>
        <p:spPr bwMode="auto">
          <a:xfrm>
            <a:off x="7512050" y="5765800"/>
            <a:ext cx="36420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0000"/>
                </a:solidFill>
                <a:latin typeface="Arial" pitchFamily="34" charset="0"/>
                <a:cs typeface="Arial" pitchFamily="34" charset="0"/>
              </a:rPr>
              <a:t>+</a:t>
            </a:r>
          </a:p>
        </p:txBody>
      </p:sp>
      <p:sp>
        <p:nvSpPr>
          <p:cNvPr id="162" name="Text Box 166"/>
          <p:cNvSpPr txBox="1">
            <a:spLocks noChangeArrowheads="1"/>
          </p:cNvSpPr>
          <p:nvPr/>
        </p:nvSpPr>
        <p:spPr bwMode="auto">
          <a:xfrm>
            <a:off x="6548438" y="5889625"/>
            <a:ext cx="67786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a:solidFill>
                  <a:srgbClr val="000000"/>
                </a:solidFill>
                <a:latin typeface="Arial" pitchFamily="34" charset="0"/>
                <a:cs typeface="Arial" pitchFamily="34" charset="0"/>
              </a:rPr>
              <a:t>and/or</a:t>
            </a:r>
          </a:p>
        </p:txBody>
      </p:sp>
      <p:graphicFrame>
        <p:nvGraphicFramePr>
          <p:cNvPr id="163" name="Object 2"/>
          <p:cNvGraphicFramePr>
            <a:graphicFrameLocks noChangeAspect="1"/>
          </p:cNvGraphicFramePr>
          <p:nvPr>
            <p:extLst>
              <p:ext uri="{D42A27DB-BD31-4B8C-83A1-F6EECF244321}">
                <p14:modId xmlns:p14="http://schemas.microsoft.com/office/powerpoint/2010/main" xmlns="" val="4154764478"/>
              </p:ext>
            </p:extLst>
          </p:nvPr>
        </p:nvGraphicFramePr>
        <p:xfrm>
          <a:off x="6732588" y="5413375"/>
          <a:ext cx="309562" cy="557213"/>
        </p:xfrm>
        <a:graphic>
          <a:graphicData uri="http://schemas.openxmlformats.org/presentationml/2006/ole">
            <p:oleObj spid="_x0000_s51227" name="ISIS/Draw Sketch" r:id="rId4" imgW="586381" imgH="1118304" progId="">
              <p:embed/>
            </p:oleObj>
          </a:graphicData>
        </a:graphic>
      </p:graphicFrame>
      <p:sp>
        <p:nvSpPr>
          <p:cNvPr id="164" name="Text Box 164"/>
          <p:cNvSpPr txBox="1">
            <a:spLocks noChangeArrowheads="1"/>
          </p:cNvSpPr>
          <p:nvPr/>
        </p:nvSpPr>
        <p:spPr bwMode="auto">
          <a:xfrm>
            <a:off x="5942013" y="5797550"/>
            <a:ext cx="36420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0000"/>
                </a:solidFill>
                <a:latin typeface="Arial" pitchFamily="34" charset="0"/>
                <a:cs typeface="Arial" pitchFamily="34" charset="0"/>
              </a:rPr>
              <a:t>+</a:t>
            </a:r>
          </a:p>
        </p:txBody>
      </p:sp>
      <p:grpSp>
        <p:nvGrpSpPr>
          <p:cNvPr id="165" name="Group 20"/>
          <p:cNvGrpSpPr>
            <a:grpSpLocks/>
          </p:cNvGrpSpPr>
          <p:nvPr/>
        </p:nvGrpSpPr>
        <p:grpSpPr bwMode="auto">
          <a:xfrm>
            <a:off x="6172200" y="6183313"/>
            <a:ext cx="1285875" cy="293687"/>
            <a:chOff x="990" y="2736"/>
            <a:chExt cx="1842" cy="430"/>
          </a:xfrm>
        </p:grpSpPr>
        <p:pic>
          <p:nvPicPr>
            <p:cNvPr id="166" name="Picture 21"/>
            <p:cNvPicPr>
              <a:picLocks noChangeAspect="1" noChangeArrowheads="1"/>
            </p:cNvPicPr>
            <p:nvPr/>
          </p:nvPicPr>
          <p:blipFill>
            <a:blip r:embed="rId5" cstate="print">
              <a:extLst>
                <a:ext uri="{28A0092B-C50C-407E-A947-70E740481C1C}">
                  <a14:useLocalDpi xmlns:a14="http://schemas.microsoft.com/office/drawing/2010/main" xmlns="" val="0"/>
                </a:ext>
              </a:extLst>
            </a:blip>
            <a:srcRect l="32993"/>
            <a:stretch>
              <a:fillRect/>
            </a:stretch>
          </p:blipFill>
          <p:spPr bwMode="auto">
            <a:xfrm>
              <a:off x="1224" y="2736"/>
              <a:ext cx="1608" cy="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7" name="Picture 22"/>
            <p:cNvPicPr>
              <a:picLocks noChangeAspect="1" noChangeArrowheads="1"/>
            </p:cNvPicPr>
            <p:nvPr/>
          </p:nvPicPr>
          <p:blipFill>
            <a:blip r:embed="rId6" cstate="print">
              <a:extLst>
                <a:ext uri="{28A0092B-C50C-407E-A947-70E740481C1C}">
                  <a14:useLocalDpi xmlns:a14="http://schemas.microsoft.com/office/drawing/2010/main" xmlns="" val="0"/>
                </a:ext>
              </a:extLst>
            </a:blip>
            <a:srcRect l="4800" r="85199"/>
            <a:stretch>
              <a:fillRect/>
            </a:stretch>
          </p:blipFill>
          <p:spPr bwMode="auto">
            <a:xfrm>
              <a:off x="990" y="2736"/>
              <a:ext cx="240" cy="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262462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828799"/>
            <a:ext cx="8385048" cy="457201"/>
          </a:xfrm>
        </p:spPr>
        <p:txBody>
          <a:bodyPr/>
          <a:lstStyle/>
          <a:p>
            <a:pPr marL="45720" indent="0">
              <a:buNone/>
            </a:pPr>
            <a:r>
              <a:rPr lang="en-US" dirty="0">
                <a:solidFill>
                  <a:srgbClr val="000000"/>
                </a:solidFill>
                <a:latin typeface="Arial" pitchFamily="34" charset="0"/>
                <a:cs typeface="Arial" pitchFamily="34" charset="0"/>
              </a:rPr>
              <a:t>Composites prepared with bio-resin and of carbon fiber</a:t>
            </a:r>
          </a:p>
          <a:p>
            <a:pPr marL="45720" indent="0">
              <a:buNone/>
            </a:pPr>
            <a:endParaRPr lang="en-US" dirty="0" smtClean="0">
              <a:latin typeface="Arial" pitchFamily="34" charset="0"/>
              <a:cs typeface="Arial" pitchFamily="34" charset="0"/>
            </a:endParaRPr>
          </a:p>
        </p:txBody>
      </p:sp>
      <p:sp>
        <p:nvSpPr>
          <p:cNvPr id="2" name="Title 1"/>
          <p:cNvSpPr>
            <a:spLocks noGrp="1"/>
          </p:cNvSpPr>
          <p:nvPr>
            <p:ph type="title"/>
          </p:nvPr>
        </p:nvSpPr>
        <p:spPr/>
        <p:txBody>
          <a:bodyPr/>
          <a:lstStyle/>
          <a:p>
            <a:r>
              <a:rPr lang="en-US" dirty="0"/>
              <a:t>Bio-Based Content</a:t>
            </a:r>
          </a:p>
        </p:txBody>
      </p:sp>
      <p:graphicFrame>
        <p:nvGraphicFramePr>
          <p:cNvPr id="4" name="Group 53"/>
          <p:cNvGraphicFramePr>
            <a:graphicFrameLocks noGrp="1"/>
          </p:cNvGraphicFramePr>
          <p:nvPr>
            <p:extLst>
              <p:ext uri="{D42A27DB-BD31-4B8C-83A1-F6EECF244321}">
                <p14:modId xmlns:p14="http://schemas.microsoft.com/office/powerpoint/2010/main" xmlns="" val="1421831826"/>
              </p:ext>
            </p:extLst>
          </p:nvPr>
        </p:nvGraphicFramePr>
        <p:xfrm>
          <a:off x="172720" y="2212975"/>
          <a:ext cx="8763000" cy="2970213"/>
        </p:xfrm>
        <a:graphic>
          <a:graphicData uri="http://schemas.openxmlformats.org/drawingml/2006/table">
            <a:tbl>
              <a:tblPr>
                <a:effectLst>
                  <a:innerShdw blurRad="114300">
                    <a:prstClr val="black"/>
                  </a:innerShdw>
                </a:effectLst>
              </a:tblPr>
              <a:tblGrid>
                <a:gridCol w="1447800"/>
                <a:gridCol w="1365250"/>
                <a:gridCol w="1206500"/>
                <a:gridCol w="1373188"/>
                <a:gridCol w="1647825"/>
                <a:gridCol w="1722437"/>
              </a:tblGrid>
              <a:tr h="4572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Arial" pitchFamily="34" charset="0"/>
                          <a:cs typeface="Arial" pitchFamily="34" charset="0"/>
                        </a:rPr>
                        <a:t>Bio-resin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DC63F"/>
                    </a:soli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cs typeface="Arial" pitchFamily="34" charset="0"/>
                        </a:rPr>
                        <a:t>BBC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DC63F"/>
                    </a:solidFill>
                  </a:tcPr>
                </a:tc>
                <a:tc hMerge="1">
                  <a:txBody>
                    <a:bodyPr/>
                    <a:lstStyle/>
                    <a:p>
                      <a:endParaRPr lang="en-US"/>
                    </a:p>
                  </a:txBody>
                  <a:tcPr/>
                </a:tc>
                <a:tc hMerge="1">
                  <a:txBody>
                    <a:bodyPr/>
                    <a:lstStyle/>
                    <a:p>
                      <a:endParaRPr lang="en-US"/>
                    </a:p>
                  </a:txBody>
                  <a:tcPr/>
                </a:tc>
              </a:tr>
              <a:tr h="836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Arial" pitchFamily="34" charset="0"/>
                          <a:cs typeface="Arial" pitchFamily="34" charset="0"/>
                        </a:rPr>
                        <a:t>Monomer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DC63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Arial" pitchFamily="34" charset="0"/>
                          <a:cs typeface="Arial" pitchFamily="34" charset="0"/>
                        </a:rPr>
                        <a:t>Styrene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Arial" pitchFamily="34" charset="0"/>
                          <a:cs typeface="Arial" pitchFamily="34" charset="0"/>
                        </a:rPr>
                        <a:t>(wt%)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DC63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Arial" pitchFamily="34" charset="0"/>
                          <a:cs typeface="Arial" pitchFamily="34" charset="0"/>
                        </a:rPr>
                        <a:t>MFA (wt%)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DC63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cs typeface="Arial" pitchFamily="34" charset="0"/>
                        </a:rPr>
                        <a:t>Neat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cs typeface="Arial" pitchFamily="34" charset="0"/>
                        </a:rPr>
                        <a:t>polymer</a:t>
                      </a:r>
                      <a:endParaRPr kumimoji="0" lang="en-US" sz="2000" b="1" i="0" u="none" strike="noStrike" cap="none" normalizeH="0" baseline="30000" smtClean="0">
                        <a:ln>
                          <a:noFill/>
                        </a:ln>
                        <a:solidFill>
                          <a:schemeClr val="bg1"/>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DC63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cs typeface="Arial" pitchFamily="34" charset="0"/>
                        </a:rPr>
                        <a:t>Composite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cs typeface="Arial" pitchFamily="34" charset="0"/>
                        </a:rPr>
                        <a:t>Example 1 </a:t>
                      </a:r>
                      <a:r>
                        <a:rPr kumimoji="0" lang="en-US" sz="2000" b="1" i="0" u="none" strike="noStrike" cap="none" normalizeH="0" baseline="30000" smtClean="0">
                          <a:ln>
                            <a:noFill/>
                          </a:ln>
                          <a:solidFill>
                            <a:schemeClr val="bg1"/>
                          </a:solidFill>
                          <a:effectLst/>
                          <a:latin typeface="Arial" pitchFamily="34" charset="0"/>
                          <a:cs typeface="Arial" pitchFamily="34" charset="0"/>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DC63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cs typeface="Arial" pitchFamily="34" charset="0"/>
                        </a:rPr>
                        <a:t>Composite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cs typeface="Arial" pitchFamily="34" charset="0"/>
                        </a:rPr>
                        <a:t>Example 2 </a:t>
                      </a:r>
                      <a:r>
                        <a:rPr kumimoji="0" lang="en-US" sz="2000" b="1" i="0" u="none" strike="noStrike" cap="none" normalizeH="0" baseline="30000" smtClean="0">
                          <a:ln>
                            <a:noFill/>
                          </a:ln>
                          <a:solidFill>
                            <a:schemeClr val="bg1"/>
                          </a:solidFill>
                          <a:effectLst/>
                          <a:latin typeface="Arial" pitchFamily="34" charset="0"/>
                          <a:cs typeface="Arial" pitchFamily="34"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DC63F"/>
                    </a:solidFill>
                  </a:tcPr>
                </a:tc>
              </a:tr>
              <a:tr h="419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MAESO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33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1">
                              <a:lumMod val="50000"/>
                            </a:schemeClr>
                          </a:solidFill>
                          <a:effectLst/>
                          <a:latin typeface="Arial" pitchFamily="34" charset="0"/>
                          <a:cs typeface="Arial"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1">
                              <a:lumMod val="50000"/>
                            </a:schemeClr>
                          </a:solidFill>
                          <a:effectLst/>
                          <a:latin typeface="Arial" pitchFamily="34" charset="0"/>
                          <a:cs typeface="Arial" pitchFamily="34" charset="0"/>
                        </a:rPr>
                        <a:t>57%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27%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r>
              <a:tr h="419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MAESO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1">
                              <a:lumMod val="50000"/>
                            </a:schemeClr>
                          </a:solidFill>
                          <a:effectLst/>
                          <a:latin typeface="Arial" pitchFamily="34" charset="0"/>
                          <a:cs typeface="Arial" pitchFamily="34"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65%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30%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r>
              <a:tr h="419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1">
                              <a:lumMod val="50000"/>
                            </a:schemeClr>
                          </a:solidFill>
                          <a:effectLst/>
                          <a:latin typeface="Arial" pitchFamily="34" charset="0"/>
                          <a:cs typeface="Arial" pitchFamily="34" charset="0"/>
                        </a:rPr>
                        <a:t>MAESO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1">
                              <a:lumMod val="50000"/>
                            </a:schemeClr>
                          </a:solidFill>
                          <a:effectLst/>
                          <a:latin typeface="Arial" pitchFamily="34" charset="0"/>
                          <a:cs typeface="Arial" pitchFamily="34"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1">
                              <a:lumMod val="50000"/>
                            </a:schemeClr>
                          </a:solidFill>
                          <a:effectLst/>
                          <a:latin typeface="Arial" pitchFamily="34" charset="0"/>
                          <a:cs typeface="Arial" pitchFamily="34"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69%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32%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r>
              <a:tr h="419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1">
                              <a:lumMod val="50000"/>
                            </a:schemeClr>
                          </a:solidFill>
                          <a:effectLst/>
                          <a:latin typeface="Arial" pitchFamily="34" charset="0"/>
                          <a:cs typeface="Arial" pitchFamily="34" charset="0"/>
                        </a:rPr>
                        <a:t>MAESO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1">
                              <a:lumMod val="50000"/>
                            </a:schemeClr>
                          </a:solidFill>
                          <a:effectLst/>
                          <a:latin typeface="Arial" pitchFamily="34" charset="0"/>
                          <a:cs typeface="Arial"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1">
                              <a:lumMod val="50000"/>
                            </a:schemeClr>
                          </a:solidFill>
                          <a:effectLst/>
                          <a:latin typeface="Arial" pitchFamily="34" charset="0"/>
                          <a:cs typeface="Arial" pitchFamily="34" charset="0"/>
                        </a:rPr>
                        <a:t>33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1">
                              <a:lumMod val="50000"/>
                            </a:schemeClr>
                          </a:solidFill>
                          <a:effectLst/>
                          <a:latin typeface="Arial" pitchFamily="34" charset="0"/>
                          <a:cs typeface="Arial" pitchFamily="34" charset="0"/>
                        </a:rPr>
                        <a:t>77%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36%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r>
            </a:tbl>
          </a:graphicData>
        </a:graphic>
      </p:graphicFrame>
      <p:sp>
        <p:nvSpPr>
          <p:cNvPr id="5" name="Rectangle 2"/>
          <p:cNvSpPr>
            <a:spLocks noChangeArrowheads="1"/>
          </p:cNvSpPr>
          <p:nvPr/>
        </p:nvSpPr>
        <p:spPr bwMode="auto">
          <a:xfrm>
            <a:off x="152400" y="5181600"/>
            <a:ext cx="219075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600" baseline="30000" dirty="0">
                <a:solidFill>
                  <a:srgbClr val="000000"/>
                </a:solidFill>
                <a:latin typeface="Arial" pitchFamily="34" charset="0"/>
                <a:cs typeface="Arial" pitchFamily="34" charset="0"/>
              </a:rPr>
              <a:t>a   </a:t>
            </a:r>
            <a:r>
              <a:rPr lang="en-US" sz="1600" dirty="0">
                <a:solidFill>
                  <a:srgbClr val="000000"/>
                </a:solidFill>
                <a:latin typeface="Arial" pitchFamily="34" charset="0"/>
                <a:cs typeface="Arial" pitchFamily="34" charset="0"/>
              </a:rPr>
              <a:t>50 </a:t>
            </a:r>
            <a:r>
              <a:rPr lang="en-US" sz="1600" dirty="0" err="1">
                <a:solidFill>
                  <a:srgbClr val="000000"/>
                </a:solidFill>
                <a:latin typeface="Arial" pitchFamily="34" charset="0"/>
                <a:cs typeface="Arial" pitchFamily="34" charset="0"/>
              </a:rPr>
              <a:t>wt</a:t>
            </a:r>
            <a:r>
              <a:rPr lang="en-US" sz="1600" dirty="0">
                <a:solidFill>
                  <a:srgbClr val="000000"/>
                </a:solidFill>
                <a:latin typeface="Arial" pitchFamily="34" charset="0"/>
                <a:cs typeface="Arial" pitchFamily="34" charset="0"/>
              </a:rPr>
              <a:t>% </a:t>
            </a:r>
            <a:r>
              <a:rPr lang="en-US" sz="1600" dirty="0" smtClean="0">
                <a:solidFill>
                  <a:srgbClr val="000000"/>
                </a:solidFill>
                <a:latin typeface="Arial" pitchFamily="34" charset="0"/>
                <a:cs typeface="Arial" pitchFamily="34" charset="0"/>
              </a:rPr>
              <a:t>carbon </a:t>
            </a:r>
            <a:r>
              <a:rPr lang="en-US" sz="1600" dirty="0">
                <a:solidFill>
                  <a:srgbClr val="000000"/>
                </a:solidFill>
                <a:latin typeface="Arial" pitchFamily="34" charset="0"/>
                <a:cs typeface="Arial" pitchFamily="34" charset="0"/>
              </a:rPr>
              <a:t>fiber</a:t>
            </a:r>
          </a:p>
          <a:p>
            <a:r>
              <a:rPr lang="en-US" sz="1600" baseline="30000" dirty="0">
                <a:solidFill>
                  <a:srgbClr val="000000"/>
                </a:solidFill>
                <a:latin typeface="Arial" pitchFamily="34" charset="0"/>
                <a:cs typeface="Arial" pitchFamily="34" charset="0"/>
              </a:rPr>
              <a:t>b</a:t>
            </a:r>
            <a:r>
              <a:rPr lang="en-US" sz="1600" dirty="0">
                <a:solidFill>
                  <a:srgbClr val="000000"/>
                </a:solidFill>
                <a:latin typeface="Arial" pitchFamily="34" charset="0"/>
                <a:cs typeface="Arial" pitchFamily="34" charset="0"/>
              </a:rPr>
              <a:t>  70 </a:t>
            </a:r>
            <a:r>
              <a:rPr lang="en-US" sz="1600" dirty="0" err="1">
                <a:solidFill>
                  <a:srgbClr val="000000"/>
                </a:solidFill>
                <a:latin typeface="Arial" pitchFamily="34" charset="0"/>
                <a:cs typeface="Arial" pitchFamily="34" charset="0"/>
              </a:rPr>
              <a:t>wt</a:t>
            </a:r>
            <a:r>
              <a:rPr lang="en-US" sz="1600" dirty="0">
                <a:solidFill>
                  <a:srgbClr val="000000"/>
                </a:solidFill>
                <a:latin typeface="Arial" pitchFamily="34" charset="0"/>
                <a:cs typeface="Arial" pitchFamily="34" charset="0"/>
              </a:rPr>
              <a:t>% </a:t>
            </a:r>
            <a:r>
              <a:rPr lang="en-US" sz="1600" dirty="0" smtClean="0">
                <a:solidFill>
                  <a:srgbClr val="000000"/>
                </a:solidFill>
                <a:latin typeface="Arial" pitchFamily="34" charset="0"/>
                <a:cs typeface="Arial" pitchFamily="34" charset="0"/>
              </a:rPr>
              <a:t>carbon </a:t>
            </a:r>
            <a:r>
              <a:rPr lang="en-US" sz="1600" dirty="0">
                <a:solidFill>
                  <a:srgbClr val="000000"/>
                </a:solidFill>
                <a:latin typeface="Arial" pitchFamily="34" charset="0"/>
                <a:cs typeface="Arial" pitchFamily="34" charset="0"/>
              </a:rPr>
              <a:t>fiber</a:t>
            </a:r>
          </a:p>
        </p:txBody>
      </p:sp>
      <p:sp>
        <p:nvSpPr>
          <p:cNvPr id="6" name="Rounded Rectangle 5"/>
          <p:cNvSpPr/>
          <p:nvPr/>
        </p:nvSpPr>
        <p:spPr bwMode="auto">
          <a:xfrm>
            <a:off x="2819400" y="5217205"/>
            <a:ext cx="6096000" cy="1488395"/>
          </a:xfrm>
          <a:prstGeom prst="roundRect">
            <a:avLst/>
          </a:prstGeom>
          <a:solidFill>
            <a:srgbClr val="FFFFFF"/>
          </a:solidFill>
          <a:ln w="57150">
            <a:solidFill>
              <a:srgbClr val="669900"/>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latin typeface="Arial" pitchFamily="34" charset="0"/>
              <a:cs typeface="Arial" pitchFamily="34" charset="0"/>
            </a:endParaRPr>
          </a:p>
        </p:txBody>
      </p:sp>
      <p:sp>
        <p:nvSpPr>
          <p:cNvPr id="159" name="Text Box 164"/>
          <p:cNvSpPr txBox="1">
            <a:spLocks noChangeArrowheads="1"/>
          </p:cNvSpPr>
          <p:nvPr/>
        </p:nvSpPr>
        <p:spPr bwMode="auto">
          <a:xfrm>
            <a:off x="7512050" y="5765800"/>
            <a:ext cx="36420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0000"/>
                </a:solidFill>
                <a:latin typeface="Arial" pitchFamily="34" charset="0"/>
                <a:cs typeface="Arial" pitchFamily="34" charset="0"/>
              </a:rPr>
              <a:t>+</a:t>
            </a:r>
          </a:p>
        </p:txBody>
      </p:sp>
      <p:sp>
        <p:nvSpPr>
          <p:cNvPr id="166" name="Text Box 166"/>
          <p:cNvSpPr txBox="1">
            <a:spLocks noChangeArrowheads="1"/>
          </p:cNvSpPr>
          <p:nvPr/>
        </p:nvSpPr>
        <p:spPr bwMode="auto">
          <a:xfrm>
            <a:off x="7853363" y="6151563"/>
            <a:ext cx="8905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a:solidFill>
                  <a:srgbClr val="000000"/>
                </a:solidFill>
                <a:latin typeface="Arial" pitchFamily="34" charset="0"/>
                <a:cs typeface="Arial" pitchFamily="34" charset="0"/>
              </a:rPr>
              <a:t>Carbon </a:t>
            </a:r>
          </a:p>
          <a:p>
            <a:pPr algn="ctr" eaLnBrk="1" hangingPunct="1"/>
            <a:r>
              <a:rPr lang="en-US" sz="1200">
                <a:solidFill>
                  <a:srgbClr val="000000"/>
                </a:solidFill>
                <a:latin typeface="Arial" pitchFamily="34" charset="0"/>
                <a:cs typeface="Arial" pitchFamily="34" charset="0"/>
              </a:rPr>
              <a:t>fiber</a:t>
            </a:r>
          </a:p>
        </p:txBody>
      </p:sp>
      <p:pic>
        <p:nvPicPr>
          <p:cNvPr id="167" name="Picture 59"/>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894638" y="5443538"/>
            <a:ext cx="809625" cy="728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9" name="Rectangle 168"/>
          <p:cNvSpPr>
            <a:spLocks noChangeArrowheads="1"/>
          </p:cNvSpPr>
          <p:nvPr/>
        </p:nvSpPr>
        <p:spPr bwMode="auto">
          <a:xfrm>
            <a:off x="3048000" y="5334000"/>
            <a:ext cx="4419600" cy="1231069"/>
          </a:xfrm>
          <a:prstGeom prst="rect">
            <a:avLst/>
          </a:prstGeom>
          <a:gradFill flip="none" rotWithShape="1">
            <a:gsLst>
              <a:gs pos="0">
                <a:schemeClr val="accent1">
                  <a:lumMod val="75000"/>
                </a:schemeClr>
              </a:gs>
              <a:gs pos="69000">
                <a:srgbClr val="92D050"/>
              </a:gs>
              <a:gs pos="100000">
                <a:schemeClr val="accent1">
                  <a:lumMod val="75000"/>
                </a:schemeClr>
              </a:gs>
            </a:gsLst>
            <a:path path="circle">
              <a:fillToRect l="50000" t="50000" r="50000" b="50000"/>
            </a:path>
            <a:tileRect/>
          </a:gradFill>
          <a:ln>
            <a:noFill/>
          </a:ln>
          <a:effectLst>
            <a:outerShdw blurRad="50800" dist="38100" dir="2700000" algn="tl" rotWithShape="0">
              <a:prstClr val="black">
                <a:alpha val="40000"/>
              </a:prstClr>
            </a:outerShdw>
          </a:effectLst>
          <a:extLst/>
        </p:spPr>
        <p:txBody>
          <a:bodyPr wrap="none" anchor="ctr"/>
          <a:lstStyle/>
          <a:p>
            <a:pPr eaLnBrk="1" hangingPunct="1">
              <a:defRPr/>
            </a:pPr>
            <a:endParaRPr lang="en-US">
              <a:solidFill>
                <a:srgbClr val="336666"/>
              </a:solidFill>
              <a:latin typeface="Arial" pitchFamily="34" charset="0"/>
              <a:cs typeface="Arial" pitchFamily="34" charset="0"/>
            </a:endParaRPr>
          </a:p>
        </p:txBody>
      </p:sp>
      <p:grpSp>
        <p:nvGrpSpPr>
          <p:cNvPr id="170" name="Group 32"/>
          <p:cNvGrpSpPr>
            <a:grpSpLocks/>
          </p:cNvGrpSpPr>
          <p:nvPr/>
        </p:nvGrpSpPr>
        <p:grpSpPr bwMode="auto">
          <a:xfrm>
            <a:off x="3186113" y="5399088"/>
            <a:ext cx="2757487" cy="1227137"/>
            <a:chOff x="2057400" y="981614"/>
            <a:chExt cx="3424532" cy="1686618"/>
          </a:xfrm>
        </p:grpSpPr>
        <p:cxnSp>
          <p:nvCxnSpPr>
            <p:cNvPr id="171" name="Straight Connector 33"/>
            <p:cNvCxnSpPr>
              <a:cxnSpLocks noChangeShapeType="1"/>
            </p:cNvCxnSpPr>
            <p:nvPr/>
          </p:nvCxnSpPr>
          <p:spPr bwMode="auto">
            <a:xfrm>
              <a:off x="2057400" y="16002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2" name="Straight Connector 34"/>
            <p:cNvCxnSpPr>
              <a:cxnSpLocks noChangeShapeType="1"/>
            </p:cNvCxnSpPr>
            <p:nvPr/>
          </p:nvCxnSpPr>
          <p:spPr bwMode="auto">
            <a:xfrm flipV="1">
              <a:off x="2133600" y="16002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3" name="Straight Connector 35"/>
            <p:cNvCxnSpPr>
              <a:cxnSpLocks noChangeShapeType="1"/>
            </p:cNvCxnSpPr>
            <p:nvPr/>
          </p:nvCxnSpPr>
          <p:spPr bwMode="auto">
            <a:xfrm>
              <a:off x="2209800" y="16002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4" name="Straight Connector 36"/>
            <p:cNvCxnSpPr>
              <a:cxnSpLocks noChangeShapeType="1"/>
            </p:cNvCxnSpPr>
            <p:nvPr/>
          </p:nvCxnSpPr>
          <p:spPr bwMode="auto">
            <a:xfrm flipV="1">
              <a:off x="2286000" y="16002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5" name="Straight Connector 37"/>
            <p:cNvCxnSpPr>
              <a:cxnSpLocks noChangeShapeType="1"/>
            </p:cNvCxnSpPr>
            <p:nvPr/>
          </p:nvCxnSpPr>
          <p:spPr bwMode="auto">
            <a:xfrm>
              <a:off x="2514600" y="16002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6" name="Straight Connector 38"/>
            <p:cNvCxnSpPr>
              <a:cxnSpLocks noChangeShapeType="1"/>
            </p:cNvCxnSpPr>
            <p:nvPr/>
          </p:nvCxnSpPr>
          <p:spPr bwMode="auto">
            <a:xfrm flipV="1">
              <a:off x="2590800" y="16002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7" name="Straight Connector 39"/>
            <p:cNvCxnSpPr>
              <a:cxnSpLocks noChangeShapeType="1"/>
            </p:cNvCxnSpPr>
            <p:nvPr/>
          </p:nvCxnSpPr>
          <p:spPr bwMode="auto">
            <a:xfrm>
              <a:off x="2362200" y="1600200"/>
              <a:ext cx="152400" cy="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8" name="Straight Connector 40"/>
            <p:cNvCxnSpPr>
              <a:cxnSpLocks noChangeShapeType="1"/>
            </p:cNvCxnSpPr>
            <p:nvPr/>
          </p:nvCxnSpPr>
          <p:spPr bwMode="auto">
            <a:xfrm>
              <a:off x="2819400" y="16002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9" name="Straight Connector 41"/>
            <p:cNvCxnSpPr>
              <a:cxnSpLocks noChangeShapeType="1"/>
            </p:cNvCxnSpPr>
            <p:nvPr/>
          </p:nvCxnSpPr>
          <p:spPr bwMode="auto">
            <a:xfrm flipV="1">
              <a:off x="2895600" y="16002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80" name="Straight Connector 42"/>
            <p:cNvCxnSpPr>
              <a:cxnSpLocks noChangeShapeType="1"/>
            </p:cNvCxnSpPr>
            <p:nvPr/>
          </p:nvCxnSpPr>
          <p:spPr bwMode="auto">
            <a:xfrm>
              <a:off x="2667000" y="1600200"/>
              <a:ext cx="152400" cy="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81" name="Straight Connector 43"/>
            <p:cNvCxnSpPr>
              <a:cxnSpLocks noChangeShapeType="1"/>
            </p:cNvCxnSpPr>
            <p:nvPr/>
          </p:nvCxnSpPr>
          <p:spPr bwMode="auto">
            <a:xfrm>
              <a:off x="2971800" y="16002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82" name="Straight Connector 44"/>
            <p:cNvCxnSpPr>
              <a:cxnSpLocks noChangeShapeType="1"/>
            </p:cNvCxnSpPr>
            <p:nvPr/>
          </p:nvCxnSpPr>
          <p:spPr bwMode="auto">
            <a:xfrm flipV="1">
              <a:off x="3048000" y="16002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83" name="Straight Connector 45"/>
            <p:cNvCxnSpPr>
              <a:cxnSpLocks noChangeShapeType="1"/>
            </p:cNvCxnSpPr>
            <p:nvPr/>
          </p:nvCxnSpPr>
          <p:spPr bwMode="auto">
            <a:xfrm>
              <a:off x="3124200" y="16002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84" name="Straight Connector 46"/>
            <p:cNvCxnSpPr>
              <a:cxnSpLocks noChangeShapeType="1"/>
            </p:cNvCxnSpPr>
            <p:nvPr/>
          </p:nvCxnSpPr>
          <p:spPr bwMode="auto">
            <a:xfrm flipV="1">
              <a:off x="3200400" y="16002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85" name="Straight Connector 47"/>
            <p:cNvCxnSpPr>
              <a:cxnSpLocks noChangeShapeType="1"/>
            </p:cNvCxnSpPr>
            <p:nvPr/>
          </p:nvCxnSpPr>
          <p:spPr bwMode="auto">
            <a:xfrm>
              <a:off x="3276600" y="16002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86" name="Straight Connector 48"/>
            <p:cNvCxnSpPr>
              <a:cxnSpLocks noChangeShapeType="1"/>
            </p:cNvCxnSpPr>
            <p:nvPr/>
          </p:nvCxnSpPr>
          <p:spPr bwMode="auto">
            <a:xfrm flipV="1">
              <a:off x="3352800" y="16002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87" name="Straight Connector 49"/>
            <p:cNvCxnSpPr>
              <a:cxnSpLocks noChangeShapeType="1"/>
            </p:cNvCxnSpPr>
            <p:nvPr/>
          </p:nvCxnSpPr>
          <p:spPr bwMode="auto">
            <a:xfrm>
              <a:off x="3429000" y="16002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88" name="Straight Connector 50"/>
            <p:cNvCxnSpPr>
              <a:cxnSpLocks noChangeShapeType="1"/>
            </p:cNvCxnSpPr>
            <p:nvPr/>
          </p:nvCxnSpPr>
          <p:spPr bwMode="auto">
            <a:xfrm>
              <a:off x="2819400" y="1600200"/>
              <a:ext cx="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89" name="Straight Connector 51"/>
            <p:cNvCxnSpPr>
              <a:cxnSpLocks noChangeShapeType="1"/>
            </p:cNvCxnSpPr>
            <p:nvPr/>
          </p:nvCxnSpPr>
          <p:spPr bwMode="auto">
            <a:xfrm>
              <a:off x="2512764" y="1608004"/>
              <a:ext cx="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90" name="Straight Connector 52"/>
            <p:cNvCxnSpPr>
              <a:cxnSpLocks noChangeShapeType="1"/>
            </p:cNvCxnSpPr>
            <p:nvPr/>
          </p:nvCxnSpPr>
          <p:spPr bwMode="auto">
            <a:xfrm>
              <a:off x="2362200" y="1524000"/>
              <a:ext cx="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91" name="Straight Connector 53"/>
            <p:cNvCxnSpPr>
              <a:cxnSpLocks noChangeShapeType="1"/>
            </p:cNvCxnSpPr>
            <p:nvPr/>
          </p:nvCxnSpPr>
          <p:spPr bwMode="auto">
            <a:xfrm>
              <a:off x="2667000" y="1455604"/>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192" name="Group 54"/>
            <p:cNvGrpSpPr>
              <a:grpSpLocks/>
            </p:cNvGrpSpPr>
            <p:nvPr/>
          </p:nvGrpSpPr>
          <p:grpSpPr bwMode="auto">
            <a:xfrm>
              <a:off x="3412933" y="1442751"/>
              <a:ext cx="32135" cy="144596"/>
              <a:chOff x="3412933" y="1442751"/>
              <a:chExt cx="32135" cy="144596"/>
            </a:xfrm>
          </p:grpSpPr>
          <p:cxnSp>
            <p:nvCxnSpPr>
              <p:cNvPr id="319" name="Straight Connector 181"/>
              <p:cNvCxnSpPr>
                <a:cxnSpLocks noChangeShapeType="1"/>
              </p:cNvCxnSpPr>
              <p:nvPr/>
            </p:nvCxnSpPr>
            <p:spPr bwMode="auto">
              <a:xfrm>
                <a:off x="3412933" y="144275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20" name="Straight Connector 182"/>
              <p:cNvCxnSpPr>
                <a:cxnSpLocks noChangeShapeType="1"/>
              </p:cNvCxnSpPr>
              <p:nvPr/>
            </p:nvCxnSpPr>
            <p:spPr bwMode="auto">
              <a:xfrm>
                <a:off x="3445068" y="144275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193" name="Group 55"/>
            <p:cNvGrpSpPr>
              <a:grpSpLocks/>
            </p:cNvGrpSpPr>
            <p:nvPr/>
          </p:nvGrpSpPr>
          <p:grpSpPr bwMode="auto">
            <a:xfrm>
              <a:off x="2247900" y="1056100"/>
              <a:ext cx="32135" cy="144596"/>
              <a:chOff x="3412933" y="1442751"/>
              <a:chExt cx="32135" cy="144596"/>
            </a:xfrm>
          </p:grpSpPr>
          <p:cxnSp>
            <p:nvCxnSpPr>
              <p:cNvPr id="317" name="Straight Connector 179"/>
              <p:cNvCxnSpPr>
                <a:cxnSpLocks noChangeShapeType="1"/>
              </p:cNvCxnSpPr>
              <p:nvPr/>
            </p:nvCxnSpPr>
            <p:spPr bwMode="auto">
              <a:xfrm>
                <a:off x="3412933" y="144275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18" name="Straight Connector 180"/>
              <p:cNvCxnSpPr>
                <a:cxnSpLocks noChangeShapeType="1"/>
              </p:cNvCxnSpPr>
              <p:nvPr/>
            </p:nvCxnSpPr>
            <p:spPr bwMode="auto">
              <a:xfrm>
                <a:off x="3445068" y="144275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194" name="TextBox 56"/>
            <p:cNvSpPr txBox="1">
              <a:spLocks noChangeArrowheads="1"/>
            </p:cNvSpPr>
            <p:nvPr/>
          </p:nvSpPr>
          <p:spPr bwMode="auto">
            <a:xfrm>
              <a:off x="2372795" y="1615439"/>
              <a:ext cx="291134"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a:t>
              </a:r>
            </a:p>
          </p:txBody>
        </p:sp>
        <p:cxnSp>
          <p:nvCxnSpPr>
            <p:cNvPr id="195" name="Straight Connector 57"/>
            <p:cNvCxnSpPr>
              <a:cxnSpLocks noChangeShapeType="1"/>
            </p:cNvCxnSpPr>
            <p:nvPr/>
          </p:nvCxnSpPr>
          <p:spPr bwMode="auto">
            <a:xfrm>
              <a:off x="2514600" y="1775782"/>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96" name="Straight Connector 58"/>
            <p:cNvCxnSpPr>
              <a:cxnSpLocks noChangeShapeType="1"/>
            </p:cNvCxnSpPr>
            <p:nvPr/>
          </p:nvCxnSpPr>
          <p:spPr bwMode="auto">
            <a:xfrm>
              <a:off x="2642214" y="1989004"/>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97" name="Straight Connector 59"/>
            <p:cNvCxnSpPr>
              <a:cxnSpLocks noChangeShapeType="1"/>
            </p:cNvCxnSpPr>
            <p:nvPr/>
          </p:nvCxnSpPr>
          <p:spPr bwMode="auto">
            <a:xfrm>
              <a:off x="2514600" y="2217604"/>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98" name="Straight Connector 60"/>
            <p:cNvCxnSpPr>
              <a:cxnSpLocks noChangeShapeType="1"/>
            </p:cNvCxnSpPr>
            <p:nvPr/>
          </p:nvCxnSpPr>
          <p:spPr bwMode="auto">
            <a:xfrm>
              <a:off x="2514600" y="1920378"/>
              <a:ext cx="127614" cy="70232"/>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99" name="Straight Connector 61"/>
            <p:cNvCxnSpPr>
              <a:cxnSpLocks noChangeShapeType="1"/>
            </p:cNvCxnSpPr>
            <p:nvPr/>
          </p:nvCxnSpPr>
          <p:spPr bwMode="auto">
            <a:xfrm flipV="1">
              <a:off x="2514600" y="2133600"/>
              <a:ext cx="127614" cy="84004"/>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00" name="Straight Connector 62"/>
            <p:cNvCxnSpPr>
              <a:cxnSpLocks noChangeShapeType="1"/>
            </p:cNvCxnSpPr>
            <p:nvPr/>
          </p:nvCxnSpPr>
          <p:spPr bwMode="auto">
            <a:xfrm>
              <a:off x="2618340" y="1990610"/>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201" name="Group 63"/>
            <p:cNvGrpSpPr>
              <a:grpSpLocks/>
            </p:cNvGrpSpPr>
            <p:nvPr/>
          </p:nvGrpSpPr>
          <p:grpSpPr bwMode="auto">
            <a:xfrm rot="3600000">
              <a:off x="2433537" y="1886894"/>
              <a:ext cx="32135" cy="144596"/>
              <a:chOff x="3412933" y="1442751"/>
              <a:chExt cx="32135" cy="144596"/>
            </a:xfrm>
          </p:grpSpPr>
          <p:cxnSp>
            <p:nvCxnSpPr>
              <p:cNvPr id="315" name="Straight Connector 177"/>
              <p:cNvCxnSpPr>
                <a:cxnSpLocks noChangeShapeType="1"/>
              </p:cNvCxnSpPr>
              <p:nvPr/>
            </p:nvCxnSpPr>
            <p:spPr bwMode="auto">
              <a:xfrm>
                <a:off x="3412933" y="144275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16" name="Straight Connector 178"/>
              <p:cNvCxnSpPr>
                <a:cxnSpLocks noChangeShapeType="1"/>
              </p:cNvCxnSpPr>
              <p:nvPr/>
            </p:nvCxnSpPr>
            <p:spPr bwMode="auto">
              <a:xfrm>
                <a:off x="3445068" y="144275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202" name="Group 64"/>
            <p:cNvGrpSpPr>
              <a:grpSpLocks/>
            </p:cNvGrpSpPr>
            <p:nvPr/>
          </p:nvGrpSpPr>
          <p:grpSpPr bwMode="auto">
            <a:xfrm rot="7200000">
              <a:off x="2433766" y="2108810"/>
              <a:ext cx="32135" cy="144597"/>
              <a:chOff x="3412933" y="1442751"/>
              <a:chExt cx="32135" cy="144597"/>
            </a:xfrm>
          </p:grpSpPr>
          <p:cxnSp>
            <p:nvCxnSpPr>
              <p:cNvPr id="313" name="Straight Connector 175"/>
              <p:cNvCxnSpPr>
                <a:cxnSpLocks noChangeShapeType="1"/>
              </p:cNvCxnSpPr>
              <p:nvPr/>
            </p:nvCxnSpPr>
            <p:spPr bwMode="auto">
              <a:xfrm>
                <a:off x="3412933" y="1442752"/>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14" name="Straight Connector 176"/>
              <p:cNvCxnSpPr>
                <a:cxnSpLocks noChangeShapeType="1"/>
              </p:cNvCxnSpPr>
              <p:nvPr/>
            </p:nvCxnSpPr>
            <p:spPr bwMode="auto">
              <a:xfrm>
                <a:off x="3445068" y="144275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203" name="TextBox 65"/>
            <p:cNvSpPr txBox="1">
              <a:spLocks noChangeArrowheads="1"/>
            </p:cNvSpPr>
            <p:nvPr/>
          </p:nvSpPr>
          <p:spPr bwMode="auto">
            <a:xfrm>
              <a:off x="2212133" y="1902505"/>
              <a:ext cx="291134"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a:t>
              </a:r>
            </a:p>
          </p:txBody>
        </p:sp>
        <p:sp>
          <p:nvSpPr>
            <p:cNvPr id="204" name="TextBox 66"/>
            <p:cNvSpPr txBox="1">
              <a:spLocks noChangeArrowheads="1"/>
            </p:cNvSpPr>
            <p:nvPr/>
          </p:nvSpPr>
          <p:spPr bwMode="auto">
            <a:xfrm>
              <a:off x="2213279" y="2000607"/>
              <a:ext cx="291134"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a:t>
              </a:r>
            </a:p>
          </p:txBody>
        </p:sp>
        <p:sp>
          <p:nvSpPr>
            <p:cNvPr id="205" name="TextBox 67"/>
            <p:cNvSpPr txBox="1">
              <a:spLocks noChangeArrowheads="1"/>
            </p:cNvSpPr>
            <p:nvPr/>
          </p:nvSpPr>
          <p:spPr bwMode="auto">
            <a:xfrm>
              <a:off x="2377791" y="2290564"/>
              <a:ext cx="348881"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OH</a:t>
              </a:r>
            </a:p>
          </p:txBody>
        </p:sp>
        <p:sp>
          <p:nvSpPr>
            <p:cNvPr id="206" name="TextBox 68"/>
            <p:cNvSpPr txBox="1">
              <a:spLocks noChangeArrowheads="1"/>
            </p:cNvSpPr>
            <p:nvPr/>
          </p:nvSpPr>
          <p:spPr bwMode="auto">
            <a:xfrm>
              <a:off x="2682356" y="1605881"/>
              <a:ext cx="291134"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a:t>
              </a:r>
            </a:p>
          </p:txBody>
        </p:sp>
        <p:cxnSp>
          <p:nvCxnSpPr>
            <p:cNvPr id="207" name="Straight Connector 69"/>
            <p:cNvCxnSpPr>
              <a:cxnSpLocks noChangeShapeType="1"/>
            </p:cNvCxnSpPr>
            <p:nvPr/>
          </p:nvCxnSpPr>
          <p:spPr bwMode="auto">
            <a:xfrm>
              <a:off x="2830803" y="1755346"/>
              <a:ext cx="24173" cy="137093"/>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08" name="Straight Connector 70"/>
            <p:cNvCxnSpPr>
              <a:cxnSpLocks noChangeShapeType="1"/>
            </p:cNvCxnSpPr>
            <p:nvPr/>
          </p:nvCxnSpPr>
          <p:spPr bwMode="auto">
            <a:xfrm>
              <a:off x="2854976" y="1892438"/>
              <a:ext cx="137870" cy="4700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209" name="Group 71"/>
            <p:cNvGrpSpPr>
              <a:grpSpLocks/>
            </p:cNvGrpSpPr>
            <p:nvPr/>
          </p:nvGrpSpPr>
          <p:grpSpPr bwMode="auto">
            <a:xfrm rot="3000000">
              <a:off x="2781640" y="1869651"/>
              <a:ext cx="32135" cy="144596"/>
              <a:chOff x="3412933" y="1442751"/>
              <a:chExt cx="32135" cy="144596"/>
            </a:xfrm>
          </p:grpSpPr>
          <p:cxnSp>
            <p:nvCxnSpPr>
              <p:cNvPr id="311" name="Straight Connector 173"/>
              <p:cNvCxnSpPr>
                <a:cxnSpLocks noChangeShapeType="1"/>
              </p:cNvCxnSpPr>
              <p:nvPr/>
            </p:nvCxnSpPr>
            <p:spPr bwMode="auto">
              <a:xfrm>
                <a:off x="3412933" y="144275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12" name="Straight Connector 174"/>
              <p:cNvCxnSpPr>
                <a:cxnSpLocks noChangeShapeType="1"/>
              </p:cNvCxnSpPr>
              <p:nvPr/>
            </p:nvCxnSpPr>
            <p:spPr bwMode="auto">
              <a:xfrm>
                <a:off x="3445068" y="144275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210" name="TextBox 72"/>
            <p:cNvSpPr txBox="1">
              <a:spLocks noChangeArrowheads="1"/>
            </p:cNvSpPr>
            <p:nvPr/>
          </p:nvSpPr>
          <p:spPr bwMode="auto">
            <a:xfrm rot="-600000">
              <a:off x="2565806" y="1904440"/>
              <a:ext cx="291134"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a:t>
              </a:r>
            </a:p>
          </p:txBody>
        </p:sp>
        <p:cxnSp>
          <p:nvCxnSpPr>
            <p:cNvPr id="211" name="Straight Connector 73"/>
            <p:cNvCxnSpPr>
              <a:cxnSpLocks noChangeShapeType="1"/>
            </p:cNvCxnSpPr>
            <p:nvPr/>
          </p:nvCxnSpPr>
          <p:spPr bwMode="auto">
            <a:xfrm>
              <a:off x="2967460" y="1947848"/>
              <a:ext cx="25108" cy="1424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12" name="Straight Connector 74"/>
            <p:cNvCxnSpPr>
              <a:cxnSpLocks noChangeShapeType="1"/>
            </p:cNvCxnSpPr>
            <p:nvPr/>
          </p:nvCxnSpPr>
          <p:spPr bwMode="auto">
            <a:xfrm>
              <a:off x="2996562" y="1944659"/>
              <a:ext cx="25108" cy="1424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13" name="TextBox 75"/>
            <p:cNvSpPr txBox="1">
              <a:spLocks noChangeArrowheads="1"/>
            </p:cNvSpPr>
            <p:nvPr/>
          </p:nvSpPr>
          <p:spPr bwMode="auto">
            <a:xfrm>
              <a:off x="2527577" y="1294261"/>
              <a:ext cx="348881"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OH</a:t>
              </a:r>
            </a:p>
          </p:txBody>
        </p:sp>
        <p:sp>
          <p:nvSpPr>
            <p:cNvPr id="214" name="TextBox 76"/>
            <p:cNvSpPr txBox="1">
              <a:spLocks noChangeArrowheads="1"/>
            </p:cNvSpPr>
            <p:nvPr/>
          </p:nvSpPr>
          <p:spPr bwMode="auto">
            <a:xfrm>
              <a:off x="2217378" y="1366922"/>
              <a:ext cx="291134"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a:t>
              </a:r>
            </a:p>
          </p:txBody>
        </p:sp>
        <p:cxnSp>
          <p:nvCxnSpPr>
            <p:cNvPr id="215" name="Straight Connector 77"/>
            <p:cNvCxnSpPr>
              <a:cxnSpLocks noChangeShapeType="1"/>
            </p:cNvCxnSpPr>
            <p:nvPr/>
          </p:nvCxnSpPr>
          <p:spPr bwMode="auto">
            <a:xfrm>
              <a:off x="2362200" y="1300823"/>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216" name="Group 78"/>
            <p:cNvGrpSpPr>
              <a:grpSpLocks/>
            </p:cNvGrpSpPr>
            <p:nvPr/>
          </p:nvGrpSpPr>
          <p:grpSpPr bwMode="auto">
            <a:xfrm rot="3600000">
              <a:off x="2416778" y="1178462"/>
              <a:ext cx="32135" cy="144596"/>
              <a:chOff x="3412933" y="1442751"/>
              <a:chExt cx="32135" cy="144596"/>
            </a:xfrm>
          </p:grpSpPr>
          <p:cxnSp>
            <p:nvCxnSpPr>
              <p:cNvPr id="309" name="Straight Connector 171"/>
              <p:cNvCxnSpPr>
                <a:cxnSpLocks noChangeShapeType="1"/>
              </p:cNvCxnSpPr>
              <p:nvPr/>
            </p:nvCxnSpPr>
            <p:spPr bwMode="auto">
              <a:xfrm>
                <a:off x="3412933" y="144275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10" name="Straight Connector 172"/>
              <p:cNvCxnSpPr>
                <a:cxnSpLocks noChangeShapeType="1"/>
              </p:cNvCxnSpPr>
              <p:nvPr/>
            </p:nvCxnSpPr>
            <p:spPr bwMode="auto">
              <a:xfrm>
                <a:off x="3445068" y="144275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cxnSp>
          <p:nvCxnSpPr>
            <p:cNvPr id="217" name="Straight Connector 79"/>
            <p:cNvCxnSpPr>
              <a:cxnSpLocks noChangeShapeType="1"/>
            </p:cNvCxnSpPr>
            <p:nvPr/>
          </p:nvCxnSpPr>
          <p:spPr bwMode="auto">
            <a:xfrm>
              <a:off x="2247900" y="1210480"/>
              <a:ext cx="114300" cy="86528"/>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18" name="TextBox 80"/>
            <p:cNvSpPr txBox="1">
              <a:spLocks noChangeArrowheads="1"/>
            </p:cNvSpPr>
            <p:nvPr/>
          </p:nvSpPr>
          <p:spPr bwMode="auto">
            <a:xfrm>
              <a:off x="2385595" y="1068696"/>
              <a:ext cx="291134"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a:t>
              </a:r>
            </a:p>
          </p:txBody>
        </p:sp>
        <p:sp>
          <p:nvSpPr>
            <p:cNvPr id="219" name="TextBox 81"/>
            <p:cNvSpPr txBox="1">
              <a:spLocks noChangeArrowheads="1"/>
            </p:cNvSpPr>
            <p:nvPr/>
          </p:nvSpPr>
          <p:spPr bwMode="auto">
            <a:xfrm>
              <a:off x="3286825" y="1276944"/>
              <a:ext cx="291134"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a:t>
              </a:r>
            </a:p>
          </p:txBody>
        </p:sp>
        <p:sp>
          <p:nvSpPr>
            <p:cNvPr id="220" name="TextBox 82"/>
            <p:cNvSpPr txBox="1">
              <a:spLocks noChangeArrowheads="1"/>
            </p:cNvSpPr>
            <p:nvPr/>
          </p:nvSpPr>
          <p:spPr bwMode="auto">
            <a:xfrm>
              <a:off x="3413678" y="1590225"/>
              <a:ext cx="291134"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a:t>
              </a:r>
            </a:p>
          </p:txBody>
        </p:sp>
        <p:cxnSp>
          <p:nvCxnSpPr>
            <p:cNvPr id="221" name="Straight Connector 83"/>
            <p:cNvCxnSpPr>
              <a:cxnSpLocks noChangeShapeType="1"/>
            </p:cNvCxnSpPr>
            <p:nvPr/>
          </p:nvCxnSpPr>
          <p:spPr bwMode="auto">
            <a:xfrm flipV="1">
              <a:off x="3965271" y="1452114"/>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22" name="Straight Connector 84"/>
            <p:cNvCxnSpPr>
              <a:cxnSpLocks noChangeShapeType="1"/>
            </p:cNvCxnSpPr>
            <p:nvPr/>
          </p:nvCxnSpPr>
          <p:spPr bwMode="auto">
            <a:xfrm>
              <a:off x="4041471" y="1452114"/>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23" name="Straight Connector 85"/>
            <p:cNvCxnSpPr>
              <a:cxnSpLocks noChangeShapeType="1"/>
            </p:cNvCxnSpPr>
            <p:nvPr/>
          </p:nvCxnSpPr>
          <p:spPr bwMode="auto">
            <a:xfrm flipV="1">
              <a:off x="4117671" y="1452114"/>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24" name="Straight Connector 86"/>
            <p:cNvCxnSpPr>
              <a:cxnSpLocks noChangeShapeType="1"/>
            </p:cNvCxnSpPr>
            <p:nvPr/>
          </p:nvCxnSpPr>
          <p:spPr bwMode="auto">
            <a:xfrm>
              <a:off x="4193871" y="1452114"/>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25" name="Straight Connector 87"/>
            <p:cNvCxnSpPr>
              <a:cxnSpLocks noChangeShapeType="1"/>
            </p:cNvCxnSpPr>
            <p:nvPr/>
          </p:nvCxnSpPr>
          <p:spPr bwMode="auto">
            <a:xfrm flipV="1">
              <a:off x="4270071" y="1452114"/>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26" name="Straight Connector 88"/>
            <p:cNvCxnSpPr>
              <a:cxnSpLocks noChangeShapeType="1"/>
            </p:cNvCxnSpPr>
            <p:nvPr/>
          </p:nvCxnSpPr>
          <p:spPr bwMode="auto">
            <a:xfrm>
              <a:off x="4346271" y="1452114"/>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27" name="Straight Connector 89"/>
            <p:cNvCxnSpPr>
              <a:cxnSpLocks noChangeShapeType="1"/>
            </p:cNvCxnSpPr>
            <p:nvPr/>
          </p:nvCxnSpPr>
          <p:spPr bwMode="auto">
            <a:xfrm flipV="1">
              <a:off x="4422471" y="1452114"/>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28" name="Straight Connector 90"/>
            <p:cNvCxnSpPr>
              <a:cxnSpLocks noChangeShapeType="1"/>
            </p:cNvCxnSpPr>
            <p:nvPr/>
          </p:nvCxnSpPr>
          <p:spPr bwMode="auto">
            <a:xfrm>
              <a:off x="4498671" y="1452114"/>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29" name="Straight Connector 91"/>
            <p:cNvCxnSpPr>
              <a:cxnSpLocks noChangeShapeType="1"/>
            </p:cNvCxnSpPr>
            <p:nvPr/>
          </p:nvCxnSpPr>
          <p:spPr bwMode="auto">
            <a:xfrm flipV="1">
              <a:off x="4574871" y="1452114"/>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30" name="Straight Connector 92"/>
            <p:cNvCxnSpPr>
              <a:cxnSpLocks noChangeShapeType="1"/>
            </p:cNvCxnSpPr>
            <p:nvPr/>
          </p:nvCxnSpPr>
          <p:spPr bwMode="auto">
            <a:xfrm>
              <a:off x="4651071" y="1452114"/>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31" name="Straight Connector 93"/>
            <p:cNvCxnSpPr>
              <a:cxnSpLocks noChangeShapeType="1"/>
            </p:cNvCxnSpPr>
            <p:nvPr/>
          </p:nvCxnSpPr>
          <p:spPr bwMode="auto">
            <a:xfrm>
              <a:off x="4727271" y="1528314"/>
              <a:ext cx="152400" cy="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32" name="Straight Connector 94"/>
            <p:cNvCxnSpPr>
              <a:cxnSpLocks noChangeShapeType="1"/>
            </p:cNvCxnSpPr>
            <p:nvPr/>
          </p:nvCxnSpPr>
          <p:spPr bwMode="auto">
            <a:xfrm flipV="1">
              <a:off x="4879671" y="1452114"/>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33" name="Straight Connector 95"/>
            <p:cNvCxnSpPr>
              <a:cxnSpLocks noChangeShapeType="1"/>
            </p:cNvCxnSpPr>
            <p:nvPr/>
          </p:nvCxnSpPr>
          <p:spPr bwMode="auto">
            <a:xfrm>
              <a:off x="4955871" y="1452114"/>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34" name="Straight Connector 96"/>
            <p:cNvCxnSpPr>
              <a:cxnSpLocks noChangeShapeType="1"/>
            </p:cNvCxnSpPr>
            <p:nvPr/>
          </p:nvCxnSpPr>
          <p:spPr bwMode="auto">
            <a:xfrm flipV="1">
              <a:off x="5032071" y="1452114"/>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35" name="Straight Connector 97"/>
            <p:cNvCxnSpPr>
              <a:cxnSpLocks noChangeShapeType="1"/>
            </p:cNvCxnSpPr>
            <p:nvPr/>
          </p:nvCxnSpPr>
          <p:spPr bwMode="auto">
            <a:xfrm>
              <a:off x="5108271" y="1452114"/>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36" name="Straight Connector 98"/>
            <p:cNvCxnSpPr>
              <a:cxnSpLocks noChangeShapeType="1"/>
            </p:cNvCxnSpPr>
            <p:nvPr/>
          </p:nvCxnSpPr>
          <p:spPr bwMode="auto">
            <a:xfrm flipV="1">
              <a:off x="5184471" y="1452114"/>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37" name="Straight Connector 99"/>
            <p:cNvCxnSpPr>
              <a:cxnSpLocks noChangeShapeType="1"/>
            </p:cNvCxnSpPr>
            <p:nvPr/>
          </p:nvCxnSpPr>
          <p:spPr bwMode="auto">
            <a:xfrm>
              <a:off x="5260671" y="1452114"/>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38" name="Straight Connector 100"/>
            <p:cNvCxnSpPr>
              <a:cxnSpLocks noChangeShapeType="1"/>
            </p:cNvCxnSpPr>
            <p:nvPr/>
          </p:nvCxnSpPr>
          <p:spPr bwMode="auto">
            <a:xfrm flipV="1">
              <a:off x="5336871" y="1452114"/>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39" name="Straight Connector 101"/>
            <p:cNvCxnSpPr>
              <a:cxnSpLocks noChangeShapeType="1"/>
            </p:cNvCxnSpPr>
            <p:nvPr/>
          </p:nvCxnSpPr>
          <p:spPr bwMode="auto">
            <a:xfrm>
              <a:off x="4027701" y="1290994"/>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40" name="Straight Connector 102"/>
            <p:cNvCxnSpPr>
              <a:cxnSpLocks noChangeShapeType="1"/>
            </p:cNvCxnSpPr>
            <p:nvPr/>
          </p:nvCxnSpPr>
          <p:spPr bwMode="auto">
            <a:xfrm>
              <a:off x="4059836" y="1290994"/>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41" name="TextBox 103"/>
            <p:cNvSpPr txBox="1">
              <a:spLocks noChangeArrowheads="1"/>
            </p:cNvSpPr>
            <p:nvPr/>
          </p:nvSpPr>
          <p:spPr bwMode="auto">
            <a:xfrm>
              <a:off x="3902621" y="1132494"/>
              <a:ext cx="291134"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a:t>
              </a:r>
            </a:p>
          </p:txBody>
        </p:sp>
        <p:cxnSp>
          <p:nvCxnSpPr>
            <p:cNvPr id="242" name="Straight Connector 104"/>
            <p:cNvCxnSpPr>
              <a:cxnSpLocks noChangeShapeType="1"/>
            </p:cNvCxnSpPr>
            <p:nvPr/>
          </p:nvCxnSpPr>
          <p:spPr bwMode="auto">
            <a:xfrm>
              <a:off x="4727271" y="1528314"/>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43" name="TextBox 105"/>
            <p:cNvSpPr txBox="1">
              <a:spLocks noChangeArrowheads="1"/>
            </p:cNvSpPr>
            <p:nvPr/>
          </p:nvSpPr>
          <p:spPr bwMode="auto">
            <a:xfrm>
              <a:off x="4586066" y="1604142"/>
              <a:ext cx="348881"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OH</a:t>
              </a:r>
            </a:p>
          </p:txBody>
        </p:sp>
        <p:cxnSp>
          <p:nvCxnSpPr>
            <p:cNvPr id="244" name="Straight Connector 106"/>
            <p:cNvCxnSpPr>
              <a:cxnSpLocks noChangeShapeType="1"/>
            </p:cNvCxnSpPr>
            <p:nvPr/>
          </p:nvCxnSpPr>
          <p:spPr bwMode="auto">
            <a:xfrm>
              <a:off x="4878643" y="1449514"/>
              <a:ext cx="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245" name="Group 107"/>
            <p:cNvGrpSpPr>
              <a:grpSpLocks/>
            </p:cNvGrpSpPr>
            <p:nvPr/>
          </p:nvGrpSpPr>
          <p:grpSpPr bwMode="auto">
            <a:xfrm>
              <a:off x="4764343" y="981614"/>
              <a:ext cx="32135" cy="144596"/>
              <a:chOff x="3412933" y="1442751"/>
              <a:chExt cx="32135" cy="144596"/>
            </a:xfrm>
          </p:grpSpPr>
          <p:cxnSp>
            <p:nvCxnSpPr>
              <p:cNvPr id="307" name="Straight Connector 169"/>
              <p:cNvCxnSpPr>
                <a:cxnSpLocks noChangeShapeType="1"/>
              </p:cNvCxnSpPr>
              <p:nvPr/>
            </p:nvCxnSpPr>
            <p:spPr bwMode="auto">
              <a:xfrm>
                <a:off x="3412933" y="144275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8" name="Straight Connector 170"/>
              <p:cNvCxnSpPr>
                <a:cxnSpLocks noChangeShapeType="1"/>
              </p:cNvCxnSpPr>
              <p:nvPr/>
            </p:nvCxnSpPr>
            <p:spPr bwMode="auto">
              <a:xfrm>
                <a:off x="3445068" y="144275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246" name="TextBox 108"/>
            <p:cNvSpPr txBox="1">
              <a:spLocks noChangeArrowheads="1"/>
            </p:cNvSpPr>
            <p:nvPr/>
          </p:nvSpPr>
          <p:spPr bwMode="auto">
            <a:xfrm>
              <a:off x="4741172" y="1296501"/>
              <a:ext cx="291134" cy="232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a:t>
              </a:r>
            </a:p>
          </p:txBody>
        </p:sp>
        <p:cxnSp>
          <p:nvCxnSpPr>
            <p:cNvPr id="247" name="Straight Connector 109"/>
            <p:cNvCxnSpPr>
              <a:cxnSpLocks noChangeShapeType="1"/>
            </p:cNvCxnSpPr>
            <p:nvPr/>
          </p:nvCxnSpPr>
          <p:spPr bwMode="auto">
            <a:xfrm>
              <a:off x="4878643" y="1226337"/>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248" name="Group 110"/>
            <p:cNvGrpSpPr>
              <a:grpSpLocks/>
            </p:cNvGrpSpPr>
            <p:nvPr/>
          </p:nvGrpSpPr>
          <p:grpSpPr bwMode="auto">
            <a:xfrm rot="3600000">
              <a:off x="4933221" y="1103976"/>
              <a:ext cx="32135" cy="144596"/>
              <a:chOff x="3412933" y="1442751"/>
              <a:chExt cx="32135" cy="144596"/>
            </a:xfrm>
          </p:grpSpPr>
          <p:cxnSp>
            <p:nvCxnSpPr>
              <p:cNvPr id="305" name="Straight Connector 167"/>
              <p:cNvCxnSpPr>
                <a:cxnSpLocks noChangeShapeType="1"/>
              </p:cNvCxnSpPr>
              <p:nvPr/>
            </p:nvCxnSpPr>
            <p:spPr bwMode="auto">
              <a:xfrm>
                <a:off x="3412933" y="144275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6" name="Straight Connector 168"/>
              <p:cNvCxnSpPr>
                <a:cxnSpLocks noChangeShapeType="1"/>
              </p:cNvCxnSpPr>
              <p:nvPr/>
            </p:nvCxnSpPr>
            <p:spPr bwMode="auto">
              <a:xfrm>
                <a:off x="3445068" y="144275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cxnSp>
          <p:nvCxnSpPr>
            <p:cNvPr id="249" name="Straight Connector 111"/>
            <p:cNvCxnSpPr>
              <a:cxnSpLocks noChangeShapeType="1"/>
            </p:cNvCxnSpPr>
            <p:nvPr/>
          </p:nvCxnSpPr>
          <p:spPr bwMode="auto">
            <a:xfrm>
              <a:off x="4764343" y="1135994"/>
              <a:ext cx="114300" cy="86528"/>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50" name="TextBox 112"/>
            <p:cNvSpPr txBox="1">
              <a:spLocks noChangeArrowheads="1"/>
            </p:cNvSpPr>
            <p:nvPr/>
          </p:nvSpPr>
          <p:spPr bwMode="auto">
            <a:xfrm>
              <a:off x="4902037" y="994211"/>
              <a:ext cx="291134" cy="232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a:t>
              </a:r>
            </a:p>
          </p:txBody>
        </p:sp>
        <p:cxnSp>
          <p:nvCxnSpPr>
            <p:cNvPr id="251" name="Straight Connector 113"/>
            <p:cNvCxnSpPr>
              <a:cxnSpLocks noChangeShapeType="1"/>
            </p:cNvCxnSpPr>
            <p:nvPr/>
          </p:nvCxnSpPr>
          <p:spPr bwMode="auto">
            <a:xfrm>
              <a:off x="4010202" y="18288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52" name="Straight Connector 114"/>
            <p:cNvCxnSpPr>
              <a:cxnSpLocks noChangeShapeType="1"/>
            </p:cNvCxnSpPr>
            <p:nvPr/>
          </p:nvCxnSpPr>
          <p:spPr bwMode="auto">
            <a:xfrm flipV="1">
              <a:off x="4086402" y="1828799"/>
              <a:ext cx="76199"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53" name="Straight Connector 115"/>
            <p:cNvCxnSpPr>
              <a:cxnSpLocks noChangeShapeType="1"/>
            </p:cNvCxnSpPr>
            <p:nvPr/>
          </p:nvCxnSpPr>
          <p:spPr bwMode="auto">
            <a:xfrm>
              <a:off x="4162602" y="18288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54" name="Straight Connector 116"/>
            <p:cNvCxnSpPr>
              <a:cxnSpLocks noChangeShapeType="1"/>
            </p:cNvCxnSpPr>
            <p:nvPr/>
          </p:nvCxnSpPr>
          <p:spPr bwMode="auto">
            <a:xfrm flipV="1">
              <a:off x="4238802" y="18288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55" name="Straight Connector 117"/>
            <p:cNvCxnSpPr>
              <a:cxnSpLocks noChangeShapeType="1"/>
            </p:cNvCxnSpPr>
            <p:nvPr/>
          </p:nvCxnSpPr>
          <p:spPr bwMode="auto">
            <a:xfrm>
              <a:off x="4696002" y="1905000"/>
              <a:ext cx="152400" cy="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56" name="Straight Connector 118"/>
            <p:cNvCxnSpPr>
              <a:cxnSpLocks noChangeShapeType="1"/>
            </p:cNvCxnSpPr>
            <p:nvPr/>
          </p:nvCxnSpPr>
          <p:spPr bwMode="auto">
            <a:xfrm>
              <a:off x="4315002" y="18288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57" name="Straight Connector 119"/>
            <p:cNvCxnSpPr>
              <a:cxnSpLocks noChangeShapeType="1"/>
            </p:cNvCxnSpPr>
            <p:nvPr/>
          </p:nvCxnSpPr>
          <p:spPr bwMode="auto">
            <a:xfrm flipV="1">
              <a:off x="4391202" y="18288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58" name="Straight Connector 120"/>
            <p:cNvCxnSpPr>
              <a:cxnSpLocks noChangeShapeType="1"/>
            </p:cNvCxnSpPr>
            <p:nvPr/>
          </p:nvCxnSpPr>
          <p:spPr bwMode="auto">
            <a:xfrm>
              <a:off x="4467402" y="18288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59" name="Straight Connector 121"/>
            <p:cNvCxnSpPr>
              <a:cxnSpLocks noChangeShapeType="1"/>
            </p:cNvCxnSpPr>
            <p:nvPr/>
          </p:nvCxnSpPr>
          <p:spPr bwMode="auto">
            <a:xfrm flipV="1">
              <a:off x="4543602" y="18288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60" name="Straight Connector 122"/>
            <p:cNvCxnSpPr>
              <a:cxnSpLocks noChangeShapeType="1"/>
            </p:cNvCxnSpPr>
            <p:nvPr/>
          </p:nvCxnSpPr>
          <p:spPr bwMode="auto">
            <a:xfrm>
              <a:off x="4619802" y="18288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61" name="Straight Connector 123"/>
            <p:cNvCxnSpPr>
              <a:cxnSpLocks noChangeShapeType="1"/>
            </p:cNvCxnSpPr>
            <p:nvPr/>
          </p:nvCxnSpPr>
          <p:spPr bwMode="auto">
            <a:xfrm flipV="1">
              <a:off x="4848402" y="18288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62" name="Straight Connector 124"/>
            <p:cNvCxnSpPr>
              <a:cxnSpLocks noChangeShapeType="1"/>
            </p:cNvCxnSpPr>
            <p:nvPr/>
          </p:nvCxnSpPr>
          <p:spPr bwMode="auto">
            <a:xfrm>
              <a:off x="4924602" y="18288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63" name="Straight Connector 125"/>
            <p:cNvCxnSpPr>
              <a:cxnSpLocks noChangeShapeType="1"/>
            </p:cNvCxnSpPr>
            <p:nvPr/>
          </p:nvCxnSpPr>
          <p:spPr bwMode="auto">
            <a:xfrm flipV="1">
              <a:off x="5000802" y="18288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64" name="Straight Connector 126"/>
            <p:cNvCxnSpPr>
              <a:cxnSpLocks noChangeShapeType="1"/>
            </p:cNvCxnSpPr>
            <p:nvPr/>
          </p:nvCxnSpPr>
          <p:spPr bwMode="auto">
            <a:xfrm>
              <a:off x="5077002" y="18288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65" name="Straight Connector 127"/>
            <p:cNvCxnSpPr>
              <a:cxnSpLocks noChangeShapeType="1"/>
            </p:cNvCxnSpPr>
            <p:nvPr/>
          </p:nvCxnSpPr>
          <p:spPr bwMode="auto">
            <a:xfrm flipV="1">
              <a:off x="5153202" y="18288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66" name="Straight Connector 128"/>
            <p:cNvCxnSpPr>
              <a:cxnSpLocks noChangeShapeType="1"/>
            </p:cNvCxnSpPr>
            <p:nvPr/>
          </p:nvCxnSpPr>
          <p:spPr bwMode="auto">
            <a:xfrm>
              <a:off x="5229402" y="18288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67" name="Straight Connector 129"/>
            <p:cNvCxnSpPr>
              <a:cxnSpLocks noChangeShapeType="1"/>
            </p:cNvCxnSpPr>
            <p:nvPr/>
          </p:nvCxnSpPr>
          <p:spPr bwMode="auto">
            <a:xfrm flipV="1">
              <a:off x="5305602" y="18288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68" name="Straight Connector 130"/>
            <p:cNvCxnSpPr>
              <a:cxnSpLocks noChangeShapeType="1"/>
            </p:cNvCxnSpPr>
            <p:nvPr/>
          </p:nvCxnSpPr>
          <p:spPr bwMode="auto">
            <a:xfrm>
              <a:off x="4848402" y="1905000"/>
              <a:ext cx="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69" name="Straight Connector 131"/>
            <p:cNvCxnSpPr>
              <a:cxnSpLocks noChangeShapeType="1"/>
            </p:cNvCxnSpPr>
            <p:nvPr/>
          </p:nvCxnSpPr>
          <p:spPr bwMode="auto">
            <a:xfrm>
              <a:off x="4696002" y="1905000"/>
              <a:ext cx="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0" name="Straight Connector 132"/>
            <p:cNvCxnSpPr>
              <a:cxnSpLocks noChangeShapeType="1"/>
            </p:cNvCxnSpPr>
            <p:nvPr/>
          </p:nvCxnSpPr>
          <p:spPr bwMode="auto">
            <a:xfrm>
              <a:off x="4072632" y="1918312"/>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1" name="Straight Connector 133"/>
            <p:cNvCxnSpPr>
              <a:cxnSpLocks noChangeShapeType="1"/>
            </p:cNvCxnSpPr>
            <p:nvPr/>
          </p:nvCxnSpPr>
          <p:spPr bwMode="auto">
            <a:xfrm>
              <a:off x="4104767" y="1918312"/>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72" name="TextBox 134"/>
            <p:cNvSpPr txBox="1">
              <a:spLocks noChangeArrowheads="1"/>
            </p:cNvSpPr>
            <p:nvPr/>
          </p:nvSpPr>
          <p:spPr bwMode="auto">
            <a:xfrm>
              <a:off x="3947552" y="1994128"/>
              <a:ext cx="291134"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a:t>
              </a:r>
            </a:p>
          </p:txBody>
        </p:sp>
        <p:sp>
          <p:nvSpPr>
            <p:cNvPr id="273" name="TextBox 135"/>
            <p:cNvSpPr txBox="1">
              <a:spLocks noChangeArrowheads="1"/>
            </p:cNvSpPr>
            <p:nvPr/>
          </p:nvSpPr>
          <p:spPr bwMode="auto">
            <a:xfrm>
              <a:off x="4714910" y="1917366"/>
              <a:ext cx="291134"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a:t>
              </a:r>
            </a:p>
          </p:txBody>
        </p:sp>
        <p:cxnSp>
          <p:nvCxnSpPr>
            <p:cNvPr id="274" name="Straight Connector 136"/>
            <p:cNvCxnSpPr>
              <a:cxnSpLocks noChangeShapeType="1"/>
            </p:cNvCxnSpPr>
            <p:nvPr/>
          </p:nvCxnSpPr>
          <p:spPr bwMode="auto">
            <a:xfrm rot="-2400000">
              <a:off x="4920292" y="2053386"/>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5" name="Straight Connector 137"/>
            <p:cNvCxnSpPr>
              <a:cxnSpLocks noChangeShapeType="1"/>
            </p:cNvCxnSpPr>
            <p:nvPr/>
          </p:nvCxnSpPr>
          <p:spPr bwMode="auto">
            <a:xfrm rot="-2400000">
              <a:off x="5155107" y="2134695"/>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6" name="Straight Connector 138"/>
            <p:cNvCxnSpPr>
              <a:cxnSpLocks noChangeShapeType="1"/>
            </p:cNvCxnSpPr>
            <p:nvPr/>
          </p:nvCxnSpPr>
          <p:spPr bwMode="auto">
            <a:xfrm rot="-2400000">
              <a:off x="5204290" y="239184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7" name="Straight Connector 139"/>
            <p:cNvCxnSpPr>
              <a:cxnSpLocks noChangeShapeType="1"/>
            </p:cNvCxnSpPr>
            <p:nvPr/>
          </p:nvCxnSpPr>
          <p:spPr bwMode="auto">
            <a:xfrm rot="-2400000">
              <a:off x="4974409" y="2131838"/>
              <a:ext cx="127614" cy="70232"/>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8" name="Straight Connector 140"/>
            <p:cNvCxnSpPr>
              <a:cxnSpLocks noChangeShapeType="1"/>
            </p:cNvCxnSpPr>
            <p:nvPr/>
          </p:nvCxnSpPr>
          <p:spPr bwMode="auto">
            <a:xfrm rot="19200000" flipV="1">
              <a:off x="5115891" y="2293564"/>
              <a:ext cx="127614" cy="84004"/>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9" name="Straight Connector 141"/>
            <p:cNvCxnSpPr>
              <a:cxnSpLocks noChangeShapeType="1"/>
            </p:cNvCxnSpPr>
            <p:nvPr/>
          </p:nvCxnSpPr>
          <p:spPr bwMode="auto">
            <a:xfrm rot="-2400000">
              <a:off x="5137851" y="215127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280" name="Group 142"/>
            <p:cNvGrpSpPr>
              <a:grpSpLocks/>
            </p:cNvGrpSpPr>
            <p:nvPr/>
          </p:nvGrpSpPr>
          <p:grpSpPr bwMode="auto">
            <a:xfrm rot="1200000">
              <a:off x="4925857" y="2180281"/>
              <a:ext cx="32135" cy="144596"/>
              <a:chOff x="3412933" y="1442751"/>
              <a:chExt cx="32135" cy="144596"/>
            </a:xfrm>
          </p:grpSpPr>
          <p:cxnSp>
            <p:nvCxnSpPr>
              <p:cNvPr id="303" name="Straight Connector 165"/>
              <p:cNvCxnSpPr>
                <a:cxnSpLocks noChangeShapeType="1"/>
              </p:cNvCxnSpPr>
              <p:nvPr/>
            </p:nvCxnSpPr>
            <p:spPr bwMode="auto">
              <a:xfrm>
                <a:off x="3412933" y="144275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4" name="Straight Connector 166"/>
              <p:cNvCxnSpPr>
                <a:cxnSpLocks noChangeShapeType="1"/>
              </p:cNvCxnSpPr>
              <p:nvPr/>
            </p:nvCxnSpPr>
            <p:spPr bwMode="auto">
              <a:xfrm>
                <a:off x="3445068" y="144275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281" name="Group 143"/>
            <p:cNvGrpSpPr>
              <a:grpSpLocks/>
            </p:cNvGrpSpPr>
            <p:nvPr/>
          </p:nvGrpSpPr>
          <p:grpSpPr bwMode="auto">
            <a:xfrm rot="4800000">
              <a:off x="5068677" y="2350131"/>
              <a:ext cx="32135" cy="144597"/>
              <a:chOff x="3412933" y="1442751"/>
              <a:chExt cx="32135" cy="144597"/>
            </a:xfrm>
          </p:grpSpPr>
          <p:cxnSp>
            <p:nvCxnSpPr>
              <p:cNvPr id="301" name="Straight Connector 163"/>
              <p:cNvCxnSpPr>
                <a:cxnSpLocks noChangeShapeType="1"/>
              </p:cNvCxnSpPr>
              <p:nvPr/>
            </p:nvCxnSpPr>
            <p:spPr bwMode="auto">
              <a:xfrm>
                <a:off x="3412933" y="1442752"/>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2" name="Straight Connector 164"/>
              <p:cNvCxnSpPr>
                <a:cxnSpLocks noChangeShapeType="1"/>
              </p:cNvCxnSpPr>
              <p:nvPr/>
            </p:nvCxnSpPr>
            <p:spPr bwMode="auto">
              <a:xfrm>
                <a:off x="3445068" y="144275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282" name="TextBox 144"/>
            <p:cNvSpPr txBox="1">
              <a:spLocks noChangeArrowheads="1"/>
            </p:cNvSpPr>
            <p:nvPr/>
          </p:nvSpPr>
          <p:spPr bwMode="auto">
            <a:xfrm rot="-2400000">
              <a:off x="4745895" y="2241876"/>
              <a:ext cx="291134"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a:t>
              </a:r>
            </a:p>
          </p:txBody>
        </p:sp>
        <p:sp>
          <p:nvSpPr>
            <p:cNvPr id="283" name="TextBox 145"/>
            <p:cNvSpPr txBox="1">
              <a:spLocks noChangeArrowheads="1"/>
            </p:cNvSpPr>
            <p:nvPr/>
          </p:nvSpPr>
          <p:spPr bwMode="auto">
            <a:xfrm rot="-2400000">
              <a:off x="4826835" y="2318178"/>
              <a:ext cx="291134"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a:t>
              </a:r>
            </a:p>
          </p:txBody>
        </p:sp>
        <p:sp>
          <p:nvSpPr>
            <p:cNvPr id="284" name="TextBox 146"/>
            <p:cNvSpPr txBox="1">
              <a:spLocks noChangeArrowheads="1"/>
            </p:cNvSpPr>
            <p:nvPr/>
          </p:nvSpPr>
          <p:spPr bwMode="auto">
            <a:xfrm>
              <a:off x="5133051" y="2435727"/>
              <a:ext cx="348881"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OH</a:t>
              </a:r>
            </a:p>
          </p:txBody>
        </p:sp>
        <p:sp>
          <p:nvSpPr>
            <p:cNvPr id="285" name="TextBox 147"/>
            <p:cNvSpPr txBox="1">
              <a:spLocks noChangeArrowheads="1"/>
            </p:cNvSpPr>
            <p:nvPr/>
          </p:nvSpPr>
          <p:spPr bwMode="auto">
            <a:xfrm>
              <a:off x="4553477" y="1912135"/>
              <a:ext cx="291134"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a:t>
              </a:r>
            </a:p>
          </p:txBody>
        </p:sp>
        <p:cxnSp>
          <p:nvCxnSpPr>
            <p:cNvPr id="286" name="Straight Connector 148"/>
            <p:cNvCxnSpPr>
              <a:cxnSpLocks noChangeShapeType="1"/>
            </p:cNvCxnSpPr>
            <p:nvPr/>
          </p:nvCxnSpPr>
          <p:spPr bwMode="auto">
            <a:xfrm rot="1200000">
              <a:off x="4672762" y="2075903"/>
              <a:ext cx="24173" cy="137093"/>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7" name="Straight Connector 149"/>
            <p:cNvCxnSpPr>
              <a:cxnSpLocks noChangeShapeType="1"/>
            </p:cNvCxnSpPr>
            <p:nvPr/>
          </p:nvCxnSpPr>
          <p:spPr bwMode="auto">
            <a:xfrm rot="1200000">
              <a:off x="4660566" y="2235155"/>
              <a:ext cx="137870" cy="4700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288" name="Group 150"/>
            <p:cNvGrpSpPr>
              <a:grpSpLocks/>
            </p:cNvGrpSpPr>
            <p:nvPr/>
          </p:nvGrpSpPr>
          <p:grpSpPr bwMode="auto">
            <a:xfrm rot="4200000">
              <a:off x="4585946" y="2167636"/>
              <a:ext cx="32135" cy="144596"/>
              <a:chOff x="3412933" y="1442751"/>
              <a:chExt cx="32135" cy="144596"/>
            </a:xfrm>
          </p:grpSpPr>
          <p:cxnSp>
            <p:nvCxnSpPr>
              <p:cNvPr id="299" name="Straight Connector 161"/>
              <p:cNvCxnSpPr>
                <a:cxnSpLocks noChangeShapeType="1"/>
              </p:cNvCxnSpPr>
              <p:nvPr/>
            </p:nvCxnSpPr>
            <p:spPr bwMode="auto">
              <a:xfrm>
                <a:off x="3412933" y="144275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0" name="Straight Connector 162"/>
              <p:cNvCxnSpPr>
                <a:cxnSpLocks noChangeShapeType="1"/>
              </p:cNvCxnSpPr>
              <p:nvPr/>
            </p:nvCxnSpPr>
            <p:spPr bwMode="auto">
              <a:xfrm>
                <a:off x="3445068" y="144275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289" name="TextBox 151"/>
            <p:cNvSpPr txBox="1">
              <a:spLocks noChangeArrowheads="1"/>
            </p:cNvSpPr>
            <p:nvPr/>
          </p:nvSpPr>
          <p:spPr bwMode="auto">
            <a:xfrm rot="600000">
              <a:off x="4351486" y="2166264"/>
              <a:ext cx="291134"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a:t>
              </a:r>
            </a:p>
          </p:txBody>
        </p:sp>
        <p:cxnSp>
          <p:nvCxnSpPr>
            <p:cNvPr id="290" name="Straight Connector 152"/>
            <p:cNvCxnSpPr>
              <a:cxnSpLocks noChangeShapeType="1"/>
            </p:cNvCxnSpPr>
            <p:nvPr/>
          </p:nvCxnSpPr>
          <p:spPr bwMode="auto">
            <a:xfrm rot="1200000">
              <a:off x="4734402" y="2303535"/>
              <a:ext cx="25108" cy="1424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91" name="Straight Connector 153"/>
            <p:cNvCxnSpPr>
              <a:cxnSpLocks noChangeShapeType="1"/>
            </p:cNvCxnSpPr>
            <p:nvPr/>
          </p:nvCxnSpPr>
          <p:spPr bwMode="auto">
            <a:xfrm rot="1200000">
              <a:off x="4762840" y="2310492"/>
              <a:ext cx="25108" cy="1424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92" name="TextBox 154"/>
            <p:cNvSpPr txBox="1">
              <a:spLocks noChangeArrowheads="1"/>
            </p:cNvSpPr>
            <p:nvPr/>
          </p:nvSpPr>
          <p:spPr bwMode="auto">
            <a:xfrm>
              <a:off x="3828589" y="1709120"/>
              <a:ext cx="291134"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a:t>
              </a:r>
            </a:p>
          </p:txBody>
        </p:sp>
        <p:sp>
          <p:nvSpPr>
            <p:cNvPr id="293" name="TextBox 155"/>
            <p:cNvSpPr txBox="1">
              <a:spLocks noChangeArrowheads="1"/>
            </p:cNvSpPr>
            <p:nvPr/>
          </p:nvSpPr>
          <p:spPr bwMode="auto">
            <a:xfrm>
              <a:off x="3789586" y="1421438"/>
              <a:ext cx="291134"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a:t>
              </a:r>
            </a:p>
          </p:txBody>
        </p:sp>
        <p:cxnSp>
          <p:nvCxnSpPr>
            <p:cNvPr id="294" name="Straight Connector 156"/>
            <p:cNvCxnSpPr>
              <a:cxnSpLocks noChangeShapeType="1"/>
            </p:cNvCxnSpPr>
            <p:nvPr/>
          </p:nvCxnSpPr>
          <p:spPr bwMode="auto">
            <a:xfrm>
              <a:off x="3583023" y="1680915"/>
              <a:ext cx="125950" cy="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95" name="Straight Connector 157"/>
            <p:cNvCxnSpPr>
              <a:cxnSpLocks noChangeShapeType="1"/>
            </p:cNvCxnSpPr>
            <p:nvPr/>
          </p:nvCxnSpPr>
          <p:spPr bwMode="auto">
            <a:xfrm flipV="1">
              <a:off x="3716023" y="1538490"/>
              <a:ext cx="34973" cy="137909"/>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96" name="Straight Connector 158"/>
            <p:cNvCxnSpPr>
              <a:cxnSpLocks noChangeShapeType="1"/>
            </p:cNvCxnSpPr>
            <p:nvPr/>
          </p:nvCxnSpPr>
          <p:spPr bwMode="auto">
            <a:xfrm flipH="1" flipV="1">
              <a:off x="3714469" y="1680915"/>
              <a:ext cx="78269" cy="13791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97" name="Straight Connector 159"/>
            <p:cNvCxnSpPr>
              <a:cxnSpLocks noChangeShapeType="1"/>
            </p:cNvCxnSpPr>
            <p:nvPr/>
          </p:nvCxnSpPr>
          <p:spPr bwMode="auto">
            <a:xfrm>
              <a:off x="3796550" y="1828800"/>
              <a:ext cx="125950" cy="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98" name="Straight Connector 160"/>
            <p:cNvCxnSpPr>
              <a:cxnSpLocks noChangeShapeType="1"/>
            </p:cNvCxnSpPr>
            <p:nvPr/>
          </p:nvCxnSpPr>
          <p:spPr bwMode="auto">
            <a:xfrm>
              <a:off x="3753603" y="1538490"/>
              <a:ext cx="125950" cy="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321" name="Text Box 164"/>
          <p:cNvSpPr txBox="1">
            <a:spLocks noChangeArrowheads="1"/>
          </p:cNvSpPr>
          <p:nvPr/>
        </p:nvSpPr>
        <p:spPr bwMode="auto">
          <a:xfrm>
            <a:off x="7512050" y="5765800"/>
            <a:ext cx="36420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0000"/>
                </a:solidFill>
                <a:latin typeface="Arial" pitchFamily="34" charset="0"/>
                <a:cs typeface="Arial" pitchFamily="34" charset="0"/>
              </a:rPr>
              <a:t>+</a:t>
            </a:r>
          </a:p>
        </p:txBody>
      </p:sp>
      <p:sp>
        <p:nvSpPr>
          <p:cNvPr id="322" name="Text Box 166"/>
          <p:cNvSpPr txBox="1">
            <a:spLocks noChangeArrowheads="1"/>
          </p:cNvSpPr>
          <p:nvPr/>
        </p:nvSpPr>
        <p:spPr bwMode="auto">
          <a:xfrm>
            <a:off x="6548438" y="5889625"/>
            <a:ext cx="67786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a:solidFill>
                  <a:srgbClr val="000000"/>
                </a:solidFill>
                <a:latin typeface="Arial" pitchFamily="34" charset="0"/>
                <a:cs typeface="Arial" pitchFamily="34" charset="0"/>
              </a:rPr>
              <a:t>and/or</a:t>
            </a:r>
          </a:p>
        </p:txBody>
      </p:sp>
      <p:graphicFrame>
        <p:nvGraphicFramePr>
          <p:cNvPr id="323" name="Object 2"/>
          <p:cNvGraphicFramePr>
            <a:graphicFrameLocks noChangeAspect="1"/>
          </p:cNvGraphicFramePr>
          <p:nvPr>
            <p:extLst>
              <p:ext uri="{D42A27DB-BD31-4B8C-83A1-F6EECF244321}">
                <p14:modId xmlns:p14="http://schemas.microsoft.com/office/powerpoint/2010/main" xmlns="" val="3295302632"/>
              </p:ext>
            </p:extLst>
          </p:nvPr>
        </p:nvGraphicFramePr>
        <p:xfrm>
          <a:off x="6732588" y="5413375"/>
          <a:ext cx="309562" cy="557213"/>
        </p:xfrm>
        <a:graphic>
          <a:graphicData uri="http://schemas.openxmlformats.org/presentationml/2006/ole">
            <p:oleObj spid="_x0000_s52251" name="ISIS/Draw Sketch" r:id="rId5" imgW="586381" imgH="1118304" progId="">
              <p:embed/>
            </p:oleObj>
          </a:graphicData>
        </a:graphic>
      </p:graphicFrame>
      <p:sp>
        <p:nvSpPr>
          <p:cNvPr id="324" name="Text Box 164"/>
          <p:cNvSpPr txBox="1">
            <a:spLocks noChangeArrowheads="1"/>
          </p:cNvSpPr>
          <p:nvPr/>
        </p:nvSpPr>
        <p:spPr bwMode="auto">
          <a:xfrm>
            <a:off x="5942013" y="5797550"/>
            <a:ext cx="36420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0000"/>
                </a:solidFill>
                <a:latin typeface="Arial" pitchFamily="34" charset="0"/>
                <a:cs typeface="Arial" pitchFamily="34" charset="0"/>
              </a:rPr>
              <a:t>+</a:t>
            </a:r>
          </a:p>
        </p:txBody>
      </p:sp>
      <p:grpSp>
        <p:nvGrpSpPr>
          <p:cNvPr id="325" name="Group 20"/>
          <p:cNvGrpSpPr>
            <a:grpSpLocks/>
          </p:cNvGrpSpPr>
          <p:nvPr/>
        </p:nvGrpSpPr>
        <p:grpSpPr bwMode="auto">
          <a:xfrm>
            <a:off x="6172200" y="6183313"/>
            <a:ext cx="1285875" cy="293687"/>
            <a:chOff x="990" y="2736"/>
            <a:chExt cx="1842" cy="430"/>
          </a:xfrm>
        </p:grpSpPr>
        <p:pic>
          <p:nvPicPr>
            <p:cNvPr id="326" name="Picture 21"/>
            <p:cNvPicPr>
              <a:picLocks noChangeAspect="1" noChangeArrowheads="1"/>
            </p:cNvPicPr>
            <p:nvPr/>
          </p:nvPicPr>
          <p:blipFill>
            <a:blip r:embed="rId6" cstate="print">
              <a:extLst>
                <a:ext uri="{28A0092B-C50C-407E-A947-70E740481C1C}">
                  <a14:useLocalDpi xmlns:a14="http://schemas.microsoft.com/office/drawing/2010/main" xmlns="" val="0"/>
                </a:ext>
              </a:extLst>
            </a:blip>
            <a:srcRect l="32993"/>
            <a:stretch>
              <a:fillRect/>
            </a:stretch>
          </p:blipFill>
          <p:spPr bwMode="auto">
            <a:xfrm>
              <a:off x="1224" y="2736"/>
              <a:ext cx="1608" cy="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 name="Picture 22"/>
            <p:cNvPicPr>
              <a:picLocks noChangeAspect="1" noChangeArrowheads="1"/>
            </p:cNvPicPr>
            <p:nvPr/>
          </p:nvPicPr>
          <p:blipFill>
            <a:blip r:embed="rId7" cstate="print">
              <a:extLst>
                <a:ext uri="{28A0092B-C50C-407E-A947-70E740481C1C}">
                  <a14:useLocalDpi xmlns:a14="http://schemas.microsoft.com/office/drawing/2010/main" xmlns="" val="0"/>
                </a:ext>
              </a:extLst>
            </a:blip>
            <a:srcRect l="4800" r="85199"/>
            <a:stretch>
              <a:fillRect/>
            </a:stretch>
          </p:blipFill>
          <p:spPr bwMode="auto">
            <a:xfrm>
              <a:off x="990" y="2736"/>
              <a:ext cx="240" cy="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13742867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96144"/>
            <a:ext cx="5699821" cy="4876801"/>
          </a:xfrm>
        </p:spPr>
        <p:txBody>
          <a:bodyPr>
            <a:noAutofit/>
          </a:bodyPr>
          <a:lstStyle/>
          <a:p>
            <a:r>
              <a:rPr lang="en-US" dirty="0" smtClean="0">
                <a:latin typeface="Arial" pitchFamily="34" charset="0"/>
                <a:cs typeface="Arial" pitchFamily="34" charset="0"/>
              </a:rPr>
              <a:t>Market Drivers</a:t>
            </a:r>
          </a:p>
          <a:p>
            <a:endParaRPr lang="en-US" dirty="0" smtClean="0">
              <a:latin typeface="Arial" pitchFamily="34" charset="0"/>
              <a:cs typeface="Arial" pitchFamily="34" charset="0"/>
            </a:endParaRPr>
          </a:p>
          <a:p>
            <a:r>
              <a:rPr lang="en-US" dirty="0" smtClean="0">
                <a:latin typeface="Arial" pitchFamily="34" charset="0"/>
                <a:cs typeface="Arial" pitchFamily="34" charset="0"/>
              </a:rPr>
              <a:t>Bio-Polymers </a:t>
            </a:r>
            <a:r>
              <a:rPr lang="en-US" dirty="0">
                <a:latin typeface="Arial" pitchFamily="34" charset="0"/>
                <a:cs typeface="Arial" pitchFamily="34" charset="0"/>
              </a:rPr>
              <a:t>from Plant Oils</a:t>
            </a:r>
          </a:p>
          <a:p>
            <a:pPr marL="914400">
              <a:buFont typeface="Arial" pitchFamily="34" charset="0"/>
              <a:buChar char="•"/>
            </a:pPr>
            <a:r>
              <a:rPr lang="en-US" sz="1800" dirty="0" smtClean="0">
                <a:latin typeface="Arial" pitchFamily="34" charset="0"/>
                <a:cs typeface="Arial" pitchFamily="34" charset="0"/>
              </a:rPr>
              <a:t>Plant </a:t>
            </a:r>
            <a:r>
              <a:rPr lang="en-US" sz="1800" dirty="0">
                <a:latin typeface="Arial" pitchFamily="34" charset="0"/>
                <a:cs typeface="Arial" pitchFamily="34" charset="0"/>
              </a:rPr>
              <a:t>oil overview</a:t>
            </a:r>
          </a:p>
          <a:p>
            <a:pPr marL="914400">
              <a:buFont typeface="Arial" pitchFamily="34" charset="0"/>
              <a:buChar char="•"/>
            </a:pPr>
            <a:r>
              <a:rPr lang="en-US" sz="1800" dirty="0" smtClean="0">
                <a:latin typeface="Arial" pitchFamily="34" charset="0"/>
                <a:cs typeface="Arial" pitchFamily="34" charset="0"/>
              </a:rPr>
              <a:t>Bio-resins</a:t>
            </a:r>
            <a:r>
              <a:rPr lang="en-US" sz="1800" dirty="0">
                <a:latin typeface="Arial" pitchFamily="34" charset="0"/>
                <a:cs typeface="Arial" pitchFamily="34" charset="0"/>
              </a:rPr>
              <a:t>: </a:t>
            </a:r>
          </a:p>
          <a:p>
            <a:pPr marL="45720" indent="0">
              <a:buNone/>
            </a:pPr>
            <a:r>
              <a:rPr lang="en-US" sz="1800" dirty="0" smtClean="0">
                <a:latin typeface="Arial" pitchFamily="34" charset="0"/>
                <a:cs typeface="Arial" pitchFamily="34" charset="0"/>
              </a:rPr>
              <a:t>     		Monomers</a:t>
            </a:r>
            <a:r>
              <a:rPr lang="en-US" sz="1800" dirty="0">
                <a:latin typeface="Arial" pitchFamily="34" charset="0"/>
                <a:cs typeface="Arial" pitchFamily="34" charset="0"/>
              </a:rPr>
              <a:t>: MAESO, MAELO</a:t>
            </a:r>
          </a:p>
          <a:p>
            <a:pPr marL="45720" indent="0">
              <a:buNone/>
            </a:pPr>
            <a:r>
              <a:rPr lang="en-US" sz="1800" dirty="0" smtClean="0">
                <a:latin typeface="Arial" pitchFamily="34" charset="0"/>
                <a:cs typeface="Arial" pitchFamily="34" charset="0"/>
              </a:rPr>
              <a:t>     		Diluents</a:t>
            </a:r>
            <a:r>
              <a:rPr lang="en-US" sz="1800" dirty="0">
                <a:latin typeface="Arial" pitchFamily="34" charset="0"/>
                <a:cs typeface="Arial" pitchFamily="34" charset="0"/>
              </a:rPr>
              <a:t>: styrene, </a:t>
            </a:r>
            <a:r>
              <a:rPr lang="en-US" sz="1800" dirty="0" smtClean="0">
                <a:latin typeface="Arial" pitchFamily="34" charset="0"/>
                <a:cs typeface="Arial" pitchFamily="34" charset="0"/>
              </a:rPr>
              <a:t>MFA, …</a:t>
            </a:r>
          </a:p>
          <a:p>
            <a:pPr marL="914400">
              <a:buFont typeface="Arial" pitchFamily="34" charset="0"/>
              <a:buChar char="•"/>
            </a:pPr>
            <a:r>
              <a:rPr lang="en-US" sz="1800" dirty="0" smtClean="0">
                <a:latin typeface="Arial" pitchFamily="34" charset="0"/>
                <a:cs typeface="Arial" pitchFamily="34" charset="0"/>
              </a:rPr>
              <a:t>Bio-Thermoset </a:t>
            </a:r>
            <a:r>
              <a:rPr lang="en-US" sz="1800" dirty="0">
                <a:latin typeface="Arial" pitchFamily="34" charset="0"/>
                <a:cs typeface="Arial" pitchFamily="34" charset="0"/>
              </a:rPr>
              <a:t>Polymer</a:t>
            </a:r>
          </a:p>
          <a:p>
            <a:pPr marL="45720" indent="0">
              <a:buNone/>
            </a:pPr>
            <a:r>
              <a:rPr lang="en-US" sz="1800" dirty="0">
                <a:latin typeface="Arial" pitchFamily="34" charset="0"/>
                <a:cs typeface="Arial" pitchFamily="34" charset="0"/>
              </a:rPr>
              <a:t>	</a:t>
            </a:r>
          </a:p>
          <a:p>
            <a:r>
              <a:rPr lang="en-US" dirty="0">
                <a:latin typeface="Arial" pitchFamily="34" charset="0"/>
                <a:cs typeface="Arial" pitchFamily="34" charset="0"/>
              </a:rPr>
              <a:t>Bio-Composites Applications</a:t>
            </a:r>
          </a:p>
          <a:p>
            <a:pPr marL="914400">
              <a:buFont typeface="Arial" pitchFamily="34" charset="0"/>
              <a:buChar char="•"/>
            </a:pPr>
            <a:r>
              <a:rPr lang="en-US" sz="1800" dirty="0" smtClean="0">
                <a:latin typeface="Arial" pitchFamily="34" charset="0"/>
                <a:cs typeface="Arial" pitchFamily="34" charset="0"/>
              </a:rPr>
              <a:t>BMC</a:t>
            </a:r>
            <a:endParaRPr lang="en-US" sz="1800" dirty="0">
              <a:latin typeface="Arial" pitchFamily="34" charset="0"/>
              <a:cs typeface="Arial" pitchFamily="34" charset="0"/>
            </a:endParaRPr>
          </a:p>
          <a:p>
            <a:pPr marL="914400">
              <a:buFont typeface="Arial" pitchFamily="34" charset="0"/>
              <a:buChar char="•"/>
            </a:pPr>
            <a:r>
              <a:rPr lang="en-US" sz="1800" dirty="0" smtClean="0">
                <a:latin typeface="Arial" pitchFamily="34" charset="0"/>
                <a:cs typeface="Arial" pitchFamily="34" charset="0"/>
              </a:rPr>
              <a:t>VARTM</a:t>
            </a:r>
          </a:p>
          <a:p>
            <a:pPr marL="914400">
              <a:buFont typeface="Arial" pitchFamily="34" charset="0"/>
              <a:buChar char="•"/>
            </a:pPr>
            <a:endParaRPr lang="en-US" sz="1800" dirty="0">
              <a:latin typeface="Arial" pitchFamily="34" charset="0"/>
              <a:cs typeface="Arial" pitchFamily="34" charset="0"/>
            </a:endParaRPr>
          </a:p>
          <a:p>
            <a:r>
              <a:rPr lang="en-US" dirty="0" smtClean="0">
                <a:latin typeface="Arial" pitchFamily="34" charset="0"/>
                <a:cs typeface="Arial" pitchFamily="34" charset="0"/>
              </a:rPr>
              <a:t>Summary</a:t>
            </a:r>
          </a:p>
        </p:txBody>
      </p:sp>
      <p:sp>
        <p:nvSpPr>
          <p:cNvPr id="2" name="Title 1"/>
          <p:cNvSpPr>
            <a:spLocks noGrp="1"/>
          </p:cNvSpPr>
          <p:nvPr>
            <p:ph type="title"/>
          </p:nvPr>
        </p:nvSpPr>
        <p:spPr/>
        <p:txBody>
          <a:bodyPr/>
          <a:lstStyle/>
          <a:p>
            <a:r>
              <a:rPr lang="en-US" smtClean="0"/>
              <a:t>Outline</a:t>
            </a:r>
            <a:endParaRPr lang="en-US" dirty="0"/>
          </a:p>
        </p:txBody>
      </p:sp>
      <p:pic>
        <p:nvPicPr>
          <p:cNvPr id="13" name="Content Placeholder 17"/>
          <p:cNvPicPr>
            <a:picLocks noChangeAspect="1"/>
          </p:cNvPicPr>
          <p:nvPr/>
        </p:nvPicPr>
        <p:blipFill rotWithShape="1">
          <a:blip r:embed="rId2" cstate="print">
            <a:extLst>
              <a:ext uri="{28A0092B-C50C-407E-A947-70E740481C1C}">
                <a14:useLocalDpi xmlns:a14="http://schemas.microsoft.com/office/drawing/2010/main" xmlns="" val="0"/>
              </a:ext>
            </a:extLst>
          </a:blip>
          <a:srcRect l="44027"/>
          <a:stretch/>
        </p:blipFill>
        <p:spPr>
          <a:xfrm>
            <a:off x="6080820" y="3110985"/>
            <a:ext cx="2224980" cy="795020"/>
          </a:xfrm>
          <a:prstGeom prst="rect">
            <a:avLst/>
          </a:prstGeom>
          <a:solidFill>
            <a:schemeClr val="tx1"/>
          </a:solidFill>
          <a:ln>
            <a:solidFill>
              <a:schemeClr val="tx1"/>
            </a:solidFill>
          </a:ln>
          <a:effectLst>
            <a:innerShdw blurRad="114300">
              <a:prstClr val="black"/>
            </a:innerShdw>
          </a:effectLst>
        </p:spPr>
      </p:pic>
      <p:pic>
        <p:nvPicPr>
          <p:cNvPr id="14"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13452" y="1678090"/>
            <a:ext cx="1959716" cy="1305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17" name="Picture 16"/>
          <p:cNvPicPr>
            <a:picLocks noChangeAspect="1"/>
          </p:cNvPicPr>
          <p:nvPr/>
        </p:nvPicPr>
        <p:blipFill rotWithShape="1">
          <a:blip r:embed="rId4" cstate="print">
            <a:extLst>
              <a:ext uri="{28A0092B-C50C-407E-A947-70E740481C1C}">
                <a14:useLocalDpi xmlns:a14="http://schemas.microsoft.com/office/drawing/2010/main" xmlns="" val="0"/>
              </a:ext>
            </a:extLst>
          </a:blip>
          <a:srcRect l="-1052" t="16932" r="1052" b="16932"/>
          <a:stretch/>
        </p:blipFill>
        <p:spPr>
          <a:xfrm>
            <a:off x="6541838" y="4118849"/>
            <a:ext cx="1425411" cy="1399537"/>
          </a:xfrm>
          <a:prstGeom prst="rect">
            <a:avLst/>
          </a:prstGeom>
          <a:ln>
            <a:solidFill>
              <a:schemeClr val="tx1"/>
            </a:solidFill>
          </a:ln>
          <a:effectLst>
            <a:innerShdw blurRad="114300">
              <a:prstClr val="black"/>
            </a:innerShdw>
          </a:effectLst>
        </p:spPr>
      </p:pic>
      <p:pic>
        <p:nvPicPr>
          <p:cNvPr id="9" name="Picture 11"/>
          <p:cNvPicPr>
            <a:picLocks noChangeAspect="1" noChangeArrowheads="1"/>
          </p:cNvPicPr>
          <p:nvPr/>
        </p:nvPicPr>
        <p:blipFill>
          <a:blip r:embed="rId5" cstate="print">
            <a:extLst>
              <a:ext uri="{28A0092B-C50C-407E-A947-70E740481C1C}">
                <a14:useLocalDpi xmlns:a14="http://schemas.microsoft.com/office/drawing/2010/main" xmlns="" val="0"/>
              </a:ext>
            </a:extLst>
          </a:blip>
          <a:srcRect l="6363" t="10042" b="23015"/>
          <a:stretch>
            <a:fillRect/>
          </a:stretch>
        </p:blipFill>
        <p:spPr bwMode="auto">
          <a:xfrm>
            <a:off x="6325338" y="5715000"/>
            <a:ext cx="1883869" cy="853612"/>
          </a:xfrm>
          <a:prstGeom prst="rect">
            <a:avLst/>
          </a:prstGeom>
          <a:solidFill>
            <a:schemeClr val="tx1"/>
          </a:solidFill>
          <a:ln w="9525">
            <a:solidFill>
              <a:srgbClr val="000000"/>
            </a:solidFill>
            <a:miter lim="800000"/>
            <a:headEnd/>
            <a:tailEnd/>
          </a:ln>
          <a:effectLst>
            <a:innerShdw blurRad="114300">
              <a:prstClr val="black"/>
            </a:innerShdw>
          </a:effectLst>
          <a:extLst/>
        </p:spPr>
      </p:pic>
    </p:spTree>
    <p:extLst>
      <p:ext uri="{BB962C8B-B14F-4D97-AF65-F5344CB8AC3E}">
        <p14:creationId xmlns:p14="http://schemas.microsoft.com/office/powerpoint/2010/main" xmlns="" val="10620260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828799"/>
            <a:ext cx="8385048" cy="457201"/>
          </a:xfrm>
        </p:spPr>
        <p:txBody>
          <a:bodyPr/>
          <a:lstStyle/>
          <a:p>
            <a:pPr marL="45720" indent="0">
              <a:buNone/>
            </a:pPr>
            <a:r>
              <a:rPr lang="en-US" dirty="0">
                <a:latin typeface="Arial" pitchFamily="34" charset="0"/>
                <a:cs typeface="Arial" pitchFamily="34" charset="0"/>
              </a:rPr>
              <a:t>Composites prepared with bio-resin and of natural fibers</a:t>
            </a:r>
          </a:p>
        </p:txBody>
      </p:sp>
      <p:sp>
        <p:nvSpPr>
          <p:cNvPr id="2" name="Title 1"/>
          <p:cNvSpPr>
            <a:spLocks noGrp="1"/>
          </p:cNvSpPr>
          <p:nvPr>
            <p:ph type="title"/>
          </p:nvPr>
        </p:nvSpPr>
        <p:spPr/>
        <p:txBody>
          <a:bodyPr/>
          <a:lstStyle/>
          <a:p>
            <a:r>
              <a:rPr lang="en-US" dirty="0"/>
              <a:t>Bio-Based Content</a:t>
            </a:r>
          </a:p>
        </p:txBody>
      </p:sp>
      <p:graphicFrame>
        <p:nvGraphicFramePr>
          <p:cNvPr id="4" name="Group 53"/>
          <p:cNvGraphicFramePr>
            <a:graphicFrameLocks noGrp="1"/>
          </p:cNvGraphicFramePr>
          <p:nvPr>
            <p:extLst>
              <p:ext uri="{D42A27DB-BD31-4B8C-83A1-F6EECF244321}">
                <p14:modId xmlns:p14="http://schemas.microsoft.com/office/powerpoint/2010/main" xmlns="" val="1138564994"/>
              </p:ext>
            </p:extLst>
          </p:nvPr>
        </p:nvGraphicFramePr>
        <p:xfrm>
          <a:off x="172720" y="2212975"/>
          <a:ext cx="8763000" cy="2970213"/>
        </p:xfrm>
        <a:graphic>
          <a:graphicData uri="http://schemas.openxmlformats.org/drawingml/2006/table">
            <a:tbl>
              <a:tblPr>
                <a:effectLst>
                  <a:innerShdw blurRad="114300">
                    <a:prstClr val="black"/>
                  </a:innerShdw>
                </a:effectLst>
              </a:tblPr>
              <a:tblGrid>
                <a:gridCol w="1447800"/>
                <a:gridCol w="1365250"/>
                <a:gridCol w="1206500"/>
                <a:gridCol w="1373188"/>
                <a:gridCol w="1647825"/>
                <a:gridCol w="1722437"/>
              </a:tblGrid>
              <a:tr h="4572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Arial" pitchFamily="34" charset="0"/>
                          <a:cs typeface="Arial" pitchFamily="34" charset="0"/>
                        </a:rPr>
                        <a:t>Bio-resin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DC63F"/>
                    </a:soli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cs typeface="Arial" pitchFamily="34" charset="0"/>
                        </a:rPr>
                        <a:t>BBC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DC63F"/>
                    </a:solidFill>
                  </a:tcPr>
                </a:tc>
                <a:tc hMerge="1">
                  <a:txBody>
                    <a:bodyPr/>
                    <a:lstStyle/>
                    <a:p>
                      <a:endParaRPr lang="en-US"/>
                    </a:p>
                  </a:txBody>
                  <a:tcPr/>
                </a:tc>
                <a:tc hMerge="1">
                  <a:txBody>
                    <a:bodyPr/>
                    <a:lstStyle/>
                    <a:p>
                      <a:endParaRPr lang="en-US"/>
                    </a:p>
                  </a:txBody>
                  <a:tcPr/>
                </a:tc>
              </a:tr>
              <a:tr h="836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Arial" pitchFamily="34" charset="0"/>
                          <a:cs typeface="Arial" pitchFamily="34" charset="0"/>
                        </a:rPr>
                        <a:t>Monomer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DC63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Arial" pitchFamily="34" charset="0"/>
                          <a:cs typeface="Arial" pitchFamily="34" charset="0"/>
                        </a:rPr>
                        <a:t>Styrene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Arial" pitchFamily="34" charset="0"/>
                          <a:cs typeface="Arial" pitchFamily="34" charset="0"/>
                        </a:rPr>
                        <a:t>(wt%)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DC63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Arial" pitchFamily="34" charset="0"/>
                          <a:cs typeface="Arial" pitchFamily="34" charset="0"/>
                        </a:rPr>
                        <a:t>MFA (wt%)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DC63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cs typeface="Arial" pitchFamily="34" charset="0"/>
                        </a:rPr>
                        <a:t>Neat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cs typeface="Arial" pitchFamily="34" charset="0"/>
                        </a:rPr>
                        <a:t>polymer</a:t>
                      </a:r>
                      <a:endParaRPr kumimoji="0" lang="en-US" sz="2000" b="1" i="0" u="none" strike="noStrike" cap="none" normalizeH="0" baseline="30000" smtClean="0">
                        <a:ln>
                          <a:noFill/>
                        </a:ln>
                        <a:solidFill>
                          <a:schemeClr val="bg1"/>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DC63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cs typeface="Arial" pitchFamily="34" charset="0"/>
                        </a:rPr>
                        <a:t>Composite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cs typeface="Arial" pitchFamily="34" charset="0"/>
                        </a:rPr>
                        <a:t>Example 1 </a:t>
                      </a:r>
                      <a:r>
                        <a:rPr kumimoji="0" lang="en-US" sz="2000" b="1" i="0" u="none" strike="noStrike" cap="none" normalizeH="0" baseline="30000" smtClean="0">
                          <a:ln>
                            <a:noFill/>
                          </a:ln>
                          <a:solidFill>
                            <a:schemeClr val="bg1"/>
                          </a:solidFill>
                          <a:effectLst/>
                          <a:latin typeface="Arial" pitchFamily="34" charset="0"/>
                          <a:cs typeface="Arial" pitchFamily="34" charset="0"/>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DC63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cs typeface="Arial" pitchFamily="34" charset="0"/>
                        </a:rPr>
                        <a:t>Composite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cs typeface="Arial" pitchFamily="34" charset="0"/>
                        </a:rPr>
                        <a:t>Example 2 </a:t>
                      </a:r>
                      <a:r>
                        <a:rPr kumimoji="0" lang="en-US" sz="2000" b="1" i="0" u="none" strike="noStrike" cap="none" normalizeH="0" baseline="30000" smtClean="0">
                          <a:ln>
                            <a:noFill/>
                          </a:ln>
                          <a:solidFill>
                            <a:schemeClr val="bg1"/>
                          </a:solidFill>
                          <a:effectLst/>
                          <a:latin typeface="Arial" pitchFamily="34" charset="0"/>
                          <a:cs typeface="Arial" pitchFamily="34"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DC63F"/>
                    </a:solidFill>
                  </a:tcPr>
                </a:tc>
              </a:tr>
              <a:tr h="419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MAESO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33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1">
                              <a:lumMod val="50000"/>
                            </a:schemeClr>
                          </a:solidFill>
                          <a:effectLst/>
                          <a:latin typeface="Arial" pitchFamily="34" charset="0"/>
                          <a:cs typeface="Arial"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1">
                              <a:lumMod val="50000"/>
                            </a:schemeClr>
                          </a:solidFill>
                          <a:effectLst/>
                          <a:latin typeface="Arial" pitchFamily="34" charset="0"/>
                          <a:cs typeface="Arial" pitchFamily="34" charset="0"/>
                        </a:rPr>
                        <a:t>57%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1">
                              <a:lumMod val="50000"/>
                            </a:schemeClr>
                          </a:solidFill>
                          <a:effectLst/>
                          <a:latin typeface="Arial" pitchFamily="34" charset="0"/>
                          <a:cs typeface="Arial" pitchFamily="34" charset="0"/>
                        </a:rPr>
                        <a:t>78%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1">
                              <a:lumMod val="50000"/>
                            </a:schemeClr>
                          </a:solidFill>
                          <a:effectLst/>
                          <a:latin typeface="Arial" pitchFamily="34" charset="0"/>
                          <a:cs typeface="Arial" pitchFamily="34" charset="0"/>
                        </a:rPr>
                        <a:t>87%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r>
              <a:tr h="419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MAESO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65%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82%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1">
                              <a:lumMod val="50000"/>
                            </a:schemeClr>
                          </a:solidFill>
                          <a:effectLst/>
                          <a:latin typeface="Arial" pitchFamily="34" charset="0"/>
                          <a:cs typeface="Arial" pitchFamily="34" charset="0"/>
                        </a:rPr>
                        <a:t>89%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r>
              <a:tr h="419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1">
                              <a:lumMod val="50000"/>
                            </a:schemeClr>
                          </a:solidFill>
                          <a:effectLst/>
                          <a:latin typeface="Arial" pitchFamily="34" charset="0"/>
                          <a:cs typeface="Arial" pitchFamily="34" charset="0"/>
                        </a:rPr>
                        <a:t>MAESO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1">
                              <a:lumMod val="50000"/>
                            </a:schemeClr>
                          </a:solidFill>
                          <a:effectLst/>
                          <a:latin typeface="Arial" pitchFamily="34" charset="0"/>
                          <a:cs typeface="Arial" pitchFamily="34"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1">
                              <a:lumMod val="50000"/>
                            </a:schemeClr>
                          </a:solidFill>
                          <a:effectLst/>
                          <a:latin typeface="Arial" pitchFamily="34" charset="0"/>
                          <a:cs typeface="Arial" pitchFamily="34"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1">
                              <a:lumMod val="50000"/>
                            </a:schemeClr>
                          </a:solidFill>
                          <a:effectLst/>
                          <a:latin typeface="Arial" pitchFamily="34" charset="0"/>
                          <a:cs typeface="Arial" pitchFamily="34" charset="0"/>
                        </a:rPr>
                        <a:t>69%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84%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ACE"/>
                    </a:solidFill>
                  </a:tcPr>
                </a:tc>
              </a:tr>
              <a:tr h="419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1">
                              <a:lumMod val="50000"/>
                            </a:schemeClr>
                          </a:solidFill>
                          <a:effectLst/>
                          <a:latin typeface="Arial" pitchFamily="34" charset="0"/>
                          <a:cs typeface="Arial" pitchFamily="34" charset="0"/>
                        </a:rPr>
                        <a:t>MAESO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1">
                              <a:lumMod val="50000"/>
                            </a:schemeClr>
                          </a:solidFill>
                          <a:effectLst/>
                          <a:latin typeface="Arial" pitchFamily="34" charset="0"/>
                          <a:cs typeface="Arial"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1">
                              <a:lumMod val="50000"/>
                            </a:schemeClr>
                          </a:solidFill>
                          <a:effectLst/>
                          <a:latin typeface="Arial" pitchFamily="34" charset="0"/>
                          <a:cs typeface="Arial" pitchFamily="34" charset="0"/>
                        </a:rPr>
                        <a:t>33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1">
                              <a:lumMod val="50000"/>
                            </a:schemeClr>
                          </a:solidFill>
                          <a:effectLst/>
                          <a:latin typeface="Arial" pitchFamily="34" charset="0"/>
                          <a:cs typeface="Arial" pitchFamily="34" charset="0"/>
                        </a:rPr>
                        <a:t>77%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1">
                              <a:lumMod val="50000"/>
                            </a:schemeClr>
                          </a:solidFill>
                          <a:effectLst/>
                          <a:latin typeface="Arial" pitchFamily="34" charset="0"/>
                          <a:cs typeface="Arial" pitchFamily="34" charset="0"/>
                        </a:rPr>
                        <a:t>87%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lumMod val="50000"/>
                            </a:schemeClr>
                          </a:solidFill>
                          <a:effectLst/>
                          <a:latin typeface="Arial" pitchFamily="34" charset="0"/>
                          <a:cs typeface="Arial" pitchFamily="34" charset="0"/>
                        </a:rPr>
                        <a:t>93%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5E8"/>
                    </a:solidFill>
                  </a:tcPr>
                </a:tc>
              </a:tr>
            </a:tbl>
          </a:graphicData>
        </a:graphic>
      </p:graphicFrame>
      <p:sp>
        <p:nvSpPr>
          <p:cNvPr id="5" name="Rectangle 2"/>
          <p:cNvSpPr>
            <a:spLocks noChangeArrowheads="1"/>
          </p:cNvSpPr>
          <p:nvPr/>
        </p:nvSpPr>
        <p:spPr bwMode="auto">
          <a:xfrm>
            <a:off x="152400" y="5181600"/>
            <a:ext cx="219075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600" baseline="30000">
                <a:solidFill>
                  <a:srgbClr val="000000"/>
                </a:solidFill>
                <a:latin typeface="Arial" pitchFamily="34" charset="0"/>
                <a:cs typeface="Arial" pitchFamily="34" charset="0"/>
              </a:rPr>
              <a:t>a   </a:t>
            </a:r>
            <a:r>
              <a:rPr lang="en-US" sz="1600">
                <a:solidFill>
                  <a:srgbClr val="000000"/>
                </a:solidFill>
                <a:latin typeface="Arial" pitchFamily="34" charset="0"/>
                <a:cs typeface="Arial" pitchFamily="34" charset="0"/>
              </a:rPr>
              <a:t>50 wt% natural fiber</a:t>
            </a:r>
          </a:p>
          <a:p>
            <a:r>
              <a:rPr lang="en-US" sz="1600" baseline="30000">
                <a:solidFill>
                  <a:srgbClr val="000000"/>
                </a:solidFill>
                <a:latin typeface="Arial" pitchFamily="34" charset="0"/>
                <a:cs typeface="Arial" pitchFamily="34" charset="0"/>
              </a:rPr>
              <a:t>b</a:t>
            </a:r>
            <a:r>
              <a:rPr lang="en-US" sz="1600">
                <a:solidFill>
                  <a:srgbClr val="000000"/>
                </a:solidFill>
                <a:latin typeface="Arial" pitchFamily="34" charset="0"/>
                <a:cs typeface="Arial" pitchFamily="34" charset="0"/>
              </a:rPr>
              <a:t>  70 wt% natural fiber</a:t>
            </a:r>
          </a:p>
        </p:txBody>
      </p:sp>
      <p:sp>
        <p:nvSpPr>
          <p:cNvPr id="6" name="Rounded Rectangle 5"/>
          <p:cNvSpPr/>
          <p:nvPr/>
        </p:nvSpPr>
        <p:spPr bwMode="auto">
          <a:xfrm>
            <a:off x="2819400" y="5217205"/>
            <a:ext cx="6096000" cy="1488395"/>
          </a:xfrm>
          <a:prstGeom prst="roundRect">
            <a:avLst/>
          </a:prstGeom>
          <a:solidFill>
            <a:srgbClr val="FFFFFF"/>
          </a:solidFill>
          <a:ln w="57150">
            <a:solidFill>
              <a:srgbClr val="669900"/>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latin typeface="Arial" pitchFamily="34" charset="0"/>
              <a:cs typeface="Arial" pitchFamily="34" charset="0"/>
            </a:endParaRPr>
          </a:p>
        </p:txBody>
      </p:sp>
      <p:sp>
        <p:nvSpPr>
          <p:cNvPr id="159" name="Text Box 164"/>
          <p:cNvSpPr txBox="1">
            <a:spLocks noChangeArrowheads="1"/>
          </p:cNvSpPr>
          <p:nvPr/>
        </p:nvSpPr>
        <p:spPr bwMode="auto">
          <a:xfrm>
            <a:off x="7512050" y="5765800"/>
            <a:ext cx="36420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0000"/>
                </a:solidFill>
                <a:latin typeface="Arial" pitchFamily="34" charset="0"/>
                <a:cs typeface="Arial" pitchFamily="34" charset="0"/>
              </a:rPr>
              <a:t>+</a:t>
            </a:r>
          </a:p>
        </p:txBody>
      </p:sp>
      <p:sp>
        <p:nvSpPr>
          <p:cNvPr id="166" name="Text Box 166"/>
          <p:cNvSpPr txBox="1">
            <a:spLocks noChangeArrowheads="1"/>
          </p:cNvSpPr>
          <p:nvPr/>
        </p:nvSpPr>
        <p:spPr bwMode="auto">
          <a:xfrm>
            <a:off x="7853363" y="6151563"/>
            <a:ext cx="8905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a:solidFill>
                  <a:srgbClr val="000000"/>
                </a:solidFill>
                <a:latin typeface="Arial" pitchFamily="34" charset="0"/>
                <a:cs typeface="Arial" pitchFamily="34" charset="0"/>
              </a:rPr>
              <a:t>Natural </a:t>
            </a:r>
          </a:p>
          <a:p>
            <a:pPr algn="ctr" eaLnBrk="1" hangingPunct="1"/>
            <a:r>
              <a:rPr lang="en-US" sz="1200">
                <a:solidFill>
                  <a:srgbClr val="000000"/>
                </a:solidFill>
                <a:latin typeface="Arial" pitchFamily="34" charset="0"/>
                <a:cs typeface="Arial" pitchFamily="34" charset="0"/>
              </a:rPr>
              <a:t>fiber</a:t>
            </a:r>
          </a:p>
        </p:txBody>
      </p:sp>
      <p:pic>
        <p:nvPicPr>
          <p:cNvPr id="167" name="Picture 30"/>
          <p:cNvPicPr>
            <a:picLocks noChangeAspect="1" noChangeArrowheads="1"/>
          </p:cNvPicPr>
          <p:nvPr/>
        </p:nvPicPr>
        <p:blipFill>
          <a:blip r:embed="rId3" cstate="print"/>
          <a:srcRect/>
          <a:stretch>
            <a:fillRect/>
          </a:stretch>
        </p:blipFill>
        <p:spPr bwMode="auto">
          <a:xfrm>
            <a:off x="7916863" y="5446713"/>
            <a:ext cx="769937" cy="7254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8" name="Rectangle 168"/>
          <p:cNvSpPr>
            <a:spLocks noChangeArrowheads="1"/>
          </p:cNvSpPr>
          <p:nvPr/>
        </p:nvSpPr>
        <p:spPr bwMode="auto">
          <a:xfrm>
            <a:off x="3048000" y="5334000"/>
            <a:ext cx="4419600" cy="1231069"/>
          </a:xfrm>
          <a:prstGeom prst="rect">
            <a:avLst/>
          </a:prstGeom>
          <a:gradFill flip="none" rotWithShape="1">
            <a:gsLst>
              <a:gs pos="0">
                <a:schemeClr val="accent1">
                  <a:lumMod val="75000"/>
                </a:schemeClr>
              </a:gs>
              <a:gs pos="69000">
                <a:srgbClr val="92D050"/>
              </a:gs>
              <a:gs pos="100000">
                <a:schemeClr val="accent1">
                  <a:lumMod val="75000"/>
                </a:schemeClr>
              </a:gs>
            </a:gsLst>
            <a:path path="circle">
              <a:fillToRect l="50000" t="50000" r="50000" b="50000"/>
            </a:path>
            <a:tileRect/>
          </a:gradFill>
          <a:ln>
            <a:noFill/>
          </a:ln>
          <a:effectLst>
            <a:outerShdw blurRad="50800" dist="38100" dir="2700000" algn="tl" rotWithShape="0">
              <a:prstClr val="black">
                <a:alpha val="40000"/>
              </a:prstClr>
            </a:outerShdw>
          </a:effectLst>
          <a:extLst/>
        </p:spPr>
        <p:txBody>
          <a:bodyPr wrap="none" anchor="ctr"/>
          <a:lstStyle/>
          <a:p>
            <a:pPr eaLnBrk="1" hangingPunct="1">
              <a:defRPr/>
            </a:pPr>
            <a:endParaRPr lang="en-US">
              <a:solidFill>
                <a:srgbClr val="336666"/>
              </a:solidFill>
              <a:latin typeface="Arial" pitchFamily="34" charset="0"/>
              <a:cs typeface="Arial" pitchFamily="34" charset="0"/>
            </a:endParaRPr>
          </a:p>
        </p:txBody>
      </p:sp>
      <p:grpSp>
        <p:nvGrpSpPr>
          <p:cNvPr id="169" name="Group 32"/>
          <p:cNvGrpSpPr>
            <a:grpSpLocks/>
          </p:cNvGrpSpPr>
          <p:nvPr/>
        </p:nvGrpSpPr>
        <p:grpSpPr bwMode="auto">
          <a:xfrm>
            <a:off x="3186113" y="5399088"/>
            <a:ext cx="2757487" cy="1227137"/>
            <a:chOff x="2057400" y="981614"/>
            <a:chExt cx="3424532" cy="1686618"/>
          </a:xfrm>
        </p:grpSpPr>
        <p:cxnSp>
          <p:nvCxnSpPr>
            <p:cNvPr id="170" name="Straight Connector 33"/>
            <p:cNvCxnSpPr>
              <a:cxnSpLocks noChangeShapeType="1"/>
            </p:cNvCxnSpPr>
            <p:nvPr/>
          </p:nvCxnSpPr>
          <p:spPr bwMode="auto">
            <a:xfrm>
              <a:off x="2057400" y="16002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1" name="Straight Connector 34"/>
            <p:cNvCxnSpPr>
              <a:cxnSpLocks noChangeShapeType="1"/>
            </p:cNvCxnSpPr>
            <p:nvPr/>
          </p:nvCxnSpPr>
          <p:spPr bwMode="auto">
            <a:xfrm flipV="1">
              <a:off x="2133600" y="16002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2" name="Straight Connector 35"/>
            <p:cNvCxnSpPr>
              <a:cxnSpLocks noChangeShapeType="1"/>
            </p:cNvCxnSpPr>
            <p:nvPr/>
          </p:nvCxnSpPr>
          <p:spPr bwMode="auto">
            <a:xfrm>
              <a:off x="2209800" y="16002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3" name="Straight Connector 36"/>
            <p:cNvCxnSpPr>
              <a:cxnSpLocks noChangeShapeType="1"/>
            </p:cNvCxnSpPr>
            <p:nvPr/>
          </p:nvCxnSpPr>
          <p:spPr bwMode="auto">
            <a:xfrm flipV="1">
              <a:off x="2286000" y="16002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4" name="Straight Connector 37"/>
            <p:cNvCxnSpPr>
              <a:cxnSpLocks noChangeShapeType="1"/>
            </p:cNvCxnSpPr>
            <p:nvPr/>
          </p:nvCxnSpPr>
          <p:spPr bwMode="auto">
            <a:xfrm>
              <a:off x="2514600" y="16002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5" name="Straight Connector 38"/>
            <p:cNvCxnSpPr>
              <a:cxnSpLocks noChangeShapeType="1"/>
            </p:cNvCxnSpPr>
            <p:nvPr/>
          </p:nvCxnSpPr>
          <p:spPr bwMode="auto">
            <a:xfrm flipV="1">
              <a:off x="2590800" y="16002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6" name="Straight Connector 39"/>
            <p:cNvCxnSpPr>
              <a:cxnSpLocks noChangeShapeType="1"/>
            </p:cNvCxnSpPr>
            <p:nvPr/>
          </p:nvCxnSpPr>
          <p:spPr bwMode="auto">
            <a:xfrm>
              <a:off x="2362200" y="1600200"/>
              <a:ext cx="152400" cy="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7" name="Straight Connector 40"/>
            <p:cNvCxnSpPr>
              <a:cxnSpLocks noChangeShapeType="1"/>
            </p:cNvCxnSpPr>
            <p:nvPr/>
          </p:nvCxnSpPr>
          <p:spPr bwMode="auto">
            <a:xfrm>
              <a:off x="2819400" y="16002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8" name="Straight Connector 41"/>
            <p:cNvCxnSpPr>
              <a:cxnSpLocks noChangeShapeType="1"/>
            </p:cNvCxnSpPr>
            <p:nvPr/>
          </p:nvCxnSpPr>
          <p:spPr bwMode="auto">
            <a:xfrm flipV="1">
              <a:off x="2895600" y="16002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9" name="Straight Connector 42"/>
            <p:cNvCxnSpPr>
              <a:cxnSpLocks noChangeShapeType="1"/>
            </p:cNvCxnSpPr>
            <p:nvPr/>
          </p:nvCxnSpPr>
          <p:spPr bwMode="auto">
            <a:xfrm>
              <a:off x="2667000" y="1600200"/>
              <a:ext cx="152400" cy="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80" name="Straight Connector 43"/>
            <p:cNvCxnSpPr>
              <a:cxnSpLocks noChangeShapeType="1"/>
            </p:cNvCxnSpPr>
            <p:nvPr/>
          </p:nvCxnSpPr>
          <p:spPr bwMode="auto">
            <a:xfrm>
              <a:off x="2971800" y="16002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81" name="Straight Connector 44"/>
            <p:cNvCxnSpPr>
              <a:cxnSpLocks noChangeShapeType="1"/>
            </p:cNvCxnSpPr>
            <p:nvPr/>
          </p:nvCxnSpPr>
          <p:spPr bwMode="auto">
            <a:xfrm flipV="1">
              <a:off x="3048000" y="16002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82" name="Straight Connector 45"/>
            <p:cNvCxnSpPr>
              <a:cxnSpLocks noChangeShapeType="1"/>
            </p:cNvCxnSpPr>
            <p:nvPr/>
          </p:nvCxnSpPr>
          <p:spPr bwMode="auto">
            <a:xfrm>
              <a:off x="3124200" y="16002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83" name="Straight Connector 46"/>
            <p:cNvCxnSpPr>
              <a:cxnSpLocks noChangeShapeType="1"/>
            </p:cNvCxnSpPr>
            <p:nvPr/>
          </p:nvCxnSpPr>
          <p:spPr bwMode="auto">
            <a:xfrm flipV="1">
              <a:off x="3200400" y="16002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84" name="Straight Connector 47"/>
            <p:cNvCxnSpPr>
              <a:cxnSpLocks noChangeShapeType="1"/>
            </p:cNvCxnSpPr>
            <p:nvPr/>
          </p:nvCxnSpPr>
          <p:spPr bwMode="auto">
            <a:xfrm>
              <a:off x="3276600" y="16002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85" name="Straight Connector 48"/>
            <p:cNvCxnSpPr>
              <a:cxnSpLocks noChangeShapeType="1"/>
            </p:cNvCxnSpPr>
            <p:nvPr/>
          </p:nvCxnSpPr>
          <p:spPr bwMode="auto">
            <a:xfrm flipV="1">
              <a:off x="3352800" y="16002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86" name="Straight Connector 49"/>
            <p:cNvCxnSpPr>
              <a:cxnSpLocks noChangeShapeType="1"/>
            </p:cNvCxnSpPr>
            <p:nvPr/>
          </p:nvCxnSpPr>
          <p:spPr bwMode="auto">
            <a:xfrm>
              <a:off x="3429000" y="16002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87" name="Straight Connector 50"/>
            <p:cNvCxnSpPr>
              <a:cxnSpLocks noChangeShapeType="1"/>
            </p:cNvCxnSpPr>
            <p:nvPr/>
          </p:nvCxnSpPr>
          <p:spPr bwMode="auto">
            <a:xfrm>
              <a:off x="2819400" y="1600200"/>
              <a:ext cx="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88" name="Straight Connector 51"/>
            <p:cNvCxnSpPr>
              <a:cxnSpLocks noChangeShapeType="1"/>
            </p:cNvCxnSpPr>
            <p:nvPr/>
          </p:nvCxnSpPr>
          <p:spPr bwMode="auto">
            <a:xfrm>
              <a:off x="2512764" y="1608004"/>
              <a:ext cx="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89" name="Straight Connector 52"/>
            <p:cNvCxnSpPr>
              <a:cxnSpLocks noChangeShapeType="1"/>
            </p:cNvCxnSpPr>
            <p:nvPr/>
          </p:nvCxnSpPr>
          <p:spPr bwMode="auto">
            <a:xfrm>
              <a:off x="2362200" y="1524000"/>
              <a:ext cx="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90" name="Straight Connector 53"/>
            <p:cNvCxnSpPr>
              <a:cxnSpLocks noChangeShapeType="1"/>
            </p:cNvCxnSpPr>
            <p:nvPr/>
          </p:nvCxnSpPr>
          <p:spPr bwMode="auto">
            <a:xfrm>
              <a:off x="2667000" y="1455604"/>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191" name="Group 54"/>
            <p:cNvGrpSpPr>
              <a:grpSpLocks/>
            </p:cNvGrpSpPr>
            <p:nvPr/>
          </p:nvGrpSpPr>
          <p:grpSpPr bwMode="auto">
            <a:xfrm>
              <a:off x="3412933" y="1442751"/>
              <a:ext cx="32135" cy="144596"/>
              <a:chOff x="3412933" y="1442751"/>
              <a:chExt cx="32135" cy="144596"/>
            </a:xfrm>
          </p:grpSpPr>
          <p:cxnSp>
            <p:nvCxnSpPr>
              <p:cNvPr id="318" name="Straight Connector 181"/>
              <p:cNvCxnSpPr>
                <a:cxnSpLocks noChangeShapeType="1"/>
              </p:cNvCxnSpPr>
              <p:nvPr/>
            </p:nvCxnSpPr>
            <p:spPr bwMode="auto">
              <a:xfrm>
                <a:off x="3412933" y="144275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19" name="Straight Connector 182"/>
              <p:cNvCxnSpPr>
                <a:cxnSpLocks noChangeShapeType="1"/>
              </p:cNvCxnSpPr>
              <p:nvPr/>
            </p:nvCxnSpPr>
            <p:spPr bwMode="auto">
              <a:xfrm>
                <a:off x="3445068" y="144275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192" name="Group 55"/>
            <p:cNvGrpSpPr>
              <a:grpSpLocks/>
            </p:cNvGrpSpPr>
            <p:nvPr/>
          </p:nvGrpSpPr>
          <p:grpSpPr bwMode="auto">
            <a:xfrm>
              <a:off x="2247900" y="1056100"/>
              <a:ext cx="32135" cy="144596"/>
              <a:chOff x="3412933" y="1442751"/>
              <a:chExt cx="32135" cy="144596"/>
            </a:xfrm>
          </p:grpSpPr>
          <p:cxnSp>
            <p:nvCxnSpPr>
              <p:cNvPr id="316" name="Straight Connector 179"/>
              <p:cNvCxnSpPr>
                <a:cxnSpLocks noChangeShapeType="1"/>
              </p:cNvCxnSpPr>
              <p:nvPr/>
            </p:nvCxnSpPr>
            <p:spPr bwMode="auto">
              <a:xfrm>
                <a:off x="3412933" y="144275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17" name="Straight Connector 180"/>
              <p:cNvCxnSpPr>
                <a:cxnSpLocks noChangeShapeType="1"/>
              </p:cNvCxnSpPr>
              <p:nvPr/>
            </p:nvCxnSpPr>
            <p:spPr bwMode="auto">
              <a:xfrm>
                <a:off x="3445068" y="144275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193" name="TextBox 56"/>
            <p:cNvSpPr txBox="1">
              <a:spLocks noChangeArrowheads="1"/>
            </p:cNvSpPr>
            <p:nvPr/>
          </p:nvSpPr>
          <p:spPr bwMode="auto">
            <a:xfrm>
              <a:off x="2372795" y="1615439"/>
              <a:ext cx="291134"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a:t>
              </a:r>
            </a:p>
          </p:txBody>
        </p:sp>
        <p:cxnSp>
          <p:nvCxnSpPr>
            <p:cNvPr id="194" name="Straight Connector 57"/>
            <p:cNvCxnSpPr>
              <a:cxnSpLocks noChangeShapeType="1"/>
            </p:cNvCxnSpPr>
            <p:nvPr/>
          </p:nvCxnSpPr>
          <p:spPr bwMode="auto">
            <a:xfrm>
              <a:off x="2514600" y="1775782"/>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95" name="Straight Connector 58"/>
            <p:cNvCxnSpPr>
              <a:cxnSpLocks noChangeShapeType="1"/>
            </p:cNvCxnSpPr>
            <p:nvPr/>
          </p:nvCxnSpPr>
          <p:spPr bwMode="auto">
            <a:xfrm>
              <a:off x="2642214" y="1989004"/>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96" name="Straight Connector 59"/>
            <p:cNvCxnSpPr>
              <a:cxnSpLocks noChangeShapeType="1"/>
            </p:cNvCxnSpPr>
            <p:nvPr/>
          </p:nvCxnSpPr>
          <p:spPr bwMode="auto">
            <a:xfrm>
              <a:off x="2514600" y="2217604"/>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97" name="Straight Connector 60"/>
            <p:cNvCxnSpPr>
              <a:cxnSpLocks noChangeShapeType="1"/>
            </p:cNvCxnSpPr>
            <p:nvPr/>
          </p:nvCxnSpPr>
          <p:spPr bwMode="auto">
            <a:xfrm>
              <a:off x="2514600" y="1920378"/>
              <a:ext cx="127614" cy="70232"/>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98" name="Straight Connector 61"/>
            <p:cNvCxnSpPr>
              <a:cxnSpLocks noChangeShapeType="1"/>
            </p:cNvCxnSpPr>
            <p:nvPr/>
          </p:nvCxnSpPr>
          <p:spPr bwMode="auto">
            <a:xfrm flipV="1">
              <a:off x="2514600" y="2133600"/>
              <a:ext cx="127614" cy="84004"/>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99" name="Straight Connector 62"/>
            <p:cNvCxnSpPr>
              <a:cxnSpLocks noChangeShapeType="1"/>
            </p:cNvCxnSpPr>
            <p:nvPr/>
          </p:nvCxnSpPr>
          <p:spPr bwMode="auto">
            <a:xfrm>
              <a:off x="2618340" y="1990610"/>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200" name="Group 63"/>
            <p:cNvGrpSpPr>
              <a:grpSpLocks/>
            </p:cNvGrpSpPr>
            <p:nvPr/>
          </p:nvGrpSpPr>
          <p:grpSpPr bwMode="auto">
            <a:xfrm rot="3600000">
              <a:off x="2433537" y="1886894"/>
              <a:ext cx="32135" cy="144596"/>
              <a:chOff x="3412933" y="1442751"/>
              <a:chExt cx="32135" cy="144596"/>
            </a:xfrm>
          </p:grpSpPr>
          <p:cxnSp>
            <p:nvCxnSpPr>
              <p:cNvPr id="314" name="Straight Connector 177"/>
              <p:cNvCxnSpPr>
                <a:cxnSpLocks noChangeShapeType="1"/>
              </p:cNvCxnSpPr>
              <p:nvPr/>
            </p:nvCxnSpPr>
            <p:spPr bwMode="auto">
              <a:xfrm>
                <a:off x="3412933" y="144275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15" name="Straight Connector 178"/>
              <p:cNvCxnSpPr>
                <a:cxnSpLocks noChangeShapeType="1"/>
              </p:cNvCxnSpPr>
              <p:nvPr/>
            </p:nvCxnSpPr>
            <p:spPr bwMode="auto">
              <a:xfrm>
                <a:off x="3445068" y="144275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201" name="Group 64"/>
            <p:cNvGrpSpPr>
              <a:grpSpLocks/>
            </p:cNvGrpSpPr>
            <p:nvPr/>
          </p:nvGrpSpPr>
          <p:grpSpPr bwMode="auto">
            <a:xfrm rot="7200000">
              <a:off x="2433766" y="2108810"/>
              <a:ext cx="32135" cy="144597"/>
              <a:chOff x="3412933" y="1442751"/>
              <a:chExt cx="32135" cy="144597"/>
            </a:xfrm>
          </p:grpSpPr>
          <p:cxnSp>
            <p:nvCxnSpPr>
              <p:cNvPr id="312" name="Straight Connector 175"/>
              <p:cNvCxnSpPr>
                <a:cxnSpLocks noChangeShapeType="1"/>
              </p:cNvCxnSpPr>
              <p:nvPr/>
            </p:nvCxnSpPr>
            <p:spPr bwMode="auto">
              <a:xfrm>
                <a:off x="3412933" y="1442752"/>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13" name="Straight Connector 176"/>
              <p:cNvCxnSpPr>
                <a:cxnSpLocks noChangeShapeType="1"/>
              </p:cNvCxnSpPr>
              <p:nvPr/>
            </p:nvCxnSpPr>
            <p:spPr bwMode="auto">
              <a:xfrm>
                <a:off x="3445068" y="144275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202" name="TextBox 65"/>
            <p:cNvSpPr txBox="1">
              <a:spLocks noChangeArrowheads="1"/>
            </p:cNvSpPr>
            <p:nvPr/>
          </p:nvSpPr>
          <p:spPr bwMode="auto">
            <a:xfrm>
              <a:off x="2212133" y="1902505"/>
              <a:ext cx="291134"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a:t>
              </a:r>
            </a:p>
          </p:txBody>
        </p:sp>
        <p:sp>
          <p:nvSpPr>
            <p:cNvPr id="203" name="TextBox 66"/>
            <p:cNvSpPr txBox="1">
              <a:spLocks noChangeArrowheads="1"/>
            </p:cNvSpPr>
            <p:nvPr/>
          </p:nvSpPr>
          <p:spPr bwMode="auto">
            <a:xfrm>
              <a:off x="2213279" y="2000607"/>
              <a:ext cx="291134"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a:t>
              </a:r>
            </a:p>
          </p:txBody>
        </p:sp>
        <p:sp>
          <p:nvSpPr>
            <p:cNvPr id="204" name="TextBox 67"/>
            <p:cNvSpPr txBox="1">
              <a:spLocks noChangeArrowheads="1"/>
            </p:cNvSpPr>
            <p:nvPr/>
          </p:nvSpPr>
          <p:spPr bwMode="auto">
            <a:xfrm>
              <a:off x="2377791" y="2290564"/>
              <a:ext cx="348881"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OH</a:t>
              </a:r>
            </a:p>
          </p:txBody>
        </p:sp>
        <p:sp>
          <p:nvSpPr>
            <p:cNvPr id="205" name="TextBox 68"/>
            <p:cNvSpPr txBox="1">
              <a:spLocks noChangeArrowheads="1"/>
            </p:cNvSpPr>
            <p:nvPr/>
          </p:nvSpPr>
          <p:spPr bwMode="auto">
            <a:xfrm>
              <a:off x="2682356" y="1605881"/>
              <a:ext cx="291134"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a:t>
              </a:r>
            </a:p>
          </p:txBody>
        </p:sp>
        <p:cxnSp>
          <p:nvCxnSpPr>
            <p:cNvPr id="206" name="Straight Connector 69"/>
            <p:cNvCxnSpPr>
              <a:cxnSpLocks noChangeShapeType="1"/>
            </p:cNvCxnSpPr>
            <p:nvPr/>
          </p:nvCxnSpPr>
          <p:spPr bwMode="auto">
            <a:xfrm>
              <a:off x="2830803" y="1755346"/>
              <a:ext cx="24173" cy="137093"/>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07" name="Straight Connector 70"/>
            <p:cNvCxnSpPr>
              <a:cxnSpLocks noChangeShapeType="1"/>
            </p:cNvCxnSpPr>
            <p:nvPr/>
          </p:nvCxnSpPr>
          <p:spPr bwMode="auto">
            <a:xfrm>
              <a:off x="2854976" y="1892438"/>
              <a:ext cx="137870" cy="4700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208" name="Group 71"/>
            <p:cNvGrpSpPr>
              <a:grpSpLocks/>
            </p:cNvGrpSpPr>
            <p:nvPr/>
          </p:nvGrpSpPr>
          <p:grpSpPr bwMode="auto">
            <a:xfrm rot="3000000">
              <a:off x="2781640" y="1869651"/>
              <a:ext cx="32135" cy="144596"/>
              <a:chOff x="3412933" y="1442751"/>
              <a:chExt cx="32135" cy="144596"/>
            </a:xfrm>
          </p:grpSpPr>
          <p:cxnSp>
            <p:nvCxnSpPr>
              <p:cNvPr id="310" name="Straight Connector 173"/>
              <p:cNvCxnSpPr>
                <a:cxnSpLocks noChangeShapeType="1"/>
              </p:cNvCxnSpPr>
              <p:nvPr/>
            </p:nvCxnSpPr>
            <p:spPr bwMode="auto">
              <a:xfrm>
                <a:off x="3412933" y="144275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11" name="Straight Connector 174"/>
              <p:cNvCxnSpPr>
                <a:cxnSpLocks noChangeShapeType="1"/>
              </p:cNvCxnSpPr>
              <p:nvPr/>
            </p:nvCxnSpPr>
            <p:spPr bwMode="auto">
              <a:xfrm>
                <a:off x="3445068" y="144275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209" name="TextBox 72"/>
            <p:cNvSpPr txBox="1">
              <a:spLocks noChangeArrowheads="1"/>
            </p:cNvSpPr>
            <p:nvPr/>
          </p:nvSpPr>
          <p:spPr bwMode="auto">
            <a:xfrm rot="-600000">
              <a:off x="2565806" y="1904440"/>
              <a:ext cx="291134"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a:t>
              </a:r>
            </a:p>
          </p:txBody>
        </p:sp>
        <p:cxnSp>
          <p:nvCxnSpPr>
            <p:cNvPr id="210" name="Straight Connector 73"/>
            <p:cNvCxnSpPr>
              <a:cxnSpLocks noChangeShapeType="1"/>
            </p:cNvCxnSpPr>
            <p:nvPr/>
          </p:nvCxnSpPr>
          <p:spPr bwMode="auto">
            <a:xfrm>
              <a:off x="2967460" y="1947848"/>
              <a:ext cx="25108" cy="1424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11" name="Straight Connector 74"/>
            <p:cNvCxnSpPr>
              <a:cxnSpLocks noChangeShapeType="1"/>
            </p:cNvCxnSpPr>
            <p:nvPr/>
          </p:nvCxnSpPr>
          <p:spPr bwMode="auto">
            <a:xfrm>
              <a:off x="2996562" y="1944659"/>
              <a:ext cx="25108" cy="1424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12" name="TextBox 75"/>
            <p:cNvSpPr txBox="1">
              <a:spLocks noChangeArrowheads="1"/>
            </p:cNvSpPr>
            <p:nvPr/>
          </p:nvSpPr>
          <p:spPr bwMode="auto">
            <a:xfrm>
              <a:off x="2527577" y="1294261"/>
              <a:ext cx="348881"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OH</a:t>
              </a:r>
            </a:p>
          </p:txBody>
        </p:sp>
        <p:sp>
          <p:nvSpPr>
            <p:cNvPr id="213" name="TextBox 76"/>
            <p:cNvSpPr txBox="1">
              <a:spLocks noChangeArrowheads="1"/>
            </p:cNvSpPr>
            <p:nvPr/>
          </p:nvSpPr>
          <p:spPr bwMode="auto">
            <a:xfrm>
              <a:off x="2217378" y="1366922"/>
              <a:ext cx="291134"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a:t>
              </a:r>
            </a:p>
          </p:txBody>
        </p:sp>
        <p:cxnSp>
          <p:nvCxnSpPr>
            <p:cNvPr id="214" name="Straight Connector 77"/>
            <p:cNvCxnSpPr>
              <a:cxnSpLocks noChangeShapeType="1"/>
            </p:cNvCxnSpPr>
            <p:nvPr/>
          </p:nvCxnSpPr>
          <p:spPr bwMode="auto">
            <a:xfrm>
              <a:off x="2362200" y="1300823"/>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215" name="Group 78"/>
            <p:cNvGrpSpPr>
              <a:grpSpLocks/>
            </p:cNvGrpSpPr>
            <p:nvPr/>
          </p:nvGrpSpPr>
          <p:grpSpPr bwMode="auto">
            <a:xfrm rot="3600000">
              <a:off x="2416778" y="1178462"/>
              <a:ext cx="32135" cy="144596"/>
              <a:chOff x="3412933" y="1442751"/>
              <a:chExt cx="32135" cy="144596"/>
            </a:xfrm>
          </p:grpSpPr>
          <p:cxnSp>
            <p:nvCxnSpPr>
              <p:cNvPr id="308" name="Straight Connector 171"/>
              <p:cNvCxnSpPr>
                <a:cxnSpLocks noChangeShapeType="1"/>
              </p:cNvCxnSpPr>
              <p:nvPr/>
            </p:nvCxnSpPr>
            <p:spPr bwMode="auto">
              <a:xfrm>
                <a:off x="3412933" y="144275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9" name="Straight Connector 172"/>
              <p:cNvCxnSpPr>
                <a:cxnSpLocks noChangeShapeType="1"/>
              </p:cNvCxnSpPr>
              <p:nvPr/>
            </p:nvCxnSpPr>
            <p:spPr bwMode="auto">
              <a:xfrm>
                <a:off x="3445068" y="144275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cxnSp>
          <p:nvCxnSpPr>
            <p:cNvPr id="216" name="Straight Connector 79"/>
            <p:cNvCxnSpPr>
              <a:cxnSpLocks noChangeShapeType="1"/>
            </p:cNvCxnSpPr>
            <p:nvPr/>
          </p:nvCxnSpPr>
          <p:spPr bwMode="auto">
            <a:xfrm>
              <a:off x="2247900" y="1210480"/>
              <a:ext cx="114300" cy="86528"/>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17" name="TextBox 80"/>
            <p:cNvSpPr txBox="1">
              <a:spLocks noChangeArrowheads="1"/>
            </p:cNvSpPr>
            <p:nvPr/>
          </p:nvSpPr>
          <p:spPr bwMode="auto">
            <a:xfrm>
              <a:off x="2385595" y="1068696"/>
              <a:ext cx="291134"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a:t>
              </a:r>
            </a:p>
          </p:txBody>
        </p:sp>
        <p:sp>
          <p:nvSpPr>
            <p:cNvPr id="218" name="TextBox 81"/>
            <p:cNvSpPr txBox="1">
              <a:spLocks noChangeArrowheads="1"/>
            </p:cNvSpPr>
            <p:nvPr/>
          </p:nvSpPr>
          <p:spPr bwMode="auto">
            <a:xfrm>
              <a:off x="3286825" y="1276944"/>
              <a:ext cx="291134"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a:t>
              </a:r>
            </a:p>
          </p:txBody>
        </p:sp>
        <p:sp>
          <p:nvSpPr>
            <p:cNvPr id="219" name="TextBox 82"/>
            <p:cNvSpPr txBox="1">
              <a:spLocks noChangeArrowheads="1"/>
            </p:cNvSpPr>
            <p:nvPr/>
          </p:nvSpPr>
          <p:spPr bwMode="auto">
            <a:xfrm>
              <a:off x="3413678" y="1590225"/>
              <a:ext cx="291134"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a:t>
              </a:r>
            </a:p>
          </p:txBody>
        </p:sp>
        <p:cxnSp>
          <p:nvCxnSpPr>
            <p:cNvPr id="220" name="Straight Connector 83"/>
            <p:cNvCxnSpPr>
              <a:cxnSpLocks noChangeShapeType="1"/>
            </p:cNvCxnSpPr>
            <p:nvPr/>
          </p:nvCxnSpPr>
          <p:spPr bwMode="auto">
            <a:xfrm flipV="1">
              <a:off x="3965271" y="1452114"/>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21" name="Straight Connector 84"/>
            <p:cNvCxnSpPr>
              <a:cxnSpLocks noChangeShapeType="1"/>
            </p:cNvCxnSpPr>
            <p:nvPr/>
          </p:nvCxnSpPr>
          <p:spPr bwMode="auto">
            <a:xfrm>
              <a:off x="4041471" y="1452114"/>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22" name="Straight Connector 85"/>
            <p:cNvCxnSpPr>
              <a:cxnSpLocks noChangeShapeType="1"/>
            </p:cNvCxnSpPr>
            <p:nvPr/>
          </p:nvCxnSpPr>
          <p:spPr bwMode="auto">
            <a:xfrm flipV="1">
              <a:off x="4117671" y="1452114"/>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23" name="Straight Connector 86"/>
            <p:cNvCxnSpPr>
              <a:cxnSpLocks noChangeShapeType="1"/>
            </p:cNvCxnSpPr>
            <p:nvPr/>
          </p:nvCxnSpPr>
          <p:spPr bwMode="auto">
            <a:xfrm>
              <a:off x="4193871" y="1452114"/>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24" name="Straight Connector 87"/>
            <p:cNvCxnSpPr>
              <a:cxnSpLocks noChangeShapeType="1"/>
            </p:cNvCxnSpPr>
            <p:nvPr/>
          </p:nvCxnSpPr>
          <p:spPr bwMode="auto">
            <a:xfrm flipV="1">
              <a:off x="4270071" y="1452114"/>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25" name="Straight Connector 88"/>
            <p:cNvCxnSpPr>
              <a:cxnSpLocks noChangeShapeType="1"/>
            </p:cNvCxnSpPr>
            <p:nvPr/>
          </p:nvCxnSpPr>
          <p:spPr bwMode="auto">
            <a:xfrm>
              <a:off x="4346271" y="1452114"/>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26" name="Straight Connector 89"/>
            <p:cNvCxnSpPr>
              <a:cxnSpLocks noChangeShapeType="1"/>
            </p:cNvCxnSpPr>
            <p:nvPr/>
          </p:nvCxnSpPr>
          <p:spPr bwMode="auto">
            <a:xfrm flipV="1">
              <a:off x="4422471" y="1452114"/>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27" name="Straight Connector 90"/>
            <p:cNvCxnSpPr>
              <a:cxnSpLocks noChangeShapeType="1"/>
            </p:cNvCxnSpPr>
            <p:nvPr/>
          </p:nvCxnSpPr>
          <p:spPr bwMode="auto">
            <a:xfrm>
              <a:off x="4498671" y="1452114"/>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28" name="Straight Connector 91"/>
            <p:cNvCxnSpPr>
              <a:cxnSpLocks noChangeShapeType="1"/>
            </p:cNvCxnSpPr>
            <p:nvPr/>
          </p:nvCxnSpPr>
          <p:spPr bwMode="auto">
            <a:xfrm flipV="1">
              <a:off x="4574871" y="1452114"/>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29" name="Straight Connector 92"/>
            <p:cNvCxnSpPr>
              <a:cxnSpLocks noChangeShapeType="1"/>
            </p:cNvCxnSpPr>
            <p:nvPr/>
          </p:nvCxnSpPr>
          <p:spPr bwMode="auto">
            <a:xfrm>
              <a:off x="4651071" y="1452114"/>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30" name="Straight Connector 93"/>
            <p:cNvCxnSpPr>
              <a:cxnSpLocks noChangeShapeType="1"/>
            </p:cNvCxnSpPr>
            <p:nvPr/>
          </p:nvCxnSpPr>
          <p:spPr bwMode="auto">
            <a:xfrm>
              <a:off x="4727271" y="1528314"/>
              <a:ext cx="152400" cy="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31" name="Straight Connector 94"/>
            <p:cNvCxnSpPr>
              <a:cxnSpLocks noChangeShapeType="1"/>
            </p:cNvCxnSpPr>
            <p:nvPr/>
          </p:nvCxnSpPr>
          <p:spPr bwMode="auto">
            <a:xfrm flipV="1">
              <a:off x="4879671" y="1452114"/>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32" name="Straight Connector 95"/>
            <p:cNvCxnSpPr>
              <a:cxnSpLocks noChangeShapeType="1"/>
            </p:cNvCxnSpPr>
            <p:nvPr/>
          </p:nvCxnSpPr>
          <p:spPr bwMode="auto">
            <a:xfrm>
              <a:off x="4955871" y="1452114"/>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33" name="Straight Connector 96"/>
            <p:cNvCxnSpPr>
              <a:cxnSpLocks noChangeShapeType="1"/>
            </p:cNvCxnSpPr>
            <p:nvPr/>
          </p:nvCxnSpPr>
          <p:spPr bwMode="auto">
            <a:xfrm flipV="1">
              <a:off x="5032071" y="1452114"/>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34" name="Straight Connector 97"/>
            <p:cNvCxnSpPr>
              <a:cxnSpLocks noChangeShapeType="1"/>
            </p:cNvCxnSpPr>
            <p:nvPr/>
          </p:nvCxnSpPr>
          <p:spPr bwMode="auto">
            <a:xfrm>
              <a:off x="5108271" y="1452114"/>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35" name="Straight Connector 98"/>
            <p:cNvCxnSpPr>
              <a:cxnSpLocks noChangeShapeType="1"/>
            </p:cNvCxnSpPr>
            <p:nvPr/>
          </p:nvCxnSpPr>
          <p:spPr bwMode="auto">
            <a:xfrm flipV="1">
              <a:off x="5184471" y="1452114"/>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36" name="Straight Connector 99"/>
            <p:cNvCxnSpPr>
              <a:cxnSpLocks noChangeShapeType="1"/>
            </p:cNvCxnSpPr>
            <p:nvPr/>
          </p:nvCxnSpPr>
          <p:spPr bwMode="auto">
            <a:xfrm>
              <a:off x="5260671" y="1452114"/>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37" name="Straight Connector 100"/>
            <p:cNvCxnSpPr>
              <a:cxnSpLocks noChangeShapeType="1"/>
            </p:cNvCxnSpPr>
            <p:nvPr/>
          </p:nvCxnSpPr>
          <p:spPr bwMode="auto">
            <a:xfrm flipV="1">
              <a:off x="5336871" y="1452114"/>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38" name="Straight Connector 101"/>
            <p:cNvCxnSpPr>
              <a:cxnSpLocks noChangeShapeType="1"/>
            </p:cNvCxnSpPr>
            <p:nvPr/>
          </p:nvCxnSpPr>
          <p:spPr bwMode="auto">
            <a:xfrm>
              <a:off x="4027701" y="1290994"/>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39" name="Straight Connector 102"/>
            <p:cNvCxnSpPr>
              <a:cxnSpLocks noChangeShapeType="1"/>
            </p:cNvCxnSpPr>
            <p:nvPr/>
          </p:nvCxnSpPr>
          <p:spPr bwMode="auto">
            <a:xfrm>
              <a:off x="4059836" y="1290994"/>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40" name="TextBox 103"/>
            <p:cNvSpPr txBox="1">
              <a:spLocks noChangeArrowheads="1"/>
            </p:cNvSpPr>
            <p:nvPr/>
          </p:nvSpPr>
          <p:spPr bwMode="auto">
            <a:xfrm>
              <a:off x="3902621" y="1132494"/>
              <a:ext cx="291134"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a:t>
              </a:r>
            </a:p>
          </p:txBody>
        </p:sp>
        <p:cxnSp>
          <p:nvCxnSpPr>
            <p:cNvPr id="241" name="Straight Connector 104"/>
            <p:cNvCxnSpPr>
              <a:cxnSpLocks noChangeShapeType="1"/>
            </p:cNvCxnSpPr>
            <p:nvPr/>
          </p:nvCxnSpPr>
          <p:spPr bwMode="auto">
            <a:xfrm>
              <a:off x="4727271" y="1528314"/>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42" name="TextBox 105"/>
            <p:cNvSpPr txBox="1">
              <a:spLocks noChangeArrowheads="1"/>
            </p:cNvSpPr>
            <p:nvPr/>
          </p:nvSpPr>
          <p:spPr bwMode="auto">
            <a:xfrm>
              <a:off x="4586066" y="1604142"/>
              <a:ext cx="348881"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OH</a:t>
              </a:r>
            </a:p>
          </p:txBody>
        </p:sp>
        <p:cxnSp>
          <p:nvCxnSpPr>
            <p:cNvPr id="243" name="Straight Connector 106"/>
            <p:cNvCxnSpPr>
              <a:cxnSpLocks noChangeShapeType="1"/>
            </p:cNvCxnSpPr>
            <p:nvPr/>
          </p:nvCxnSpPr>
          <p:spPr bwMode="auto">
            <a:xfrm>
              <a:off x="4878643" y="1449514"/>
              <a:ext cx="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244" name="Group 107"/>
            <p:cNvGrpSpPr>
              <a:grpSpLocks/>
            </p:cNvGrpSpPr>
            <p:nvPr/>
          </p:nvGrpSpPr>
          <p:grpSpPr bwMode="auto">
            <a:xfrm>
              <a:off x="4764343" y="981614"/>
              <a:ext cx="32135" cy="144596"/>
              <a:chOff x="3412933" y="1442751"/>
              <a:chExt cx="32135" cy="144596"/>
            </a:xfrm>
          </p:grpSpPr>
          <p:cxnSp>
            <p:nvCxnSpPr>
              <p:cNvPr id="306" name="Straight Connector 169"/>
              <p:cNvCxnSpPr>
                <a:cxnSpLocks noChangeShapeType="1"/>
              </p:cNvCxnSpPr>
              <p:nvPr/>
            </p:nvCxnSpPr>
            <p:spPr bwMode="auto">
              <a:xfrm>
                <a:off x="3412933" y="144275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7" name="Straight Connector 170"/>
              <p:cNvCxnSpPr>
                <a:cxnSpLocks noChangeShapeType="1"/>
              </p:cNvCxnSpPr>
              <p:nvPr/>
            </p:nvCxnSpPr>
            <p:spPr bwMode="auto">
              <a:xfrm>
                <a:off x="3445068" y="144275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245" name="TextBox 108"/>
            <p:cNvSpPr txBox="1">
              <a:spLocks noChangeArrowheads="1"/>
            </p:cNvSpPr>
            <p:nvPr/>
          </p:nvSpPr>
          <p:spPr bwMode="auto">
            <a:xfrm>
              <a:off x="4741172" y="1296501"/>
              <a:ext cx="291134" cy="232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a:t>
              </a:r>
            </a:p>
          </p:txBody>
        </p:sp>
        <p:cxnSp>
          <p:nvCxnSpPr>
            <p:cNvPr id="246" name="Straight Connector 109"/>
            <p:cNvCxnSpPr>
              <a:cxnSpLocks noChangeShapeType="1"/>
            </p:cNvCxnSpPr>
            <p:nvPr/>
          </p:nvCxnSpPr>
          <p:spPr bwMode="auto">
            <a:xfrm>
              <a:off x="4878643" y="1226337"/>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247" name="Group 110"/>
            <p:cNvGrpSpPr>
              <a:grpSpLocks/>
            </p:cNvGrpSpPr>
            <p:nvPr/>
          </p:nvGrpSpPr>
          <p:grpSpPr bwMode="auto">
            <a:xfrm rot="3600000">
              <a:off x="4933221" y="1103976"/>
              <a:ext cx="32135" cy="144596"/>
              <a:chOff x="3412933" y="1442751"/>
              <a:chExt cx="32135" cy="144596"/>
            </a:xfrm>
          </p:grpSpPr>
          <p:cxnSp>
            <p:nvCxnSpPr>
              <p:cNvPr id="304" name="Straight Connector 167"/>
              <p:cNvCxnSpPr>
                <a:cxnSpLocks noChangeShapeType="1"/>
              </p:cNvCxnSpPr>
              <p:nvPr/>
            </p:nvCxnSpPr>
            <p:spPr bwMode="auto">
              <a:xfrm>
                <a:off x="3412933" y="144275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5" name="Straight Connector 168"/>
              <p:cNvCxnSpPr>
                <a:cxnSpLocks noChangeShapeType="1"/>
              </p:cNvCxnSpPr>
              <p:nvPr/>
            </p:nvCxnSpPr>
            <p:spPr bwMode="auto">
              <a:xfrm>
                <a:off x="3445068" y="144275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cxnSp>
          <p:nvCxnSpPr>
            <p:cNvPr id="248" name="Straight Connector 111"/>
            <p:cNvCxnSpPr>
              <a:cxnSpLocks noChangeShapeType="1"/>
            </p:cNvCxnSpPr>
            <p:nvPr/>
          </p:nvCxnSpPr>
          <p:spPr bwMode="auto">
            <a:xfrm>
              <a:off x="4764343" y="1135994"/>
              <a:ext cx="114300" cy="86528"/>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49" name="TextBox 112"/>
            <p:cNvSpPr txBox="1">
              <a:spLocks noChangeArrowheads="1"/>
            </p:cNvSpPr>
            <p:nvPr/>
          </p:nvSpPr>
          <p:spPr bwMode="auto">
            <a:xfrm>
              <a:off x="4902037" y="994211"/>
              <a:ext cx="291134" cy="232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a:t>
              </a:r>
            </a:p>
          </p:txBody>
        </p:sp>
        <p:cxnSp>
          <p:nvCxnSpPr>
            <p:cNvPr id="250" name="Straight Connector 113"/>
            <p:cNvCxnSpPr>
              <a:cxnSpLocks noChangeShapeType="1"/>
            </p:cNvCxnSpPr>
            <p:nvPr/>
          </p:nvCxnSpPr>
          <p:spPr bwMode="auto">
            <a:xfrm>
              <a:off x="4010202" y="18288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51" name="Straight Connector 114"/>
            <p:cNvCxnSpPr>
              <a:cxnSpLocks noChangeShapeType="1"/>
            </p:cNvCxnSpPr>
            <p:nvPr/>
          </p:nvCxnSpPr>
          <p:spPr bwMode="auto">
            <a:xfrm flipV="1">
              <a:off x="4086402" y="1828799"/>
              <a:ext cx="76199"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52" name="Straight Connector 115"/>
            <p:cNvCxnSpPr>
              <a:cxnSpLocks noChangeShapeType="1"/>
            </p:cNvCxnSpPr>
            <p:nvPr/>
          </p:nvCxnSpPr>
          <p:spPr bwMode="auto">
            <a:xfrm>
              <a:off x="4162602" y="18288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53" name="Straight Connector 116"/>
            <p:cNvCxnSpPr>
              <a:cxnSpLocks noChangeShapeType="1"/>
            </p:cNvCxnSpPr>
            <p:nvPr/>
          </p:nvCxnSpPr>
          <p:spPr bwMode="auto">
            <a:xfrm flipV="1">
              <a:off x="4238802" y="18288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54" name="Straight Connector 117"/>
            <p:cNvCxnSpPr>
              <a:cxnSpLocks noChangeShapeType="1"/>
            </p:cNvCxnSpPr>
            <p:nvPr/>
          </p:nvCxnSpPr>
          <p:spPr bwMode="auto">
            <a:xfrm>
              <a:off x="4696002" y="1905000"/>
              <a:ext cx="152400" cy="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55" name="Straight Connector 118"/>
            <p:cNvCxnSpPr>
              <a:cxnSpLocks noChangeShapeType="1"/>
            </p:cNvCxnSpPr>
            <p:nvPr/>
          </p:nvCxnSpPr>
          <p:spPr bwMode="auto">
            <a:xfrm>
              <a:off x="4315002" y="18288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56" name="Straight Connector 119"/>
            <p:cNvCxnSpPr>
              <a:cxnSpLocks noChangeShapeType="1"/>
            </p:cNvCxnSpPr>
            <p:nvPr/>
          </p:nvCxnSpPr>
          <p:spPr bwMode="auto">
            <a:xfrm flipV="1">
              <a:off x="4391202" y="18288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57" name="Straight Connector 120"/>
            <p:cNvCxnSpPr>
              <a:cxnSpLocks noChangeShapeType="1"/>
            </p:cNvCxnSpPr>
            <p:nvPr/>
          </p:nvCxnSpPr>
          <p:spPr bwMode="auto">
            <a:xfrm>
              <a:off x="4467402" y="18288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58" name="Straight Connector 121"/>
            <p:cNvCxnSpPr>
              <a:cxnSpLocks noChangeShapeType="1"/>
            </p:cNvCxnSpPr>
            <p:nvPr/>
          </p:nvCxnSpPr>
          <p:spPr bwMode="auto">
            <a:xfrm flipV="1">
              <a:off x="4543602" y="18288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59" name="Straight Connector 122"/>
            <p:cNvCxnSpPr>
              <a:cxnSpLocks noChangeShapeType="1"/>
            </p:cNvCxnSpPr>
            <p:nvPr/>
          </p:nvCxnSpPr>
          <p:spPr bwMode="auto">
            <a:xfrm>
              <a:off x="4619802" y="18288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60" name="Straight Connector 123"/>
            <p:cNvCxnSpPr>
              <a:cxnSpLocks noChangeShapeType="1"/>
            </p:cNvCxnSpPr>
            <p:nvPr/>
          </p:nvCxnSpPr>
          <p:spPr bwMode="auto">
            <a:xfrm flipV="1">
              <a:off x="4848402" y="18288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61" name="Straight Connector 124"/>
            <p:cNvCxnSpPr>
              <a:cxnSpLocks noChangeShapeType="1"/>
            </p:cNvCxnSpPr>
            <p:nvPr/>
          </p:nvCxnSpPr>
          <p:spPr bwMode="auto">
            <a:xfrm>
              <a:off x="4924602" y="18288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62" name="Straight Connector 125"/>
            <p:cNvCxnSpPr>
              <a:cxnSpLocks noChangeShapeType="1"/>
            </p:cNvCxnSpPr>
            <p:nvPr/>
          </p:nvCxnSpPr>
          <p:spPr bwMode="auto">
            <a:xfrm flipV="1">
              <a:off x="5000802" y="18288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63" name="Straight Connector 126"/>
            <p:cNvCxnSpPr>
              <a:cxnSpLocks noChangeShapeType="1"/>
            </p:cNvCxnSpPr>
            <p:nvPr/>
          </p:nvCxnSpPr>
          <p:spPr bwMode="auto">
            <a:xfrm>
              <a:off x="5077002" y="18288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64" name="Straight Connector 127"/>
            <p:cNvCxnSpPr>
              <a:cxnSpLocks noChangeShapeType="1"/>
            </p:cNvCxnSpPr>
            <p:nvPr/>
          </p:nvCxnSpPr>
          <p:spPr bwMode="auto">
            <a:xfrm flipV="1">
              <a:off x="5153202" y="18288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65" name="Straight Connector 128"/>
            <p:cNvCxnSpPr>
              <a:cxnSpLocks noChangeShapeType="1"/>
            </p:cNvCxnSpPr>
            <p:nvPr/>
          </p:nvCxnSpPr>
          <p:spPr bwMode="auto">
            <a:xfrm>
              <a:off x="5229402" y="18288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66" name="Straight Connector 129"/>
            <p:cNvCxnSpPr>
              <a:cxnSpLocks noChangeShapeType="1"/>
            </p:cNvCxnSpPr>
            <p:nvPr/>
          </p:nvCxnSpPr>
          <p:spPr bwMode="auto">
            <a:xfrm flipV="1">
              <a:off x="5305602" y="1828800"/>
              <a:ext cx="7620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67" name="Straight Connector 130"/>
            <p:cNvCxnSpPr>
              <a:cxnSpLocks noChangeShapeType="1"/>
            </p:cNvCxnSpPr>
            <p:nvPr/>
          </p:nvCxnSpPr>
          <p:spPr bwMode="auto">
            <a:xfrm>
              <a:off x="4848402" y="1905000"/>
              <a:ext cx="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68" name="Straight Connector 131"/>
            <p:cNvCxnSpPr>
              <a:cxnSpLocks noChangeShapeType="1"/>
            </p:cNvCxnSpPr>
            <p:nvPr/>
          </p:nvCxnSpPr>
          <p:spPr bwMode="auto">
            <a:xfrm>
              <a:off x="4696002" y="1905000"/>
              <a:ext cx="0" cy="762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69" name="Straight Connector 132"/>
            <p:cNvCxnSpPr>
              <a:cxnSpLocks noChangeShapeType="1"/>
            </p:cNvCxnSpPr>
            <p:nvPr/>
          </p:nvCxnSpPr>
          <p:spPr bwMode="auto">
            <a:xfrm>
              <a:off x="4072632" y="1918312"/>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0" name="Straight Connector 133"/>
            <p:cNvCxnSpPr>
              <a:cxnSpLocks noChangeShapeType="1"/>
            </p:cNvCxnSpPr>
            <p:nvPr/>
          </p:nvCxnSpPr>
          <p:spPr bwMode="auto">
            <a:xfrm>
              <a:off x="4104767" y="1918312"/>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71" name="TextBox 134"/>
            <p:cNvSpPr txBox="1">
              <a:spLocks noChangeArrowheads="1"/>
            </p:cNvSpPr>
            <p:nvPr/>
          </p:nvSpPr>
          <p:spPr bwMode="auto">
            <a:xfrm>
              <a:off x="3947552" y="1994128"/>
              <a:ext cx="291134"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a:t>
              </a:r>
            </a:p>
          </p:txBody>
        </p:sp>
        <p:sp>
          <p:nvSpPr>
            <p:cNvPr id="272" name="TextBox 135"/>
            <p:cNvSpPr txBox="1">
              <a:spLocks noChangeArrowheads="1"/>
            </p:cNvSpPr>
            <p:nvPr/>
          </p:nvSpPr>
          <p:spPr bwMode="auto">
            <a:xfrm>
              <a:off x="4714910" y="1917366"/>
              <a:ext cx="291134"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a:t>
              </a:r>
            </a:p>
          </p:txBody>
        </p:sp>
        <p:cxnSp>
          <p:nvCxnSpPr>
            <p:cNvPr id="273" name="Straight Connector 136"/>
            <p:cNvCxnSpPr>
              <a:cxnSpLocks noChangeShapeType="1"/>
            </p:cNvCxnSpPr>
            <p:nvPr/>
          </p:nvCxnSpPr>
          <p:spPr bwMode="auto">
            <a:xfrm rot="-2400000">
              <a:off x="4920292" y="2053386"/>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4" name="Straight Connector 137"/>
            <p:cNvCxnSpPr>
              <a:cxnSpLocks noChangeShapeType="1"/>
            </p:cNvCxnSpPr>
            <p:nvPr/>
          </p:nvCxnSpPr>
          <p:spPr bwMode="auto">
            <a:xfrm rot="-2400000">
              <a:off x="5155107" y="2134695"/>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5" name="Straight Connector 138"/>
            <p:cNvCxnSpPr>
              <a:cxnSpLocks noChangeShapeType="1"/>
            </p:cNvCxnSpPr>
            <p:nvPr/>
          </p:nvCxnSpPr>
          <p:spPr bwMode="auto">
            <a:xfrm rot="-2400000">
              <a:off x="5204290" y="239184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6" name="Straight Connector 139"/>
            <p:cNvCxnSpPr>
              <a:cxnSpLocks noChangeShapeType="1"/>
            </p:cNvCxnSpPr>
            <p:nvPr/>
          </p:nvCxnSpPr>
          <p:spPr bwMode="auto">
            <a:xfrm rot="-2400000">
              <a:off x="4974409" y="2131838"/>
              <a:ext cx="127614" cy="70232"/>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7" name="Straight Connector 140"/>
            <p:cNvCxnSpPr>
              <a:cxnSpLocks noChangeShapeType="1"/>
            </p:cNvCxnSpPr>
            <p:nvPr/>
          </p:nvCxnSpPr>
          <p:spPr bwMode="auto">
            <a:xfrm rot="19200000" flipV="1">
              <a:off x="5115891" y="2293564"/>
              <a:ext cx="127614" cy="84004"/>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8" name="Straight Connector 141"/>
            <p:cNvCxnSpPr>
              <a:cxnSpLocks noChangeShapeType="1"/>
            </p:cNvCxnSpPr>
            <p:nvPr/>
          </p:nvCxnSpPr>
          <p:spPr bwMode="auto">
            <a:xfrm rot="-2400000">
              <a:off x="5137851" y="215127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279" name="Group 142"/>
            <p:cNvGrpSpPr>
              <a:grpSpLocks/>
            </p:cNvGrpSpPr>
            <p:nvPr/>
          </p:nvGrpSpPr>
          <p:grpSpPr bwMode="auto">
            <a:xfrm rot="1200000">
              <a:off x="4925857" y="2180281"/>
              <a:ext cx="32135" cy="144596"/>
              <a:chOff x="3412933" y="1442751"/>
              <a:chExt cx="32135" cy="144596"/>
            </a:xfrm>
          </p:grpSpPr>
          <p:cxnSp>
            <p:nvCxnSpPr>
              <p:cNvPr id="302" name="Straight Connector 165"/>
              <p:cNvCxnSpPr>
                <a:cxnSpLocks noChangeShapeType="1"/>
              </p:cNvCxnSpPr>
              <p:nvPr/>
            </p:nvCxnSpPr>
            <p:spPr bwMode="auto">
              <a:xfrm>
                <a:off x="3412933" y="144275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3" name="Straight Connector 166"/>
              <p:cNvCxnSpPr>
                <a:cxnSpLocks noChangeShapeType="1"/>
              </p:cNvCxnSpPr>
              <p:nvPr/>
            </p:nvCxnSpPr>
            <p:spPr bwMode="auto">
              <a:xfrm>
                <a:off x="3445068" y="144275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280" name="Group 143"/>
            <p:cNvGrpSpPr>
              <a:grpSpLocks/>
            </p:cNvGrpSpPr>
            <p:nvPr/>
          </p:nvGrpSpPr>
          <p:grpSpPr bwMode="auto">
            <a:xfrm rot="4800000">
              <a:off x="5068677" y="2350131"/>
              <a:ext cx="32135" cy="144597"/>
              <a:chOff x="3412933" y="1442751"/>
              <a:chExt cx="32135" cy="144597"/>
            </a:xfrm>
          </p:grpSpPr>
          <p:cxnSp>
            <p:nvCxnSpPr>
              <p:cNvPr id="300" name="Straight Connector 163"/>
              <p:cNvCxnSpPr>
                <a:cxnSpLocks noChangeShapeType="1"/>
              </p:cNvCxnSpPr>
              <p:nvPr/>
            </p:nvCxnSpPr>
            <p:spPr bwMode="auto">
              <a:xfrm>
                <a:off x="3412933" y="1442752"/>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1" name="Straight Connector 164"/>
              <p:cNvCxnSpPr>
                <a:cxnSpLocks noChangeShapeType="1"/>
              </p:cNvCxnSpPr>
              <p:nvPr/>
            </p:nvCxnSpPr>
            <p:spPr bwMode="auto">
              <a:xfrm>
                <a:off x="3445068" y="144275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281" name="TextBox 144"/>
            <p:cNvSpPr txBox="1">
              <a:spLocks noChangeArrowheads="1"/>
            </p:cNvSpPr>
            <p:nvPr/>
          </p:nvSpPr>
          <p:spPr bwMode="auto">
            <a:xfrm rot="-2400000">
              <a:off x="4745895" y="2241876"/>
              <a:ext cx="291134"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a:t>
              </a:r>
            </a:p>
          </p:txBody>
        </p:sp>
        <p:sp>
          <p:nvSpPr>
            <p:cNvPr id="282" name="TextBox 145"/>
            <p:cNvSpPr txBox="1">
              <a:spLocks noChangeArrowheads="1"/>
            </p:cNvSpPr>
            <p:nvPr/>
          </p:nvSpPr>
          <p:spPr bwMode="auto">
            <a:xfrm rot="-2400000">
              <a:off x="4826835" y="2318178"/>
              <a:ext cx="291134"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a:t>
              </a:r>
            </a:p>
          </p:txBody>
        </p:sp>
        <p:sp>
          <p:nvSpPr>
            <p:cNvPr id="283" name="TextBox 146"/>
            <p:cNvSpPr txBox="1">
              <a:spLocks noChangeArrowheads="1"/>
            </p:cNvSpPr>
            <p:nvPr/>
          </p:nvSpPr>
          <p:spPr bwMode="auto">
            <a:xfrm>
              <a:off x="5133051" y="2435727"/>
              <a:ext cx="348881"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OH</a:t>
              </a:r>
            </a:p>
          </p:txBody>
        </p:sp>
        <p:sp>
          <p:nvSpPr>
            <p:cNvPr id="284" name="TextBox 147"/>
            <p:cNvSpPr txBox="1">
              <a:spLocks noChangeArrowheads="1"/>
            </p:cNvSpPr>
            <p:nvPr/>
          </p:nvSpPr>
          <p:spPr bwMode="auto">
            <a:xfrm>
              <a:off x="4553477" y="1912135"/>
              <a:ext cx="291134"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a:t>
              </a:r>
            </a:p>
          </p:txBody>
        </p:sp>
        <p:cxnSp>
          <p:nvCxnSpPr>
            <p:cNvPr id="285" name="Straight Connector 148"/>
            <p:cNvCxnSpPr>
              <a:cxnSpLocks noChangeShapeType="1"/>
            </p:cNvCxnSpPr>
            <p:nvPr/>
          </p:nvCxnSpPr>
          <p:spPr bwMode="auto">
            <a:xfrm rot="1200000">
              <a:off x="4672762" y="2075903"/>
              <a:ext cx="24173" cy="137093"/>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6" name="Straight Connector 149"/>
            <p:cNvCxnSpPr>
              <a:cxnSpLocks noChangeShapeType="1"/>
            </p:cNvCxnSpPr>
            <p:nvPr/>
          </p:nvCxnSpPr>
          <p:spPr bwMode="auto">
            <a:xfrm rot="1200000">
              <a:off x="4660566" y="2235155"/>
              <a:ext cx="137870" cy="4700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287" name="Group 150"/>
            <p:cNvGrpSpPr>
              <a:grpSpLocks/>
            </p:cNvGrpSpPr>
            <p:nvPr/>
          </p:nvGrpSpPr>
          <p:grpSpPr bwMode="auto">
            <a:xfrm rot="4200000">
              <a:off x="4585946" y="2167636"/>
              <a:ext cx="32135" cy="144596"/>
              <a:chOff x="3412933" y="1442751"/>
              <a:chExt cx="32135" cy="144596"/>
            </a:xfrm>
          </p:grpSpPr>
          <p:cxnSp>
            <p:nvCxnSpPr>
              <p:cNvPr id="298" name="Straight Connector 161"/>
              <p:cNvCxnSpPr>
                <a:cxnSpLocks noChangeShapeType="1"/>
              </p:cNvCxnSpPr>
              <p:nvPr/>
            </p:nvCxnSpPr>
            <p:spPr bwMode="auto">
              <a:xfrm>
                <a:off x="3412933" y="144275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99" name="Straight Connector 162"/>
              <p:cNvCxnSpPr>
                <a:cxnSpLocks noChangeShapeType="1"/>
              </p:cNvCxnSpPr>
              <p:nvPr/>
            </p:nvCxnSpPr>
            <p:spPr bwMode="auto">
              <a:xfrm>
                <a:off x="3445068" y="1442751"/>
                <a:ext cx="0" cy="144596"/>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288" name="TextBox 151"/>
            <p:cNvSpPr txBox="1">
              <a:spLocks noChangeArrowheads="1"/>
            </p:cNvSpPr>
            <p:nvPr/>
          </p:nvSpPr>
          <p:spPr bwMode="auto">
            <a:xfrm rot="600000">
              <a:off x="4351486" y="2166264"/>
              <a:ext cx="291134"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a:t>
              </a:r>
            </a:p>
          </p:txBody>
        </p:sp>
        <p:cxnSp>
          <p:nvCxnSpPr>
            <p:cNvPr id="289" name="Straight Connector 152"/>
            <p:cNvCxnSpPr>
              <a:cxnSpLocks noChangeShapeType="1"/>
            </p:cNvCxnSpPr>
            <p:nvPr/>
          </p:nvCxnSpPr>
          <p:spPr bwMode="auto">
            <a:xfrm rot="1200000">
              <a:off x="4734402" y="2303535"/>
              <a:ext cx="25108" cy="1424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90" name="Straight Connector 153"/>
            <p:cNvCxnSpPr>
              <a:cxnSpLocks noChangeShapeType="1"/>
            </p:cNvCxnSpPr>
            <p:nvPr/>
          </p:nvCxnSpPr>
          <p:spPr bwMode="auto">
            <a:xfrm rot="1200000">
              <a:off x="4762840" y="2310492"/>
              <a:ext cx="25108" cy="14240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91" name="TextBox 154"/>
            <p:cNvSpPr txBox="1">
              <a:spLocks noChangeArrowheads="1"/>
            </p:cNvSpPr>
            <p:nvPr/>
          </p:nvSpPr>
          <p:spPr bwMode="auto">
            <a:xfrm>
              <a:off x="3828589" y="1709120"/>
              <a:ext cx="291134"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a:t>
              </a:r>
            </a:p>
          </p:txBody>
        </p:sp>
        <p:sp>
          <p:nvSpPr>
            <p:cNvPr id="292" name="TextBox 155"/>
            <p:cNvSpPr txBox="1">
              <a:spLocks noChangeArrowheads="1"/>
            </p:cNvSpPr>
            <p:nvPr/>
          </p:nvSpPr>
          <p:spPr bwMode="auto">
            <a:xfrm>
              <a:off x="3789586" y="1421438"/>
              <a:ext cx="291134" cy="2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00">
                  <a:solidFill>
                    <a:srgbClr val="000000"/>
                  </a:solidFill>
                  <a:latin typeface="Arial" pitchFamily="34" charset="0"/>
                  <a:cs typeface="Arial" pitchFamily="34" charset="0"/>
                </a:rPr>
                <a:t>O</a:t>
              </a:r>
            </a:p>
          </p:txBody>
        </p:sp>
        <p:cxnSp>
          <p:nvCxnSpPr>
            <p:cNvPr id="293" name="Straight Connector 156"/>
            <p:cNvCxnSpPr>
              <a:cxnSpLocks noChangeShapeType="1"/>
            </p:cNvCxnSpPr>
            <p:nvPr/>
          </p:nvCxnSpPr>
          <p:spPr bwMode="auto">
            <a:xfrm>
              <a:off x="3583023" y="1680915"/>
              <a:ext cx="125950" cy="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94" name="Straight Connector 157"/>
            <p:cNvCxnSpPr>
              <a:cxnSpLocks noChangeShapeType="1"/>
            </p:cNvCxnSpPr>
            <p:nvPr/>
          </p:nvCxnSpPr>
          <p:spPr bwMode="auto">
            <a:xfrm flipV="1">
              <a:off x="3716023" y="1538490"/>
              <a:ext cx="34973" cy="137909"/>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95" name="Straight Connector 158"/>
            <p:cNvCxnSpPr>
              <a:cxnSpLocks noChangeShapeType="1"/>
            </p:cNvCxnSpPr>
            <p:nvPr/>
          </p:nvCxnSpPr>
          <p:spPr bwMode="auto">
            <a:xfrm flipH="1" flipV="1">
              <a:off x="3714469" y="1680915"/>
              <a:ext cx="78269" cy="13791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96" name="Straight Connector 159"/>
            <p:cNvCxnSpPr>
              <a:cxnSpLocks noChangeShapeType="1"/>
            </p:cNvCxnSpPr>
            <p:nvPr/>
          </p:nvCxnSpPr>
          <p:spPr bwMode="auto">
            <a:xfrm>
              <a:off x="3796550" y="1828800"/>
              <a:ext cx="125950" cy="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97" name="Straight Connector 160"/>
            <p:cNvCxnSpPr>
              <a:cxnSpLocks noChangeShapeType="1"/>
            </p:cNvCxnSpPr>
            <p:nvPr/>
          </p:nvCxnSpPr>
          <p:spPr bwMode="auto">
            <a:xfrm>
              <a:off x="3753603" y="1538490"/>
              <a:ext cx="125950" cy="0"/>
            </a:xfrm>
            <a:prstGeom prst="line">
              <a:avLst/>
            </a:prstGeom>
            <a:noFill/>
            <a:ln w="9525" cap="sq" algn="ctr">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320" name="Text Box 164"/>
          <p:cNvSpPr txBox="1">
            <a:spLocks noChangeArrowheads="1"/>
          </p:cNvSpPr>
          <p:nvPr/>
        </p:nvSpPr>
        <p:spPr bwMode="auto">
          <a:xfrm>
            <a:off x="7512050" y="5765800"/>
            <a:ext cx="36420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0000"/>
                </a:solidFill>
                <a:latin typeface="Arial" pitchFamily="34" charset="0"/>
                <a:cs typeface="Arial" pitchFamily="34" charset="0"/>
              </a:rPr>
              <a:t>+</a:t>
            </a:r>
          </a:p>
        </p:txBody>
      </p:sp>
      <p:sp>
        <p:nvSpPr>
          <p:cNvPr id="321" name="Text Box 166"/>
          <p:cNvSpPr txBox="1">
            <a:spLocks noChangeArrowheads="1"/>
          </p:cNvSpPr>
          <p:nvPr/>
        </p:nvSpPr>
        <p:spPr bwMode="auto">
          <a:xfrm>
            <a:off x="6548438" y="5889625"/>
            <a:ext cx="67786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a:solidFill>
                  <a:srgbClr val="000000"/>
                </a:solidFill>
                <a:latin typeface="Arial" pitchFamily="34" charset="0"/>
                <a:cs typeface="Arial" pitchFamily="34" charset="0"/>
              </a:rPr>
              <a:t>and/or</a:t>
            </a:r>
          </a:p>
        </p:txBody>
      </p:sp>
      <p:graphicFrame>
        <p:nvGraphicFramePr>
          <p:cNvPr id="322" name="Object 2"/>
          <p:cNvGraphicFramePr>
            <a:graphicFrameLocks noChangeAspect="1"/>
          </p:cNvGraphicFramePr>
          <p:nvPr>
            <p:extLst>
              <p:ext uri="{D42A27DB-BD31-4B8C-83A1-F6EECF244321}">
                <p14:modId xmlns:p14="http://schemas.microsoft.com/office/powerpoint/2010/main" xmlns="" val="2742518215"/>
              </p:ext>
            </p:extLst>
          </p:nvPr>
        </p:nvGraphicFramePr>
        <p:xfrm>
          <a:off x="6732588" y="5413375"/>
          <a:ext cx="309562" cy="557213"/>
        </p:xfrm>
        <a:graphic>
          <a:graphicData uri="http://schemas.openxmlformats.org/presentationml/2006/ole">
            <p:oleObj spid="_x0000_s53275" name="ISIS/Draw Sketch" r:id="rId4" imgW="586381" imgH="1118304" progId="">
              <p:embed/>
            </p:oleObj>
          </a:graphicData>
        </a:graphic>
      </p:graphicFrame>
      <p:sp>
        <p:nvSpPr>
          <p:cNvPr id="323" name="Text Box 164"/>
          <p:cNvSpPr txBox="1">
            <a:spLocks noChangeArrowheads="1"/>
          </p:cNvSpPr>
          <p:nvPr/>
        </p:nvSpPr>
        <p:spPr bwMode="auto">
          <a:xfrm>
            <a:off x="5942013" y="5797550"/>
            <a:ext cx="36420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0000"/>
                </a:solidFill>
                <a:latin typeface="Arial" pitchFamily="34" charset="0"/>
                <a:cs typeface="Arial" pitchFamily="34" charset="0"/>
              </a:rPr>
              <a:t>+</a:t>
            </a:r>
          </a:p>
        </p:txBody>
      </p:sp>
      <p:grpSp>
        <p:nvGrpSpPr>
          <p:cNvPr id="324" name="Group 20"/>
          <p:cNvGrpSpPr>
            <a:grpSpLocks/>
          </p:cNvGrpSpPr>
          <p:nvPr/>
        </p:nvGrpSpPr>
        <p:grpSpPr bwMode="auto">
          <a:xfrm>
            <a:off x="6172200" y="6183313"/>
            <a:ext cx="1285875" cy="293687"/>
            <a:chOff x="990" y="2736"/>
            <a:chExt cx="1842" cy="430"/>
          </a:xfrm>
        </p:grpSpPr>
        <p:pic>
          <p:nvPicPr>
            <p:cNvPr id="325" name="Picture 21"/>
            <p:cNvPicPr>
              <a:picLocks noChangeAspect="1" noChangeArrowheads="1"/>
            </p:cNvPicPr>
            <p:nvPr/>
          </p:nvPicPr>
          <p:blipFill>
            <a:blip r:embed="rId5" cstate="print">
              <a:extLst>
                <a:ext uri="{28A0092B-C50C-407E-A947-70E740481C1C}">
                  <a14:useLocalDpi xmlns:a14="http://schemas.microsoft.com/office/drawing/2010/main" xmlns="" val="0"/>
                </a:ext>
              </a:extLst>
            </a:blip>
            <a:srcRect l="32993"/>
            <a:stretch>
              <a:fillRect/>
            </a:stretch>
          </p:blipFill>
          <p:spPr bwMode="auto">
            <a:xfrm>
              <a:off x="1224" y="2736"/>
              <a:ext cx="1608" cy="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6" name="Picture 22"/>
            <p:cNvPicPr>
              <a:picLocks noChangeAspect="1" noChangeArrowheads="1"/>
            </p:cNvPicPr>
            <p:nvPr/>
          </p:nvPicPr>
          <p:blipFill>
            <a:blip r:embed="rId6" cstate="print">
              <a:extLst>
                <a:ext uri="{28A0092B-C50C-407E-A947-70E740481C1C}">
                  <a14:useLocalDpi xmlns:a14="http://schemas.microsoft.com/office/drawing/2010/main" xmlns="" val="0"/>
                </a:ext>
              </a:extLst>
            </a:blip>
            <a:srcRect l="4800" r="85199"/>
            <a:stretch>
              <a:fillRect/>
            </a:stretch>
          </p:blipFill>
          <p:spPr bwMode="auto">
            <a:xfrm>
              <a:off x="990" y="2736"/>
              <a:ext cx="240" cy="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1204751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500063" y="428625"/>
            <a:ext cx="8186737" cy="1143000"/>
          </a:xfrm>
        </p:spPr>
        <p:txBody>
          <a:bodyPr/>
          <a:lstStyle/>
          <a:p>
            <a:r>
              <a:rPr lang="en-US" sz="3600" dirty="0" smtClean="0">
                <a:solidFill>
                  <a:srgbClr val="FF6600"/>
                </a:solidFill>
                <a:latin typeface="Baskerville Old Face" pitchFamily="18" charset="0"/>
                <a:ea typeface="ＭＳ Ｐゴシック" pitchFamily="50" charset="-128"/>
              </a:rPr>
              <a:t>Let Us Meet Again</a:t>
            </a:r>
          </a:p>
        </p:txBody>
      </p:sp>
      <p:sp>
        <p:nvSpPr>
          <p:cNvPr id="3" name="Content Placeholder 2"/>
          <p:cNvSpPr>
            <a:spLocks noGrp="1"/>
          </p:cNvSpPr>
          <p:nvPr>
            <p:ph idx="1"/>
          </p:nvPr>
        </p:nvSpPr>
        <p:spPr>
          <a:xfrm>
            <a:off x="228600" y="1714500"/>
            <a:ext cx="8763000" cy="43815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002060"/>
            </a:solidFill>
          </a:ln>
        </p:spPr>
        <p:txBody>
          <a:bodyPr>
            <a:normAutofit/>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rPr>
              <a:t>We welcome you all to our future conferences of OMICS Group International  </a:t>
            </a:r>
          </a:p>
          <a:p>
            <a:pPr algn="ctr">
              <a:buFont typeface="Arial" charset="0"/>
              <a:buNone/>
              <a:defRPr/>
            </a:pPr>
            <a:endParaRPr lang="en-US" sz="1800"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1800" dirty="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Please Visit:</a:t>
            </a:r>
            <a:r>
              <a:rPr lang="en-US" dirty="0" smtClean="0">
                <a:effectLst>
                  <a:outerShdw blurRad="38100" dist="38100" dir="2700000" algn="tl">
                    <a:srgbClr val="000000">
                      <a:alpha val="43137"/>
                    </a:srgbClr>
                  </a:outerShdw>
                </a:effectLst>
                <a:latin typeface="Georgia" pitchFamily="18" charset="0"/>
              </a:rPr>
              <a:t/>
            </a:r>
            <a:br>
              <a:rPr lang="en-US" dirty="0" smtClean="0">
                <a:effectLst>
                  <a:outerShdw blurRad="38100" dist="38100" dir="2700000" algn="tl">
                    <a:srgbClr val="000000">
                      <a:alpha val="43137"/>
                    </a:srgbClr>
                  </a:outerShdw>
                </a:effectLst>
                <a:latin typeface="Georgia" pitchFamily="18" charset="0"/>
              </a:rPr>
            </a:br>
            <a:r>
              <a:rPr lang="en-US" sz="2800" dirty="0" smtClean="0">
                <a:effectLst>
                  <a:outerShdw blurRad="38100" dist="38100" dir="2700000" algn="tl">
                    <a:srgbClr val="000000">
                      <a:alpha val="43137"/>
                    </a:srgbClr>
                  </a:outerShdw>
                </a:effectLst>
                <a:latin typeface="Georgia" pitchFamily="18" charset="0"/>
                <a:hlinkClick r:id="rId2"/>
              </a:rPr>
              <a:t>http</a:t>
            </a:r>
            <a:r>
              <a:rPr lang="en-US" sz="2800" dirty="0">
                <a:effectLst>
                  <a:outerShdw blurRad="38100" dist="38100" dir="2700000" algn="tl">
                    <a:srgbClr val="000000">
                      <a:alpha val="43137"/>
                    </a:srgbClr>
                  </a:outerShdw>
                </a:effectLst>
                <a:latin typeface="Georgia" pitchFamily="18" charset="0"/>
                <a:hlinkClick r:id="rId2"/>
              </a:rPr>
              <a:t>://materialsscience.conferenceseries.com</a:t>
            </a:r>
            <a:r>
              <a:rPr lang="en-US" sz="2800" dirty="0" smtClean="0">
                <a:effectLst>
                  <a:outerShdw blurRad="38100" dist="38100" dir="2700000" algn="tl">
                    <a:srgbClr val="000000">
                      <a:alpha val="43137"/>
                    </a:srgbClr>
                  </a:outerShdw>
                </a:effectLst>
                <a:latin typeface="Georgia" pitchFamily="18" charset="0"/>
                <a:hlinkClick r:id="rId2"/>
              </a:rPr>
              <a:t>/</a:t>
            </a:r>
            <a:endParaRPr lang="en-US" sz="2800"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18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Contact </a:t>
            </a:r>
            <a:r>
              <a:rPr lang="en-US" sz="1800" dirty="0">
                <a:effectLst>
                  <a:outerShdw blurRad="38100" dist="38100" dir="2700000" algn="tl">
                    <a:srgbClr val="000000">
                      <a:alpha val="43137"/>
                    </a:srgbClr>
                  </a:outerShdw>
                </a:effectLst>
                <a:latin typeface="Georgia" pitchFamily="18" charset="0"/>
              </a:rPr>
              <a:t>us at</a:t>
            </a:r>
          </a:p>
          <a:p>
            <a:pPr algn="ctr">
              <a:buFont typeface="Arial" charset="0"/>
              <a:buNone/>
              <a:defRPr/>
            </a:pPr>
            <a:r>
              <a:rPr lang="en-US" sz="2800" dirty="0">
                <a:effectLst>
                  <a:outerShdw blurRad="38100" dist="38100" dir="2700000" algn="tl">
                    <a:srgbClr val="000000">
                      <a:alpha val="43137"/>
                    </a:srgbClr>
                  </a:outerShdw>
                </a:effectLst>
                <a:latin typeface="Georgia" pitchFamily="18" charset="0"/>
                <a:hlinkClick r:id="rId3"/>
              </a:rPr>
              <a:t>materialsscience.conference@omicsgroup.us</a:t>
            </a:r>
            <a:endParaRPr lang="en-US" sz="2800" dirty="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800" dirty="0">
                <a:effectLst>
                  <a:outerShdw blurRad="38100" dist="38100" dir="2700000" algn="tl">
                    <a:srgbClr val="000000">
                      <a:alpha val="43137"/>
                    </a:srgbClr>
                  </a:outerShdw>
                </a:effectLst>
                <a:latin typeface="Georgia" pitchFamily="18" charset="0"/>
                <a:hlinkClick r:id="rId4"/>
              </a:rPr>
              <a:t>materialsscience@omicsgroup.com</a:t>
            </a:r>
            <a:endParaRPr lang="en-US" sz="2800" dirty="0">
              <a:effectLst>
                <a:outerShdw blurRad="38100" dist="38100" dir="2700000" algn="tl">
                  <a:srgbClr val="000000">
                    <a:alpha val="43137"/>
                  </a:srgbClr>
                </a:outerShdw>
              </a:effectLst>
              <a:latin typeface="Georgia" pitchFamily="18" charset="0"/>
            </a:endParaRPr>
          </a:p>
          <a:p>
            <a:pPr algn="just">
              <a:buFont typeface="Arial" charset="0"/>
              <a:buNone/>
              <a:defRPr/>
            </a:pPr>
            <a:endParaRPr lang="en-US" dirty="0" smtClean="0">
              <a:effectLst>
                <a:outerShdw blurRad="38100" dist="38100" dir="2700000" algn="tl">
                  <a:srgbClr val="000000">
                    <a:alpha val="43137"/>
                  </a:srgbClr>
                </a:outerShdw>
              </a:effectLst>
            </a:endParaRPr>
          </a:p>
          <a:p>
            <a:pPr algn="just">
              <a:buFont typeface="Arial" charset="0"/>
              <a:buNone/>
              <a:defRPr/>
            </a:pPr>
            <a:endParaRPr lang="en-US" dirty="0">
              <a:effectLst>
                <a:outerShdw blurRad="38100" dist="38100" dir="2700000" algn="tl">
                  <a:srgbClr val="000000">
                    <a:alpha val="43137"/>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676401"/>
            <a:ext cx="8385048" cy="2057400"/>
          </a:xfrm>
        </p:spPr>
        <p:txBody>
          <a:bodyPr>
            <a:normAutofit/>
          </a:bodyPr>
          <a:lstStyle/>
          <a:p>
            <a:pPr marL="45720" indent="0">
              <a:buNone/>
            </a:pPr>
            <a:r>
              <a:rPr lang="en-US" dirty="0">
                <a:solidFill>
                  <a:srgbClr val="000000"/>
                </a:solidFill>
                <a:latin typeface="Arial" pitchFamily="34" charset="0"/>
                <a:cs typeface="Arial" pitchFamily="34" charset="0"/>
              </a:rPr>
              <a:t>Dixie Chemical is a global supplier of specialty chemicals in four key market segments:</a:t>
            </a:r>
          </a:p>
          <a:p>
            <a:pPr marL="2743200"/>
            <a:r>
              <a:rPr lang="en-US" sz="1600" b="1" dirty="0" smtClean="0">
                <a:latin typeface="Arial" pitchFamily="34" charset="0"/>
                <a:cs typeface="Arial" pitchFamily="34" charset="0"/>
              </a:rPr>
              <a:t>Thermoset </a:t>
            </a:r>
            <a:r>
              <a:rPr lang="en-US" sz="1600" b="1" dirty="0">
                <a:latin typeface="Arial" pitchFamily="34" charset="0"/>
                <a:cs typeface="Arial" pitchFamily="34" charset="0"/>
              </a:rPr>
              <a:t>Materials </a:t>
            </a:r>
          </a:p>
          <a:p>
            <a:pPr marL="2743200"/>
            <a:r>
              <a:rPr lang="en-US" sz="1600" dirty="0" smtClean="0">
                <a:latin typeface="Arial" pitchFamily="34" charset="0"/>
                <a:cs typeface="Arial" pitchFamily="34" charset="0"/>
              </a:rPr>
              <a:t>Alkaline </a:t>
            </a:r>
            <a:r>
              <a:rPr lang="en-US" sz="1600" dirty="0">
                <a:latin typeface="Arial" pitchFamily="34" charset="0"/>
                <a:cs typeface="Arial" pitchFamily="34" charset="0"/>
              </a:rPr>
              <a:t>Paper Sizing</a:t>
            </a:r>
          </a:p>
          <a:p>
            <a:pPr marL="2743200"/>
            <a:r>
              <a:rPr lang="en-US" sz="1600" dirty="0" smtClean="0">
                <a:latin typeface="Arial" pitchFamily="34" charset="0"/>
                <a:cs typeface="Arial" pitchFamily="34" charset="0"/>
              </a:rPr>
              <a:t>Fuel </a:t>
            </a:r>
            <a:r>
              <a:rPr lang="en-US" sz="1600" dirty="0">
                <a:latin typeface="Arial" pitchFamily="34" charset="0"/>
                <a:cs typeface="Arial" pitchFamily="34" charset="0"/>
              </a:rPr>
              <a:t>and Lube Additives</a:t>
            </a:r>
          </a:p>
          <a:p>
            <a:pPr marL="2743200"/>
            <a:r>
              <a:rPr lang="en-US" sz="1600" dirty="0" smtClean="0">
                <a:latin typeface="Arial" pitchFamily="34" charset="0"/>
                <a:cs typeface="Arial" pitchFamily="34" charset="0"/>
              </a:rPr>
              <a:t>Life </a:t>
            </a:r>
            <a:r>
              <a:rPr lang="en-US" sz="1600" dirty="0">
                <a:latin typeface="Arial" pitchFamily="34" charset="0"/>
                <a:cs typeface="Arial" pitchFamily="34" charset="0"/>
              </a:rPr>
              <a:t>Sciences</a:t>
            </a:r>
          </a:p>
        </p:txBody>
      </p:sp>
      <p:sp>
        <p:nvSpPr>
          <p:cNvPr id="2" name="Title 1"/>
          <p:cNvSpPr>
            <a:spLocks noGrp="1"/>
          </p:cNvSpPr>
          <p:nvPr>
            <p:ph type="title"/>
          </p:nvPr>
        </p:nvSpPr>
        <p:spPr/>
        <p:txBody>
          <a:bodyPr/>
          <a:lstStyle/>
          <a:p>
            <a:r>
              <a:rPr lang="en-US" dirty="0"/>
              <a:t>Dixie Chemical</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600" y="3631841"/>
            <a:ext cx="6986587" cy="2902848"/>
          </a:xfrm>
          <a:prstGeom prst="rect">
            <a:avLst/>
          </a:prstGeom>
          <a:noFill/>
          <a:ln w="9525">
            <a:solidFill>
              <a:schemeClr val="tx1"/>
            </a:solidFill>
            <a:miter lim="800000"/>
            <a:headEnd/>
            <a:tailEnd/>
          </a:ln>
          <a:effectLst>
            <a:innerShdw blurRad="114300">
              <a:prstClr val="black"/>
            </a:inn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2583118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981199"/>
            <a:ext cx="8385048" cy="4419601"/>
          </a:xfrm>
        </p:spPr>
        <p:txBody>
          <a:bodyPr>
            <a:noAutofit/>
          </a:bodyPr>
          <a:lstStyle/>
          <a:p>
            <a:pPr>
              <a:spcAft>
                <a:spcPts val="1000"/>
              </a:spcAft>
            </a:pPr>
            <a:r>
              <a:rPr lang="en-US" sz="1800" dirty="0">
                <a:latin typeface="Arial" pitchFamily="34" charset="0"/>
                <a:cs typeface="Arial" pitchFamily="34" charset="0"/>
              </a:rPr>
              <a:t>Reduce dependence on petroleum based products </a:t>
            </a:r>
          </a:p>
          <a:p>
            <a:pPr>
              <a:spcAft>
                <a:spcPts val="1000"/>
              </a:spcAft>
            </a:pPr>
            <a:r>
              <a:rPr lang="en-US" sz="1800" dirty="0" smtClean="0">
                <a:latin typeface="Arial" pitchFamily="34" charset="0"/>
                <a:cs typeface="Arial" pitchFamily="34" charset="0"/>
              </a:rPr>
              <a:t>Increase </a:t>
            </a:r>
            <a:r>
              <a:rPr lang="en-US" sz="1800" dirty="0">
                <a:latin typeface="Arial" pitchFamily="34" charset="0"/>
                <a:cs typeface="Arial" pitchFamily="34" charset="0"/>
              </a:rPr>
              <a:t>the use of renewable resources</a:t>
            </a:r>
          </a:p>
          <a:p>
            <a:pPr>
              <a:spcAft>
                <a:spcPts val="1000"/>
              </a:spcAft>
            </a:pPr>
            <a:r>
              <a:rPr lang="en-US" sz="1800" dirty="0" smtClean="0">
                <a:latin typeface="Arial" pitchFamily="34" charset="0"/>
                <a:cs typeface="Arial" pitchFamily="34" charset="0"/>
              </a:rPr>
              <a:t>Reduce </a:t>
            </a:r>
            <a:r>
              <a:rPr lang="en-US" sz="1800" dirty="0">
                <a:latin typeface="Arial" pitchFamily="34" charset="0"/>
                <a:cs typeface="Arial" pitchFamily="34" charset="0"/>
              </a:rPr>
              <a:t>emissions </a:t>
            </a:r>
            <a:r>
              <a:rPr lang="en-US" sz="1800" dirty="0" smtClean="0">
                <a:latin typeface="Arial" pitchFamily="34" charset="0"/>
                <a:cs typeface="Arial" pitchFamily="34" charset="0"/>
              </a:rPr>
              <a:t>and </a:t>
            </a:r>
            <a:r>
              <a:rPr lang="en-US" sz="1800" dirty="0">
                <a:latin typeface="Arial" pitchFamily="34" charset="0"/>
                <a:cs typeface="Arial" pitchFamily="34" charset="0"/>
              </a:rPr>
              <a:t>impacts on the environment and health</a:t>
            </a:r>
          </a:p>
          <a:p>
            <a:pPr>
              <a:spcAft>
                <a:spcPts val="1000"/>
              </a:spcAft>
            </a:pPr>
            <a:r>
              <a:rPr lang="en-US" sz="1800" dirty="0" smtClean="0">
                <a:latin typeface="Arial" pitchFamily="34" charset="0"/>
                <a:cs typeface="Arial" pitchFamily="34" charset="0"/>
              </a:rPr>
              <a:t>Improve </a:t>
            </a:r>
            <a:r>
              <a:rPr lang="en-US" sz="1800" dirty="0">
                <a:latin typeface="Arial" pitchFamily="34" charset="0"/>
                <a:cs typeface="Arial" pitchFamily="34" charset="0"/>
              </a:rPr>
              <a:t>working conditions and worker safety</a:t>
            </a:r>
          </a:p>
          <a:p>
            <a:pPr>
              <a:spcAft>
                <a:spcPts val="1000"/>
              </a:spcAft>
            </a:pPr>
            <a:r>
              <a:rPr lang="en-US" sz="1800" dirty="0" smtClean="0">
                <a:latin typeface="Arial" pitchFamily="34" charset="0"/>
                <a:cs typeface="Arial" pitchFamily="34" charset="0"/>
              </a:rPr>
              <a:t>Sustainable </a:t>
            </a:r>
            <a:r>
              <a:rPr lang="en-US" sz="1800" dirty="0">
                <a:latin typeface="Arial" pitchFamily="34" charset="0"/>
                <a:cs typeface="Arial" pitchFamily="34" charset="0"/>
              </a:rPr>
              <a:t>materials with comparable properties</a:t>
            </a:r>
          </a:p>
          <a:p>
            <a:pPr>
              <a:spcAft>
                <a:spcPts val="1000"/>
              </a:spcAft>
            </a:pPr>
            <a:r>
              <a:rPr lang="en-US" sz="1800" dirty="0" smtClean="0">
                <a:latin typeface="Arial" pitchFamily="34" charset="0"/>
                <a:cs typeface="Arial" pitchFamily="34" charset="0"/>
              </a:rPr>
              <a:t>Ability </a:t>
            </a:r>
            <a:r>
              <a:rPr lang="en-US" sz="1800" dirty="0">
                <a:latin typeface="Arial" pitchFamily="34" charset="0"/>
                <a:cs typeface="Arial" pitchFamily="34" charset="0"/>
              </a:rPr>
              <a:t>to differentiate from </a:t>
            </a:r>
            <a:r>
              <a:rPr lang="en-US" sz="1800" dirty="0" smtClean="0">
                <a:latin typeface="Arial" pitchFamily="34" charset="0"/>
                <a:cs typeface="Arial" pitchFamily="34" charset="0"/>
              </a:rPr>
              <a:t>competitive </a:t>
            </a:r>
            <a:r>
              <a:rPr lang="en-US" sz="1800" dirty="0">
                <a:latin typeface="Arial" pitchFamily="34" charset="0"/>
                <a:cs typeface="Arial" pitchFamily="34" charset="0"/>
              </a:rPr>
              <a:t>offerings (Bio-based)</a:t>
            </a:r>
          </a:p>
          <a:p>
            <a:pPr>
              <a:spcAft>
                <a:spcPts val="1000"/>
              </a:spcAft>
            </a:pPr>
            <a:r>
              <a:rPr lang="en-US" sz="1800" dirty="0" smtClean="0">
                <a:latin typeface="Arial" pitchFamily="34" charset="0"/>
                <a:cs typeface="Arial" pitchFamily="34" charset="0"/>
              </a:rPr>
              <a:t>Open </a:t>
            </a:r>
            <a:r>
              <a:rPr lang="en-US" sz="1800" dirty="0">
                <a:latin typeface="Arial" pitchFamily="34" charset="0"/>
                <a:cs typeface="Arial" pitchFamily="34" charset="0"/>
              </a:rPr>
              <a:t>new markets throughout the supply chain </a:t>
            </a:r>
            <a:endParaRPr lang="en-US" sz="1800" dirty="0" smtClean="0">
              <a:latin typeface="Arial" pitchFamily="34" charset="0"/>
              <a:cs typeface="Arial" pitchFamily="34" charset="0"/>
            </a:endParaRPr>
          </a:p>
          <a:p>
            <a:pPr>
              <a:spcAft>
                <a:spcPts val="1000"/>
              </a:spcAft>
            </a:pPr>
            <a:r>
              <a:rPr lang="en-US" sz="1800" dirty="0">
                <a:latin typeface="Arial" pitchFamily="34" charset="0"/>
                <a:cs typeface="Arial" pitchFamily="34" charset="0"/>
              </a:rPr>
              <a:t>Rural community stability </a:t>
            </a:r>
            <a:r>
              <a:rPr lang="en-US" sz="1800" dirty="0" smtClean="0">
                <a:latin typeface="Arial" pitchFamily="34" charset="0"/>
                <a:cs typeface="Arial" pitchFamily="34" charset="0"/>
              </a:rPr>
              <a:t>and </a:t>
            </a:r>
            <a:r>
              <a:rPr lang="en-US" sz="1800" dirty="0">
                <a:latin typeface="Arial" pitchFamily="34" charset="0"/>
                <a:cs typeface="Arial" pitchFamily="34" charset="0"/>
              </a:rPr>
              <a:t>development  (USDA </a:t>
            </a:r>
            <a:r>
              <a:rPr lang="en-US" sz="1800" dirty="0" err="1">
                <a:latin typeface="Arial" pitchFamily="34" charset="0"/>
                <a:cs typeface="Arial" pitchFamily="34" charset="0"/>
              </a:rPr>
              <a:t>BioPreferred</a:t>
            </a:r>
            <a:r>
              <a:rPr lang="en-US" sz="1800" dirty="0">
                <a:latin typeface="Arial" pitchFamily="34" charset="0"/>
                <a:cs typeface="Arial" pitchFamily="34" charset="0"/>
              </a:rPr>
              <a:t>) </a:t>
            </a:r>
          </a:p>
          <a:p>
            <a:pPr>
              <a:spcAft>
                <a:spcPts val="1000"/>
              </a:spcAft>
            </a:pPr>
            <a:r>
              <a:rPr lang="en-US" sz="1800" dirty="0">
                <a:latin typeface="Arial" pitchFamily="34" charset="0"/>
                <a:cs typeface="Arial" pitchFamily="34" charset="0"/>
              </a:rPr>
              <a:t>Improve product life cycle footprint</a:t>
            </a:r>
          </a:p>
          <a:p>
            <a:pPr>
              <a:spcAft>
                <a:spcPts val="1000"/>
              </a:spcAft>
            </a:pPr>
            <a:endParaRPr lang="en-US" sz="1800" dirty="0">
              <a:latin typeface="Arial" pitchFamily="34" charset="0"/>
              <a:cs typeface="Arial" pitchFamily="34" charset="0"/>
            </a:endParaRPr>
          </a:p>
          <a:p>
            <a:pPr>
              <a:spcAft>
                <a:spcPts val="1000"/>
              </a:spcAft>
            </a:pPr>
            <a:endParaRPr lang="en-US" sz="1800" dirty="0">
              <a:latin typeface="Arial" pitchFamily="34" charset="0"/>
              <a:cs typeface="Arial" pitchFamily="34" charset="0"/>
            </a:endParaRPr>
          </a:p>
        </p:txBody>
      </p:sp>
      <p:sp>
        <p:nvSpPr>
          <p:cNvPr id="2" name="Title 1"/>
          <p:cNvSpPr>
            <a:spLocks noGrp="1"/>
          </p:cNvSpPr>
          <p:nvPr>
            <p:ph type="title"/>
          </p:nvPr>
        </p:nvSpPr>
        <p:spPr/>
        <p:txBody>
          <a:bodyPr/>
          <a:lstStyle/>
          <a:p>
            <a:r>
              <a:rPr lang="en-US" dirty="0"/>
              <a:t>Bio-Composites Market Drivers</a:t>
            </a:r>
          </a:p>
        </p:txBody>
      </p:sp>
    </p:spTree>
    <p:extLst>
      <p:ext uri="{BB962C8B-B14F-4D97-AF65-F5344CB8AC3E}">
        <p14:creationId xmlns:p14="http://schemas.microsoft.com/office/powerpoint/2010/main" xmlns="" val="2158611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Aft>
                <a:spcPts val="1000"/>
              </a:spcAft>
            </a:pPr>
            <a:r>
              <a:rPr lang="en-US" sz="1800" dirty="0" smtClean="0">
                <a:latin typeface="Arial" pitchFamily="34" charset="0"/>
                <a:cs typeface="Arial" pitchFamily="34" charset="0"/>
              </a:rPr>
              <a:t>Expand </a:t>
            </a:r>
            <a:r>
              <a:rPr lang="en-US" sz="1800" dirty="0">
                <a:latin typeface="Arial" pitchFamily="34" charset="0"/>
                <a:cs typeface="Arial" pitchFamily="34" charset="0"/>
              </a:rPr>
              <a:t>options for end of life </a:t>
            </a:r>
            <a:r>
              <a:rPr lang="en-US" sz="1800" dirty="0" smtClean="0">
                <a:latin typeface="Arial" pitchFamily="34" charset="0"/>
                <a:cs typeface="Arial" pitchFamily="34" charset="0"/>
              </a:rPr>
              <a:t>recycle/re-use</a:t>
            </a:r>
          </a:p>
          <a:p>
            <a:pPr>
              <a:spcAft>
                <a:spcPts val="1000"/>
              </a:spcAft>
            </a:pPr>
            <a:r>
              <a:rPr lang="en-US" sz="1800" dirty="0" smtClean="0">
                <a:latin typeface="Arial" pitchFamily="34" charset="0"/>
                <a:cs typeface="Arial" pitchFamily="34" charset="0"/>
              </a:rPr>
              <a:t>Help </a:t>
            </a:r>
            <a:r>
              <a:rPr lang="en-US" sz="1800" dirty="0">
                <a:latin typeface="Arial" pitchFamily="34" charset="0"/>
                <a:cs typeface="Arial" pitchFamily="34" charset="0"/>
              </a:rPr>
              <a:t>customers adapt to Local, Regional and Federal </a:t>
            </a:r>
            <a:r>
              <a:rPr lang="en-US" sz="1800" dirty="0" smtClean="0">
                <a:latin typeface="Arial" pitchFamily="34" charset="0"/>
                <a:cs typeface="Arial" pitchFamily="34" charset="0"/>
              </a:rPr>
              <a:t>regulation</a:t>
            </a:r>
          </a:p>
          <a:p>
            <a:pPr>
              <a:spcAft>
                <a:spcPts val="1000"/>
              </a:spcAft>
            </a:pPr>
            <a:r>
              <a:rPr lang="en-US" sz="1800" dirty="0" smtClean="0">
                <a:latin typeface="Arial" pitchFamily="34" charset="0"/>
                <a:cs typeface="Arial" pitchFamily="34" charset="0"/>
              </a:rPr>
              <a:t>Increasing </a:t>
            </a:r>
            <a:r>
              <a:rPr lang="en-US" sz="1800" dirty="0">
                <a:latin typeface="Arial" pitchFamily="34" charset="0"/>
                <a:cs typeface="Arial" pitchFamily="34" charset="0"/>
              </a:rPr>
              <a:t>consumer interest in sustainable products</a:t>
            </a:r>
          </a:p>
          <a:p>
            <a:pPr>
              <a:spcAft>
                <a:spcPts val="1000"/>
              </a:spcAft>
            </a:pPr>
            <a:r>
              <a:rPr lang="en-US" sz="1800" dirty="0" smtClean="0">
                <a:latin typeface="Arial" pitchFamily="34" charset="0"/>
                <a:cs typeface="Arial" pitchFamily="34" charset="0"/>
              </a:rPr>
              <a:t>Produce </a:t>
            </a:r>
            <a:r>
              <a:rPr lang="en-US" sz="1800" dirty="0">
                <a:latin typeface="Arial" pitchFamily="34" charset="0"/>
                <a:cs typeface="Arial" pitchFamily="34" charset="0"/>
              </a:rPr>
              <a:t>a sustainable product that is certified and/or labeled by: </a:t>
            </a:r>
          </a:p>
        </p:txBody>
      </p:sp>
      <p:sp>
        <p:nvSpPr>
          <p:cNvPr id="2" name="Title 1"/>
          <p:cNvSpPr>
            <a:spLocks noGrp="1"/>
          </p:cNvSpPr>
          <p:nvPr>
            <p:ph type="title"/>
          </p:nvPr>
        </p:nvSpPr>
        <p:spPr/>
        <p:txBody>
          <a:bodyPr/>
          <a:lstStyle/>
          <a:p>
            <a:r>
              <a:rPr lang="en-US" dirty="0"/>
              <a:t>Bio-Composites Market Drivers</a:t>
            </a:r>
          </a:p>
        </p:txBody>
      </p:sp>
      <p:sp>
        <p:nvSpPr>
          <p:cNvPr id="30" name="Rounded Rectangle 29"/>
          <p:cNvSpPr/>
          <p:nvPr/>
        </p:nvSpPr>
        <p:spPr bwMode="auto">
          <a:xfrm>
            <a:off x="798512" y="3779693"/>
            <a:ext cx="7579675" cy="2438240"/>
          </a:xfrm>
          <a:prstGeom prst="roundRect">
            <a:avLst/>
          </a:prstGeom>
          <a:solidFill>
            <a:srgbClr val="FFFFFF"/>
          </a:solidFill>
          <a:ln w="57150">
            <a:solidFill>
              <a:srgbClr val="66990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pic>
        <p:nvPicPr>
          <p:cNvPr id="31"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32347" y="3998926"/>
            <a:ext cx="13970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73572" y="5014199"/>
            <a:ext cx="1057275" cy="108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636712" y="4969636"/>
            <a:ext cx="2065338"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 name="Picture 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483449" y="3932013"/>
            <a:ext cx="1104900" cy="1162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359611" y="4385244"/>
            <a:ext cx="1524000" cy="674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6" name="Group 26"/>
          <p:cNvGrpSpPr>
            <a:grpSpLocks/>
          </p:cNvGrpSpPr>
          <p:nvPr/>
        </p:nvGrpSpPr>
        <p:grpSpPr bwMode="auto">
          <a:xfrm>
            <a:off x="6132512" y="5508860"/>
            <a:ext cx="1524000" cy="381000"/>
            <a:chOff x="6324600" y="4419600"/>
            <a:chExt cx="2362200" cy="483381"/>
          </a:xfrm>
        </p:grpSpPr>
        <p:pic>
          <p:nvPicPr>
            <p:cNvPr id="37" name="Picture 18"/>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6324600" y="4419600"/>
              <a:ext cx="2362200" cy="3010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 name="Picture 19"/>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867525" y="4720389"/>
              <a:ext cx="1209675" cy="1825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 name="Rectangle 38"/>
            <p:cNvSpPr/>
            <p:nvPr/>
          </p:nvSpPr>
          <p:spPr>
            <a:xfrm>
              <a:off x="6324600" y="4435713"/>
              <a:ext cx="2362200" cy="457198"/>
            </a:xfrm>
            <a:prstGeom prst="rect">
              <a:avLst/>
            </a:prstGeom>
            <a:noFill/>
            <a:ln>
              <a:solidFill>
                <a:srgbClr val="339933">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40" name="Group 23"/>
          <p:cNvGrpSpPr>
            <a:grpSpLocks/>
          </p:cNvGrpSpPr>
          <p:nvPr/>
        </p:nvGrpSpPr>
        <p:grpSpPr bwMode="auto">
          <a:xfrm>
            <a:off x="930431" y="3932013"/>
            <a:ext cx="2057400" cy="1066800"/>
            <a:chOff x="96" y="2400"/>
            <a:chExt cx="1296" cy="672"/>
          </a:xfrm>
        </p:grpSpPr>
        <p:pic>
          <p:nvPicPr>
            <p:cNvPr id="41" name="Picture 2"/>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96" y="2400"/>
              <a:ext cx="1296" cy="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 name="Rectangle 41"/>
            <p:cNvSpPr/>
            <p:nvPr/>
          </p:nvSpPr>
          <p:spPr>
            <a:xfrm>
              <a:off x="1057" y="2874"/>
              <a:ext cx="51" cy="48"/>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p:cNvSpPr/>
            <p:nvPr/>
          </p:nvSpPr>
          <p:spPr>
            <a:xfrm>
              <a:off x="1068" y="2936"/>
              <a:ext cx="49" cy="47"/>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xmlns="" val="1803278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6702552" cy="1833240"/>
          </a:xfrm>
        </p:spPr>
        <p:txBody>
          <a:bodyPr/>
          <a:lstStyle/>
          <a:p>
            <a:r>
              <a:rPr lang="en-US" dirty="0" smtClean="0"/>
              <a:t>Bio-POLYMERS </a:t>
            </a:r>
            <a:br>
              <a:rPr lang="en-US" dirty="0" smtClean="0"/>
            </a:br>
            <a:r>
              <a:rPr lang="en-US" dirty="0" smtClean="0"/>
              <a:t>from </a:t>
            </a:r>
            <a:r>
              <a:rPr lang="en-US" dirty="0"/>
              <a:t>Plant Oils</a:t>
            </a:r>
          </a:p>
        </p:txBody>
      </p:sp>
      <p:pic>
        <p:nvPicPr>
          <p:cNvPr id="4" name="Pictur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05200" y="4191000"/>
            <a:ext cx="1959716" cy="1305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48200" y="5560650"/>
            <a:ext cx="1332480" cy="10973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562600" y="4293003"/>
            <a:ext cx="1585506" cy="106120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3634242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Bio-Based Composite Materials</a:t>
            </a:r>
          </a:p>
        </p:txBody>
      </p:sp>
      <p:sp>
        <p:nvSpPr>
          <p:cNvPr id="7" name="Rectangle 6"/>
          <p:cNvSpPr/>
          <p:nvPr/>
        </p:nvSpPr>
        <p:spPr bwMode="auto">
          <a:xfrm>
            <a:off x="155711" y="1524000"/>
            <a:ext cx="8805518" cy="5181599"/>
          </a:xfrm>
          <a:prstGeom prst="rect">
            <a:avLst/>
          </a:prstGeom>
          <a:gradFill flip="none" rotWithShape="1">
            <a:gsLst>
              <a:gs pos="0">
                <a:srgbClr val="808080">
                  <a:tint val="66000"/>
                  <a:satMod val="160000"/>
                  <a:lumMod val="100000"/>
                </a:srgbClr>
              </a:gs>
              <a:gs pos="50000">
                <a:srgbClr val="808080">
                  <a:tint val="44500"/>
                  <a:satMod val="160000"/>
                </a:srgbClr>
              </a:gs>
              <a:gs pos="100000">
                <a:srgbClr val="808080">
                  <a:tint val="23500"/>
                  <a:satMod val="160000"/>
                </a:srgbClr>
              </a:gs>
            </a:gsLst>
            <a:path path="circle">
              <a:fillToRect l="50000" t="50000" r="50000" b="50000"/>
            </a:path>
            <a:tileRect/>
          </a:gradFill>
          <a:ln w="12700" cap="sq" cmpd="sng" algn="ctr">
            <a:noFill/>
            <a:prstDash val="solid"/>
            <a:round/>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a:extLst/>
        </p:spPr>
        <p:txBody>
          <a:bodyPr wrap="none"/>
          <a:lstStyle/>
          <a:p>
            <a:pPr>
              <a:defRPr/>
            </a:pPr>
            <a:endParaRPr lang="en-US">
              <a:solidFill>
                <a:srgbClr val="336666"/>
              </a:solidFill>
              <a:latin typeface="Arial" charset="0"/>
            </a:endParaRPr>
          </a:p>
        </p:txBody>
      </p:sp>
      <p:pic>
        <p:nvPicPr>
          <p:cNvPr id="8" name="Picture 1" descr="P1010072.JPG"/>
          <p:cNvPicPr>
            <a:picLocks noChangeAspect="1"/>
          </p:cNvPicPr>
          <p:nvPr/>
        </p:nvPicPr>
        <p:blipFill>
          <a:blip r:embed="rId2" cstate="print">
            <a:extLst>
              <a:ext uri="{28A0092B-C50C-407E-A947-70E740481C1C}">
                <a14:useLocalDpi xmlns:a14="http://schemas.microsoft.com/office/drawing/2010/main" xmlns="" val="0"/>
              </a:ext>
            </a:extLst>
          </a:blip>
          <a:srcRect l="47762" t="11429" r="2232"/>
          <a:stretch>
            <a:fillRect/>
          </a:stretch>
        </p:blipFill>
        <p:spPr bwMode="auto">
          <a:xfrm>
            <a:off x="457200" y="1804310"/>
            <a:ext cx="2322513" cy="3086100"/>
          </a:xfrm>
          <a:prstGeom prst="rect">
            <a:avLst/>
          </a:prstGeom>
          <a:noFill/>
          <a:ln w="9525">
            <a:solidFill>
              <a:srgbClr val="000000"/>
            </a:solidFill>
            <a:miter lim="800000"/>
            <a:headEnd/>
            <a:tailEnd/>
          </a:ln>
          <a:effectLst>
            <a:innerShdw blurRad="114300">
              <a:prstClr val="black"/>
            </a:innerShdw>
          </a:effectLst>
          <a:extLst>
            <a:ext uri="{909E8E84-426E-40DD-AFC4-6F175D3DCCD1}">
              <a14:hiddenFill xmlns:a14="http://schemas.microsoft.com/office/drawing/2010/main" xmlns="">
                <a:solidFill>
                  <a:srgbClr val="FFFFFF"/>
                </a:solidFill>
              </a14:hiddenFill>
            </a:ext>
          </a:extLst>
        </p:spPr>
      </p:pic>
      <p:pic>
        <p:nvPicPr>
          <p:cNvPr id="9" name="Picture 11"/>
          <p:cNvPicPr>
            <a:picLocks noChangeAspect="1" noChangeArrowheads="1"/>
          </p:cNvPicPr>
          <p:nvPr/>
        </p:nvPicPr>
        <p:blipFill>
          <a:blip r:embed="rId3">
            <a:extLst>
              <a:ext uri="{28A0092B-C50C-407E-A947-70E740481C1C}">
                <a14:useLocalDpi xmlns:a14="http://schemas.microsoft.com/office/drawing/2010/main" xmlns="" val="0"/>
              </a:ext>
            </a:extLst>
          </a:blip>
          <a:srcRect l="6363" t="10042" b="23015"/>
          <a:stretch>
            <a:fillRect/>
          </a:stretch>
        </p:blipFill>
        <p:spPr bwMode="auto">
          <a:xfrm>
            <a:off x="457200" y="5064126"/>
            <a:ext cx="2928938" cy="1327150"/>
          </a:xfrm>
          <a:prstGeom prst="rect">
            <a:avLst/>
          </a:prstGeom>
          <a:noFill/>
          <a:ln w="9525">
            <a:solidFill>
              <a:srgbClr val="000000"/>
            </a:solidFill>
            <a:miter lim="800000"/>
            <a:headEnd/>
            <a:tailEnd/>
          </a:ln>
          <a:effectLst>
            <a:innerShdw blurRad="114300">
              <a:prstClr val="black"/>
            </a:innerShdw>
          </a:effectLst>
          <a:extLst>
            <a:ext uri="{909E8E84-426E-40DD-AFC4-6F175D3DCCD1}">
              <a14:hiddenFill xmlns:a14="http://schemas.microsoft.com/office/drawing/2010/main" xmlns="">
                <a:solidFill>
                  <a:srgbClr val="FFFFFF"/>
                </a:solidFill>
              </a14:hiddenFill>
            </a:ext>
          </a:extLst>
        </p:spPr>
      </p:pic>
      <p:pic>
        <p:nvPicPr>
          <p:cNvPr id="10" name="Picture 10"/>
          <p:cNvPicPr>
            <a:picLocks noChangeAspect="1" noChangeArrowheads="1"/>
          </p:cNvPicPr>
          <p:nvPr/>
        </p:nvPicPr>
        <p:blipFill>
          <a:blip r:embed="rId4">
            <a:extLst>
              <a:ext uri="{28A0092B-C50C-407E-A947-70E740481C1C}">
                <a14:useLocalDpi xmlns:a14="http://schemas.microsoft.com/office/drawing/2010/main" xmlns="" val="0"/>
              </a:ext>
            </a:extLst>
          </a:blip>
          <a:srcRect l="5716" t="7143" r="11224"/>
          <a:stretch>
            <a:fillRect/>
          </a:stretch>
        </p:blipFill>
        <p:spPr bwMode="auto">
          <a:xfrm>
            <a:off x="3386138" y="1971676"/>
            <a:ext cx="2832100" cy="1990725"/>
          </a:xfrm>
          <a:prstGeom prst="rect">
            <a:avLst/>
          </a:prstGeom>
          <a:noFill/>
          <a:ln w="9525">
            <a:solidFill>
              <a:srgbClr val="000000"/>
            </a:solidFill>
            <a:miter lim="800000"/>
            <a:headEnd/>
            <a:tailEnd/>
          </a:ln>
          <a:effectLst>
            <a:innerShdw blurRad="114300">
              <a:prstClr val="black"/>
            </a:innerShdw>
          </a:effectLst>
          <a:extLst>
            <a:ext uri="{909E8E84-426E-40DD-AFC4-6F175D3DCCD1}">
              <a14:hiddenFill xmlns:a14="http://schemas.microsoft.com/office/drawing/2010/main" xmlns="">
                <a:solidFill>
                  <a:srgbClr val="FFFFFF"/>
                </a:solidFill>
              </a14:hiddenFill>
            </a:ext>
          </a:extLst>
        </p:spPr>
      </p:pic>
      <p:pic>
        <p:nvPicPr>
          <p:cNvPr id="12" name="Picture 3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493928" y="1826081"/>
            <a:ext cx="2133600" cy="1919288"/>
          </a:xfrm>
          <a:prstGeom prst="rect">
            <a:avLst/>
          </a:prstGeom>
          <a:noFill/>
          <a:ln w="9525">
            <a:solidFill>
              <a:srgbClr val="000000"/>
            </a:solidFill>
            <a:miter lim="800000"/>
            <a:headEnd/>
            <a:tailEnd/>
          </a:ln>
          <a:effectLst>
            <a:innerShdw blurRad="114300">
              <a:prstClr val="black"/>
            </a:innerShdw>
          </a:effectLst>
          <a:extLst>
            <a:ext uri="{909E8E84-426E-40DD-AFC4-6F175D3DCCD1}">
              <a14:hiddenFill xmlns:a14="http://schemas.microsoft.com/office/drawing/2010/main" xmlns="">
                <a:solidFill>
                  <a:srgbClr val="FFFFFF"/>
                </a:solidFill>
              </a14:hiddenFill>
            </a:ext>
          </a:extLst>
        </p:spPr>
      </p:pic>
      <p:pic>
        <p:nvPicPr>
          <p:cNvPr id="13" name="Picture 3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810000" y="4267201"/>
            <a:ext cx="2420938" cy="2124075"/>
          </a:xfrm>
          <a:prstGeom prst="rect">
            <a:avLst/>
          </a:prstGeom>
          <a:noFill/>
          <a:ln w="9525">
            <a:solidFill>
              <a:srgbClr val="000000"/>
            </a:solidFill>
            <a:miter lim="800000"/>
            <a:headEnd/>
            <a:tailEnd/>
          </a:ln>
          <a:effectLst>
            <a:innerShdw blurRad="114300">
              <a:prstClr val="black"/>
            </a:innerShdw>
          </a:effectLst>
          <a:extLst>
            <a:ext uri="{909E8E84-426E-40DD-AFC4-6F175D3DCCD1}">
              <a14:hiddenFill xmlns:a14="http://schemas.microsoft.com/office/drawing/2010/main" xmlns="">
                <a:solidFill>
                  <a:srgbClr val="FFFFFF"/>
                </a:solidFill>
              </a14:hiddenFill>
            </a:ext>
          </a:extLst>
        </p:spPr>
      </p:pic>
      <p:pic>
        <p:nvPicPr>
          <p:cNvPr id="14" name="Picture 10" descr="surfboard1"/>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553200" y="4038600"/>
            <a:ext cx="1828800" cy="609600"/>
          </a:xfrm>
          <a:prstGeom prst="rect">
            <a:avLst/>
          </a:prstGeom>
          <a:noFill/>
          <a:ln>
            <a:solidFill>
              <a:schemeClr val="tx1"/>
            </a:solidFill>
          </a:ln>
          <a:effectLst>
            <a:innerShdw blurRad="114300">
              <a:prstClr val="black"/>
            </a:innerShdw>
          </a:effectLst>
          <a:extLst>
            <a:ext uri="{909E8E84-426E-40DD-AFC4-6F175D3DCCD1}">
              <a14:hiddenFill xmlns:a14="http://schemas.microsoft.com/office/drawing/2010/main" xmlns="">
                <a:solidFill>
                  <a:srgbClr val="FFFFFF"/>
                </a:solidFill>
              </a14:hiddenFill>
            </a:ext>
          </a:extLst>
        </p:spPr>
      </p:pic>
      <p:pic>
        <p:nvPicPr>
          <p:cNvPr id="39938"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674044" y="4890411"/>
            <a:ext cx="1909941" cy="1482342"/>
          </a:xfrm>
          <a:prstGeom prst="rect">
            <a:avLst/>
          </a:prstGeom>
          <a:noFill/>
          <a:ln w="9525">
            <a:solidFill>
              <a:schemeClr val="tx1"/>
            </a:solidFill>
            <a:miter lim="800000"/>
            <a:headEnd/>
            <a:tailEnd/>
          </a:ln>
          <a:effectLst>
            <a:innerShdw blurRad="114300">
              <a:prstClr val="black"/>
            </a:inn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33686773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ixie Chemical">
  <a:themeElements>
    <a:clrScheme name="Custom 1">
      <a:dk1>
        <a:sysClr val="windowText" lastClr="000000"/>
      </a:dk1>
      <a:lt1>
        <a:sysClr val="window" lastClr="FFFFFF"/>
      </a:lt1>
      <a:dk2>
        <a:srgbClr val="000000"/>
      </a:dk2>
      <a:lt2>
        <a:srgbClr val="FFFFFF"/>
      </a:lt2>
      <a:accent1>
        <a:srgbClr val="58B046"/>
      </a:accent1>
      <a:accent2>
        <a:srgbClr val="1E4164"/>
      </a:accent2>
      <a:accent3>
        <a:srgbClr val="F07F09"/>
      </a:accent3>
      <a:accent4>
        <a:srgbClr val="585858"/>
      </a:accent4>
      <a:accent5>
        <a:srgbClr val="604878"/>
      </a:accent5>
      <a:accent6>
        <a:srgbClr val="FFC000"/>
      </a:accent6>
      <a:hlink>
        <a:srgbClr val="6B9F25"/>
      </a:hlink>
      <a:folHlink>
        <a:srgbClr val="B26B02"/>
      </a:folHlink>
    </a:clrScheme>
    <a:fontScheme name="Avant Garde">
      <a:majorFont>
        <a:latin typeface="ITC Avant Garde Std Bk"/>
        <a:ea typeface=""/>
        <a:cs typeface=""/>
      </a:majorFont>
      <a:minorFont>
        <a:latin typeface="ITC Avant Garde Std Bk"/>
        <a:ea typeface=""/>
        <a:cs typeface=""/>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Dixie Chemical">
  <a:themeElements>
    <a:clrScheme name="Custom 1">
      <a:dk1>
        <a:sysClr val="windowText" lastClr="000000"/>
      </a:dk1>
      <a:lt1>
        <a:sysClr val="window" lastClr="FFFFFF"/>
      </a:lt1>
      <a:dk2>
        <a:srgbClr val="000000"/>
      </a:dk2>
      <a:lt2>
        <a:srgbClr val="FFFFFF"/>
      </a:lt2>
      <a:accent1>
        <a:srgbClr val="58B046"/>
      </a:accent1>
      <a:accent2>
        <a:srgbClr val="1E4164"/>
      </a:accent2>
      <a:accent3>
        <a:srgbClr val="F07F09"/>
      </a:accent3>
      <a:accent4>
        <a:srgbClr val="585858"/>
      </a:accent4>
      <a:accent5>
        <a:srgbClr val="604878"/>
      </a:accent5>
      <a:accent6>
        <a:srgbClr val="FFC000"/>
      </a:accent6>
      <a:hlink>
        <a:srgbClr val="6B9F25"/>
      </a:hlink>
      <a:folHlink>
        <a:srgbClr val="B26B02"/>
      </a:folHlink>
    </a:clrScheme>
    <a:fontScheme name="Avant Garde">
      <a:majorFont>
        <a:latin typeface="ITC Avant Garde Std Bk"/>
        <a:ea typeface=""/>
        <a:cs typeface=""/>
      </a:majorFont>
      <a:minorFont>
        <a:latin typeface="ITC Avant Garde Std Bk"/>
        <a:ea typeface=""/>
        <a:cs typeface=""/>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Dixie Chemical</Template>
  <TotalTime>30396</TotalTime>
  <Words>1564</Words>
  <Application>Microsoft Office PowerPoint</Application>
  <PresentationFormat>On-screen Show (4:3)</PresentationFormat>
  <Paragraphs>729</Paragraphs>
  <Slides>41</Slides>
  <Notes>1</Notes>
  <HiddenSlides>0</HiddenSlides>
  <MMClips>0</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41</vt:i4>
      </vt:variant>
    </vt:vector>
  </HeadingPairs>
  <TitlesOfParts>
    <vt:vector size="46" baseType="lpstr">
      <vt:lpstr>Dixie Chemical</vt:lpstr>
      <vt:lpstr>1_Dixie Chemical</vt:lpstr>
      <vt:lpstr>ISIS/Draw Sketch</vt:lpstr>
      <vt:lpstr>CS ChemDraw Drawing</vt:lpstr>
      <vt:lpstr>Graph</vt:lpstr>
      <vt:lpstr>About OMICS Group</vt:lpstr>
      <vt:lpstr>About OMICS Group Conferences</vt:lpstr>
      <vt:lpstr>POLYMERS and Composites from Plant Oil-based Resin</vt:lpstr>
      <vt:lpstr>Outline</vt:lpstr>
      <vt:lpstr>Dixie Chemical</vt:lpstr>
      <vt:lpstr>Bio-Composites Market Drivers</vt:lpstr>
      <vt:lpstr>Bio-Composites Market Drivers</vt:lpstr>
      <vt:lpstr>Bio-POLYMERS  from Plant Oils</vt:lpstr>
      <vt:lpstr>Bio-Based Composite Materials</vt:lpstr>
      <vt:lpstr>PLANT OIL OVERVIEW</vt:lpstr>
      <vt:lpstr>Fatty Acid Distribution</vt:lpstr>
      <vt:lpstr>Bio-Resins Definition</vt:lpstr>
      <vt:lpstr>Bio-Thermosetting Polymer</vt:lpstr>
      <vt:lpstr>VOC/HAP Emissions</vt:lpstr>
      <vt:lpstr>Methacrylated fatty acid</vt:lpstr>
      <vt:lpstr>Bio-Thermosetting Polymer</vt:lpstr>
      <vt:lpstr>MAESO with styrene/MFA</vt:lpstr>
      <vt:lpstr>Styrene Emission Study</vt:lpstr>
      <vt:lpstr>MAESO with different diluents</vt:lpstr>
      <vt:lpstr>Bio-Composites Applications</vt:lpstr>
      <vt:lpstr>SMC – BMC Applications </vt:lpstr>
      <vt:lpstr>Slide 22</vt:lpstr>
      <vt:lpstr>BMC Manufacturing </vt:lpstr>
      <vt:lpstr>BMC properties</vt:lpstr>
      <vt:lpstr>VaRTM/RTM Applications</vt:lpstr>
      <vt:lpstr>VARTM</vt:lpstr>
      <vt:lpstr>VARTM</vt:lpstr>
      <vt:lpstr>Summary</vt:lpstr>
      <vt:lpstr>Acknowledgement</vt:lpstr>
      <vt:lpstr>QUESTIONS?</vt:lpstr>
      <vt:lpstr>Maleinated Acrylated  Epoxidized Oils</vt:lpstr>
      <vt:lpstr>Bio-Thermosetting Polymer</vt:lpstr>
      <vt:lpstr>Thickening for SMC Bio-Resins</vt:lpstr>
      <vt:lpstr>Thickening Behavior</vt:lpstr>
      <vt:lpstr>Styrene Emission Study</vt:lpstr>
      <vt:lpstr>Bio-Based Content</vt:lpstr>
      <vt:lpstr>Bio-Based Content</vt:lpstr>
      <vt:lpstr>Bio-Based Content</vt:lpstr>
      <vt:lpstr>Bio-Based Content</vt:lpstr>
      <vt:lpstr>Bio-Based Content</vt:lpstr>
      <vt:lpstr>Let Us Meet Again</vt:lpstr>
    </vt:vector>
  </TitlesOfParts>
  <Company>Dixie Chemical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MAESO Bio-Based Composite Resin</dc:title>
  <dc:creator>Avant, Laura</dc:creator>
  <cp:lastModifiedBy>swetha-g</cp:lastModifiedBy>
  <cp:revision>199</cp:revision>
  <dcterms:created xsi:type="dcterms:W3CDTF">2013-04-02T21:14:17Z</dcterms:created>
  <dcterms:modified xsi:type="dcterms:W3CDTF">2014-11-05T14:20:39Z</dcterms:modified>
</cp:coreProperties>
</file>