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omments/comment2.xml" ContentType="application/vnd.openxmlformats-officedocument.presentationml.comments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21"/>
  </p:notesMasterIdLst>
  <p:handoutMasterIdLst>
    <p:handoutMasterId r:id="rId22"/>
  </p:handoutMasterIdLst>
  <p:sldIdLst>
    <p:sldId id="279" r:id="rId6"/>
    <p:sldId id="278" r:id="rId7"/>
    <p:sldId id="274" r:id="rId8"/>
    <p:sldId id="275" r:id="rId9"/>
    <p:sldId id="277" r:id="rId10"/>
    <p:sldId id="281" r:id="rId11"/>
    <p:sldId id="283" r:id="rId12"/>
    <p:sldId id="291" r:id="rId13"/>
    <p:sldId id="284" r:id="rId14"/>
    <p:sldId id="287" r:id="rId15"/>
    <p:sldId id="290" r:id="rId16"/>
    <p:sldId id="288" r:id="rId17"/>
    <p:sldId id="289" r:id="rId18"/>
    <p:sldId id="286" r:id="rId19"/>
    <p:sldId id="273" r:id="rId2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gstra,Roelie Linda Maria,LAUSANNE,Health Economics" initials="JLME" lastIdx="6" clrIdx="0">
    <p:extLst>
      <p:ext uri="{19B8F6BF-5375-455C-9EA6-DF929625EA0E}">
        <p15:presenceInfo xmlns:p15="http://schemas.microsoft.com/office/powerpoint/2012/main" userId="S-1-5-21-1220945662-2111687655-725345543-145740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8A27"/>
    <a:srgbClr val="007F68"/>
    <a:srgbClr val="005598"/>
    <a:srgbClr val="703112"/>
    <a:srgbClr val="DDDDDD"/>
    <a:srgbClr val="C0C0C0"/>
    <a:srgbClr val="ECFF33"/>
    <a:srgbClr val="DD3E87"/>
    <a:srgbClr val="B2B2B2"/>
    <a:srgbClr val="009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434" autoAdjust="0"/>
  </p:normalViewPr>
  <p:slideViewPr>
    <p:cSldViewPr snapToObject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2">
                    <a:lumMod val="50000"/>
                  </a:schemeClr>
                </a:solidFill>
              </a:rPr>
              <a:t>Number (million) overweight children under five, WB estimates 2011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0592086402207924"/>
          <c:y val="0.2798618401866434"/>
          <c:w val="0.64051054734315316"/>
          <c:h val="0.604158282298046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Sheet1!$A$13:$B$13</c:f>
              <c:strCache>
                <c:ptCount val="2"/>
                <c:pt idx="0">
                  <c:v>Developing countries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5.1031642391953322E-17"/>
                  <c:y val="0.19672135379746006"/>
                </c:manualLayout>
              </c:layout>
              <c:tx>
                <c:rich>
                  <a:bodyPr rot="540000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0" i="0" u="none" strike="noStrike" kern="12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68B6D19-6FA8-41F7-9654-E3B7959CB7A7}" type="VALUE">
                      <a:rPr lang="en-US" sz="3200">
                        <a:solidFill>
                          <a:sysClr val="windowText" lastClr="000000"/>
                        </a:solidFill>
                      </a:rPr>
                      <a:pPr>
                        <a:defRPr sz="3200"/>
                      </a:pPr>
                      <a:t>[VALUE]</a:t>
                    </a:fld>
                    <a:endParaRPr lang="fr-CH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540000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Sheet1!$C$12</c:f>
              <c:numCache>
                <c:formatCode>General</c:formatCode>
                <c:ptCount val="1"/>
                <c:pt idx="0">
                  <c:v>2011</c:v>
                </c:pt>
              </c:numCache>
            </c:numRef>
          </c:cat>
          <c:val>
            <c:numRef>
              <c:f>Sheet1!$C$13</c:f>
              <c:numCache>
                <c:formatCode>General</c:formatCode>
                <c:ptCount val="1"/>
                <c:pt idx="0">
                  <c:v>32.299999999999997</c:v>
                </c:pt>
              </c:numCache>
            </c:numRef>
          </c:val>
        </c:ser>
        <c:ser>
          <c:idx val="1"/>
          <c:order val="1"/>
          <c:tx>
            <c:strRef>
              <c:f>Sheet1!$A$14:$B$14</c:f>
              <c:strCache>
                <c:ptCount val="2"/>
                <c:pt idx="0">
                  <c:v>Developed countries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1.4820303816228233E-3"/>
                  <c:y val="0.1719303736438123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txPr>
              <a:bodyPr rot="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Sheet1!$C$12</c:f>
              <c:numCache>
                <c:formatCode>General</c:formatCode>
                <c:ptCount val="1"/>
                <c:pt idx="0">
                  <c:v>2011</c:v>
                </c:pt>
              </c:numCache>
            </c:numRef>
          </c:cat>
          <c:val>
            <c:numRef>
              <c:f>Sheet1!$C$14</c:f>
              <c:numCache>
                <c:formatCode>General</c:formatCode>
                <c:ptCount val="1"/>
                <c:pt idx="0">
                  <c:v>10.3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631772256"/>
        <c:axId val="631772648"/>
      </c:barChart>
      <c:catAx>
        <c:axId val="6317722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31772648"/>
        <c:crosses val="autoZero"/>
        <c:auto val="1"/>
        <c:lblAlgn val="ctr"/>
        <c:lblOffset val="100"/>
        <c:noMultiLvlLbl val="0"/>
      </c:catAx>
      <c:valAx>
        <c:axId val="631772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1772256"/>
        <c:crosses val="autoZero"/>
        <c:crossBetween val="between"/>
      </c:valAx>
      <c:spPr>
        <a:noFill/>
        <a:ln>
          <a:solidFill>
            <a:schemeClr val="accent6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06447065443081E-2"/>
          <c:y val="0.13873508233882259"/>
          <c:w val="0.90613574115922613"/>
          <c:h val="0.687286444096273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Overweight infant</c:v>
                </c:pt>
              </c:strCache>
            </c:strRef>
          </c:tx>
          <c:spPr>
            <a:solidFill>
              <a:srgbClr val="00B0F0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2.0833333333333428E-3"/>
                  <c:y val="1.2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940A289-A6E3-4E07-BBC1-037A181CC133}" type="VALUE">
                      <a:rPr lang="en-US" smtClean="0">
                        <a:solidFill>
                          <a:schemeClr val="accent1"/>
                        </a:solidFill>
                      </a:rPr>
                      <a:pPr>
                        <a:defRPr sz="1600" b="0" i="0" u="none" strike="noStrike" kern="120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 smtClean="0">
                        <a:solidFill>
                          <a:schemeClr val="accent1"/>
                        </a:solidFill>
                      </a:rPr>
                      <a:t>**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3.819400322405998E-17"/>
                  <c:y val="-2.3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3E7AF4F-6CDE-45C7-9342-1C987A33616C}" type="VALUE">
                      <a:rPr lang="en-US" smtClean="0">
                        <a:solidFill>
                          <a:schemeClr val="accent1"/>
                        </a:solidFill>
                      </a:rPr>
                      <a:pPr>
                        <a:defRPr sz="1600" b="0" i="0" u="none" strike="noStrike" kern="120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 smtClean="0">
                        <a:solidFill>
                          <a:schemeClr val="accent1"/>
                        </a:solidFill>
                      </a:rPr>
                      <a:t>***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"/>
                  <c:y val="1.062499999999994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ADFDF76-49AE-41DB-8755-E9AC937B239F}" type="VALUE">
                      <a:rPr lang="en-US" smtClean="0">
                        <a:solidFill>
                          <a:schemeClr val="accent1"/>
                        </a:solidFill>
                      </a:rPr>
                      <a:pPr>
                        <a:defRPr sz="1600" b="0" i="0" u="none" strike="noStrike" kern="120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 smtClean="0">
                        <a:solidFill>
                          <a:schemeClr val="accent1"/>
                        </a:solidFill>
                      </a:rPr>
                      <a:t>***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2.0833333333333333E-3"/>
                  <c:y val="1.249999999999942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199BEF-D792-4F9F-BDBF-5D06CDAA884E}" type="VALUE">
                      <a:rPr lang="en-US" smtClean="0">
                        <a:solidFill>
                          <a:schemeClr val="accent1"/>
                        </a:solidFill>
                      </a:rPr>
                      <a:pPr>
                        <a:defRPr sz="1600" b="0" i="0" u="none" strike="noStrike" kern="120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 smtClean="0">
                        <a:solidFill>
                          <a:schemeClr val="accent1"/>
                        </a:solidFill>
                      </a:rPr>
                      <a:t>**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Higher education</c:v>
                </c:pt>
                <c:pt idx="1">
                  <c:v>Currently working mother</c:v>
                </c:pt>
                <c:pt idx="2">
                  <c:v>Wanted pregnancy</c:v>
                </c:pt>
                <c:pt idx="3">
                  <c:v>Urban setting</c:v>
                </c:pt>
                <c:pt idx="4">
                  <c:v>Wealth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1.21</c:v>
                </c:pt>
                <c:pt idx="1">
                  <c:v>0.92</c:v>
                </c:pt>
                <c:pt idx="2">
                  <c:v>1.1200000000000001</c:v>
                </c:pt>
                <c:pt idx="3">
                  <c:v>1.07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Overweight infant2</c:v>
                </c:pt>
              </c:strCache>
            </c:strRef>
          </c:tx>
          <c:spPr>
            <a:solidFill>
              <a:schemeClr val="tx1">
                <a:lumMod val="40000"/>
                <a:lumOff val="60000"/>
              </a:schemeClr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6.2499999999999813E-3"/>
                  <c:y val="-2.5214320866141733E-2"/>
                </c:manualLayout>
              </c:layout>
              <c:tx>
                <c:rich>
                  <a:bodyPr/>
                  <a:lstStyle/>
                  <a:p>
                    <a:fld id="{DC1E389D-87DF-4362-B3F1-7CC4F6486101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8749999999999923E-2"/>
                  <c:y val="-5.6464074803149605E-2"/>
                </c:manualLayout>
              </c:layout>
              <c:tx>
                <c:rich>
                  <a:bodyPr/>
                  <a:lstStyle/>
                  <a:p>
                    <a:fld id="{599CAB6E-5958-473C-AE26-8F4A72971508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1666666666666666E-3"/>
                  <c:y val="-5.0214320866141735E-2"/>
                </c:manualLayout>
              </c:layout>
              <c:tx>
                <c:rich>
                  <a:bodyPr/>
                  <a:lstStyle/>
                  <a:p>
                    <a:fld id="{67EC3287-A0BA-4285-BFB0-10923F22DE11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0833333333331806E-3"/>
                  <c:y val="-1.2714320866141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Higher education</c:v>
                </c:pt>
                <c:pt idx="1">
                  <c:v>Currently working mother</c:v>
                </c:pt>
                <c:pt idx="2">
                  <c:v>Wanted pregnancy</c:v>
                </c:pt>
                <c:pt idx="3">
                  <c:v>Urban setting</c:v>
                </c:pt>
                <c:pt idx="4">
                  <c:v>Wealth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1.21</c:v>
                </c:pt>
                <c:pt idx="1">
                  <c:v>0.92</c:v>
                </c:pt>
                <c:pt idx="2">
                  <c:v>1.1100000000000001</c:v>
                </c:pt>
                <c:pt idx="3">
                  <c:v>1.08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-28"/>
        <c:axId val="631774216"/>
        <c:axId val="631774608"/>
      </c:barChart>
      <c:catAx>
        <c:axId val="631774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38100" cap="flat" cmpd="sng" algn="ctr">
            <a:solidFill>
              <a:schemeClr val="accen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31774608"/>
        <c:crossesAt val="1"/>
        <c:auto val="1"/>
        <c:lblAlgn val="ctr"/>
        <c:lblOffset val="100"/>
        <c:noMultiLvlLbl val="0"/>
      </c:catAx>
      <c:valAx>
        <c:axId val="631774608"/>
        <c:scaling>
          <c:orientation val="minMax"/>
          <c:max val="1.3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31774216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950081086508242"/>
          <c:y val="0.73023722414827652"/>
          <c:w val="0.60458898161257668"/>
          <c:h val="6.27004300286685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06447065443081E-2"/>
          <c:y val="0.13873508233882259"/>
          <c:w val="0.90613574115922613"/>
          <c:h val="0.687286444096273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Overweight infant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2.0833333333333428E-3"/>
                  <c:y val="1.2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940A289-A6E3-4E07-BBC1-037A181CC133}" type="VALUE">
                      <a:rPr lang="en-US" smtClean="0">
                        <a:solidFill>
                          <a:schemeClr val="accent1"/>
                        </a:solidFill>
                      </a:rPr>
                      <a:pPr>
                        <a:defRPr sz="1600" b="0" i="0" u="none" strike="noStrike" kern="120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 smtClean="0">
                        <a:solidFill>
                          <a:schemeClr val="accent1"/>
                        </a:solidFill>
                      </a:rPr>
                      <a:t>**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3.819400322405998E-17"/>
                  <c:y val="-2.3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3E7AF4F-6CDE-45C7-9342-1C987A33616C}" type="VALUE">
                      <a:rPr lang="en-US" smtClean="0">
                        <a:solidFill>
                          <a:schemeClr val="accent1"/>
                        </a:solidFill>
                      </a:rPr>
                      <a:pPr>
                        <a:defRPr sz="1600" b="0" i="0" u="none" strike="noStrike" kern="120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 smtClean="0">
                        <a:solidFill>
                          <a:schemeClr val="accent1"/>
                        </a:solidFill>
                      </a:rPr>
                      <a:t>***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"/>
                  <c:y val="1.062499999999994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ADFDF76-49AE-41DB-8755-E9AC937B239F}" type="VALUE">
                      <a:rPr lang="en-US" smtClean="0">
                        <a:solidFill>
                          <a:schemeClr val="accent1"/>
                        </a:solidFill>
                      </a:rPr>
                      <a:pPr>
                        <a:defRPr sz="1600" b="0" i="0" u="none" strike="noStrike" kern="120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 smtClean="0">
                        <a:solidFill>
                          <a:schemeClr val="accent1"/>
                        </a:solidFill>
                      </a:rPr>
                      <a:t>***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2.0833333333333333E-3"/>
                  <c:y val="1.249999999999942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199BEF-D792-4F9F-BDBF-5D06CDAA884E}" type="VALUE">
                      <a:rPr lang="en-US" smtClean="0">
                        <a:solidFill>
                          <a:schemeClr val="accent1"/>
                        </a:solidFill>
                      </a:rPr>
                      <a:pPr>
                        <a:defRPr sz="1600" b="0" i="0" u="none" strike="noStrike" kern="120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 smtClean="0">
                        <a:solidFill>
                          <a:schemeClr val="accent1"/>
                        </a:solidFill>
                      </a:rPr>
                      <a:t>**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Higher education</c:v>
                </c:pt>
                <c:pt idx="1">
                  <c:v>Currently working mother</c:v>
                </c:pt>
                <c:pt idx="2">
                  <c:v>Wanted pregnancy</c:v>
                </c:pt>
                <c:pt idx="3">
                  <c:v>Urban setting</c:v>
                </c:pt>
                <c:pt idx="4">
                  <c:v>Wealth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1.21</c:v>
                </c:pt>
                <c:pt idx="1">
                  <c:v>0.92</c:v>
                </c:pt>
                <c:pt idx="2">
                  <c:v>1.1200000000000001</c:v>
                </c:pt>
                <c:pt idx="3">
                  <c:v>1.07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Overweight infant2</c:v>
                </c:pt>
              </c:strCache>
            </c:strRef>
          </c:tx>
          <c:spPr>
            <a:solidFill>
              <a:schemeClr val="tx1">
                <a:lumMod val="40000"/>
                <a:lumOff val="60000"/>
              </a:schemeClr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6.2499999999999813E-3"/>
                  <c:y val="-2.5214320866141733E-2"/>
                </c:manualLayout>
              </c:layout>
              <c:tx>
                <c:rich>
                  <a:bodyPr/>
                  <a:lstStyle/>
                  <a:p>
                    <a:fld id="{DC1E389D-87DF-4362-B3F1-7CC4F6486101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8749999999999923E-2"/>
                  <c:y val="-5.6464074803149605E-2"/>
                </c:manualLayout>
              </c:layout>
              <c:tx>
                <c:rich>
                  <a:bodyPr/>
                  <a:lstStyle/>
                  <a:p>
                    <a:fld id="{599CAB6E-5958-473C-AE26-8F4A72971508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1666666666666666E-3"/>
                  <c:y val="-5.0214320866141735E-2"/>
                </c:manualLayout>
              </c:layout>
              <c:tx>
                <c:rich>
                  <a:bodyPr/>
                  <a:lstStyle/>
                  <a:p>
                    <a:fld id="{67EC3287-A0BA-4285-BFB0-10923F22DE11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0833333333331806E-3"/>
                  <c:y val="-1.2714320866141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Higher education</c:v>
                </c:pt>
                <c:pt idx="1">
                  <c:v>Currently working mother</c:v>
                </c:pt>
                <c:pt idx="2">
                  <c:v>Wanted pregnancy</c:v>
                </c:pt>
                <c:pt idx="3">
                  <c:v>Urban setting</c:v>
                </c:pt>
                <c:pt idx="4">
                  <c:v>Wealth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1.21</c:v>
                </c:pt>
                <c:pt idx="1">
                  <c:v>0.92</c:v>
                </c:pt>
                <c:pt idx="2">
                  <c:v>1.1100000000000001</c:v>
                </c:pt>
                <c:pt idx="3">
                  <c:v>1.08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-28"/>
        <c:axId val="631775392"/>
        <c:axId val="631775784"/>
      </c:barChart>
      <c:catAx>
        <c:axId val="63177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38100" cap="flat" cmpd="sng" algn="ctr">
            <a:solidFill>
              <a:schemeClr val="accen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31775784"/>
        <c:crossesAt val="1"/>
        <c:auto val="1"/>
        <c:lblAlgn val="ctr"/>
        <c:lblOffset val="100"/>
        <c:noMultiLvlLbl val="0"/>
      </c:catAx>
      <c:valAx>
        <c:axId val="631775784"/>
        <c:scaling>
          <c:orientation val="minMax"/>
          <c:max val="1.3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31775392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950081086508242"/>
          <c:y val="0.73023722414827652"/>
          <c:w val="0.60458898161257668"/>
          <c:h val="6.27004300286685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06447065443081E-2"/>
          <c:y val="0.13873508233882259"/>
          <c:w val="0.90613574115922613"/>
          <c:h val="0.687286444096273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Overweight infant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2.0833333333333428E-3"/>
                  <c:y val="1.25E-3"/>
                </c:manualLayout>
              </c:layout>
              <c:tx>
                <c:rich>
                  <a:bodyPr/>
                  <a:lstStyle/>
                  <a:p>
                    <a:fld id="{E940A289-A6E3-4E07-BBC1-037A181CC133}" type="VALUE">
                      <a:rPr lang="en-US" sz="1800" smtClean="0">
                        <a:solidFill>
                          <a:srgbClr val="00B050"/>
                        </a:solidFill>
                      </a:rPr>
                      <a:pPr/>
                      <a:t>[VALUE]</a:t>
                    </a:fld>
                    <a:r>
                      <a:rPr lang="en-US" sz="1800" dirty="0" smtClean="0">
                        <a:solidFill>
                          <a:srgbClr val="00B050"/>
                        </a:solidFill>
                      </a:rPr>
                      <a:t>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3.819400322405998E-17"/>
                  <c:y val="-2.375E-2"/>
                </c:manualLayout>
              </c:layout>
              <c:tx>
                <c:rich>
                  <a:bodyPr/>
                  <a:lstStyle/>
                  <a:p>
                    <a:fld id="{A3E7AF4F-6CDE-45C7-9342-1C987A33616C}" type="VALUE">
                      <a:rPr lang="en-US" sz="1800" smtClean="0">
                        <a:solidFill>
                          <a:srgbClr val="00B050"/>
                        </a:solidFill>
                      </a:rPr>
                      <a:pPr/>
                      <a:t>[VALUE]</a:t>
                    </a:fld>
                    <a:endParaRPr lang="fr-CH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"/>
                  <c:y val="1.0624999999999944E-2"/>
                </c:manualLayout>
              </c:layout>
              <c:tx>
                <c:rich>
                  <a:bodyPr/>
                  <a:lstStyle/>
                  <a:p>
                    <a:fld id="{FADFDF76-49AE-41DB-8755-E9AC937B239F}" type="VALUE">
                      <a:rPr lang="en-US" sz="1800" smtClean="0">
                        <a:solidFill>
                          <a:srgbClr val="00B050"/>
                        </a:solidFill>
                      </a:rPr>
                      <a:pPr/>
                      <a:t>[VALUE]</a:t>
                    </a:fld>
                    <a:r>
                      <a:rPr lang="en-US" sz="1800" dirty="0" smtClean="0">
                        <a:solidFill>
                          <a:srgbClr val="00B050"/>
                        </a:solidFill>
                      </a:rPr>
                      <a:t>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2.0833333333333333E-3"/>
                  <c:y val="1.2499999999999428E-3"/>
                </c:manualLayout>
              </c:layout>
              <c:tx>
                <c:rich>
                  <a:bodyPr/>
                  <a:lstStyle/>
                  <a:p>
                    <a:fld id="{FC199BEF-D792-4F9F-BDBF-5D06CDAA884E}" type="VALUE">
                      <a:rPr lang="en-US" sz="1800" smtClean="0">
                        <a:solidFill>
                          <a:srgbClr val="00B050"/>
                        </a:solidFill>
                      </a:rPr>
                      <a:pPr/>
                      <a:t>[VALUE]</a:t>
                    </a:fld>
                    <a:r>
                      <a:rPr lang="en-US" sz="1800" dirty="0" smtClean="0">
                        <a:solidFill>
                          <a:srgbClr val="00B050"/>
                        </a:solidFill>
                      </a:rPr>
                      <a:t>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Breastfed</c:v>
                </c:pt>
                <c:pt idx="1">
                  <c:v>Gave child baby formula</c:v>
                </c:pt>
                <c:pt idx="2">
                  <c:v>Gave child baby cereal</c:v>
                </c:pt>
                <c:pt idx="3">
                  <c:v>Gave child meat and fish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</c:v>
                </c:pt>
                <c:pt idx="1">
                  <c:v>0.96</c:v>
                </c:pt>
                <c:pt idx="2">
                  <c:v>0.9</c:v>
                </c:pt>
                <c:pt idx="3">
                  <c:v>0.93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Obese infant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6.2499999999999813E-3"/>
                  <c:y val="-2.5214320866141733E-2"/>
                </c:manualLayout>
              </c:layout>
              <c:tx>
                <c:rich>
                  <a:bodyPr/>
                  <a:lstStyle/>
                  <a:p>
                    <a:fld id="{DC1E389D-87DF-4362-B3F1-7CC4F6486101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8749999999999923E-2"/>
                  <c:y val="-5.6464074803149605E-2"/>
                </c:manualLayout>
              </c:layout>
              <c:tx>
                <c:rich>
                  <a:bodyPr/>
                  <a:lstStyle/>
                  <a:p>
                    <a:fld id="{599CAB6E-5958-473C-AE26-8F4A72971508}" type="VALUE">
                      <a:rPr lang="en-US" smtClean="0"/>
                      <a:pPr/>
                      <a:t>[VALUE]</a:t>
                    </a:fld>
                    <a:endParaRPr lang="fr-CH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1666666666666666E-3"/>
                  <c:y val="-5.0214320866141735E-2"/>
                </c:manualLayout>
              </c:layout>
              <c:tx>
                <c:rich>
                  <a:bodyPr/>
                  <a:lstStyle/>
                  <a:p>
                    <a:fld id="{67EC3287-A0BA-4285-BFB0-10923F22DE11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0833333333331806E-3"/>
                  <c:y val="-1.2714320866141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Breastfed</c:v>
                </c:pt>
                <c:pt idx="1">
                  <c:v>Gave child baby formula</c:v>
                </c:pt>
                <c:pt idx="2">
                  <c:v>Gave child baby cereal</c:v>
                </c:pt>
                <c:pt idx="3">
                  <c:v>Gave child meat and fish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0.91</c:v>
                </c:pt>
                <c:pt idx="1">
                  <c:v>0.92</c:v>
                </c:pt>
                <c:pt idx="2">
                  <c:v>0.89</c:v>
                </c:pt>
                <c:pt idx="3">
                  <c:v>0.95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9"/>
        <c:overlap val="-28"/>
        <c:axId val="631776568"/>
        <c:axId val="631776960"/>
      </c:barChart>
      <c:catAx>
        <c:axId val="631776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38100" cap="flat" cmpd="sng" algn="ctr">
            <a:solidFill>
              <a:schemeClr val="accen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31776960"/>
        <c:crossesAt val="1"/>
        <c:auto val="1"/>
        <c:lblAlgn val="ctr"/>
        <c:lblOffset val="100"/>
        <c:noMultiLvlLbl val="0"/>
      </c:catAx>
      <c:valAx>
        <c:axId val="631776960"/>
        <c:scaling>
          <c:orientation val="minMax"/>
          <c:max val="1.1500000000000001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31776568"/>
        <c:crossesAt val="1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950081086508242"/>
          <c:y val="0.73023722414827652"/>
          <c:w val="0.60458898161257668"/>
          <c:h val="6.27004300286685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24T14:37:08.510" idx="3">
    <p:pos x="5000" y="751"/>
    <p:text>Contribution of maternal education level in nutrition transition countries on childhood overweight still needs to be explored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24T14:56:29.209" idx="6">
    <p:pos x="3358" y="478"/>
    <p:text>Example table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F5213E-FB22-4A03-B3AA-B0DC8EEF53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1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B81D43-1DB3-4214-A646-30169315DAAD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25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66393-FD18-473C-B805-58A9AD56F3A0}" type="slidenum">
              <a:rPr lang="de-DE"/>
              <a:pPr/>
              <a:t>1</a:t>
            </a:fld>
            <a:endParaRPr lang="de-DE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59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1D43-1DB3-4214-A646-30169315DAAD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393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1D43-1DB3-4214-A646-30169315DAAD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996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571A0-AF6C-475B-BE25-2541477D8672}" type="slidenum">
              <a:rPr lang="de-DE"/>
              <a:pPr/>
              <a:t>15</a:t>
            </a:fld>
            <a:endParaRPr lang="de-DE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51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Percentage of children overweight (above +2 SD of weight for age according to the WHO standard) children</a:t>
            </a:r>
            <a:r>
              <a:rPr lang="en-US" baseline="0" dirty="0" smtClean="0"/>
              <a:t> under five latest selected DHS surveys + Brazil. </a:t>
            </a:r>
          </a:p>
          <a:p>
            <a:endParaRPr lang="fr-CH" baseline="0" dirty="0" smtClean="0"/>
          </a:p>
          <a:p>
            <a:r>
              <a:rPr lang="en-US" baseline="0" dirty="0" smtClean="0"/>
              <a:t>Years: 2006-2015 	80,103 children 6-36 months  (6% overweight/obese)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1D43-1DB3-4214-A646-30169315DAA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2420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H" baseline="0" dirty="0" err="1" smtClean="0"/>
              <a:t>Prevalence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doesnt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give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complete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picture</a:t>
            </a:r>
            <a:r>
              <a:rPr lang="fr-CH" baseline="0" dirty="0" smtClean="0"/>
              <a:t>/ size of the </a:t>
            </a:r>
            <a:r>
              <a:rPr lang="fr-CH" baseline="0" dirty="0" err="1" smtClean="0"/>
              <a:t>problem</a:t>
            </a:r>
            <a:r>
              <a:rPr lang="fr-CH" baseline="0" dirty="0" smtClean="0"/>
              <a:t>. </a:t>
            </a:r>
            <a:r>
              <a:rPr lang="fr-CH" baseline="0" dirty="0" err="1" smtClean="0"/>
              <a:t>Number</a:t>
            </a:r>
            <a:r>
              <a:rPr lang="fr-CH" baseline="0" dirty="0" smtClean="0"/>
              <a:t> of </a:t>
            </a:r>
            <a:r>
              <a:rPr lang="fr-CH" baseline="0" dirty="0" err="1" smtClean="0"/>
              <a:t>overweight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children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higher</a:t>
            </a:r>
            <a:r>
              <a:rPr lang="fr-CH" baseline="0" dirty="0" smtClean="0"/>
              <a:t> in </a:t>
            </a:r>
            <a:r>
              <a:rPr lang="fr-CH" baseline="0" dirty="0" err="1" smtClean="0"/>
              <a:t>developing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compared</a:t>
            </a:r>
            <a:r>
              <a:rPr lang="fr-CH" baseline="0" dirty="0" smtClean="0"/>
              <a:t> to </a:t>
            </a:r>
            <a:r>
              <a:rPr lang="fr-CH" baseline="0" dirty="0" err="1" smtClean="0"/>
              <a:t>developed</a:t>
            </a:r>
            <a:r>
              <a:rPr lang="fr-CH" baseline="0" dirty="0" smtClean="0"/>
              <a:t> countries.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H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olidFill>
                  <a:schemeClr val="tx2"/>
                </a:solidFill>
              </a:rPr>
              <a:t>Overweight prevalence among children aged under 5 years has risen between 1990 and 2014, from 4.8% to 6.1%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olidFill>
                  <a:schemeClr val="tx2"/>
                </a:solidFill>
              </a:rPr>
              <a:t>The number of overweight children in lower middle-income countries has more than doubled over that period, from 7.5 million to 15.5 million. (source?)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solidFill>
                <a:schemeClr val="tx2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H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1D43-1DB3-4214-A646-30169315DAA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3144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Monasta</a:t>
            </a:r>
            <a:r>
              <a:rPr lang="en-US" dirty="0" smtClean="0"/>
              <a:t>, L., Batty, G. D., </a:t>
            </a:r>
            <a:r>
              <a:rPr lang="en-US" dirty="0" err="1" smtClean="0"/>
              <a:t>Cattaneo</a:t>
            </a:r>
            <a:r>
              <a:rPr lang="en-US" dirty="0" smtClean="0"/>
              <a:t>, A., </a:t>
            </a:r>
            <a:r>
              <a:rPr lang="en-US" dirty="0" err="1" smtClean="0"/>
              <a:t>Lutje</a:t>
            </a:r>
            <a:r>
              <a:rPr lang="en-US" dirty="0" smtClean="0"/>
              <a:t>, V., </a:t>
            </a:r>
            <a:r>
              <a:rPr lang="en-US" dirty="0" err="1" smtClean="0"/>
              <a:t>Ronfani</a:t>
            </a:r>
            <a:r>
              <a:rPr lang="en-US" dirty="0" smtClean="0"/>
              <a:t>, L., Van </a:t>
            </a:r>
            <a:r>
              <a:rPr lang="en-US" dirty="0" err="1" smtClean="0"/>
              <a:t>Lenthe</a:t>
            </a:r>
            <a:r>
              <a:rPr lang="en-US" dirty="0" smtClean="0"/>
              <a:t>, F. J., </a:t>
            </a:r>
            <a:r>
              <a:rPr lang="en-US" dirty="0" err="1" smtClean="0"/>
              <a:t>Brug</a:t>
            </a:r>
            <a:r>
              <a:rPr lang="en-US" dirty="0" smtClean="0"/>
              <a:t>, J. "Early-Life Determinants of Overweight and Obesity: A Review of Systematic Reviews." </a:t>
            </a:r>
            <a:r>
              <a:rPr lang="en-US" dirty="0" err="1" smtClean="0"/>
              <a:t>Obes</a:t>
            </a:r>
            <a:r>
              <a:rPr lang="en-US" dirty="0" smtClean="0"/>
              <a:t> Rev 11, no. 10 (2010): 695-708.</a:t>
            </a:r>
          </a:p>
          <a:p>
            <a:endParaRPr lang="fr-CH" dirty="0" smtClean="0"/>
          </a:p>
          <a:p>
            <a:r>
              <a:rPr lang="fr-CH" dirty="0" smtClean="0"/>
              <a:t>22 </a:t>
            </a:r>
            <a:r>
              <a:rPr lang="fr-CH" dirty="0" err="1" smtClean="0"/>
              <a:t>reviews</a:t>
            </a:r>
            <a:r>
              <a:rPr lang="fr-CH" dirty="0" smtClean="0"/>
              <a:t>,</a:t>
            </a:r>
            <a:r>
              <a:rPr lang="fr-CH" baseline="0" dirty="0" smtClean="0"/>
              <a:t> but </a:t>
            </a:r>
            <a:r>
              <a:rPr lang="fr-CH" baseline="0" dirty="0" err="1" smtClean="0"/>
              <a:t>only</a:t>
            </a:r>
            <a:r>
              <a:rPr lang="fr-CH" baseline="0" dirty="0" smtClean="0"/>
              <a:t> 5 </a:t>
            </a:r>
            <a:r>
              <a:rPr lang="fr-CH" baseline="0" dirty="0" err="1" smtClean="0"/>
              <a:t>from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developing</a:t>
            </a:r>
            <a:r>
              <a:rPr lang="fr-CH" baseline="0" dirty="0" smtClean="0"/>
              <a:t> countries, </a:t>
            </a:r>
            <a:r>
              <a:rPr lang="fr-CH" baseline="0" dirty="0" err="1" smtClean="0"/>
              <a:t>nevertheless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seems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associated</a:t>
            </a:r>
            <a:r>
              <a:rPr lang="fr-CH" baseline="0" dirty="0" smtClean="0"/>
              <a:t> variables do not </a:t>
            </a:r>
            <a:r>
              <a:rPr lang="fr-CH" baseline="0" dirty="0" err="1" smtClean="0"/>
              <a:t>differ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from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stunting</a:t>
            </a:r>
            <a:r>
              <a:rPr lang="fr-CH" baseline="0" dirty="0" smtClean="0"/>
              <a:t> in </a:t>
            </a:r>
            <a:r>
              <a:rPr lang="fr-CH" baseline="0" dirty="0" err="1" smtClean="0"/>
              <a:t>this</a:t>
            </a:r>
            <a:r>
              <a:rPr lang="fr-CH" baseline="0" dirty="0" smtClean="0"/>
              <a:t> countries. </a:t>
            </a:r>
            <a:r>
              <a:rPr lang="fr-CH" baseline="0" dirty="0" err="1" smtClean="0"/>
              <a:t>Furthermore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studies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determining</a:t>
            </a:r>
            <a:r>
              <a:rPr lang="fr-CH" baseline="0" dirty="0" smtClean="0"/>
              <a:t> variables of </a:t>
            </a:r>
            <a:r>
              <a:rPr lang="fr-CH" baseline="0" dirty="0" err="1" smtClean="0"/>
              <a:t>overweight</a:t>
            </a:r>
            <a:r>
              <a:rPr lang="fr-CH" baseline="0" dirty="0" smtClean="0"/>
              <a:t> in </a:t>
            </a:r>
            <a:r>
              <a:rPr lang="fr-CH" baseline="0" dirty="0" err="1" smtClean="0"/>
              <a:t>developing</a:t>
            </a:r>
            <a:r>
              <a:rPr lang="fr-CH" baseline="0" dirty="0" smtClean="0"/>
              <a:t> countries show </a:t>
            </a:r>
            <a:r>
              <a:rPr lang="fr-CH" baseline="0" dirty="0" err="1" smtClean="0"/>
              <a:t>similar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results</a:t>
            </a:r>
            <a:r>
              <a:rPr lang="fr-CH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1D43-1DB3-4214-A646-30169315DAAD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519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Monasta</a:t>
            </a:r>
            <a:r>
              <a:rPr lang="en-US" dirty="0" smtClean="0"/>
              <a:t>, L., Batty, G. D., </a:t>
            </a:r>
            <a:r>
              <a:rPr lang="en-US" dirty="0" err="1" smtClean="0"/>
              <a:t>Cattaneo</a:t>
            </a:r>
            <a:r>
              <a:rPr lang="en-US" dirty="0" smtClean="0"/>
              <a:t>, A., </a:t>
            </a:r>
            <a:r>
              <a:rPr lang="en-US" dirty="0" err="1" smtClean="0"/>
              <a:t>Lutje</a:t>
            </a:r>
            <a:r>
              <a:rPr lang="en-US" dirty="0" smtClean="0"/>
              <a:t>, V., </a:t>
            </a:r>
            <a:r>
              <a:rPr lang="en-US" dirty="0" err="1" smtClean="0"/>
              <a:t>Ronfani</a:t>
            </a:r>
            <a:r>
              <a:rPr lang="en-US" dirty="0" smtClean="0"/>
              <a:t>, L., Van </a:t>
            </a:r>
            <a:r>
              <a:rPr lang="en-US" dirty="0" err="1" smtClean="0"/>
              <a:t>Lenthe</a:t>
            </a:r>
            <a:r>
              <a:rPr lang="en-US" dirty="0" smtClean="0"/>
              <a:t>, F. J., </a:t>
            </a:r>
            <a:r>
              <a:rPr lang="en-US" dirty="0" err="1" smtClean="0"/>
              <a:t>Brug</a:t>
            </a:r>
            <a:r>
              <a:rPr lang="en-US" dirty="0" smtClean="0"/>
              <a:t>, J. "Early-Life Determinants of Overweight and Obesity: A Review of Systematic Reviews." </a:t>
            </a:r>
            <a:r>
              <a:rPr lang="en-US" dirty="0" err="1" smtClean="0"/>
              <a:t>Obes</a:t>
            </a:r>
            <a:r>
              <a:rPr lang="en-US" dirty="0" smtClean="0"/>
              <a:t> Rev 11, no. 10 (2010): 695-708.</a:t>
            </a:r>
          </a:p>
          <a:p>
            <a:endParaRPr lang="fr-CH" dirty="0" smtClean="0"/>
          </a:p>
          <a:p>
            <a:r>
              <a:rPr lang="fr-CH" dirty="0" smtClean="0"/>
              <a:t>22 </a:t>
            </a:r>
            <a:r>
              <a:rPr lang="fr-CH" dirty="0" err="1" smtClean="0"/>
              <a:t>reviews</a:t>
            </a:r>
            <a:r>
              <a:rPr lang="fr-CH" dirty="0" smtClean="0"/>
              <a:t>,</a:t>
            </a:r>
            <a:r>
              <a:rPr lang="fr-CH" baseline="0" dirty="0" smtClean="0"/>
              <a:t> but </a:t>
            </a:r>
            <a:r>
              <a:rPr lang="fr-CH" baseline="0" dirty="0" err="1" smtClean="0"/>
              <a:t>only</a:t>
            </a:r>
            <a:r>
              <a:rPr lang="fr-CH" baseline="0" dirty="0" smtClean="0"/>
              <a:t> 5 </a:t>
            </a:r>
            <a:r>
              <a:rPr lang="fr-CH" baseline="0" dirty="0" err="1" smtClean="0"/>
              <a:t>from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developing</a:t>
            </a:r>
            <a:r>
              <a:rPr lang="fr-CH" baseline="0" dirty="0" smtClean="0"/>
              <a:t> countries, </a:t>
            </a:r>
            <a:r>
              <a:rPr lang="fr-CH" baseline="0" dirty="0" err="1" smtClean="0"/>
              <a:t>nevertheless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seems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associated</a:t>
            </a:r>
            <a:r>
              <a:rPr lang="fr-CH" baseline="0" dirty="0" smtClean="0"/>
              <a:t> variables do not </a:t>
            </a:r>
            <a:r>
              <a:rPr lang="fr-CH" baseline="0" dirty="0" err="1" smtClean="0"/>
              <a:t>differ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from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stunting</a:t>
            </a:r>
            <a:r>
              <a:rPr lang="fr-CH" baseline="0" dirty="0" smtClean="0"/>
              <a:t> in </a:t>
            </a:r>
            <a:r>
              <a:rPr lang="fr-CH" baseline="0" dirty="0" err="1" smtClean="0"/>
              <a:t>this</a:t>
            </a:r>
            <a:r>
              <a:rPr lang="fr-CH" baseline="0" dirty="0" smtClean="0"/>
              <a:t> countries. </a:t>
            </a:r>
            <a:r>
              <a:rPr lang="fr-CH" baseline="0" dirty="0" err="1" smtClean="0"/>
              <a:t>Furthermore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studies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determining</a:t>
            </a:r>
            <a:r>
              <a:rPr lang="fr-CH" baseline="0" dirty="0" smtClean="0"/>
              <a:t> variables of </a:t>
            </a:r>
            <a:r>
              <a:rPr lang="fr-CH" baseline="0" dirty="0" err="1" smtClean="0"/>
              <a:t>overweight</a:t>
            </a:r>
            <a:r>
              <a:rPr lang="fr-CH" baseline="0" dirty="0" smtClean="0"/>
              <a:t> in </a:t>
            </a:r>
            <a:r>
              <a:rPr lang="fr-CH" baseline="0" dirty="0" err="1" smtClean="0"/>
              <a:t>developing</a:t>
            </a:r>
            <a:r>
              <a:rPr lang="fr-CH" baseline="0" dirty="0" smtClean="0"/>
              <a:t> countries show </a:t>
            </a:r>
            <a:r>
              <a:rPr lang="fr-CH" baseline="0" dirty="0" err="1" smtClean="0"/>
              <a:t>similar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results</a:t>
            </a:r>
            <a:r>
              <a:rPr lang="fr-CH" baseline="0" dirty="0" smtClean="0"/>
              <a:t>. </a:t>
            </a:r>
          </a:p>
          <a:p>
            <a:endParaRPr lang="fr-CH" baseline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200" dirty="0" err="1" smtClean="0"/>
              <a:t>Determinants</a:t>
            </a:r>
            <a:r>
              <a:rPr lang="fr-CH" sz="1200" dirty="0" smtClean="0"/>
              <a:t> </a:t>
            </a:r>
            <a:r>
              <a:rPr lang="fr-CH" sz="1200" dirty="0" err="1" smtClean="0"/>
              <a:t>associated</a:t>
            </a:r>
            <a:r>
              <a:rPr lang="fr-CH" sz="1200" dirty="0" smtClean="0"/>
              <a:t> </a:t>
            </a:r>
            <a:r>
              <a:rPr lang="fr-CH" sz="1200" dirty="0" err="1" smtClean="0"/>
              <a:t>with</a:t>
            </a:r>
            <a:r>
              <a:rPr lang="fr-CH" sz="1200" dirty="0" smtClean="0"/>
              <a:t> </a:t>
            </a:r>
            <a:r>
              <a:rPr lang="fr-CH" sz="1200" dirty="0" err="1" smtClean="0"/>
              <a:t>childhood</a:t>
            </a:r>
            <a:r>
              <a:rPr lang="fr-CH" sz="1200" dirty="0" smtClean="0"/>
              <a:t> </a:t>
            </a:r>
            <a:r>
              <a:rPr lang="fr-CH" sz="1200" dirty="0" err="1" smtClean="0"/>
              <a:t>overweight</a:t>
            </a:r>
            <a:r>
              <a:rPr lang="fr-CH" sz="1200" dirty="0" smtClean="0"/>
              <a:t>:</a:t>
            </a:r>
          </a:p>
          <a:p>
            <a:pPr marL="0" indent="0"/>
            <a:r>
              <a:rPr lang="fr-CH" sz="1200" dirty="0" smtClean="0"/>
              <a:t>	</a:t>
            </a:r>
            <a:r>
              <a:rPr lang="fr-CH" sz="1200" dirty="0" err="1" smtClean="0"/>
              <a:t>Birth</a:t>
            </a:r>
            <a:r>
              <a:rPr lang="fr-CH" sz="1200" dirty="0" smtClean="0"/>
              <a:t> </a:t>
            </a:r>
            <a:r>
              <a:rPr lang="fr-CH" sz="1200" dirty="0" err="1" smtClean="0"/>
              <a:t>weight</a:t>
            </a:r>
            <a:r>
              <a:rPr lang="fr-CH" sz="1200" dirty="0" smtClean="0"/>
              <a:t>: High </a:t>
            </a:r>
            <a:r>
              <a:rPr lang="fr-CH" sz="1200" dirty="0" err="1" smtClean="0"/>
              <a:t>birthweight</a:t>
            </a:r>
            <a:r>
              <a:rPr lang="fr-CH" sz="1200" dirty="0" smtClean="0"/>
              <a:t> </a:t>
            </a:r>
            <a:r>
              <a:rPr lang="fr-CH" sz="1200" dirty="0" err="1" smtClean="0"/>
              <a:t>associated</a:t>
            </a:r>
            <a:r>
              <a:rPr lang="fr-CH" sz="1200" dirty="0" smtClean="0"/>
              <a:t> </a:t>
            </a:r>
            <a:r>
              <a:rPr lang="fr-CH" sz="1200" dirty="0" err="1" smtClean="0"/>
              <a:t>with</a:t>
            </a:r>
            <a:r>
              <a:rPr lang="fr-CH" sz="1200" dirty="0" smtClean="0"/>
              <a:t> BAZ (BMI for </a:t>
            </a:r>
            <a:r>
              <a:rPr lang="fr-CH" sz="1200" dirty="0" err="1" smtClean="0"/>
              <a:t>age</a:t>
            </a:r>
            <a:r>
              <a:rPr lang="fr-CH" sz="1200" dirty="0" smtClean="0"/>
              <a:t>) till 2 </a:t>
            </a:r>
            <a:r>
              <a:rPr lang="fr-CH" sz="1200" dirty="0" err="1" smtClean="0"/>
              <a:t>years</a:t>
            </a:r>
            <a:r>
              <a:rPr lang="fr-CH" sz="1200" dirty="0" smtClean="0"/>
              <a:t> vs </a:t>
            </a:r>
            <a:r>
              <a:rPr lang="fr-CH" sz="1200" dirty="0" err="1" smtClean="0"/>
              <a:t>low</a:t>
            </a:r>
            <a:r>
              <a:rPr lang="fr-CH" sz="1200" dirty="0" smtClean="0"/>
              <a:t> </a:t>
            </a:r>
            <a:r>
              <a:rPr lang="fr-CH" sz="1200" dirty="0" err="1" smtClean="0"/>
              <a:t>birthweight</a:t>
            </a:r>
            <a:r>
              <a:rPr lang="fr-CH" sz="1200" dirty="0" smtClean="0"/>
              <a:t> </a:t>
            </a:r>
            <a:r>
              <a:rPr lang="fr-CH" sz="1200" dirty="0" err="1" smtClean="0"/>
              <a:t>associated</a:t>
            </a:r>
            <a:r>
              <a:rPr lang="fr-CH" sz="1200" dirty="0" smtClean="0"/>
              <a:t> </a:t>
            </a:r>
            <a:r>
              <a:rPr lang="fr-CH" sz="1200" dirty="0" err="1" smtClean="0"/>
              <a:t>with</a:t>
            </a:r>
            <a:r>
              <a:rPr lang="fr-CH" sz="1200" dirty="0" smtClean="0"/>
              <a:t> BMI&gt;25 in </a:t>
            </a:r>
            <a:r>
              <a:rPr lang="fr-CH" sz="1200" dirty="0" err="1" smtClean="0"/>
              <a:t>adults</a:t>
            </a:r>
            <a:r>
              <a:rPr lang="fr-CH" sz="1200" dirty="0" smtClean="0"/>
              <a:t> (1,16). </a:t>
            </a:r>
            <a:r>
              <a:rPr lang="fr-CH" sz="1200" dirty="0" err="1" smtClean="0"/>
              <a:t>Overweight</a:t>
            </a:r>
            <a:r>
              <a:rPr lang="fr-CH" sz="1200" dirty="0" smtClean="0"/>
              <a:t> </a:t>
            </a:r>
            <a:r>
              <a:rPr lang="fr-CH" sz="1200" dirty="0" err="1" smtClean="0"/>
              <a:t>mom</a:t>
            </a:r>
            <a:r>
              <a:rPr lang="fr-CH" sz="1200" dirty="0" smtClean="0"/>
              <a:t> </a:t>
            </a:r>
            <a:r>
              <a:rPr lang="fr-CH" sz="1200" dirty="0" err="1" smtClean="0"/>
              <a:t>effect</a:t>
            </a:r>
            <a:r>
              <a:rPr lang="fr-CH" sz="1200" dirty="0" smtClean="0"/>
              <a:t> on </a:t>
            </a:r>
            <a:r>
              <a:rPr lang="fr-CH" sz="1200" dirty="0" err="1" smtClean="0"/>
              <a:t>low</a:t>
            </a:r>
            <a:r>
              <a:rPr lang="fr-CH" sz="1200" dirty="0" smtClean="0"/>
              <a:t> </a:t>
            </a:r>
            <a:r>
              <a:rPr lang="fr-CH" sz="1200" dirty="0" err="1" smtClean="0"/>
              <a:t>birthweight</a:t>
            </a:r>
            <a:r>
              <a:rPr lang="fr-CH" sz="1200" dirty="0" smtClean="0"/>
              <a:t> </a:t>
            </a:r>
            <a:r>
              <a:rPr lang="fr-CH" sz="1200" dirty="0" err="1" smtClean="0"/>
              <a:t>child</a:t>
            </a:r>
            <a:r>
              <a:rPr lang="fr-CH" sz="1200" dirty="0" smtClean="0"/>
              <a:t> (86).</a:t>
            </a:r>
          </a:p>
          <a:p>
            <a:pPr marL="0" indent="0"/>
            <a:r>
              <a:rPr lang="fr-CH" sz="1200" dirty="0" smtClean="0"/>
              <a:t>	</a:t>
            </a:r>
            <a:r>
              <a:rPr lang="fr-CH" sz="1200" dirty="0" err="1" smtClean="0"/>
              <a:t>Maternal</a:t>
            </a:r>
            <a:r>
              <a:rPr lang="fr-CH" sz="1200" dirty="0" smtClean="0"/>
              <a:t> </a:t>
            </a:r>
            <a:r>
              <a:rPr lang="fr-CH" sz="1200" dirty="0" err="1" smtClean="0"/>
              <a:t>overweigt</a:t>
            </a:r>
            <a:r>
              <a:rPr lang="fr-CH" sz="1200" dirty="0" smtClean="0"/>
              <a:t>: </a:t>
            </a:r>
            <a:r>
              <a:rPr lang="fr-CH" sz="1200" dirty="0" err="1" smtClean="0"/>
              <a:t>Maternal</a:t>
            </a:r>
            <a:r>
              <a:rPr lang="fr-CH" sz="1200" dirty="0" smtClean="0"/>
              <a:t> </a:t>
            </a:r>
            <a:r>
              <a:rPr lang="fr-CH" sz="1200" dirty="0" err="1" smtClean="0"/>
              <a:t>overweight</a:t>
            </a:r>
            <a:r>
              <a:rPr lang="fr-CH" sz="1200" dirty="0" smtClean="0"/>
              <a:t> </a:t>
            </a:r>
            <a:r>
              <a:rPr lang="fr-CH" sz="1200" dirty="0" err="1" smtClean="0"/>
              <a:t>associated</a:t>
            </a:r>
            <a:r>
              <a:rPr lang="fr-CH" sz="1200" dirty="0" smtClean="0"/>
              <a:t> </a:t>
            </a:r>
            <a:r>
              <a:rPr lang="fr-CH" sz="1200" dirty="0" err="1" smtClean="0"/>
              <a:t>with</a:t>
            </a:r>
            <a:r>
              <a:rPr lang="fr-CH" sz="1200" dirty="0" smtClean="0"/>
              <a:t> </a:t>
            </a:r>
            <a:r>
              <a:rPr lang="fr-CH" sz="1200" dirty="0" err="1" smtClean="0"/>
              <a:t>both</a:t>
            </a:r>
            <a:r>
              <a:rPr lang="fr-CH" sz="1200" dirty="0" smtClean="0"/>
              <a:t> </a:t>
            </a:r>
            <a:r>
              <a:rPr lang="fr-CH" sz="1200" dirty="0" err="1" smtClean="0"/>
              <a:t>education</a:t>
            </a:r>
            <a:r>
              <a:rPr lang="fr-CH" sz="1200" dirty="0" smtClean="0"/>
              <a:t> </a:t>
            </a:r>
            <a:r>
              <a:rPr lang="fr-CH" sz="1200" dirty="0" err="1" smtClean="0"/>
              <a:t>level</a:t>
            </a:r>
            <a:r>
              <a:rPr lang="fr-CH" sz="1200" dirty="0" smtClean="0"/>
              <a:t>, SES, </a:t>
            </a:r>
            <a:r>
              <a:rPr lang="fr-CH" sz="1200" dirty="0" err="1" smtClean="0"/>
              <a:t>breastfeeding</a:t>
            </a:r>
            <a:r>
              <a:rPr lang="fr-CH" sz="1200" dirty="0" smtClean="0"/>
              <a:t> duration and initiation + </a:t>
            </a:r>
            <a:r>
              <a:rPr lang="fr-CH" sz="1200" dirty="0" err="1" smtClean="0"/>
              <a:t>child</a:t>
            </a:r>
            <a:r>
              <a:rPr lang="fr-CH" sz="1200" dirty="0" smtClean="0"/>
              <a:t> nutrition </a:t>
            </a:r>
            <a:r>
              <a:rPr lang="fr-CH" sz="1200" dirty="0" err="1" smtClean="0"/>
              <a:t>status</a:t>
            </a:r>
            <a:r>
              <a:rPr lang="fr-CH" sz="1200" dirty="0" smtClean="0"/>
              <a:t> (104,105,108)</a:t>
            </a:r>
          </a:p>
          <a:p>
            <a:pPr marL="0" indent="0"/>
            <a:r>
              <a:rPr lang="fr-CH" sz="1200" dirty="0" smtClean="0"/>
              <a:t>	</a:t>
            </a:r>
            <a:r>
              <a:rPr lang="fr-CH" sz="1200" dirty="0" err="1" smtClean="0"/>
              <a:t>Breastfeeding</a:t>
            </a:r>
            <a:r>
              <a:rPr lang="fr-CH" sz="1200" dirty="0" smtClean="0"/>
              <a:t>: </a:t>
            </a:r>
            <a:r>
              <a:rPr lang="fr-CH" sz="1200" dirty="0" err="1" smtClean="0"/>
              <a:t>Breastfeeding</a:t>
            </a:r>
            <a:r>
              <a:rPr lang="fr-CH" sz="1200" dirty="0" smtClean="0"/>
              <a:t> initiation (</a:t>
            </a:r>
            <a:r>
              <a:rPr lang="fr-CH" sz="1200" dirty="0" err="1" smtClean="0"/>
              <a:t>late</a:t>
            </a:r>
            <a:r>
              <a:rPr lang="fr-CH" sz="1200" dirty="0" smtClean="0"/>
              <a:t>) and duration (short) </a:t>
            </a:r>
            <a:r>
              <a:rPr lang="fr-CH" sz="1200" dirty="0" err="1" smtClean="0"/>
              <a:t>associated</a:t>
            </a:r>
            <a:r>
              <a:rPr lang="fr-CH" sz="1200" dirty="0" smtClean="0"/>
              <a:t> </a:t>
            </a:r>
            <a:r>
              <a:rPr lang="fr-CH" sz="1200" dirty="0" err="1" smtClean="0"/>
              <a:t>with</a:t>
            </a:r>
            <a:r>
              <a:rPr lang="fr-CH" sz="1200" dirty="0" smtClean="0"/>
              <a:t> </a:t>
            </a:r>
            <a:r>
              <a:rPr lang="fr-CH" sz="1200" dirty="0" err="1" smtClean="0"/>
              <a:t>childhood</a:t>
            </a:r>
            <a:r>
              <a:rPr lang="fr-CH" sz="1200" dirty="0" smtClean="0"/>
              <a:t> </a:t>
            </a:r>
            <a:r>
              <a:rPr lang="fr-CH" sz="1200" dirty="0" err="1" smtClean="0"/>
              <a:t>overweight</a:t>
            </a:r>
            <a:r>
              <a:rPr lang="fr-CH" sz="1200" dirty="0" smtClean="0"/>
              <a:t>. This in </a:t>
            </a:r>
            <a:r>
              <a:rPr lang="fr-CH" sz="1200" dirty="0" err="1" smtClean="0"/>
              <a:t>their</a:t>
            </a:r>
            <a:r>
              <a:rPr lang="fr-CH" sz="1200" dirty="0" smtClean="0"/>
              <a:t> </a:t>
            </a:r>
            <a:r>
              <a:rPr lang="fr-CH" sz="1200" dirty="0" err="1" smtClean="0"/>
              <a:t>turn</a:t>
            </a:r>
            <a:r>
              <a:rPr lang="fr-CH" sz="1200" dirty="0" smtClean="0"/>
              <a:t> </a:t>
            </a:r>
            <a:r>
              <a:rPr lang="fr-CH" sz="1200" dirty="0" err="1" smtClean="0"/>
              <a:t>was</a:t>
            </a:r>
            <a:r>
              <a:rPr lang="fr-CH" sz="1200" dirty="0" smtClean="0"/>
              <a:t> </a:t>
            </a:r>
            <a:r>
              <a:rPr lang="fr-CH" sz="1200" dirty="0" err="1" smtClean="0"/>
              <a:t>associated</a:t>
            </a:r>
            <a:r>
              <a:rPr lang="fr-CH" sz="1200" dirty="0" smtClean="0"/>
              <a:t> </a:t>
            </a:r>
            <a:r>
              <a:rPr lang="fr-CH" sz="1200" dirty="0" err="1" smtClean="0"/>
              <a:t>with</a:t>
            </a:r>
            <a:r>
              <a:rPr lang="fr-CH" sz="1200" dirty="0" smtClean="0"/>
              <a:t> </a:t>
            </a:r>
            <a:r>
              <a:rPr lang="fr-CH" sz="1200" dirty="0" err="1" smtClean="0"/>
              <a:t>higher</a:t>
            </a:r>
            <a:r>
              <a:rPr lang="fr-CH" sz="1200" dirty="0" smtClean="0"/>
              <a:t> </a:t>
            </a:r>
            <a:r>
              <a:rPr lang="fr-CH" sz="1200" dirty="0" err="1" smtClean="0"/>
              <a:t>educated</a:t>
            </a:r>
            <a:r>
              <a:rPr lang="fr-CH" sz="1200" dirty="0" smtClean="0"/>
              <a:t> </a:t>
            </a:r>
            <a:r>
              <a:rPr lang="fr-CH" sz="1200" dirty="0" err="1" smtClean="0"/>
              <a:t>mothers</a:t>
            </a:r>
            <a:r>
              <a:rPr lang="fr-CH" sz="1200" dirty="0" smtClean="0"/>
              <a:t> and </a:t>
            </a:r>
            <a:r>
              <a:rPr lang="fr-CH" sz="1200" dirty="0" err="1" smtClean="0"/>
              <a:t>urban</a:t>
            </a:r>
            <a:r>
              <a:rPr lang="fr-CH" sz="1200" dirty="0" smtClean="0"/>
              <a:t> </a:t>
            </a:r>
            <a:r>
              <a:rPr lang="fr-CH" sz="1200" dirty="0" err="1" smtClean="0"/>
              <a:t>residence</a:t>
            </a:r>
            <a:r>
              <a:rPr lang="fr-CH" sz="1200" dirty="0" smtClean="0"/>
              <a:t> (35-38,40)</a:t>
            </a:r>
          </a:p>
          <a:p>
            <a:pPr marL="0" indent="0"/>
            <a:r>
              <a:rPr lang="fr-CH" sz="1200" dirty="0" smtClean="0"/>
              <a:t>	Education: High </a:t>
            </a:r>
            <a:r>
              <a:rPr lang="fr-CH" sz="1200" dirty="0" err="1" smtClean="0"/>
              <a:t>education</a:t>
            </a:r>
            <a:r>
              <a:rPr lang="fr-CH" sz="1200" dirty="0" smtClean="0"/>
              <a:t> </a:t>
            </a:r>
            <a:r>
              <a:rPr lang="fr-CH" sz="1200" dirty="0" err="1" smtClean="0"/>
              <a:t>level</a:t>
            </a:r>
            <a:r>
              <a:rPr lang="fr-CH" sz="1200" dirty="0" smtClean="0"/>
              <a:t> </a:t>
            </a:r>
            <a:r>
              <a:rPr lang="fr-CH" sz="1200" dirty="0" err="1" smtClean="0"/>
              <a:t>associated</a:t>
            </a:r>
            <a:r>
              <a:rPr lang="fr-CH" sz="1200" dirty="0" smtClean="0"/>
              <a:t> </a:t>
            </a:r>
            <a:r>
              <a:rPr lang="fr-CH" sz="1200" dirty="0" err="1" smtClean="0"/>
              <a:t>with</a:t>
            </a:r>
            <a:r>
              <a:rPr lang="fr-CH" sz="1200" dirty="0" smtClean="0"/>
              <a:t> </a:t>
            </a:r>
            <a:r>
              <a:rPr lang="fr-CH" sz="1200" dirty="0" err="1" smtClean="0"/>
              <a:t>overweight</a:t>
            </a:r>
            <a:r>
              <a:rPr lang="fr-CH" sz="1200" dirty="0" smtClean="0"/>
              <a:t> in </a:t>
            </a:r>
            <a:r>
              <a:rPr lang="fr-CH" sz="1200" dirty="0" err="1" smtClean="0"/>
              <a:t>low</a:t>
            </a:r>
            <a:r>
              <a:rPr lang="fr-CH" sz="1200" dirty="0" smtClean="0"/>
              <a:t> </a:t>
            </a:r>
            <a:r>
              <a:rPr lang="fr-CH" sz="1200" dirty="0" err="1" smtClean="0"/>
              <a:t>income</a:t>
            </a:r>
            <a:r>
              <a:rPr lang="fr-CH" sz="1200" dirty="0" smtClean="0"/>
              <a:t> countries, turnover in middle </a:t>
            </a:r>
            <a:r>
              <a:rPr lang="fr-CH" sz="1200" dirty="0" err="1" smtClean="0"/>
              <a:t>income</a:t>
            </a:r>
            <a:r>
              <a:rPr lang="fr-CH" sz="1200" dirty="0" smtClean="0"/>
              <a:t> countries visible (</a:t>
            </a:r>
            <a:r>
              <a:rPr lang="fr-CH" sz="1200" dirty="0" err="1" smtClean="0"/>
              <a:t>reduced</a:t>
            </a:r>
            <a:r>
              <a:rPr lang="fr-CH" sz="1200" dirty="0" smtClean="0"/>
              <a:t> </a:t>
            </a:r>
            <a:r>
              <a:rPr lang="fr-CH" sz="1200" dirty="0" err="1" smtClean="0"/>
              <a:t>effect</a:t>
            </a:r>
            <a:r>
              <a:rPr lang="fr-CH" sz="1200" dirty="0" smtClean="0"/>
              <a:t> </a:t>
            </a:r>
            <a:r>
              <a:rPr lang="fr-CH" sz="1200" dirty="0" err="1" smtClean="0"/>
              <a:t>child</a:t>
            </a:r>
            <a:r>
              <a:rPr lang="fr-CH" sz="1200" dirty="0" smtClean="0"/>
              <a:t> </a:t>
            </a:r>
            <a:r>
              <a:rPr lang="fr-CH" sz="1200" dirty="0" err="1" smtClean="0"/>
              <a:t>health</a:t>
            </a:r>
            <a:r>
              <a:rPr lang="fr-CH" sz="1200" dirty="0" smtClean="0"/>
              <a:t> </a:t>
            </a:r>
            <a:r>
              <a:rPr lang="fr-CH" sz="1200" dirty="0" err="1" smtClean="0"/>
              <a:t>upon</a:t>
            </a:r>
            <a:r>
              <a:rPr lang="fr-CH" sz="1200" dirty="0" smtClean="0"/>
              <a:t> </a:t>
            </a:r>
            <a:r>
              <a:rPr lang="fr-CH" sz="1200" dirty="0" err="1" smtClean="0"/>
              <a:t>education</a:t>
            </a:r>
            <a:r>
              <a:rPr lang="fr-CH" sz="1200" dirty="0" smtClean="0"/>
              <a:t> </a:t>
            </a:r>
            <a:r>
              <a:rPr lang="fr-CH" sz="1200" dirty="0" err="1" smtClean="0"/>
              <a:t>level</a:t>
            </a:r>
            <a:r>
              <a:rPr lang="fr-CH" sz="1200" dirty="0" smtClean="0"/>
              <a:t>) </a:t>
            </a:r>
            <a:r>
              <a:rPr lang="fr-CH" sz="1200" dirty="0" err="1" smtClean="0"/>
              <a:t>Steeper</a:t>
            </a:r>
            <a:r>
              <a:rPr lang="fr-CH" sz="1200" dirty="0" smtClean="0"/>
              <a:t> </a:t>
            </a:r>
            <a:r>
              <a:rPr lang="fr-CH" sz="1200" dirty="0" err="1" smtClean="0"/>
              <a:t>increase</a:t>
            </a:r>
            <a:r>
              <a:rPr lang="fr-CH" sz="1200" dirty="0" smtClean="0"/>
              <a:t> </a:t>
            </a:r>
            <a:r>
              <a:rPr lang="fr-CH" sz="1200" dirty="0" err="1" smtClean="0"/>
              <a:t>overweight</a:t>
            </a:r>
            <a:r>
              <a:rPr lang="fr-CH" sz="1200" dirty="0" smtClean="0"/>
              <a:t> in SES transition in </a:t>
            </a:r>
            <a:r>
              <a:rPr lang="fr-CH" sz="1200" dirty="0" err="1" smtClean="0"/>
              <a:t>low</a:t>
            </a:r>
            <a:r>
              <a:rPr lang="fr-CH" sz="1200" dirty="0" smtClean="0"/>
              <a:t> </a:t>
            </a:r>
            <a:r>
              <a:rPr lang="fr-CH" sz="1200" dirty="0" err="1" smtClean="0"/>
              <a:t>educated</a:t>
            </a:r>
            <a:r>
              <a:rPr lang="fr-CH" sz="1200" dirty="0" smtClean="0"/>
              <a:t> </a:t>
            </a:r>
            <a:r>
              <a:rPr lang="fr-CH" sz="1200" dirty="0" err="1" smtClean="0"/>
              <a:t>level</a:t>
            </a:r>
            <a:r>
              <a:rPr lang="fr-CH" sz="1200" dirty="0" smtClean="0"/>
              <a:t> </a:t>
            </a:r>
            <a:r>
              <a:rPr lang="fr-CH" sz="1200" dirty="0" err="1" smtClean="0"/>
              <a:t>mom</a:t>
            </a:r>
            <a:r>
              <a:rPr lang="fr-CH" sz="1200" dirty="0" smtClean="0"/>
              <a:t> (108)</a:t>
            </a:r>
          </a:p>
          <a:p>
            <a:pPr marL="0" indent="0"/>
            <a:r>
              <a:rPr lang="fr-CH" sz="1200" dirty="0" smtClean="0"/>
              <a:t>	SES: </a:t>
            </a:r>
            <a:r>
              <a:rPr lang="fr-CH" sz="1200" dirty="0" err="1" smtClean="0"/>
              <a:t>Overweight</a:t>
            </a:r>
            <a:r>
              <a:rPr lang="fr-CH" sz="1200" dirty="0" smtClean="0"/>
              <a:t> </a:t>
            </a:r>
            <a:r>
              <a:rPr lang="fr-CH" sz="1200" dirty="0" err="1" smtClean="0"/>
              <a:t>increases</a:t>
            </a:r>
            <a:r>
              <a:rPr lang="fr-CH" sz="1200" dirty="0" smtClean="0"/>
              <a:t> per SES quintile in </a:t>
            </a:r>
            <a:r>
              <a:rPr lang="fr-CH" sz="1200" dirty="0" err="1" smtClean="0"/>
              <a:t>low</a:t>
            </a:r>
            <a:r>
              <a:rPr lang="fr-CH" sz="1200" dirty="0" smtClean="0"/>
              <a:t> </a:t>
            </a:r>
            <a:r>
              <a:rPr lang="fr-CH" sz="1200" dirty="0" err="1" smtClean="0"/>
              <a:t>income</a:t>
            </a:r>
            <a:r>
              <a:rPr lang="fr-CH" sz="1200" dirty="0" smtClean="0"/>
              <a:t> countries, middle </a:t>
            </a:r>
            <a:r>
              <a:rPr lang="fr-CH" sz="1200" dirty="0" err="1" smtClean="0"/>
              <a:t>income</a:t>
            </a:r>
            <a:r>
              <a:rPr lang="fr-CH" sz="1200" dirty="0" smtClean="0"/>
              <a:t> countries the association </a:t>
            </a:r>
            <a:r>
              <a:rPr lang="fr-CH" sz="1200" dirty="0" err="1" smtClean="0"/>
              <a:t>is</a:t>
            </a:r>
            <a:r>
              <a:rPr lang="fr-CH" sz="1200" dirty="0" smtClean="0"/>
              <a:t> mixed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1D43-1DB3-4214-A646-30169315DAAD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4666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H" sz="1200" kern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Jeon, H., Salinas, D., &amp; Baker, D. P. (2015). Non-linear education gradient across the nutrition transition: mothers' overweight and the population education transition.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Public Health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Nutr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18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(17), 3172-3182.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H" sz="1200" kern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H" sz="1200" kern="0" dirty="0" err="1" smtClean="0"/>
              <a:t>Years</a:t>
            </a:r>
            <a:r>
              <a:rPr lang="fr-CH" sz="1200" kern="0" dirty="0" smtClean="0"/>
              <a:t> of </a:t>
            </a:r>
            <a:r>
              <a:rPr lang="fr-CH" sz="1200" kern="0" dirty="0" err="1" smtClean="0"/>
              <a:t>schooling</a:t>
            </a:r>
            <a:r>
              <a:rPr lang="fr-CH" sz="1200" kern="0" dirty="0" smtClean="0"/>
              <a:t> and </a:t>
            </a:r>
            <a:r>
              <a:rPr lang="fr-CH" sz="1200" kern="0" dirty="0" err="1" smtClean="0"/>
              <a:t>effect</a:t>
            </a:r>
            <a:r>
              <a:rPr lang="fr-CH" sz="1200" kern="0" dirty="0" smtClean="0"/>
              <a:t> on </a:t>
            </a:r>
            <a:r>
              <a:rPr lang="fr-CH" sz="1200" kern="0" dirty="0" err="1" smtClean="0"/>
              <a:t>probability</a:t>
            </a:r>
            <a:r>
              <a:rPr lang="fr-CH" sz="1200" kern="0" dirty="0" smtClean="0"/>
              <a:t> </a:t>
            </a:r>
            <a:r>
              <a:rPr lang="fr-CH" sz="1200" kern="0" dirty="0" err="1" smtClean="0"/>
              <a:t>overweight</a:t>
            </a:r>
            <a:r>
              <a:rPr lang="fr-CH" sz="1200" kern="0" dirty="0" smtClean="0"/>
              <a:t> in </a:t>
            </a:r>
            <a:r>
              <a:rPr lang="fr-CH" sz="1200" kern="0" dirty="0" err="1" smtClean="0"/>
              <a:t>low</a:t>
            </a:r>
            <a:r>
              <a:rPr lang="fr-CH" sz="1200" kern="0" dirty="0" smtClean="0"/>
              <a:t> and middle </a:t>
            </a:r>
            <a:r>
              <a:rPr lang="fr-CH" sz="1200" kern="0" dirty="0" err="1" smtClean="0"/>
              <a:t>income</a:t>
            </a:r>
            <a:r>
              <a:rPr lang="fr-CH" sz="1200" kern="0" dirty="0" smtClean="0"/>
              <a:t> countries </a:t>
            </a:r>
            <a:r>
              <a:rPr lang="fr-CH" sz="1200" kern="0" dirty="0" err="1" smtClean="0"/>
              <a:t>different</a:t>
            </a:r>
            <a:r>
              <a:rPr lang="fr-CH" sz="1200" kern="0" dirty="0" smtClean="0"/>
              <a:t> per nutrition</a:t>
            </a:r>
            <a:r>
              <a:rPr lang="fr-CH" sz="1200" kern="0" baseline="0" dirty="0" smtClean="0"/>
              <a:t> transition. </a:t>
            </a:r>
            <a:endParaRPr lang="fr-CH" sz="1200" kern="0" dirty="0" smtClean="0"/>
          </a:p>
          <a:p>
            <a:endParaRPr lang="fr-CH" dirty="0" smtClean="0"/>
          </a:p>
          <a:p>
            <a:r>
              <a:rPr lang="en-US" dirty="0" smtClean="0"/>
              <a:t>Fig. 3 Curvilinear gradient of the education–mother’s</a:t>
            </a:r>
          </a:p>
          <a:p>
            <a:r>
              <a:rPr lang="en-US" dirty="0" smtClean="0"/>
              <a:t>overweight association by nutrition transition (NT) status* (a,</a:t>
            </a:r>
          </a:p>
          <a:p>
            <a:r>
              <a:rPr lang="en-US" dirty="0" smtClean="0"/>
              <a:t>low NT status; b, medium NT status; c, high NT status; model</a:t>
            </a:r>
          </a:p>
          <a:p>
            <a:r>
              <a:rPr lang="en-US" dirty="0" smtClean="0"/>
              <a:t>3, Table 3) among mothers of reproductive age (15–49 years;</a:t>
            </a:r>
          </a:p>
          <a:p>
            <a:r>
              <a:rPr lang="en-US" dirty="0" smtClean="0"/>
              <a:t>n 143 258) across twenty-two administrations of the</a:t>
            </a:r>
          </a:p>
          <a:p>
            <a:r>
              <a:rPr lang="en-US" dirty="0" smtClean="0"/>
              <a:t>Demographic and Health Survey in nine Latin American/</a:t>
            </a:r>
          </a:p>
          <a:p>
            <a:r>
              <a:rPr lang="en-US" dirty="0" smtClean="0"/>
              <a:t>Caribbean countries. *The division into different NT statuses</a:t>
            </a:r>
          </a:p>
          <a:p>
            <a:r>
              <a:rPr lang="en-US" dirty="0" smtClean="0"/>
              <a:t>is based on the average percentage of NT status in the</a:t>
            </a:r>
          </a:p>
          <a:p>
            <a:r>
              <a:rPr lang="en-US" dirty="0" smtClean="0"/>
              <a:t>sampled countries. Low NT status indicates the group with 2 SD</a:t>
            </a:r>
          </a:p>
          <a:p>
            <a:r>
              <a:rPr lang="en-US" dirty="0" smtClean="0"/>
              <a:t>below the average NT, medium NT status represents the</a:t>
            </a:r>
          </a:p>
          <a:p>
            <a:r>
              <a:rPr lang="en-US" dirty="0" smtClean="0"/>
              <a:t>average group of NT, and high NT status denotes the group</a:t>
            </a:r>
          </a:p>
          <a:p>
            <a:r>
              <a:rPr lang="en-US" dirty="0" smtClean="0"/>
              <a:t>with 2 SD above the average 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1D43-1DB3-4214-A646-30169315DAA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159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H" sz="1200" kern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Jeon, H., Salinas, D., &amp; Baker, D. P. (2015). Non-linear education gradient across the nutrition transition: mothers' overweight and the population education transition.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Public Health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Nutr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18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(17), 3172-3182.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H" sz="1200" kern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H" sz="1200" kern="0" dirty="0" err="1" smtClean="0"/>
              <a:t>Years</a:t>
            </a:r>
            <a:r>
              <a:rPr lang="fr-CH" sz="1200" kern="0" dirty="0" smtClean="0"/>
              <a:t> of </a:t>
            </a:r>
            <a:r>
              <a:rPr lang="fr-CH" sz="1200" kern="0" dirty="0" err="1" smtClean="0"/>
              <a:t>schooling</a:t>
            </a:r>
            <a:r>
              <a:rPr lang="fr-CH" sz="1200" kern="0" dirty="0" smtClean="0"/>
              <a:t> and </a:t>
            </a:r>
            <a:r>
              <a:rPr lang="fr-CH" sz="1200" kern="0" dirty="0" err="1" smtClean="0"/>
              <a:t>effect</a:t>
            </a:r>
            <a:r>
              <a:rPr lang="fr-CH" sz="1200" kern="0" dirty="0" smtClean="0"/>
              <a:t> on </a:t>
            </a:r>
            <a:r>
              <a:rPr lang="fr-CH" sz="1200" kern="0" dirty="0" err="1" smtClean="0"/>
              <a:t>probability</a:t>
            </a:r>
            <a:r>
              <a:rPr lang="fr-CH" sz="1200" kern="0" dirty="0" smtClean="0"/>
              <a:t> </a:t>
            </a:r>
            <a:r>
              <a:rPr lang="fr-CH" sz="1200" kern="0" dirty="0" err="1" smtClean="0"/>
              <a:t>overweight</a:t>
            </a:r>
            <a:r>
              <a:rPr lang="fr-CH" sz="1200" kern="0" dirty="0" smtClean="0"/>
              <a:t> in </a:t>
            </a:r>
            <a:r>
              <a:rPr lang="fr-CH" sz="1200" kern="0" dirty="0" err="1" smtClean="0"/>
              <a:t>low</a:t>
            </a:r>
            <a:r>
              <a:rPr lang="fr-CH" sz="1200" kern="0" dirty="0" smtClean="0"/>
              <a:t> and middle </a:t>
            </a:r>
            <a:r>
              <a:rPr lang="fr-CH" sz="1200" kern="0" dirty="0" err="1" smtClean="0"/>
              <a:t>income</a:t>
            </a:r>
            <a:r>
              <a:rPr lang="fr-CH" sz="1200" kern="0" dirty="0" smtClean="0"/>
              <a:t> countries </a:t>
            </a:r>
            <a:r>
              <a:rPr lang="fr-CH" sz="1200" kern="0" dirty="0" err="1" smtClean="0"/>
              <a:t>different</a:t>
            </a:r>
            <a:r>
              <a:rPr lang="fr-CH" sz="1200" kern="0" dirty="0" smtClean="0"/>
              <a:t> per nutrition</a:t>
            </a:r>
            <a:r>
              <a:rPr lang="fr-CH" sz="1200" kern="0" baseline="0" dirty="0" smtClean="0"/>
              <a:t> transition. </a:t>
            </a:r>
            <a:endParaRPr lang="fr-CH" sz="1200" kern="0" dirty="0" smtClean="0"/>
          </a:p>
          <a:p>
            <a:endParaRPr lang="fr-CH" dirty="0" smtClean="0"/>
          </a:p>
          <a:p>
            <a:r>
              <a:rPr lang="en-US" dirty="0" smtClean="0"/>
              <a:t>Fig. 3 Curvilinear gradient of the education–mother’s</a:t>
            </a:r>
          </a:p>
          <a:p>
            <a:r>
              <a:rPr lang="en-US" dirty="0" smtClean="0"/>
              <a:t>overweight association by nutrition transition (NT) status* (a,</a:t>
            </a:r>
          </a:p>
          <a:p>
            <a:r>
              <a:rPr lang="en-US" dirty="0" smtClean="0"/>
              <a:t>low NT status; b, medium NT status; c, high NT status; model</a:t>
            </a:r>
          </a:p>
          <a:p>
            <a:r>
              <a:rPr lang="en-US" dirty="0" smtClean="0"/>
              <a:t>3, Table 3) among mothers of reproductive age (15–49 years;</a:t>
            </a:r>
          </a:p>
          <a:p>
            <a:r>
              <a:rPr lang="en-US" dirty="0" smtClean="0"/>
              <a:t>n 143 258) across twenty-two administrations of the</a:t>
            </a:r>
          </a:p>
          <a:p>
            <a:r>
              <a:rPr lang="en-US" dirty="0" smtClean="0"/>
              <a:t>Demographic and Health Survey in nine Latin American/</a:t>
            </a:r>
          </a:p>
          <a:p>
            <a:r>
              <a:rPr lang="en-US" dirty="0" smtClean="0"/>
              <a:t>Caribbean countries. *The division into different NT statuses</a:t>
            </a:r>
          </a:p>
          <a:p>
            <a:r>
              <a:rPr lang="en-US" dirty="0" smtClean="0"/>
              <a:t>is based on the average percentage of NT status in the</a:t>
            </a:r>
          </a:p>
          <a:p>
            <a:r>
              <a:rPr lang="en-US" dirty="0" smtClean="0"/>
              <a:t>sampled countries. Low NT status indicates the group with 2 SD</a:t>
            </a:r>
          </a:p>
          <a:p>
            <a:r>
              <a:rPr lang="en-US" dirty="0" smtClean="0"/>
              <a:t>below the average NT, medium NT status represents the</a:t>
            </a:r>
          </a:p>
          <a:p>
            <a:r>
              <a:rPr lang="en-US" dirty="0" smtClean="0"/>
              <a:t>average group of NT, and high NT status denotes the group</a:t>
            </a:r>
          </a:p>
          <a:p>
            <a:r>
              <a:rPr lang="en-US" dirty="0" smtClean="0"/>
              <a:t>with 2 SD above the average 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1D43-1DB3-4214-A646-30169315DAA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059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1D43-1DB3-4214-A646-30169315DAA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191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1D43-1DB3-4214-A646-30169315DAAD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13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"/>
            <a:ext cx="9144000" cy="6854952"/>
          </a:xfrm>
          <a:prstGeom prst="rect">
            <a:avLst/>
          </a:prstGeom>
        </p:spPr>
      </p:pic>
      <p:sp>
        <p:nvSpPr>
          <p:cNvPr id="17433" name="Rectangle 25"/>
          <p:cNvSpPr>
            <a:spLocks noGrp="1" noChangeArrowheads="1"/>
          </p:cNvSpPr>
          <p:nvPr>
            <p:ph type="ctrTitle" sz="quarter"/>
          </p:nvPr>
        </p:nvSpPr>
        <p:spPr>
          <a:xfrm>
            <a:off x="6119813" y="2268000"/>
            <a:ext cx="2700337" cy="1872000"/>
          </a:xfrm>
          <a:ln algn="ctr"/>
        </p:spPr>
        <p:txBody>
          <a:bodyPr bIns="45720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9813" y="3852000"/>
            <a:ext cx="2700337" cy="1881256"/>
          </a:xfrm>
          <a:ln algn="ctr"/>
        </p:spPr>
        <p:txBody>
          <a:bodyPr/>
          <a:lstStyle>
            <a:lvl1pPr marL="0" indent="0"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1"/>
          <p:cNvSpPr>
            <a:spLocks noChangeArrowheads="1"/>
          </p:cNvSpPr>
          <p:nvPr userDrawn="1"/>
        </p:nvSpPr>
        <p:spPr bwMode="auto">
          <a:xfrm>
            <a:off x="288000" y="6372000"/>
            <a:ext cx="8568000" cy="36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0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700" u="sng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Calibri" pitchFamily="34" charset="0"/>
                <a:cs typeface="Times New Roman" pitchFamily="18" charset="0"/>
              </a:rPr>
              <a:t>CONFIDENTIAL</a:t>
            </a:r>
            <a:endParaRPr lang="en-GB" sz="700" dirty="0" smtClean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Calibri" pitchFamily="34" charset="0"/>
                <a:cs typeface="Times New Roman" pitchFamily="18" charset="0"/>
              </a:rPr>
              <a:t>Proprietary information of Nestlé S. A., </a:t>
            </a:r>
            <a:r>
              <a:rPr lang="en-GB" sz="700" dirty="0" err="1" smtClean="0">
                <a:solidFill>
                  <a:prstClr val="black">
                    <a:lumMod val="50000"/>
                    <a:lumOff val="50000"/>
                  </a:prstClr>
                </a:solidFill>
                <a:ea typeface="Calibri" pitchFamily="34" charset="0"/>
                <a:cs typeface="Times New Roman" pitchFamily="18" charset="0"/>
              </a:rPr>
              <a:t>Vevey</a:t>
            </a:r>
            <a:r>
              <a:rPr lang="en-GB" sz="7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Calibri" pitchFamily="34" charset="0"/>
                <a:cs typeface="Times New Roman" pitchFamily="18" charset="0"/>
              </a:rPr>
              <a:t>, Switzerland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Calibri" pitchFamily="34" charset="0"/>
                <a:cs typeface="Times New Roman" pitchFamily="18" charset="0"/>
              </a:rPr>
              <a:t>This document should not be reproduced or disclosed without prior authorisation</a:t>
            </a:r>
            <a:endParaRPr lang="en-GB" sz="700" dirty="0" smtClean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588000"/>
            <a:ext cx="756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4000" y="6588000"/>
            <a:ext cx="972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000" y="6588000"/>
            <a:ext cx="216000" cy="14763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700" b="0"/>
            </a:lvl1pPr>
          </a:lstStyle>
          <a:p>
            <a:fld id="{11F28F56-7774-41DD-A448-5576A3503C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99" y="1417638"/>
            <a:ext cx="414000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00" y="1417638"/>
            <a:ext cx="414000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540000" y="6588000"/>
            <a:ext cx="756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4000" y="6588000"/>
            <a:ext cx="972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000" y="6588000"/>
            <a:ext cx="216000" cy="14763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700" b="0"/>
            </a:lvl1pPr>
          </a:lstStyle>
          <a:p>
            <a:fld id="{11F28F56-7774-41DD-A448-5576A3503C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588000"/>
            <a:ext cx="756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4000" y="6588000"/>
            <a:ext cx="972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000" y="6588000"/>
            <a:ext cx="216000" cy="14763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700" b="0"/>
            </a:lvl1pPr>
          </a:lstStyle>
          <a:p>
            <a:fld id="{11F28F56-7774-41DD-A448-5576A3503C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588000"/>
            <a:ext cx="756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4000" y="6588000"/>
            <a:ext cx="972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000" y="6588000"/>
            <a:ext cx="216000" cy="14763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700" b="0"/>
            </a:lvl1pPr>
          </a:lstStyle>
          <a:p>
            <a:fld id="{11F28F56-7774-41DD-A448-5576A3503C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4952"/>
          </a:xfrm>
          <a:prstGeom prst="rect">
            <a:avLst/>
          </a:prstGeom>
        </p:spPr>
      </p:pic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287999" y="288000"/>
            <a:ext cx="8568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gray">
          <a:xfrm>
            <a:off x="287999" y="1417638"/>
            <a:ext cx="85680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</a:t>
            </a:r>
            <a:r>
              <a:rPr lang="en-US" dirty="0" err="1" smtClean="0"/>
              <a:t>texte</a:t>
            </a:r>
            <a:r>
              <a:rPr lang="en-US" dirty="0" smtClean="0"/>
              <a:t> style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Rectangle 1"/>
          <p:cNvSpPr>
            <a:spLocks noChangeArrowheads="1"/>
          </p:cNvSpPr>
          <p:nvPr userDrawn="1"/>
        </p:nvSpPr>
        <p:spPr bwMode="auto">
          <a:xfrm>
            <a:off x="288000" y="6372000"/>
            <a:ext cx="8568000" cy="36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0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700" u="sng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Calibri" pitchFamily="34" charset="0"/>
                <a:cs typeface="Times New Roman" pitchFamily="18" charset="0"/>
              </a:rPr>
              <a:t>CONFIDENTIAL</a:t>
            </a:r>
            <a:endParaRPr lang="en-GB" sz="700" dirty="0" smtClean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Calibri" pitchFamily="34" charset="0"/>
                <a:cs typeface="Times New Roman" pitchFamily="18" charset="0"/>
              </a:rPr>
              <a:t>Proprietary information of Nestlé S. A., </a:t>
            </a:r>
            <a:r>
              <a:rPr lang="en-GB" sz="700" dirty="0" err="1" smtClean="0">
                <a:solidFill>
                  <a:prstClr val="black">
                    <a:lumMod val="50000"/>
                    <a:lumOff val="50000"/>
                  </a:prstClr>
                </a:solidFill>
                <a:ea typeface="Calibri" pitchFamily="34" charset="0"/>
                <a:cs typeface="Times New Roman" pitchFamily="18" charset="0"/>
              </a:rPr>
              <a:t>Vevey</a:t>
            </a:r>
            <a:r>
              <a:rPr lang="en-GB" sz="7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Calibri" pitchFamily="34" charset="0"/>
                <a:cs typeface="Times New Roman" pitchFamily="18" charset="0"/>
              </a:rPr>
              <a:t>, Switzerland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Calibri" pitchFamily="34" charset="0"/>
                <a:cs typeface="Times New Roman" pitchFamily="18" charset="0"/>
              </a:rPr>
              <a:t>This document should not be reproduced or disclosed without prior authorisation</a:t>
            </a:r>
            <a:endParaRPr lang="en-GB" sz="700" dirty="0" smtClean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 userDrawn="1"/>
        </p:nvSpPr>
        <p:spPr bwMode="gray">
          <a:xfrm>
            <a:off x="468000" y="6588000"/>
            <a:ext cx="0" cy="90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Line 26"/>
          <p:cNvSpPr>
            <a:spLocks noChangeShapeType="1"/>
          </p:cNvSpPr>
          <p:nvPr userDrawn="1"/>
        </p:nvSpPr>
        <p:spPr bwMode="gray">
          <a:xfrm>
            <a:off x="1332000" y="6588000"/>
            <a:ext cx="0" cy="90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588000"/>
            <a:ext cx="756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4000" y="6588000"/>
            <a:ext cx="972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000" y="6588000"/>
            <a:ext cx="216000" cy="14763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700" b="0"/>
            </a:lvl1pPr>
          </a:lstStyle>
          <a:p>
            <a:fld id="{11F28F56-7774-41DD-A448-5576A3503C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</p:sldLayoutIdLst>
  <p:transition>
    <p:fade/>
  </p:transition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006FB3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006FB3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006FB3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006FB3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006FB3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006FB3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006FB3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006FB3"/>
          </a:solidFill>
          <a:latin typeface="Arial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rgbClr val="006FB3"/>
        </a:buClr>
        <a:buFont typeface="Arial" charset="0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390525" indent="-2079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900">
          <a:solidFill>
            <a:schemeClr val="tx1"/>
          </a:solidFill>
          <a:latin typeface="+mn-lt"/>
        </a:defRPr>
      </a:lvl2pPr>
      <a:lvl3pPr marL="581025" indent="-188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–"/>
        <a:defRPr sz="1600">
          <a:solidFill>
            <a:schemeClr val="tx1"/>
          </a:solidFill>
          <a:latin typeface="+mn-lt"/>
        </a:defRPr>
      </a:lvl3pPr>
      <a:lvl4pPr marL="790575" indent="-2079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4pPr>
      <a:lvl5pPr marL="971550" indent="-1793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1200">
          <a:solidFill>
            <a:schemeClr val="tx1"/>
          </a:solidFill>
          <a:latin typeface="+mn-lt"/>
        </a:defRPr>
      </a:lvl5pPr>
      <a:lvl6pPr marL="1428750" indent="-1793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1200">
          <a:solidFill>
            <a:schemeClr val="tx1"/>
          </a:solidFill>
          <a:latin typeface="+mn-lt"/>
        </a:defRPr>
      </a:lvl6pPr>
      <a:lvl7pPr marL="1885950" indent="-1793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1200">
          <a:solidFill>
            <a:schemeClr val="tx1"/>
          </a:solidFill>
          <a:latin typeface="+mn-lt"/>
        </a:defRPr>
      </a:lvl7pPr>
      <a:lvl8pPr marL="2343150" indent="-1793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1200">
          <a:solidFill>
            <a:schemeClr val="tx1"/>
          </a:solidFill>
          <a:latin typeface="+mn-lt"/>
        </a:defRPr>
      </a:lvl8pPr>
      <a:lvl9pPr marL="2800350" indent="-1793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899593" y="2268000"/>
            <a:ext cx="7920558" cy="1809072"/>
          </a:xfrm>
        </p:spPr>
        <p:txBody>
          <a:bodyPr/>
          <a:lstStyle/>
          <a:p>
            <a:r>
              <a:rPr lang="en-US" dirty="0"/>
              <a:t>Wealth, education, early feeding and overweight: can we draw a relationship?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Alberto Prieto</a:t>
            </a:r>
          </a:p>
          <a:p>
            <a:r>
              <a:rPr lang="en-US" dirty="0" smtClean="0"/>
              <a:t>Patrick </a:t>
            </a:r>
            <a:r>
              <a:rPr lang="en-US" dirty="0" err="1" smtClean="0"/>
              <a:t>Detzel</a:t>
            </a:r>
            <a:endParaRPr lang="en-US" dirty="0" smtClean="0"/>
          </a:p>
          <a:p>
            <a:r>
              <a:rPr lang="en-US" dirty="0" smtClean="0"/>
              <a:t>Linda </a:t>
            </a:r>
            <a:r>
              <a:rPr lang="en-US" dirty="0" err="1" smtClean="0"/>
              <a:t>Jongstra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76352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F28F56-7774-41DD-A448-5576A3503CB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898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Wealth status associated with child overweight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F28F56-7774-41DD-A448-5576A3503CB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-5066876" y="1340403"/>
          <a:ext cx="4248473" cy="4435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1991"/>
                <a:gridCol w="913241"/>
                <a:gridCol w="913241"/>
              </a:tblGrid>
              <a:tr h="175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Mother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 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 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 err="1">
                          <a:effectLst/>
                        </a:rPr>
                        <a:t>Seducation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1.21***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1.21***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(0.05)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(0.08)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work_current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0.92***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0.92*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(0.02)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(0.04)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Wpregnancy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1.12***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1.11**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(0.03)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(0.05)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 err="1">
                          <a:effectLst/>
                        </a:rPr>
                        <a:t>Household_characteristics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wealth index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1.01**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1.01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(0.00)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(0.00)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urban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1.07**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1.08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(0.03)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(0.06)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 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 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 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Observations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80,103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77,381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74554206"/>
              </p:ext>
            </p:extLst>
          </p:nvPr>
        </p:nvGraphicFramePr>
        <p:xfrm>
          <a:off x="396000" y="1340403"/>
          <a:ext cx="7848408" cy="479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287998" y="5452307"/>
            <a:ext cx="57957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fr-CH" altLang="fr-FR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Significance</a:t>
            </a:r>
            <a:r>
              <a:rPr lang="fr-CH" altLang="fr-FR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fr-FR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fr-CH" altLang="fr-FR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*** </a:t>
            </a:r>
            <a:r>
              <a:rPr lang="fr-CH" altLang="fr-FR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p&lt;0.01, ** p&lt;0.05, * p&lt;0.1</a:t>
            </a:r>
            <a:endParaRPr lang="fr-CH" altLang="fr-FR" sz="28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232" y="894585"/>
            <a:ext cx="5795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Regression coefficients: maternal factors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3367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Maternal factors associated with overweight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F28F56-7774-41DD-A448-5576A3503CB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-5066876" y="1340403"/>
          <a:ext cx="4248473" cy="4435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1991"/>
                <a:gridCol w="913241"/>
                <a:gridCol w="913241"/>
              </a:tblGrid>
              <a:tr h="175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Mother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 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 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 err="1">
                          <a:effectLst/>
                        </a:rPr>
                        <a:t>Seducation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1.21***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1.21***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(0.05)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(0.08)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work_current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0.92***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0.92*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(0.02)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(0.04)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Wpregnancy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1.12***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1.11**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(0.03)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(0.05)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 err="1">
                          <a:effectLst/>
                        </a:rPr>
                        <a:t>Household_characteristics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wealth index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1.01**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1.01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(0.00)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(0.00)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urban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1.07**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1.08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(0.03)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(0.06)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 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 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 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>
                          <a:effectLst/>
                        </a:rPr>
                        <a:t>Observations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80,103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77,381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/>
          </p:nvPr>
        </p:nvGraphicFramePr>
        <p:xfrm>
          <a:off x="396000" y="1340403"/>
          <a:ext cx="7848408" cy="479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287998" y="5452307"/>
            <a:ext cx="57957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fr-CH" altLang="fr-FR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Significance</a:t>
            </a:r>
            <a:r>
              <a:rPr lang="fr-CH" altLang="fr-FR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fr-FR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fr-CH" altLang="fr-FR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*** </a:t>
            </a:r>
            <a:r>
              <a:rPr lang="fr-CH" altLang="fr-FR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p&lt;0.01, ** p&lt;0.05, * p&lt;0.1</a:t>
            </a:r>
            <a:endParaRPr lang="fr-CH" altLang="fr-FR" sz="28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232" y="894585"/>
            <a:ext cx="5795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Regression coefficients: maternal factors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4946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-4171594" y="1000364"/>
          <a:ext cx="3998745" cy="2413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9625"/>
                <a:gridCol w="859560"/>
                <a:gridCol w="859560"/>
              </a:tblGrid>
              <a:tr h="201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Food_intake_24hrs_before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</a:tr>
              <a:tr h="201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</a:tr>
              <a:tr h="201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 err="1">
                          <a:effectLst/>
                        </a:rPr>
                        <a:t>breastfed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0.90***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0.91**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</a:tr>
              <a:tr h="201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(0.03)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(0.04)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</a:tr>
              <a:tr h="201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gave child baby formula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0.96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0.92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</a:tr>
              <a:tr h="201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(0.04)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(0.06)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</a:tr>
              <a:tr h="201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gave </a:t>
                      </a:r>
                      <a:r>
                        <a:rPr lang="fr-CH" sz="1200" dirty="0" err="1">
                          <a:effectLst/>
                        </a:rPr>
                        <a:t>child</a:t>
                      </a:r>
                      <a:r>
                        <a:rPr lang="fr-CH" sz="1200" dirty="0">
                          <a:effectLst/>
                        </a:rPr>
                        <a:t> baby </a:t>
                      </a:r>
                      <a:r>
                        <a:rPr lang="fr-CH" sz="1200" dirty="0" err="1">
                          <a:effectLst/>
                        </a:rPr>
                        <a:t>cereal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0.90***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0.89**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</a:tr>
              <a:tr h="201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(0.03)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(0.05)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</a:tr>
              <a:tr h="201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meatandfish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0.93***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0.95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</a:tr>
              <a:tr h="201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(0.02)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(0.04)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>
                    <a:solidFill>
                      <a:srgbClr val="FFFF00"/>
                    </a:solidFill>
                  </a:tcPr>
                </a:tc>
              </a:tr>
              <a:tr h="201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  <a:tr h="201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Observations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80,103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77,381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02" marR="23002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F28F56-7774-41DD-A448-5576A3503CBC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431621" y="1185030"/>
          <a:ext cx="7848408" cy="479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431621" y="5589240"/>
            <a:ext cx="57957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fr-CH" altLang="fr-FR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Significance</a:t>
            </a:r>
            <a:r>
              <a:rPr lang="fr-CH" altLang="fr-FR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fr-FR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fr-CH" altLang="fr-FR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*** </a:t>
            </a:r>
            <a:r>
              <a:rPr lang="fr-CH" altLang="fr-FR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p&lt;0.01, ** p&lt;0.05, * p&lt;0.1</a:t>
            </a:r>
            <a:endParaRPr lang="fr-CH" altLang="fr-FR" sz="2800" dirty="0">
              <a:latin typeface="+mn-lt"/>
            </a:endParaRPr>
          </a:p>
        </p:txBody>
      </p:sp>
      <p:sp>
        <p:nvSpPr>
          <p:cNvPr id="9" name="Title 7"/>
          <p:cNvSpPr>
            <a:spLocks noGrp="1"/>
          </p:cNvSpPr>
          <p:nvPr>
            <p:ph type="title"/>
          </p:nvPr>
        </p:nvSpPr>
        <p:spPr>
          <a:xfrm>
            <a:off x="287999" y="288000"/>
            <a:ext cx="8568000" cy="936625"/>
          </a:xfrm>
        </p:spPr>
        <p:txBody>
          <a:bodyPr/>
          <a:lstStyle/>
          <a:p>
            <a:r>
              <a:rPr lang="en-GB" dirty="0" smtClean="0"/>
              <a:t>Feeding practices associated with overweight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84537" y="815698"/>
            <a:ext cx="5795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Regression coefficients: feeding practices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0672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err="1" smtClean="0"/>
              <a:t>Different</a:t>
            </a:r>
            <a:r>
              <a:rPr lang="fr-CH" dirty="0" smtClean="0"/>
              <a:t> associations </a:t>
            </a:r>
            <a:r>
              <a:rPr lang="fr-CH" dirty="0" err="1" smtClean="0"/>
              <a:t>between</a:t>
            </a:r>
            <a:r>
              <a:rPr lang="fr-CH" dirty="0" smtClean="0"/>
              <a:t> </a:t>
            </a:r>
            <a:r>
              <a:rPr lang="fr-CH" dirty="0" err="1" smtClean="0"/>
              <a:t>maternal</a:t>
            </a:r>
            <a:r>
              <a:rPr lang="fr-CH" dirty="0" smtClean="0"/>
              <a:t> </a:t>
            </a:r>
            <a:r>
              <a:rPr lang="fr-CH" dirty="0" err="1" smtClean="0"/>
              <a:t>education</a:t>
            </a:r>
            <a:r>
              <a:rPr lang="fr-CH" dirty="0" smtClean="0"/>
              <a:t> and </a:t>
            </a:r>
            <a:r>
              <a:rPr lang="fr-CH" dirty="0" err="1" smtClean="0"/>
              <a:t>childhood</a:t>
            </a:r>
            <a:r>
              <a:rPr lang="fr-CH" dirty="0" smtClean="0"/>
              <a:t> </a:t>
            </a:r>
            <a:r>
              <a:rPr lang="fr-CH" dirty="0" err="1" smtClean="0"/>
              <a:t>overweight</a:t>
            </a:r>
            <a:r>
              <a:rPr lang="fr-CH" dirty="0" smtClean="0"/>
              <a:t> </a:t>
            </a:r>
            <a:r>
              <a:rPr lang="fr-CH" dirty="0" err="1" smtClean="0"/>
              <a:t>found</a:t>
            </a:r>
            <a:r>
              <a:rPr lang="fr-CH" dirty="0" smtClean="0"/>
              <a:t> </a:t>
            </a:r>
            <a:r>
              <a:rPr lang="fr-CH" dirty="0" err="1" smtClean="0"/>
              <a:t>between</a:t>
            </a:r>
            <a:r>
              <a:rPr lang="fr-CH" dirty="0" smtClean="0"/>
              <a:t> countries </a:t>
            </a:r>
            <a:r>
              <a:rPr lang="fr-CH" dirty="0" err="1" smtClean="0"/>
              <a:t>economic</a:t>
            </a:r>
            <a:r>
              <a:rPr lang="fr-CH" dirty="0" smtClean="0"/>
              <a:t> </a:t>
            </a:r>
            <a:r>
              <a:rPr lang="fr-CH" dirty="0" err="1" smtClean="0"/>
              <a:t>development</a:t>
            </a:r>
            <a:r>
              <a:rPr lang="fr-CH" dirty="0"/>
              <a:t> </a:t>
            </a:r>
            <a:endParaRPr lang="fr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err="1" smtClean="0"/>
              <a:t>Within</a:t>
            </a:r>
            <a:r>
              <a:rPr lang="fr-CH" dirty="0" smtClean="0"/>
              <a:t> country association </a:t>
            </a:r>
            <a:r>
              <a:rPr lang="fr-CH" dirty="0" err="1" smtClean="0"/>
              <a:t>maternal</a:t>
            </a:r>
            <a:r>
              <a:rPr lang="fr-CH" dirty="0" smtClean="0"/>
              <a:t> </a:t>
            </a:r>
            <a:r>
              <a:rPr lang="fr-CH" dirty="0" err="1" smtClean="0"/>
              <a:t>education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r>
              <a:rPr lang="fr-CH" dirty="0" smtClean="0"/>
              <a:t> and </a:t>
            </a:r>
            <a:r>
              <a:rPr lang="fr-CH" dirty="0" err="1" smtClean="0"/>
              <a:t>childhood</a:t>
            </a:r>
            <a:r>
              <a:rPr lang="fr-CH" dirty="0" smtClean="0"/>
              <a:t> </a:t>
            </a:r>
            <a:r>
              <a:rPr lang="fr-CH" dirty="0" err="1" smtClean="0"/>
              <a:t>overweight</a:t>
            </a:r>
            <a:r>
              <a:rPr lang="fr-CH" dirty="0" smtClean="0"/>
              <a:t> </a:t>
            </a:r>
            <a:r>
              <a:rPr lang="fr-CH" dirty="0" err="1" smtClean="0"/>
              <a:t>risk</a:t>
            </a:r>
            <a:r>
              <a:rPr lang="fr-CH" dirty="0" smtClean="0"/>
              <a:t> </a:t>
            </a:r>
            <a:r>
              <a:rPr lang="fr-CH" dirty="0" err="1" smtClean="0"/>
              <a:t>depends</a:t>
            </a:r>
            <a:r>
              <a:rPr lang="fr-CH" dirty="0" smtClean="0"/>
              <a:t> on </a:t>
            </a:r>
            <a:r>
              <a:rPr lang="fr-CH" dirty="0" err="1" smtClean="0"/>
              <a:t>both</a:t>
            </a:r>
            <a:r>
              <a:rPr lang="fr-CH" dirty="0" smtClean="0"/>
              <a:t> area (</a:t>
            </a:r>
            <a:r>
              <a:rPr lang="fr-CH" dirty="0" err="1" smtClean="0"/>
              <a:t>urban</a:t>
            </a:r>
            <a:r>
              <a:rPr lang="fr-CH" dirty="0" smtClean="0"/>
              <a:t>) and SES </a:t>
            </a:r>
            <a:r>
              <a:rPr lang="fr-CH" dirty="0" err="1" smtClean="0"/>
              <a:t>status</a:t>
            </a:r>
            <a:r>
              <a:rPr lang="fr-CH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Mothers</a:t>
            </a:r>
            <a:r>
              <a:rPr lang="en-US" dirty="0"/>
              <a:t>’ overweight remains highly associated with children overweight. </a:t>
            </a:r>
            <a:endParaRPr lang="fr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No association </a:t>
            </a:r>
            <a:r>
              <a:rPr lang="fr-CH" dirty="0" err="1" smtClean="0"/>
              <a:t>found</a:t>
            </a:r>
            <a:r>
              <a:rPr lang="fr-CH" dirty="0" smtClean="0"/>
              <a:t> for </a:t>
            </a:r>
            <a:r>
              <a:rPr lang="fr-CH" dirty="0" err="1" smtClean="0"/>
              <a:t>dietary</a:t>
            </a:r>
            <a:r>
              <a:rPr lang="fr-CH" dirty="0" smtClean="0"/>
              <a:t> </a:t>
            </a:r>
            <a:r>
              <a:rPr lang="fr-CH" dirty="0" err="1" smtClean="0"/>
              <a:t>diversity</a:t>
            </a:r>
            <a:r>
              <a:rPr lang="fr-CH" dirty="0" smtClean="0"/>
              <a:t> score/ </a:t>
            </a:r>
            <a:r>
              <a:rPr lang="fr-CH" dirty="0" err="1" smtClean="0"/>
              <a:t>food</a:t>
            </a:r>
            <a:r>
              <a:rPr lang="fr-CH" dirty="0" smtClean="0"/>
              <a:t> groups and </a:t>
            </a:r>
            <a:r>
              <a:rPr lang="fr-CH" dirty="0" err="1" smtClean="0"/>
              <a:t>maternal</a:t>
            </a:r>
            <a:r>
              <a:rPr lang="fr-CH" dirty="0" smtClean="0"/>
              <a:t> </a:t>
            </a:r>
            <a:r>
              <a:rPr lang="fr-CH" dirty="0" err="1" smtClean="0"/>
              <a:t>education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r>
              <a:rPr lang="fr-CH" dirty="0" smtClean="0"/>
              <a:t> on </a:t>
            </a:r>
            <a:r>
              <a:rPr lang="fr-CH" dirty="0" err="1" smtClean="0"/>
              <a:t>under</a:t>
            </a:r>
            <a:r>
              <a:rPr lang="fr-CH" dirty="0" smtClean="0"/>
              <a:t> five </a:t>
            </a:r>
            <a:r>
              <a:rPr lang="fr-CH" dirty="0" err="1" smtClean="0"/>
              <a:t>overweight</a:t>
            </a:r>
            <a:endParaRPr lang="fr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err="1" smtClean="0"/>
              <a:t>Effect</a:t>
            </a:r>
            <a:r>
              <a:rPr lang="fr-CH" dirty="0" smtClean="0"/>
              <a:t> </a:t>
            </a:r>
            <a:r>
              <a:rPr lang="fr-CH" dirty="0" err="1" smtClean="0"/>
              <a:t>fortified</a:t>
            </a:r>
            <a:r>
              <a:rPr lang="fr-CH" dirty="0" smtClean="0"/>
              <a:t> baby </a:t>
            </a:r>
            <a:r>
              <a:rPr lang="fr-CH" dirty="0" err="1" smtClean="0"/>
              <a:t>cereal</a:t>
            </a:r>
            <a:r>
              <a:rPr lang="fr-CH" dirty="0" smtClean="0"/>
              <a:t> on </a:t>
            </a:r>
            <a:r>
              <a:rPr lang="fr-CH" dirty="0" err="1" smtClean="0"/>
              <a:t>child</a:t>
            </a:r>
            <a:r>
              <a:rPr lang="fr-CH" dirty="0" smtClean="0"/>
              <a:t> </a:t>
            </a:r>
            <a:r>
              <a:rPr lang="fr-CH" dirty="0" err="1" smtClean="0"/>
              <a:t>feeding</a:t>
            </a:r>
            <a:r>
              <a:rPr lang="fr-CH" dirty="0" smtClean="0"/>
              <a:t> </a:t>
            </a:r>
            <a:r>
              <a:rPr lang="fr-CH" dirty="0" err="1" smtClean="0"/>
              <a:t>status</a:t>
            </a:r>
            <a:r>
              <a:rPr lang="fr-CH" dirty="0" smtClean="0"/>
              <a:t> not </a:t>
            </a:r>
            <a:r>
              <a:rPr lang="fr-CH" dirty="0" err="1" smtClean="0"/>
              <a:t>clearified</a:t>
            </a:r>
            <a:r>
              <a:rPr lang="fr-CH" dirty="0" smtClean="0"/>
              <a:t>, </a:t>
            </a:r>
            <a:r>
              <a:rPr lang="fr-CH" b="1" u="sng" dirty="0" smtClean="0"/>
              <a:t>double </a:t>
            </a:r>
            <a:r>
              <a:rPr lang="fr-CH" b="1" u="sng" dirty="0" err="1" smtClean="0"/>
              <a:t>burden</a:t>
            </a:r>
            <a:r>
              <a:rPr lang="fr-CH" b="1" u="sng" dirty="0" smtClean="0"/>
              <a:t> in population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Restructure DHS </a:t>
            </a:r>
            <a:r>
              <a:rPr lang="fr-CH" dirty="0" err="1" smtClean="0"/>
              <a:t>food</a:t>
            </a:r>
            <a:r>
              <a:rPr lang="fr-CH" dirty="0"/>
              <a:t> </a:t>
            </a:r>
            <a:r>
              <a:rPr lang="fr-CH" dirty="0" err="1" smtClean="0"/>
              <a:t>intake</a:t>
            </a:r>
            <a:r>
              <a:rPr lang="fr-CH" dirty="0" smtClean="0"/>
              <a:t> data </a:t>
            </a:r>
            <a:r>
              <a:rPr lang="fr-CH" dirty="0" err="1" smtClean="0"/>
              <a:t>needed</a:t>
            </a:r>
            <a:r>
              <a:rPr lang="fr-CH" dirty="0" smtClean="0"/>
              <a:t> to monitor high </a:t>
            </a:r>
            <a:r>
              <a:rPr lang="fr-CH" dirty="0" err="1" smtClean="0"/>
              <a:t>caloric</a:t>
            </a:r>
            <a:r>
              <a:rPr lang="fr-CH" dirty="0" smtClean="0"/>
              <a:t> </a:t>
            </a:r>
            <a:r>
              <a:rPr lang="fr-CH" dirty="0" err="1" smtClean="0"/>
              <a:t>foods</a:t>
            </a:r>
            <a:r>
              <a:rPr lang="fr-CH" dirty="0" smtClean="0"/>
              <a:t> in population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F28F56-7774-41DD-A448-5576A3503CB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20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Limitations</a:t>
            </a:r>
            <a:endParaRPr lang="fr-CH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DHS only contains cross </a:t>
            </a:r>
            <a:r>
              <a:rPr lang="en-GB" sz="2400" dirty="0"/>
              <a:t>sectional </a:t>
            </a:r>
            <a:r>
              <a:rPr lang="en-GB" sz="2400" dirty="0" smtClean="0"/>
              <a:t>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Included age group might be to young to explore potential effect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24 hrs recall doesn’t reflect exact dietary intake (duration intake fortified foods, food preparation)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Food diversity score assesses dietary quality, not (excess) caloric intake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Different food group specification needed to monitor snacks/ high caloric intake in population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Lack micronutrient intake data </a:t>
            </a:r>
          </a:p>
          <a:p>
            <a:pPr marL="0" indent="0"/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DF5A1A-027D-4A8D-A871-9B5F1EE761F9}" type="slidenum">
              <a:rPr lang="en-US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</a:t>
            </a:r>
            <a:r>
              <a:rPr lang="fr-CH" dirty="0" smtClean="0"/>
              <a:t>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F28F56-7774-41DD-A448-5576A3503CB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400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Overweight</a:t>
            </a:r>
            <a:r>
              <a:rPr lang="fr-CH" dirty="0" smtClean="0"/>
              <a:t> </a:t>
            </a:r>
            <a:r>
              <a:rPr lang="fr-CH" dirty="0" err="1" smtClean="0"/>
              <a:t>prevalence</a:t>
            </a:r>
            <a:r>
              <a:rPr lang="fr-CH" dirty="0"/>
              <a:t> </a:t>
            </a:r>
            <a:r>
              <a:rPr lang="fr-CH" dirty="0" err="1" smtClean="0"/>
              <a:t>children</a:t>
            </a:r>
            <a:r>
              <a:rPr lang="fr-CH" dirty="0" smtClean="0"/>
              <a:t> </a:t>
            </a:r>
            <a:r>
              <a:rPr lang="fr-CH" dirty="0" err="1" smtClean="0"/>
              <a:t>under</a:t>
            </a:r>
            <a:r>
              <a:rPr lang="fr-CH" dirty="0" smtClean="0"/>
              <a:t> five </a:t>
            </a:r>
            <a:r>
              <a:rPr lang="fr-CH" dirty="0" err="1" smtClean="0"/>
              <a:t>latest</a:t>
            </a:r>
            <a:r>
              <a:rPr lang="fr-CH" dirty="0" smtClean="0"/>
              <a:t> DHS </a:t>
            </a:r>
            <a:r>
              <a:rPr lang="fr-CH" dirty="0" err="1" smtClean="0"/>
              <a:t>surveys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F28F56-7774-41DD-A448-5576A3503CB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8" y="1628800"/>
            <a:ext cx="8569325" cy="3717953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99" y="5013176"/>
            <a:ext cx="1334308" cy="33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5366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 of Children overweight in the world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F28F56-7774-41DD-A448-5576A3503CB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069773"/>
              </p:ext>
            </p:extLst>
          </p:nvPr>
        </p:nvGraphicFramePr>
        <p:xfrm>
          <a:off x="286674" y="1417638"/>
          <a:ext cx="8569325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01840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Complex</a:t>
            </a:r>
            <a:r>
              <a:rPr lang="fr-CH" dirty="0" smtClean="0"/>
              <a:t> web </a:t>
            </a:r>
            <a:r>
              <a:rPr lang="fr-CH" dirty="0" err="1" smtClean="0"/>
              <a:t>potential</a:t>
            </a:r>
            <a:r>
              <a:rPr lang="fr-CH" dirty="0" smtClean="0"/>
              <a:t> </a:t>
            </a:r>
            <a:r>
              <a:rPr lang="fr-CH" dirty="0" err="1" smtClean="0"/>
              <a:t>determinants</a:t>
            </a:r>
            <a:r>
              <a:rPr lang="fr-CH" dirty="0" smtClean="0"/>
              <a:t> </a:t>
            </a:r>
            <a:r>
              <a:rPr lang="fr-CH" dirty="0" err="1" smtClean="0"/>
              <a:t>child</a:t>
            </a:r>
            <a:r>
              <a:rPr lang="fr-CH" dirty="0" smtClean="0"/>
              <a:t> </a:t>
            </a:r>
            <a:r>
              <a:rPr lang="fr-CH" dirty="0" err="1" smtClean="0"/>
              <a:t>overweight</a:t>
            </a:r>
            <a:r>
              <a:rPr lang="fr-CH" dirty="0" smtClean="0"/>
              <a:t> </a:t>
            </a:r>
            <a:r>
              <a:rPr lang="fr-CH" sz="1900" i="1" dirty="0" smtClean="0"/>
              <a:t>(</a:t>
            </a:r>
            <a:r>
              <a:rPr lang="fr-CH" sz="1900" i="1" dirty="0" err="1" smtClean="0"/>
              <a:t>Monasta</a:t>
            </a:r>
            <a:r>
              <a:rPr lang="fr-CH" sz="1900" i="1" dirty="0" smtClean="0"/>
              <a:t> 2010)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6000" y="1266419"/>
            <a:ext cx="8064432" cy="501846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F28F56-7774-41DD-A448-5576A3503CB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123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Determinants</a:t>
            </a:r>
            <a:r>
              <a:rPr lang="fr-CH" dirty="0" smtClean="0"/>
              <a:t> </a:t>
            </a:r>
            <a:r>
              <a:rPr lang="fr-CH" dirty="0" err="1" smtClean="0"/>
              <a:t>available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DHS data </a:t>
            </a:r>
            <a:r>
              <a:rPr lang="fr-CH" sz="1900" i="1" dirty="0" smtClean="0"/>
              <a:t>(</a:t>
            </a:r>
            <a:r>
              <a:rPr lang="fr-CH" sz="1900" i="1" dirty="0" err="1" smtClean="0"/>
              <a:t>Monasta</a:t>
            </a:r>
            <a:r>
              <a:rPr lang="fr-CH" sz="1900" i="1" dirty="0" smtClean="0"/>
              <a:t> 2010)</a:t>
            </a:r>
            <a:r>
              <a:rPr lang="fr-CH" i="1" dirty="0" smtClean="0"/>
              <a:t>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F28F56-7774-41DD-A448-5576A3503CB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53" y="1294424"/>
            <a:ext cx="7657371" cy="4798872"/>
          </a:xfrm>
        </p:spPr>
      </p:pic>
    </p:spTree>
    <p:extLst>
      <p:ext uri="{BB962C8B-B14F-4D97-AF65-F5344CB8AC3E}">
        <p14:creationId xmlns:p14="http://schemas.microsoft.com/office/powerpoint/2010/main" val="37630520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Woman</a:t>
            </a:r>
            <a:r>
              <a:rPr lang="fr-CH" dirty="0" smtClean="0"/>
              <a:t> </a:t>
            </a:r>
            <a:r>
              <a:rPr lang="fr-CH" dirty="0" err="1" smtClean="0"/>
              <a:t>education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r>
              <a:rPr lang="fr-CH" dirty="0" smtClean="0"/>
              <a:t> and </a:t>
            </a:r>
            <a:r>
              <a:rPr lang="fr-CH" dirty="0" err="1" smtClean="0"/>
              <a:t>overweight</a:t>
            </a:r>
            <a:r>
              <a:rPr lang="fr-CH" dirty="0" smtClean="0"/>
              <a:t> </a:t>
            </a:r>
            <a:r>
              <a:rPr lang="en-US" sz="1600" i="1" dirty="0">
                <a:solidFill>
                  <a:schemeClr val="accent2"/>
                </a:solidFill>
              </a:rPr>
              <a:t>(Jeon, Salinas, &amp; Baker, 2015)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F28F56-7774-41DD-A448-5576A3503CB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7999" y="2150613"/>
            <a:ext cx="329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Shift in attitude / </a:t>
            </a:r>
            <a:r>
              <a:rPr lang="en-US" dirty="0" smtClean="0"/>
              <a:t>believe</a:t>
            </a:r>
            <a:r>
              <a:rPr lang="fr-CH" dirty="0" smtClean="0"/>
              <a:t> </a:t>
            </a:r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1600" y="1373862"/>
            <a:ext cx="3456343" cy="262594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1453548"/>
            <a:ext cx="3392808" cy="25498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0071" y="3999805"/>
            <a:ext cx="3303858" cy="2524458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>
          <a:xfrm>
            <a:off x="1187624" y="4045200"/>
            <a:ext cx="2286900" cy="57606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139951" y="1862581"/>
            <a:ext cx="2212847" cy="57606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87998" y="2061697"/>
            <a:ext cx="2411561" cy="57606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516216" y="4832285"/>
            <a:ext cx="23397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dirty="0" smtClean="0"/>
              <a:t>Shift </a:t>
            </a:r>
            <a:r>
              <a:rPr lang="fr-CH" sz="2000" dirty="0"/>
              <a:t>a</a:t>
            </a:r>
            <a:r>
              <a:rPr lang="fr-CH" sz="2000" dirty="0" smtClean="0"/>
              <a:t>ttitude, </a:t>
            </a:r>
            <a:r>
              <a:rPr lang="fr-CH" sz="2000" dirty="0" err="1" smtClean="0"/>
              <a:t>belief</a:t>
            </a:r>
            <a:r>
              <a:rPr lang="fr-CH" sz="2000" dirty="0" smtClean="0"/>
              <a:t> &amp; </a:t>
            </a:r>
            <a:r>
              <a:rPr lang="fr-CH" sz="2000" dirty="0" err="1" smtClean="0"/>
              <a:t>purchasing</a:t>
            </a:r>
            <a:r>
              <a:rPr lang="fr-CH" sz="2000" dirty="0" smtClean="0"/>
              <a:t> power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70774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0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Data, </a:t>
            </a:r>
            <a:r>
              <a:rPr lang="fr-CH" dirty="0" err="1" smtClean="0"/>
              <a:t>surveys</a:t>
            </a:r>
            <a:r>
              <a:rPr lang="fr-CH" dirty="0" smtClean="0"/>
              <a:t> and </a:t>
            </a:r>
            <a:r>
              <a:rPr lang="fr-CH" dirty="0" err="1" smtClean="0"/>
              <a:t>methods</a:t>
            </a:r>
            <a:r>
              <a:rPr lang="fr-CH" dirty="0" smtClean="0"/>
              <a:t> </a:t>
            </a:r>
            <a:r>
              <a:rPr lang="fr-CH" dirty="0" err="1" smtClean="0"/>
              <a:t>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F28F56-7774-41DD-A448-5576A3503CB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583" y="2360524"/>
            <a:ext cx="8568000" cy="4537075"/>
          </a:xfrm>
        </p:spPr>
        <p:txBody>
          <a:bodyPr/>
          <a:lstStyle/>
          <a:p>
            <a:pPr marL="0" indent="0"/>
            <a:r>
              <a:rPr lang="fr-CH" dirty="0" err="1"/>
              <a:t>Multilevel</a:t>
            </a:r>
            <a:r>
              <a:rPr lang="fr-CH" dirty="0"/>
              <a:t> </a:t>
            </a:r>
            <a:r>
              <a:rPr lang="fr-CH" dirty="0" err="1"/>
              <a:t>regression</a:t>
            </a:r>
            <a:r>
              <a:rPr lang="fr-CH" dirty="0"/>
              <a:t> </a:t>
            </a:r>
            <a:r>
              <a:rPr lang="fr-CH" dirty="0" err="1"/>
              <a:t>analysis</a:t>
            </a:r>
            <a:endParaRPr lang="fr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78 DHS </a:t>
            </a:r>
            <a:r>
              <a:rPr lang="fr-CH" dirty="0" err="1"/>
              <a:t>datasets</a:t>
            </a:r>
            <a:r>
              <a:rPr lang="fr-CH" dirty="0"/>
              <a:t> (2000-20014)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Brazil (</a:t>
            </a:r>
            <a:r>
              <a:rPr lang="fr-CH" dirty="0" err="1"/>
              <a:t>market</a:t>
            </a:r>
            <a:r>
              <a:rPr lang="fr-CH" dirty="0"/>
              <a:t> country </a:t>
            </a:r>
            <a:r>
              <a:rPr lang="fr-CH" dirty="0" err="1"/>
              <a:t>interest</a:t>
            </a:r>
            <a:r>
              <a:rPr lang="fr-CH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/>
              <a:t>Country and </a:t>
            </a:r>
            <a:r>
              <a:rPr lang="fr-CH" dirty="0" err="1"/>
              <a:t>year</a:t>
            </a:r>
            <a:r>
              <a:rPr lang="fr-CH" dirty="0"/>
              <a:t> </a:t>
            </a:r>
            <a:r>
              <a:rPr lang="fr-CH" dirty="0" smtClean="0"/>
              <a:t>fixe-</a:t>
            </a:r>
            <a:r>
              <a:rPr lang="fr-CH" dirty="0" err="1" smtClean="0"/>
              <a:t>effects</a:t>
            </a:r>
            <a:r>
              <a:rPr lang="fr-CH" dirty="0" smtClean="0"/>
              <a:t> </a:t>
            </a:r>
            <a:r>
              <a:rPr lang="fr-CH" dirty="0"/>
              <a:t>(</a:t>
            </a:r>
            <a:r>
              <a:rPr lang="fr-CH" dirty="0" err="1"/>
              <a:t>other</a:t>
            </a:r>
            <a:r>
              <a:rPr lang="fr-CH" dirty="0"/>
              <a:t> controlling </a:t>
            </a:r>
            <a:r>
              <a:rPr lang="fr-CH" dirty="0" err="1"/>
              <a:t>factors</a:t>
            </a:r>
            <a:r>
              <a:rPr lang="fr-CH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err="1"/>
              <a:t>Binary</a:t>
            </a:r>
            <a:r>
              <a:rPr lang="fr-CH" dirty="0"/>
              <a:t> </a:t>
            </a:r>
            <a:r>
              <a:rPr lang="fr-CH" dirty="0" err="1"/>
              <a:t>logistic</a:t>
            </a:r>
            <a:r>
              <a:rPr lang="fr-CH" dirty="0"/>
              <a:t> </a:t>
            </a:r>
            <a:r>
              <a:rPr lang="fr-CH" dirty="0" smtClean="0"/>
              <a:t>panel </a:t>
            </a:r>
            <a:r>
              <a:rPr lang="fr-CH" dirty="0" err="1" smtClean="0"/>
              <a:t>regression</a:t>
            </a:r>
            <a:r>
              <a:rPr lang="fr-CH" dirty="0" smtClean="0"/>
              <a:t> </a:t>
            </a:r>
            <a:r>
              <a:rPr lang="fr-CH" dirty="0"/>
              <a:t>on </a:t>
            </a:r>
            <a:r>
              <a:rPr lang="fr-CH" dirty="0" err="1"/>
              <a:t>overweight</a:t>
            </a:r>
            <a:r>
              <a:rPr lang="fr-CH" dirty="0"/>
              <a:t> (BMI&gt;2sd) 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165360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867" y="375142"/>
            <a:ext cx="8568000" cy="936625"/>
          </a:xfrm>
        </p:spPr>
        <p:txBody>
          <a:bodyPr/>
          <a:lstStyle/>
          <a:p>
            <a:r>
              <a:rPr lang="en-GB" dirty="0" smtClean="0"/>
              <a:t>What is the effect of maternal education on infant overweight/ obesity?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F28F56-7774-41DD-A448-5576A3503CB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038" y="188640"/>
            <a:ext cx="3634962" cy="363496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err="1" smtClean="0"/>
              <a:t>Determination</a:t>
            </a:r>
            <a:r>
              <a:rPr lang="fr-CH" dirty="0" smtClean="0"/>
              <a:t> </a:t>
            </a:r>
            <a:r>
              <a:rPr lang="fr-CH" dirty="0" err="1" smtClean="0"/>
              <a:t>other</a:t>
            </a:r>
            <a:r>
              <a:rPr lang="fr-CH" dirty="0" smtClean="0"/>
              <a:t> </a:t>
            </a:r>
            <a:r>
              <a:rPr lang="fr-CH" dirty="0" err="1" smtClean="0"/>
              <a:t>maternal</a:t>
            </a:r>
            <a:r>
              <a:rPr lang="fr-CH" dirty="0" smtClean="0"/>
              <a:t> </a:t>
            </a:r>
            <a:r>
              <a:rPr lang="fr-CH" dirty="0" err="1" smtClean="0"/>
              <a:t>factors</a:t>
            </a:r>
            <a:r>
              <a:rPr lang="fr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Possible </a:t>
            </a:r>
            <a:r>
              <a:rPr lang="fr-CH" dirty="0" err="1" smtClean="0"/>
              <a:t>role</a:t>
            </a:r>
            <a:r>
              <a:rPr lang="fr-CH" dirty="0" smtClean="0"/>
              <a:t> of </a:t>
            </a:r>
            <a:r>
              <a:rPr lang="fr-CH" dirty="0" err="1" smtClean="0"/>
              <a:t>food</a:t>
            </a:r>
            <a:r>
              <a:rPr lang="fr-CH" dirty="0" smtClean="0"/>
              <a:t> </a:t>
            </a:r>
            <a:r>
              <a:rPr lang="fr-CH" dirty="0" err="1" smtClean="0"/>
              <a:t>categories</a:t>
            </a:r>
            <a:r>
              <a:rPr lang="fr-CH" dirty="0" smtClean="0"/>
              <a:t> on </a:t>
            </a:r>
            <a:r>
              <a:rPr lang="fr-CH" dirty="0" err="1" smtClean="0"/>
              <a:t>overweight</a:t>
            </a:r>
            <a:r>
              <a:rPr lang="fr-CH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  <a:p>
            <a:pPr marL="0" indent="0"/>
            <a:r>
              <a:rPr lang="fr-CH" dirty="0" err="1" smtClean="0"/>
              <a:t>Characteristics</a:t>
            </a:r>
            <a:r>
              <a:rPr lang="fr-CH" dirty="0" smtClean="0"/>
              <a:t> of </a:t>
            </a:r>
            <a:r>
              <a:rPr lang="fr-CH" dirty="0" err="1" smtClean="0"/>
              <a:t>mothers</a:t>
            </a:r>
            <a:r>
              <a:rPr lang="fr-CH" dirty="0" smtClean="0"/>
              <a:t> </a:t>
            </a:r>
            <a:r>
              <a:rPr lang="fr-CH" dirty="0" err="1" smtClean="0"/>
              <a:t>analysed</a:t>
            </a:r>
            <a:endParaRPr lang="fr-CH" dirty="0" smtClean="0"/>
          </a:p>
          <a:p>
            <a:pPr marL="857250" lvl="2" indent="-457200">
              <a:buFont typeface="+mj-lt"/>
              <a:buAutoNum type="arabicPeriod"/>
            </a:pPr>
            <a:r>
              <a:rPr lang="fr-CH" dirty="0" smtClean="0"/>
              <a:t>Young </a:t>
            </a:r>
            <a:r>
              <a:rPr lang="fr-CH" dirty="0" err="1" smtClean="0"/>
              <a:t>mothers</a:t>
            </a:r>
            <a:endParaRPr lang="fr-CH" dirty="0" smtClean="0"/>
          </a:p>
          <a:p>
            <a:pPr marL="857250" lvl="2" indent="-457200">
              <a:buFont typeface="+mj-lt"/>
              <a:buAutoNum type="arabicPeriod"/>
            </a:pPr>
            <a:r>
              <a:rPr lang="fr-CH" dirty="0" err="1" smtClean="0"/>
              <a:t>Primary</a:t>
            </a:r>
            <a:r>
              <a:rPr lang="fr-CH" dirty="0" smtClean="0"/>
              <a:t>/</a:t>
            </a:r>
            <a:r>
              <a:rPr lang="fr-CH" dirty="0" err="1" smtClean="0"/>
              <a:t>secundary</a:t>
            </a:r>
            <a:r>
              <a:rPr lang="fr-CH" dirty="0" smtClean="0"/>
              <a:t>/</a:t>
            </a:r>
            <a:r>
              <a:rPr lang="fr-CH" dirty="0" err="1" smtClean="0"/>
              <a:t>higher</a:t>
            </a:r>
            <a:r>
              <a:rPr lang="fr-CH" dirty="0" smtClean="0"/>
              <a:t> </a:t>
            </a:r>
            <a:r>
              <a:rPr lang="fr-CH" dirty="0" err="1" smtClean="0"/>
              <a:t>education</a:t>
            </a:r>
            <a:endParaRPr lang="fr-CH" dirty="0" smtClean="0"/>
          </a:p>
          <a:p>
            <a:pPr marL="857250" lvl="2" indent="-457200">
              <a:buFont typeface="+mj-lt"/>
              <a:buAutoNum type="arabicPeriod"/>
            </a:pPr>
            <a:r>
              <a:rPr lang="fr-CH" dirty="0" err="1" smtClean="0"/>
              <a:t>Current</a:t>
            </a:r>
            <a:r>
              <a:rPr lang="fr-CH" dirty="0" smtClean="0"/>
              <a:t> </a:t>
            </a:r>
            <a:r>
              <a:rPr lang="fr-CH" dirty="0" err="1" smtClean="0"/>
              <a:t>working</a:t>
            </a:r>
            <a:r>
              <a:rPr lang="fr-CH" dirty="0" smtClean="0"/>
              <a:t> </a:t>
            </a:r>
            <a:r>
              <a:rPr lang="fr-CH" dirty="0" err="1" smtClean="0"/>
              <a:t>status</a:t>
            </a:r>
            <a:endParaRPr lang="fr-CH" dirty="0" smtClean="0"/>
          </a:p>
          <a:p>
            <a:pPr marL="857250" lvl="2" indent="-457200">
              <a:buFont typeface="+mj-lt"/>
              <a:buAutoNum type="arabicPeriod"/>
            </a:pPr>
            <a:r>
              <a:rPr lang="fr-CH" dirty="0" err="1" smtClean="0"/>
              <a:t>Wanted</a:t>
            </a:r>
            <a:r>
              <a:rPr lang="fr-CH" dirty="0" smtClean="0"/>
              <a:t> </a:t>
            </a:r>
            <a:r>
              <a:rPr lang="fr-CH" dirty="0" err="1" smtClean="0"/>
              <a:t>pregnancy</a:t>
            </a:r>
            <a:endParaRPr lang="fr-CH" dirty="0" smtClean="0"/>
          </a:p>
          <a:p>
            <a:pPr marL="857250" lvl="2" indent="-457200">
              <a:buFont typeface="+mj-lt"/>
              <a:buAutoNum type="arabicPeriod"/>
            </a:pPr>
            <a:r>
              <a:rPr lang="fr-CH" dirty="0" err="1" smtClean="0"/>
              <a:t>Anemic</a:t>
            </a:r>
            <a:r>
              <a:rPr lang="fr-CH" dirty="0" smtClean="0"/>
              <a:t> </a:t>
            </a:r>
            <a:r>
              <a:rPr lang="fr-CH" dirty="0" err="1" smtClean="0"/>
              <a:t>status</a:t>
            </a:r>
            <a:endParaRPr lang="fr-CH" dirty="0" smtClean="0"/>
          </a:p>
          <a:p>
            <a:pPr marL="857250" lvl="2" indent="-457200">
              <a:buFont typeface="+mj-lt"/>
              <a:buAutoNum type="arabicPeriod"/>
            </a:pPr>
            <a:r>
              <a:rPr lang="fr-CH" dirty="0" smtClean="0"/>
              <a:t>Smoking 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CH" dirty="0" err="1" smtClean="0"/>
              <a:t>Household</a:t>
            </a:r>
            <a:r>
              <a:rPr lang="fr-CH" dirty="0" smtClean="0"/>
              <a:t> </a:t>
            </a:r>
            <a:r>
              <a:rPr lang="fr-CH" dirty="0" err="1" smtClean="0"/>
              <a:t>wealth</a:t>
            </a:r>
            <a:endParaRPr lang="fr-CH" dirty="0" smtClean="0"/>
          </a:p>
          <a:p>
            <a:pPr marL="857250" lvl="2" indent="-457200">
              <a:buFont typeface="+mj-lt"/>
              <a:buAutoNum type="arabicPeriod"/>
            </a:pPr>
            <a:r>
              <a:rPr lang="fr-CH" dirty="0" smtClean="0"/>
              <a:t>Access to </a:t>
            </a:r>
            <a:r>
              <a:rPr lang="fr-CH" dirty="0" err="1" smtClean="0"/>
              <a:t>sanitation</a:t>
            </a:r>
            <a:endParaRPr lang="fr-CH" dirty="0" smtClean="0"/>
          </a:p>
          <a:p>
            <a:pPr marL="0" indent="0"/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9561136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1 presentation">
  <a:themeElements>
    <a:clrScheme name="Nestle_F&amp;C_template 1">
      <a:dk1>
        <a:srgbClr val="696261"/>
      </a:dk1>
      <a:lt1>
        <a:srgbClr val="FFFFFF"/>
      </a:lt1>
      <a:dk2>
        <a:srgbClr val="0090C8"/>
      </a:dk2>
      <a:lt2>
        <a:srgbClr val="D2D0D0"/>
      </a:lt2>
      <a:accent1>
        <a:srgbClr val="E4720A"/>
      </a:accent1>
      <a:accent2>
        <a:srgbClr val="696261"/>
      </a:accent2>
      <a:accent3>
        <a:srgbClr val="FFFFFF"/>
      </a:accent3>
      <a:accent4>
        <a:srgbClr val="595352"/>
      </a:accent4>
      <a:accent5>
        <a:srgbClr val="EFBCAA"/>
      </a:accent5>
      <a:accent6>
        <a:srgbClr val="5E5857"/>
      </a:accent6>
      <a:hlink>
        <a:srgbClr val="88AA1A"/>
      </a:hlink>
      <a:folHlink>
        <a:srgbClr val="DD3E87"/>
      </a:folHlink>
    </a:clrScheme>
    <a:fontScheme name="Nestle_F&amp;C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stle_F&amp;C_template 1">
        <a:dk1>
          <a:srgbClr val="696261"/>
        </a:dk1>
        <a:lt1>
          <a:srgbClr val="FFFFFF"/>
        </a:lt1>
        <a:dk2>
          <a:srgbClr val="0090C8"/>
        </a:dk2>
        <a:lt2>
          <a:srgbClr val="D2D0D0"/>
        </a:lt2>
        <a:accent1>
          <a:srgbClr val="E4720A"/>
        </a:accent1>
        <a:accent2>
          <a:srgbClr val="696261"/>
        </a:accent2>
        <a:accent3>
          <a:srgbClr val="FFFFFF"/>
        </a:accent3>
        <a:accent4>
          <a:srgbClr val="595352"/>
        </a:accent4>
        <a:accent5>
          <a:srgbClr val="EFBCAA"/>
        </a:accent5>
        <a:accent6>
          <a:srgbClr val="5E5857"/>
        </a:accent6>
        <a:hlink>
          <a:srgbClr val="88AA1A"/>
        </a:hlink>
        <a:folHlink>
          <a:srgbClr val="DD3E8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8DCA06F7-965D-4719-8408-7B9AC509EDCF}" vid="{670B47E3-2443-409B-9069-94D72E4518E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b800e22-38ed-440d-b4c0-e655dc6ec434">ANZEYFHX2UHM-681-164</_dlc_DocId>
    <_dlc_DocIdUrl xmlns="3b800e22-38ed-440d-b4c0-e655dc6ec434">
      <Url>http://thenest-eur-hq.nestle.com/RD/RD_COSF/Communication/_layouts/DocIdRedir.aspx?ID=ANZEYFHX2UHM-681-164</Url>
      <Description>ANZEYFHX2UHM-681-164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6C1FB2E2E9FF49AE89E5388BD30A5F" ma:contentTypeVersion="0" ma:contentTypeDescription="Create a new document." ma:contentTypeScope="" ma:versionID="5eb198bb9c287ae7f3cbaac686df868f">
  <xsd:schema xmlns:xsd="http://www.w3.org/2001/XMLSchema" xmlns:xs="http://www.w3.org/2001/XMLSchema" xmlns:p="http://schemas.microsoft.com/office/2006/metadata/properties" xmlns:ns2="3b800e22-38ed-440d-b4c0-e655dc6ec434" targetNamespace="http://schemas.microsoft.com/office/2006/metadata/properties" ma:root="true" ma:fieldsID="c1a0ff5bc3689fa04925817eafcfbe93" ns2:_="">
    <xsd:import namespace="3b800e22-38ed-440d-b4c0-e655dc6ec4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800e22-38ed-440d-b4c0-e655dc6ec4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503D6D-E5A4-469C-AFD2-B6B652DC81A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04BB803-401E-4B08-863C-5458ED533B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EB68E7-530A-438C-81ED-7D051680A9B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3b800e22-38ed-440d-b4c0-e655dc6ec434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4FE91284-6CCC-4946-9D48-6C9F246FA9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800e22-38ed-440d-b4c0-e655dc6ec4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4-3</Template>
  <TotalTime>350</TotalTime>
  <Words>1333</Words>
  <Application>Microsoft Office PowerPoint</Application>
  <PresentationFormat>On-screen Show (4:3)</PresentationFormat>
  <Paragraphs>295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Blue 1 presentation</vt:lpstr>
      <vt:lpstr>Wealth, education, early feeding and overweight: can we draw a relationship?</vt:lpstr>
      <vt:lpstr>Content</vt:lpstr>
      <vt:lpstr>Overweight prevalence children under five latest DHS surveys</vt:lpstr>
      <vt:lpstr>Prevalence of Children overweight in the world</vt:lpstr>
      <vt:lpstr>Complex web potential determinants child overweight (Monasta 2010)</vt:lpstr>
      <vt:lpstr>Determinants available from DHS data (Monasta 2010) </vt:lpstr>
      <vt:lpstr>Woman education level and overweight (Jeon, Salinas, &amp; Baker, 2015) </vt:lpstr>
      <vt:lpstr>Data, surveys and methods used</vt:lpstr>
      <vt:lpstr>What is the effect of maternal education on infant overweight/ obesity?  </vt:lpstr>
      <vt:lpstr>Results</vt:lpstr>
      <vt:lpstr>Wealth status associated with child overweight </vt:lpstr>
      <vt:lpstr>Maternal factors associated with overweight</vt:lpstr>
      <vt:lpstr>Feeding practices associated with overweight</vt:lpstr>
      <vt:lpstr>Key messages</vt:lpstr>
      <vt:lpstr>Limitations</vt:lpstr>
    </vt:vector>
  </TitlesOfParts>
  <Company>Nestle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Jongstra,Roelie Linda Maria,LAUSANNE,Health Economics</dc:creator>
  <cp:lastModifiedBy>Detzel,Patrick,LAUSANNE,Health Economics</cp:lastModifiedBy>
  <cp:revision>19</cp:revision>
  <dcterms:created xsi:type="dcterms:W3CDTF">2016-02-24T08:46:26Z</dcterms:created>
  <dcterms:modified xsi:type="dcterms:W3CDTF">2016-02-24T15:32:06Z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86adc43b-56f1-4301-9a91-a7dac8026043</vt:lpwstr>
  </property>
  <property fmtid="{D5CDD505-2E9C-101B-9397-08002B2CF9AE}" pid="3" name="ContentTypeId">
    <vt:lpwstr>0x010100126C1FB2E2E9FF49AE89E5388BD30A5F</vt:lpwstr>
  </property>
</Properties>
</file>