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05" r:id="rId2"/>
    <p:sldId id="345" r:id="rId3"/>
    <p:sldId id="370" r:id="rId4"/>
    <p:sldId id="361" r:id="rId5"/>
    <p:sldId id="377" r:id="rId6"/>
    <p:sldId id="382" r:id="rId7"/>
    <p:sldId id="387" r:id="rId8"/>
    <p:sldId id="384" r:id="rId9"/>
    <p:sldId id="390" r:id="rId10"/>
    <p:sldId id="392" r:id="rId11"/>
    <p:sldId id="391" r:id="rId12"/>
    <p:sldId id="385" r:id="rId13"/>
    <p:sldId id="389" r:id="rId14"/>
    <p:sldId id="373" r:id="rId15"/>
  </p:sldIdLst>
  <p:sldSz cx="9144000" cy="6858000" type="screen4x3"/>
  <p:notesSz cx="7315200" cy="9601200"/>
  <p:custDataLst>
    <p:tags r:id="rId18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808080"/>
    <a:srgbClr val="4D4D4D"/>
    <a:srgbClr val="FF0000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029" autoAdjust="0"/>
  </p:normalViewPr>
  <p:slideViewPr>
    <p:cSldViewPr>
      <p:cViewPr varScale="1">
        <p:scale>
          <a:sx n="104" d="100"/>
          <a:sy n="104" d="100"/>
        </p:scale>
        <p:origin x="24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36" y="39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9261475"/>
            <a:ext cx="7315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82600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6788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49388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3575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AU" altLang="en-US" sz="1900" smtClean="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31800" y="8959850"/>
            <a:ext cx="65278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82600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6788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49388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3575" defTabSz="9667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907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79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51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2375" defTabSz="966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AU" altLang="en-US" sz="8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©</a:t>
            </a:r>
            <a:r>
              <a:rPr kumimoji="0" lang="en-AU" altLang="en-US" sz="800" b="1" smtClean="0">
                <a:solidFill>
                  <a:srgbClr val="000000"/>
                </a:solidFill>
                <a:latin typeface="StoneSansSemibold" pitchFamily="34" charset="0"/>
                <a:cs typeface="Arial" panose="020B0604020202020204" pitchFamily="34" charset="0"/>
              </a:rPr>
              <a:t> </a:t>
            </a:r>
            <a:r>
              <a:rPr kumimoji="0" lang="en-AU" altLang="en-US" sz="400" b="1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2010 K W &amp; P Knight</a:t>
            </a:r>
          </a:p>
        </p:txBody>
      </p:sp>
    </p:spTree>
    <p:extLst>
      <p:ext uri="{BB962C8B-B14F-4D97-AF65-F5344CB8AC3E}">
        <p14:creationId xmlns:p14="http://schemas.microsoft.com/office/powerpoint/2010/main" val="379021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2DDB8D02-2CC5-45FD-B475-7D8174090A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838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51DEA24-72F0-48E7-AAE0-C80254BD43F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4560888"/>
            <a:ext cx="6989763" cy="4548187"/>
          </a:xfrm>
          <a:noFill/>
        </p:spPr>
        <p:txBody>
          <a:bodyPr/>
          <a:lstStyle/>
          <a:p>
            <a:pPr eaLnBrk="1" hangingPunct="1"/>
            <a:endParaRPr lang="en-AU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2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6D38DE-F43C-498A-9605-F6DF7CA1B86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838200"/>
            <a:ext cx="4486275" cy="33639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5650"/>
            <a:ext cx="5365750" cy="4040188"/>
          </a:xfrm>
          <a:noFill/>
        </p:spPr>
        <p:txBody>
          <a:bodyPr/>
          <a:lstStyle/>
          <a:p>
            <a:pPr eaLnBrk="1" hangingPunct="1"/>
            <a:endParaRPr lang="en-AU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6521C8-7965-4425-9808-8E90322594A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8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B3BE8D-64AE-4E19-B0EF-47F2742D3D08}" type="datetime1">
              <a:rPr lang="en-US" altLang="en-US" sz="1200" smtClean="0">
                <a:latin typeface="Times New Roman" panose="02020603050405020304" pitchFamily="18" charset="0"/>
              </a:rPr>
              <a:pPr/>
              <a:t>11-Nov-15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A9ABF0-5934-4AC5-BCFA-BC18220F7894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70047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16BA-430D-487E-BFE1-6D8BB013A92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109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CFDEC-CE1A-4289-BBB4-89DA1212F2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895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FE7B9-FA58-47D5-BC0C-6D0CDA49C9A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859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74829-046F-46C1-8349-7B0E45D8B6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5" y="0"/>
            <a:ext cx="524545" cy="5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4B5FC-018F-4EAD-97D8-A36CC581033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0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16E8-FDA2-4D9D-B84C-4D7BA8B7BFB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408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5E443-773A-4AB1-ABA2-45EDBD7C1A7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260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39918-88D0-4A03-A218-239149920B7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4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832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8CE40-DE35-4593-951F-07AA6EB9711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247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40843-A784-4347-8020-8913FBA288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431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1E326A-DA2F-4DA0-B652-2B70F1B963F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702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owusu@banac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5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Visio_2003-2010_Drawing1.vsd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5496" y="0"/>
            <a:ext cx="9098029" cy="76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kumimoji="0" lang="en-AU" altLang="en-US" sz="32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kumimoji="0" lang="en-AU" altLang="en-US" sz="32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kumimoji="0" lang="en-AU" altLang="en-US" sz="32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kumimoji="0" lang="en-AU" altLang="en-US" sz="32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kumimoji="0" lang="en-AU" altLang="en-US" sz="3200" b="1" dirty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kumimoji="0" lang="en-AU" altLang="en-US" sz="32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r>
              <a:rPr kumimoji="0" lang="en-AU" altLang="en-US" sz="3200" b="1" dirty="0" smtClean="0">
                <a:solidFill>
                  <a:srgbClr val="333333"/>
                </a:solidFill>
                <a:latin typeface="Verdana" pitchFamily="34" charset="0"/>
              </a:rPr>
              <a:t>Rethinking </a:t>
            </a:r>
            <a:r>
              <a:rPr kumimoji="0" lang="en-AU" altLang="en-US" sz="3200" b="1" dirty="0">
                <a:solidFill>
                  <a:srgbClr val="333333"/>
                </a:solidFill>
                <a:latin typeface="Verdana" pitchFamily="34" charset="0"/>
              </a:rPr>
              <a:t>the Application of Engineering: </a:t>
            </a:r>
            <a:endParaRPr kumimoji="0" lang="en-AU" altLang="en-US" sz="32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r>
              <a:rPr kumimoji="0" lang="en-AU" altLang="en-US" sz="3200" b="1" dirty="0" smtClean="0">
                <a:solidFill>
                  <a:srgbClr val="333333"/>
                </a:solidFill>
                <a:latin typeface="Verdana" pitchFamily="34" charset="0"/>
              </a:rPr>
              <a:t>Structural </a:t>
            </a:r>
            <a:r>
              <a:rPr kumimoji="0" lang="en-AU" altLang="en-US" sz="3200" b="1" dirty="0">
                <a:solidFill>
                  <a:srgbClr val="333333"/>
                </a:solidFill>
                <a:latin typeface="Verdana" pitchFamily="34" charset="0"/>
              </a:rPr>
              <a:t>Analysis of Economic Impact Risk Propagation in </a:t>
            </a:r>
            <a:r>
              <a:rPr kumimoji="0" lang="en-AU" altLang="en-US" sz="3200" b="1" dirty="0" err="1" smtClean="0">
                <a:solidFill>
                  <a:srgbClr val="333333"/>
                </a:solidFill>
                <a:latin typeface="Verdana" pitchFamily="34" charset="0"/>
              </a:rPr>
              <a:t>Infra_Structures</a:t>
            </a:r>
            <a:r>
              <a:rPr kumimoji="0" lang="en-AU" altLang="en-US" sz="4400" b="1" dirty="0" smtClean="0">
                <a:solidFill>
                  <a:srgbClr val="333333"/>
                </a:solidFill>
                <a:latin typeface="Verdana" pitchFamily="34" charset="0"/>
              </a:rPr>
              <a:t>.</a:t>
            </a:r>
            <a:r>
              <a:rPr kumimoji="0" lang="en-AU" altLang="en-US" sz="1600" b="1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kumimoji="0" lang="en-AU" altLang="en-US" sz="3200" b="1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endParaRPr kumimoji="0" lang="en-AU" altLang="en-US" sz="2000" b="1" dirty="0">
              <a:solidFill>
                <a:srgbClr val="000066"/>
              </a:solidFill>
              <a:latin typeface="Verdana" pitchFamily="34" charset="0"/>
            </a:endParaRPr>
          </a:p>
          <a:p>
            <a:pPr algn="ctr"/>
            <a:r>
              <a:rPr kumimoji="0" lang="en-AU" altLang="en-US" sz="2000" b="1" dirty="0" err="1" smtClean="0">
                <a:latin typeface="Verdana" pitchFamily="34" charset="0"/>
              </a:rPr>
              <a:t>Dr.</a:t>
            </a:r>
            <a:r>
              <a:rPr kumimoji="0" lang="en-AU" altLang="en-US" sz="2000" b="1" dirty="0" smtClean="0">
                <a:latin typeface="Verdana" pitchFamily="34" charset="0"/>
              </a:rPr>
              <a:t> Albert  Owusu</a:t>
            </a:r>
            <a:r>
              <a:rPr kumimoji="0" lang="en-AU" altLang="en-US" sz="1200" b="1" dirty="0" smtClean="0">
                <a:latin typeface="Verdana" pitchFamily="34" charset="0"/>
              </a:rPr>
              <a:t> </a:t>
            </a:r>
            <a:endParaRPr kumimoji="0" lang="en-AU" altLang="en-US" sz="1200" b="1" dirty="0">
              <a:latin typeface="Verdana" pitchFamily="34" charset="0"/>
            </a:endParaRPr>
          </a:p>
          <a:p>
            <a:pPr algn="ctr"/>
            <a:r>
              <a:rPr kumimoji="0" lang="en-AU" altLang="en-US" sz="1200" b="1" dirty="0" smtClean="0">
                <a:latin typeface="Verdana" pitchFamily="34" charset="0"/>
              </a:rPr>
              <a:t>PhD; M.Sc. (Proj Mgt); M. E (Civil Eng.); B.Sc.(Civil Eng.); PMI. MNZSEE.</a:t>
            </a:r>
          </a:p>
          <a:p>
            <a:pPr algn="ctr"/>
            <a:r>
              <a:rPr kumimoji="0" lang="en-AU" altLang="en-US" sz="1600" b="1" dirty="0" smtClean="0">
                <a:latin typeface="Verdana" pitchFamily="34" charset="0"/>
              </a:rPr>
              <a:t>E-mail</a:t>
            </a:r>
            <a:r>
              <a:rPr kumimoji="0" lang="en-AU" altLang="en-US" sz="1600" b="1" dirty="0">
                <a:latin typeface="Verdana" pitchFamily="34" charset="0"/>
              </a:rPr>
              <a:t>: </a:t>
            </a:r>
            <a:endParaRPr kumimoji="0" lang="en-US" altLang="en-US" sz="1600" b="1" dirty="0" smtClean="0">
              <a:latin typeface="Verdana" pitchFamily="34" charset="0"/>
              <a:hlinkClick r:id="rId3"/>
            </a:endParaRPr>
          </a:p>
          <a:p>
            <a:pPr algn="ctr"/>
            <a:r>
              <a:rPr kumimoji="0" lang="en-US" altLang="en-US" sz="1600" b="1" dirty="0" smtClean="0">
                <a:latin typeface="Verdana" pitchFamily="34" charset="0"/>
                <a:hlinkClick r:id="rId3"/>
              </a:rPr>
              <a:t>ahowusu@gmail.com</a:t>
            </a:r>
            <a:endParaRPr kumimoji="0" lang="en-US" altLang="en-US" sz="1600" b="1" dirty="0" smtClean="0">
              <a:latin typeface="Verdana" pitchFamily="34" charset="0"/>
            </a:endParaRPr>
          </a:p>
          <a:p>
            <a:pPr algn="ctr"/>
            <a:r>
              <a:rPr kumimoji="0" lang="en-US" altLang="en-US" sz="1600" b="1" dirty="0" smtClean="0">
                <a:latin typeface="Verdana" pitchFamily="34" charset="0"/>
              </a:rPr>
              <a:t>Telephone:   +61 42 3366 042</a:t>
            </a:r>
            <a:endParaRPr kumimoji="0" lang="en-US" altLang="en-US" sz="1600" b="1" dirty="0">
              <a:latin typeface="Verdana" pitchFamily="34" charset="0"/>
            </a:endParaRPr>
          </a:p>
          <a:p>
            <a:pPr algn="ctr"/>
            <a:endParaRPr kumimoji="0" lang="en-US" altLang="en-US" sz="16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5" y="0"/>
            <a:ext cx="9144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0"/>
          <a:stretch/>
        </p:blipFill>
        <p:spPr bwMode="auto">
          <a:xfrm>
            <a:off x="1317826" y="2468310"/>
            <a:ext cx="5886450" cy="43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26756"/>
              </p:ext>
            </p:extLst>
          </p:nvPr>
        </p:nvGraphicFramePr>
        <p:xfrm>
          <a:off x="3419872" y="1520558"/>
          <a:ext cx="3633501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Bitmap Image" r:id="rId4" imgW="4715640" imgH="2400840" progId="Paint.Picture">
                  <p:embed/>
                </p:oleObj>
              </mc:Choice>
              <mc:Fallback>
                <p:oleObj name="Bitmap Image" r:id="rId4" imgW="4715640" imgH="240084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3437"/>
                      <a:stretch>
                        <a:fillRect/>
                      </a:stretch>
                    </p:blipFill>
                    <p:spPr bwMode="auto">
                      <a:xfrm>
                        <a:off x="3419872" y="1520558"/>
                        <a:ext cx="3633501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3339185" cy="683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156815"/>
            <a:ext cx="521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heavy" dirty="0" smtClean="0">
                <a:solidFill>
                  <a:srgbClr val="4D4D4D"/>
                </a:solidFill>
                <a:latin typeface="Verdana" pitchFamily="34" charset="0"/>
              </a:rPr>
              <a:t>MOMENT DISTRIBUTION</a:t>
            </a:r>
          </a:p>
          <a:p>
            <a:r>
              <a:rPr lang="en-US" altLang="en-US" sz="2800" b="1" u="heavy" dirty="0" smtClean="0">
                <a:solidFill>
                  <a:srgbClr val="4D4D4D"/>
                </a:solidFill>
                <a:latin typeface="Verdana" pitchFamily="34" charset="0"/>
              </a:rPr>
              <a:t>=IMPACT PROPAGATION</a:t>
            </a:r>
            <a:endParaRPr lang="en-US" sz="2800" u="heavy" dirty="0"/>
          </a:p>
        </p:txBody>
      </p:sp>
    </p:spTree>
    <p:extLst>
      <p:ext uri="{BB962C8B-B14F-4D97-AF65-F5344CB8AC3E}">
        <p14:creationId xmlns:p14="http://schemas.microsoft.com/office/powerpoint/2010/main" val="18065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06261"/>
              </p:ext>
            </p:extLst>
          </p:nvPr>
        </p:nvGraphicFramePr>
        <p:xfrm>
          <a:off x="666899" y="2425206"/>
          <a:ext cx="1181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5" r:id="rId3" imgW="990600" imgH="368300" progId="Equation.DSMT4">
                  <p:embed/>
                </p:oleObj>
              </mc:Choice>
              <mc:Fallback>
                <p:oleObj r:id="rId3" imgW="9906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99" y="2425206"/>
                        <a:ext cx="1181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01800" y="4319588"/>
          <a:ext cx="1238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6" r:id="rId5" imgW="114102" imgH="177492" progId="Equation.DSMT4">
                  <p:embed/>
                </p:oleObj>
              </mc:Choice>
              <mc:Fallback>
                <p:oleObj r:id="rId5" imgW="114102" imgH="17749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319588"/>
                        <a:ext cx="12382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44962"/>
              </p:ext>
            </p:extLst>
          </p:nvPr>
        </p:nvGraphicFramePr>
        <p:xfrm>
          <a:off x="630288" y="2944813"/>
          <a:ext cx="18859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" r:id="rId7" imgW="1765300" imgH="1219200" progId="Equation.DSMT4">
                  <p:embed/>
                </p:oleObj>
              </mc:Choice>
              <mc:Fallback>
                <p:oleObj r:id="rId7" imgW="1765300" imgH="1219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88" y="2944813"/>
                        <a:ext cx="188595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07446"/>
              </p:ext>
            </p:extLst>
          </p:nvPr>
        </p:nvGraphicFramePr>
        <p:xfrm>
          <a:off x="654050" y="1549943"/>
          <a:ext cx="2343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" r:id="rId9" imgW="2794000" imgH="889000" progId="Equation.DSMT4">
                  <p:embed/>
                </p:oleObj>
              </mc:Choice>
              <mc:Fallback>
                <p:oleObj r:id="rId9" imgW="2794000" imgH="889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49943"/>
                        <a:ext cx="23431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23045"/>
              </p:ext>
            </p:extLst>
          </p:nvPr>
        </p:nvGraphicFramePr>
        <p:xfrm>
          <a:off x="551879" y="5576887"/>
          <a:ext cx="32861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9" r:id="rId11" imgW="3695700" imgH="1117600" progId="Equation.DSMT4">
                  <p:embed/>
                </p:oleObj>
              </mc:Choice>
              <mc:Fallback>
                <p:oleObj r:id="rId11" imgW="3695700" imgH="111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79" y="5576887"/>
                        <a:ext cx="32861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1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0" y="4207370"/>
            <a:ext cx="2695575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82442"/>
              </p:ext>
            </p:extLst>
          </p:nvPr>
        </p:nvGraphicFramePr>
        <p:xfrm>
          <a:off x="5899765" y="267695"/>
          <a:ext cx="24511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0" r:id="rId14" imgW="2451100" imgH="6324600" progId="Equation.DSMT4">
                  <p:embed/>
                </p:oleObj>
              </mc:Choice>
              <mc:Fallback>
                <p:oleObj r:id="rId14" imgW="2451100" imgH="6324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765" y="267695"/>
                        <a:ext cx="2451100" cy="632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1879" y="1017224"/>
            <a:ext cx="61926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Stiffness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By definition it can be written as Eq. (5-33):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51879" y="449993"/>
            <a:ext cx="254749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Stiffness factors (Vulnerability factors)</a:t>
            </a:r>
            <a:endParaRPr kumimoji="0" lang="en-US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701800" y="4859135"/>
            <a:ext cx="223138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3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5775" y="1987722"/>
            <a:ext cx="8229600" cy="1943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AU" altLang="zh-CN" dirty="0" smtClean="0">
                <a:ea typeface="SimSun" panose="02010600030101010101" pitchFamily="2" charset="-122"/>
              </a:rPr>
              <a:t>spring with nodes 1 and 2 has stiffness k</a:t>
            </a:r>
          </a:p>
          <a:p>
            <a:pPr fontAlgn="auto">
              <a:spcAft>
                <a:spcPts val="0"/>
              </a:spcAft>
            </a:pPr>
            <a:r>
              <a:rPr kumimoji="0" lang="en-AU" altLang="zh-CN" dirty="0" smtClean="0">
                <a:ea typeface="SimSun" panose="02010600030101010101" pitchFamily="2" charset="-122"/>
              </a:rPr>
              <a:t>axial displacements at nodes = u</a:t>
            </a:r>
            <a:r>
              <a:rPr kumimoji="0" lang="en-AU" altLang="zh-CN" baseline="-25000" dirty="0" smtClean="0">
                <a:ea typeface="SimSun" panose="02010600030101010101" pitchFamily="2" charset="-122"/>
              </a:rPr>
              <a:t>1</a:t>
            </a:r>
            <a:r>
              <a:rPr kumimoji="0" lang="en-AU" altLang="zh-CN" dirty="0" smtClean="0">
                <a:ea typeface="SimSun" panose="02010600030101010101" pitchFamily="2" charset="-122"/>
              </a:rPr>
              <a:t>, u</a:t>
            </a:r>
            <a:r>
              <a:rPr kumimoji="0" lang="en-AU" altLang="zh-CN" baseline="-25000" dirty="0" smtClean="0">
                <a:ea typeface="SimSun" panose="02010600030101010101" pitchFamily="2" charset="-122"/>
              </a:rPr>
              <a:t>2</a:t>
            </a:r>
          </a:p>
          <a:p>
            <a:pPr fontAlgn="auto">
              <a:spcAft>
                <a:spcPts val="0"/>
              </a:spcAft>
            </a:pPr>
            <a:r>
              <a:rPr kumimoji="0" lang="en-AU" altLang="zh-CN" dirty="0" smtClean="0">
                <a:ea typeface="SimSun" panose="02010600030101010101" pitchFamily="2" charset="-122"/>
              </a:rPr>
              <a:t>axial forces at nodes =  F</a:t>
            </a:r>
            <a:r>
              <a:rPr kumimoji="0" lang="en-AU" altLang="zh-CN" baseline="-25000" dirty="0" smtClean="0">
                <a:ea typeface="SimSun" panose="02010600030101010101" pitchFamily="2" charset="-122"/>
              </a:rPr>
              <a:t>1</a:t>
            </a:r>
            <a:r>
              <a:rPr kumimoji="0" lang="en-AU" altLang="zh-CN" dirty="0" smtClean="0">
                <a:ea typeface="SimSun" panose="02010600030101010101" pitchFamily="2" charset="-122"/>
              </a:rPr>
              <a:t>, F</a:t>
            </a:r>
            <a:r>
              <a:rPr kumimoji="0" lang="en-AU" altLang="zh-CN" baseline="-25000" dirty="0" smtClean="0">
                <a:ea typeface="SimSun" panose="02010600030101010101" pitchFamily="2" charset="-122"/>
              </a:rPr>
              <a:t>2</a:t>
            </a:r>
            <a:endParaRPr kumimoji="0" lang="ru-RU" altLang="en-US" baseline="-25000" dirty="0" smtClean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739237" y="44624"/>
            <a:ext cx="3960813" cy="1871664"/>
            <a:chOff x="1383" y="1207"/>
            <a:chExt cx="2495" cy="99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429" y="1661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B1B1B1"/>
                </a:buClr>
                <a:buChar char="•"/>
                <a:defRPr sz="2800">
                  <a:solidFill>
                    <a:srgbClr val="1035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1B1B1"/>
                </a:buClr>
                <a:buChar char="–"/>
                <a:defRPr sz="2400">
                  <a:solidFill>
                    <a:srgbClr val="1035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1B1B1"/>
                </a:buClr>
                <a:buChar char="•"/>
                <a:defRPr sz="2000">
                  <a:solidFill>
                    <a:srgbClr val="1035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1B1B1"/>
                </a:buClr>
                <a:buChar char="–"/>
                <a:defRPr>
                  <a:solidFill>
                    <a:srgbClr val="1035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solidFill>
                  <a:srgbClr val="003366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19" y="1706"/>
              <a:ext cx="22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517" y="1434"/>
              <a:ext cx="136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837" y="1434"/>
              <a:ext cx="136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973" y="1434"/>
              <a:ext cx="136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09" y="1434"/>
              <a:ext cx="136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245" y="1434"/>
              <a:ext cx="136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381" y="1434"/>
              <a:ext cx="136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1746" y="1434"/>
              <a:ext cx="91" cy="27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880" y="1661"/>
              <a:ext cx="27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152" y="1616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B1B1B1"/>
                </a:buClr>
                <a:buChar char="•"/>
                <a:defRPr sz="2800">
                  <a:solidFill>
                    <a:srgbClr val="1035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1B1B1"/>
                </a:buClr>
                <a:buChar char="–"/>
                <a:defRPr sz="2400">
                  <a:solidFill>
                    <a:srgbClr val="1035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1B1B1"/>
                </a:buClr>
                <a:buChar char="•"/>
                <a:defRPr sz="2000">
                  <a:solidFill>
                    <a:srgbClr val="1035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1B1B1"/>
                </a:buClr>
                <a:buChar char="–"/>
                <a:defRPr>
                  <a:solidFill>
                    <a:srgbClr val="1035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solidFill>
                  <a:srgbClr val="003366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2653" y="1434"/>
              <a:ext cx="136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2789" y="1661"/>
              <a:ext cx="91" cy="27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383" y="1434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B1B1B1"/>
                </a:buClr>
                <a:buChar char="•"/>
                <a:defRPr sz="2800">
                  <a:solidFill>
                    <a:srgbClr val="1035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1B1B1"/>
                </a:buClr>
                <a:buChar char="–"/>
                <a:defRPr sz="2400">
                  <a:solidFill>
                    <a:srgbClr val="1035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1B1B1"/>
                </a:buClr>
                <a:buChar char="•"/>
                <a:defRPr sz="2000">
                  <a:solidFill>
                    <a:srgbClr val="1035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1B1B1"/>
                </a:buClr>
                <a:buChar char="–"/>
                <a:defRPr>
                  <a:solidFill>
                    <a:srgbClr val="1035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AU" altLang="zh-CN" sz="1800" b="1" i="1">
                  <a:solidFill>
                    <a:schemeClr val="tx1"/>
                  </a:solidFill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107" y="1389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B1B1B1"/>
                </a:buClr>
                <a:buChar char="•"/>
                <a:defRPr sz="2800">
                  <a:solidFill>
                    <a:srgbClr val="1035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1B1B1"/>
                </a:buClr>
                <a:buChar char="–"/>
                <a:defRPr sz="2400">
                  <a:solidFill>
                    <a:srgbClr val="1035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1B1B1"/>
                </a:buClr>
                <a:buChar char="•"/>
                <a:defRPr sz="2000">
                  <a:solidFill>
                    <a:srgbClr val="1035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1B1B1"/>
                </a:buClr>
                <a:buChar char="–"/>
                <a:defRPr>
                  <a:solidFill>
                    <a:srgbClr val="1035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AU" altLang="zh-CN" sz="1800" b="1" i="1">
                  <a:solidFill>
                    <a:schemeClr val="tx1"/>
                  </a:solidFill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3198" y="175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3198" y="206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198" y="1797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B1B1B1"/>
                </a:buClr>
                <a:buChar char="•"/>
                <a:defRPr sz="2800">
                  <a:solidFill>
                    <a:srgbClr val="1035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1B1B1"/>
                </a:buClr>
                <a:buChar char="–"/>
                <a:defRPr sz="2400">
                  <a:solidFill>
                    <a:srgbClr val="1035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1B1B1"/>
                </a:buClr>
                <a:buChar char="•"/>
                <a:defRPr sz="2000">
                  <a:solidFill>
                    <a:srgbClr val="1035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1B1B1"/>
                </a:buClr>
                <a:buChar char="–"/>
                <a:defRPr>
                  <a:solidFill>
                    <a:srgbClr val="1035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AU" altLang="zh-CN" sz="1800" b="1" i="1">
                  <a:solidFill>
                    <a:schemeClr val="tx1"/>
                  </a:solidFill>
                  <a:ea typeface="SimSun" panose="02010600030101010101" pitchFamily="2" charset="-122"/>
                </a:rPr>
                <a:t>F</a:t>
              </a:r>
              <a:r>
                <a:rPr lang="en-AU" altLang="zh-CN" sz="1800" b="1" i="1" baseline="-25000">
                  <a:solidFill>
                    <a:schemeClr val="tx1"/>
                  </a:solidFill>
                  <a:ea typeface="SimSun" panose="02010600030101010101" pitchFamily="2" charset="-122"/>
                </a:rPr>
                <a:t>2</a:t>
              </a:r>
              <a:r>
                <a:rPr lang="en-AU" altLang="zh-CN" sz="1800" b="1" i="1">
                  <a:solidFill>
                    <a:schemeClr val="tx1"/>
                  </a:solidFill>
                  <a:ea typeface="SimSun" panose="02010600030101010101" pitchFamily="2" charset="-122"/>
                </a:rPr>
                <a:t>, u</a:t>
              </a:r>
              <a:r>
                <a:rPr lang="en-AU" altLang="zh-CN" sz="1800" b="1" i="1" baseline="-25000">
                  <a:solidFill>
                    <a:schemeClr val="tx1"/>
                  </a:solidFill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1474" y="179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474" y="1884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B1B1B1"/>
                </a:buClr>
                <a:buChar char="•"/>
                <a:defRPr sz="2800">
                  <a:solidFill>
                    <a:srgbClr val="1035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1B1B1"/>
                </a:buClr>
                <a:buChar char="–"/>
                <a:defRPr sz="2400">
                  <a:solidFill>
                    <a:srgbClr val="1035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1B1B1"/>
                </a:buClr>
                <a:buChar char="•"/>
                <a:defRPr sz="2000">
                  <a:solidFill>
                    <a:srgbClr val="1035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1B1B1"/>
                </a:buClr>
                <a:buChar char="–"/>
                <a:defRPr>
                  <a:solidFill>
                    <a:srgbClr val="1035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AU" altLang="zh-CN" sz="1800" b="1" i="1">
                  <a:solidFill>
                    <a:schemeClr val="tx1"/>
                  </a:solidFill>
                  <a:ea typeface="SimSun" panose="02010600030101010101" pitchFamily="2" charset="-122"/>
                </a:rPr>
                <a:t>F</a:t>
              </a:r>
              <a:r>
                <a:rPr lang="en-AU" altLang="zh-CN" sz="1800" b="1" i="1" baseline="-25000">
                  <a:solidFill>
                    <a:schemeClr val="tx1"/>
                  </a:solidFill>
                  <a:ea typeface="SimSun" panose="02010600030101010101" pitchFamily="2" charset="-122"/>
                </a:rPr>
                <a:t>1</a:t>
              </a:r>
              <a:r>
                <a:rPr lang="en-AU" altLang="zh-CN" sz="1800" b="1" i="1">
                  <a:solidFill>
                    <a:schemeClr val="tx1"/>
                  </a:solidFill>
                  <a:ea typeface="SimSun" panose="02010600030101010101" pitchFamily="2" charset="-122"/>
                </a:rPr>
                <a:t>, u</a:t>
              </a:r>
              <a:r>
                <a:rPr lang="en-AU" altLang="zh-CN" sz="1800" b="1" i="1" baseline="-25000">
                  <a:solidFill>
                    <a:schemeClr val="tx1"/>
                  </a:solidFill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1474" y="2115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200" y="1207"/>
              <a:ext cx="4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B1B1B1"/>
                </a:buClr>
                <a:buChar char="•"/>
                <a:defRPr sz="2800">
                  <a:solidFill>
                    <a:srgbClr val="1035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B1B1B1"/>
                </a:buClr>
                <a:buChar char="–"/>
                <a:defRPr sz="2400">
                  <a:solidFill>
                    <a:srgbClr val="1035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1B1B1"/>
                </a:buClr>
                <a:buChar char="•"/>
                <a:defRPr sz="2000">
                  <a:solidFill>
                    <a:srgbClr val="1035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B1B1B1"/>
                </a:buClr>
                <a:buChar char="–"/>
                <a:defRPr>
                  <a:solidFill>
                    <a:srgbClr val="1035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B1B1"/>
                </a:buClr>
                <a:buChar char="»"/>
                <a:defRPr sz="1600">
                  <a:solidFill>
                    <a:srgbClr val="1035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AU" altLang="zh-CN" sz="1800" b="1" i="1">
                  <a:solidFill>
                    <a:schemeClr val="tx1"/>
                  </a:solidFill>
                  <a:ea typeface="SimSun" panose="02010600030101010101" pitchFamily="2" charset="-122"/>
                </a:rPr>
                <a:t>k</a:t>
              </a:r>
            </a:p>
          </p:txBody>
        </p:sp>
      </p:grp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133172"/>
              </p:ext>
            </p:extLst>
          </p:nvPr>
        </p:nvGraphicFramePr>
        <p:xfrm>
          <a:off x="1803406" y="4051874"/>
          <a:ext cx="460851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3" imgW="1447172" imgH="482391" progId="Equation.3">
                  <p:embed/>
                </p:oleObj>
              </mc:Choice>
              <mc:Fallback>
                <p:oleObj name="Equation" r:id="rId3" imgW="1447172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6" y="4051874"/>
                        <a:ext cx="4608512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36486"/>
              </p:ext>
            </p:extLst>
          </p:nvPr>
        </p:nvGraphicFramePr>
        <p:xfrm>
          <a:off x="2929154" y="6032829"/>
          <a:ext cx="27511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5" imgW="927100" imgH="228600" progId="Equation.3">
                  <p:embed/>
                </p:oleObj>
              </mc:Choice>
              <mc:Fallback>
                <p:oleObj name="Equation" r:id="rId5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154" y="6032829"/>
                        <a:ext cx="27511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9600" b="1" dirty="0" smtClean="0"/>
              <a:t>Example</a:t>
            </a:r>
            <a:endParaRPr lang="en-AU" sz="96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55826"/>
              </p:ext>
            </p:extLst>
          </p:nvPr>
        </p:nvGraphicFramePr>
        <p:xfrm>
          <a:off x="4211960" y="40770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960" y="40770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1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B5D7B3-127F-4052-B98B-5E05D19319A3}" type="slidenum">
              <a:rPr lang="en-AU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AU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100" dirty="0" smtClean="0"/>
              <a:t/>
            </a:r>
            <a:br>
              <a:rPr lang="en-US" altLang="en-US" sz="3100" dirty="0" smtClean="0"/>
            </a:br>
            <a:r>
              <a:rPr lang="en-US" altLang="en-US" sz="31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 TIME</a:t>
            </a:r>
          </a:p>
        </p:txBody>
      </p:sp>
      <p:pic>
        <p:nvPicPr>
          <p:cNvPr id="34821" name="Picture 3" descr="MCj01345490000[1]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916832"/>
            <a:ext cx="2062163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203352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sz="4000" b="1" u="sng" dirty="0" smtClean="0">
                <a:latin typeface="Verdana" pitchFamily="34" charset="0"/>
              </a:rPr>
              <a:t>Objectives</a:t>
            </a:r>
            <a:r>
              <a:rPr lang="en-AU" altLang="en-US" b="1" u="sng" dirty="0" smtClean="0">
                <a:latin typeface="Verdana" pitchFamily="34" charset="0"/>
              </a:rPr>
              <a:t> of  Presentation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58900" y="981075"/>
            <a:ext cx="8785100" cy="6093296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3600" b="1" dirty="0" smtClean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3600" b="1" dirty="0"/>
              <a:t>Exhibit a </a:t>
            </a:r>
            <a:r>
              <a:rPr lang="en-GB" altLang="en-US" sz="3600" b="1" dirty="0" smtClean="0"/>
              <a:t>Model Impact Propagation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3600" b="1" dirty="0" smtClean="0"/>
              <a:t>Illustrate </a:t>
            </a:r>
            <a:r>
              <a:rPr lang="en-GB" altLang="en-US" sz="3600" b="1" dirty="0"/>
              <a:t>Structural concept </a:t>
            </a:r>
            <a:r>
              <a:rPr lang="en-GB" altLang="en-US" sz="3600" b="1" dirty="0" smtClean="0"/>
              <a:t>application</a:t>
            </a:r>
            <a:endParaRPr lang="en-GB" altLang="en-US" sz="3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sz="3600" b="1" dirty="0" smtClean="0"/>
              <a:t>Show convergence between </a:t>
            </a:r>
            <a:r>
              <a:rPr lang="en-GB" altLang="en-US" sz="3600" b="1" dirty="0"/>
              <a:t>S</a:t>
            </a:r>
            <a:r>
              <a:rPr lang="en-GB" altLang="en-US" sz="3600" b="1" dirty="0" smtClean="0"/>
              <a:t>tructural &amp; Economic concepts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3600" b="1" dirty="0"/>
              <a:t>To encourage Engineers to take interest and explore Engineering applications in other disciplines.</a:t>
            </a:r>
          </a:p>
          <a:p>
            <a:pPr eaLnBrk="1" hangingPunct="1">
              <a:spcBef>
                <a:spcPct val="0"/>
              </a:spcBef>
            </a:pPr>
            <a:endParaRPr lang="en-GB" altLang="en-US" sz="3600" b="1" dirty="0" smtClean="0"/>
          </a:p>
          <a:p>
            <a:pPr eaLnBrk="1" hangingPunct="1">
              <a:spcBef>
                <a:spcPct val="0"/>
              </a:spcBef>
            </a:pPr>
            <a:endParaRPr lang="en-GB" altLang="en-US" sz="36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74829-046F-46C1-8349-7B0E45D8B6D9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-153146"/>
            <a:ext cx="8229600" cy="908720"/>
          </a:xfrm>
        </p:spPr>
        <p:txBody>
          <a:bodyPr/>
          <a:lstStyle/>
          <a:p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</a:t>
            </a:r>
            <a:r>
              <a:rPr lang="en-US" sz="4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</a:t>
            </a:r>
            <a:r>
              <a:rPr lang="en-US" sz="4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a_S</a:t>
            </a:r>
            <a:r>
              <a:rPr lang="en-US" sz="4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tructur</a:t>
            </a:r>
            <a:r>
              <a:rPr lang="en-US" sz="4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" y="908720"/>
            <a:ext cx="9129293" cy="594928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4400" b="1" dirty="0" smtClean="0"/>
              <a:t>Network of a nation’s assets which runs the economy. Examples: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GB" sz="14400" b="1" dirty="0" smtClean="0"/>
              <a:t>Transport Infrastructure(road, air, sea, rail, </a:t>
            </a:r>
            <a:r>
              <a:rPr lang="en-GB" sz="14400" b="1" dirty="0" err="1" smtClean="0"/>
              <a:t>etc</a:t>
            </a:r>
            <a:r>
              <a:rPr lang="en-GB" sz="14400" b="1" dirty="0" smtClean="0"/>
              <a:t>)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GB" sz="14400" b="1" dirty="0" smtClean="0"/>
              <a:t>Energy &amp; Power Grid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GB" sz="14400" b="1" dirty="0" smtClean="0"/>
              <a:t>Communication (Telephone, internet, </a:t>
            </a:r>
            <a:r>
              <a:rPr lang="en-GB" sz="14400" b="1" dirty="0" err="1" smtClean="0"/>
              <a:t>etc</a:t>
            </a:r>
            <a:r>
              <a:rPr lang="en-GB" sz="14400" b="1" dirty="0" smtClean="0"/>
              <a:t> )</a:t>
            </a:r>
            <a:endParaRPr lang="en-GB" sz="14400" b="1" dirty="0"/>
          </a:p>
          <a:p>
            <a:pPr marL="342900" lvl="1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GB" sz="14400" b="1" dirty="0" smtClean="0"/>
              <a:t>The Environment (Ecosystem &amp; Biodiversity)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GB" sz="14400" b="1" dirty="0" smtClean="0"/>
              <a:t>Banking &amp; Finance, </a:t>
            </a:r>
          </a:p>
          <a:p>
            <a:pPr marL="341313" lvl="1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GB" sz="14400" b="1" dirty="0"/>
              <a:t>G</a:t>
            </a:r>
            <a:r>
              <a:rPr lang="en-GB" sz="14400" b="1" dirty="0" smtClean="0"/>
              <a:t>enerally:</a:t>
            </a:r>
          </a:p>
          <a:p>
            <a:pPr marL="342900" lvl="1" indent="-342900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GB" sz="14400" b="1" dirty="0" smtClean="0"/>
              <a:t> </a:t>
            </a:r>
            <a:r>
              <a:rPr lang="en-GB" sz="14400" b="1" dirty="0"/>
              <a:t>public assets and </a:t>
            </a:r>
            <a:r>
              <a:rPr lang="en-GB" sz="14400" b="1" dirty="0" smtClean="0"/>
              <a:t>services</a:t>
            </a:r>
          </a:p>
          <a:p>
            <a:pPr marL="342900" lvl="1" indent="-342900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GB" sz="14400" b="1" dirty="0"/>
              <a:t>natural assets and natural resource-based industries</a:t>
            </a:r>
            <a:r>
              <a:rPr lang="en-GB" sz="14400" dirty="0"/>
              <a:t/>
            </a:r>
            <a:br>
              <a:rPr lang="en-GB" sz="14400" dirty="0"/>
            </a:br>
            <a:endParaRPr lang="en-GB" sz="14400" b="1" dirty="0" smtClean="0">
              <a:solidFill>
                <a:srgbClr val="0000FF"/>
              </a:solidFill>
            </a:endParaRPr>
          </a:p>
          <a:p>
            <a:pPr marL="342900" lvl="1" indent="-342900">
              <a:lnSpc>
                <a:spcPct val="110000"/>
              </a:lnSpc>
              <a:spcBef>
                <a:spcPct val="0"/>
              </a:spcBef>
              <a:buChar char="•"/>
            </a:pPr>
            <a:endParaRPr lang="en-GB" sz="4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74829-046F-46C1-8349-7B0E45D8B6D9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3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 smtClean="0">
                <a:solidFill>
                  <a:srgbClr val="4D4D4D"/>
                </a:solidFill>
                <a:latin typeface="Verdana" pitchFamily="34" charset="0"/>
              </a:rPr>
              <a:t>Infr</a:t>
            </a:r>
            <a:r>
              <a:rPr lang="en-US" altLang="en-US" b="1" dirty="0" smtClean="0">
                <a:solidFill>
                  <a:srgbClr val="4D4D4D"/>
                </a:solidFill>
                <a:latin typeface="Verdana" pitchFamily="34" charset="0"/>
              </a:rPr>
              <a:t>a-s</a:t>
            </a:r>
            <a:r>
              <a:rPr lang="en-US" altLang="en-US" b="1" u="sng" dirty="0" smtClean="0">
                <a:solidFill>
                  <a:srgbClr val="4D4D4D"/>
                </a:solidFill>
                <a:latin typeface="Verdana" pitchFamily="34" charset="0"/>
              </a:rPr>
              <a:t>tructures Connectivity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74829-046F-46C1-8349-7B0E45D8B6D9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595557"/>
              </p:ext>
            </p:extLst>
          </p:nvPr>
        </p:nvGraphicFramePr>
        <p:xfrm>
          <a:off x="1619672" y="764705"/>
          <a:ext cx="5112568" cy="446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Visio" r:id="rId4" imgW="6152949" imgH="4105493" progId="Visio.Drawing.11">
                  <p:embed/>
                </p:oleObj>
              </mc:Choice>
              <mc:Fallback>
                <p:oleObj name="Visio" r:id="rId4" imgW="6152949" imgH="410549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764705"/>
                        <a:ext cx="5112568" cy="4463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21077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4D4D4D"/>
                </a:solidFill>
                <a:latin typeface="Verdana" pitchFamily="34" charset="0"/>
                <a:ea typeface="+mj-ea"/>
                <a:cs typeface="+mj-cs"/>
              </a:rPr>
              <a:t>Interdependent</a:t>
            </a:r>
            <a:r>
              <a:rPr lang="en-US" sz="4000" b="1" dirty="0" smtClean="0">
                <a:solidFill>
                  <a:srgbClr val="4D4D4D"/>
                </a:solidFill>
                <a:latin typeface="Verdana" pitchFamily="34" charset="0"/>
                <a:ea typeface="+mj-ea"/>
                <a:cs typeface="+mj-cs"/>
              </a:rPr>
              <a:t> , </a:t>
            </a:r>
            <a:r>
              <a:rPr lang="en-US" sz="4000" b="1" dirty="0">
                <a:solidFill>
                  <a:srgbClr val="4D4D4D"/>
                </a:solidFill>
                <a:latin typeface="Verdana" pitchFamily="34" charset="0"/>
              </a:rPr>
              <a:t>Dependent, </a:t>
            </a:r>
            <a:endParaRPr lang="en-US" sz="4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4D4D4D"/>
                </a:solidFill>
                <a:latin typeface="Verdana" pitchFamily="34" charset="0"/>
                <a:ea typeface="+mj-ea"/>
                <a:cs typeface="+mj-cs"/>
              </a:rPr>
              <a:t>Isolated</a:t>
            </a:r>
            <a:endParaRPr lang="en-US" sz="4000" b="1" dirty="0">
              <a:solidFill>
                <a:srgbClr val="4D4D4D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1697"/>
            <a:ext cx="8229600" cy="1143000"/>
          </a:xfrm>
        </p:spPr>
        <p:txBody>
          <a:bodyPr/>
          <a:lstStyle/>
          <a:p>
            <a:r>
              <a:rPr lang="en-US" b="1" u="heavy" dirty="0" smtClean="0"/>
              <a:t>Model Impact </a:t>
            </a:r>
            <a:r>
              <a:rPr lang="en-US" sz="4000" b="1" u="heavy" dirty="0" smtClean="0"/>
              <a:t>Transfer</a:t>
            </a:r>
            <a:endParaRPr lang="en-US" sz="4000" b="1" u="heavy" dirty="0"/>
          </a:p>
        </p:txBody>
      </p:sp>
      <p:pic>
        <p:nvPicPr>
          <p:cNvPr id="59" name="Content Placeholder 5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960854"/>
            <a:ext cx="6131584" cy="20832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74829-046F-46C1-8349-7B0E45D8B6D9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59560"/>
              </p:ext>
            </p:extLst>
          </p:nvPr>
        </p:nvGraphicFramePr>
        <p:xfrm>
          <a:off x="251520" y="2996952"/>
          <a:ext cx="6048671" cy="2344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  <a:gridCol w="790331"/>
                <a:gridCol w="1622815"/>
                <a:gridCol w="1475285"/>
              </a:tblGrid>
              <a:tr h="33875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78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(a</a:t>
                      </a:r>
                      <a:r>
                        <a:rPr lang="en-AU" sz="2000" kern="1200" baseline="-25000" dirty="0">
                          <a:effectLst/>
                        </a:rPr>
                        <a:t>1</a:t>
                      </a:r>
                      <a:r>
                        <a:rPr lang="en-AU" sz="2000" kern="1200" dirty="0">
                          <a:effectLst/>
                        </a:rPr>
                        <a:t>) x</a:t>
                      </a:r>
                      <a:r>
                        <a:rPr lang="en-AU" sz="2000" kern="12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(b</a:t>
                      </a:r>
                      <a:r>
                        <a:rPr lang="en-AU" sz="2000" kern="1200" baseline="-25000" dirty="0">
                          <a:effectLst/>
                        </a:rPr>
                        <a:t>2</a:t>
                      </a:r>
                      <a:r>
                        <a:rPr lang="en-AU" sz="2000" kern="1200" dirty="0">
                          <a:effectLst/>
                        </a:rPr>
                        <a:t>) x</a:t>
                      </a:r>
                      <a:r>
                        <a:rPr lang="en-AU" sz="2000" kern="12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  <a:tr h="578718">
                <a:tc rowSpan="2"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Power &amp; Grid</a:t>
                      </a:r>
                      <a:r>
                        <a:rPr lang="en-AU" sz="20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kern="1200" dirty="0" smtClean="0">
                        <a:effectLst/>
                      </a:endParaRP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Telecommunication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(a</a:t>
                      </a:r>
                      <a:r>
                        <a:rPr lang="en-AU" sz="2000" kern="1200" baseline="-25000" dirty="0">
                          <a:effectLst/>
                        </a:rPr>
                        <a:t>1</a:t>
                      </a:r>
                      <a:r>
                        <a:rPr lang="en-AU" sz="2000" kern="1200" dirty="0">
                          <a:effectLst/>
                        </a:rPr>
                        <a:t>) x</a:t>
                      </a:r>
                      <a:r>
                        <a:rPr lang="en-AU" sz="2000" kern="12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0.12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0.23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832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(b</a:t>
                      </a:r>
                      <a:r>
                        <a:rPr lang="en-AU" sz="2000" kern="1200" baseline="-25000" dirty="0">
                          <a:effectLst/>
                        </a:rPr>
                        <a:t>2</a:t>
                      </a:r>
                      <a:r>
                        <a:rPr lang="en-AU" sz="2000" kern="1200" dirty="0">
                          <a:effectLst/>
                        </a:rPr>
                        <a:t>) x</a:t>
                      </a:r>
                      <a:r>
                        <a:rPr lang="en-AU" sz="2000" kern="12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0.21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kern="1200" dirty="0">
                          <a:effectLst/>
                        </a:rPr>
                        <a:t>0.07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</a:tr>
            </a:tbl>
          </a:graphicData>
        </a:graphic>
      </p:graphicFrame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6184467" y="4506117"/>
            <a:ext cx="160775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19238"/>
              </p:ext>
            </p:extLst>
          </p:nvPr>
        </p:nvGraphicFramePr>
        <p:xfrm>
          <a:off x="6184467" y="4056614"/>
          <a:ext cx="2979096" cy="130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r:id="rId4" imgW="1028700" imgH="431800" progId="Equation.DSMT4">
                  <p:embed/>
                </p:oleObj>
              </mc:Choice>
              <mc:Fallback>
                <p:oleObj r:id="rId4" imgW="10287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467" y="4056614"/>
                        <a:ext cx="2979096" cy="1302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8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99791" y="2564903"/>
            <a:ext cx="158914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63988"/>
              </p:ext>
            </p:extLst>
          </p:nvPr>
        </p:nvGraphicFramePr>
        <p:xfrm>
          <a:off x="163189" y="3071617"/>
          <a:ext cx="578553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r:id="rId3" imgW="1688367" imgH="444307" progId="Equation.DSMT4">
                  <p:embed/>
                </p:oleObj>
              </mc:Choice>
              <mc:Fallback>
                <p:oleObj r:id="rId3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89" y="3071617"/>
                        <a:ext cx="5785537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07957"/>
              </p:ext>
            </p:extLst>
          </p:nvPr>
        </p:nvGraphicFramePr>
        <p:xfrm>
          <a:off x="153679" y="4781705"/>
          <a:ext cx="5692152" cy="189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Equation" r:id="rId5" imgW="2698837" imgH="899612" progId="Equation.DSMT4">
                  <p:embed/>
                </p:oleObj>
              </mc:Choice>
              <mc:Fallback>
                <p:oleObj name="Equation" r:id="rId5" imgW="2698837" imgH="8996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9" y="4781705"/>
                        <a:ext cx="5692152" cy="18984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851919" y="866793"/>
            <a:ext cx="143163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68084"/>
              </p:ext>
            </p:extLst>
          </p:nvPr>
        </p:nvGraphicFramePr>
        <p:xfrm>
          <a:off x="239520" y="1594649"/>
          <a:ext cx="5688632" cy="137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r:id="rId7" imgW="1422400" imgH="444500" progId="Equation.DSMT4">
                  <p:embed/>
                </p:oleObj>
              </mc:Choice>
              <mc:Fallback>
                <p:oleObj r:id="rId7" imgW="1422400" imgH="4445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20" y="1594649"/>
                        <a:ext cx="5688632" cy="1377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26681"/>
              </p:ext>
            </p:extLst>
          </p:nvPr>
        </p:nvGraphicFramePr>
        <p:xfrm>
          <a:off x="395536" y="906483"/>
          <a:ext cx="3024336" cy="68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Equation" r:id="rId9" imgW="660240" imgH="215640" progId="Equation.3">
                  <p:embed/>
                </p:oleObj>
              </mc:Choice>
              <mc:Fallback>
                <p:oleObj name="Equation" r:id="rId9" imgW="660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906483"/>
                        <a:ext cx="3024336" cy="68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79512" y="116632"/>
            <a:ext cx="8507288" cy="7958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b="1" u="heavy" smtClean="0"/>
              <a:t>Wassily Leontief's Economic Model</a:t>
            </a:r>
            <a:endParaRPr kumimoji="0" lang="en-US" b="1" u="heavy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119664" y="1001895"/>
            <a:ext cx="3024336" cy="2892051"/>
            <a:chOff x="1202" y="754"/>
            <a:chExt cx="3402" cy="2470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555" y="833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11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742" y="3000"/>
              <a:ext cx="2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400">
                  <a:solidFill>
                    <a:schemeClr val="tx1"/>
                  </a:solidFill>
                  <a:ea typeface="굴림" panose="020B0600000101010101" pitchFamily="34" charset="-127"/>
                </a:rPr>
                <a:t>r</a:t>
              </a:r>
              <a:r>
                <a:rPr lang="en-AU" altLang="en-US" sz="1000" baseline="-25000">
                  <a:solidFill>
                    <a:schemeClr val="tx1"/>
                  </a:solidFill>
                  <a:ea typeface="굴림" panose="020B0600000101010101" pitchFamily="34" charset="-127"/>
                </a:rPr>
                <a:t>2</a:t>
              </a: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202" y="2620"/>
              <a:ext cx="471" cy="385"/>
              <a:chOff x="1293" y="2889"/>
              <a:chExt cx="485" cy="443"/>
            </a:xfrm>
          </p:grpSpPr>
          <p:sp>
            <p:nvSpPr>
              <p:cNvPr id="50" name="Oval 8"/>
              <p:cNvSpPr>
                <a:spLocks noChangeAspect="1" noChangeArrowheads="1"/>
              </p:cNvSpPr>
              <p:nvPr/>
            </p:nvSpPr>
            <p:spPr bwMode="auto">
              <a:xfrm>
                <a:off x="1335" y="2889"/>
                <a:ext cx="443" cy="44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1" name="Group 9"/>
              <p:cNvGrpSpPr>
                <a:grpSpLocks/>
              </p:cNvGrpSpPr>
              <p:nvPr/>
            </p:nvGrpSpPr>
            <p:grpSpPr bwMode="auto">
              <a:xfrm>
                <a:off x="1293" y="3092"/>
                <a:ext cx="91" cy="46"/>
                <a:chOff x="3560" y="799"/>
                <a:chExt cx="91" cy="46"/>
              </a:xfrm>
            </p:grpSpPr>
            <p:sp>
              <p:nvSpPr>
                <p:cNvPr id="53" name="Line 10"/>
                <p:cNvSpPr>
                  <a:spLocks noChangeShapeType="1"/>
                </p:cNvSpPr>
                <p:nvPr/>
              </p:nvSpPr>
              <p:spPr bwMode="auto">
                <a:xfrm>
                  <a:off x="3560" y="799"/>
                  <a:ext cx="46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06" y="799"/>
                  <a:ext cx="45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1338" y="3022"/>
                <a:ext cx="244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altLang="en-US" sz="18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rPr>
                  <a:t>v</a:t>
                </a:r>
                <a:r>
                  <a:rPr lang="en-AU" altLang="en-US" sz="1000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rPr>
                  <a:t>22</a:t>
                </a:r>
              </a:p>
            </p:txBody>
          </p:sp>
        </p:grp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1719" y="1212"/>
              <a:ext cx="4" cy="15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1791" y="1207"/>
              <a:ext cx="2314" cy="15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1800" y="2836"/>
              <a:ext cx="2253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 flipV="1">
              <a:off x="1672" y="1227"/>
              <a:ext cx="2" cy="15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1791" y="2807"/>
              <a:ext cx="22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 flipV="1">
              <a:off x="1791" y="1162"/>
              <a:ext cx="2331" cy="16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spect="1" noChangeArrowheads="1"/>
            </p:cNvSpPr>
            <p:nvPr/>
          </p:nvSpPr>
          <p:spPr bwMode="auto">
            <a:xfrm>
              <a:off x="1595" y="1070"/>
              <a:ext cx="190" cy="1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1571" y="2740"/>
              <a:ext cx="233" cy="211"/>
              <a:chOff x="1640" y="2965"/>
              <a:chExt cx="240" cy="243"/>
            </a:xfrm>
          </p:grpSpPr>
          <p:sp>
            <p:nvSpPr>
              <p:cNvPr id="48" name="Oval 21"/>
              <p:cNvSpPr>
                <a:spLocks noChangeAspect="1" noChangeArrowheads="1"/>
              </p:cNvSpPr>
              <p:nvPr/>
            </p:nvSpPr>
            <p:spPr bwMode="auto">
              <a:xfrm>
                <a:off x="1678" y="2986"/>
                <a:ext cx="195" cy="1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Text Box 22"/>
              <p:cNvSpPr txBox="1">
                <a:spLocks noChangeArrowheads="1"/>
              </p:cNvSpPr>
              <p:nvPr/>
            </p:nvSpPr>
            <p:spPr bwMode="auto">
              <a:xfrm>
                <a:off x="1640" y="2965"/>
                <a:ext cx="24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AU" altLang="en-US" sz="1600">
                    <a:solidFill>
                      <a:schemeClr val="bg1"/>
                    </a:solidFill>
                    <a:ea typeface="굴림" panose="020B0600000101010101" pitchFamily="34" charset="-127"/>
                  </a:rPr>
                  <a:t>X</a:t>
                </a:r>
                <a:r>
                  <a:rPr lang="en-AU" altLang="en-US" sz="1000" baseline="-2500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rPr>
                  <a:t>2</a:t>
                </a:r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4009" y="2749"/>
              <a:ext cx="233" cy="212"/>
              <a:chOff x="4161" y="2976"/>
              <a:chExt cx="240" cy="243"/>
            </a:xfrm>
          </p:grpSpPr>
          <p:sp>
            <p:nvSpPr>
              <p:cNvPr id="46" name="Oval 24"/>
              <p:cNvSpPr>
                <a:spLocks noChangeAspect="1" noChangeArrowheads="1"/>
              </p:cNvSpPr>
              <p:nvPr/>
            </p:nvSpPr>
            <p:spPr bwMode="auto">
              <a:xfrm>
                <a:off x="4195" y="2994"/>
                <a:ext cx="195" cy="1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Text Box 25"/>
              <p:cNvSpPr txBox="1">
                <a:spLocks noChangeArrowheads="1"/>
              </p:cNvSpPr>
              <p:nvPr/>
            </p:nvSpPr>
            <p:spPr bwMode="auto">
              <a:xfrm>
                <a:off x="4161" y="2976"/>
                <a:ext cx="24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AU" altLang="en-US" sz="1600">
                    <a:solidFill>
                      <a:schemeClr val="bg1"/>
                    </a:solidFill>
                    <a:ea typeface="굴림" panose="020B0600000101010101" pitchFamily="34" charset="-127"/>
                  </a:rPr>
                  <a:t>X</a:t>
                </a:r>
                <a:r>
                  <a:rPr lang="en-AU" altLang="en-US" sz="1000" baseline="-25000">
                    <a:solidFill>
                      <a:schemeClr val="bg1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rPr>
                  <a:t>3</a:t>
                </a:r>
              </a:p>
            </p:txBody>
          </p:sp>
        </p:grpSp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>
              <a:off x="4170" y="2655"/>
              <a:ext cx="398" cy="3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7"/>
            <p:cNvSpPr>
              <a:spLocks noChangeAspect="1" noChangeArrowheads="1"/>
            </p:cNvSpPr>
            <p:nvPr/>
          </p:nvSpPr>
          <p:spPr bwMode="auto">
            <a:xfrm>
              <a:off x="1470" y="754"/>
              <a:ext cx="421" cy="3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542" y="1057"/>
              <a:ext cx="2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AU" altLang="en-US" sz="1600">
                  <a:solidFill>
                    <a:schemeClr val="bg1"/>
                  </a:solidFill>
                  <a:ea typeface="굴림" panose="020B0600000101010101" pitchFamily="34" charset="-127"/>
                </a:rPr>
                <a:t>X</a:t>
              </a:r>
              <a:r>
                <a:rPr lang="en-AU" altLang="en-US" sz="1000" baseline="-25000">
                  <a:solidFill>
                    <a:schemeClr val="bg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1</a:t>
              </a:r>
            </a:p>
          </p:txBody>
        </p: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4516" y="2824"/>
              <a:ext cx="88" cy="40"/>
              <a:chOff x="3560" y="799"/>
              <a:chExt cx="91" cy="46"/>
            </a:xfrm>
          </p:grpSpPr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3560" y="799"/>
                <a:ext cx="4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 flipV="1">
                <a:off x="3606" y="799"/>
                <a:ext cx="45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32"/>
            <p:cNvGrpSpPr>
              <a:grpSpLocks/>
            </p:cNvGrpSpPr>
            <p:nvPr/>
          </p:nvGrpSpPr>
          <p:grpSpPr bwMode="auto">
            <a:xfrm>
              <a:off x="1423" y="891"/>
              <a:ext cx="88" cy="40"/>
              <a:chOff x="3560" y="799"/>
              <a:chExt cx="91" cy="46"/>
            </a:xfrm>
          </p:grpSpPr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>
                <a:off x="3560" y="799"/>
                <a:ext cx="46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 flipV="1">
                <a:off x="3606" y="799"/>
                <a:ext cx="45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1348" y="1221"/>
              <a:ext cx="2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400">
                  <a:solidFill>
                    <a:schemeClr val="tx1"/>
                  </a:solidFill>
                  <a:ea typeface="굴림" panose="020B0600000101010101" pitchFamily="34" charset="-127"/>
                </a:rPr>
                <a:t>r</a:t>
              </a:r>
              <a:r>
                <a:rPr lang="en-AU" altLang="en-US" sz="1000" baseline="-25000">
                  <a:solidFill>
                    <a:schemeClr val="tx1"/>
                  </a:solidFill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204" y="3032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400">
                  <a:solidFill>
                    <a:schemeClr val="tx1"/>
                  </a:solidFill>
                  <a:ea typeface="굴림" panose="020B0600000101010101" pitchFamily="34" charset="-127"/>
                </a:rPr>
                <a:t>r</a:t>
              </a:r>
              <a:r>
                <a:rPr lang="en-AU" altLang="en-US" sz="1000" baseline="-25000">
                  <a:solidFill>
                    <a:schemeClr val="tx1"/>
                  </a:solidFill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1767" y="1871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12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2768" y="1958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13</a:t>
              </a:r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1376" y="1915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21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2724" y="2560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23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4298" y="2738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33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3061" y="1797"/>
              <a:ext cx="2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31</a:t>
              </a: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2724" y="2904"/>
              <a:ext cx="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altLang="en-US" sz="1800" i="1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v</a:t>
              </a:r>
              <a:r>
                <a:rPr lang="en-AU" altLang="en-US" sz="10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32</a:t>
              </a:r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>
              <a:off x="1245" y="1141"/>
              <a:ext cx="348" cy="43"/>
            </a:xfrm>
            <a:prstGeom prst="rightArrow">
              <a:avLst>
                <a:gd name="adj1" fmla="val 50000"/>
                <a:gd name="adj2" fmla="val 202326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AutoShape 45"/>
            <p:cNvSpPr>
              <a:spLocks noChangeArrowheads="1"/>
            </p:cNvSpPr>
            <p:nvPr/>
          </p:nvSpPr>
          <p:spPr bwMode="auto">
            <a:xfrm>
              <a:off x="1681" y="2915"/>
              <a:ext cx="43" cy="30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AutoShape 46"/>
            <p:cNvSpPr>
              <a:spLocks noChangeArrowheads="1"/>
            </p:cNvSpPr>
            <p:nvPr/>
          </p:nvSpPr>
          <p:spPr bwMode="auto">
            <a:xfrm>
              <a:off x="4118" y="2922"/>
              <a:ext cx="43" cy="30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198226" y="4323276"/>
            <a:ext cx="267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u="heavy" dirty="0"/>
              <a:t>THREE CONNECTED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3969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3" name="Picture 5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5" t="8487" r="6116" b="18596"/>
          <a:stretch/>
        </p:blipFill>
        <p:spPr bwMode="auto">
          <a:xfrm>
            <a:off x="-252536" y="3429000"/>
            <a:ext cx="9125776" cy="192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7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99596"/>
              </p:ext>
            </p:extLst>
          </p:nvPr>
        </p:nvGraphicFramePr>
        <p:xfrm>
          <a:off x="3635896" y="112128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Acrobat Document" showAsIcon="1" r:id="rId4" imgW="914400" imgH="771480" progId="Acrobat.Document.11">
                  <p:embed/>
                </p:oleObj>
              </mc:Choice>
              <mc:Fallback>
                <p:oleObj name="Acrobat Document" showAsIcon="1" r:id="rId4" imgW="91440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112128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0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4" name="Picture 4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20" y="4797152"/>
            <a:ext cx="92631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8864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heavy" dirty="0" smtClean="0"/>
              <a:t>EXTRACT DATA FROM INPUT OUTPUT BY INFRASTRUCTURES</a:t>
            </a:r>
            <a:endParaRPr lang="en-US" sz="3600" b="1" u="heavy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51925"/>
              </p:ext>
            </p:extLst>
          </p:nvPr>
        </p:nvGraphicFramePr>
        <p:xfrm>
          <a:off x="179512" y="1412774"/>
          <a:ext cx="8881867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515"/>
                <a:gridCol w="2201912"/>
                <a:gridCol w="606144"/>
                <a:gridCol w="606144"/>
                <a:gridCol w="606144"/>
                <a:gridCol w="606144"/>
                <a:gridCol w="606144"/>
                <a:gridCol w="606144"/>
                <a:gridCol w="606144"/>
                <a:gridCol w="606144"/>
                <a:gridCol w="606144"/>
                <a:gridCol w="606144"/>
              </a:tblGrid>
              <a:tr h="233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USE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3601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4201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6101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7101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7301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8601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0528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Oil and gas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Petroleum and coal products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Iron and steel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Electricity supply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Water supply; sewerage and drainage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Construction trade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Road transport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Communication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Banking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Health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8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SUPPLY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Oil and gas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509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12 863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123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923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77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Petroleum and coal products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144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658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176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372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116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374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3 574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516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131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Iron and steel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3 377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868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3601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Electricity supply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79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437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3 745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231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67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285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146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Water supply; sewerage and drainage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327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183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187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4201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Construction trade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88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169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1 161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313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22 586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1 367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6101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Road transport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42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67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431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168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724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1 611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500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189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7101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Communication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62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69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317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106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158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1 054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1 223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285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566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7301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Banking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89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17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591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352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311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388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749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562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5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8601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Health services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1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2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4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86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 0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  381</a:t>
                      </a:r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9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B19D-1F2E-445F-AFB1-7E532B8D73C9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9228" y="1086661"/>
            <a:ext cx="5237480" cy="13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4780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70489"/>
              </p:ext>
            </p:extLst>
          </p:nvPr>
        </p:nvGraphicFramePr>
        <p:xfrm>
          <a:off x="1763688" y="2953619"/>
          <a:ext cx="5067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Bitmap Image" r:id="rId4" imgW="4715533" imgH="2400635" progId="Paint.Picture">
                  <p:embed/>
                </p:oleObj>
              </mc:Choice>
              <mc:Fallback>
                <p:oleObj name="Bitmap Image" r:id="rId4" imgW="4715533" imgH="240063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9657"/>
                      <a:stretch>
                        <a:fillRect/>
                      </a:stretch>
                    </p:blipFill>
                    <p:spPr bwMode="auto">
                      <a:xfrm>
                        <a:off x="1763688" y="2953619"/>
                        <a:ext cx="50673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5" y="5475058"/>
            <a:ext cx="5184576" cy="619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617168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Model Network System: Distributing factors (Vulnerability Coefficients).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85748" y="3907183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 Infrastructure Network System: Supports (infrastructures) and Beams (links)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96428" y="2254109"/>
            <a:ext cx="62199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model structure with impact loads (Total = 350kN)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331048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heavy" dirty="0" smtClean="0">
                <a:solidFill>
                  <a:srgbClr val="4D4D4D"/>
                </a:solidFill>
                <a:latin typeface="Verdana" pitchFamily="34" charset="0"/>
              </a:rPr>
              <a:t>STRUCTURAL ANALYSIS ANALOGY</a:t>
            </a:r>
          </a:p>
          <a:p>
            <a:pPr algn="ctr"/>
            <a:r>
              <a:rPr lang="en-US" altLang="en-US" sz="2400" b="1" u="heavy" dirty="0" smtClean="0">
                <a:solidFill>
                  <a:srgbClr val="4D4D4D"/>
                </a:solidFill>
                <a:latin typeface="Verdana" pitchFamily="34" charset="0"/>
              </a:rPr>
              <a:t> MOMENT DISTRIBUTION</a:t>
            </a:r>
            <a:endParaRPr lang="en-US" sz="2400" u="heavy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80627"/>
              </p:ext>
            </p:extLst>
          </p:nvPr>
        </p:nvGraphicFramePr>
        <p:xfrm>
          <a:off x="1619673" y="4682984"/>
          <a:ext cx="5376478" cy="80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Bitmap Image" r:id="rId7" imgW="4715533" imgH="2400635" progId="Paint.Picture">
                  <p:embed/>
                </p:oleObj>
              </mc:Choice>
              <mc:Fallback>
                <p:oleObj name="Bitmap Image" r:id="rId7" imgW="4715533" imgH="24006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9657"/>
                      <a:stretch>
                        <a:fillRect/>
                      </a:stretch>
                    </p:blipFill>
                    <p:spPr bwMode="auto">
                      <a:xfrm>
                        <a:off x="1619673" y="4682984"/>
                        <a:ext cx="5376478" cy="808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0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5&quot;/&gt;&lt;/object&gt;&lt;object type=&quot;3&quot; unique_id=&quot;10005&quot;&gt;&lt;property id=&quot;20148&quot; value=&quot;5&quot;/&gt;&lt;property id=&quot;20300&quot; value=&quot;Slide 2 - &amp;quot;Managing Risk&amp;quot;&quot;/&gt;&lt;property id=&quot;20307&quot; value=&quot;345&quot;/&gt;&lt;/object&gt;&lt;object type=&quot;3&quot; unique_id=&quot;10006&quot;&gt;&lt;property id=&quot;20148&quot; value=&quot;5&quot;/&gt;&lt;property id=&quot;20300&quot; value=&quot;Slide 3 - &amp;quot;History of the ISO and &amp;#x0D;&amp;#x0A;Risk Management&amp;quot;&quot;/&gt;&lt;property id=&quot;20307&quot; value=&quot;361&quot;/&gt;&lt;/object&gt;&lt;object type=&quot;3&quot; unique_id=&quot;10007&quot;&gt;&lt;property id=&quot;20148&quot; value=&quot;5&quot;/&gt;&lt;property id=&quot;20300&quot; value=&quot;Slide 4 - &amp;quot;Terms of Reference as approved by Technical Management Board&amp;quot;&quot;/&gt;&lt;property id=&quot;20307&quot; value=&quot;276&quot;/&gt;&lt;/object&gt;&lt;object type=&quot;3&quot; unique_id=&quot;10008&quot;&gt;&lt;property id=&quot;20148&quot; value=&quot;5&quot;/&gt;&lt;property id=&quot;20300&quot; value=&quot;Slide 5 - &amp;quot;Terms of Reference as approved by ISO TMB (Continued)&amp;quot;&quot;/&gt;&lt;property id=&quot;20307&quot; value=&quot;315&quot;/&gt;&lt;/object&gt;&lt;object type=&quot;3&quot; unique_id=&quot;10009&quot;&gt;&lt;property id=&quot;20148&quot; value=&quot;5&quot;/&gt;&lt;property id=&quot;20300&quot; value=&quot;Slide 6 - &amp;quot;Terms of Reference as approved by TMB (Continued)&amp;quot;&quot;/&gt;&lt;property id=&quot;20307&quot; value=&quot;279&quot;/&gt;&lt;/object&gt;&lt;object type=&quot;3&quot; unique_id=&quot;10010&quot;&gt;&lt;property id=&quot;20148&quot; value=&quot;5&quot;/&gt;&lt;property id=&quot;20300&quot; value=&quot;Slide 7 - &amp;quot;ISO Guide 73:2009 - Scope&amp;quot;&quot;/&gt;&lt;property id=&quot;20307&quot; value=&quot;318&quot;/&gt;&lt;/object&gt;&lt;object type=&quot;3&quot; unique_id=&quot;10011&quot;&gt;&lt;property id=&quot;20148&quot; value=&quot;5&quot;/&gt;&lt;property id=&quot;20300&quot; value=&quot;Slide 8 - &amp;quot;Terms included in ISO Guide 73 &amp;#x0D;&amp;#x0A;in Alphabetical order&amp;quot;&quot;/&gt;&lt;property id=&quot;20307&quot; value=&quot;320&quot;/&gt;&lt;/object&gt;&lt;object type=&quot;3&quot; unique_id=&quot;10012&quot;&gt;&lt;property id=&quot;20148&quot; value=&quot;5&quot;/&gt;&lt;property id=&quot;20300&quot; value=&quot;Slide 9 - &amp;quot;The Pivotal Definition&amp;quot;&quot;/&gt;&lt;property id=&quot;20307&quot; value=&quot;321&quot;/&gt;&lt;/object&gt;&lt;object type=&quot;3&quot; unique_id=&quot;10013&quot;&gt;&lt;property id=&quot;20148&quot; value=&quot;5&quot;/&gt;&lt;property id=&quot;20300&quot; value=&quot;Slide 10&quot;/&gt;&lt;property id=&quot;20307&quot; value=&quot;322&quot;/&gt;&lt;/object&gt;&lt;object type=&quot;3&quot; unique_id=&quot;10014&quot;&gt;&lt;property id=&quot;20148&quot; value=&quot;5&quot;/&gt;&lt;property id=&quot;20300&quot; value=&quot;Slide 11 - &amp;quot;risk owner&amp;#x0D;&amp;#x0A;person or entity with the accountability and authority to manage a risk&amp;#x0D;&amp;#x0A;&amp;#x0D;&amp;#x0A;control&amp;#x0D;&amp;#x0A;measure that is modify&quot;/&gt;&lt;property id=&quot;20307&quot; value=&quot;346&quot;/&gt;&lt;/object&gt;&lt;object type=&quot;3&quot; unique_id=&quot;10015&quot;&gt;&lt;property id=&quot;20148&quot; value=&quot;5&quot;/&gt;&lt;property id=&quot;20300&quot; value=&quot;Slide 12 - &amp;quot;Accountable&amp;#x0D;&amp;#x0A;&amp;#x0D;&amp;#x0A;&amp;#x0D;&amp;#x0A;&amp;#x0D;&amp;#x0A; Responsible &amp;#x0D;&amp;#x0A;&amp;quot;&quot;/&gt;&lt;property id=&quot;20307&quot; value=&quot;347&quot;/&gt;&lt;/object&gt;&lt;object type=&quot;3&quot; unique_id=&quot;10016&quot;&gt;&lt;property id=&quot;20148&quot; value=&quot;5&quot;/&gt;&lt;property id=&quot;20300&quot; value=&quot;Slide 13 - &amp;quot;ISO 31000:2009 - Users&amp;quot;&quot;/&gt;&lt;property id=&quot;20307&quot; value=&quot;317&quot;/&gt;&lt;/object&gt;&lt;object type=&quot;3&quot; unique_id=&quot;10017&quot;&gt;&lt;property id=&quot;20148&quot; value=&quot;5&quot;/&gt;&lt;property id=&quot;20300&quot; value=&quot;Slide 14 - &amp;quot;A Business Principles Approach to the Management of Risk&amp;quot;&quot;/&gt;&lt;property id=&quot;20307&quot; value=&quot;330&quot;/&gt;&lt;/object&gt;&lt;object type=&quot;3&quot; unique_id=&quot;10018&quot;&gt;&lt;property id=&quot;20148&quot; value=&quot;5&quot;/&gt;&lt;property id=&quot;20300&quot; value=&quot;Slide 15&quot;/&gt;&lt;property id=&quot;20307&quot; value=&quot;344&quot;/&gt;&lt;/object&gt;&lt;object type=&quot;3&quot; unique_id=&quot;10019&quot;&gt;&lt;property id=&quot;20148&quot; value=&quot;5&quot;/&gt;&lt;property id=&quot;20300&quot; value=&quot;Slide 16&quot;/&gt;&lt;property id=&quot;20307&quot; value=&quot;336&quot;/&gt;&lt;/object&gt;&lt;object type=&quot;3&quot; unique_id=&quot;10020&quot;&gt;&lt;property id=&quot;20148&quot; value=&quot;5&quot;/&gt;&lt;property id=&quot;20300&quot; value=&quot;Slide 17&quot;/&gt;&lt;property id=&quot;20307&quot; value=&quot;337&quot;/&gt;&lt;/object&gt;&lt;object type=&quot;3&quot; unique_id=&quot;10021&quot;&gt;&lt;property id=&quot;20148&quot; value=&quot;5&quot;/&gt;&lt;property id=&quot;20300&quot; value=&quot;Slide 18&quot;/&gt;&lt;property id=&quot;20307&quot; value=&quot;338&quot;/&gt;&lt;/object&gt;&lt;object type=&quot;3&quot; unique_id=&quot;10022&quot;&gt;&lt;property id=&quot;20148&quot; value=&quot;5&quot;/&gt;&lt;property id=&quot;20300&quot; value=&quot;Slide 19 - &amp;quot;Business Principles Approach&amp;#x0D;&amp;#x0A;ISO 31000:2009 Principles (Clause 3)&amp;#x0D;&amp;#x0A;&amp;quot;&quot;/&gt;&lt;property id=&quot;20307&quot; value=&quot;332&quot;/&gt;&lt;/object&gt;&lt;object type=&quot;3&quot; unique_id=&quot;10023&quot;&gt;&lt;property id=&quot;20148&quot; value=&quot;5&quot;/&gt;&lt;property id=&quot;20300&quot; value=&quot;Slide 20 - &amp;quot;Risk management should create value&amp;quot;&quot;/&gt;&lt;property id=&quot;20307&quot; value=&quot;349&quot;/&gt;&lt;/object&gt;&lt;object type=&quot;3&quot; unique_id=&quot;10024&quot;&gt;&lt;property id=&quot;20148&quot; value=&quot;5&quot;/&gt;&lt;property id=&quot;20300&quot; value=&quot;Slide 21 - &amp;quot;Risk management should be an integral part of organizational processes&amp;quot;&quot;/&gt;&lt;property id=&quot;20307&quot; value=&quot;350&quot;/&gt;&lt;/object&gt;&lt;object type=&quot;3&quot; unique_id=&quot;10025&quot;&gt;&lt;property id=&quot;20148&quot; value=&quot;5&quot;/&gt;&lt;property id=&quot;20300&quot; value=&quot;Slide 22 - &amp;quot;Risk management should be part of decision making&amp;quot;&quot;/&gt;&lt;property id=&quot;20307&quot; value=&quot;351&quot;/&gt;&lt;/object&gt;&lt;object type=&quot;3&quot; unique_id=&quot;10026&quot;&gt;&lt;property id=&quot;20148&quot; value=&quot;5&quot;/&gt;&lt;property id=&quot;20300&quot; value=&quot;Slide 23 - &amp;quot;Risk management explicitly addresses uncertainty&amp;quot;&quot;/&gt;&lt;property id=&quot;20307&quot; value=&quot;352&quot;/&gt;&lt;/object&gt;&lt;object type=&quot;3&quot; unique_id=&quot;10027&quot;&gt;&lt;property id=&quot;20148&quot; value=&quot;5&quot;/&gt;&lt;property id=&quot;20300&quot; value=&quot;Slide 24 - &amp;quot;Risk management should be systematic and structured&amp;quot;&quot;/&gt;&lt;property id=&quot;20307&quot; value=&quot;353&quot;/&gt;&lt;/object&gt;&lt;object type=&quot;3&quot; unique_id=&quot;10028&quot;&gt;&lt;property id=&quot;20148&quot; value=&quot;5&quot;/&gt;&lt;property id=&quot;20300&quot; value=&quot;Slide 25 - &amp;quot;Risk management should be based on the best available information&amp;quot;&quot;/&gt;&lt;property id=&quot;20307&quot; value=&quot;354&quot;/&gt;&lt;/object&gt;&lt;object type=&quot;3&quot; unique_id=&quot;10029&quot;&gt;&lt;property id=&quot;20148&quot; value=&quot;5&quot;/&gt;&lt;property id=&quot;20300&quot; value=&quot;Slide 26 - &amp;quot;Risk management should be tailored&amp;quot;&quot;/&gt;&lt;property id=&quot;20307&quot; value=&quot;355&quot;/&gt;&lt;/object&gt;&lt;object type=&quot;3&quot; unique_id=&quot;10030&quot;&gt;&lt;property id=&quot;20148&quot; value=&quot;5&quot;/&gt;&lt;property id=&quot;20300&quot; value=&quot;Slide 27 - &amp;quot;Risk management should take into account human factors&amp;quot;&quot;/&gt;&lt;property id=&quot;20307&quot; value=&quot;356&quot;/&gt;&lt;/object&gt;&lt;object type=&quot;3&quot; unique_id=&quot;10031&quot;&gt;&lt;property id=&quot;20148&quot; value=&quot;5&quot;/&gt;&lt;property id=&quot;20300&quot; value=&quot;Slide 28 - &amp;quot;Risk management should be transparent and inclusive&amp;quot;&quot;/&gt;&lt;property id=&quot;20307&quot; value=&quot;357&quot;/&gt;&lt;/object&gt;&lt;object type=&quot;3&quot; unique_id=&quot;10032&quot;&gt;&lt;property id=&quot;20148&quot; value=&quot;5&quot;/&gt;&lt;property id=&quot;20300&quot; value=&quot;Slide 29 - &amp;quot;Risk management should be dynamic, iterative and responsive to change&amp;quot;&quot;/&gt;&lt;property id=&quot;20307&quot; value=&quot;358&quot;/&gt;&lt;/object&gt;&lt;object type=&quot;3&quot; unique_id=&quot;10033&quot;&gt;&lt;property id=&quot;20148&quot; value=&quot;5&quot;/&gt;&lt;property id=&quot;20300&quot; value=&quot;Slide 30 - &amp;quot;Risk management should be capable of continual improvement and enhancement&amp;quot;&quot;/&gt;&lt;property id=&quot;20307&quot; value=&quot;359&quot;/&gt;&lt;/object&gt;&lt;object type=&quot;3&quot; unique_id=&quot;10034&quot;&gt;&lt;property id=&quot;20148&quot; value=&quot;5&quot;/&gt;&lt;property id=&quot;20300&quot; value=&quot;Slide 31 - &amp;quot;PDCA – a starting point for a framework&amp;quot;&quot;/&gt;&lt;property id=&quot;20307&quot; value=&quot;290&quot;/&gt;&lt;/object&gt;&lt;object type=&quot;3&quot; unique_id=&quot;10035&quot;&gt;&lt;property id=&quot;20148&quot; value=&quot;5&quot;/&gt;&lt;property id=&quot;20300&quot; value=&quot;Slide 32 - &amp;quot;AS/NZS ISO 31000:2009 Risk management framework (Clause 4)&amp;quot;&quot;/&gt;&lt;property id=&quot;20307&quot; value=&quot;274&quot;/&gt;&lt;/object&gt;&lt;object type=&quot;3&quot; unique_id=&quot;10036&quot;&gt;&lt;property id=&quot;20148&quot; value=&quot;5&quot;/&gt;&lt;property id=&quot;20300&quot; value=&quot;Slide 33&quot;/&gt;&lt;property id=&quot;20307&quot; value=&quot;360&quot;/&gt;&lt;/object&gt;&lt;object type=&quot;3&quot; unique_id=&quot;10037&quot;&gt;&lt;property id=&quot;20148&quot; value=&quot;5&quot;/&gt;&lt;property id=&quot;20300&quot; value=&quot;Slide 34 - &amp;quot;Understanding the organisation&amp;#x0D;&amp;#x0A;and its context&amp;quot;&quot;/&gt;&lt;property id=&quot;20307&quot; value=&quot;362&quot;/&gt;&lt;/object&gt;&lt;object type=&quot;3&quot; unique_id=&quot;10038&quot;&gt;&lt;property id=&quot;20148&quot; value=&quot;5&quot;/&gt;&lt;property id=&quot;20300&quot; value=&quot;Slide 35 - &amp;quot;Understanding the organisation&amp;#x0D;&amp;#x0A;and its context&amp;quot;&quot;/&gt;&lt;property id=&quot;20307&quot; value=&quot;363&quot;/&gt;&lt;/object&gt;&lt;object type=&quot;3&quot; unique_id=&quot;10039&quot;&gt;&lt;property id=&quot;20148&quot; value=&quot;5&quot;/&gt;&lt;property id=&quot;20300&quot; value=&quot;Slide 36 - &amp;quot;Risk Management Policy&amp;quot;&quot;/&gt;&lt;property id=&quot;20307&quot; value=&quot;364&quot;/&gt;&lt;/object&gt;&lt;object type=&quot;3&quot; unique_id=&quot;10040&quot;&gt;&lt;property id=&quot;20148&quot; value=&quot;5&quot;/&gt;&lt;property id=&quot;20300&quot; value=&quot;Slide 37 - &amp;quot;Accountability&amp;quot;&quot;/&gt;&lt;property id=&quot;20307&quot; value=&quot;365&quot;/&gt;&lt;/object&gt;&lt;object type=&quot;3&quot; unique_id=&quot;10041&quot;&gt;&lt;property id=&quot;20148&quot; value=&quot;5&quot;/&gt;&lt;property id=&quot;20300&quot; value=&quot;Slide 38 - &amp;quot;Integration into organisational processes&amp;quot;&quot;/&gt;&lt;property id=&quot;20307&quot; value=&quot;366&quot;/&gt;&lt;/object&gt;&lt;object type=&quot;3&quot; unique_id=&quot;10042&quot;&gt;&lt;property id=&quot;20148&quot; value=&quot;5&quot;/&gt;&lt;property id=&quot;20300&quot; value=&quot;Slide 39 - &amp;quot;Resources&amp;quot;&quot;/&gt;&lt;property id=&quot;20307&quot; value=&quot;367&quot;/&gt;&lt;/object&gt;&lt;object type=&quot;3&quot; unique_id=&quot;10043&quot;&gt;&lt;property id=&quot;20148&quot; value=&quot;5&quot;/&gt;&lt;property id=&quot;20300&quot; value=&quot;Slide 40 - &amp;quot;Establishing internal &amp;amp; external communication and reporting mechanisms&amp;quot;&quot;/&gt;&lt;property id=&quot;20307&quot; value=&quot;368&quot;/&gt;&lt;/object&gt;&lt;object type=&quot;3&quot; unique_id=&quot;10044&quot;&gt;&lt;property id=&quot;20148&quot; value=&quot;5&quot;/&gt;&lt;property id=&quot;20300&quot; value=&quot;Slide 41 - &amp;quot;Implementing risk management&amp;quot;&quot;/&gt;&lt;property id=&quot;20307&quot; value=&quot;369&quot;/&gt;&lt;/object&gt;&lt;object type=&quot;3&quot; unique_id=&quot;10045&quot;&gt;&lt;property id=&quot;20148&quot; value=&quot;5&quot;/&gt;&lt;property id=&quot;20300&quot; value=&quot;Slide 42 - &amp;quot;ISO 31000:2009 Risk management process (Clause 5)&amp;quot;&quot;/&gt;&lt;property id=&quot;20307&quot; value=&quot;340&quot;/&gt;&lt;/object&gt;&lt;object type=&quot;3&quot; unique_id=&quot;10046&quot;&gt;&lt;property id=&quot;20148&quot; value=&quot;5&quot;/&gt;&lt;property id=&quot;20300&quot; value=&quot;Slide 43&quot;/&gt;&lt;property id=&quot;20307&quot; value=&quot;339&quot;/&gt;&lt;/object&gt;&lt;object type=&quot;3&quot; unique_id=&quot;10047&quot;&gt;&lt;property id=&quot;20148&quot; value=&quot;5&quot;/&gt;&lt;property id=&quot;20300&quot; value=&quot;Slide 44&quot;/&gt;&lt;property id=&quot;20307&quot; value=&quot;341&quot;/&gt;&lt;/object&gt;&lt;object type=&quot;3&quot; unique_id=&quot;10048&quot;&gt;&lt;property id=&quot;20148&quot; value=&quot;5&quot;/&gt;&lt;property id=&quot;20300&quot; value=&quot;Slide 45&quot;/&gt;&lt;property id=&quot;20307&quot; value=&quot;342&quot;/&gt;&lt;/object&gt;&lt;object type=&quot;3&quot; unique_id=&quot;10049&quot;&gt;&lt;property id=&quot;20148&quot; value=&quot;5&quot;/&gt;&lt;property id=&quot;20300&quot; value=&quot;Slide 46&quot;/&gt;&lt;property id=&quot;20307&quot; value=&quot;343&quot;/&gt;&lt;/object&gt;&lt;object type=&quot;3&quot; unique_id=&quot;10050&quot;&gt;&lt;property id=&quot;20148&quot; value=&quot;5&quot;/&gt;&lt;property id=&quot;20300&quot; value=&quot;Slide 47 - &amp;quot;ISO 31000:2009 &amp;#x0D;&amp;#x0A;Annex A &amp;#x0D;&amp;#x0A;(Informative) &amp;#x0D;&amp;#x0A;Attributes of enhanced risk management &amp;#x0D;&amp;#x0A;&amp;quot;&quot;/&gt;&lt;property id=&quot;20307&quot; value=&quot;333&quot;/&gt;&lt;/object&gt;&lt;object type=&quot;3&quot; unique_id=&quot;10051&quot;&gt;&lt;property id=&quot;20148&quot; value=&quot;5&quot;/&gt;&lt;property id=&quot;20300&quot; value=&quot;Slide 48 - &amp;quot;ISO 31000:2009 &amp;#x0D;&amp;#x0A;Annex A &amp;#x0D;&amp;#x0A;(Informative) &amp;#x0D;&amp;#x0A;Attributes of enhanced risk management&amp;quot;&quot;/&gt;&lt;property id=&quot;20307&quot; value=&quot;334&quot;/&gt;&lt;/object&gt;&lt;object type=&quot;3&quot; unique_id=&quot;10052&quot;&gt;&lt;property id=&quot;20148&quot; value=&quot;5&quot;/&gt;&lt;property id=&quot;20300&quot; value=&quot;Slide 49 - &amp;quot;ISO 31000:2009 &amp;#x0D;&amp;#x0A;Annex A &amp;#x0D;&amp;#x0A;(Informative) &amp;#x0D;&amp;#x0A;Attributes of enhanced risk management&amp;quot;&quot;/&gt;&lt;property id=&quot;20307&quot; value=&quot;335&quot;/&gt;&lt;/object&gt;&lt;object type=&quot;3&quot; unique_id=&quot;10053&quot;&gt;&lt;property id=&quot;20148&quot; value=&quot;5&quot;/&gt;&lt;property id=&quot;20300&quot; value=&quot;Slide 50 - &amp;quot;ISO 31000:2009&amp;#x0D;&amp;#x0A; – Reducing the Risk in Risk Management&amp;quot;&quot;/&gt;&lt;property id=&quot;20307&quot; value=&quot;309&quot;/&gt;&lt;/object&gt;&lt;object type=&quot;3&quot; unique_id=&quot;10054&quot;&gt;&lt;property id=&quot;20148&quot; value=&quot;5&quot;/&gt;&lt;property id=&quot;20300&quot; value=&quot;Slide 51 - &amp;quot;And Finally!!&amp;quot;&quot;/&gt;&lt;property id=&quot;20307&quot; value=&quot;310&quot;/&gt;&lt;/object&gt;&lt;object type=&quot;3&quot; unique_id=&quot;10055&quot;&gt;&lt;property id=&quot;20148&quot; value=&quot;5&quot;/&gt;&lt;property id=&quot;20300&quot; value=&quot;Slide 52&quot;/&gt;&lt;property id=&quot;20307&quot; value=&quot;311&quot;/&gt;&lt;/object&gt;&lt;object type=&quot;3&quot; unique_id=&quot;10056&quot;&gt;&lt;property id=&quot;20148&quot; value=&quot;5&quot;/&gt;&lt;property id=&quot;20300&quot; value=&quot;Slide 53&quot;/&gt;&lt;property id=&quot;20307&quot; value=&quot;312&quot;/&gt;&lt;/object&gt;&lt;object type=&quot;3&quot; unique_id=&quot;10057&quot;&gt;&lt;property id=&quot;20148&quot; value=&quot;5&quot;/&gt;&lt;property id=&quot;20300&quot; value=&quot;Slide 54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7622</TotalTime>
  <Words>620</Words>
  <Application>Microsoft Office PowerPoint</Application>
  <PresentationFormat>On-screen Show (4:3)</PresentationFormat>
  <Paragraphs>261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 Unicode MS</vt:lpstr>
      <vt:lpstr>굴림</vt:lpstr>
      <vt:lpstr>ＭＳ Ｐゴシック</vt:lpstr>
      <vt:lpstr>ＭＳ Ｐ明朝</vt:lpstr>
      <vt:lpstr>SimSun</vt:lpstr>
      <vt:lpstr>Arial</vt:lpstr>
      <vt:lpstr>Arial Black</vt:lpstr>
      <vt:lpstr>Calibri</vt:lpstr>
      <vt:lpstr>StoneSansSemibold</vt:lpstr>
      <vt:lpstr>Times New Roman</vt:lpstr>
      <vt:lpstr>Verdana</vt:lpstr>
      <vt:lpstr>Office Theme</vt:lpstr>
      <vt:lpstr>Visio</vt:lpstr>
      <vt:lpstr>Equation.DSMT4</vt:lpstr>
      <vt:lpstr>Equation</vt:lpstr>
      <vt:lpstr>Adobe Acrobat Document</vt:lpstr>
      <vt:lpstr>Bitmap Image</vt:lpstr>
      <vt:lpstr>PowerPoint Presentation</vt:lpstr>
      <vt:lpstr>Objectives of  Presentation</vt:lpstr>
      <vt:lpstr>What is Infra_Structure</vt:lpstr>
      <vt:lpstr>Infra-structures Connectivity</vt:lpstr>
      <vt:lpstr>Model Impact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 TIME</vt:lpstr>
    </vt:vector>
  </TitlesOfParts>
  <Company>日本規格協会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JDT</dc:creator>
  <cp:lastModifiedBy>Dr Albert Owusu</cp:lastModifiedBy>
  <cp:revision>394</cp:revision>
  <dcterms:created xsi:type="dcterms:W3CDTF">2008-02-04T05:05:56Z</dcterms:created>
  <dcterms:modified xsi:type="dcterms:W3CDTF">2015-11-11T01:02:06Z</dcterms:modified>
</cp:coreProperties>
</file>