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675" r:id="rId2"/>
    <p:sldMasterId id="2147483687" r:id="rId3"/>
  </p:sldMasterIdLst>
  <p:notesMasterIdLst>
    <p:notesMasterId r:id="rId48"/>
  </p:notesMasterIdLst>
  <p:sldIdLst>
    <p:sldId id="359" r:id="rId4"/>
    <p:sldId id="257" r:id="rId5"/>
    <p:sldId id="262" r:id="rId6"/>
    <p:sldId id="340" r:id="rId7"/>
    <p:sldId id="341" r:id="rId8"/>
    <p:sldId id="344" r:id="rId9"/>
    <p:sldId id="334" r:id="rId10"/>
    <p:sldId id="345" r:id="rId11"/>
    <p:sldId id="342" r:id="rId12"/>
    <p:sldId id="343" r:id="rId13"/>
    <p:sldId id="263" r:id="rId14"/>
    <p:sldId id="270" r:id="rId15"/>
    <p:sldId id="271" r:id="rId16"/>
    <p:sldId id="272" r:id="rId17"/>
    <p:sldId id="273" r:id="rId18"/>
    <p:sldId id="274" r:id="rId19"/>
    <p:sldId id="275" r:id="rId20"/>
    <p:sldId id="276" r:id="rId21"/>
    <p:sldId id="332" r:id="rId22"/>
    <p:sldId id="284" r:id="rId23"/>
    <p:sldId id="283" r:id="rId24"/>
    <p:sldId id="278" r:id="rId25"/>
    <p:sldId id="279" r:id="rId26"/>
    <p:sldId id="280" r:id="rId27"/>
    <p:sldId id="281" r:id="rId28"/>
    <p:sldId id="282" r:id="rId29"/>
    <p:sldId id="287" r:id="rId30"/>
    <p:sldId id="358" r:id="rId31"/>
    <p:sldId id="285" r:id="rId32"/>
    <p:sldId id="311" r:id="rId33"/>
    <p:sldId id="312" r:id="rId34"/>
    <p:sldId id="356" r:id="rId35"/>
    <p:sldId id="357" r:id="rId36"/>
    <p:sldId id="346" r:id="rId37"/>
    <p:sldId id="347" r:id="rId38"/>
    <p:sldId id="348" r:id="rId39"/>
    <p:sldId id="350" r:id="rId40"/>
    <p:sldId id="351" r:id="rId41"/>
    <p:sldId id="352" r:id="rId42"/>
    <p:sldId id="353" r:id="rId43"/>
    <p:sldId id="354" r:id="rId44"/>
    <p:sldId id="355" r:id="rId45"/>
    <p:sldId id="322" r:id="rId46"/>
    <p:sldId id="360" r:id="rId4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B9ED0-4A6F-4FB5-AE63-445636BC2C4B}" type="doc">
      <dgm:prSet loTypeId="urn:microsoft.com/office/officeart/2005/8/layout/pyramid1" loCatId="pyramid" qsTypeId="urn:microsoft.com/office/officeart/2005/8/quickstyle/simple1" qsCatId="simple" csTypeId="urn:microsoft.com/office/officeart/2005/8/colors/accent1_2" csCatId="accent1" phldr="1"/>
      <dgm:spPr/>
    </dgm:pt>
    <dgm:pt modelId="{12BAD7C7-91ED-4618-ACD0-D58D7BC2317E}">
      <dgm:prSet/>
      <dgm:spPr>
        <a:blipFill rotWithShape="0">
          <a:blip xmlns:r="http://schemas.openxmlformats.org/officeDocument/2006/relationships" r:embed="rId1"/>
          <a:stretch>
            <a:fillRect/>
          </a:stretch>
        </a:blip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9900"/>
              </a:solidFill>
              <a:effectLst/>
              <a:latin typeface="Arial" pitchFamily="34" charset="0"/>
              <a:cs typeface="Arial" pitchFamily="34" charset="0"/>
            </a:rPr>
            <a:t>THANK YOU !!!</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211FDE2B-0789-4932-A997-E167270FF925}" type="parTrans" cxnId="{991488ED-BF08-4279-8135-29A67ACCA54C}">
      <dgm:prSet/>
      <dgm:spPr/>
      <dgm:t>
        <a:bodyPr/>
        <a:lstStyle/>
        <a:p>
          <a:pPr rtl="1"/>
          <a:endParaRPr lang="ar-EG"/>
        </a:p>
      </dgm:t>
    </dgm:pt>
    <dgm:pt modelId="{0734EB98-F904-45C4-B942-8E19C350B5FD}" type="sibTrans" cxnId="{991488ED-BF08-4279-8135-29A67ACCA54C}">
      <dgm:prSet/>
      <dgm:spPr/>
      <dgm:t>
        <a:bodyPr/>
        <a:lstStyle/>
        <a:p>
          <a:pPr rtl="1"/>
          <a:endParaRPr lang="ar-EG"/>
        </a:p>
      </dgm:t>
    </dgm:pt>
    <dgm:pt modelId="{8EA72486-3CB3-4459-9BF5-811C152FB229}" type="pres">
      <dgm:prSet presAssocID="{4A4B9ED0-4A6F-4FB5-AE63-445636BC2C4B}" presName="Name0" presStyleCnt="0">
        <dgm:presLayoutVars>
          <dgm:dir/>
          <dgm:animLvl val="lvl"/>
          <dgm:resizeHandles val="exact"/>
        </dgm:presLayoutVars>
      </dgm:prSet>
      <dgm:spPr/>
    </dgm:pt>
    <dgm:pt modelId="{5D31E908-D3BB-4657-8E5A-AB6E4645CF15}" type="pres">
      <dgm:prSet presAssocID="{12BAD7C7-91ED-4618-ACD0-D58D7BC2317E}" presName="Name8" presStyleCnt="0"/>
      <dgm:spPr/>
    </dgm:pt>
    <dgm:pt modelId="{FCB25FF6-65E2-4854-B918-55CC06A86324}" type="pres">
      <dgm:prSet presAssocID="{12BAD7C7-91ED-4618-ACD0-D58D7BC2317E}" presName="level" presStyleLbl="node1" presStyleIdx="0" presStyleCnt="1" custLinFactNeighborX="-10811" custLinFactNeighborY="-5814">
        <dgm:presLayoutVars>
          <dgm:chMax val="1"/>
          <dgm:bulletEnabled val="1"/>
        </dgm:presLayoutVars>
      </dgm:prSet>
      <dgm:spPr/>
      <dgm:t>
        <a:bodyPr/>
        <a:lstStyle/>
        <a:p>
          <a:pPr rtl="1"/>
          <a:endParaRPr lang="ar-EG"/>
        </a:p>
      </dgm:t>
    </dgm:pt>
    <dgm:pt modelId="{152C86BB-9BC2-4725-94FF-E88C3C7574D4}" type="pres">
      <dgm:prSet presAssocID="{12BAD7C7-91ED-4618-ACD0-D58D7BC2317E}" presName="levelTx" presStyleLbl="revTx" presStyleIdx="0" presStyleCnt="0">
        <dgm:presLayoutVars>
          <dgm:chMax val="1"/>
          <dgm:bulletEnabled val="1"/>
        </dgm:presLayoutVars>
      </dgm:prSet>
      <dgm:spPr/>
      <dgm:t>
        <a:bodyPr/>
        <a:lstStyle/>
        <a:p>
          <a:pPr rtl="1"/>
          <a:endParaRPr lang="ar-EG"/>
        </a:p>
      </dgm:t>
    </dgm:pt>
  </dgm:ptLst>
  <dgm:cxnLst>
    <dgm:cxn modelId="{991488ED-BF08-4279-8135-29A67ACCA54C}" srcId="{4A4B9ED0-4A6F-4FB5-AE63-445636BC2C4B}" destId="{12BAD7C7-91ED-4618-ACD0-D58D7BC2317E}" srcOrd="0" destOrd="0" parTransId="{211FDE2B-0789-4932-A997-E167270FF925}" sibTransId="{0734EB98-F904-45C4-B942-8E19C350B5FD}"/>
    <dgm:cxn modelId="{DF4F9C2A-F022-48EA-A0DD-C8C61785DBFD}" type="presOf" srcId="{12BAD7C7-91ED-4618-ACD0-D58D7BC2317E}" destId="{FCB25FF6-65E2-4854-B918-55CC06A86324}" srcOrd="0" destOrd="0" presId="urn:microsoft.com/office/officeart/2005/8/layout/pyramid1"/>
    <dgm:cxn modelId="{BA8B6B41-91D2-41A6-93C5-2306D5E78B79}" type="presOf" srcId="{12BAD7C7-91ED-4618-ACD0-D58D7BC2317E}" destId="{152C86BB-9BC2-4725-94FF-E88C3C7574D4}" srcOrd="1" destOrd="0" presId="urn:microsoft.com/office/officeart/2005/8/layout/pyramid1"/>
    <dgm:cxn modelId="{CA22FFC8-23BB-42AF-9B9F-AC30D94F5058}" type="presOf" srcId="{4A4B9ED0-4A6F-4FB5-AE63-445636BC2C4B}" destId="{8EA72486-3CB3-4459-9BF5-811C152FB229}" srcOrd="0" destOrd="0" presId="urn:microsoft.com/office/officeart/2005/8/layout/pyramid1"/>
    <dgm:cxn modelId="{AF8265A5-9597-41EB-989E-CA8FC086E4D6}" type="presParOf" srcId="{8EA72486-3CB3-4459-9BF5-811C152FB229}" destId="{5D31E908-D3BB-4657-8E5A-AB6E4645CF15}" srcOrd="0" destOrd="0" presId="urn:microsoft.com/office/officeart/2005/8/layout/pyramid1"/>
    <dgm:cxn modelId="{F873EAB8-E7B4-449C-AD66-5E53EF412FFB}" type="presParOf" srcId="{5D31E908-D3BB-4657-8E5A-AB6E4645CF15}" destId="{FCB25FF6-65E2-4854-B918-55CC06A86324}" srcOrd="0" destOrd="0" presId="urn:microsoft.com/office/officeart/2005/8/layout/pyramid1"/>
    <dgm:cxn modelId="{3676C460-5047-4D46-AC4C-A76322E62830}" type="presParOf" srcId="{5D31E908-D3BB-4657-8E5A-AB6E4645CF15}" destId="{152C86BB-9BC2-4725-94FF-E88C3C7574D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7A115BD-6A72-46E0-843C-D4697A2F9EE4}" type="datetimeFigureOut">
              <a:rPr lang="ar-EG" smtClean="0"/>
              <a:pPr/>
              <a:t>29/10/1436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C14EA85-BF77-489F-88F4-22A3F6A37A08}" type="slidenum">
              <a:rPr lang="ar-EG" smtClean="0"/>
              <a:pPr/>
              <a:t>‹#›</a:t>
            </a:fld>
            <a:endParaRPr lang="ar-EG"/>
          </a:p>
        </p:txBody>
      </p:sp>
    </p:spTree>
    <p:extLst>
      <p:ext uri="{BB962C8B-B14F-4D97-AF65-F5344CB8AC3E}">
        <p14:creationId xmlns:p14="http://schemas.microsoft.com/office/powerpoint/2010/main" val="27726558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9C14EA85-BF77-489F-88F4-22A3F6A37A08}" type="slidenum">
              <a:rPr lang="ar-EG" smtClean="0"/>
              <a:pPr/>
              <a:t>8</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62A1C7F-E5D6-4CF8-AD51-58D30AE33A33}" type="datetime8">
              <a:rPr lang="ar-EG"/>
              <a:pPr/>
              <a:t>14 آب، 15</a:t>
            </a:fld>
            <a:endParaRPr lang="en-US"/>
          </a:p>
        </p:txBody>
      </p:sp>
      <p:sp>
        <p:nvSpPr>
          <p:cNvPr id="6" name="Rectangle 6"/>
          <p:cNvSpPr>
            <a:spLocks noGrp="1" noChangeArrowheads="1"/>
          </p:cNvSpPr>
          <p:nvPr>
            <p:ph type="ftr" sz="quarter" idx="4"/>
          </p:nvPr>
        </p:nvSpPr>
        <p:spPr>
          <a:ln/>
        </p:spPr>
        <p:txBody>
          <a:bodyPr/>
          <a:lstStyle/>
          <a:p>
            <a:r>
              <a:rPr lang="en-US"/>
              <a:t>SOLVENT INHALANT ABUSE</a:t>
            </a:r>
          </a:p>
        </p:txBody>
      </p:sp>
      <p:sp>
        <p:nvSpPr>
          <p:cNvPr id="7" name="Rectangle 7"/>
          <p:cNvSpPr>
            <a:spLocks noGrp="1" noChangeArrowheads="1"/>
          </p:cNvSpPr>
          <p:nvPr>
            <p:ph type="sldNum" sz="quarter" idx="5"/>
          </p:nvPr>
        </p:nvSpPr>
        <p:spPr>
          <a:ln/>
        </p:spPr>
        <p:txBody>
          <a:bodyPr/>
          <a:lstStyle/>
          <a:p>
            <a:fld id="{E99743C0-2F1B-4FBC-94CA-3AE345AE3CE9}" type="slidenum">
              <a:rPr lang="ar-EG"/>
              <a:pPr/>
              <a:t>24</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19" name="Footer Placeholder 18"/>
          <p:cNvSpPr>
            <a:spLocks noGrp="1"/>
          </p:cNvSpPr>
          <p:nvPr>
            <p:ph type="ftr" sz="quarter" idx="11"/>
          </p:nvPr>
        </p:nvSpPr>
        <p:spPr/>
        <p:txBody>
          <a:bodyPr/>
          <a:lstStyle/>
          <a:p>
            <a:endParaRPr lang="ar-EG"/>
          </a:p>
        </p:txBody>
      </p:sp>
      <p:sp>
        <p:nvSpPr>
          <p:cNvPr id="27" name="Slide Number Placeholder 26"/>
          <p:cNvSpPr>
            <a:spLocks noGrp="1"/>
          </p:cNvSpPr>
          <p:nvPr>
            <p:ph type="sldNum" sz="quarter" idx="12"/>
          </p:nvPr>
        </p:nvSpPr>
        <p:spPr/>
        <p:txBody>
          <a:bodyPr/>
          <a:lstStyle/>
          <a:p>
            <a:fld id="{72C109BF-9586-4037-9AAE-70A98CB44475}"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A2DE54F-52F6-469B-BA72-77E35C5620C4}"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5874968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02861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313166949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5499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00718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332192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1764791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0964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686208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2618084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148927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1505316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7203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237512350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90184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4602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2C109BF-9586-4037-9AAE-70A98CB44475}"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3248675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3646781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65107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438262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3301324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solidFill>
                  <a:srgbClr val="696464"/>
                </a:solidFill>
              </a:rPr>
              <a:pPr/>
              <a:t>8/14/2015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extLst>
      <p:ext uri="{BB962C8B-B14F-4D97-AF65-F5344CB8AC3E}">
        <p14:creationId xmlns:p14="http://schemas.microsoft.com/office/powerpoint/2010/main" val="36171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2C109BF-9586-4037-9AAE-70A98CB44475}"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FF5B2B-A056-4949-A358-019548FDDA97}" type="datetimeFigureOut">
              <a:rPr lang="ar-EG" smtClean="0"/>
              <a:pPr/>
              <a:t>29/10/1436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a:xfrm>
            <a:off x="8077200" y="6356350"/>
            <a:ext cx="609600" cy="365125"/>
          </a:xfrm>
        </p:spPr>
        <p:txBody>
          <a:bodyPr/>
          <a:lstStyle/>
          <a:p>
            <a:fld id="{72C109BF-9586-4037-9AAE-70A98CB44475}" type="slidenum">
              <a:rPr lang="ar-EG" smtClean="0"/>
              <a:pPr/>
              <a:t>‹#›</a:t>
            </a:fld>
            <a:endParaRPr lang="ar-E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FF5B2B-A056-4949-A358-019548FDDA97}" type="datetimeFigureOut">
              <a:rPr lang="ar-EG" smtClean="0"/>
              <a:pPr/>
              <a:t>29/10/1436</a:t>
            </a:fld>
            <a:endParaRPr lang="ar-E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E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C109BF-9586-4037-9AAE-70A98CB44475}" type="slidenum">
              <a:rPr lang="ar-EG" smtClean="0"/>
              <a:pPr/>
              <a:t>‹#›</a:t>
            </a:fld>
            <a:endParaRPr lang="ar-E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rtl="0"/>
            <a:fld id="{6B39CD96-FE84-45A4-9698-34115E2D2790}" type="datetimeFigureOut">
              <a:rPr lang="en-US" smtClean="0">
                <a:solidFill>
                  <a:srgbClr val="696464"/>
                </a:solidFill>
              </a:rPr>
              <a:pPr rtl="0"/>
              <a:t>8/14/2015</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l" rtl="0"/>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rtl="0"/>
            <a:fld id="{FDDD9E73-348D-4815-B485-C17C4C42F303}" type="slidenum">
              <a:rPr lang="en-US" smtClean="0"/>
              <a:pPr rtl="0"/>
              <a:t>‹#›</a:t>
            </a:fld>
            <a:endParaRPr lang="en-US"/>
          </a:p>
        </p:txBody>
      </p:sp>
    </p:spTree>
    <p:extLst>
      <p:ext uri="{BB962C8B-B14F-4D97-AF65-F5344CB8AC3E}">
        <p14:creationId xmlns:p14="http://schemas.microsoft.com/office/powerpoint/2010/main" val="19596081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rtl="0"/>
            <a:fld id="{6B39CD96-FE84-45A4-9698-34115E2D2790}" type="datetimeFigureOut">
              <a:rPr lang="en-US" smtClean="0">
                <a:solidFill>
                  <a:srgbClr val="696464"/>
                </a:solidFill>
              </a:rPr>
              <a:pPr rtl="0"/>
              <a:t>8/14/2015</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l" rtl="0"/>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rtl="0"/>
            <a:fld id="{FDDD9E73-348D-4815-B485-C17C4C42F303}" type="slidenum">
              <a:rPr lang="en-US" smtClean="0"/>
              <a:pPr rtl="0"/>
              <a:t>‹#›</a:t>
            </a:fld>
            <a:endParaRPr lang="en-US"/>
          </a:p>
        </p:txBody>
      </p:sp>
    </p:spTree>
    <p:extLst>
      <p:ext uri="{BB962C8B-B14F-4D97-AF65-F5344CB8AC3E}">
        <p14:creationId xmlns:p14="http://schemas.microsoft.com/office/powerpoint/2010/main" val="12765852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67992" y="6096000"/>
            <a:ext cx="3599807" cy="457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2400" b="1" dirty="0">
                <a:solidFill>
                  <a:schemeClr val="bg1"/>
                </a:solidFill>
              </a:rPr>
              <a:t>Alaaeldin A Elkoussi</a:t>
            </a:r>
            <a:endParaRPr lang="en-US" sz="24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dirty="0" smtClean="0">
                <a:solidFill>
                  <a:schemeClr val="tx1"/>
                </a:solidFill>
                <a:latin typeface="Times New Roman" pitchFamily="18" charset="0"/>
                <a:cs typeface="Times New Roman" pitchFamily="18" charset="0"/>
              </a:rPr>
              <a:t>Addiction Therapy 2015</a:t>
            </a:r>
            <a:r>
              <a:rPr sz="4800" b="1" dirty="0" smtClean="0">
                <a:solidFill>
                  <a:schemeClr val="tx1"/>
                </a:solidFill>
              </a:rPr>
              <a:t/>
            </a:r>
            <a:br>
              <a:rPr sz="4800" b="1" dirty="0" smtClean="0">
                <a:solidFill>
                  <a:schemeClr val="tx1"/>
                </a:solidFill>
              </a:rPr>
            </a:br>
            <a:r>
              <a:rPr lang="en-US" sz="2400" b="1" dirty="0" smtClean="0">
                <a:solidFill>
                  <a:schemeClr val="tx1"/>
                </a:solidFill>
                <a:latin typeface="Perpetua"/>
                <a:ea typeface="+mn-ea"/>
                <a:cs typeface="+mn-cs"/>
              </a:rPr>
              <a:t>Florida</a:t>
            </a:r>
            <a:r>
              <a:rPr sz="2400" b="1" dirty="0" smtClean="0">
                <a:solidFill>
                  <a:schemeClr val="tx1"/>
                </a:solidFill>
                <a:latin typeface="Perpetua"/>
                <a:ea typeface="+mn-ea"/>
                <a:cs typeface="+mn-cs"/>
              </a:rPr>
              <a:t>,  USA</a:t>
            </a:r>
            <a:br>
              <a:rPr sz="2400" b="1" dirty="0" smtClean="0">
                <a:solidFill>
                  <a:schemeClr val="tx1"/>
                </a:solidFill>
                <a:latin typeface="Perpetua"/>
                <a:ea typeface="+mn-ea"/>
                <a:cs typeface="+mn-cs"/>
              </a:rPr>
            </a:br>
            <a:r>
              <a:rPr sz="2400" b="1" dirty="0" smtClean="0">
                <a:solidFill>
                  <a:schemeClr val="tx1"/>
                </a:solidFill>
                <a:latin typeface="Perpetua"/>
                <a:ea typeface="+mn-ea"/>
                <a:cs typeface="+mn-cs"/>
              </a:rPr>
              <a:t>August 03-08,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7" name="Picture 3" descr="C:\Users\addictiontherapy\Documents\Documents final\Addiction Therapy 2015 Updates\Addiction Therapy-2015 Book Proceedings\Addiction Photos\Photos given for logo\Group Photo (4) 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35" y="3505200"/>
            <a:ext cx="5110632"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descr="C:\Users\addictiontherapy\Documents\Documents final\Addiction Therapy 2015 Updates\Addiction Therapy-2015 Book Proceedings\Addiction Photos\Photos given for logo\Alaaeldin A Elkoussi, Assiut University, Egypt (2) 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581400"/>
            <a:ext cx="3354353" cy="2341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3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400" b="1">
                <a:solidFill>
                  <a:srgbClr val="FF0000"/>
                </a:solidFill>
              </a:rPr>
              <a:t>WHY INHALANTS ARE </a:t>
            </a:r>
            <a:br>
              <a:rPr lang="en-US" sz="3400" b="1">
                <a:solidFill>
                  <a:srgbClr val="FF0000"/>
                </a:solidFill>
              </a:rPr>
            </a:br>
            <a:r>
              <a:rPr lang="en-US" sz="3400" b="1">
                <a:solidFill>
                  <a:srgbClr val="FF0000"/>
                </a:solidFill>
              </a:rPr>
              <a:t>THE MOST DANGEROUS</a:t>
            </a:r>
            <a:r>
              <a:rPr lang="en-US" sz="3400">
                <a:solidFill>
                  <a:srgbClr val="FF0000"/>
                </a:solidFill>
              </a:rPr>
              <a:t>?</a:t>
            </a:r>
          </a:p>
        </p:txBody>
      </p:sp>
      <p:sp>
        <p:nvSpPr>
          <p:cNvPr id="60419" name="Rectangle 3"/>
          <p:cNvSpPr>
            <a:spLocks noGrp="1" noChangeArrowheads="1"/>
          </p:cNvSpPr>
          <p:nvPr>
            <p:ph idx="1"/>
          </p:nvPr>
        </p:nvSpPr>
        <p:spPr>
          <a:xfrm>
            <a:off x="468313" y="1773238"/>
            <a:ext cx="8388350" cy="4546600"/>
          </a:xfrm>
        </p:spPr>
        <p:txBody>
          <a:bodyPr/>
          <a:lstStyle/>
          <a:p>
            <a:pPr marL="609600" indent="-609600" algn="l" rtl="0">
              <a:lnSpc>
                <a:spcPct val="80000"/>
              </a:lnSpc>
              <a:buFont typeface="Wingdings" pitchFamily="2" charset="2"/>
              <a:buAutoNum type="arabicPeriod" startAt="6"/>
            </a:pPr>
            <a:r>
              <a:rPr lang="en-US" sz="3600" b="1">
                <a:solidFill>
                  <a:srgbClr val="0000FF"/>
                </a:solidFill>
              </a:rPr>
              <a:t>Not Illegal !!</a:t>
            </a:r>
          </a:p>
          <a:p>
            <a:pPr marL="609600" indent="-609600" algn="l" rtl="0">
              <a:lnSpc>
                <a:spcPct val="80000"/>
              </a:lnSpc>
              <a:buFont typeface="Wingdings" pitchFamily="2" charset="2"/>
              <a:buAutoNum type="arabicPeriod" startAt="6"/>
            </a:pPr>
            <a:r>
              <a:rPr lang="en-US" sz="3600" b="1">
                <a:solidFill>
                  <a:srgbClr val="0000FF"/>
                </a:solidFill>
              </a:rPr>
              <a:t>Stepping Stone/Gateway to Other Dangerous Addicting substances </a:t>
            </a:r>
          </a:p>
          <a:p>
            <a:pPr marL="609600" indent="-609600" algn="l" rtl="0">
              <a:lnSpc>
                <a:spcPct val="80000"/>
              </a:lnSpc>
              <a:buFont typeface="Wingdings" pitchFamily="2" charset="2"/>
              <a:buAutoNum type="arabicPeriod" startAt="6"/>
            </a:pPr>
            <a:r>
              <a:rPr lang="en-US" sz="3600" b="1">
                <a:solidFill>
                  <a:srgbClr val="0000FF"/>
                </a:solidFill>
              </a:rPr>
              <a:t>Extremely Toxic</a:t>
            </a:r>
          </a:p>
          <a:p>
            <a:pPr marL="609600" indent="-609600" algn="l" rtl="0">
              <a:lnSpc>
                <a:spcPct val="80000"/>
              </a:lnSpc>
              <a:buFont typeface="Wingdings" pitchFamily="2" charset="2"/>
              <a:buAutoNum type="arabicPeriod" startAt="6"/>
            </a:pPr>
            <a:r>
              <a:rPr lang="en-US" sz="3600" b="1">
                <a:solidFill>
                  <a:srgbClr val="0000FF"/>
                </a:solidFill>
              </a:rPr>
              <a:t>Severe Withdrawal Symptoms</a:t>
            </a:r>
          </a:p>
          <a:p>
            <a:pPr marL="609600" indent="-609600" algn="l" rtl="0">
              <a:lnSpc>
                <a:spcPct val="80000"/>
              </a:lnSpc>
              <a:buFont typeface="Wingdings" pitchFamily="2" charset="2"/>
              <a:buAutoNum type="arabicPeriod" startAt="6"/>
            </a:pPr>
            <a:r>
              <a:rPr lang="en-US" sz="3600" b="1">
                <a:solidFill>
                  <a:srgbClr val="0000FF"/>
                </a:solidFill>
              </a:rPr>
              <a:t>No Available Treatment Methods</a:t>
            </a:r>
          </a:p>
          <a:p>
            <a:pPr marL="609600" indent="-609600" algn="l" rtl="0">
              <a:lnSpc>
                <a:spcPct val="80000"/>
              </a:lnSpc>
              <a:buFont typeface="Wingdings" pitchFamily="2" charset="2"/>
              <a:buAutoNum type="arabicPeriod" startAt="6"/>
            </a:pPr>
            <a:r>
              <a:rPr lang="en-US" sz="3600" b="1">
                <a:solidFill>
                  <a:srgbClr val="0000FF"/>
                </a:solidFill>
              </a:rPr>
              <a:t>Detoxification is very difficult</a:t>
            </a:r>
          </a:p>
          <a:p>
            <a:pPr marL="609600" indent="-609600" algn="l" rtl="0">
              <a:lnSpc>
                <a:spcPct val="80000"/>
              </a:lnSpc>
              <a:buFont typeface="Wingdings" pitchFamily="2" charset="2"/>
              <a:buAutoNum type="arabicPeriod" startAt="6"/>
            </a:pPr>
            <a:r>
              <a:rPr lang="en-US" sz="3600" b="1">
                <a:solidFill>
                  <a:srgbClr val="0000FF"/>
                </a:solidFill>
              </a:rPr>
              <a:t>Relapses are Very High </a:t>
            </a:r>
          </a:p>
          <a:p>
            <a:pPr marL="609600" indent="-609600" algn="l" rtl="0">
              <a:lnSpc>
                <a:spcPct val="80000"/>
              </a:lnSpc>
              <a:buFont typeface="Wingdings" pitchFamily="2" charset="2"/>
              <a:buNone/>
            </a:pPr>
            <a:endParaRPr lang="en-US" sz="3600" b="1">
              <a:solidFill>
                <a:srgbClr val="0000FF"/>
              </a:solidFill>
            </a:endParaRPr>
          </a:p>
        </p:txBody>
      </p:sp>
      <p:sp>
        <p:nvSpPr>
          <p:cNvPr id="4" name="Date Placeholder 3"/>
          <p:cNvSpPr>
            <a:spLocks noGrp="1"/>
          </p:cNvSpPr>
          <p:nvPr>
            <p:ph type="dt" sz="half" idx="10"/>
          </p:nvPr>
        </p:nvSpPr>
        <p:spPr/>
        <p:txBody>
          <a:bodyPr/>
          <a:lstStyle/>
          <a:p>
            <a:fld id="{AE4616ED-A953-4D85-976E-737602D2B1A6}"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7339C5DB-8CED-48FC-BDFD-C160D126C57B}" type="slidenum">
              <a:rPr lang="ar-EG"/>
              <a:pPr/>
              <a:t>10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animEffect transition="in" filter="fade">
                                      <p:cBhvr>
                                        <p:cTn id="9" dur="500"/>
                                        <p:tgtEl>
                                          <p:spTgt spid="604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0419">
                                            <p:txEl>
                                              <p:pRg st="0" end="0"/>
                                            </p:txEl>
                                          </p:spTgt>
                                        </p:tgtEl>
                                        <p:attrNameLst>
                                          <p:attrName>style.visibility</p:attrName>
                                        </p:attrNameLst>
                                      </p:cBhvr>
                                      <p:to>
                                        <p:strVal val="visible"/>
                                      </p:to>
                                    </p:set>
                                    <p:animEffect transition="in" filter="fade">
                                      <p:cBhvr>
                                        <p:cTn id="14" dur="1000">
                                          <p:stCondLst>
                                            <p:cond delay="0"/>
                                          </p:stCondLst>
                                        </p:cTn>
                                        <p:tgtEl>
                                          <p:spTgt spid="604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Effect transition="in" filter="fade">
                                      <p:cBhvr>
                                        <p:cTn id="19" dur="1000">
                                          <p:stCondLst>
                                            <p:cond delay="0"/>
                                          </p:stCondLst>
                                        </p:cTn>
                                        <p:tgtEl>
                                          <p:spTgt spid="604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0419">
                                            <p:txEl>
                                              <p:pRg st="2" end="2"/>
                                            </p:txEl>
                                          </p:spTgt>
                                        </p:tgtEl>
                                        <p:attrNameLst>
                                          <p:attrName>style.visibility</p:attrName>
                                        </p:attrNameLst>
                                      </p:cBhvr>
                                      <p:to>
                                        <p:strVal val="visible"/>
                                      </p:to>
                                    </p:set>
                                    <p:animEffect transition="in" filter="fade">
                                      <p:cBhvr>
                                        <p:cTn id="24" dur="1000">
                                          <p:stCondLst>
                                            <p:cond delay="0"/>
                                          </p:stCondLst>
                                        </p:cTn>
                                        <p:tgtEl>
                                          <p:spTgt spid="6041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0419">
                                            <p:txEl>
                                              <p:pRg st="3" end="3"/>
                                            </p:txEl>
                                          </p:spTgt>
                                        </p:tgtEl>
                                        <p:attrNameLst>
                                          <p:attrName>style.visibility</p:attrName>
                                        </p:attrNameLst>
                                      </p:cBhvr>
                                      <p:to>
                                        <p:strVal val="visible"/>
                                      </p:to>
                                    </p:set>
                                    <p:animEffect transition="in" filter="fade">
                                      <p:cBhvr>
                                        <p:cTn id="29" dur="1000">
                                          <p:stCondLst>
                                            <p:cond delay="0"/>
                                          </p:stCondLst>
                                        </p:cTn>
                                        <p:tgtEl>
                                          <p:spTgt spid="6041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0419">
                                            <p:txEl>
                                              <p:pRg st="4" end="4"/>
                                            </p:txEl>
                                          </p:spTgt>
                                        </p:tgtEl>
                                        <p:attrNameLst>
                                          <p:attrName>style.visibility</p:attrName>
                                        </p:attrNameLst>
                                      </p:cBhvr>
                                      <p:to>
                                        <p:strVal val="visible"/>
                                      </p:to>
                                    </p:set>
                                    <p:animEffect transition="in" filter="fade">
                                      <p:cBhvr>
                                        <p:cTn id="34" dur="1000">
                                          <p:stCondLst>
                                            <p:cond delay="0"/>
                                          </p:stCondLst>
                                        </p:cTn>
                                        <p:tgtEl>
                                          <p:spTgt spid="6041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0419">
                                            <p:txEl>
                                              <p:pRg st="5" end="5"/>
                                            </p:txEl>
                                          </p:spTgt>
                                        </p:tgtEl>
                                        <p:attrNameLst>
                                          <p:attrName>style.visibility</p:attrName>
                                        </p:attrNameLst>
                                      </p:cBhvr>
                                      <p:to>
                                        <p:strVal val="visible"/>
                                      </p:to>
                                    </p:set>
                                    <p:animEffect transition="in" filter="fade">
                                      <p:cBhvr>
                                        <p:cTn id="39" dur="1000">
                                          <p:stCondLst>
                                            <p:cond delay="0"/>
                                          </p:stCondLst>
                                        </p:cTn>
                                        <p:tgtEl>
                                          <p:spTgt spid="6041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0419">
                                            <p:txEl>
                                              <p:pRg st="6" end="6"/>
                                            </p:txEl>
                                          </p:spTgt>
                                        </p:tgtEl>
                                        <p:attrNameLst>
                                          <p:attrName>style.visibility</p:attrName>
                                        </p:attrNameLst>
                                      </p:cBhvr>
                                      <p:to>
                                        <p:strVal val="visible"/>
                                      </p:to>
                                    </p:set>
                                    <p:animEffect transition="in" filter="fade">
                                      <p:cBhvr>
                                        <p:cTn id="44" dur="1000">
                                          <p:stCondLst>
                                            <p:cond delay="0"/>
                                          </p:stCondLst>
                                        </p:cTn>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489922"/>
          </a:xfrm>
        </p:spPr>
        <p:txBody>
          <a:bodyPr>
            <a:normAutofit fontScale="90000"/>
          </a:bodyPr>
          <a:lstStyle/>
          <a:p>
            <a:pPr algn="ctr"/>
            <a:r>
              <a:rPr lang="en-US" b="1" dirty="0" smtClean="0">
                <a:solidFill>
                  <a:srgbClr val="FF0000"/>
                </a:solidFill>
              </a:rPr>
              <a:t>PREVALENCE IN DIFFERENT COUNTRIES </a:t>
            </a:r>
            <a:endParaRPr lang="ar-EG" b="1" dirty="0">
              <a:solidFill>
                <a:srgbClr val="FF0000"/>
              </a:solidFill>
            </a:endParaRPr>
          </a:p>
        </p:txBody>
      </p:sp>
      <p:sp>
        <p:nvSpPr>
          <p:cNvPr id="3" name="Content Placeholder 2"/>
          <p:cNvSpPr>
            <a:spLocks noGrp="1"/>
          </p:cNvSpPr>
          <p:nvPr>
            <p:ph idx="1"/>
          </p:nvPr>
        </p:nvSpPr>
        <p:spPr>
          <a:xfrm>
            <a:off x="357158" y="2357430"/>
            <a:ext cx="7239000" cy="4500570"/>
          </a:xfrm>
        </p:spPr>
        <p:txBody>
          <a:bodyPr/>
          <a:lstStyle/>
          <a:p>
            <a:pPr algn="l" rtl="0">
              <a:buNone/>
            </a:pPr>
            <a:r>
              <a:rPr lang="en-US" b="1" dirty="0" smtClean="0"/>
              <a:t>According to the 2005 </a:t>
            </a:r>
            <a:r>
              <a:rPr lang="en-US" b="1" i="1" dirty="0" smtClean="0"/>
              <a:t>World Drug Report</a:t>
            </a:r>
            <a:r>
              <a:rPr lang="en-US" b="1" dirty="0" smtClean="0"/>
              <a:t>, 52 </a:t>
            </a:r>
          </a:p>
          <a:p>
            <a:pPr algn="l" rtl="0">
              <a:buFont typeface="Wingdings" pitchFamily="2" charset="2"/>
              <a:buChar char="q"/>
            </a:pPr>
            <a:r>
              <a:rPr lang="en-US" b="1" dirty="0" smtClean="0">
                <a:solidFill>
                  <a:schemeClr val="accent1"/>
                </a:solidFill>
              </a:rPr>
              <a:t>North America has the highest rate of </a:t>
            </a:r>
            <a:r>
              <a:rPr lang="en-US" b="1" i="1" dirty="0" smtClean="0"/>
              <a:t>inhalant treatment </a:t>
            </a:r>
            <a:r>
              <a:rPr lang="en-US" b="1" dirty="0" smtClean="0">
                <a:solidFill>
                  <a:schemeClr val="accent1"/>
                </a:solidFill>
              </a:rPr>
              <a:t>admissions (</a:t>
            </a:r>
            <a:r>
              <a:rPr lang="en-US" sz="3200" b="1" dirty="0" smtClean="0">
                <a:solidFill>
                  <a:schemeClr val="accent1"/>
                </a:solidFill>
              </a:rPr>
              <a:t>1</a:t>
            </a:r>
            <a:r>
              <a:rPr lang="en-US" b="1" dirty="0" smtClean="0">
                <a:solidFill>
                  <a:schemeClr val="accent1"/>
                </a:solidFill>
              </a:rPr>
              <a:t>8%)</a:t>
            </a:r>
          </a:p>
          <a:p>
            <a:pPr algn="l" rtl="0">
              <a:buFont typeface="Wingdings" pitchFamily="2" charset="2"/>
              <a:buChar char="q"/>
            </a:pPr>
            <a:r>
              <a:rPr lang="en-US" b="1" dirty="0" smtClean="0">
                <a:solidFill>
                  <a:schemeClr val="accent1"/>
                </a:solidFill>
              </a:rPr>
              <a:t>Eastern Europe (5%) </a:t>
            </a:r>
          </a:p>
          <a:p>
            <a:pPr algn="l" rtl="0">
              <a:buFont typeface="Wingdings" pitchFamily="2" charset="2"/>
              <a:buChar char="q"/>
            </a:pPr>
            <a:r>
              <a:rPr lang="en-US" b="1" dirty="0" smtClean="0">
                <a:solidFill>
                  <a:schemeClr val="accent1"/>
                </a:solidFill>
              </a:rPr>
              <a:t>Africa and South America (4%)</a:t>
            </a:r>
          </a:p>
          <a:p>
            <a:pPr algn="l" rtl="0">
              <a:buFont typeface="Wingdings" pitchFamily="2" charset="2"/>
              <a:buChar char="q"/>
            </a:pPr>
            <a:r>
              <a:rPr lang="en-US" b="1" dirty="0" smtClean="0">
                <a:solidFill>
                  <a:schemeClr val="accent1"/>
                </a:solidFill>
              </a:rPr>
              <a:t>Australia/New Zealand and Asia (2%) </a:t>
            </a:r>
          </a:p>
          <a:p>
            <a:pPr algn="l" rtl="0">
              <a:buFont typeface="Wingdings" pitchFamily="2" charset="2"/>
              <a:buChar char="q"/>
            </a:pPr>
            <a:r>
              <a:rPr lang="en-US" b="1" dirty="0" smtClean="0">
                <a:solidFill>
                  <a:schemeClr val="accent1"/>
                </a:solidFill>
              </a:rPr>
              <a:t>and Western Europe (</a:t>
            </a:r>
            <a:r>
              <a:rPr lang="en-US" sz="3200" b="1" dirty="0" smtClean="0">
                <a:solidFill>
                  <a:schemeClr val="accent1"/>
                </a:solidFill>
              </a:rPr>
              <a:t>1</a:t>
            </a:r>
            <a:r>
              <a:rPr lang="en-US" b="1" dirty="0" smtClean="0">
                <a:solidFill>
                  <a:schemeClr val="accent1"/>
                </a:solidFill>
              </a:rPr>
              <a:t>%).</a:t>
            </a:r>
            <a:endParaRPr lang="en-US" dirty="0" smtClean="0">
              <a:solidFill>
                <a:schemeClr val="accent1"/>
              </a:solidFill>
            </a:endParaRPr>
          </a:p>
          <a:p>
            <a:endParaRPr lang="ar-EG"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680200"/>
          </a:xfrm>
        </p:spPr>
        <p:txBody>
          <a:bodyPr>
            <a:noAutofit/>
          </a:bodyPr>
          <a:lstStyle/>
          <a:p>
            <a:pPr algn="ctr"/>
            <a:r>
              <a:rPr lang="en-US" sz="3200" b="1" i="1" dirty="0" smtClean="0">
                <a:solidFill>
                  <a:srgbClr val="FF0000"/>
                </a:solidFill>
              </a:rPr>
              <a:t>Size and Patterns of Solvent inhalant Abuse in Different Countries</a:t>
            </a:r>
            <a:r>
              <a:rPr lang="en-US" sz="3200" b="1" dirty="0" smtClean="0">
                <a:solidFill>
                  <a:srgbClr val="FF0000"/>
                </a:solidFill>
              </a:rPr>
              <a:t> </a:t>
            </a:r>
            <a:endParaRPr lang="ar-EG" sz="3200" b="1" dirty="0">
              <a:solidFill>
                <a:srgbClr val="FF0000"/>
              </a:solidFill>
            </a:endParaRPr>
          </a:p>
        </p:txBody>
      </p:sp>
      <p:sp>
        <p:nvSpPr>
          <p:cNvPr id="3" name="Content Placeholder 2"/>
          <p:cNvSpPr>
            <a:spLocks noGrp="1"/>
          </p:cNvSpPr>
          <p:nvPr>
            <p:ph idx="1"/>
          </p:nvPr>
        </p:nvSpPr>
        <p:spPr>
          <a:xfrm>
            <a:off x="0" y="2143116"/>
            <a:ext cx="9144000" cy="4714884"/>
          </a:xfrm>
          <a:ln>
            <a:solidFill>
              <a:schemeClr val="tx2">
                <a:lumMod val="50000"/>
              </a:schemeClr>
            </a:solidFill>
          </a:ln>
        </p:spPr>
        <p:txBody>
          <a:bodyPr>
            <a:normAutofit fontScale="92500" lnSpcReduction="10000"/>
          </a:bodyPr>
          <a:lstStyle/>
          <a:p>
            <a:pPr marL="514350" indent="-514350" algn="ctr" rtl="0">
              <a:buFont typeface="+mj-lt"/>
              <a:buAutoNum type="arabicPeriod"/>
            </a:pPr>
            <a:r>
              <a:rPr lang="en-US" sz="3200" b="1" dirty="0" smtClean="0">
                <a:solidFill>
                  <a:srgbClr val="FF0000"/>
                </a:solidFill>
              </a:rPr>
              <a:t>USA</a:t>
            </a:r>
            <a:endParaRPr lang="en-US" sz="3200" dirty="0" smtClean="0">
              <a:solidFill>
                <a:srgbClr val="FF0000"/>
              </a:solidFill>
            </a:endParaRPr>
          </a:p>
          <a:p>
            <a:pPr algn="l" rtl="0">
              <a:buNone/>
            </a:pPr>
            <a:r>
              <a:rPr lang="en-US" sz="3900" b="1" dirty="0" smtClean="0">
                <a:solidFill>
                  <a:srgbClr val="0070C0"/>
                </a:solidFill>
              </a:rPr>
              <a:t>22 MILLIONS reported a history of VSM</a:t>
            </a:r>
          </a:p>
          <a:p>
            <a:pPr marL="514350" lvl="0" indent="-514350" algn="ctr" rtl="0">
              <a:buFont typeface="+mj-lt"/>
              <a:buAutoNum type="arabicPeriod" startAt="2"/>
            </a:pPr>
            <a:r>
              <a:rPr lang="en-US" sz="3200" b="1" dirty="0" smtClean="0">
                <a:solidFill>
                  <a:srgbClr val="FF0000"/>
                </a:solidFill>
              </a:rPr>
              <a:t>SOUTH AMERICA :     </a:t>
            </a:r>
          </a:p>
          <a:p>
            <a:pPr lvl="0" algn="l" rtl="0"/>
            <a:r>
              <a:rPr lang="en-US" sz="3500" b="1" dirty="0" smtClean="0">
                <a:solidFill>
                  <a:srgbClr val="0070C0"/>
                </a:solidFill>
              </a:rPr>
              <a:t>Life time prevalence range from: </a:t>
            </a:r>
          </a:p>
          <a:p>
            <a:pPr algn="l" rtl="0">
              <a:buNone/>
            </a:pPr>
            <a:r>
              <a:rPr lang="en-US" sz="3500" b="1" dirty="0" smtClean="0">
                <a:solidFill>
                  <a:srgbClr val="0070C0"/>
                </a:solidFill>
              </a:rPr>
              <a:t>2.67% in Paraguay </a:t>
            </a:r>
          </a:p>
          <a:p>
            <a:pPr algn="l" rtl="0">
              <a:buNone/>
            </a:pPr>
            <a:r>
              <a:rPr lang="en-US" sz="3500" b="1" dirty="0" smtClean="0">
                <a:solidFill>
                  <a:srgbClr val="0070C0"/>
                </a:solidFill>
              </a:rPr>
              <a:t>16.55% in Brazil. </a:t>
            </a:r>
          </a:p>
          <a:p>
            <a:pPr algn="l" rtl="0"/>
            <a:r>
              <a:rPr lang="en-US" sz="3500" b="1" dirty="0" smtClean="0">
                <a:solidFill>
                  <a:srgbClr val="0070C0"/>
                </a:solidFill>
              </a:rPr>
              <a:t>More prevalence among street children and high school students.</a:t>
            </a:r>
          </a:p>
          <a:p>
            <a:pPr algn="l" rtl="0">
              <a:buNone/>
            </a:pPr>
            <a:r>
              <a:rPr lang="en-US" b="1" dirty="0" smtClean="0">
                <a:solidFill>
                  <a:srgbClr val="0070C0"/>
                </a:solidFill>
              </a:rPr>
              <a:t> </a:t>
            </a:r>
          </a:p>
          <a:p>
            <a:pPr algn="ctr" rtl="0">
              <a:buNone/>
            </a:pPr>
            <a:endParaRPr lang="ar-EG"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680200"/>
          </a:xfrm>
        </p:spPr>
        <p:txBody>
          <a:bodyPr>
            <a:noAutofit/>
          </a:bodyPr>
          <a:lstStyle/>
          <a:p>
            <a:pPr algn="ctr" rtl="0"/>
            <a:r>
              <a:rPr lang="en-US" sz="3600" b="1" i="1" dirty="0" smtClean="0">
                <a:solidFill>
                  <a:srgbClr val="FF0000"/>
                </a:solidFill>
              </a:rPr>
              <a:t>Size and Patterns of Solvent inhalant Abuse in Different Countries</a:t>
            </a:r>
            <a:r>
              <a:rPr lang="en-US" sz="3600" b="1" dirty="0" smtClean="0">
                <a:solidFill>
                  <a:srgbClr val="FF0000"/>
                </a:solidFill>
              </a:rPr>
              <a:t> </a:t>
            </a:r>
            <a:endParaRPr lang="ar-EG" sz="3600" b="1" dirty="0">
              <a:solidFill>
                <a:srgbClr val="FF0000"/>
              </a:solidFill>
            </a:endParaRPr>
          </a:p>
        </p:txBody>
      </p:sp>
      <p:sp>
        <p:nvSpPr>
          <p:cNvPr id="3" name="Content Placeholder 2"/>
          <p:cNvSpPr>
            <a:spLocks noGrp="1"/>
          </p:cNvSpPr>
          <p:nvPr>
            <p:ph idx="1"/>
          </p:nvPr>
        </p:nvSpPr>
        <p:spPr>
          <a:xfrm>
            <a:off x="457200" y="2143116"/>
            <a:ext cx="7543824" cy="4572032"/>
          </a:xfrm>
        </p:spPr>
        <p:txBody>
          <a:bodyPr>
            <a:normAutofit/>
          </a:bodyPr>
          <a:lstStyle/>
          <a:p>
            <a:pPr marL="514350" lvl="0" indent="-514350" algn="ctr" rtl="0">
              <a:buFont typeface="+mj-lt"/>
              <a:buAutoNum type="arabicPeriod" startAt="3"/>
            </a:pPr>
            <a:r>
              <a:rPr lang="en-US" b="1" dirty="0" smtClean="0">
                <a:solidFill>
                  <a:srgbClr val="FF0000"/>
                </a:solidFill>
              </a:rPr>
              <a:t>MEXICO</a:t>
            </a:r>
            <a:endParaRPr lang="en-US" b="1" dirty="0" smtClean="0"/>
          </a:p>
          <a:p>
            <a:pPr marL="514350" lvl="0" indent="-514350" algn="l" rtl="0">
              <a:buNone/>
            </a:pPr>
            <a:r>
              <a:rPr lang="en-US" b="1" dirty="0" smtClean="0"/>
              <a:t>1% In the general population , </a:t>
            </a:r>
          </a:p>
          <a:p>
            <a:pPr marL="514350" lvl="0" indent="-514350" algn="l" rtl="0">
              <a:buNone/>
            </a:pPr>
            <a:r>
              <a:rPr lang="en-US" b="1" dirty="0" smtClean="0"/>
              <a:t>7% among high school students and more among street children</a:t>
            </a:r>
          </a:p>
          <a:p>
            <a:pPr marL="514350" lvl="0" indent="-514350" algn="ctr" rtl="0">
              <a:buFont typeface="+mj-lt"/>
              <a:buAutoNum type="arabicPeriod" startAt="4"/>
            </a:pPr>
            <a:r>
              <a:rPr lang="en-US" b="1" dirty="0" smtClean="0">
                <a:solidFill>
                  <a:srgbClr val="FF0000"/>
                </a:solidFill>
              </a:rPr>
              <a:t>UPPER EGYPT:</a:t>
            </a:r>
          </a:p>
          <a:p>
            <a:pPr lvl="0" algn="l" rtl="0">
              <a:buNone/>
            </a:pPr>
            <a:r>
              <a:rPr lang="en-US" b="1" dirty="0" smtClean="0"/>
              <a:t>91% of street children, one third of those</a:t>
            </a:r>
          </a:p>
          <a:p>
            <a:pPr lvl="0" algn="l" rtl="0">
              <a:buNone/>
            </a:pPr>
            <a:r>
              <a:rPr lang="en-US" b="1" dirty="0" smtClean="0"/>
              <a:t>Misusing glue.</a:t>
            </a:r>
            <a:endParaRPr lang="en-US" dirty="0" smtClean="0"/>
          </a:p>
          <a:p>
            <a:pPr marL="514350" lvl="0" indent="-514350" algn="l" rtl="0">
              <a:buNone/>
            </a:pPr>
            <a:endParaRPr lang="en-US" b="1" dirty="0" smtClean="0"/>
          </a:p>
          <a:p>
            <a:pPr marL="514350" lvl="0" indent="-514350" algn="l" rtl="0">
              <a:buNone/>
            </a:pPr>
            <a:endParaRPr lang="en-US" dirty="0" smtClean="0"/>
          </a:p>
          <a:p>
            <a:pPr algn="l" rtl="0">
              <a:buNone/>
            </a:pPr>
            <a:endParaRPr lang="ar-EG"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320040"/>
            <a:ext cx="8001056" cy="1680200"/>
          </a:xfrm>
        </p:spPr>
        <p:txBody>
          <a:bodyPr>
            <a:noAutofit/>
          </a:bodyPr>
          <a:lstStyle/>
          <a:p>
            <a:pPr algn="ctr"/>
            <a:r>
              <a:rPr lang="en-US" sz="3200" b="1" dirty="0" smtClean="0">
                <a:solidFill>
                  <a:srgbClr val="FF0000"/>
                </a:solidFill>
              </a:rPr>
              <a:t/>
            </a:r>
            <a:br>
              <a:rPr lang="en-US" sz="3200" b="1" dirty="0" smtClean="0">
                <a:solidFill>
                  <a:srgbClr val="FF0000"/>
                </a:solidFill>
              </a:rPr>
            </a:br>
            <a:r>
              <a:rPr lang="en-US" sz="3200" dirty="0" smtClean="0">
                <a:solidFill>
                  <a:srgbClr val="FF0000"/>
                </a:solidFill>
              </a:rPr>
              <a:t/>
            </a:r>
            <a:br>
              <a:rPr lang="en-US" sz="3200" dirty="0" smtClean="0">
                <a:solidFill>
                  <a:srgbClr val="FF0000"/>
                </a:solidFill>
              </a:rPr>
            </a:br>
            <a:r>
              <a:rPr lang="en-US" sz="3200" b="1" dirty="0" smtClean="0">
                <a:solidFill>
                  <a:srgbClr val="FF0000"/>
                </a:solidFill>
              </a:rPr>
              <a:t>Size and Patterns of Solvent inhalant Abuse in Different Countries </a:t>
            </a:r>
            <a:endParaRPr lang="ar-EG" sz="3200" b="1" dirty="0">
              <a:solidFill>
                <a:srgbClr val="FF0000"/>
              </a:solidFill>
            </a:endParaRPr>
          </a:p>
        </p:txBody>
      </p:sp>
      <p:sp>
        <p:nvSpPr>
          <p:cNvPr id="3" name="Content Placeholder 2"/>
          <p:cNvSpPr>
            <a:spLocks noGrp="1"/>
          </p:cNvSpPr>
          <p:nvPr>
            <p:ph idx="1"/>
          </p:nvPr>
        </p:nvSpPr>
        <p:spPr>
          <a:xfrm>
            <a:off x="457200" y="2143116"/>
            <a:ext cx="7543824" cy="4312620"/>
          </a:xfrm>
        </p:spPr>
        <p:txBody>
          <a:bodyPr>
            <a:normAutofit/>
          </a:bodyPr>
          <a:lstStyle/>
          <a:p>
            <a:pPr marL="514350" lvl="0" indent="-514350" algn="ctr" rtl="0">
              <a:buFont typeface="+mj-lt"/>
              <a:buAutoNum type="arabicPeriod" startAt="5"/>
            </a:pPr>
            <a:r>
              <a:rPr lang="en-US" b="1" u="sng" dirty="0" smtClean="0">
                <a:solidFill>
                  <a:srgbClr val="FF0000"/>
                </a:solidFill>
              </a:rPr>
              <a:t>CLOMBIA :</a:t>
            </a:r>
            <a:r>
              <a:rPr lang="en-US" b="1" u="sng" dirty="0" smtClean="0"/>
              <a:t>   </a:t>
            </a:r>
            <a:endParaRPr lang="en-US" dirty="0" smtClean="0"/>
          </a:p>
          <a:p>
            <a:pPr lvl="0" algn="l" rtl="0"/>
            <a:r>
              <a:rPr lang="en-US" b="1" i="1" dirty="0" smtClean="0"/>
              <a:t>School children (mean age: 14.8 years) reported: </a:t>
            </a:r>
            <a:endParaRPr lang="en-US" dirty="0" smtClean="0"/>
          </a:p>
          <a:p>
            <a:pPr algn="l" rtl="0"/>
            <a:r>
              <a:rPr lang="en-US" b="1" i="1" dirty="0" smtClean="0"/>
              <a:t> 16% VSM Exposure Opportunity, 3% past year use, 7-10%  positive VSM intentions.</a:t>
            </a:r>
            <a:endParaRPr lang="en-US" dirty="0" smtClean="0"/>
          </a:p>
          <a:p>
            <a:pPr marL="514350" lvl="0" indent="-514350" algn="ctr" rtl="0">
              <a:buFont typeface="+mj-lt"/>
              <a:buAutoNum type="arabicPeriod" startAt="6"/>
            </a:pPr>
            <a:r>
              <a:rPr lang="en-US" b="1" u="sng" dirty="0" smtClean="0">
                <a:solidFill>
                  <a:srgbClr val="FF0000"/>
                </a:solidFill>
              </a:rPr>
              <a:t>EASTERN SLOVAKIA: </a:t>
            </a:r>
          </a:p>
          <a:p>
            <a:pPr lvl="0" algn="l" rtl="0"/>
            <a:r>
              <a:rPr lang="en-US" b="1" i="1" dirty="0" smtClean="0"/>
              <a:t>90% Of Roma (gypsy) worker youth were chronic toluene users. 15% of users younger than 10 y/o..75%between 10 and 25 y/o. </a:t>
            </a:r>
            <a:endParaRPr lang="ar-EG"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23010"/>
          </a:xfrm>
        </p:spPr>
        <p:txBody>
          <a:bodyPr>
            <a:noAutofit/>
          </a:bodyPr>
          <a:lstStyle/>
          <a:p>
            <a:pPr algn="ctr"/>
            <a:r>
              <a:rPr lang="en-US" sz="2800" b="1" i="1" dirty="0" smtClean="0">
                <a:solidFill>
                  <a:srgbClr val="FF0000"/>
                </a:solidFill>
              </a:rPr>
              <a:t>Size and Patterns of Solvent inhalant Abuse in Different Countries</a:t>
            </a:r>
            <a:r>
              <a:rPr lang="en-US" sz="4000" b="1" dirty="0" smtClean="0">
                <a:solidFill>
                  <a:srgbClr val="FF0000"/>
                </a:solidFill>
              </a:rPr>
              <a:t> </a:t>
            </a:r>
            <a:endParaRPr lang="ar-EG" sz="4000" b="1" dirty="0">
              <a:solidFill>
                <a:srgbClr val="FF0000"/>
              </a:solidFill>
            </a:endParaRPr>
          </a:p>
        </p:txBody>
      </p:sp>
      <p:sp>
        <p:nvSpPr>
          <p:cNvPr id="3" name="Content Placeholder 2"/>
          <p:cNvSpPr>
            <a:spLocks noGrp="1"/>
          </p:cNvSpPr>
          <p:nvPr>
            <p:ph idx="1"/>
          </p:nvPr>
        </p:nvSpPr>
        <p:spPr>
          <a:xfrm>
            <a:off x="457200" y="1609416"/>
            <a:ext cx="7543824" cy="5034294"/>
          </a:xfrm>
        </p:spPr>
        <p:txBody>
          <a:bodyPr>
            <a:normAutofit fontScale="92500" lnSpcReduction="10000"/>
          </a:bodyPr>
          <a:lstStyle/>
          <a:p>
            <a:pPr marL="514350" lvl="0" indent="-514350" algn="ctr" rtl="0">
              <a:buFont typeface="+mj-lt"/>
              <a:buAutoNum type="arabicPeriod" startAt="7"/>
            </a:pPr>
            <a:r>
              <a:rPr lang="en-US" b="1" u="sng" dirty="0" smtClean="0">
                <a:solidFill>
                  <a:srgbClr val="FF0000"/>
                </a:solidFill>
              </a:rPr>
              <a:t>ISRAEL:</a:t>
            </a:r>
            <a:endParaRPr lang="en-US" dirty="0" smtClean="0">
              <a:solidFill>
                <a:srgbClr val="FF0000"/>
              </a:solidFill>
            </a:endParaRPr>
          </a:p>
          <a:p>
            <a:pPr lvl="0" algn="l" rtl="0">
              <a:buNone/>
            </a:pPr>
            <a:r>
              <a:rPr lang="en-US" b="1" dirty="0" smtClean="0"/>
              <a:t>Past month use reported by 7.5% of school students</a:t>
            </a:r>
          </a:p>
          <a:p>
            <a:pPr lvl="0" algn="l" rtl="0">
              <a:buNone/>
            </a:pPr>
            <a:r>
              <a:rPr lang="en-US" b="1" dirty="0" smtClean="0"/>
              <a:t>age 12-18 together with illicit drug use, smoking,</a:t>
            </a:r>
          </a:p>
          <a:p>
            <a:pPr lvl="0" algn="l" rtl="0">
              <a:buNone/>
            </a:pPr>
            <a:r>
              <a:rPr lang="en-US" b="1" dirty="0" smtClean="0"/>
              <a:t>internet gambling, being drinking  and school</a:t>
            </a:r>
          </a:p>
          <a:p>
            <a:pPr lvl="0" algn="l" rtl="0">
              <a:buNone/>
            </a:pPr>
            <a:r>
              <a:rPr lang="en-US" b="1" dirty="0" smtClean="0"/>
              <a:t>truancy (nonappearance /absence from school)</a:t>
            </a:r>
          </a:p>
          <a:p>
            <a:pPr marL="514350" lvl="0" indent="-514350" algn="ctr" rtl="0">
              <a:buFont typeface="+mj-lt"/>
              <a:buAutoNum type="arabicPeriod" startAt="8"/>
            </a:pPr>
            <a:r>
              <a:rPr lang="en-US" b="1" dirty="0" smtClean="0">
                <a:solidFill>
                  <a:srgbClr val="FF0000"/>
                </a:solidFill>
              </a:rPr>
              <a:t>INDIA:</a:t>
            </a:r>
            <a:r>
              <a:rPr lang="en-US" b="1" u="sng" dirty="0" smtClean="0"/>
              <a:t> </a:t>
            </a:r>
            <a:endParaRPr lang="en-US" dirty="0" smtClean="0"/>
          </a:p>
          <a:p>
            <a:pPr lvl="0" algn="l" rtl="0"/>
            <a:r>
              <a:rPr lang="en-US" b="1" dirty="0" smtClean="0"/>
              <a:t>Whitener fluid containing toluene among homeless children  . </a:t>
            </a:r>
          </a:p>
          <a:p>
            <a:pPr lvl="0" algn="l" rtl="0"/>
            <a:r>
              <a:rPr lang="en-US" b="1" dirty="0" smtClean="0"/>
              <a:t>mean age 12.8 years (6-14 y/o).  </a:t>
            </a:r>
          </a:p>
          <a:p>
            <a:pPr lvl="0" algn="l" rtl="0"/>
            <a:r>
              <a:rPr lang="en-US" b="1" dirty="0" smtClean="0"/>
              <a:t>most children used other substances consequently: tobacco, alcohol, cannabis, heroin (less extent).</a:t>
            </a:r>
            <a:endParaRPr lang="en-US" dirty="0" smtClean="0"/>
          </a:p>
          <a:p>
            <a:pPr lvl="0" algn="l" rtl="0">
              <a:buNone/>
            </a:pPr>
            <a:endParaRPr lang="en-US" dirty="0" smtClean="0"/>
          </a:p>
          <a:p>
            <a:pPr>
              <a:buNone/>
            </a:pPr>
            <a:endParaRPr lang="ar-EG"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7239000" cy="1714512"/>
          </a:xfrm>
        </p:spPr>
        <p:txBody>
          <a:bodyPr>
            <a:noAutofit/>
          </a:bodyPr>
          <a:lstStyle/>
          <a:p>
            <a:pPr algn="ctr" rtl="0"/>
            <a:r>
              <a:rPr lang="en-US" sz="3600" b="1" i="1" dirty="0" smtClean="0">
                <a:solidFill>
                  <a:srgbClr val="FF0000"/>
                </a:solidFill>
              </a:rPr>
              <a:t>Size and Patterns of Solvent inhalant Abuse in Different Countries</a:t>
            </a:r>
            <a:r>
              <a:rPr lang="en-US" sz="3600" b="1" dirty="0" smtClean="0">
                <a:solidFill>
                  <a:srgbClr val="FF0000"/>
                </a:solidFill>
              </a:rPr>
              <a:t> </a:t>
            </a:r>
            <a:endParaRPr lang="ar-EG" sz="3600" b="1" dirty="0">
              <a:solidFill>
                <a:srgbClr val="FF0000"/>
              </a:solidFill>
            </a:endParaRPr>
          </a:p>
        </p:txBody>
      </p:sp>
      <p:sp>
        <p:nvSpPr>
          <p:cNvPr id="3" name="Content Placeholder 2"/>
          <p:cNvSpPr>
            <a:spLocks noGrp="1"/>
          </p:cNvSpPr>
          <p:nvPr>
            <p:ph idx="1"/>
          </p:nvPr>
        </p:nvSpPr>
        <p:spPr>
          <a:xfrm>
            <a:off x="457200" y="2643182"/>
            <a:ext cx="8186766" cy="4071966"/>
          </a:xfrm>
        </p:spPr>
        <p:txBody>
          <a:bodyPr>
            <a:normAutofit lnSpcReduction="10000"/>
          </a:bodyPr>
          <a:lstStyle/>
          <a:p>
            <a:pPr lvl="0" algn="ctr">
              <a:buNone/>
            </a:pPr>
            <a:r>
              <a:rPr lang="en-US" b="1" dirty="0" smtClean="0">
                <a:solidFill>
                  <a:srgbClr val="FF0000"/>
                </a:solidFill>
              </a:rPr>
              <a:t>9. NIGERIA</a:t>
            </a:r>
            <a:endParaRPr lang="en-US" dirty="0" smtClean="0"/>
          </a:p>
          <a:p>
            <a:pPr algn="l">
              <a:buNone/>
            </a:pPr>
            <a:r>
              <a:rPr lang="en-US" sz="3200" b="1" i="1" dirty="0" smtClean="0">
                <a:solidFill>
                  <a:schemeClr val="accent1"/>
                </a:solidFill>
              </a:rPr>
              <a:t>Lifetime, annual, and current prevalence of inhalant use among selected Nigerian secondary school students:</a:t>
            </a:r>
            <a:endParaRPr lang="en-US" sz="3200" b="1" dirty="0" smtClean="0">
              <a:solidFill>
                <a:schemeClr val="accent1"/>
              </a:solidFill>
            </a:endParaRPr>
          </a:p>
          <a:p>
            <a:pPr algn="l" rtl="0">
              <a:buFont typeface="Arial" pitchFamily="34" charset="0"/>
              <a:buChar char="•"/>
            </a:pPr>
            <a:r>
              <a:rPr lang="en-US" sz="3200" dirty="0" smtClean="0"/>
              <a:t>Lifetime use 25.7% </a:t>
            </a:r>
          </a:p>
          <a:p>
            <a:pPr algn="l" rtl="0">
              <a:buFont typeface="Arial" pitchFamily="34" charset="0"/>
              <a:buChar char="•"/>
            </a:pPr>
            <a:r>
              <a:rPr lang="en-US" sz="3200" dirty="0" smtClean="0"/>
              <a:t> Use in past year 13.4%</a:t>
            </a:r>
          </a:p>
          <a:p>
            <a:pPr algn="l" rtl="0">
              <a:buFont typeface="Arial" pitchFamily="34" charset="0"/>
              <a:buChar char="•"/>
            </a:pPr>
            <a:r>
              <a:rPr lang="en-US" sz="3200" dirty="0" smtClean="0"/>
              <a:t> Use in past month 20% </a:t>
            </a:r>
          </a:p>
          <a:p>
            <a:pPr algn="l" rtl="0">
              <a:buNone/>
            </a:pPr>
            <a:r>
              <a:rPr lang="en-US" sz="3200" dirty="0" smtClean="0"/>
              <a:t> </a:t>
            </a:r>
          </a:p>
          <a:p>
            <a:pPr algn="l" rtl="0">
              <a:buNone/>
            </a:pPr>
            <a:endParaRPr lang="en-US" dirty="0" smtClean="0"/>
          </a:p>
          <a:p>
            <a:pPr algn="l" rtl="0">
              <a:buNone/>
            </a:pPr>
            <a:endParaRPr lang="en-US" dirty="0" smtClean="0"/>
          </a:p>
          <a:p>
            <a:pPr algn="l">
              <a:buNone/>
            </a:pPr>
            <a:endParaRPr lang="ar-EG"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65886"/>
          </a:xfrm>
        </p:spPr>
        <p:txBody>
          <a:bodyPr>
            <a:noAutofit/>
          </a:bodyPr>
          <a:lstStyle/>
          <a:p>
            <a:pPr algn="ctr"/>
            <a:r>
              <a:rPr lang="en-US" sz="2800" b="1" dirty="0" smtClean="0">
                <a:solidFill>
                  <a:srgbClr val="FF0000"/>
                </a:solidFill>
              </a:rPr>
              <a:t>Size and Patterns of Solvent inhalant Abuse in Different Countries</a:t>
            </a:r>
            <a:r>
              <a:rPr lang="en-US" sz="4000" b="1" dirty="0" smtClean="0">
                <a:solidFill>
                  <a:srgbClr val="FF0000"/>
                </a:solidFill>
              </a:rPr>
              <a:t> </a:t>
            </a:r>
            <a:endParaRPr lang="ar-EG" sz="4000" b="1" dirty="0">
              <a:solidFill>
                <a:srgbClr val="FF0000"/>
              </a:solidFill>
            </a:endParaRPr>
          </a:p>
        </p:txBody>
      </p:sp>
      <p:sp>
        <p:nvSpPr>
          <p:cNvPr id="3" name="Content Placeholder 2"/>
          <p:cNvSpPr>
            <a:spLocks noGrp="1"/>
          </p:cNvSpPr>
          <p:nvPr>
            <p:ph idx="1"/>
          </p:nvPr>
        </p:nvSpPr>
        <p:spPr>
          <a:xfrm>
            <a:off x="457200" y="1935480"/>
            <a:ext cx="8229600" cy="4636792"/>
          </a:xfrm>
        </p:spPr>
        <p:txBody>
          <a:bodyPr>
            <a:normAutofit fontScale="77500" lnSpcReduction="20000"/>
          </a:bodyPr>
          <a:lstStyle/>
          <a:p>
            <a:pPr lvl="0" algn="ctr" rtl="0">
              <a:buNone/>
            </a:pPr>
            <a:r>
              <a:rPr lang="en-US" sz="3400" b="1" cap="all" dirty="0" smtClean="0">
                <a:solidFill>
                  <a:srgbClr val="FF0000"/>
                </a:solidFill>
              </a:rPr>
              <a:t>10</a:t>
            </a:r>
            <a:r>
              <a:rPr lang="en-US" b="1" cap="all" dirty="0" smtClean="0">
                <a:solidFill>
                  <a:srgbClr val="FF0000"/>
                </a:solidFill>
              </a:rPr>
              <a:t>. South Africa.</a:t>
            </a:r>
            <a:endParaRPr lang="en-US" dirty="0" smtClean="0">
              <a:solidFill>
                <a:srgbClr val="FF0000"/>
              </a:solidFill>
            </a:endParaRPr>
          </a:p>
          <a:p>
            <a:pPr algn="l" rtl="0">
              <a:buNone/>
            </a:pPr>
            <a:r>
              <a:rPr lang="en-US" dirty="0" smtClean="0"/>
              <a:t> </a:t>
            </a:r>
          </a:p>
          <a:p>
            <a:pPr algn="l" rtl="0">
              <a:buFont typeface="Wingdings" pitchFamily="2" charset="2"/>
              <a:buChar char="§"/>
            </a:pPr>
            <a:r>
              <a:rPr lang="en-US" sz="2800" dirty="0" smtClean="0"/>
              <a:t>out of 1,234 male and 602 female </a:t>
            </a:r>
            <a:r>
              <a:rPr lang="en-US" sz="2800" b="1" dirty="0" smtClean="0">
                <a:solidFill>
                  <a:srgbClr val="002060"/>
                </a:solidFill>
              </a:rPr>
              <a:t>students</a:t>
            </a:r>
            <a:r>
              <a:rPr lang="en-US" sz="2800" dirty="0" smtClean="0"/>
              <a:t>, </a:t>
            </a:r>
            <a:r>
              <a:rPr lang="en-US" sz="2800" b="1" dirty="0" smtClean="0">
                <a:solidFill>
                  <a:srgbClr val="FF0000"/>
                </a:solidFill>
              </a:rPr>
              <a:t>13 percent and 5 percent</a:t>
            </a:r>
            <a:r>
              <a:rPr lang="en-US" sz="2800" dirty="0" smtClean="0">
                <a:solidFill>
                  <a:srgbClr val="FF0000"/>
                </a:solidFill>
              </a:rPr>
              <a:t>,</a:t>
            </a:r>
            <a:r>
              <a:rPr lang="en-US" sz="2800" dirty="0" smtClean="0"/>
              <a:t> respectively, had used an inhalant </a:t>
            </a:r>
            <a:r>
              <a:rPr lang="en-US" sz="2800" dirty="0" smtClean="0">
                <a:solidFill>
                  <a:schemeClr val="accent5">
                    <a:lumMod val="75000"/>
                  </a:schemeClr>
                </a:solidFill>
              </a:rPr>
              <a:t>at least once</a:t>
            </a:r>
            <a:r>
              <a:rPr lang="en-US" sz="2800" dirty="0" smtClean="0"/>
              <a:t>. </a:t>
            </a:r>
          </a:p>
          <a:p>
            <a:pPr algn="l" rtl="0">
              <a:buFont typeface="Wingdings" pitchFamily="2" charset="2"/>
              <a:buChar char="§"/>
            </a:pPr>
            <a:r>
              <a:rPr lang="en-US" sz="2800" dirty="0" smtClean="0"/>
              <a:t>Use in the </a:t>
            </a:r>
            <a:r>
              <a:rPr lang="en-US" sz="2800" b="1" dirty="0" smtClean="0">
                <a:solidFill>
                  <a:schemeClr val="accent5">
                    <a:lumMod val="75000"/>
                  </a:schemeClr>
                </a:solidFill>
              </a:rPr>
              <a:t>past month </a:t>
            </a:r>
            <a:r>
              <a:rPr lang="en-US" sz="2800" dirty="0" smtClean="0"/>
              <a:t>was reported to be </a:t>
            </a:r>
            <a:r>
              <a:rPr lang="en-US" sz="2800" b="1" dirty="0" smtClean="0">
                <a:solidFill>
                  <a:srgbClr val="FF0000"/>
                </a:solidFill>
              </a:rPr>
              <a:t>1.5 percent and 1.2 percent</a:t>
            </a:r>
            <a:r>
              <a:rPr lang="en-US" sz="2800" dirty="0" smtClean="0">
                <a:solidFill>
                  <a:srgbClr val="FF0000"/>
                </a:solidFill>
              </a:rPr>
              <a:t>, </a:t>
            </a:r>
          </a:p>
          <a:p>
            <a:pPr algn="l" rtl="0">
              <a:buFont typeface="Wingdings" pitchFamily="2" charset="2"/>
              <a:buChar char="§"/>
            </a:pPr>
            <a:r>
              <a:rPr lang="en-US" sz="2800" dirty="0" smtClean="0"/>
              <a:t>Three males </a:t>
            </a:r>
            <a:r>
              <a:rPr lang="en-US" sz="2800" b="1" dirty="0" smtClean="0">
                <a:solidFill>
                  <a:schemeClr val="accent1"/>
                </a:solidFill>
              </a:rPr>
              <a:t>(0.2 percent) </a:t>
            </a:r>
            <a:r>
              <a:rPr lang="en-US" sz="2800" dirty="0" smtClean="0"/>
              <a:t>used inhalants daily or nearly daily. </a:t>
            </a:r>
          </a:p>
          <a:p>
            <a:pPr algn="l" rtl="0">
              <a:buFont typeface="Wingdings" pitchFamily="2" charset="2"/>
              <a:buChar char="§"/>
            </a:pPr>
            <a:r>
              <a:rPr lang="en-US" sz="2800" dirty="0" smtClean="0"/>
              <a:t>Of the 198 males who used inhalants [in the past year],  </a:t>
            </a:r>
            <a:r>
              <a:rPr lang="en-US" sz="2800" dirty="0" smtClean="0">
                <a:solidFill>
                  <a:schemeClr val="accent1"/>
                </a:solidFill>
              </a:rPr>
              <a:t>86 percent </a:t>
            </a:r>
            <a:r>
              <a:rPr lang="en-US" sz="2800" dirty="0" smtClean="0"/>
              <a:t>sniffed petrol, </a:t>
            </a:r>
            <a:r>
              <a:rPr lang="en-US" sz="2800" b="1" dirty="0" smtClean="0">
                <a:solidFill>
                  <a:schemeClr val="accent1"/>
                </a:solidFill>
              </a:rPr>
              <a:t>1.5 percent </a:t>
            </a:r>
            <a:r>
              <a:rPr lang="en-US" sz="2800" dirty="0" smtClean="0"/>
              <a:t>glue,  4 percent aerosols and  </a:t>
            </a:r>
            <a:r>
              <a:rPr lang="en-US" sz="2800" dirty="0" smtClean="0">
                <a:solidFill>
                  <a:schemeClr val="accent1"/>
                </a:solidFill>
              </a:rPr>
              <a:t>8.5 percent </a:t>
            </a:r>
            <a:r>
              <a:rPr lang="en-US" sz="2800" dirty="0" smtClean="0"/>
              <a:t>did not specify the substance used.</a:t>
            </a:r>
          </a:p>
          <a:p>
            <a:pPr algn="l" rtl="0">
              <a:buFont typeface="Wingdings" pitchFamily="2" charset="2"/>
              <a:buChar char="§"/>
            </a:pPr>
            <a:r>
              <a:rPr lang="en-US" sz="2800" dirty="0" smtClean="0"/>
              <a:t>Only about 32 percent of the males and 42 percent of the females regarded inhalants as harmful. Most did not know that inhalants caused any harm to users. Similar responses were recorded for other drugs, including tobacco and alcohol.</a:t>
            </a:r>
          </a:p>
          <a:p>
            <a:pPr algn="l">
              <a:buNone/>
            </a:pPr>
            <a:endParaRPr lang="ar-EG"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65886"/>
          </a:xfrm>
        </p:spPr>
        <p:txBody>
          <a:bodyPr>
            <a:noAutofit/>
          </a:bodyPr>
          <a:lstStyle/>
          <a:p>
            <a:pPr algn="ctr"/>
            <a:r>
              <a:rPr lang="en-US" sz="2800" b="1" i="1" dirty="0" smtClean="0">
                <a:solidFill>
                  <a:srgbClr val="FF0000"/>
                </a:solidFill>
              </a:rPr>
              <a:t>Size and Patterns of Solvent inhalant Abuse in Different Countries</a:t>
            </a:r>
            <a:r>
              <a:rPr lang="en-US" sz="4000" b="1" dirty="0" smtClean="0">
                <a:solidFill>
                  <a:srgbClr val="FF0000"/>
                </a:solidFill>
              </a:rPr>
              <a:t> </a:t>
            </a:r>
            <a:endParaRPr lang="ar-EG" sz="4000" b="1" dirty="0">
              <a:solidFill>
                <a:srgbClr val="FF0000"/>
              </a:solidFill>
            </a:endParaRPr>
          </a:p>
        </p:txBody>
      </p:sp>
      <p:sp>
        <p:nvSpPr>
          <p:cNvPr id="3" name="Content Placeholder 2"/>
          <p:cNvSpPr>
            <a:spLocks noGrp="1"/>
          </p:cNvSpPr>
          <p:nvPr>
            <p:ph idx="1"/>
          </p:nvPr>
        </p:nvSpPr>
        <p:spPr>
          <a:xfrm>
            <a:off x="457200" y="1935480"/>
            <a:ext cx="8229600" cy="4493916"/>
          </a:xfrm>
          <a:solidFill>
            <a:schemeClr val="bg1"/>
          </a:solidFill>
        </p:spPr>
        <p:txBody>
          <a:bodyPr>
            <a:normAutofit fontScale="92500" lnSpcReduction="10000"/>
          </a:bodyPr>
          <a:lstStyle/>
          <a:p>
            <a:pPr algn="ctr" rtl="0">
              <a:buNone/>
            </a:pPr>
            <a:r>
              <a:rPr lang="en-US" dirty="0" smtClean="0">
                <a:solidFill>
                  <a:srgbClr val="FF0000"/>
                </a:solidFill>
              </a:rPr>
              <a:t>12. JAPAN</a:t>
            </a:r>
          </a:p>
          <a:p>
            <a:pPr marL="0" indent="0" algn="l" rtl="0">
              <a:buFont typeface="Wingdings" pitchFamily="2" charset="2"/>
              <a:buChar char="§"/>
            </a:pPr>
            <a:r>
              <a:rPr lang="en-US" b="1" dirty="0" smtClean="0">
                <a:solidFill>
                  <a:schemeClr val="accent1"/>
                </a:solidFill>
              </a:rPr>
              <a:t>Solvent abuse among high school children in Chiba </a:t>
            </a:r>
            <a:r>
              <a:rPr lang="en-US" dirty="0" smtClean="0"/>
              <a:t>Prefecture near Tokyo. </a:t>
            </a:r>
            <a:r>
              <a:rPr lang="en-US" b="1" dirty="0" smtClean="0">
                <a:solidFill>
                  <a:srgbClr val="FF0000"/>
                </a:solidFill>
              </a:rPr>
              <a:t>1.5%</a:t>
            </a:r>
            <a:r>
              <a:rPr lang="en-US" b="1" dirty="0" smtClean="0">
                <a:solidFill>
                  <a:schemeClr val="accent1"/>
                </a:solidFill>
              </a:rPr>
              <a:t> </a:t>
            </a:r>
            <a:r>
              <a:rPr lang="en-US" b="1" dirty="0" smtClean="0"/>
              <a:t>of all students</a:t>
            </a:r>
            <a:r>
              <a:rPr lang="en-US" dirty="0" smtClean="0"/>
              <a:t> </a:t>
            </a:r>
            <a:r>
              <a:rPr lang="en-US" b="1" dirty="0" smtClean="0"/>
              <a:t>reported use of solvents at least once in the past.</a:t>
            </a:r>
          </a:p>
          <a:p>
            <a:pPr marL="0" indent="0" algn="l" rtl="0">
              <a:buFont typeface="Wingdings" pitchFamily="2" charset="2"/>
              <a:buChar char="§"/>
            </a:pPr>
            <a:r>
              <a:rPr lang="en-US" dirty="0" smtClean="0"/>
              <a:t> This percent might be an </a:t>
            </a:r>
            <a:r>
              <a:rPr lang="en-US" b="1" dirty="0" smtClean="0">
                <a:solidFill>
                  <a:srgbClr val="FF0000"/>
                </a:solidFill>
              </a:rPr>
              <a:t>underestimate</a:t>
            </a:r>
            <a:r>
              <a:rPr lang="en-US" dirty="0" smtClean="0"/>
              <a:t>, since the survey was conducted among students who were in classrooms at the time of the survey and these might have been relatively healthy students who attend school on a regular basis. </a:t>
            </a:r>
          </a:p>
          <a:p>
            <a:pPr marL="0" indent="0" algn="l" rtl="0">
              <a:buFont typeface="Wingdings" pitchFamily="2" charset="2"/>
              <a:buChar char="§"/>
            </a:pPr>
            <a:r>
              <a:rPr lang="en-US" dirty="0" smtClean="0"/>
              <a:t>Many solvent abusers are thought to be absent or </a:t>
            </a:r>
            <a:r>
              <a:rPr lang="en-US" b="1" dirty="0" smtClean="0">
                <a:solidFill>
                  <a:schemeClr val="accent1"/>
                </a:solidFill>
              </a:rPr>
              <a:t>dropouts </a:t>
            </a:r>
            <a:r>
              <a:rPr lang="en-US" dirty="0" smtClean="0"/>
              <a:t>from school. </a:t>
            </a:r>
          </a:p>
          <a:p>
            <a:pPr marL="0" indent="0" algn="l" rtl="0">
              <a:buFont typeface="Wingdings" pitchFamily="2" charset="2"/>
              <a:buChar char="§"/>
            </a:pPr>
            <a:r>
              <a:rPr lang="en-US" dirty="0" smtClean="0"/>
              <a:t>The survey also suggested that </a:t>
            </a:r>
            <a:r>
              <a:rPr lang="en-US" b="1" dirty="0" smtClean="0">
                <a:solidFill>
                  <a:srgbClr val="C00000"/>
                </a:solidFill>
              </a:rPr>
              <a:t>nonusers have more satisfying school and family lives than solvent users</a:t>
            </a:r>
            <a:r>
              <a:rPr lang="en-US" dirty="0" smtClean="0"/>
              <a:t>.</a:t>
            </a:r>
          </a:p>
          <a:p>
            <a:pPr algn="ctr">
              <a:buNone/>
            </a:pPr>
            <a:endParaRPr lang="ar-EG"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7715304" cy="928694"/>
          </a:xfrm>
        </p:spPr>
        <p:txBody>
          <a:bodyPr/>
          <a:lstStyle/>
          <a:p>
            <a:pPr algn="ctr" rtl="0"/>
            <a:r>
              <a:rPr lang="en-US" b="1" dirty="0" smtClean="0">
                <a:solidFill>
                  <a:srgbClr val="FF0000"/>
                </a:solidFill>
              </a:rPr>
              <a:t>SUBSTANCES MISUSED IN DIFFERENT COUNTRIES</a:t>
            </a:r>
            <a:endParaRPr lang="ar-EG" b="1" dirty="0">
              <a:solidFill>
                <a:srgbClr val="FF0000"/>
              </a:solidFill>
            </a:endParaRPr>
          </a:p>
        </p:txBody>
      </p:sp>
      <p:sp>
        <p:nvSpPr>
          <p:cNvPr id="3" name="Text Placeholder 2"/>
          <p:cNvSpPr>
            <a:spLocks noGrp="1"/>
          </p:cNvSpPr>
          <p:nvPr>
            <p:ph type="body" idx="2"/>
          </p:nvPr>
        </p:nvSpPr>
        <p:spPr>
          <a:xfrm>
            <a:off x="285720" y="1676400"/>
            <a:ext cx="4500594" cy="5181600"/>
          </a:xfrm>
        </p:spPr>
        <p:txBody>
          <a:bodyPr>
            <a:normAutofit fontScale="77500" lnSpcReduction="20000"/>
          </a:bodyPr>
          <a:lstStyle/>
          <a:p>
            <a:pPr algn="l" rtl="0"/>
            <a:r>
              <a:rPr lang="en-US" sz="3100" b="1" u="sng" dirty="0" smtClean="0">
                <a:solidFill>
                  <a:srgbClr val="7030A0"/>
                </a:solidFill>
              </a:rPr>
              <a:t>DEVELOPED COUNTRIES</a:t>
            </a:r>
          </a:p>
          <a:p>
            <a:pPr algn="l" rtl="0">
              <a:buFont typeface="Arial" pitchFamily="34" charset="0"/>
              <a:buChar char="•"/>
            </a:pPr>
            <a:r>
              <a:rPr lang="en-US" sz="3500" b="1" dirty="0" smtClean="0">
                <a:solidFill>
                  <a:schemeClr val="accent1"/>
                </a:solidFill>
              </a:rPr>
              <a:t>Shoe polish</a:t>
            </a:r>
          </a:p>
          <a:p>
            <a:pPr algn="l" rtl="0">
              <a:buFont typeface="Arial" pitchFamily="34" charset="0"/>
              <a:buChar char="•"/>
            </a:pPr>
            <a:r>
              <a:rPr lang="en-US" sz="3500" b="1" dirty="0" smtClean="0">
                <a:solidFill>
                  <a:srgbClr val="002060"/>
                </a:solidFill>
              </a:rPr>
              <a:t>Toluene</a:t>
            </a:r>
          </a:p>
          <a:p>
            <a:pPr algn="l" rtl="0">
              <a:buFont typeface="Arial" pitchFamily="34" charset="0"/>
              <a:buChar char="•"/>
            </a:pPr>
            <a:r>
              <a:rPr lang="en-US" sz="3500" b="1" dirty="0" smtClean="0">
                <a:solidFill>
                  <a:schemeClr val="accent1"/>
                </a:solidFill>
              </a:rPr>
              <a:t>Amyl nitrite</a:t>
            </a:r>
          </a:p>
          <a:p>
            <a:pPr algn="l" rtl="0">
              <a:buFont typeface="Arial" pitchFamily="34" charset="0"/>
              <a:buChar char="•"/>
            </a:pPr>
            <a:r>
              <a:rPr lang="en-US" sz="3500" b="1" dirty="0" smtClean="0">
                <a:solidFill>
                  <a:schemeClr val="accent1"/>
                </a:solidFill>
              </a:rPr>
              <a:t>Correction fluid</a:t>
            </a:r>
          </a:p>
          <a:p>
            <a:pPr algn="l" rtl="0">
              <a:buFont typeface="Arial" pitchFamily="34" charset="0"/>
              <a:buChar char="•"/>
            </a:pPr>
            <a:r>
              <a:rPr lang="en-US" sz="3500" b="1" dirty="0" smtClean="0">
                <a:solidFill>
                  <a:srgbClr val="002060"/>
                </a:solidFill>
              </a:rPr>
              <a:t>Glue</a:t>
            </a:r>
          </a:p>
          <a:p>
            <a:pPr algn="l" rtl="0">
              <a:buFont typeface="Arial" pitchFamily="34" charset="0"/>
              <a:buChar char="•"/>
            </a:pPr>
            <a:r>
              <a:rPr lang="en-US" sz="3500" b="1" dirty="0" smtClean="0">
                <a:solidFill>
                  <a:srgbClr val="002060"/>
                </a:solidFill>
              </a:rPr>
              <a:t>Gasoline</a:t>
            </a:r>
          </a:p>
          <a:p>
            <a:pPr algn="l" rtl="0">
              <a:buFont typeface="Arial" pitchFamily="34" charset="0"/>
              <a:buChar char="•"/>
            </a:pPr>
            <a:r>
              <a:rPr lang="en-US" sz="3500" b="1" dirty="0" smtClean="0">
                <a:solidFill>
                  <a:schemeClr val="accent1"/>
                </a:solidFill>
              </a:rPr>
              <a:t>Halothane </a:t>
            </a:r>
          </a:p>
          <a:p>
            <a:pPr algn="l" rtl="0">
              <a:buFont typeface="Arial" pitchFamily="34" charset="0"/>
              <a:buChar char="•"/>
            </a:pPr>
            <a:r>
              <a:rPr lang="en-US" sz="3500" b="1" dirty="0" smtClean="0">
                <a:solidFill>
                  <a:schemeClr val="accent1"/>
                </a:solidFill>
              </a:rPr>
              <a:t>Spray paints</a:t>
            </a:r>
          </a:p>
          <a:p>
            <a:pPr algn="l" rtl="0">
              <a:buFont typeface="Arial" pitchFamily="34" charset="0"/>
              <a:buChar char="•"/>
            </a:pPr>
            <a:r>
              <a:rPr lang="en-US" sz="3500" b="1" dirty="0" smtClean="0">
                <a:solidFill>
                  <a:schemeClr val="accent1"/>
                </a:solidFill>
              </a:rPr>
              <a:t>Nitrous oxide</a:t>
            </a:r>
          </a:p>
          <a:p>
            <a:pPr algn="l" rtl="0">
              <a:buFont typeface="Arial" pitchFamily="34" charset="0"/>
              <a:buChar char="•"/>
            </a:pPr>
            <a:r>
              <a:rPr lang="en-US" sz="3500" b="1" dirty="0" smtClean="0">
                <a:solidFill>
                  <a:schemeClr val="accent1"/>
                </a:solidFill>
              </a:rPr>
              <a:t>Propane</a:t>
            </a:r>
          </a:p>
          <a:p>
            <a:pPr algn="l" rtl="0">
              <a:buFont typeface="Arial" pitchFamily="34" charset="0"/>
              <a:buChar char="•"/>
            </a:pPr>
            <a:r>
              <a:rPr lang="en-US" sz="3500" b="1" dirty="0" smtClean="0">
                <a:solidFill>
                  <a:schemeClr val="accent1"/>
                </a:solidFill>
              </a:rPr>
              <a:t>Other </a:t>
            </a:r>
            <a:r>
              <a:rPr lang="en-US" sz="3500" b="1" dirty="0" err="1" smtClean="0">
                <a:solidFill>
                  <a:schemeClr val="accent1"/>
                </a:solidFill>
              </a:rPr>
              <a:t>aerosole</a:t>
            </a:r>
            <a:r>
              <a:rPr lang="en-US" sz="3500" b="1" dirty="0" smtClean="0">
                <a:solidFill>
                  <a:schemeClr val="accent1"/>
                </a:solidFill>
              </a:rPr>
              <a:t> </a:t>
            </a:r>
            <a:r>
              <a:rPr lang="en-US" sz="3500" b="1" dirty="0" smtClean="0">
                <a:solidFill>
                  <a:srgbClr val="002060"/>
                </a:solidFill>
              </a:rPr>
              <a:t>sprays</a:t>
            </a:r>
            <a:r>
              <a:rPr lang="en-US" sz="3500" b="1" dirty="0" smtClean="0">
                <a:solidFill>
                  <a:srgbClr val="0070C0"/>
                </a:solidFill>
              </a:rPr>
              <a:t> </a:t>
            </a:r>
          </a:p>
          <a:p>
            <a:endParaRPr lang="ar-EG" dirty="0"/>
          </a:p>
        </p:txBody>
      </p:sp>
      <p:sp>
        <p:nvSpPr>
          <p:cNvPr id="4" name="Content Placeholder 3"/>
          <p:cNvSpPr>
            <a:spLocks noGrp="1"/>
          </p:cNvSpPr>
          <p:nvPr>
            <p:ph sz="half" idx="1"/>
          </p:nvPr>
        </p:nvSpPr>
        <p:spPr>
          <a:xfrm>
            <a:off x="5000628" y="1571612"/>
            <a:ext cx="3714776" cy="5286388"/>
          </a:xfrm>
        </p:spPr>
        <p:txBody>
          <a:bodyPr>
            <a:noAutofit/>
          </a:bodyPr>
          <a:lstStyle/>
          <a:p>
            <a:pPr marL="0" indent="0" algn="l" rtl="0">
              <a:lnSpc>
                <a:spcPct val="80000"/>
              </a:lnSpc>
              <a:buNone/>
            </a:pPr>
            <a:r>
              <a:rPr lang="en-US" sz="2400" b="1" u="sng" dirty="0" smtClean="0">
                <a:solidFill>
                  <a:srgbClr val="7030A0"/>
                </a:solidFill>
              </a:rPr>
              <a:t>OTHER COUNTIRES</a:t>
            </a:r>
          </a:p>
          <a:p>
            <a:pPr algn="l" rtl="0">
              <a:buFont typeface="Arial" pitchFamily="34" charset="0"/>
              <a:buChar char="•"/>
            </a:pPr>
            <a:r>
              <a:rPr lang="en-US" sz="2400" b="1" dirty="0" smtClean="0">
                <a:solidFill>
                  <a:srgbClr val="002060"/>
                </a:solidFill>
              </a:rPr>
              <a:t>Gasoline/ </a:t>
            </a:r>
            <a:r>
              <a:rPr lang="en-US" sz="2400" b="1" dirty="0" smtClean="0">
                <a:solidFill>
                  <a:schemeClr val="accent1"/>
                </a:solidFill>
              </a:rPr>
              <a:t>Petrol</a:t>
            </a:r>
            <a:endParaRPr lang="en-US" sz="2400" b="1" dirty="0" smtClean="0">
              <a:solidFill>
                <a:srgbClr val="002060"/>
              </a:solidFill>
            </a:endParaRPr>
          </a:p>
          <a:p>
            <a:pPr algn="l" rtl="0">
              <a:buFont typeface="Arial" pitchFamily="34" charset="0"/>
              <a:buChar char="•"/>
            </a:pPr>
            <a:r>
              <a:rPr lang="en-US" sz="2400" b="1" dirty="0" smtClean="0">
                <a:solidFill>
                  <a:srgbClr val="002060"/>
                </a:solidFill>
              </a:rPr>
              <a:t>Toluene</a:t>
            </a:r>
          </a:p>
          <a:p>
            <a:pPr algn="l" rtl="0">
              <a:buFont typeface="Arial" pitchFamily="34" charset="0"/>
              <a:buChar char="•"/>
            </a:pPr>
            <a:r>
              <a:rPr lang="en-US" sz="2400" b="1" dirty="0" smtClean="0">
                <a:solidFill>
                  <a:srgbClr val="002060"/>
                </a:solidFill>
              </a:rPr>
              <a:t>Glue</a:t>
            </a:r>
          </a:p>
          <a:p>
            <a:pPr algn="l" rtl="0">
              <a:buFont typeface="Arial" pitchFamily="34" charset="0"/>
              <a:buChar char="•"/>
            </a:pPr>
            <a:r>
              <a:rPr lang="en-US" sz="2400" b="1" dirty="0" smtClean="0">
                <a:solidFill>
                  <a:schemeClr val="accent1"/>
                </a:solidFill>
              </a:rPr>
              <a:t>Car exhaust</a:t>
            </a:r>
          </a:p>
          <a:p>
            <a:pPr algn="l" rtl="0">
              <a:buFont typeface="Arial" pitchFamily="34" charset="0"/>
              <a:buChar char="•"/>
            </a:pPr>
            <a:r>
              <a:rPr lang="en-US" sz="2400" b="1" dirty="0" smtClean="0">
                <a:solidFill>
                  <a:schemeClr val="accent1"/>
                </a:solidFill>
              </a:rPr>
              <a:t>Kerosene</a:t>
            </a:r>
          </a:p>
          <a:p>
            <a:pPr algn="l" rtl="0">
              <a:buFont typeface="Arial" pitchFamily="34" charset="0"/>
              <a:buChar char="•"/>
            </a:pPr>
            <a:r>
              <a:rPr lang="en-US" sz="2400" b="1" dirty="0" smtClean="0">
                <a:solidFill>
                  <a:schemeClr val="accent1"/>
                </a:solidFill>
              </a:rPr>
              <a:t>Paint thinner</a:t>
            </a:r>
          </a:p>
          <a:p>
            <a:pPr algn="l" rtl="0">
              <a:buFont typeface="Arial" pitchFamily="34" charset="0"/>
              <a:buChar char="•"/>
            </a:pPr>
            <a:r>
              <a:rPr lang="en-US" sz="2400" b="1" dirty="0" smtClean="0">
                <a:solidFill>
                  <a:schemeClr val="accent1"/>
                </a:solidFill>
              </a:rPr>
              <a:t>Lighter fluid</a:t>
            </a:r>
          </a:p>
          <a:p>
            <a:pPr algn="l" rtl="0">
              <a:buFont typeface="Arial" pitchFamily="34" charset="0"/>
              <a:buChar char="•"/>
            </a:pPr>
            <a:r>
              <a:rPr lang="en-US" sz="2400" b="1" dirty="0" smtClean="0">
                <a:solidFill>
                  <a:srgbClr val="0070C0"/>
                </a:solidFill>
              </a:rPr>
              <a:t>Sprays</a:t>
            </a:r>
          </a:p>
          <a:p>
            <a:pPr algn="l" rtl="0">
              <a:buFont typeface="Arial" pitchFamily="34" charset="0"/>
              <a:buChar char="•"/>
            </a:pPr>
            <a:r>
              <a:rPr lang="en-US" sz="2400" b="1" dirty="0" smtClean="0">
                <a:solidFill>
                  <a:schemeClr val="accent1"/>
                </a:solidFill>
              </a:rPr>
              <a:t>Ether</a:t>
            </a:r>
          </a:p>
          <a:p>
            <a:pPr algn="l" rtl="0">
              <a:buFont typeface="Arial" pitchFamily="34" charset="0"/>
              <a:buChar char="•"/>
            </a:pPr>
            <a:r>
              <a:rPr lang="en-US" sz="2400" b="1" dirty="0" smtClean="0">
                <a:solidFill>
                  <a:schemeClr val="accent1"/>
                </a:solidFill>
              </a:rPr>
              <a:t>Chloroform</a:t>
            </a:r>
          </a:p>
          <a:p>
            <a:pPr algn="l" rtl="0">
              <a:buFont typeface="Arial" pitchFamily="34" charset="0"/>
              <a:buChar char="•"/>
            </a:pPr>
            <a:r>
              <a:rPr lang="en-US" sz="2400" b="1" dirty="0" smtClean="0">
                <a:solidFill>
                  <a:srgbClr val="0070C0"/>
                </a:solidFill>
              </a:rPr>
              <a:t>Nitrous oxide</a:t>
            </a:r>
          </a:p>
          <a:p>
            <a:pPr algn="l" rtl="0"/>
            <a:endParaRPr lang="en-US" dirty="0" smtClean="0"/>
          </a:p>
          <a:p>
            <a:pPr algn="l" rtl="0">
              <a:buNone/>
            </a:pPr>
            <a:endParaRPr lang="ar-EG" b="1" dirty="0" smtClean="0">
              <a:solidFill>
                <a:schemeClr val="accent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429132"/>
          </a:xfrm>
          <a:noFill/>
          <a:ln>
            <a:noFill/>
          </a:ln>
        </p:spPr>
        <p:txBody>
          <a:bodyPr>
            <a:noAutofit/>
          </a:bodyPr>
          <a:lstStyle/>
          <a:p>
            <a:pPr algn="ctr"/>
            <a:r>
              <a:rPr lang="ar-EG" sz="4800" dirty="0"/>
              <a:t/>
            </a:r>
            <a:br>
              <a:rPr lang="ar-EG" sz="4800" dirty="0"/>
            </a:br>
            <a:r>
              <a:rPr lang="en-US" sz="4800" cap="small" dirty="0">
                <a:solidFill>
                  <a:srgbClr val="FF0000"/>
                </a:solidFill>
              </a:rPr>
              <a:t> </a:t>
            </a:r>
            <a:r>
              <a:rPr lang="en-US" sz="6000" b="1" cap="small" dirty="0">
                <a:solidFill>
                  <a:srgbClr val="FF0000"/>
                </a:solidFill>
              </a:rPr>
              <a:t>“Toxicological and </a:t>
            </a:r>
            <a:r>
              <a:rPr lang="en-US" sz="6000" b="1" cap="small" dirty="0" smtClean="0">
                <a:solidFill>
                  <a:srgbClr val="FF0000"/>
                </a:solidFill>
              </a:rPr>
              <a:t>social hazards </a:t>
            </a:r>
            <a:br>
              <a:rPr lang="en-US" sz="6000" b="1" cap="small" dirty="0" smtClean="0">
                <a:solidFill>
                  <a:srgbClr val="FF0000"/>
                </a:solidFill>
              </a:rPr>
            </a:br>
            <a:r>
              <a:rPr lang="en-US" sz="6000" b="1" cap="small" dirty="0" smtClean="0">
                <a:solidFill>
                  <a:srgbClr val="FF0000"/>
                </a:solidFill>
              </a:rPr>
              <a:t>of </a:t>
            </a:r>
            <a:br>
              <a:rPr lang="en-US" sz="6000" b="1" cap="small" dirty="0" smtClean="0">
                <a:solidFill>
                  <a:srgbClr val="FF0000"/>
                </a:solidFill>
              </a:rPr>
            </a:br>
            <a:r>
              <a:rPr lang="en-US" sz="6000" b="1" cap="small" dirty="0" smtClean="0">
                <a:solidFill>
                  <a:srgbClr val="FF0000"/>
                </a:solidFill>
              </a:rPr>
              <a:t>solvent inhalant abuse”</a:t>
            </a:r>
            <a:r>
              <a:rPr lang="en-US" sz="4800" b="1" cap="small" dirty="0" smtClean="0">
                <a:solidFill>
                  <a:srgbClr val="FF0000"/>
                </a:solidFill>
              </a:rPr>
              <a:t> </a:t>
            </a:r>
            <a:endParaRPr lang="ar-EG" sz="4800" i="1" cap="small" dirty="0">
              <a:solidFill>
                <a:srgbClr val="FF0000"/>
              </a:solidFill>
            </a:endParaRPr>
          </a:p>
        </p:txBody>
      </p:sp>
      <p:sp>
        <p:nvSpPr>
          <p:cNvPr id="3" name="Content Placeholder 2"/>
          <p:cNvSpPr>
            <a:spLocks noGrp="1"/>
          </p:cNvSpPr>
          <p:nvPr>
            <p:ph idx="1"/>
          </p:nvPr>
        </p:nvSpPr>
        <p:spPr>
          <a:xfrm>
            <a:off x="0" y="4500570"/>
            <a:ext cx="9001156" cy="2357430"/>
          </a:xfrm>
          <a:noFill/>
        </p:spPr>
        <p:txBody>
          <a:bodyPr>
            <a:normAutofit/>
          </a:bodyPr>
          <a:lstStyle/>
          <a:p>
            <a:pPr algn="ctr" rtl="0">
              <a:lnSpc>
                <a:spcPct val="90000"/>
              </a:lnSpc>
              <a:buNone/>
            </a:pPr>
            <a:r>
              <a:rPr lang="en-US" sz="4000" b="1" dirty="0" err="1" smtClean="0">
                <a:solidFill>
                  <a:srgbClr val="00B050"/>
                </a:solidFill>
              </a:rPr>
              <a:t>Alaaeldin</a:t>
            </a:r>
            <a:r>
              <a:rPr lang="en-US" sz="4000" b="1" dirty="0" smtClean="0">
                <a:solidFill>
                  <a:srgbClr val="00B050"/>
                </a:solidFill>
              </a:rPr>
              <a:t> </a:t>
            </a:r>
            <a:r>
              <a:rPr lang="en-US" sz="4000" b="1" dirty="0" err="1" smtClean="0">
                <a:solidFill>
                  <a:srgbClr val="00B050"/>
                </a:solidFill>
              </a:rPr>
              <a:t>ElKoussi</a:t>
            </a:r>
            <a:r>
              <a:rPr lang="en-US" sz="4000" b="1" dirty="0" smtClean="0">
                <a:solidFill>
                  <a:srgbClr val="00B050"/>
                </a:solidFill>
              </a:rPr>
              <a:t> , </a:t>
            </a:r>
            <a:r>
              <a:rPr lang="en-US" sz="4000" b="1" dirty="0" err="1" smtClean="0">
                <a:solidFill>
                  <a:srgbClr val="00B050"/>
                </a:solidFill>
              </a:rPr>
              <a:t>Ph.D</a:t>
            </a:r>
            <a:endParaRPr lang="en-US" sz="4000" b="1" dirty="0" smtClean="0">
              <a:solidFill>
                <a:srgbClr val="00B050"/>
              </a:solidFill>
            </a:endParaRPr>
          </a:p>
          <a:p>
            <a:pPr algn="l" rtl="0">
              <a:lnSpc>
                <a:spcPct val="90000"/>
              </a:lnSpc>
              <a:buNone/>
            </a:pPr>
            <a:r>
              <a:rPr lang="en-US" sz="2800" b="1" i="1" dirty="0" smtClean="0"/>
              <a:t>Department of Pharmacology, College of Medicine,</a:t>
            </a:r>
          </a:p>
          <a:p>
            <a:pPr algn="l" rtl="0">
              <a:lnSpc>
                <a:spcPct val="90000"/>
              </a:lnSpc>
              <a:buNone/>
            </a:pPr>
            <a:r>
              <a:rPr lang="en-US" sz="2800" b="1" i="1" dirty="0" smtClean="0"/>
              <a:t>Assiut University, Assiut, EGYPT  </a:t>
            </a:r>
          </a:p>
          <a:p>
            <a:pPr algn="l" rtl="0">
              <a:lnSpc>
                <a:spcPct val="90000"/>
              </a:lnSpc>
              <a:buNone/>
            </a:pPr>
            <a:r>
              <a:rPr lang="en-US" sz="2800" b="1" i="1" dirty="0" smtClean="0"/>
              <a:t>alaaeldine@hotmail.com.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94448"/>
          </a:xfrm>
        </p:spPr>
        <p:txBody>
          <a:bodyPr>
            <a:noAutofit/>
          </a:bodyPr>
          <a:lstStyle/>
          <a:p>
            <a:pPr algn="ctr"/>
            <a:r>
              <a:rPr lang="en-US" sz="2800" b="1" dirty="0" smtClean="0">
                <a:solidFill>
                  <a:srgbClr val="FF0000"/>
                </a:solidFill>
              </a:rPr>
              <a:t>MOST COMMON Motives and </a:t>
            </a:r>
            <a:r>
              <a:rPr lang="en-US" sz="2800" b="1" cap="small" dirty="0" smtClean="0">
                <a:solidFill>
                  <a:srgbClr val="FF0000"/>
                </a:solidFill>
              </a:rPr>
              <a:t>perceptions</a:t>
            </a:r>
            <a:r>
              <a:rPr lang="en-US" sz="2800" b="1" dirty="0" smtClean="0">
                <a:solidFill>
                  <a:srgbClr val="FF0000"/>
                </a:solidFill>
              </a:rPr>
              <a:t> in </a:t>
            </a:r>
            <a:br>
              <a:rPr lang="en-US" sz="2800" b="1" dirty="0" smtClean="0">
                <a:solidFill>
                  <a:srgbClr val="FF0000"/>
                </a:solidFill>
              </a:rPr>
            </a:br>
            <a:r>
              <a:rPr lang="en-US" sz="2800" b="1" dirty="0" smtClean="0">
                <a:solidFill>
                  <a:srgbClr val="FF0000"/>
                </a:solidFill>
              </a:rPr>
              <a:t>different countries</a:t>
            </a:r>
            <a:r>
              <a:rPr lang="en-US" sz="2800" dirty="0" smtClean="0">
                <a:solidFill>
                  <a:srgbClr val="FF0000"/>
                </a:solidFill>
              </a:rPr>
              <a:t> </a:t>
            </a:r>
            <a:endParaRPr lang="ar-EG" sz="2800" dirty="0"/>
          </a:p>
        </p:txBody>
      </p:sp>
      <p:sp>
        <p:nvSpPr>
          <p:cNvPr id="3" name="Content Placeholder 2"/>
          <p:cNvSpPr>
            <a:spLocks noGrp="1"/>
          </p:cNvSpPr>
          <p:nvPr>
            <p:ph idx="1"/>
          </p:nvPr>
        </p:nvSpPr>
        <p:spPr>
          <a:xfrm>
            <a:off x="457200" y="1714488"/>
            <a:ext cx="7239000" cy="4741248"/>
          </a:xfrm>
        </p:spPr>
        <p:txBody>
          <a:bodyPr>
            <a:normAutofit fontScale="92500"/>
          </a:bodyPr>
          <a:lstStyle/>
          <a:p>
            <a:pPr algn="l" rtl="0"/>
            <a:r>
              <a:rPr lang="en-US" sz="2800" b="1" dirty="0" smtClean="0">
                <a:solidFill>
                  <a:srgbClr val="0000CC"/>
                </a:solidFill>
                <a:latin typeface="Times New Roman" pitchFamily="18" charset="0"/>
                <a:cs typeface="Times New Roman" pitchFamily="18" charset="0"/>
              </a:rPr>
              <a:t>It is not illegal </a:t>
            </a:r>
          </a:p>
          <a:p>
            <a:pPr algn="l" rtl="0"/>
            <a:r>
              <a:rPr lang="en-US" sz="2800" b="1" dirty="0" smtClean="0">
                <a:solidFill>
                  <a:srgbClr val="0000CC"/>
                </a:solidFill>
                <a:latin typeface="Times New Roman" pitchFamily="18" charset="0"/>
                <a:cs typeface="Times New Roman" pitchFamily="18" charset="0"/>
              </a:rPr>
              <a:t> does not subject abusers to arrest by the police</a:t>
            </a:r>
          </a:p>
          <a:p>
            <a:pPr algn="l" rtl="0"/>
            <a:r>
              <a:rPr lang="en-US" sz="2800" b="1" dirty="0" smtClean="0">
                <a:solidFill>
                  <a:srgbClr val="0000CC"/>
                </a:solidFill>
                <a:latin typeface="Times New Roman" pitchFamily="18" charset="0"/>
                <a:cs typeface="Times New Roman" pitchFamily="18" charset="0"/>
              </a:rPr>
              <a:t>It is cheep and easily available </a:t>
            </a:r>
          </a:p>
          <a:p>
            <a:pPr algn="l" rtl="0"/>
            <a:r>
              <a:rPr lang="en-US" sz="2800" b="1" dirty="0" smtClean="0">
                <a:solidFill>
                  <a:srgbClr val="0000CC"/>
                </a:solidFill>
                <a:latin typeface="Times New Roman" pitchFamily="18" charset="0"/>
                <a:cs typeface="Times New Roman" pitchFamily="18" charset="0"/>
              </a:rPr>
              <a:t>To attain "social freedom"</a:t>
            </a:r>
          </a:p>
          <a:p>
            <a:pPr algn="l" rtl="0"/>
            <a:r>
              <a:rPr lang="en-US" sz="2800" b="1" dirty="0" smtClean="0">
                <a:solidFill>
                  <a:srgbClr val="0000CC"/>
                </a:solidFill>
                <a:latin typeface="Times New Roman" pitchFamily="18" charset="0"/>
                <a:cs typeface="Times New Roman" pitchFamily="18" charset="0"/>
              </a:rPr>
              <a:t>To break "social barriers", or "norms" </a:t>
            </a:r>
          </a:p>
          <a:p>
            <a:pPr algn="l" rtl="0"/>
            <a:r>
              <a:rPr lang="en-US" sz="2800" b="1" dirty="0" smtClean="0">
                <a:solidFill>
                  <a:srgbClr val="0000CC"/>
                </a:solidFill>
                <a:latin typeface="Times New Roman" pitchFamily="18" charset="0"/>
                <a:cs typeface="Times New Roman" pitchFamily="18" charset="0"/>
              </a:rPr>
              <a:t>To improve abusers self-esteem</a:t>
            </a:r>
          </a:p>
          <a:p>
            <a:pPr algn="l" rtl="0"/>
            <a:r>
              <a:rPr lang="en-US" sz="2800" b="1" dirty="0" smtClean="0">
                <a:solidFill>
                  <a:srgbClr val="0000CC"/>
                </a:solidFill>
                <a:latin typeface="Times New Roman" pitchFamily="18" charset="0"/>
                <a:cs typeface="Times New Roman" pitchFamily="18" charset="0"/>
              </a:rPr>
              <a:t>They make abusers forget their problems</a:t>
            </a:r>
          </a:p>
          <a:p>
            <a:pPr algn="l" rtl="0">
              <a:spcBef>
                <a:spcPct val="0"/>
              </a:spcBef>
            </a:pPr>
            <a:r>
              <a:rPr lang="en-US" sz="2800" b="1" dirty="0" smtClean="0">
                <a:solidFill>
                  <a:srgbClr val="0000CC"/>
                </a:solidFill>
                <a:latin typeface="Times New Roman" pitchFamily="18" charset="0"/>
                <a:cs typeface="Times New Roman" pitchFamily="18" charset="0"/>
              </a:rPr>
              <a:t>Experimenting			</a:t>
            </a:r>
          </a:p>
          <a:p>
            <a:pPr algn="l" rtl="0">
              <a:spcBef>
                <a:spcPct val="0"/>
              </a:spcBef>
            </a:pPr>
            <a:r>
              <a:rPr lang="en-US" sz="2800" b="1" dirty="0" smtClean="0">
                <a:solidFill>
                  <a:srgbClr val="0000CC"/>
                </a:solidFill>
                <a:latin typeface="Times New Roman" pitchFamily="18" charset="0"/>
                <a:cs typeface="Times New Roman" pitchFamily="18" charset="0"/>
              </a:rPr>
              <a:t>Some abusers consider It a proof of masculinity</a:t>
            </a:r>
            <a:r>
              <a:rPr lang="en-US" sz="2800" dirty="0" smtClean="0">
                <a:solidFill>
                  <a:srgbClr val="996633"/>
                </a:solidFill>
              </a:rPr>
              <a:t>	</a:t>
            </a:r>
          </a:p>
          <a:p>
            <a:pPr algn="l" rtl="0"/>
            <a:endParaRPr lang="ar-EG" sz="2800" b="1" dirty="0" smtClean="0">
              <a:solidFill>
                <a:srgbClr val="0000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23010"/>
          </a:xfrm>
        </p:spPr>
        <p:txBody>
          <a:bodyPr>
            <a:noAutofit/>
          </a:bodyPr>
          <a:lstStyle/>
          <a:p>
            <a:pPr algn="ctr"/>
            <a:r>
              <a:rPr lang="en-US" sz="3000" b="1" cap="small" dirty="0" smtClean="0">
                <a:solidFill>
                  <a:srgbClr val="FF0000"/>
                </a:solidFill>
              </a:rPr>
              <a:t>MOST COMMON Motives and perceptions in </a:t>
            </a:r>
            <a:br>
              <a:rPr lang="en-US" sz="3000" b="1" cap="small" dirty="0" smtClean="0">
                <a:solidFill>
                  <a:srgbClr val="FF0000"/>
                </a:solidFill>
              </a:rPr>
            </a:br>
            <a:r>
              <a:rPr lang="en-US" sz="3000" b="1" cap="small" dirty="0" smtClean="0">
                <a:solidFill>
                  <a:srgbClr val="FF0000"/>
                </a:solidFill>
              </a:rPr>
              <a:t>different countries </a:t>
            </a:r>
            <a:endParaRPr lang="ar-EG" sz="3000" b="1" cap="small" dirty="0"/>
          </a:p>
        </p:txBody>
      </p:sp>
      <p:sp>
        <p:nvSpPr>
          <p:cNvPr id="3" name="Content Placeholder 2"/>
          <p:cNvSpPr>
            <a:spLocks noGrp="1"/>
          </p:cNvSpPr>
          <p:nvPr>
            <p:ph idx="1"/>
          </p:nvPr>
        </p:nvSpPr>
        <p:spPr/>
        <p:txBody>
          <a:bodyPr>
            <a:normAutofit fontScale="92500" lnSpcReduction="20000"/>
          </a:bodyPr>
          <a:lstStyle/>
          <a:p>
            <a:pPr algn="l" rtl="0"/>
            <a:r>
              <a:rPr lang="en-US" b="1" i="1" dirty="0" smtClean="0"/>
              <a:t>Increased activity level,</a:t>
            </a:r>
          </a:p>
          <a:p>
            <a:pPr algn="l" rtl="0"/>
            <a:r>
              <a:rPr lang="en-US" b="1" i="1" dirty="0" smtClean="0"/>
              <a:t> Enhanced physical strength</a:t>
            </a:r>
          </a:p>
          <a:p>
            <a:pPr algn="l" rtl="0"/>
            <a:r>
              <a:rPr lang="en-US" b="1" i="1" dirty="0" smtClean="0"/>
              <a:t> Decreased shyness</a:t>
            </a:r>
          </a:p>
          <a:p>
            <a:pPr algn="l" rtl="0"/>
            <a:r>
              <a:rPr lang="en-US" b="1" i="1" dirty="0" smtClean="0"/>
              <a:t> Intentional decreased appetite</a:t>
            </a:r>
          </a:p>
          <a:p>
            <a:pPr algn="l" rtl="0"/>
            <a:r>
              <a:rPr lang="en-US" b="1" i="1" dirty="0" smtClean="0"/>
              <a:t> Sleep induction</a:t>
            </a:r>
          </a:p>
          <a:p>
            <a:pPr algn="l" rtl="0"/>
            <a:r>
              <a:rPr lang="en-US" b="1" i="1" dirty="0" smtClean="0"/>
              <a:t> Feeling good</a:t>
            </a:r>
          </a:p>
          <a:p>
            <a:pPr algn="l" rtl="0"/>
            <a:r>
              <a:rPr lang="en-US" b="1" i="1" dirty="0" smtClean="0"/>
              <a:t> Getting a high, numbing of physical and psychological pain</a:t>
            </a:r>
          </a:p>
          <a:p>
            <a:pPr algn="l" rtl="0"/>
            <a:r>
              <a:rPr lang="en-US" b="1" i="1" dirty="0" smtClean="0"/>
              <a:t> Feeling dreamy and lighthearted</a:t>
            </a:r>
          </a:p>
          <a:p>
            <a:pPr algn="l" rtl="0"/>
            <a:r>
              <a:rPr lang="en-US" b="1" i="1" dirty="0" smtClean="0"/>
              <a:t> Overcoming sadness and negative feelings</a:t>
            </a:r>
          </a:p>
          <a:p>
            <a:pPr algn="l" rtl="0"/>
            <a:r>
              <a:rPr lang="en-US" b="1" i="1" dirty="0" smtClean="0"/>
              <a:t>Avoiding withdrawal</a:t>
            </a:r>
          </a:p>
          <a:p>
            <a:pPr algn="l" rtl="0"/>
            <a:r>
              <a:rPr lang="en-US" b="1" i="1" dirty="0" smtClean="0"/>
              <a:t> Enjoying the sweet taste and fruity smell</a:t>
            </a:r>
            <a:endParaRPr lang="en-US" dirty="0" smtClean="0"/>
          </a:p>
          <a:p>
            <a:pPr algn="l" rtl="0"/>
            <a:endParaRPr lang="ar-EG"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27088" y="301625"/>
            <a:ext cx="8137525" cy="1327150"/>
          </a:xfrm>
        </p:spPr>
        <p:txBody>
          <a:bodyPr/>
          <a:lstStyle/>
          <a:p>
            <a:pPr algn="ctr" rtl="0"/>
            <a:r>
              <a:rPr lang="en-US" sz="3000" b="1" cap="small" dirty="0">
                <a:solidFill>
                  <a:srgbClr val="FF0000"/>
                </a:solidFill>
              </a:rPr>
              <a:t>Sequence of </a:t>
            </a:r>
            <a:r>
              <a:rPr lang="en-US" sz="3000" b="1" cap="small" dirty="0" smtClean="0">
                <a:solidFill>
                  <a:srgbClr val="FF0000"/>
                </a:solidFill>
              </a:rPr>
              <a:t>events </a:t>
            </a:r>
            <a:r>
              <a:rPr lang="en-US" sz="3000" b="1" cap="small" dirty="0">
                <a:solidFill>
                  <a:srgbClr val="FF0000"/>
                </a:solidFill>
              </a:rPr>
              <a:t>Immediately </a:t>
            </a:r>
            <a:br>
              <a:rPr lang="en-US" sz="3000" b="1" cap="small" dirty="0">
                <a:solidFill>
                  <a:srgbClr val="FF0000"/>
                </a:solidFill>
              </a:rPr>
            </a:br>
            <a:r>
              <a:rPr lang="en-US" sz="3000" b="1" cap="small" dirty="0">
                <a:solidFill>
                  <a:srgbClr val="FF0000"/>
                </a:solidFill>
              </a:rPr>
              <a:t>Following Inhalation</a:t>
            </a:r>
            <a:r>
              <a:rPr lang="en-US" sz="3400" cap="small" dirty="0">
                <a:solidFill>
                  <a:srgbClr val="FF0000"/>
                </a:solidFill>
              </a:rPr>
              <a:t> </a:t>
            </a:r>
          </a:p>
        </p:txBody>
      </p:sp>
      <p:sp>
        <p:nvSpPr>
          <p:cNvPr id="45059" name="Rectangle 3"/>
          <p:cNvSpPr>
            <a:spLocks noGrp="1" noChangeArrowheads="1"/>
          </p:cNvSpPr>
          <p:nvPr>
            <p:ph idx="1"/>
          </p:nvPr>
        </p:nvSpPr>
        <p:spPr/>
        <p:txBody>
          <a:bodyPr/>
          <a:lstStyle/>
          <a:p>
            <a:pPr algn="l" rtl="0"/>
            <a:r>
              <a:rPr lang="en-US" sz="3400" b="1" dirty="0">
                <a:solidFill>
                  <a:srgbClr val="0000FF"/>
                </a:solidFill>
              </a:rPr>
              <a:t>Rapid Absorption/Lipid soluble </a:t>
            </a:r>
          </a:p>
          <a:p>
            <a:pPr algn="l" rtl="0"/>
            <a:r>
              <a:rPr lang="en-US" sz="3400" b="1" dirty="0">
                <a:solidFill>
                  <a:srgbClr val="0000FF"/>
                </a:solidFill>
              </a:rPr>
              <a:t>Instants Rush</a:t>
            </a:r>
          </a:p>
          <a:p>
            <a:pPr algn="l" rtl="0"/>
            <a:r>
              <a:rPr lang="en-US" sz="3400" b="1" dirty="0">
                <a:solidFill>
                  <a:srgbClr val="0000FF"/>
                </a:solidFill>
              </a:rPr>
              <a:t>Euphoria</a:t>
            </a:r>
          </a:p>
          <a:p>
            <a:pPr algn="l" rtl="0"/>
            <a:r>
              <a:rPr lang="en-US" sz="3400" b="1" dirty="0">
                <a:solidFill>
                  <a:srgbClr val="0000FF"/>
                </a:solidFill>
              </a:rPr>
              <a:t>CNS Depression</a:t>
            </a:r>
          </a:p>
          <a:p>
            <a:pPr algn="l" rtl="0"/>
            <a:r>
              <a:rPr lang="en-US" sz="3400" b="1" dirty="0">
                <a:solidFill>
                  <a:srgbClr val="0000FF"/>
                </a:solidFill>
              </a:rPr>
              <a:t>Loosing Touch with Surroundings</a:t>
            </a:r>
          </a:p>
          <a:p>
            <a:pPr algn="l" rtl="0"/>
            <a:r>
              <a:rPr lang="en-US" sz="3400" b="1" dirty="0">
                <a:solidFill>
                  <a:srgbClr val="0000FF"/>
                </a:solidFill>
              </a:rPr>
              <a:t>Loss of Self-Control</a:t>
            </a:r>
          </a:p>
          <a:p>
            <a:pPr algn="l" rtl="0"/>
            <a:r>
              <a:rPr lang="en-US" sz="3400" b="1" dirty="0">
                <a:solidFill>
                  <a:srgbClr val="0000FF"/>
                </a:solidFill>
              </a:rPr>
              <a:t>Violent Behavior</a:t>
            </a:r>
          </a:p>
          <a:p>
            <a:pPr algn="l" rtl="0"/>
            <a:endParaRPr lang="en-US" sz="3400" b="1" dirty="0">
              <a:solidFill>
                <a:srgbClr val="0000FF"/>
              </a:solidFill>
            </a:endParaRPr>
          </a:p>
          <a:p>
            <a:pPr algn="l" rtl="0"/>
            <a:endParaRPr lang="en-US" sz="1400" b="1" dirty="0">
              <a:solidFill>
                <a:srgbClr val="0000FF"/>
              </a:solidFill>
            </a:endParaRPr>
          </a:p>
          <a:p>
            <a:pPr algn="l" rtl="0"/>
            <a:endParaRPr lang="en-US" sz="1400" b="1" dirty="0">
              <a:solidFill>
                <a:srgbClr val="0000FF"/>
              </a:solidFill>
            </a:endParaRPr>
          </a:p>
        </p:txBody>
      </p:sp>
      <p:sp>
        <p:nvSpPr>
          <p:cNvPr id="4" name="Date Placeholder 3"/>
          <p:cNvSpPr>
            <a:spLocks noGrp="1"/>
          </p:cNvSpPr>
          <p:nvPr>
            <p:ph type="dt" sz="half" idx="10"/>
          </p:nvPr>
        </p:nvSpPr>
        <p:spPr/>
        <p:txBody>
          <a:bodyPr/>
          <a:lstStyle/>
          <a:p>
            <a:fld id="{22DDC1F9-4A99-4D72-9EBC-914682EA26AD}"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CFC8D2E0-D14C-441D-9842-15053075894A}" type="slidenum">
              <a:rPr lang="ar-EG"/>
              <a:pPr/>
              <a:t>22</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800" decel="100000"/>
                                        <p:tgtEl>
                                          <p:spTgt spid="45058"/>
                                        </p:tgtEl>
                                      </p:cBhvr>
                                    </p:animEffect>
                                    <p:anim calcmode="lin" valueType="num">
                                      <p:cBhvr>
                                        <p:cTn id="8" dur="800" decel="100000" fill="hold"/>
                                        <p:tgtEl>
                                          <p:spTgt spid="45058"/>
                                        </p:tgtEl>
                                        <p:attrNameLst>
                                          <p:attrName>style.rotation</p:attrName>
                                        </p:attrNameLst>
                                      </p:cBhvr>
                                      <p:tavLst>
                                        <p:tav tm="0">
                                          <p:val>
                                            <p:fltVal val="-90"/>
                                          </p:val>
                                        </p:tav>
                                        <p:tav tm="100000">
                                          <p:val>
                                            <p:fltVal val="0"/>
                                          </p:val>
                                        </p:tav>
                                      </p:tavLst>
                                    </p:anim>
                                    <p:anim calcmode="lin" valueType="num">
                                      <p:cBhvr>
                                        <p:cTn id="9" dur="800" decel="100000" fill="hold"/>
                                        <p:tgtEl>
                                          <p:spTgt spid="45058"/>
                                        </p:tgtEl>
                                        <p:attrNameLst>
                                          <p:attrName>ppt_x</p:attrName>
                                        </p:attrNameLst>
                                      </p:cBhvr>
                                      <p:tavLst>
                                        <p:tav tm="0">
                                          <p:val>
                                            <p:strVal val="#ppt_x+0.4"/>
                                          </p:val>
                                        </p:tav>
                                        <p:tav tm="100000">
                                          <p:val>
                                            <p:strVal val="#ppt_x-0.05"/>
                                          </p:val>
                                        </p:tav>
                                      </p:tavLst>
                                    </p:anim>
                                    <p:anim calcmode="lin" valueType="num">
                                      <p:cBhvr>
                                        <p:cTn id="10" dur="800" decel="100000" fill="hold"/>
                                        <p:tgtEl>
                                          <p:spTgt spid="450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0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05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5059">
                                            <p:txEl>
                                              <p:pRg st="0" end="0"/>
                                            </p:txEl>
                                          </p:spTgt>
                                        </p:tgtEl>
                                        <p:attrNameLst>
                                          <p:attrName>style.visibility</p:attrName>
                                        </p:attrNameLst>
                                      </p:cBhvr>
                                      <p:to>
                                        <p:strVal val="visible"/>
                                      </p:to>
                                    </p:set>
                                    <p:animEffect transition="in" filter="fade">
                                      <p:cBhvr>
                                        <p:cTn id="17" dur="1000"/>
                                        <p:tgtEl>
                                          <p:spTgt spid="45059">
                                            <p:txEl>
                                              <p:pRg st="0" end="0"/>
                                            </p:txEl>
                                          </p:spTgt>
                                        </p:tgtEl>
                                      </p:cBhvr>
                                    </p:animEffect>
                                    <p:anim calcmode="lin" valueType="num">
                                      <p:cBhvr>
                                        <p:cTn id="1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059">
                                            <p:txEl>
                                              <p:pRg st="1" end="1"/>
                                            </p:txEl>
                                          </p:spTgt>
                                        </p:tgtEl>
                                        <p:attrNameLst>
                                          <p:attrName>style.visibility</p:attrName>
                                        </p:attrNameLst>
                                      </p:cBhvr>
                                      <p:to>
                                        <p:strVal val="visible"/>
                                      </p:to>
                                    </p:set>
                                    <p:animEffect transition="in" filter="fade">
                                      <p:cBhvr>
                                        <p:cTn id="24" dur="1000"/>
                                        <p:tgtEl>
                                          <p:spTgt spid="45059">
                                            <p:txEl>
                                              <p:pRg st="1" end="1"/>
                                            </p:txEl>
                                          </p:spTgt>
                                        </p:tgtEl>
                                      </p:cBhvr>
                                    </p:animEffect>
                                    <p:anim calcmode="lin" valueType="num">
                                      <p:cBhvr>
                                        <p:cTn id="2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5059">
                                            <p:txEl>
                                              <p:pRg st="2" end="2"/>
                                            </p:txEl>
                                          </p:spTgt>
                                        </p:tgtEl>
                                        <p:attrNameLst>
                                          <p:attrName>style.visibility</p:attrName>
                                        </p:attrNameLst>
                                      </p:cBhvr>
                                      <p:to>
                                        <p:strVal val="visible"/>
                                      </p:to>
                                    </p:set>
                                    <p:animEffect transition="in" filter="fade">
                                      <p:cBhvr>
                                        <p:cTn id="31" dur="1000"/>
                                        <p:tgtEl>
                                          <p:spTgt spid="45059">
                                            <p:txEl>
                                              <p:pRg st="2" end="2"/>
                                            </p:txEl>
                                          </p:spTgt>
                                        </p:tgtEl>
                                      </p:cBhvr>
                                    </p:animEffect>
                                    <p:anim calcmode="lin" valueType="num">
                                      <p:cBhvr>
                                        <p:cTn id="3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5059">
                                            <p:txEl>
                                              <p:pRg st="3" end="3"/>
                                            </p:txEl>
                                          </p:spTgt>
                                        </p:tgtEl>
                                        <p:attrNameLst>
                                          <p:attrName>style.visibility</p:attrName>
                                        </p:attrNameLst>
                                      </p:cBhvr>
                                      <p:to>
                                        <p:strVal val="visible"/>
                                      </p:to>
                                    </p:set>
                                    <p:animEffect transition="in" filter="fade">
                                      <p:cBhvr>
                                        <p:cTn id="38" dur="1000"/>
                                        <p:tgtEl>
                                          <p:spTgt spid="45059">
                                            <p:txEl>
                                              <p:pRg st="3" end="3"/>
                                            </p:txEl>
                                          </p:spTgt>
                                        </p:tgtEl>
                                      </p:cBhvr>
                                    </p:animEffect>
                                    <p:anim calcmode="lin" valueType="num">
                                      <p:cBhvr>
                                        <p:cTn id="39"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5059">
                                            <p:txEl>
                                              <p:pRg st="4" end="4"/>
                                            </p:txEl>
                                          </p:spTgt>
                                        </p:tgtEl>
                                        <p:attrNameLst>
                                          <p:attrName>style.visibility</p:attrName>
                                        </p:attrNameLst>
                                      </p:cBhvr>
                                      <p:to>
                                        <p:strVal val="visible"/>
                                      </p:to>
                                    </p:set>
                                    <p:animEffect transition="in" filter="fade">
                                      <p:cBhvr>
                                        <p:cTn id="45" dur="1000"/>
                                        <p:tgtEl>
                                          <p:spTgt spid="45059">
                                            <p:txEl>
                                              <p:pRg st="4" end="4"/>
                                            </p:txEl>
                                          </p:spTgt>
                                        </p:tgtEl>
                                      </p:cBhvr>
                                    </p:animEffect>
                                    <p:anim calcmode="lin" valueType="num">
                                      <p:cBhvr>
                                        <p:cTn id="46"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5059">
                                            <p:txEl>
                                              <p:pRg st="5" end="5"/>
                                            </p:txEl>
                                          </p:spTgt>
                                        </p:tgtEl>
                                        <p:attrNameLst>
                                          <p:attrName>style.visibility</p:attrName>
                                        </p:attrNameLst>
                                      </p:cBhvr>
                                      <p:to>
                                        <p:strVal val="visible"/>
                                      </p:to>
                                    </p:set>
                                    <p:animEffect transition="in" filter="fade">
                                      <p:cBhvr>
                                        <p:cTn id="52" dur="1000"/>
                                        <p:tgtEl>
                                          <p:spTgt spid="45059">
                                            <p:txEl>
                                              <p:pRg st="5" end="5"/>
                                            </p:txEl>
                                          </p:spTgt>
                                        </p:tgtEl>
                                      </p:cBhvr>
                                    </p:animEffect>
                                    <p:anim calcmode="lin" valueType="num">
                                      <p:cBhvr>
                                        <p:cTn id="53" dur="10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50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5059">
                                            <p:txEl>
                                              <p:pRg st="6" end="6"/>
                                            </p:txEl>
                                          </p:spTgt>
                                        </p:tgtEl>
                                        <p:attrNameLst>
                                          <p:attrName>style.visibility</p:attrName>
                                        </p:attrNameLst>
                                      </p:cBhvr>
                                      <p:to>
                                        <p:strVal val="visible"/>
                                      </p:to>
                                    </p:set>
                                    <p:animEffect transition="in" filter="fade">
                                      <p:cBhvr>
                                        <p:cTn id="59" dur="1000"/>
                                        <p:tgtEl>
                                          <p:spTgt spid="45059">
                                            <p:txEl>
                                              <p:pRg st="6" end="6"/>
                                            </p:txEl>
                                          </p:spTgt>
                                        </p:tgtEl>
                                      </p:cBhvr>
                                    </p:animEffect>
                                    <p:anim calcmode="lin" valueType="num">
                                      <p:cBhvr>
                                        <p:cTn id="60"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50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87450" y="404813"/>
            <a:ext cx="7705725" cy="1295400"/>
          </a:xfrm>
        </p:spPr>
        <p:txBody>
          <a:bodyPr>
            <a:normAutofit fontScale="90000"/>
          </a:bodyPr>
          <a:lstStyle/>
          <a:p>
            <a:pPr algn="ct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sz="3600" b="1" cap="small" dirty="0">
                <a:solidFill>
                  <a:srgbClr val="FF0000"/>
                </a:solidFill>
              </a:rPr>
              <a:t>Sequence of </a:t>
            </a:r>
            <a:r>
              <a:rPr lang="en-US" sz="3600" b="1" cap="small" dirty="0" smtClean="0">
                <a:solidFill>
                  <a:srgbClr val="FF0000"/>
                </a:solidFill>
              </a:rPr>
              <a:t>Events </a:t>
            </a:r>
            <a:r>
              <a:rPr lang="en-US" sz="3600" b="1" cap="small" dirty="0">
                <a:solidFill>
                  <a:srgbClr val="FF0000"/>
                </a:solidFill>
              </a:rPr>
              <a:t>Immediately </a:t>
            </a:r>
            <a:br>
              <a:rPr lang="en-US" sz="3600" b="1" cap="small" dirty="0">
                <a:solidFill>
                  <a:srgbClr val="FF0000"/>
                </a:solidFill>
              </a:rPr>
            </a:br>
            <a:r>
              <a:rPr lang="en-US" sz="3600" b="1" cap="small" dirty="0">
                <a:solidFill>
                  <a:srgbClr val="FF0000"/>
                </a:solidFill>
              </a:rPr>
              <a:t>Following Inhalation</a:t>
            </a:r>
          </a:p>
        </p:txBody>
      </p:sp>
      <p:sp>
        <p:nvSpPr>
          <p:cNvPr id="46083" name="Rectangle 3"/>
          <p:cNvSpPr>
            <a:spLocks noGrp="1" noChangeArrowheads="1"/>
          </p:cNvSpPr>
          <p:nvPr>
            <p:ph idx="1"/>
          </p:nvPr>
        </p:nvSpPr>
        <p:spPr>
          <a:xfrm>
            <a:off x="1042988" y="2351088"/>
            <a:ext cx="7772400" cy="4506912"/>
          </a:xfrm>
        </p:spPr>
        <p:txBody>
          <a:bodyPr/>
          <a:lstStyle/>
          <a:p>
            <a:pPr algn="l" rtl="0">
              <a:lnSpc>
                <a:spcPct val="80000"/>
              </a:lnSpc>
            </a:pPr>
            <a:r>
              <a:rPr lang="en-US" sz="3500" b="1">
                <a:solidFill>
                  <a:srgbClr val="0000FF"/>
                </a:solidFill>
              </a:rPr>
              <a:t>Nausea</a:t>
            </a:r>
          </a:p>
          <a:p>
            <a:pPr algn="l" rtl="0">
              <a:lnSpc>
                <a:spcPct val="80000"/>
              </a:lnSpc>
            </a:pPr>
            <a:r>
              <a:rPr lang="en-US" sz="3500" b="1">
                <a:solidFill>
                  <a:srgbClr val="0000FF"/>
                </a:solidFill>
              </a:rPr>
              <a:t>Unconsciousness</a:t>
            </a:r>
          </a:p>
          <a:p>
            <a:pPr algn="l" rtl="0">
              <a:lnSpc>
                <a:spcPct val="80000"/>
              </a:lnSpc>
            </a:pPr>
            <a:r>
              <a:rPr lang="en-US" sz="3500" b="1">
                <a:solidFill>
                  <a:srgbClr val="0000FF"/>
                </a:solidFill>
              </a:rPr>
              <a:t>Giddiness</a:t>
            </a:r>
          </a:p>
          <a:p>
            <a:pPr algn="l" rtl="0">
              <a:lnSpc>
                <a:spcPct val="80000"/>
              </a:lnSpc>
            </a:pPr>
            <a:r>
              <a:rPr lang="en-US" sz="3500" b="1">
                <a:solidFill>
                  <a:srgbClr val="0000FF"/>
                </a:solidFill>
              </a:rPr>
              <a:t>Loss of Inhibition</a:t>
            </a:r>
          </a:p>
          <a:p>
            <a:pPr algn="l" rtl="0">
              <a:lnSpc>
                <a:spcPct val="80000"/>
              </a:lnSpc>
            </a:pPr>
            <a:r>
              <a:rPr lang="en-US" sz="3500" b="1">
                <a:solidFill>
                  <a:srgbClr val="0000FF"/>
                </a:solidFill>
              </a:rPr>
              <a:t>Loss of appetite</a:t>
            </a:r>
          </a:p>
          <a:p>
            <a:pPr algn="l" rtl="0">
              <a:lnSpc>
                <a:spcPct val="80000"/>
              </a:lnSpc>
            </a:pPr>
            <a:r>
              <a:rPr lang="en-US" sz="3500" b="1">
                <a:solidFill>
                  <a:srgbClr val="0000FF"/>
                </a:solidFill>
              </a:rPr>
              <a:t>Hallucinations (In Higher doses)</a:t>
            </a:r>
          </a:p>
          <a:p>
            <a:pPr algn="l" rtl="0">
              <a:lnSpc>
                <a:spcPct val="80000"/>
              </a:lnSpc>
            </a:pPr>
            <a:r>
              <a:rPr lang="en-US" sz="3500" b="1">
                <a:solidFill>
                  <a:srgbClr val="0000FF"/>
                </a:solidFill>
              </a:rPr>
              <a:t>Sudden Death</a:t>
            </a:r>
          </a:p>
        </p:txBody>
      </p:sp>
      <p:sp>
        <p:nvSpPr>
          <p:cNvPr id="4" name="Date Placeholder 3"/>
          <p:cNvSpPr>
            <a:spLocks noGrp="1"/>
          </p:cNvSpPr>
          <p:nvPr>
            <p:ph type="dt" sz="half" idx="10"/>
          </p:nvPr>
        </p:nvSpPr>
        <p:spPr/>
        <p:txBody>
          <a:bodyPr/>
          <a:lstStyle/>
          <a:p>
            <a:fld id="{AE0CA45E-B806-4240-B6FB-E9BFAC49E914}"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95849674-5F45-4A90-B63C-649AAD7B4F96}" type="slidenum">
              <a:rPr lang="ar-EG"/>
              <a:pPr/>
              <a:t>23</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6083">
                                            <p:txEl>
                                              <p:pRg st="0" end="0"/>
                                            </p:txEl>
                                          </p:spTgt>
                                        </p:tgtEl>
                                        <p:attrNameLst>
                                          <p:attrName>style.visibility</p:attrName>
                                        </p:attrNameLst>
                                      </p:cBhvr>
                                      <p:to>
                                        <p:strVal val="visible"/>
                                      </p:to>
                                    </p:set>
                                    <p:animEffect transition="in" filter="fade">
                                      <p:cBhvr>
                                        <p:cTn id="17" dur="1000"/>
                                        <p:tgtEl>
                                          <p:spTgt spid="46083">
                                            <p:txEl>
                                              <p:pRg st="0" end="0"/>
                                            </p:txEl>
                                          </p:spTgt>
                                        </p:tgtEl>
                                      </p:cBhvr>
                                    </p:animEffect>
                                    <p:anim calcmode="lin" valueType="num">
                                      <p:cBhvr>
                                        <p:cTn id="1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6083">
                                            <p:txEl>
                                              <p:pRg st="1" end="1"/>
                                            </p:txEl>
                                          </p:spTgt>
                                        </p:tgtEl>
                                        <p:attrNameLst>
                                          <p:attrName>style.visibility</p:attrName>
                                        </p:attrNameLst>
                                      </p:cBhvr>
                                      <p:to>
                                        <p:strVal val="visible"/>
                                      </p:to>
                                    </p:set>
                                    <p:animEffect transition="in" filter="fade">
                                      <p:cBhvr>
                                        <p:cTn id="24" dur="1000"/>
                                        <p:tgtEl>
                                          <p:spTgt spid="46083">
                                            <p:txEl>
                                              <p:pRg st="1" end="1"/>
                                            </p:txEl>
                                          </p:spTgt>
                                        </p:tgtEl>
                                      </p:cBhvr>
                                    </p:animEffect>
                                    <p:anim calcmode="lin" valueType="num">
                                      <p:cBhvr>
                                        <p:cTn id="25"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Effect transition="in" filter="fade">
                                      <p:cBhvr>
                                        <p:cTn id="31" dur="1000"/>
                                        <p:tgtEl>
                                          <p:spTgt spid="46083">
                                            <p:txEl>
                                              <p:pRg st="2" end="2"/>
                                            </p:txEl>
                                          </p:spTgt>
                                        </p:tgtEl>
                                      </p:cBhvr>
                                    </p:animEffect>
                                    <p:anim calcmode="lin" valueType="num">
                                      <p:cBhvr>
                                        <p:cTn id="32"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6083">
                                            <p:txEl>
                                              <p:pRg st="3" end="3"/>
                                            </p:txEl>
                                          </p:spTgt>
                                        </p:tgtEl>
                                        <p:attrNameLst>
                                          <p:attrName>style.visibility</p:attrName>
                                        </p:attrNameLst>
                                      </p:cBhvr>
                                      <p:to>
                                        <p:strVal val="visible"/>
                                      </p:to>
                                    </p:set>
                                    <p:animEffect transition="in" filter="fade">
                                      <p:cBhvr>
                                        <p:cTn id="38" dur="1000"/>
                                        <p:tgtEl>
                                          <p:spTgt spid="46083">
                                            <p:txEl>
                                              <p:pRg st="3" end="3"/>
                                            </p:txEl>
                                          </p:spTgt>
                                        </p:tgtEl>
                                      </p:cBhvr>
                                    </p:animEffect>
                                    <p:anim calcmode="lin" valueType="num">
                                      <p:cBhvr>
                                        <p:cTn id="39"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6083">
                                            <p:txEl>
                                              <p:pRg st="4" end="4"/>
                                            </p:txEl>
                                          </p:spTgt>
                                        </p:tgtEl>
                                        <p:attrNameLst>
                                          <p:attrName>style.visibility</p:attrName>
                                        </p:attrNameLst>
                                      </p:cBhvr>
                                      <p:to>
                                        <p:strVal val="visible"/>
                                      </p:to>
                                    </p:set>
                                    <p:animEffect transition="in" filter="fade">
                                      <p:cBhvr>
                                        <p:cTn id="45" dur="1000"/>
                                        <p:tgtEl>
                                          <p:spTgt spid="46083">
                                            <p:txEl>
                                              <p:pRg st="4" end="4"/>
                                            </p:txEl>
                                          </p:spTgt>
                                        </p:tgtEl>
                                      </p:cBhvr>
                                    </p:animEffect>
                                    <p:anim calcmode="lin" valueType="num">
                                      <p:cBhvr>
                                        <p:cTn id="46"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6083">
                                            <p:txEl>
                                              <p:pRg st="5" end="5"/>
                                            </p:txEl>
                                          </p:spTgt>
                                        </p:tgtEl>
                                        <p:attrNameLst>
                                          <p:attrName>style.visibility</p:attrName>
                                        </p:attrNameLst>
                                      </p:cBhvr>
                                      <p:to>
                                        <p:strVal val="visible"/>
                                      </p:to>
                                    </p:set>
                                    <p:animEffect transition="in" filter="fade">
                                      <p:cBhvr>
                                        <p:cTn id="52" dur="1000"/>
                                        <p:tgtEl>
                                          <p:spTgt spid="46083">
                                            <p:txEl>
                                              <p:pRg st="5" end="5"/>
                                            </p:txEl>
                                          </p:spTgt>
                                        </p:tgtEl>
                                      </p:cBhvr>
                                    </p:animEffect>
                                    <p:anim calcmode="lin" valueType="num">
                                      <p:cBhvr>
                                        <p:cTn id="53" dur="1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60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6083">
                                            <p:txEl>
                                              <p:pRg st="6" end="6"/>
                                            </p:txEl>
                                          </p:spTgt>
                                        </p:tgtEl>
                                        <p:attrNameLst>
                                          <p:attrName>style.visibility</p:attrName>
                                        </p:attrNameLst>
                                      </p:cBhvr>
                                      <p:to>
                                        <p:strVal val="visible"/>
                                      </p:to>
                                    </p:set>
                                    <p:animEffect transition="in" filter="fade">
                                      <p:cBhvr>
                                        <p:cTn id="59" dur="1000"/>
                                        <p:tgtEl>
                                          <p:spTgt spid="46083">
                                            <p:txEl>
                                              <p:pRg st="6" end="6"/>
                                            </p:txEl>
                                          </p:spTgt>
                                        </p:tgtEl>
                                      </p:cBhvr>
                                    </p:animEffect>
                                    <p:anim calcmode="lin" valueType="num">
                                      <p:cBhvr>
                                        <p:cTn id="60"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60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en-US" sz="3400" b="1" cap="small" dirty="0">
                <a:solidFill>
                  <a:srgbClr val="FF0000"/>
                </a:solidFill>
              </a:rPr>
              <a:t>Other signs and Common </a:t>
            </a:r>
            <a:r>
              <a:rPr lang="en-US" sz="3400" b="1" dirty="0">
                <a:solidFill>
                  <a:srgbClr val="FF0000"/>
                </a:solidFill>
              </a:rPr>
              <a:t/>
            </a:r>
            <a:br>
              <a:rPr lang="en-US" sz="3400" b="1" dirty="0">
                <a:solidFill>
                  <a:srgbClr val="FF0000"/>
                </a:solidFill>
              </a:rPr>
            </a:br>
            <a:r>
              <a:rPr lang="en-US" sz="3400" b="1" dirty="0">
                <a:solidFill>
                  <a:srgbClr val="FF0000"/>
                </a:solidFill>
              </a:rPr>
              <a:t>TOXIC ACTIONS</a:t>
            </a:r>
          </a:p>
        </p:txBody>
      </p:sp>
      <p:sp>
        <p:nvSpPr>
          <p:cNvPr id="47107" name="Rectangle 3"/>
          <p:cNvSpPr>
            <a:spLocks noGrp="1" noChangeArrowheads="1"/>
          </p:cNvSpPr>
          <p:nvPr>
            <p:ph idx="1"/>
          </p:nvPr>
        </p:nvSpPr>
        <p:spPr>
          <a:xfrm>
            <a:off x="684213" y="1916113"/>
            <a:ext cx="8270875" cy="4465637"/>
          </a:xfrm>
        </p:spPr>
        <p:txBody>
          <a:bodyPr/>
          <a:lstStyle/>
          <a:p>
            <a:pPr algn="l" rtl="0">
              <a:lnSpc>
                <a:spcPct val="90000"/>
              </a:lnSpc>
              <a:buFont typeface="Wingdings" pitchFamily="2" charset="2"/>
              <a:buAutoNum type="arabicPeriod"/>
            </a:pPr>
            <a:r>
              <a:rPr lang="en-US" sz="3900" b="1" dirty="0"/>
              <a:t>Loss of motor skills</a:t>
            </a:r>
          </a:p>
          <a:p>
            <a:pPr algn="l" rtl="0">
              <a:lnSpc>
                <a:spcPct val="90000"/>
              </a:lnSpc>
              <a:buFont typeface="Wingdings" pitchFamily="2" charset="2"/>
              <a:buAutoNum type="arabicPeriod"/>
            </a:pPr>
            <a:r>
              <a:rPr lang="en-US" sz="3900" b="1" dirty="0"/>
              <a:t>Slurred Speech</a:t>
            </a:r>
          </a:p>
          <a:p>
            <a:pPr algn="l" rtl="0">
              <a:lnSpc>
                <a:spcPct val="90000"/>
              </a:lnSpc>
              <a:buFont typeface="Wingdings" pitchFamily="2" charset="2"/>
              <a:buAutoNum type="arabicPeriod"/>
            </a:pPr>
            <a:r>
              <a:rPr lang="en-US" sz="3900" b="1" dirty="0"/>
              <a:t>Tachycardia and Palpitations/ </a:t>
            </a:r>
            <a:r>
              <a:rPr lang="en-US" sz="3900" b="1" dirty="0" err="1"/>
              <a:t>Bradycarida</a:t>
            </a:r>
            <a:endParaRPr lang="en-US" sz="3900" b="1" dirty="0"/>
          </a:p>
          <a:p>
            <a:pPr algn="l" rtl="0">
              <a:lnSpc>
                <a:spcPct val="90000"/>
              </a:lnSpc>
              <a:buFont typeface="Wingdings" pitchFamily="2" charset="2"/>
              <a:buAutoNum type="arabicPeriod"/>
            </a:pPr>
            <a:r>
              <a:rPr lang="en-US" sz="3900" b="1" dirty="0"/>
              <a:t>Seizures</a:t>
            </a:r>
          </a:p>
          <a:p>
            <a:pPr algn="l" rtl="0">
              <a:lnSpc>
                <a:spcPct val="90000"/>
              </a:lnSpc>
              <a:buFont typeface="Wingdings" pitchFamily="2" charset="2"/>
              <a:buAutoNum type="arabicPeriod"/>
            </a:pPr>
            <a:r>
              <a:rPr lang="en-US" sz="3900" b="1" dirty="0"/>
              <a:t>Vomiting	,  diarrhea</a:t>
            </a:r>
          </a:p>
          <a:p>
            <a:pPr algn="l" rtl="0">
              <a:lnSpc>
                <a:spcPct val="90000"/>
              </a:lnSpc>
              <a:buFont typeface="Wingdings" pitchFamily="2" charset="2"/>
              <a:buAutoNum type="arabicPeriod"/>
            </a:pPr>
            <a:r>
              <a:rPr lang="en-US" sz="3900" b="1" dirty="0"/>
              <a:t>Abdominal pain</a:t>
            </a:r>
          </a:p>
          <a:p>
            <a:pPr algn="l" rtl="0">
              <a:lnSpc>
                <a:spcPct val="90000"/>
              </a:lnSpc>
            </a:pPr>
            <a:endParaRPr lang="en-US" sz="3900" b="1" dirty="0"/>
          </a:p>
          <a:p>
            <a:pPr algn="l" rtl="0">
              <a:lnSpc>
                <a:spcPct val="90000"/>
              </a:lnSpc>
            </a:pPr>
            <a:endParaRPr lang="en-US" sz="2800" dirty="0"/>
          </a:p>
          <a:p>
            <a:pPr algn="l" rtl="0">
              <a:lnSpc>
                <a:spcPct val="90000"/>
              </a:lnSpc>
            </a:pPr>
            <a:endParaRPr lang="en-US" sz="2800" dirty="0"/>
          </a:p>
          <a:p>
            <a:pPr algn="l" rtl="0">
              <a:lnSpc>
                <a:spcPct val="90000"/>
              </a:lnSpc>
            </a:pPr>
            <a:endParaRPr lang="ar-EG" sz="2800" dirty="0"/>
          </a:p>
          <a:p>
            <a:pPr algn="l" rtl="0">
              <a:lnSpc>
                <a:spcPct val="90000"/>
              </a:lnSpc>
            </a:pPr>
            <a:endParaRPr lang="en-US" sz="2800" dirty="0"/>
          </a:p>
        </p:txBody>
      </p:sp>
      <p:sp>
        <p:nvSpPr>
          <p:cNvPr id="4" name="Date Placeholder 3"/>
          <p:cNvSpPr>
            <a:spLocks noGrp="1"/>
          </p:cNvSpPr>
          <p:nvPr>
            <p:ph type="dt" sz="half" idx="10"/>
          </p:nvPr>
        </p:nvSpPr>
        <p:spPr/>
        <p:txBody>
          <a:bodyPr/>
          <a:lstStyle/>
          <a:p>
            <a:fld id="{6B8FBAE9-D6BB-4E74-9089-ED6A4220A5E4}"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12CB2630-4477-4671-AEE7-1BE631037F3F}" type="slidenum">
              <a:rPr lang="ar-EG"/>
              <a:pPr/>
              <a:t>24</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algn="ctr"/>
            <a:r>
              <a:rPr lang="en-US" b="1" cap="small" dirty="0">
                <a:solidFill>
                  <a:srgbClr val="FF0000"/>
                </a:solidFill>
              </a:rPr>
              <a:t>Other signs and Common </a:t>
            </a:r>
            <a:r>
              <a:rPr lang="en-US" b="1" dirty="0">
                <a:solidFill>
                  <a:srgbClr val="FF0000"/>
                </a:solidFill>
              </a:rPr>
              <a:t/>
            </a:r>
            <a:br>
              <a:rPr lang="en-US" b="1" dirty="0">
                <a:solidFill>
                  <a:srgbClr val="FF0000"/>
                </a:solidFill>
              </a:rPr>
            </a:br>
            <a:r>
              <a:rPr lang="en-US" b="1" dirty="0">
                <a:solidFill>
                  <a:srgbClr val="FF0000"/>
                </a:solidFill>
              </a:rPr>
              <a:t>TOXIC ACTIONS</a:t>
            </a:r>
          </a:p>
        </p:txBody>
      </p:sp>
      <p:sp>
        <p:nvSpPr>
          <p:cNvPr id="48131" name="Rectangle 3"/>
          <p:cNvSpPr>
            <a:spLocks noGrp="1" noChangeArrowheads="1"/>
          </p:cNvSpPr>
          <p:nvPr>
            <p:ph idx="1"/>
          </p:nvPr>
        </p:nvSpPr>
        <p:spPr/>
        <p:txBody>
          <a:bodyPr>
            <a:normAutofit lnSpcReduction="10000"/>
          </a:bodyPr>
          <a:lstStyle/>
          <a:p>
            <a:pPr marL="552450" indent="-552450" algn="l" rtl="0">
              <a:lnSpc>
                <a:spcPct val="90000"/>
              </a:lnSpc>
              <a:buFont typeface="Wingdings" pitchFamily="2" charset="2"/>
              <a:buAutoNum type="arabicPeriod" startAt="7"/>
            </a:pPr>
            <a:r>
              <a:rPr lang="en-US" sz="3500" b="1" dirty="0"/>
              <a:t>Dryness and Redness Around the Mouth and Nose</a:t>
            </a:r>
          </a:p>
          <a:p>
            <a:pPr marL="552450" indent="-552450" algn="l" rtl="0">
              <a:lnSpc>
                <a:spcPct val="90000"/>
              </a:lnSpc>
              <a:buFont typeface="Wingdings" pitchFamily="2" charset="2"/>
              <a:buAutoNum type="arabicPeriod" startAt="7"/>
            </a:pPr>
            <a:r>
              <a:rPr lang="en-US" sz="3500" b="1" dirty="0"/>
              <a:t>Paints or Stains on Body or Clothing</a:t>
            </a:r>
          </a:p>
          <a:p>
            <a:pPr marL="552450" indent="-552450" algn="l" rtl="0">
              <a:lnSpc>
                <a:spcPct val="90000"/>
              </a:lnSpc>
              <a:buFont typeface="Wingdings" pitchFamily="2" charset="2"/>
              <a:buAutoNum type="arabicPeriod" startAt="7"/>
            </a:pPr>
            <a:r>
              <a:rPr lang="en-US" sz="3500" b="1" dirty="0"/>
              <a:t>Chemical Breath Odor</a:t>
            </a:r>
          </a:p>
          <a:p>
            <a:pPr marL="552450" indent="-552450" algn="l" rtl="0">
              <a:lnSpc>
                <a:spcPct val="90000"/>
              </a:lnSpc>
              <a:buFont typeface="Wingdings" pitchFamily="2" charset="2"/>
              <a:buAutoNum type="arabicPeriod" startAt="7"/>
            </a:pPr>
            <a:r>
              <a:rPr lang="en-US" sz="3500" b="1" dirty="0"/>
              <a:t>Drunk, Dizzy</a:t>
            </a:r>
          </a:p>
          <a:p>
            <a:pPr marL="552450" indent="-552450" algn="l" rtl="0">
              <a:lnSpc>
                <a:spcPct val="90000"/>
              </a:lnSpc>
              <a:buFont typeface="Wingdings" pitchFamily="2" charset="2"/>
              <a:buAutoNum type="arabicPeriod" startAt="7"/>
            </a:pPr>
            <a:r>
              <a:rPr lang="en-US" sz="3500" b="1" dirty="0"/>
              <a:t>Sneezing</a:t>
            </a:r>
          </a:p>
          <a:p>
            <a:pPr marL="552450" indent="-552450" algn="l" rtl="0">
              <a:lnSpc>
                <a:spcPct val="90000"/>
              </a:lnSpc>
              <a:buFont typeface="Wingdings" pitchFamily="2" charset="2"/>
              <a:buAutoNum type="arabicPeriod" startAt="7"/>
            </a:pPr>
            <a:r>
              <a:rPr lang="en-US" sz="3500" b="1" dirty="0"/>
              <a:t>Coughing</a:t>
            </a:r>
          </a:p>
          <a:p>
            <a:pPr marL="552450" indent="-552450" algn="l" rtl="0">
              <a:lnSpc>
                <a:spcPct val="90000"/>
              </a:lnSpc>
            </a:pPr>
            <a:endParaRPr lang="en-US" sz="3500" b="1" dirty="0"/>
          </a:p>
        </p:txBody>
      </p:sp>
      <p:sp>
        <p:nvSpPr>
          <p:cNvPr id="4" name="Date Placeholder 3"/>
          <p:cNvSpPr>
            <a:spLocks noGrp="1"/>
          </p:cNvSpPr>
          <p:nvPr>
            <p:ph type="dt" sz="half" idx="10"/>
          </p:nvPr>
        </p:nvSpPr>
        <p:spPr/>
        <p:txBody>
          <a:bodyPr/>
          <a:lstStyle/>
          <a:p>
            <a:fld id="{DF3651F4-17EC-4B22-BD3F-C8A3402D7EB3}"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B4C52F39-1A3A-4D89-B514-DB11B940E8B3}" type="slidenum">
              <a:rPr lang="ar-EG"/>
              <a:pPr/>
              <a:t>25</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fade">
                                      <p:cBhvr>
                                        <p:cTn id="12" dur="20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fade">
                                      <p:cBhvr>
                                        <p:cTn id="17" dur="2000"/>
                                        <p:tgtEl>
                                          <p:spTgt spid="48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fade">
                                      <p:cBhvr>
                                        <p:cTn id="22" dur="2000"/>
                                        <p:tgtEl>
                                          <p:spTgt spid="48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fade">
                                      <p:cBhvr>
                                        <p:cTn id="27" dur="2000"/>
                                        <p:tgtEl>
                                          <p:spTgt spid="481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4" end="4"/>
                                            </p:txEl>
                                          </p:spTgt>
                                        </p:tgtEl>
                                        <p:attrNameLst>
                                          <p:attrName>style.visibility</p:attrName>
                                        </p:attrNameLst>
                                      </p:cBhvr>
                                      <p:to>
                                        <p:strVal val="visible"/>
                                      </p:to>
                                    </p:set>
                                    <p:animEffect transition="in" filter="fade">
                                      <p:cBhvr>
                                        <p:cTn id="32" dur="2000"/>
                                        <p:tgtEl>
                                          <p:spTgt spid="481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Effect transition="in" filter="fade">
                                      <p:cBhvr>
                                        <p:cTn id="37" dur="20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lgn="ctr"/>
            <a:r>
              <a:rPr lang="en-US" sz="4000" b="1" cap="small" dirty="0">
                <a:solidFill>
                  <a:srgbClr val="FF0000"/>
                </a:solidFill>
              </a:rPr>
              <a:t>Other signs and Common </a:t>
            </a:r>
            <a:r>
              <a:rPr lang="en-US" sz="4000" b="1" dirty="0">
                <a:solidFill>
                  <a:srgbClr val="FF0000"/>
                </a:solidFill>
              </a:rPr>
              <a:t/>
            </a:r>
            <a:br>
              <a:rPr lang="en-US" sz="4000" b="1" dirty="0">
                <a:solidFill>
                  <a:srgbClr val="FF0000"/>
                </a:solidFill>
              </a:rPr>
            </a:br>
            <a:r>
              <a:rPr lang="en-US" sz="3400" b="1" dirty="0">
                <a:solidFill>
                  <a:srgbClr val="FF0000"/>
                </a:solidFill>
              </a:rPr>
              <a:t>TOXIC ACTIONS</a:t>
            </a:r>
          </a:p>
        </p:txBody>
      </p:sp>
      <p:sp>
        <p:nvSpPr>
          <p:cNvPr id="49155" name="Rectangle 3"/>
          <p:cNvSpPr>
            <a:spLocks noGrp="1" noChangeArrowheads="1"/>
          </p:cNvSpPr>
          <p:nvPr>
            <p:ph idx="1"/>
          </p:nvPr>
        </p:nvSpPr>
        <p:spPr>
          <a:xfrm>
            <a:off x="755650" y="1916113"/>
            <a:ext cx="7993063" cy="4608512"/>
          </a:xfrm>
        </p:spPr>
        <p:txBody>
          <a:bodyPr/>
          <a:lstStyle/>
          <a:p>
            <a:pPr marL="552450" indent="-552450" algn="l" rtl="0">
              <a:lnSpc>
                <a:spcPct val="80000"/>
              </a:lnSpc>
              <a:buFont typeface="Wingdings" pitchFamily="2" charset="2"/>
              <a:buAutoNum type="arabicPeriod" startAt="13"/>
            </a:pPr>
            <a:r>
              <a:rPr lang="en-US" sz="3200" b="1" dirty="0"/>
              <a:t>Wheezing</a:t>
            </a:r>
          </a:p>
          <a:p>
            <a:pPr marL="552450" indent="-552450" algn="l" rtl="0">
              <a:lnSpc>
                <a:spcPct val="80000"/>
              </a:lnSpc>
              <a:buFont typeface="Wingdings" pitchFamily="2" charset="2"/>
              <a:buAutoNum type="arabicPeriod" startAt="13"/>
            </a:pPr>
            <a:r>
              <a:rPr lang="en-US" sz="3200" b="1" dirty="0"/>
              <a:t>Excessive Salivation</a:t>
            </a:r>
          </a:p>
          <a:p>
            <a:pPr marL="552450" indent="-552450" algn="l" rtl="0">
              <a:lnSpc>
                <a:spcPct val="80000"/>
              </a:lnSpc>
              <a:buFont typeface="Wingdings" pitchFamily="2" charset="2"/>
              <a:buAutoNum type="arabicPeriod" startAt="13"/>
            </a:pPr>
            <a:r>
              <a:rPr lang="en-US" sz="3200" b="1" dirty="0"/>
              <a:t>Anxiety, Excitability and Irritability</a:t>
            </a:r>
          </a:p>
          <a:p>
            <a:pPr marL="552450" indent="-552450" algn="l" rtl="0">
              <a:lnSpc>
                <a:spcPct val="80000"/>
              </a:lnSpc>
              <a:buFont typeface="Wingdings" pitchFamily="2" charset="2"/>
              <a:buAutoNum type="arabicPeriod" startAt="13"/>
            </a:pPr>
            <a:r>
              <a:rPr lang="en-US" sz="3200" b="1" dirty="0"/>
              <a:t>Suffocation</a:t>
            </a:r>
          </a:p>
          <a:p>
            <a:pPr marL="552450" indent="-552450" algn="l" rtl="0">
              <a:lnSpc>
                <a:spcPct val="80000"/>
              </a:lnSpc>
              <a:buFont typeface="Wingdings" pitchFamily="2" charset="2"/>
              <a:buAutoNum type="arabicPeriod" startAt="13"/>
            </a:pPr>
            <a:r>
              <a:rPr lang="en-US" sz="3200" b="1" dirty="0"/>
              <a:t>Fire-related Injury</a:t>
            </a:r>
          </a:p>
          <a:p>
            <a:pPr marL="552450" indent="-552450" algn="l" rtl="0">
              <a:lnSpc>
                <a:spcPct val="80000"/>
              </a:lnSpc>
              <a:buFont typeface="Wingdings" pitchFamily="2" charset="2"/>
              <a:buAutoNum type="arabicPeriod" startAt="13"/>
            </a:pPr>
            <a:r>
              <a:rPr lang="en-US" sz="3200" b="1" dirty="0"/>
              <a:t>Coma, Brain Damage and Lead Poisoning</a:t>
            </a:r>
          </a:p>
          <a:p>
            <a:pPr marL="552450" indent="-552450" algn="l" rtl="0">
              <a:lnSpc>
                <a:spcPct val="80000"/>
              </a:lnSpc>
              <a:buFont typeface="Wingdings" pitchFamily="2" charset="2"/>
              <a:buAutoNum type="arabicPeriod" startAt="13"/>
            </a:pPr>
            <a:r>
              <a:rPr lang="en-US" sz="3200" b="1" dirty="0"/>
              <a:t>SUDDEN </a:t>
            </a:r>
            <a:r>
              <a:rPr lang="en-US" sz="3200" b="1" dirty="0" smtClean="0"/>
              <a:t> SNIFFING </a:t>
            </a:r>
            <a:r>
              <a:rPr lang="en-US" sz="3200" b="1" dirty="0"/>
              <a:t>DEATH </a:t>
            </a:r>
            <a:r>
              <a:rPr lang="en-US" sz="3200" b="1" dirty="0" smtClean="0"/>
              <a:t>SYNDROME (SSDS)</a:t>
            </a:r>
            <a:endParaRPr lang="en-US" sz="3200" b="1" dirty="0"/>
          </a:p>
          <a:p>
            <a:pPr marL="552450" indent="-552450" algn="l" rtl="0">
              <a:lnSpc>
                <a:spcPct val="80000"/>
              </a:lnSpc>
            </a:pPr>
            <a:endParaRPr lang="en-US" dirty="0"/>
          </a:p>
        </p:txBody>
      </p:sp>
      <p:sp>
        <p:nvSpPr>
          <p:cNvPr id="4" name="Date Placeholder 3"/>
          <p:cNvSpPr>
            <a:spLocks noGrp="1"/>
          </p:cNvSpPr>
          <p:nvPr>
            <p:ph type="dt" sz="half" idx="10"/>
          </p:nvPr>
        </p:nvSpPr>
        <p:spPr/>
        <p:txBody>
          <a:bodyPr/>
          <a:lstStyle/>
          <a:p>
            <a:fld id="{4414544C-B0C8-49B2-AB67-EEA04DFE8B06}"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1329E9FE-A3F4-4F86-9444-31BEDC3ABBAE}" type="slidenum">
              <a:rPr lang="ar-EG"/>
              <a:pPr/>
              <a:t>26</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800" decel="100000"/>
                                        <p:tgtEl>
                                          <p:spTgt spid="49154"/>
                                        </p:tgtEl>
                                      </p:cBhvr>
                                    </p:animEffect>
                                    <p:anim calcmode="lin" valueType="num">
                                      <p:cBhvr>
                                        <p:cTn id="8" dur="800" decel="100000" fill="hold"/>
                                        <p:tgtEl>
                                          <p:spTgt spid="49154"/>
                                        </p:tgtEl>
                                        <p:attrNameLst>
                                          <p:attrName>style.rotation</p:attrName>
                                        </p:attrNameLst>
                                      </p:cBhvr>
                                      <p:tavLst>
                                        <p:tav tm="0">
                                          <p:val>
                                            <p:fltVal val="-90"/>
                                          </p:val>
                                        </p:tav>
                                        <p:tav tm="100000">
                                          <p:val>
                                            <p:fltVal val="0"/>
                                          </p:val>
                                        </p:tav>
                                      </p:tavLst>
                                    </p:anim>
                                    <p:anim calcmode="lin" valueType="num">
                                      <p:cBhvr>
                                        <p:cTn id="9" dur="800" decel="100000" fill="hold"/>
                                        <p:tgtEl>
                                          <p:spTgt spid="49154"/>
                                        </p:tgtEl>
                                        <p:attrNameLst>
                                          <p:attrName>ppt_x</p:attrName>
                                        </p:attrNameLst>
                                      </p:cBhvr>
                                      <p:tavLst>
                                        <p:tav tm="0">
                                          <p:val>
                                            <p:strVal val="#ppt_x+0.4"/>
                                          </p:val>
                                        </p:tav>
                                        <p:tav tm="100000">
                                          <p:val>
                                            <p:strVal val="#ppt_x-0.05"/>
                                          </p:val>
                                        </p:tav>
                                      </p:tavLst>
                                    </p:anim>
                                    <p:anim calcmode="lin" valueType="num">
                                      <p:cBhvr>
                                        <p:cTn id="10" dur="800" decel="100000" fill="hold"/>
                                        <p:tgtEl>
                                          <p:spTgt spid="491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5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9155">
                                            <p:txEl>
                                              <p:pRg st="0" end="0"/>
                                            </p:txEl>
                                          </p:spTgt>
                                        </p:tgtEl>
                                        <p:attrNameLst>
                                          <p:attrName>style.visibility</p:attrName>
                                        </p:attrNameLst>
                                      </p:cBhvr>
                                      <p:to>
                                        <p:strVal val="visible"/>
                                      </p:to>
                                    </p:set>
                                    <p:animEffect transition="in" filter="fade">
                                      <p:cBhvr>
                                        <p:cTn id="17" dur="1000"/>
                                        <p:tgtEl>
                                          <p:spTgt spid="49155">
                                            <p:txEl>
                                              <p:pRg st="0" end="0"/>
                                            </p:txEl>
                                          </p:spTgt>
                                        </p:tgtEl>
                                      </p:cBhvr>
                                    </p:animEffect>
                                    <p:anim calcmode="lin" valueType="num">
                                      <p:cBhvr>
                                        <p:cTn id="18"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9155">
                                            <p:txEl>
                                              <p:pRg st="1" end="1"/>
                                            </p:txEl>
                                          </p:spTgt>
                                        </p:tgtEl>
                                        <p:attrNameLst>
                                          <p:attrName>style.visibility</p:attrName>
                                        </p:attrNameLst>
                                      </p:cBhvr>
                                      <p:to>
                                        <p:strVal val="visible"/>
                                      </p:to>
                                    </p:set>
                                    <p:animEffect transition="in" filter="fade">
                                      <p:cBhvr>
                                        <p:cTn id="24" dur="1000"/>
                                        <p:tgtEl>
                                          <p:spTgt spid="49155">
                                            <p:txEl>
                                              <p:pRg st="1" end="1"/>
                                            </p:txEl>
                                          </p:spTgt>
                                        </p:tgtEl>
                                      </p:cBhvr>
                                    </p:animEffect>
                                    <p:anim calcmode="lin" valueType="num">
                                      <p:cBhvr>
                                        <p:cTn id="25" dur="1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9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9155">
                                            <p:txEl>
                                              <p:pRg st="2" end="2"/>
                                            </p:txEl>
                                          </p:spTgt>
                                        </p:tgtEl>
                                        <p:attrNameLst>
                                          <p:attrName>style.visibility</p:attrName>
                                        </p:attrNameLst>
                                      </p:cBhvr>
                                      <p:to>
                                        <p:strVal val="visible"/>
                                      </p:to>
                                    </p:set>
                                    <p:animEffect transition="in" filter="fade">
                                      <p:cBhvr>
                                        <p:cTn id="31" dur="1000"/>
                                        <p:tgtEl>
                                          <p:spTgt spid="49155">
                                            <p:txEl>
                                              <p:pRg st="2" end="2"/>
                                            </p:txEl>
                                          </p:spTgt>
                                        </p:tgtEl>
                                      </p:cBhvr>
                                    </p:animEffect>
                                    <p:anim calcmode="lin" valueType="num">
                                      <p:cBhvr>
                                        <p:cTn id="32" dur="10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91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9155">
                                            <p:txEl>
                                              <p:pRg st="3" end="3"/>
                                            </p:txEl>
                                          </p:spTgt>
                                        </p:tgtEl>
                                        <p:attrNameLst>
                                          <p:attrName>style.visibility</p:attrName>
                                        </p:attrNameLst>
                                      </p:cBhvr>
                                      <p:to>
                                        <p:strVal val="visible"/>
                                      </p:to>
                                    </p:set>
                                    <p:animEffect transition="in" filter="fade">
                                      <p:cBhvr>
                                        <p:cTn id="38" dur="1000"/>
                                        <p:tgtEl>
                                          <p:spTgt spid="49155">
                                            <p:txEl>
                                              <p:pRg st="3" end="3"/>
                                            </p:txEl>
                                          </p:spTgt>
                                        </p:tgtEl>
                                      </p:cBhvr>
                                    </p:animEffect>
                                    <p:anim calcmode="lin" valueType="num">
                                      <p:cBhvr>
                                        <p:cTn id="39" dur="10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91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9155">
                                            <p:txEl>
                                              <p:pRg st="4" end="4"/>
                                            </p:txEl>
                                          </p:spTgt>
                                        </p:tgtEl>
                                        <p:attrNameLst>
                                          <p:attrName>style.visibility</p:attrName>
                                        </p:attrNameLst>
                                      </p:cBhvr>
                                      <p:to>
                                        <p:strVal val="visible"/>
                                      </p:to>
                                    </p:set>
                                    <p:animEffect transition="in" filter="fade">
                                      <p:cBhvr>
                                        <p:cTn id="45" dur="1000"/>
                                        <p:tgtEl>
                                          <p:spTgt spid="49155">
                                            <p:txEl>
                                              <p:pRg st="4" end="4"/>
                                            </p:txEl>
                                          </p:spTgt>
                                        </p:tgtEl>
                                      </p:cBhvr>
                                    </p:animEffect>
                                    <p:anim calcmode="lin" valueType="num">
                                      <p:cBhvr>
                                        <p:cTn id="46" dur="10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91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9155">
                                            <p:txEl>
                                              <p:pRg st="5" end="5"/>
                                            </p:txEl>
                                          </p:spTgt>
                                        </p:tgtEl>
                                        <p:attrNameLst>
                                          <p:attrName>style.visibility</p:attrName>
                                        </p:attrNameLst>
                                      </p:cBhvr>
                                      <p:to>
                                        <p:strVal val="visible"/>
                                      </p:to>
                                    </p:set>
                                    <p:animEffect transition="in" filter="fade">
                                      <p:cBhvr>
                                        <p:cTn id="52" dur="1000"/>
                                        <p:tgtEl>
                                          <p:spTgt spid="49155">
                                            <p:txEl>
                                              <p:pRg st="5" end="5"/>
                                            </p:txEl>
                                          </p:spTgt>
                                        </p:tgtEl>
                                      </p:cBhvr>
                                    </p:animEffect>
                                    <p:anim calcmode="lin" valueType="num">
                                      <p:cBhvr>
                                        <p:cTn id="53" dur="10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91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9155">
                                            <p:txEl>
                                              <p:pRg st="6" end="6"/>
                                            </p:txEl>
                                          </p:spTgt>
                                        </p:tgtEl>
                                        <p:attrNameLst>
                                          <p:attrName>style.visibility</p:attrName>
                                        </p:attrNameLst>
                                      </p:cBhvr>
                                      <p:to>
                                        <p:strVal val="visible"/>
                                      </p:to>
                                    </p:set>
                                    <p:animEffect transition="in" filter="fade">
                                      <p:cBhvr>
                                        <p:cTn id="59" dur="1000"/>
                                        <p:tgtEl>
                                          <p:spTgt spid="49155">
                                            <p:txEl>
                                              <p:pRg st="6" end="6"/>
                                            </p:txEl>
                                          </p:spTgt>
                                        </p:tgtEl>
                                      </p:cBhvr>
                                    </p:animEffect>
                                    <p:anim calcmode="lin" valueType="num">
                                      <p:cBhvr>
                                        <p:cTn id="60" dur="10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915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143008"/>
          </a:xfrm>
        </p:spPr>
        <p:txBody>
          <a:bodyPr>
            <a:normAutofit/>
          </a:bodyPr>
          <a:lstStyle/>
          <a:p>
            <a:pPr algn="ctr"/>
            <a:r>
              <a:rPr lang="en-US" b="1" dirty="0" smtClean="0">
                <a:solidFill>
                  <a:srgbClr val="FF0000"/>
                </a:solidFill>
              </a:rPr>
              <a:t>GENERAL HAZARDS</a:t>
            </a:r>
            <a:endParaRPr lang="ar-EG" b="1" dirty="0">
              <a:solidFill>
                <a:srgbClr val="FF0000"/>
              </a:solidFill>
            </a:endParaRPr>
          </a:p>
        </p:txBody>
      </p:sp>
      <p:sp>
        <p:nvSpPr>
          <p:cNvPr id="3" name="Content Placeholder 2"/>
          <p:cNvSpPr>
            <a:spLocks noGrp="1"/>
          </p:cNvSpPr>
          <p:nvPr>
            <p:ph idx="1"/>
          </p:nvPr>
        </p:nvSpPr>
        <p:spPr>
          <a:xfrm>
            <a:off x="457200" y="1285860"/>
            <a:ext cx="8229600" cy="5038740"/>
          </a:xfrm>
        </p:spPr>
        <p:txBody>
          <a:bodyPr>
            <a:normAutofit fontScale="70000" lnSpcReduction="20000"/>
          </a:bodyPr>
          <a:lstStyle/>
          <a:p>
            <a:pPr algn="l" rtl="0"/>
            <a:r>
              <a:rPr lang="en-US" sz="4000" b="1" dirty="0" smtClean="0">
                <a:solidFill>
                  <a:schemeClr val="tx1">
                    <a:lumMod val="95000"/>
                    <a:lumOff val="5000"/>
                  </a:schemeClr>
                </a:solidFill>
              </a:rPr>
              <a:t>The majority of abusers do not know that SVA is harmful &gt;85%</a:t>
            </a:r>
          </a:p>
          <a:p>
            <a:pPr lvl="0" algn="l" rtl="0"/>
            <a:r>
              <a:rPr lang="en-US" sz="4000" b="1" i="1" dirty="0" smtClean="0">
                <a:solidFill>
                  <a:schemeClr val="tx1">
                    <a:lumMod val="95000"/>
                    <a:lumOff val="5000"/>
                  </a:schemeClr>
                </a:solidFill>
              </a:rPr>
              <a:t>It is mainly among youth who are the  future </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Cheap,  available and toxic legal substances</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Economic, Socioeconomic, Health  and Security risks</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Gateway to other addicting substances</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Abusers are Future drug dealers</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Unawareness from authorities and public</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 No strict actions are taken</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No prevention, control or treatment strategies</a:t>
            </a:r>
            <a:endParaRPr lang="en-US" sz="4000" b="1" dirty="0" smtClean="0">
              <a:solidFill>
                <a:schemeClr val="tx1">
                  <a:lumMod val="95000"/>
                  <a:lumOff val="5000"/>
                </a:schemeClr>
              </a:solidFill>
            </a:endParaRPr>
          </a:p>
          <a:p>
            <a:pPr lvl="0" algn="l" rtl="0"/>
            <a:r>
              <a:rPr lang="en-US" sz="4000" b="1" i="1" dirty="0" smtClean="0">
                <a:solidFill>
                  <a:schemeClr val="tx1">
                    <a:lumMod val="95000"/>
                    <a:lumOff val="5000"/>
                  </a:schemeClr>
                </a:solidFill>
              </a:rPr>
              <a:t>NEED FOR Evaluation-driven research</a:t>
            </a:r>
            <a:endParaRPr lang="en-US" sz="4000" b="1" dirty="0" smtClean="0">
              <a:solidFill>
                <a:schemeClr val="tx1">
                  <a:lumMod val="95000"/>
                  <a:lumOff val="5000"/>
                </a:schemeClr>
              </a:solidFill>
            </a:endParaRPr>
          </a:p>
          <a:p>
            <a:pPr algn="l" rtl="0"/>
            <a:endParaRPr lang="ar-EG"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dirty="0" smtClean="0">
                <a:solidFill>
                  <a:srgbClr val="FF0000"/>
                </a:solidFill>
              </a:rPr>
              <a:t> </a:t>
            </a:r>
            <a:r>
              <a:rPr lang="en-US" b="1" dirty="0" smtClean="0">
                <a:solidFill>
                  <a:srgbClr val="FF0000"/>
                </a:solidFill>
              </a:rPr>
              <a:t>SOME HARMS!!!</a:t>
            </a:r>
            <a:endParaRPr lang="ar-EG" dirty="0"/>
          </a:p>
        </p:txBody>
      </p:sp>
      <p:sp>
        <p:nvSpPr>
          <p:cNvPr id="3" name="Content Placeholder 2"/>
          <p:cNvSpPr>
            <a:spLocks noGrp="1"/>
          </p:cNvSpPr>
          <p:nvPr>
            <p:ph sz="half" idx="1"/>
          </p:nvPr>
        </p:nvSpPr>
        <p:spPr>
          <a:xfrm>
            <a:off x="457200" y="1920085"/>
            <a:ext cx="4038600" cy="4652187"/>
          </a:xfrm>
        </p:spPr>
        <p:txBody>
          <a:bodyPr>
            <a:normAutofit fontScale="85000" lnSpcReduction="20000"/>
          </a:bodyPr>
          <a:lstStyle/>
          <a:p>
            <a:pPr algn="l" rtl="0"/>
            <a:r>
              <a:rPr lang="en-US" sz="3500" b="1" dirty="0" smtClean="0"/>
              <a:t>Burning of lungs</a:t>
            </a:r>
          </a:p>
          <a:p>
            <a:pPr algn="l" rtl="0"/>
            <a:r>
              <a:rPr lang="en-US" sz="3500" b="1" dirty="0" smtClean="0"/>
              <a:t> Tuberculosis &amp; other infections </a:t>
            </a:r>
          </a:p>
          <a:p>
            <a:pPr algn="l" rtl="0"/>
            <a:r>
              <a:rPr lang="en-US" sz="3500" b="1" dirty="0" smtClean="0"/>
              <a:t> Stomach ailment</a:t>
            </a:r>
          </a:p>
          <a:p>
            <a:pPr algn="l" rtl="0"/>
            <a:r>
              <a:rPr lang="en-US" sz="3500" b="1" dirty="0" smtClean="0"/>
              <a:t> Kidney stones</a:t>
            </a:r>
          </a:p>
          <a:p>
            <a:pPr algn="l" rtl="0"/>
            <a:r>
              <a:rPr lang="en-US" sz="3500" b="1" dirty="0" smtClean="0"/>
              <a:t> Vomiting blood</a:t>
            </a:r>
          </a:p>
          <a:p>
            <a:pPr algn="l" rtl="0"/>
            <a:r>
              <a:rPr lang="en-US" sz="3500" b="1" dirty="0" smtClean="0"/>
              <a:t> Blackened teeth</a:t>
            </a:r>
          </a:p>
          <a:p>
            <a:pPr algn="l" rtl="0"/>
            <a:r>
              <a:rPr lang="en-US" sz="3500" b="1" dirty="0" smtClean="0"/>
              <a:t> Constriction of the heart !!</a:t>
            </a:r>
          </a:p>
          <a:p>
            <a:pPr algn="l" rtl="0"/>
            <a:endParaRPr lang="ar-EG" dirty="0"/>
          </a:p>
        </p:txBody>
      </p:sp>
      <p:sp>
        <p:nvSpPr>
          <p:cNvPr id="4" name="Content Placeholder 3"/>
          <p:cNvSpPr>
            <a:spLocks noGrp="1"/>
          </p:cNvSpPr>
          <p:nvPr>
            <p:ph sz="half" idx="2"/>
          </p:nvPr>
        </p:nvSpPr>
        <p:spPr>
          <a:xfrm>
            <a:off x="4648200" y="1920085"/>
            <a:ext cx="4495800" cy="4434840"/>
          </a:xfrm>
        </p:spPr>
        <p:txBody>
          <a:bodyPr>
            <a:normAutofit fontScale="85000" lnSpcReduction="20000"/>
          </a:bodyPr>
          <a:lstStyle/>
          <a:p>
            <a:pPr algn="l" rtl="0"/>
            <a:r>
              <a:rPr lang="en-US" sz="3300" b="1" dirty="0" smtClean="0"/>
              <a:t>Weak bones</a:t>
            </a:r>
          </a:p>
          <a:p>
            <a:pPr algn="l" rtl="0"/>
            <a:r>
              <a:rPr lang="en-US" sz="3300" b="1" dirty="0" smtClean="0"/>
              <a:t> Weight loss</a:t>
            </a:r>
          </a:p>
          <a:p>
            <a:pPr algn="l" rtl="0"/>
            <a:r>
              <a:rPr lang="en-US" sz="3300" b="1" dirty="0" smtClean="0"/>
              <a:t>Reduced thinking power</a:t>
            </a:r>
          </a:p>
          <a:p>
            <a:pPr algn="l" rtl="0"/>
            <a:r>
              <a:rPr lang="en-US" sz="3300" b="1" dirty="0" smtClean="0"/>
              <a:t> Aggressive behavior and violence</a:t>
            </a:r>
          </a:p>
          <a:p>
            <a:pPr algn="l" rtl="0"/>
            <a:r>
              <a:rPr lang="en-US" sz="3300" b="1" dirty="0" smtClean="0"/>
              <a:t>Changed appearance</a:t>
            </a:r>
          </a:p>
          <a:p>
            <a:pPr algn="l" rtl="0"/>
            <a:r>
              <a:rPr lang="en-US" sz="3300" b="1" dirty="0" smtClean="0"/>
              <a:t>Money loss</a:t>
            </a:r>
          </a:p>
          <a:p>
            <a:pPr algn="l" rtl="0"/>
            <a:r>
              <a:rPr lang="en-US" sz="3300" b="1" dirty="0" smtClean="0"/>
              <a:t>Involvement in risky  &amp; criminal activities.</a:t>
            </a:r>
            <a:endParaRPr lang="en-US" sz="3300" dirty="0" smtClean="0"/>
          </a:p>
          <a:p>
            <a:pPr algn="l" rtl="0"/>
            <a:endParaRPr lang="ar-E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algn="ctr"/>
            <a:r>
              <a:rPr lang="en-US" b="1" dirty="0" smtClean="0">
                <a:solidFill>
                  <a:srgbClr val="FF0000"/>
                </a:solidFill>
              </a:rPr>
              <a:t>RISK FACTORS</a:t>
            </a:r>
            <a:endParaRPr lang="ar-EG" b="1" dirty="0">
              <a:solidFill>
                <a:srgbClr val="FF0000"/>
              </a:solidFill>
            </a:endParaRPr>
          </a:p>
        </p:txBody>
      </p:sp>
      <p:sp>
        <p:nvSpPr>
          <p:cNvPr id="3" name="Content Placeholder 2"/>
          <p:cNvSpPr>
            <a:spLocks noGrp="1"/>
          </p:cNvSpPr>
          <p:nvPr>
            <p:ph idx="1"/>
          </p:nvPr>
        </p:nvSpPr>
        <p:spPr>
          <a:xfrm>
            <a:off x="428596" y="1357298"/>
            <a:ext cx="8229600" cy="5214974"/>
          </a:xfrm>
        </p:spPr>
        <p:txBody>
          <a:bodyPr>
            <a:normAutofit fontScale="92500"/>
          </a:bodyPr>
          <a:lstStyle/>
          <a:p>
            <a:pPr marL="514350" indent="-514350" algn="l" rtl="0">
              <a:buFont typeface="+mj-lt"/>
              <a:buAutoNum type="arabicPeriod"/>
            </a:pPr>
            <a:r>
              <a:rPr lang="en-US" sz="3800" b="1" i="1" dirty="0" smtClean="0"/>
              <a:t>Domestic violence</a:t>
            </a:r>
          </a:p>
          <a:p>
            <a:pPr marL="514350" indent="-514350" algn="l" rtl="0">
              <a:buFont typeface="+mj-lt"/>
              <a:buAutoNum type="arabicPeriod"/>
            </a:pPr>
            <a:r>
              <a:rPr lang="en-US" sz="3800" b="1" i="1" dirty="0" smtClean="0"/>
              <a:t> Dictatorial father</a:t>
            </a:r>
          </a:p>
          <a:p>
            <a:pPr marL="514350" indent="-514350" algn="l" rtl="0">
              <a:buFont typeface="+mj-lt"/>
              <a:buAutoNum type="arabicPeriod"/>
            </a:pPr>
            <a:r>
              <a:rPr lang="en-US" sz="3800" b="1" i="1" dirty="0" smtClean="0"/>
              <a:t>Divorced parents</a:t>
            </a:r>
          </a:p>
          <a:p>
            <a:pPr marL="514350" indent="-514350" algn="l" rtl="0">
              <a:buFont typeface="+mj-lt"/>
              <a:buAutoNum type="arabicPeriod"/>
            </a:pPr>
            <a:r>
              <a:rPr lang="en-US" sz="3800" b="1" i="1" dirty="0" smtClean="0"/>
              <a:t> Presence of step parents</a:t>
            </a:r>
          </a:p>
          <a:p>
            <a:pPr marL="514350" indent="-514350" algn="l" rtl="0">
              <a:buFont typeface="+mj-lt"/>
              <a:buAutoNum type="arabicPeriod"/>
            </a:pPr>
            <a:r>
              <a:rPr lang="en-US" sz="3800" b="1" i="1" dirty="0" smtClean="0"/>
              <a:t> Migrant status</a:t>
            </a:r>
          </a:p>
          <a:p>
            <a:pPr marL="514350" indent="-514350" algn="l" rtl="0">
              <a:buFont typeface="+mj-lt"/>
              <a:buAutoNum type="arabicPeriod"/>
            </a:pPr>
            <a:r>
              <a:rPr lang="en-US" sz="3800" b="1" i="1" dirty="0" smtClean="0"/>
              <a:t> Substance abuse in the family </a:t>
            </a:r>
          </a:p>
          <a:p>
            <a:pPr marL="514350" indent="-514350" algn="l" rtl="0">
              <a:buFont typeface="+mj-lt"/>
              <a:buAutoNum type="arabicPeriod"/>
            </a:pPr>
            <a:r>
              <a:rPr lang="en-US" sz="3800" b="1" i="1" dirty="0" smtClean="0"/>
              <a:t>Association with delinquent peers.</a:t>
            </a:r>
          </a:p>
          <a:p>
            <a:pPr marL="514350" indent="-514350" algn="l" rtl="0">
              <a:buFont typeface="+mj-lt"/>
              <a:buAutoNum type="arabicPeriod"/>
            </a:pPr>
            <a:r>
              <a:rPr lang="en-US" sz="3800" b="1" i="1" dirty="0" smtClean="0"/>
              <a:t>Poverty</a:t>
            </a:r>
          </a:p>
          <a:p>
            <a:pPr marL="514350" indent="-514350" algn="l" rtl="0">
              <a:buFont typeface="+mj-lt"/>
              <a:buAutoNum type="arabicPeriod"/>
            </a:pPr>
            <a:endParaRPr lang="en-US" sz="3600" b="1" i="1" dirty="0" smtClean="0"/>
          </a:p>
          <a:p>
            <a:pPr marL="514350" indent="-514350" algn="l" rtl="0">
              <a:buFont typeface="+mj-lt"/>
              <a:buAutoNum type="arabicPeriod"/>
            </a:pPr>
            <a:endParaRPr lang="en-US" sz="3600" b="1" dirty="0" smtClean="0"/>
          </a:p>
          <a:p>
            <a:endParaRPr lang="ar-EG"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0108"/>
            <a:ext cx="8143900" cy="5715040"/>
          </a:xfrm>
        </p:spPr>
        <p:txBody>
          <a:bodyPr anchor="t">
            <a:normAutofit fontScale="92500" lnSpcReduction="20000"/>
          </a:bodyPr>
          <a:lstStyle/>
          <a:p>
            <a:pPr algn="ctr" rtl="0">
              <a:lnSpc>
                <a:spcPct val="150000"/>
              </a:lnSpc>
              <a:buFont typeface="Wingdings" pitchFamily="2" charset="2"/>
              <a:buChar char="v"/>
            </a:pPr>
            <a:r>
              <a:rPr lang="en-US" sz="3200" dirty="0" smtClean="0">
                <a:latin typeface="Times New Roman"/>
                <a:ea typeface="Times New Roman"/>
              </a:rPr>
              <a:t>	</a:t>
            </a:r>
            <a:r>
              <a:rPr lang="en-US" sz="3200" b="1" dirty="0" smtClean="0">
                <a:solidFill>
                  <a:srgbClr val="002060"/>
                </a:solidFill>
                <a:latin typeface="Times New Roman"/>
                <a:ea typeface="Times New Roman"/>
              </a:rPr>
              <a:t>Today, inhalation of volatile substances is practiced </a:t>
            </a:r>
            <a:r>
              <a:rPr lang="en-US" sz="3200" b="1" dirty="0" smtClean="0">
                <a:solidFill>
                  <a:srgbClr val="FF0000"/>
                </a:solidFill>
                <a:latin typeface="Times New Roman"/>
                <a:ea typeface="Times New Roman"/>
              </a:rPr>
              <a:t>worldwide</a:t>
            </a:r>
            <a:r>
              <a:rPr lang="en-US" sz="3200" b="1" dirty="0" smtClean="0">
                <a:solidFill>
                  <a:srgbClr val="002060"/>
                </a:solidFill>
                <a:latin typeface="Times New Roman"/>
                <a:ea typeface="Times New Roman"/>
              </a:rPr>
              <a:t> although there is marked variability in the type and pattern </a:t>
            </a:r>
            <a:endParaRPr lang="ar-EG" sz="3200" b="1" dirty="0" smtClean="0">
              <a:solidFill>
                <a:srgbClr val="002060"/>
              </a:solidFill>
              <a:latin typeface="Times New Roman"/>
              <a:ea typeface="Times New Roman"/>
            </a:endParaRPr>
          </a:p>
          <a:p>
            <a:pPr algn="ctr" rtl="0">
              <a:lnSpc>
                <a:spcPct val="150000"/>
              </a:lnSpc>
              <a:buNone/>
            </a:pPr>
            <a:r>
              <a:rPr lang="en-US" sz="3200" b="1" dirty="0" smtClean="0">
                <a:solidFill>
                  <a:srgbClr val="002060"/>
                </a:solidFill>
                <a:latin typeface="Times New Roman"/>
                <a:ea typeface="Times New Roman"/>
              </a:rPr>
              <a:t>of substances abused</a:t>
            </a:r>
            <a:r>
              <a:rPr lang="en-US" sz="3200" dirty="0" smtClean="0">
                <a:latin typeface="Times New Roman"/>
                <a:ea typeface="Times New Roman"/>
              </a:rPr>
              <a:t>.</a:t>
            </a:r>
          </a:p>
          <a:p>
            <a:pPr algn="ctr" rtl="0">
              <a:lnSpc>
                <a:spcPct val="150000"/>
              </a:lnSpc>
              <a:buFont typeface="Wingdings" pitchFamily="2" charset="2"/>
              <a:buChar char="v"/>
            </a:pPr>
            <a:r>
              <a:rPr lang="en-US" sz="2800" dirty="0" smtClean="0">
                <a:latin typeface="Times New Roman" pitchFamily="18" charset="0"/>
                <a:cs typeface="Times New Roman" pitchFamily="18" charset="0"/>
              </a:rPr>
              <a:t>	</a:t>
            </a:r>
            <a:r>
              <a:rPr lang="en-US" sz="3200" b="1" i="1" dirty="0" smtClean="0">
                <a:solidFill>
                  <a:srgbClr val="FF0000"/>
                </a:solidFill>
                <a:latin typeface="Times New Roman"/>
                <a:ea typeface="Times New Roman"/>
              </a:rPr>
              <a:t>Although research concerning inhalant abuse epidemiology, neurobiology, treatment and prevention has accelerated in recent years; </a:t>
            </a:r>
            <a:r>
              <a:rPr lang="en-US" sz="3200" b="1" i="1" u="sng" dirty="0" smtClean="0">
                <a:solidFill>
                  <a:srgbClr val="FF0000"/>
                </a:solidFill>
                <a:latin typeface="Times New Roman"/>
                <a:ea typeface="Times New Roman"/>
              </a:rPr>
              <a:t>still they remain the least-studied class of psychoactive agents</a:t>
            </a:r>
            <a:r>
              <a:rPr lang="en-US" sz="2800" i="1" u="sng" dirty="0" smtClean="0">
                <a:solidFill>
                  <a:srgbClr val="FF0000"/>
                </a:solidFill>
                <a:latin typeface="Times New Roman" pitchFamily="18" charset="0"/>
                <a:cs typeface="Times New Roman" pitchFamily="18" charset="0"/>
              </a:rPr>
              <a:t>.</a:t>
            </a:r>
          </a:p>
          <a:p>
            <a:pPr algn="l">
              <a:lnSpc>
                <a:spcPct val="150000"/>
              </a:lnSpc>
              <a:buNone/>
            </a:pPr>
            <a:endParaRPr lang="en-US"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27088" y="301625"/>
            <a:ext cx="8137525" cy="1327150"/>
          </a:xfrm>
        </p:spPr>
        <p:txBody>
          <a:bodyPr/>
          <a:lstStyle/>
          <a:p>
            <a:pPr algn="ctr" rtl="0"/>
            <a:r>
              <a:rPr lang="en-US" sz="3000" b="1">
                <a:solidFill>
                  <a:srgbClr val="FF0000"/>
                </a:solidFill>
              </a:rPr>
              <a:t>Sequence of Actions Immediately </a:t>
            </a:r>
            <a:br>
              <a:rPr lang="en-US" sz="3000" b="1">
                <a:solidFill>
                  <a:srgbClr val="FF0000"/>
                </a:solidFill>
              </a:rPr>
            </a:br>
            <a:r>
              <a:rPr lang="en-US" sz="3000" b="1">
                <a:solidFill>
                  <a:srgbClr val="FF0000"/>
                </a:solidFill>
              </a:rPr>
              <a:t>Following Inhalation</a:t>
            </a:r>
            <a:r>
              <a:rPr lang="en-US" sz="3400">
                <a:solidFill>
                  <a:srgbClr val="FF0000"/>
                </a:solidFill>
              </a:rPr>
              <a:t> </a:t>
            </a:r>
          </a:p>
        </p:txBody>
      </p:sp>
      <p:sp>
        <p:nvSpPr>
          <p:cNvPr id="45059" name="Rectangle 3"/>
          <p:cNvSpPr>
            <a:spLocks noGrp="1" noChangeArrowheads="1"/>
          </p:cNvSpPr>
          <p:nvPr>
            <p:ph idx="1"/>
          </p:nvPr>
        </p:nvSpPr>
        <p:spPr/>
        <p:txBody>
          <a:bodyPr/>
          <a:lstStyle/>
          <a:p>
            <a:pPr algn="l" rtl="0"/>
            <a:r>
              <a:rPr lang="en-US" sz="3400" b="1" dirty="0">
                <a:solidFill>
                  <a:srgbClr val="0000FF"/>
                </a:solidFill>
              </a:rPr>
              <a:t>Rapid Absorption/Lipid soluble </a:t>
            </a:r>
          </a:p>
          <a:p>
            <a:pPr algn="l" rtl="0"/>
            <a:r>
              <a:rPr lang="en-US" sz="3400" b="1" dirty="0">
                <a:solidFill>
                  <a:srgbClr val="0000FF"/>
                </a:solidFill>
              </a:rPr>
              <a:t>Instants Rush</a:t>
            </a:r>
          </a:p>
          <a:p>
            <a:pPr algn="l" rtl="0"/>
            <a:r>
              <a:rPr lang="en-US" sz="3400" b="1" dirty="0">
                <a:solidFill>
                  <a:srgbClr val="0000FF"/>
                </a:solidFill>
              </a:rPr>
              <a:t>Euphoria</a:t>
            </a:r>
          </a:p>
          <a:p>
            <a:pPr algn="l" rtl="0"/>
            <a:r>
              <a:rPr lang="en-US" sz="3400" b="1" dirty="0">
                <a:solidFill>
                  <a:srgbClr val="0000FF"/>
                </a:solidFill>
              </a:rPr>
              <a:t>CNS Depression</a:t>
            </a:r>
          </a:p>
          <a:p>
            <a:pPr algn="l" rtl="0"/>
            <a:r>
              <a:rPr lang="en-US" sz="3400" b="1" dirty="0">
                <a:solidFill>
                  <a:srgbClr val="0000FF"/>
                </a:solidFill>
              </a:rPr>
              <a:t>Loosing Touch with Surroundings</a:t>
            </a:r>
          </a:p>
          <a:p>
            <a:pPr algn="l" rtl="0"/>
            <a:r>
              <a:rPr lang="en-US" sz="3400" b="1" dirty="0">
                <a:solidFill>
                  <a:srgbClr val="0000FF"/>
                </a:solidFill>
              </a:rPr>
              <a:t>Loss of Self-Control</a:t>
            </a:r>
          </a:p>
          <a:p>
            <a:pPr algn="l" rtl="0"/>
            <a:r>
              <a:rPr lang="en-US" sz="3400" b="1" dirty="0">
                <a:solidFill>
                  <a:srgbClr val="0000FF"/>
                </a:solidFill>
              </a:rPr>
              <a:t>Violent Behavior</a:t>
            </a:r>
          </a:p>
          <a:p>
            <a:pPr algn="l" rtl="0"/>
            <a:endParaRPr lang="en-US" sz="3400" b="1" dirty="0">
              <a:solidFill>
                <a:srgbClr val="0000FF"/>
              </a:solidFill>
            </a:endParaRPr>
          </a:p>
          <a:p>
            <a:pPr algn="l" rtl="0"/>
            <a:endParaRPr lang="en-US" sz="1400" b="1" dirty="0">
              <a:solidFill>
                <a:srgbClr val="0000FF"/>
              </a:solidFill>
            </a:endParaRPr>
          </a:p>
          <a:p>
            <a:pPr algn="l" rtl="0"/>
            <a:endParaRPr lang="en-US" sz="1400" b="1" dirty="0">
              <a:solidFill>
                <a:srgbClr val="0000FF"/>
              </a:solidFill>
            </a:endParaRPr>
          </a:p>
        </p:txBody>
      </p:sp>
      <p:sp>
        <p:nvSpPr>
          <p:cNvPr id="4" name="Date Placeholder 3"/>
          <p:cNvSpPr>
            <a:spLocks noGrp="1"/>
          </p:cNvSpPr>
          <p:nvPr>
            <p:ph type="dt" sz="half" idx="10"/>
          </p:nvPr>
        </p:nvSpPr>
        <p:spPr/>
        <p:txBody>
          <a:bodyPr/>
          <a:lstStyle/>
          <a:p>
            <a:fld id="{22DDC1F9-4A99-4D72-9EBC-914682EA26AD}"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CFC8D2E0-D14C-441D-9842-15053075894A}" type="slidenum">
              <a:rPr lang="ar-EG"/>
              <a:pPr/>
              <a:t>30</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800" decel="100000"/>
                                        <p:tgtEl>
                                          <p:spTgt spid="45058"/>
                                        </p:tgtEl>
                                      </p:cBhvr>
                                    </p:animEffect>
                                    <p:anim calcmode="lin" valueType="num">
                                      <p:cBhvr>
                                        <p:cTn id="8" dur="800" decel="100000" fill="hold"/>
                                        <p:tgtEl>
                                          <p:spTgt spid="45058"/>
                                        </p:tgtEl>
                                        <p:attrNameLst>
                                          <p:attrName>style.rotation</p:attrName>
                                        </p:attrNameLst>
                                      </p:cBhvr>
                                      <p:tavLst>
                                        <p:tav tm="0">
                                          <p:val>
                                            <p:fltVal val="-90"/>
                                          </p:val>
                                        </p:tav>
                                        <p:tav tm="100000">
                                          <p:val>
                                            <p:fltVal val="0"/>
                                          </p:val>
                                        </p:tav>
                                      </p:tavLst>
                                    </p:anim>
                                    <p:anim calcmode="lin" valueType="num">
                                      <p:cBhvr>
                                        <p:cTn id="9" dur="800" decel="100000" fill="hold"/>
                                        <p:tgtEl>
                                          <p:spTgt spid="45058"/>
                                        </p:tgtEl>
                                        <p:attrNameLst>
                                          <p:attrName>ppt_x</p:attrName>
                                        </p:attrNameLst>
                                      </p:cBhvr>
                                      <p:tavLst>
                                        <p:tav tm="0">
                                          <p:val>
                                            <p:strVal val="#ppt_x+0.4"/>
                                          </p:val>
                                        </p:tav>
                                        <p:tav tm="100000">
                                          <p:val>
                                            <p:strVal val="#ppt_x-0.05"/>
                                          </p:val>
                                        </p:tav>
                                      </p:tavLst>
                                    </p:anim>
                                    <p:anim calcmode="lin" valueType="num">
                                      <p:cBhvr>
                                        <p:cTn id="10" dur="800" decel="100000" fill="hold"/>
                                        <p:tgtEl>
                                          <p:spTgt spid="450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0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05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5059">
                                            <p:txEl>
                                              <p:pRg st="0" end="0"/>
                                            </p:txEl>
                                          </p:spTgt>
                                        </p:tgtEl>
                                        <p:attrNameLst>
                                          <p:attrName>style.visibility</p:attrName>
                                        </p:attrNameLst>
                                      </p:cBhvr>
                                      <p:to>
                                        <p:strVal val="visible"/>
                                      </p:to>
                                    </p:set>
                                    <p:animEffect transition="in" filter="fade">
                                      <p:cBhvr>
                                        <p:cTn id="17" dur="1000"/>
                                        <p:tgtEl>
                                          <p:spTgt spid="45059">
                                            <p:txEl>
                                              <p:pRg st="0" end="0"/>
                                            </p:txEl>
                                          </p:spTgt>
                                        </p:tgtEl>
                                      </p:cBhvr>
                                    </p:animEffect>
                                    <p:anim calcmode="lin" valueType="num">
                                      <p:cBhvr>
                                        <p:cTn id="1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059">
                                            <p:txEl>
                                              <p:pRg st="1" end="1"/>
                                            </p:txEl>
                                          </p:spTgt>
                                        </p:tgtEl>
                                        <p:attrNameLst>
                                          <p:attrName>style.visibility</p:attrName>
                                        </p:attrNameLst>
                                      </p:cBhvr>
                                      <p:to>
                                        <p:strVal val="visible"/>
                                      </p:to>
                                    </p:set>
                                    <p:animEffect transition="in" filter="fade">
                                      <p:cBhvr>
                                        <p:cTn id="24" dur="1000"/>
                                        <p:tgtEl>
                                          <p:spTgt spid="45059">
                                            <p:txEl>
                                              <p:pRg st="1" end="1"/>
                                            </p:txEl>
                                          </p:spTgt>
                                        </p:tgtEl>
                                      </p:cBhvr>
                                    </p:animEffect>
                                    <p:anim calcmode="lin" valueType="num">
                                      <p:cBhvr>
                                        <p:cTn id="2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5059">
                                            <p:txEl>
                                              <p:pRg st="2" end="2"/>
                                            </p:txEl>
                                          </p:spTgt>
                                        </p:tgtEl>
                                        <p:attrNameLst>
                                          <p:attrName>style.visibility</p:attrName>
                                        </p:attrNameLst>
                                      </p:cBhvr>
                                      <p:to>
                                        <p:strVal val="visible"/>
                                      </p:to>
                                    </p:set>
                                    <p:animEffect transition="in" filter="fade">
                                      <p:cBhvr>
                                        <p:cTn id="31" dur="1000"/>
                                        <p:tgtEl>
                                          <p:spTgt spid="45059">
                                            <p:txEl>
                                              <p:pRg st="2" end="2"/>
                                            </p:txEl>
                                          </p:spTgt>
                                        </p:tgtEl>
                                      </p:cBhvr>
                                    </p:animEffect>
                                    <p:anim calcmode="lin" valueType="num">
                                      <p:cBhvr>
                                        <p:cTn id="3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5059">
                                            <p:txEl>
                                              <p:pRg st="3" end="3"/>
                                            </p:txEl>
                                          </p:spTgt>
                                        </p:tgtEl>
                                        <p:attrNameLst>
                                          <p:attrName>style.visibility</p:attrName>
                                        </p:attrNameLst>
                                      </p:cBhvr>
                                      <p:to>
                                        <p:strVal val="visible"/>
                                      </p:to>
                                    </p:set>
                                    <p:animEffect transition="in" filter="fade">
                                      <p:cBhvr>
                                        <p:cTn id="38" dur="1000"/>
                                        <p:tgtEl>
                                          <p:spTgt spid="45059">
                                            <p:txEl>
                                              <p:pRg st="3" end="3"/>
                                            </p:txEl>
                                          </p:spTgt>
                                        </p:tgtEl>
                                      </p:cBhvr>
                                    </p:animEffect>
                                    <p:anim calcmode="lin" valueType="num">
                                      <p:cBhvr>
                                        <p:cTn id="39"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5059">
                                            <p:txEl>
                                              <p:pRg st="4" end="4"/>
                                            </p:txEl>
                                          </p:spTgt>
                                        </p:tgtEl>
                                        <p:attrNameLst>
                                          <p:attrName>style.visibility</p:attrName>
                                        </p:attrNameLst>
                                      </p:cBhvr>
                                      <p:to>
                                        <p:strVal val="visible"/>
                                      </p:to>
                                    </p:set>
                                    <p:animEffect transition="in" filter="fade">
                                      <p:cBhvr>
                                        <p:cTn id="45" dur="1000"/>
                                        <p:tgtEl>
                                          <p:spTgt spid="45059">
                                            <p:txEl>
                                              <p:pRg st="4" end="4"/>
                                            </p:txEl>
                                          </p:spTgt>
                                        </p:tgtEl>
                                      </p:cBhvr>
                                    </p:animEffect>
                                    <p:anim calcmode="lin" valueType="num">
                                      <p:cBhvr>
                                        <p:cTn id="46"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5059">
                                            <p:txEl>
                                              <p:pRg st="5" end="5"/>
                                            </p:txEl>
                                          </p:spTgt>
                                        </p:tgtEl>
                                        <p:attrNameLst>
                                          <p:attrName>style.visibility</p:attrName>
                                        </p:attrNameLst>
                                      </p:cBhvr>
                                      <p:to>
                                        <p:strVal val="visible"/>
                                      </p:to>
                                    </p:set>
                                    <p:animEffect transition="in" filter="fade">
                                      <p:cBhvr>
                                        <p:cTn id="52" dur="1000"/>
                                        <p:tgtEl>
                                          <p:spTgt spid="45059">
                                            <p:txEl>
                                              <p:pRg st="5" end="5"/>
                                            </p:txEl>
                                          </p:spTgt>
                                        </p:tgtEl>
                                      </p:cBhvr>
                                    </p:animEffect>
                                    <p:anim calcmode="lin" valueType="num">
                                      <p:cBhvr>
                                        <p:cTn id="53" dur="10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50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5059">
                                            <p:txEl>
                                              <p:pRg st="6" end="6"/>
                                            </p:txEl>
                                          </p:spTgt>
                                        </p:tgtEl>
                                        <p:attrNameLst>
                                          <p:attrName>style.visibility</p:attrName>
                                        </p:attrNameLst>
                                      </p:cBhvr>
                                      <p:to>
                                        <p:strVal val="visible"/>
                                      </p:to>
                                    </p:set>
                                    <p:animEffect transition="in" filter="fade">
                                      <p:cBhvr>
                                        <p:cTn id="59" dur="1000"/>
                                        <p:tgtEl>
                                          <p:spTgt spid="45059">
                                            <p:txEl>
                                              <p:pRg st="6" end="6"/>
                                            </p:txEl>
                                          </p:spTgt>
                                        </p:tgtEl>
                                      </p:cBhvr>
                                    </p:animEffect>
                                    <p:anim calcmode="lin" valueType="num">
                                      <p:cBhvr>
                                        <p:cTn id="60"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50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87450" y="404813"/>
            <a:ext cx="7705725" cy="1295400"/>
          </a:xfrm>
        </p:spPr>
        <p:txBody>
          <a:bodyPr>
            <a:normAutofit fontScale="90000"/>
          </a:bodyPr>
          <a:lstStyle/>
          <a:p>
            <a:pPr algn="ctr"/>
            <a:r>
              <a:rPr lang="en-US" b="1">
                <a:solidFill>
                  <a:srgbClr val="FF0000"/>
                </a:solidFill>
              </a:rPr>
              <a:t/>
            </a:r>
            <a:br>
              <a:rPr lang="en-US" b="1">
                <a:solidFill>
                  <a:srgbClr val="FF0000"/>
                </a:solidFill>
              </a:rPr>
            </a:br>
            <a:r>
              <a:rPr lang="en-US" b="1">
                <a:solidFill>
                  <a:srgbClr val="FF0000"/>
                </a:solidFill>
              </a:rPr>
              <a:t/>
            </a:r>
            <a:br>
              <a:rPr lang="en-US" b="1">
                <a:solidFill>
                  <a:srgbClr val="FF0000"/>
                </a:solidFill>
              </a:rPr>
            </a:br>
            <a:r>
              <a:rPr lang="en-US" sz="3600" b="1">
                <a:solidFill>
                  <a:srgbClr val="FF0000"/>
                </a:solidFill>
              </a:rPr>
              <a:t>Sequence of Actions Immediately </a:t>
            </a:r>
            <a:br>
              <a:rPr lang="en-US" sz="3600" b="1">
                <a:solidFill>
                  <a:srgbClr val="FF0000"/>
                </a:solidFill>
              </a:rPr>
            </a:br>
            <a:r>
              <a:rPr lang="en-US" sz="3600" b="1">
                <a:solidFill>
                  <a:srgbClr val="FF0000"/>
                </a:solidFill>
              </a:rPr>
              <a:t>Following Inhalation</a:t>
            </a:r>
          </a:p>
        </p:txBody>
      </p:sp>
      <p:sp>
        <p:nvSpPr>
          <p:cNvPr id="46083" name="Rectangle 3"/>
          <p:cNvSpPr>
            <a:spLocks noGrp="1" noChangeArrowheads="1"/>
          </p:cNvSpPr>
          <p:nvPr>
            <p:ph idx="1"/>
          </p:nvPr>
        </p:nvSpPr>
        <p:spPr>
          <a:xfrm>
            <a:off x="1042988" y="2351088"/>
            <a:ext cx="7772400" cy="4506912"/>
          </a:xfrm>
        </p:spPr>
        <p:txBody>
          <a:bodyPr/>
          <a:lstStyle/>
          <a:p>
            <a:pPr algn="l" rtl="0">
              <a:lnSpc>
                <a:spcPct val="80000"/>
              </a:lnSpc>
            </a:pPr>
            <a:r>
              <a:rPr lang="en-US" sz="3500" b="1">
                <a:solidFill>
                  <a:srgbClr val="0000FF"/>
                </a:solidFill>
              </a:rPr>
              <a:t>Nausea</a:t>
            </a:r>
          </a:p>
          <a:p>
            <a:pPr algn="l" rtl="0">
              <a:lnSpc>
                <a:spcPct val="80000"/>
              </a:lnSpc>
            </a:pPr>
            <a:r>
              <a:rPr lang="en-US" sz="3500" b="1">
                <a:solidFill>
                  <a:srgbClr val="0000FF"/>
                </a:solidFill>
              </a:rPr>
              <a:t>Unconsciousness</a:t>
            </a:r>
          </a:p>
          <a:p>
            <a:pPr algn="l" rtl="0">
              <a:lnSpc>
                <a:spcPct val="80000"/>
              </a:lnSpc>
            </a:pPr>
            <a:r>
              <a:rPr lang="en-US" sz="3500" b="1">
                <a:solidFill>
                  <a:srgbClr val="0000FF"/>
                </a:solidFill>
              </a:rPr>
              <a:t>Giddiness</a:t>
            </a:r>
          </a:p>
          <a:p>
            <a:pPr algn="l" rtl="0">
              <a:lnSpc>
                <a:spcPct val="80000"/>
              </a:lnSpc>
            </a:pPr>
            <a:r>
              <a:rPr lang="en-US" sz="3500" b="1">
                <a:solidFill>
                  <a:srgbClr val="0000FF"/>
                </a:solidFill>
              </a:rPr>
              <a:t>Loss of Inhibition</a:t>
            </a:r>
          </a:p>
          <a:p>
            <a:pPr algn="l" rtl="0">
              <a:lnSpc>
                <a:spcPct val="80000"/>
              </a:lnSpc>
            </a:pPr>
            <a:r>
              <a:rPr lang="en-US" sz="3500" b="1">
                <a:solidFill>
                  <a:srgbClr val="0000FF"/>
                </a:solidFill>
              </a:rPr>
              <a:t>Loss of appetite</a:t>
            </a:r>
          </a:p>
          <a:p>
            <a:pPr algn="l" rtl="0">
              <a:lnSpc>
                <a:spcPct val="80000"/>
              </a:lnSpc>
            </a:pPr>
            <a:r>
              <a:rPr lang="en-US" sz="3500" b="1">
                <a:solidFill>
                  <a:srgbClr val="0000FF"/>
                </a:solidFill>
              </a:rPr>
              <a:t>Hallucinations (In Higher doses)</a:t>
            </a:r>
          </a:p>
          <a:p>
            <a:pPr algn="l" rtl="0">
              <a:lnSpc>
                <a:spcPct val="80000"/>
              </a:lnSpc>
            </a:pPr>
            <a:r>
              <a:rPr lang="en-US" sz="3500" b="1">
                <a:solidFill>
                  <a:srgbClr val="0000FF"/>
                </a:solidFill>
              </a:rPr>
              <a:t>Sudden Death</a:t>
            </a:r>
          </a:p>
        </p:txBody>
      </p:sp>
      <p:sp>
        <p:nvSpPr>
          <p:cNvPr id="4" name="Date Placeholder 3"/>
          <p:cNvSpPr>
            <a:spLocks noGrp="1"/>
          </p:cNvSpPr>
          <p:nvPr>
            <p:ph type="dt" sz="half" idx="10"/>
          </p:nvPr>
        </p:nvSpPr>
        <p:spPr/>
        <p:txBody>
          <a:bodyPr/>
          <a:lstStyle/>
          <a:p>
            <a:fld id="{AE0CA45E-B806-4240-B6FB-E9BFAC49E914}"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95849674-5F45-4A90-B63C-649AAD7B4F96}" type="slidenum">
              <a:rPr lang="ar-EG"/>
              <a:pPr/>
              <a:t>31</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6083">
                                            <p:txEl>
                                              <p:pRg st="0" end="0"/>
                                            </p:txEl>
                                          </p:spTgt>
                                        </p:tgtEl>
                                        <p:attrNameLst>
                                          <p:attrName>style.visibility</p:attrName>
                                        </p:attrNameLst>
                                      </p:cBhvr>
                                      <p:to>
                                        <p:strVal val="visible"/>
                                      </p:to>
                                    </p:set>
                                    <p:animEffect transition="in" filter="fade">
                                      <p:cBhvr>
                                        <p:cTn id="17" dur="1000"/>
                                        <p:tgtEl>
                                          <p:spTgt spid="46083">
                                            <p:txEl>
                                              <p:pRg st="0" end="0"/>
                                            </p:txEl>
                                          </p:spTgt>
                                        </p:tgtEl>
                                      </p:cBhvr>
                                    </p:animEffect>
                                    <p:anim calcmode="lin" valueType="num">
                                      <p:cBhvr>
                                        <p:cTn id="1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6083">
                                            <p:txEl>
                                              <p:pRg st="1" end="1"/>
                                            </p:txEl>
                                          </p:spTgt>
                                        </p:tgtEl>
                                        <p:attrNameLst>
                                          <p:attrName>style.visibility</p:attrName>
                                        </p:attrNameLst>
                                      </p:cBhvr>
                                      <p:to>
                                        <p:strVal val="visible"/>
                                      </p:to>
                                    </p:set>
                                    <p:animEffect transition="in" filter="fade">
                                      <p:cBhvr>
                                        <p:cTn id="24" dur="1000"/>
                                        <p:tgtEl>
                                          <p:spTgt spid="46083">
                                            <p:txEl>
                                              <p:pRg st="1" end="1"/>
                                            </p:txEl>
                                          </p:spTgt>
                                        </p:tgtEl>
                                      </p:cBhvr>
                                    </p:animEffect>
                                    <p:anim calcmode="lin" valueType="num">
                                      <p:cBhvr>
                                        <p:cTn id="25"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Effect transition="in" filter="fade">
                                      <p:cBhvr>
                                        <p:cTn id="31" dur="1000"/>
                                        <p:tgtEl>
                                          <p:spTgt spid="46083">
                                            <p:txEl>
                                              <p:pRg st="2" end="2"/>
                                            </p:txEl>
                                          </p:spTgt>
                                        </p:tgtEl>
                                      </p:cBhvr>
                                    </p:animEffect>
                                    <p:anim calcmode="lin" valueType="num">
                                      <p:cBhvr>
                                        <p:cTn id="32"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6083">
                                            <p:txEl>
                                              <p:pRg st="3" end="3"/>
                                            </p:txEl>
                                          </p:spTgt>
                                        </p:tgtEl>
                                        <p:attrNameLst>
                                          <p:attrName>style.visibility</p:attrName>
                                        </p:attrNameLst>
                                      </p:cBhvr>
                                      <p:to>
                                        <p:strVal val="visible"/>
                                      </p:to>
                                    </p:set>
                                    <p:animEffect transition="in" filter="fade">
                                      <p:cBhvr>
                                        <p:cTn id="38" dur="1000"/>
                                        <p:tgtEl>
                                          <p:spTgt spid="46083">
                                            <p:txEl>
                                              <p:pRg st="3" end="3"/>
                                            </p:txEl>
                                          </p:spTgt>
                                        </p:tgtEl>
                                      </p:cBhvr>
                                    </p:animEffect>
                                    <p:anim calcmode="lin" valueType="num">
                                      <p:cBhvr>
                                        <p:cTn id="39"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6083">
                                            <p:txEl>
                                              <p:pRg st="4" end="4"/>
                                            </p:txEl>
                                          </p:spTgt>
                                        </p:tgtEl>
                                        <p:attrNameLst>
                                          <p:attrName>style.visibility</p:attrName>
                                        </p:attrNameLst>
                                      </p:cBhvr>
                                      <p:to>
                                        <p:strVal val="visible"/>
                                      </p:to>
                                    </p:set>
                                    <p:animEffect transition="in" filter="fade">
                                      <p:cBhvr>
                                        <p:cTn id="45" dur="1000"/>
                                        <p:tgtEl>
                                          <p:spTgt spid="46083">
                                            <p:txEl>
                                              <p:pRg st="4" end="4"/>
                                            </p:txEl>
                                          </p:spTgt>
                                        </p:tgtEl>
                                      </p:cBhvr>
                                    </p:animEffect>
                                    <p:anim calcmode="lin" valueType="num">
                                      <p:cBhvr>
                                        <p:cTn id="46"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6083">
                                            <p:txEl>
                                              <p:pRg st="5" end="5"/>
                                            </p:txEl>
                                          </p:spTgt>
                                        </p:tgtEl>
                                        <p:attrNameLst>
                                          <p:attrName>style.visibility</p:attrName>
                                        </p:attrNameLst>
                                      </p:cBhvr>
                                      <p:to>
                                        <p:strVal val="visible"/>
                                      </p:to>
                                    </p:set>
                                    <p:animEffect transition="in" filter="fade">
                                      <p:cBhvr>
                                        <p:cTn id="52" dur="1000"/>
                                        <p:tgtEl>
                                          <p:spTgt spid="46083">
                                            <p:txEl>
                                              <p:pRg st="5" end="5"/>
                                            </p:txEl>
                                          </p:spTgt>
                                        </p:tgtEl>
                                      </p:cBhvr>
                                    </p:animEffect>
                                    <p:anim calcmode="lin" valueType="num">
                                      <p:cBhvr>
                                        <p:cTn id="53" dur="1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60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6083">
                                            <p:txEl>
                                              <p:pRg st="6" end="6"/>
                                            </p:txEl>
                                          </p:spTgt>
                                        </p:tgtEl>
                                        <p:attrNameLst>
                                          <p:attrName>style.visibility</p:attrName>
                                        </p:attrNameLst>
                                      </p:cBhvr>
                                      <p:to>
                                        <p:strVal val="visible"/>
                                      </p:to>
                                    </p:set>
                                    <p:animEffect transition="in" filter="fade">
                                      <p:cBhvr>
                                        <p:cTn id="59" dur="1000"/>
                                        <p:tgtEl>
                                          <p:spTgt spid="46083">
                                            <p:txEl>
                                              <p:pRg st="6" end="6"/>
                                            </p:txEl>
                                          </p:spTgt>
                                        </p:tgtEl>
                                      </p:cBhvr>
                                    </p:animEffect>
                                    <p:anim calcmode="lin" valueType="num">
                                      <p:cBhvr>
                                        <p:cTn id="60"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60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0"/>
            <a:ext cx="6400800" cy="785794"/>
          </a:xfrm>
          <a:solidFill>
            <a:schemeClr val="bg1"/>
          </a:solidFill>
          <a:ln>
            <a:solidFill>
              <a:schemeClr val="bg1"/>
            </a:solidFill>
          </a:ln>
        </p:spPr>
        <p:txBody>
          <a:bodyPr>
            <a:normAutofit fontScale="90000"/>
          </a:bodyPr>
          <a:lstStyle/>
          <a:p>
            <a:pPr algn="ctr" eaLnBrk="1" hangingPunct="1"/>
            <a:r>
              <a:rPr lang="en-US" b="1" i="1" dirty="0" smtClean="0">
                <a:solidFill>
                  <a:srgbClr val="002060"/>
                </a:solidFill>
              </a:rPr>
              <a:t>OUR STUDIES</a:t>
            </a:r>
          </a:p>
        </p:txBody>
      </p:sp>
      <p:sp>
        <p:nvSpPr>
          <p:cNvPr id="19459" name="Rectangle 3"/>
          <p:cNvSpPr>
            <a:spLocks noGrp="1" noChangeArrowheads="1"/>
          </p:cNvSpPr>
          <p:nvPr>
            <p:ph type="body" idx="1"/>
          </p:nvPr>
        </p:nvSpPr>
        <p:spPr>
          <a:xfrm>
            <a:off x="0" y="857232"/>
            <a:ext cx="8929718" cy="6000768"/>
          </a:xfrm>
          <a:solidFill>
            <a:srgbClr val="0070C0"/>
          </a:solidFill>
          <a:ln>
            <a:solidFill>
              <a:schemeClr val="bg1"/>
            </a:solidFill>
          </a:ln>
        </p:spPr>
        <p:txBody>
          <a:bodyPr>
            <a:normAutofit lnSpcReduction="10000"/>
          </a:bodyPr>
          <a:lstStyle/>
          <a:p>
            <a:pPr algn="ctr" rtl="0">
              <a:lnSpc>
                <a:spcPct val="90000"/>
              </a:lnSpc>
              <a:buNone/>
            </a:pPr>
            <a:r>
              <a:rPr lang="en-US" b="1" dirty="0" smtClean="0">
                <a:solidFill>
                  <a:srgbClr val="C00000"/>
                </a:solidFill>
              </a:rPr>
              <a:t>MAIN OBJECTIVES</a:t>
            </a:r>
          </a:p>
          <a:p>
            <a:pPr algn="just" rtl="0">
              <a:lnSpc>
                <a:spcPct val="90000"/>
              </a:lnSpc>
            </a:pPr>
            <a:r>
              <a:rPr lang="en-US" sz="4000" dirty="0" smtClean="0">
                <a:solidFill>
                  <a:srgbClr val="FFFFFF"/>
                </a:solidFill>
              </a:rPr>
              <a:t>Investigate the magnitude of substance abuse among street children in Upper Egypt.</a:t>
            </a:r>
          </a:p>
          <a:p>
            <a:pPr algn="just" rtl="0">
              <a:lnSpc>
                <a:spcPct val="90000"/>
              </a:lnSpc>
            </a:pPr>
            <a:r>
              <a:rPr lang="en-US" sz="4000" dirty="0" smtClean="0">
                <a:solidFill>
                  <a:srgbClr val="FFFFFF"/>
                </a:solidFill>
              </a:rPr>
              <a:t>Track the trends and patterns of abuse among street children . </a:t>
            </a:r>
          </a:p>
          <a:p>
            <a:pPr algn="just" rtl="0">
              <a:lnSpc>
                <a:spcPct val="90000"/>
              </a:lnSpc>
            </a:pPr>
            <a:r>
              <a:rPr lang="en-US" sz="4000" dirty="0" smtClean="0">
                <a:solidFill>
                  <a:srgbClr val="FFFFFF"/>
                </a:solidFill>
              </a:rPr>
              <a:t>Identify the </a:t>
            </a:r>
            <a:r>
              <a:rPr lang="en-US" sz="4000" b="1" dirty="0" smtClean="0">
                <a:solidFill>
                  <a:srgbClr val="C00000"/>
                </a:solidFill>
              </a:rPr>
              <a:t>chemical</a:t>
            </a:r>
            <a:r>
              <a:rPr lang="en-US" sz="4000" dirty="0" smtClean="0">
                <a:solidFill>
                  <a:srgbClr val="FFFFFF"/>
                </a:solidFill>
              </a:rPr>
              <a:t> , </a:t>
            </a:r>
            <a:r>
              <a:rPr lang="en-US" sz="4000" dirty="0" smtClean="0">
                <a:solidFill>
                  <a:srgbClr val="C00000"/>
                </a:solidFill>
              </a:rPr>
              <a:t>toxicological </a:t>
            </a:r>
            <a:r>
              <a:rPr lang="en-US" sz="4000" dirty="0" smtClean="0">
                <a:solidFill>
                  <a:srgbClr val="FFFFFF"/>
                </a:solidFill>
              </a:rPr>
              <a:t>and neurotoxicological  properties of the cheapest and most commonly abused substance which is a glue called "Kolla".</a:t>
            </a:r>
            <a:r>
              <a:rPr lang="en-US" sz="4000"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85728"/>
            <a:ext cx="8229600" cy="1561360"/>
          </a:xfrm>
          <a:ln>
            <a:solidFill>
              <a:srgbClr val="0000FF"/>
            </a:solidFill>
          </a:ln>
        </p:spPr>
        <p:txBody>
          <a:bodyPr/>
          <a:lstStyle/>
          <a:p>
            <a:pPr algn="ctr" rtl="0" eaLnBrk="1" hangingPunct="1"/>
            <a:r>
              <a:rPr lang="en-US" sz="4000" b="1" i="1" dirty="0" smtClean="0">
                <a:solidFill>
                  <a:srgbClr val="C00000"/>
                </a:solidFill>
              </a:rPr>
              <a:t>Data Collection </a:t>
            </a:r>
            <a:r>
              <a:rPr lang="en-US" sz="3400" dirty="0" smtClean="0"/>
              <a:t/>
            </a:r>
            <a:br>
              <a:rPr lang="en-US" sz="3400" dirty="0" smtClean="0"/>
            </a:br>
            <a:endParaRPr lang="en-US" sz="3400" dirty="0" smtClean="0"/>
          </a:p>
        </p:txBody>
      </p:sp>
      <p:sp>
        <p:nvSpPr>
          <p:cNvPr id="20483" name="Rectangle 3"/>
          <p:cNvSpPr>
            <a:spLocks noGrp="1" noChangeArrowheads="1"/>
          </p:cNvSpPr>
          <p:nvPr>
            <p:ph type="body" idx="1"/>
          </p:nvPr>
        </p:nvSpPr>
        <p:spPr>
          <a:xfrm>
            <a:off x="457200" y="1357298"/>
            <a:ext cx="8229600" cy="4967302"/>
          </a:xfrm>
          <a:ln>
            <a:solidFill>
              <a:srgbClr val="996633"/>
            </a:solidFill>
          </a:ln>
        </p:spPr>
        <p:txBody>
          <a:bodyPr>
            <a:normAutofit lnSpcReduction="10000"/>
          </a:bodyPr>
          <a:lstStyle/>
          <a:p>
            <a:pPr algn="l" rtl="0" eaLnBrk="1" hangingPunct="1">
              <a:buFont typeface="Wingdings" pitchFamily="2" charset="2"/>
              <a:buNone/>
            </a:pPr>
            <a:r>
              <a:rPr lang="en-US" sz="3200" b="1" u="sng" dirty="0" smtClean="0">
                <a:solidFill>
                  <a:srgbClr val="002060"/>
                </a:solidFill>
              </a:rPr>
              <a:t>Methods included</a:t>
            </a:r>
            <a:r>
              <a:rPr lang="en-US" b="1" u="sng" dirty="0" smtClean="0">
                <a:solidFill>
                  <a:srgbClr val="002060"/>
                </a:solidFill>
              </a:rPr>
              <a:t>: </a:t>
            </a:r>
          </a:p>
          <a:p>
            <a:pPr algn="l" rtl="0" eaLnBrk="1" hangingPunct="1"/>
            <a:r>
              <a:rPr lang="en-US" sz="4000" b="1" dirty="0" smtClean="0">
                <a:solidFill>
                  <a:srgbClr val="0066FF"/>
                </a:solidFill>
              </a:rPr>
              <a:t>Self-report surveys, </a:t>
            </a:r>
          </a:p>
          <a:p>
            <a:pPr algn="l" rtl="0" eaLnBrk="1" hangingPunct="1"/>
            <a:r>
              <a:rPr lang="en-US" sz="4000" b="1" dirty="0" smtClean="0">
                <a:solidFill>
                  <a:srgbClr val="0066FF"/>
                </a:solidFill>
              </a:rPr>
              <a:t>Interviews</a:t>
            </a:r>
          </a:p>
          <a:p>
            <a:pPr algn="l" rtl="0" eaLnBrk="1" hangingPunct="1"/>
            <a:r>
              <a:rPr lang="en-US" sz="4000" b="1" dirty="0" smtClean="0">
                <a:solidFill>
                  <a:srgbClr val="0066FF"/>
                </a:solidFill>
              </a:rPr>
              <a:t>Informant reports </a:t>
            </a:r>
          </a:p>
          <a:p>
            <a:pPr algn="l" rtl="0" eaLnBrk="1" hangingPunct="1"/>
            <a:r>
              <a:rPr lang="en-US" sz="4000" b="1" dirty="0" smtClean="0">
                <a:solidFill>
                  <a:srgbClr val="0066FF"/>
                </a:solidFill>
              </a:rPr>
              <a:t>Case study methods, </a:t>
            </a:r>
          </a:p>
          <a:p>
            <a:pPr algn="l" rtl="0" eaLnBrk="1" hangingPunct="1"/>
            <a:r>
              <a:rPr lang="en-US" sz="4000" b="1" dirty="0" smtClean="0">
                <a:solidFill>
                  <a:srgbClr val="0066FF"/>
                </a:solidFill>
              </a:rPr>
              <a:t>Questionnaires </a:t>
            </a:r>
          </a:p>
          <a:p>
            <a:pPr algn="l" rtl="0" eaLnBrk="1" hangingPunct="1"/>
            <a:r>
              <a:rPr lang="en-US" sz="4000" b="1" dirty="0" smtClean="0">
                <a:solidFill>
                  <a:srgbClr val="0066FF"/>
                </a:solidFill>
              </a:rPr>
              <a:t> Focus group discussions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847088"/>
          </a:xfrm>
        </p:spPr>
        <p:txBody>
          <a:bodyPr>
            <a:normAutofit/>
          </a:bodyPr>
          <a:lstStyle/>
          <a:p>
            <a:pPr algn="ctr" rtl="0" eaLnBrk="1" hangingPunct="1"/>
            <a:r>
              <a:rPr lang="en-US" sz="3200" b="1" dirty="0" smtClean="0">
                <a:solidFill>
                  <a:srgbClr val="0000CC"/>
                </a:solidFill>
              </a:rPr>
              <a:t/>
            </a:r>
            <a:br>
              <a:rPr lang="en-US" sz="3200" b="1" dirty="0" smtClean="0">
                <a:solidFill>
                  <a:srgbClr val="0000CC"/>
                </a:solidFill>
              </a:rPr>
            </a:br>
            <a:r>
              <a:rPr lang="en-US" sz="3200" b="1" dirty="0" smtClean="0">
                <a:solidFill>
                  <a:srgbClr val="0000CC"/>
                </a:solidFill>
              </a:rPr>
              <a:t>Chemical &amp; Pharmacological Investigation </a:t>
            </a:r>
            <a:br>
              <a:rPr lang="en-US" sz="3200" b="1" dirty="0" smtClean="0">
                <a:solidFill>
                  <a:srgbClr val="0000CC"/>
                </a:solidFill>
              </a:rPr>
            </a:br>
            <a:r>
              <a:rPr lang="en-US" sz="3200" b="1" dirty="0" smtClean="0">
                <a:solidFill>
                  <a:srgbClr val="0000CC"/>
                </a:solidFill>
              </a:rPr>
              <a:t>of the Most Commonly Abused Inhalant</a:t>
            </a:r>
            <a:r>
              <a:rPr lang="en-US" sz="3200" dirty="0" smtClean="0"/>
              <a:t> </a:t>
            </a:r>
            <a:r>
              <a:rPr lang="en-US" sz="3200" b="1" dirty="0" smtClean="0">
                <a:solidFill>
                  <a:srgbClr val="0000CC"/>
                </a:solidFill>
              </a:rPr>
              <a:t>“KOLLA”</a:t>
            </a:r>
          </a:p>
        </p:txBody>
      </p:sp>
      <p:sp>
        <p:nvSpPr>
          <p:cNvPr id="21507" name="Rectangle 3"/>
          <p:cNvSpPr>
            <a:spLocks noGrp="1" noChangeArrowheads="1"/>
          </p:cNvSpPr>
          <p:nvPr>
            <p:ph type="body" idx="1"/>
          </p:nvPr>
        </p:nvSpPr>
        <p:spPr>
          <a:xfrm>
            <a:off x="285720" y="2000240"/>
            <a:ext cx="8358246" cy="4857760"/>
          </a:xfrm>
          <a:ln>
            <a:solidFill>
              <a:srgbClr val="0000FF"/>
            </a:solidFill>
          </a:ln>
        </p:spPr>
        <p:txBody>
          <a:bodyPr>
            <a:normAutofit lnSpcReduction="10000"/>
          </a:bodyPr>
          <a:lstStyle/>
          <a:p>
            <a:pPr algn="l" rtl="0" eaLnBrk="1" hangingPunct="1"/>
            <a:r>
              <a:rPr lang="en-US" sz="3000" b="1" dirty="0" smtClean="0">
                <a:solidFill>
                  <a:srgbClr val="663300"/>
                </a:solidFill>
              </a:rPr>
              <a:t>Physicochemical properties of "Kolla"</a:t>
            </a:r>
            <a:r>
              <a:rPr lang="en-US" sz="3000" dirty="0" smtClean="0">
                <a:solidFill>
                  <a:srgbClr val="663300"/>
                </a:solidFill>
              </a:rPr>
              <a:t> </a:t>
            </a:r>
            <a:r>
              <a:rPr lang="en-US" sz="3000" b="1" dirty="0" smtClean="0">
                <a:solidFill>
                  <a:srgbClr val="663300"/>
                </a:solidFill>
              </a:rPr>
              <a:t>using GC-MS. </a:t>
            </a:r>
          </a:p>
          <a:p>
            <a:pPr algn="l" rtl="0" eaLnBrk="1" hangingPunct="1"/>
            <a:r>
              <a:rPr lang="en-US" sz="3000" b="1" dirty="0" smtClean="0">
                <a:solidFill>
                  <a:srgbClr val="663300"/>
                </a:solidFill>
              </a:rPr>
              <a:t>Effect of "Kolla" Inhalation on Locomotor Activity</a:t>
            </a:r>
          </a:p>
          <a:p>
            <a:pPr algn="l" rtl="0" eaLnBrk="1" hangingPunct="1"/>
            <a:r>
              <a:rPr lang="en-US" sz="3000" b="1" dirty="0" smtClean="0">
                <a:solidFill>
                  <a:srgbClr val="663300"/>
                </a:solidFill>
              </a:rPr>
              <a:t>Effect on motor coordination (Rotarod Test)</a:t>
            </a:r>
          </a:p>
          <a:p>
            <a:pPr algn="l" rtl="0" eaLnBrk="1" hangingPunct="1"/>
            <a:r>
              <a:rPr lang="en-US" sz="3000" b="1" dirty="0" smtClean="0">
                <a:solidFill>
                  <a:srgbClr val="663300"/>
                </a:solidFill>
              </a:rPr>
              <a:t>Effect on lipid </a:t>
            </a:r>
            <a:r>
              <a:rPr lang="en-US" sz="3000" b="1" dirty="0" err="1" smtClean="0">
                <a:solidFill>
                  <a:srgbClr val="663300"/>
                </a:solidFill>
              </a:rPr>
              <a:t>peroxidation</a:t>
            </a:r>
            <a:endParaRPr lang="en-US" sz="3000" b="1" dirty="0" smtClean="0">
              <a:solidFill>
                <a:srgbClr val="663300"/>
              </a:solidFill>
            </a:endParaRPr>
          </a:p>
          <a:p>
            <a:pPr algn="l" rtl="0" eaLnBrk="1" hangingPunct="1"/>
            <a:r>
              <a:rPr lang="en-US" sz="3000" b="1" dirty="0" err="1" smtClean="0">
                <a:solidFill>
                  <a:srgbClr val="663300"/>
                </a:solidFill>
              </a:rPr>
              <a:t>Histopathological</a:t>
            </a:r>
            <a:r>
              <a:rPr lang="en-US" sz="3000" b="1" dirty="0" smtClean="0">
                <a:solidFill>
                  <a:srgbClr val="663300"/>
                </a:solidFill>
              </a:rPr>
              <a:t> changes in kidney , liver and brain</a:t>
            </a:r>
          </a:p>
          <a:p>
            <a:pPr algn="l" rtl="0" eaLnBrk="1" hangingPunct="1"/>
            <a:r>
              <a:rPr lang="en-US" sz="3000" b="1" dirty="0" smtClean="0">
                <a:solidFill>
                  <a:srgbClr val="663300"/>
                </a:solidFill>
              </a:rPr>
              <a:t>Effect on brain glutamate</a:t>
            </a:r>
          </a:p>
          <a:p>
            <a:pPr algn="l" rtl="0" eaLnBrk="1" hangingPunct="1"/>
            <a:r>
              <a:rPr lang="en-US" sz="3000" b="1" dirty="0" smtClean="0">
                <a:solidFill>
                  <a:srgbClr val="663300"/>
                </a:solidFill>
              </a:rPr>
              <a:t>Other CNS &amp; CV effects &amp; toxicity.</a:t>
            </a:r>
          </a:p>
          <a:p>
            <a:pPr algn="ctr" rtl="0" eaLnBrk="1" hangingPunct="1">
              <a:buFont typeface="Wingdings" pitchFamily="2" charset="2"/>
              <a:buNone/>
            </a:pPr>
            <a:endParaRPr lang="en-US" sz="2400" b="1" dirty="0" smtClean="0">
              <a:solidFill>
                <a:srgbClr val="6633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600200"/>
          </a:xfrm>
        </p:spPr>
        <p:txBody>
          <a:bodyPr/>
          <a:lstStyle/>
          <a:p>
            <a:pPr algn="ctr" eaLnBrk="1" hangingPunct="1"/>
            <a:r>
              <a:rPr lang="en-US" sz="2400" b="1" smtClean="0">
                <a:solidFill>
                  <a:srgbClr val="0000CC"/>
                </a:solidFill>
              </a:rPr>
              <a:t>Chemicla Analysis of </a:t>
            </a:r>
            <a:br>
              <a:rPr lang="en-US" sz="2400" b="1" smtClean="0">
                <a:solidFill>
                  <a:srgbClr val="0000CC"/>
                </a:solidFill>
              </a:rPr>
            </a:br>
            <a:r>
              <a:rPr lang="en-US" sz="2400" b="1" smtClean="0">
                <a:solidFill>
                  <a:srgbClr val="0000CC"/>
                </a:solidFill>
              </a:rPr>
              <a:t>“Kolla”</a:t>
            </a:r>
            <a:br>
              <a:rPr lang="en-US" sz="2400" b="1" smtClean="0">
                <a:solidFill>
                  <a:srgbClr val="0000CC"/>
                </a:solidFill>
              </a:rPr>
            </a:br>
            <a:r>
              <a:rPr lang="en-US" sz="2400" b="1" smtClean="0">
                <a:solidFill>
                  <a:srgbClr val="0000CC"/>
                </a:solidFill>
              </a:rPr>
              <a:t>Analysis by (GC/MS)</a:t>
            </a:r>
          </a:p>
        </p:txBody>
      </p:sp>
      <p:graphicFrame>
        <p:nvGraphicFramePr>
          <p:cNvPr id="40205" name="Group 269"/>
          <p:cNvGraphicFramePr>
            <a:graphicFrameLocks noGrp="1"/>
          </p:cNvGraphicFramePr>
          <p:nvPr>
            <p:ph sz="half" idx="2"/>
          </p:nvPr>
        </p:nvGraphicFramePr>
        <p:xfrm>
          <a:off x="228600" y="1738313"/>
          <a:ext cx="8686800" cy="5198428"/>
        </p:xfrm>
        <a:graphic>
          <a:graphicData uri="http://schemas.openxmlformats.org/drawingml/2006/table">
            <a:tbl>
              <a:tblPr rtl="1"/>
              <a:tblGrid>
                <a:gridCol w="1971675"/>
                <a:gridCol w="3001962"/>
                <a:gridCol w="3713163"/>
              </a:tblGrid>
              <a:tr h="42227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0000CC"/>
                          </a:solidFill>
                          <a:effectLst/>
                          <a:latin typeface="Times New Roman" pitchFamily="18" charset="0"/>
                          <a:cs typeface="Arial" pitchFamily="34" charset="0"/>
                        </a:rPr>
                        <a:t>Percent 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0000CC"/>
                          </a:solidFill>
                          <a:effectLst/>
                          <a:latin typeface="Times New Roman" pitchFamily="18" charset="0"/>
                          <a:cs typeface="Arial" pitchFamily="34" charset="0"/>
                        </a:rPr>
                        <a:t>Concentration (mg/g) (</a:t>
                      </a:r>
                      <a:r>
                        <a:rPr kumimoji="0" lang="en-US" sz="1600" b="1" i="0" u="sng" strike="noStrike" cap="none" normalizeH="0" baseline="0" smtClean="0">
                          <a:ln>
                            <a:noFill/>
                          </a:ln>
                          <a:solidFill>
                            <a:srgbClr val="0000CC"/>
                          </a:solidFill>
                          <a:effectLst/>
                          <a:latin typeface="Times New Roman" pitchFamily="18" charset="0"/>
                          <a:cs typeface="Arial" pitchFamily="34" charset="0"/>
                        </a:rPr>
                        <a:t>+</a:t>
                      </a:r>
                      <a:r>
                        <a:rPr kumimoji="0" lang="en-US" sz="1600" b="1" i="0" u="none" strike="noStrike" cap="none" normalizeH="0" baseline="0" smtClean="0">
                          <a:ln>
                            <a:noFill/>
                          </a:ln>
                          <a:solidFill>
                            <a:srgbClr val="0000CC"/>
                          </a:solidFill>
                          <a:effectLst/>
                          <a:latin typeface="Times New Roman" pitchFamily="18" charset="0"/>
                          <a:cs typeface="Arial" pitchFamily="34" charset="0"/>
                        </a:rPr>
                        <a:t>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0000CC"/>
                          </a:solidFill>
                          <a:effectLst/>
                          <a:latin typeface="Times New Roman" pitchFamily="18" charset="0"/>
                          <a:cs typeface="Arial" pitchFamily="34" charset="0"/>
                        </a:rPr>
                        <a:t>Parameter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98.13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28.861(±0.015)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Toluene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99.29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23.621 (±0.024)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P-Xyline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263">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101.89</a:t>
                      </a:r>
                      <a:endParaRPr kumimoji="0" lang="en-US" sz="2800" b="1" i="0" u="none" strike="noStrike" cap="none" normalizeH="0" baseline="0" smtClean="0">
                        <a:ln>
                          <a:noFill/>
                        </a:ln>
                        <a:solidFill>
                          <a:srgbClr val="66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12.512 (±0.029)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Pseudocumene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98.33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6.183 (±0.022)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Cumene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101.55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5.899 (±0.031)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Ethylbenzene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99.38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5.111(±0.029)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n-Hexane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100.05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4.190 (±0.030)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n-Octane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98.55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2.572 (±0.017)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Decane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100.38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3.617 (±0.020)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n-propylbenzene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102.08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2.980 (±0.011)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n-Nonane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98.55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1.555 (± 0.016)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Dodecane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99.03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0.886 (±0.016)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Pyrrolidine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101.28</a:t>
                      </a:r>
                      <a:endParaRPr kumimoji="0" lang="en-US" sz="2800" b="1" i="0" u="none" strike="noStrike" cap="none" normalizeH="0" baseline="0" smtClean="0">
                        <a:ln>
                          <a:noFill/>
                        </a:ln>
                        <a:solidFill>
                          <a:srgbClr val="66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0.247 (±0.021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Isobutylbenzene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101.15</a:t>
                      </a:r>
                      <a:endParaRPr kumimoji="0" lang="en-US" sz="2800" b="1" i="0" u="none" strike="noStrike" cap="none" normalizeH="0" baseline="0" smtClean="0">
                        <a:ln>
                          <a:noFill/>
                        </a:ln>
                        <a:solidFill>
                          <a:srgbClr val="6633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1.455 (±0.033)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663300"/>
                          </a:solidFill>
                          <a:effectLst/>
                          <a:latin typeface="Times New Roman" pitchFamily="18" charset="0"/>
                          <a:cs typeface="Arial" pitchFamily="34" charset="0"/>
                        </a:rPr>
                        <a:t>Undecane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04800"/>
            <a:ext cx="8229600" cy="1338250"/>
          </a:xfrm>
        </p:spPr>
        <p:txBody>
          <a:bodyPr>
            <a:normAutofit/>
          </a:bodyPr>
          <a:lstStyle/>
          <a:p>
            <a:pPr algn="ctr" rtl="0" eaLnBrk="1" hangingPunct="1"/>
            <a:r>
              <a:rPr lang="en-US" sz="4000" b="1" dirty="0" smtClean="0">
                <a:solidFill>
                  <a:srgbClr val="0000CC"/>
                </a:solidFill>
              </a:rPr>
              <a:t>Pharmacological &amp; Toxicological</a:t>
            </a:r>
            <a:r>
              <a:rPr lang="en-US" sz="3400" dirty="0" smtClean="0"/>
              <a:t/>
            </a:r>
            <a:br>
              <a:rPr lang="en-US" sz="3400" dirty="0" smtClean="0"/>
            </a:br>
            <a:endParaRPr lang="en-US" sz="3400" dirty="0" smtClean="0"/>
          </a:p>
        </p:txBody>
      </p:sp>
      <p:sp>
        <p:nvSpPr>
          <p:cNvPr id="46083" name="Rectangle 3"/>
          <p:cNvSpPr>
            <a:spLocks noGrp="1" noChangeArrowheads="1"/>
          </p:cNvSpPr>
          <p:nvPr>
            <p:ph type="body" idx="1"/>
          </p:nvPr>
        </p:nvSpPr>
        <p:spPr>
          <a:xfrm>
            <a:off x="457200" y="1142984"/>
            <a:ext cx="8229600" cy="5181616"/>
          </a:xfrm>
          <a:ln>
            <a:solidFill>
              <a:srgbClr val="996633"/>
            </a:solidFill>
          </a:ln>
        </p:spPr>
        <p:txBody>
          <a:bodyPr>
            <a:normAutofit/>
          </a:bodyPr>
          <a:lstStyle/>
          <a:p>
            <a:pPr algn="ctr" rtl="0" eaLnBrk="1" hangingPunct="1">
              <a:buFont typeface="Wingdings" pitchFamily="2" charset="2"/>
              <a:buNone/>
            </a:pPr>
            <a:r>
              <a:rPr lang="en-US" sz="3200" b="1" dirty="0" smtClean="0">
                <a:solidFill>
                  <a:srgbClr val="002060"/>
                </a:solidFill>
              </a:rPr>
              <a:t>The Inhalation Box</a:t>
            </a:r>
          </a:p>
        </p:txBody>
      </p:sp>
      <p:sp>
        <p:nvSpPr>
          <p:cNvPr id="4608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46085" name="Picture 4" descr="100_0316"/>
          <p:cNvPicPr>
            <a:picLocks noChangeAspect="1" noChangeArrowheads="1"/>
          </p:cNvPicPr>
          <p:nvPr/>
        </p:nvPicPr>
        <p:blipFill>
          <a:blip r:embed="rId2"/>
          <a:srcRect/>
          <a:stretch>
            <a:fillRect/>
          </a:stretch>
        </p:blipFill>
        <p:spPr bwMode="auto">
          <a:xfrm>
            <a:off x="1143000" y="2209800"/>
            <a:ext cx="6858000" cy="3867150"/>
          </a:xfrm>
          <a:prstGeom prst="rect">
            <a:avLst/>
          </a:prstGeom>
          <a:noFill/>
          <a:ln w="9525">
            <a:noFill/>
            <a:miter lim="800000"/>
            <a:headEnd/>
            <a:tailEnd/>
          </a:ln>
        </p:spPr>
      </p:pic>
      <p:sp>
        <p:nvSpPr>
          <p:cNvPr id="46086" name="Rectangle 6"/>
          <p:cNvSpPr>
            <a:spLocks noChangeArrowheads="1"/>
          </p:cNvSpPr>
          <p:nvPr/>
        </p:nvSpPr>
        <p:spPr bwMode="auto">
          <a:xfrm>
            <a:off x="0" y="4705350"/>
            <a:ext cx="9144000" cy="0"/>
          </a:xfrm>
          <a:prstGeom prst="rect">
            <a:avLst/>
          </a:prstGeom>
          <a:noFill/>
          <a:ln w="9525">
            <a:noFill/>
            <a:miter lim="800000"/>
            <a:headEnd/>
            <a:tailEnd/>
          </a:ln>
        </p:spPr>
        <p:txBody>
          <a:bodyPr wrap="none" anchor="ctr">
            <a:spAutoFit/>
          </a:bodyPr>
          <a:lstStyle/>
          <a:p>
            <a:pPr algn="r">
              <a:tabLst>
                <a:tab pos="5432425" algn="l"/>
              </a:tabLst>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85728"/>
            <a:ext cx="8229600" cy="1285884"/>
          </a:xfrm>
        </p:spPr>
        <p:txBody>
          <a:bodyPr>
            <a:normAutofit/>
          </a:bodyPr>
          <a:lstStyle/>
          <a:p>
            <a:pPr algn="ctr" eaLnBrk="1" hangingPunct="1"/>
            <a:r>
              <a:rPr lang="en-US" sz="4000" b="1" dirty="0" smtClean="0">
                <a:solidFill>
                  <a:srgbClr val="0000CC"/>
                </a:solidFill>
              </a:rPr>
              <a:t>Pharmacological &amp; Toxicological</a:t>
            </a:r>
            <a:br>
              <a:rPr lang="en-US" sz="4000" b="1" dirty="0" smtClean="0">
                <a:solidFill>
                  <a:srgbClr val="0000CC"/>
                </a:solidFill>
              </a:rPr>
            </a:br>
            <a:r>
              <a:rPr lang="en-US" sz="4000" b="1" dirty="0" smtClean="0">
                <a:solidFill>
                  <a:srgbClr val="0000CC"/>
                </a:solidFill>
              </a:rPr>
              <a:t>Results</a:t>
            </a:r>
            <a:r>
              <a:rPr lang="en-US" sz="3400" dirty="0" smtClean="0"/>
              <a:t> </a:t>
            </a:r>
          </a:p>
        </p:txBody>
      </p:sp>
      <p:pic>
        <p:nvPicPr>
          <p:cNvPr id="48131" name="Picture 4"/>
          <p:cNvPicPr>
            <a:picLocks noGrp="1" noChangeAspect="1" noChangeArrowheads="1"/>
          </p:cNvPicPr>
          <p:nvPr>
            <p:ph type="body" idx="1"/>
          </p:nvPr>
        </p:nvPicPr>
        <p:blipFill>
          <a:blip r:embed="rId2"/>
          <a:srcRect/>
          <a:stretch>
            <a:fillRect/>
          </a:stretch>
        </p:blipFill>
        <p:spPr>
          <a:xfrm>
            <a:off x="0" y="1876412"/>
            <a:ext cx="8786842" cy="4981588"/>
          </a:xfrm>
          <a:noFill/>
          <a:ln>
            <a:solidFill>
              <a:srgbClr val="996633"/>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lgn="ctr" rtl="0" eaLnBrk="1" hangingPunct="1"/>
            <a:r>
              <a:rPr lang="en-US" sz="4000" b="1" dirty="0" smtClean="0">
                <a:solidFill>
                  <a:srgbClr val="0000CC"/>
                </a:solidFill>
              </a:rPr>
              <a:t>Pharmacological &amp; Toxicological</a:t>
            </a:r>
            <a:br>
              <a:rPr lang="en-US" sz="4000" b="1" dirty="0" smtClean="0">
                <a:solidFill>
                  <a:srgbClr val="0000CC"/>
                </a:solidFill>
              </a:rPr>
            </a:br>
            <a:r>
              <a:rPr lang="en-US" sz="4000" b="1" dirty="0" smtClean="0">
                <a:solidFill>
                  <a:srgbClr val="0000CC"/>
                </a:solidFill>
              </a:rPr>
              <a:t>Results</a:t>
            </a:r>
          </a:p>
        </p:txBody>
      </p:sp>
      <p:pic>
        <p:nvPicPr>
          <p:cNvPr id="49155" name="Chart 1"/>
          <p:cNvPicPr>
            <a:picLocks noGrp="1" noChangeArrowheads="1"/>
          </p:cNvPicPr>
          <p:nvPr>
            <p:ph type="body" idx="1"/>
          </p:nvPr>
        </p:nvPicPr>
        <p:blipFill>
          <a:blip r:embed="rId2"/>
          <a:srcRect/>
          <a:stretch>
            <a:fillRect/>
          </a:stretch>
        </p:blipFill>
        <p:spPr>
          <a:xfrm>
            <a:off x="0" y="1785926"/>
            <a:ext cx="8858280" cy="5072074"/>
          </a:xfrm>
          <a:noFill/>
          <a:ln>
            <a:solidFill>
              <a:srgbClr val="996633"/>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14290"/>
            <a:ext cx="9144000" cy="1632798"/>
          </a:xfrm>
        </p:spPr>
        <p:txBody>
          <a:bodyPr>
            <a:normAutofit/>
          </a:bodyPr>
          <a:lstStyle/>
          <a:p>
            <a:pPr algn="ctr" rtl="0" eaLnBrk="1" hangingPunct="1"/>
            <a:r>
              <a:rPr lang="en-US" sz="4000" b="1" dirty="0" smtClean="0">
                <a:solidFill>
                  <a:srgbClr val="0000CC"/>
                </a:solidFill>
              </a:rPr>
              <a:t>Pharmacological &amp; Toxicological</a:t>
            </a:r>
            <a:br>
              <a:rPr lang="en-US" sz="4000" b="1" dirty="0" smtClean="0">
                <a:solidFill>
                  <a:srgbClr val="0000CC"/>
                </a:solidFill>
              </a:rPr>
            </a:br>
            <a:r>
              <a:rPr lang="en-US" sz="4000" b="1" dirty="0" smtClean="0">
                <a:solidFill>
                  <a:srgbClr val="0000CC"/>
                </a:solidFill>
              </a:rPr>
              <a:t>Results</a:t>
            </a:r>
          </a:p>
        </p:txBody>
      </p:sp>
      <p:pic>
        <p:nvPicPr>
          <p:cNvPr id="50179" name="Picture 4"/>
          <p:cNvPicPr>
            <a:picLocks noGrp="1" noChangeAspect="1" noChangeArrowheads="1"/>
          </p:cNvPicPr>
          <p:nvPr>
            <p:ph type="body" idx="1"/>
          </p:nvPr>
        </p:nvPicPr>
        <p:blipFill>
          <a:blip r:embed="rId2"/>
          <a:srcRect/>
          <a:stretch>
            <a:fillRect/>
          </a:stretch>
        </p:blipFill>
        <p:spPr>
          <a:xfrm>
            <a:off x="214282" y="1643050"/>
            <a:ext cx="8929718" cy="5214950"/>
          </a:xfrm>
          <a:noFill/>
          <a:ln>
            <a:solidFill>
              <a:srgbClr val="996633"/>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311150"/>
            <a:ext cx="7724775" cy="844550"/>
          </a:xfrm>
        </p:spPr>
        <p:txBody>
          <a:bodyPr/>
          <a:lstStyle/>
          <a:p>
            <a:pPr algn="ctr"/>
            <a:r>
              <a:rPr lang="en-US" sz="3400" b="1" dirty="0">
                <a:solidFill>
                  <a:srgbClr val="0000FF"/>
                </a:solidFill>
              </a:rPr>
              <a:t>WHAT ARE THE </a:t>
            </a:r>
            <a:r>
              <a:rPr lang="en-US" sz="3400" b="1" dirty="0" smtClean="0">
                <a:solidFill>
                  <a:srgbClr val="0000FF"/>
                </a:solidFill>
              </a:rPr>
              <a:t>INHALANTS ?</a:t>
            </a:r>
            <a:endParaRPr lang="en-US" sz="3400" b="1" dirty="0">
              <a:solidFill>
                <a:srgbClr val="0000FF"/>
              </a:solidFill>
            </a:endParaRPr>
          </a:p>
        </p:txBody>
      </p:sp>
      <p:sp>
        <p:nvSpPr>
          <p:cNvPr id="19459" name="Rectangle 3"/>
          <p:cNvSpPr>
            <a:spLocks noGrp="1" noChangeArrowheads="1"/>
          </p:cNvSpPr>
          <p:nvPr>
            <p:ph idx="1"/>
          </p:nvPr>
        </p:nvSpPr>
        <p:spPr>
          <a:xfrm>
            <a:off x="827088" y="1773238"/>
            <a:ext cx="7993062" cy="4752975"/>
          </a:xfrm>
        </p:spPr>
        <p:txBody>
          <a:bodyPr/>
          <a:lstStyle/>
          <a:p>
            <a:pPr algn="l" rtl="0">
              <a:lnSpc>
                <a:spcPct val="90000"/>
              </a:lnSpc>
            </a:pPr>
            <a:r>
              <a:rPr lang="en-US" sz="3600" b="1" dirty="0"/>
              <a:t>Inhalants are breathable vapors or gases that produce psycho- active effects when abused.</a:t>
            </a:r>
          </a:p>
          <a:p>
            <a:pPr algn="l" rtl="0">
              <a:lnSpc>
                <a:spcPct val="90000"/>
              </a:lnSpc>
            </a:pPr>
            <a:r>
              <a:rPr lang="en-US" sz="3600" b="1" dirty="0">
                <a:solidFill>
                  <a:srgbClr val="0000FF"/>
                </a:solidFill>
              </a:rPr>
              <a:t>They include</a:t>
            </a:r>
            <a:r>
              <a:rPr lang="en-US" sz="3600" b="1" dirty="0"/>
              <a:t>:</a:t>
            </a:r>
          </a:p>
          <a:p>
            <a:pPr algn="l" rtl="0">
              <a:lnSpc>
                <a:spcPct val="90000"/>
              </a:lnSpc>
              <a:buFontTx/>
              <a:buChar char="-"/>
            </a:pPr>
            <a:r>
              <a:rPr lang="en-US" sz="3600" b="1" dirty="0"/>
              <a:t>Volatile organic solvents</a:t>
            </a:r>
          </a:p>
          <a:p>
            <a:pPr algn="l" rtl="0">
              <a:lnSpc>
                <a:spcPct val="90000"/>
              </a:lnSpc>
              <a:buFontTx/>
              <a:buChar char="-"/>
            </a:pPr>
            <a:r>
              <a:rPr lang="en-US" sz="3600" b="1" dirty="0"/>
              <a:t>Fuel gases</a:t>
            </a:r>
          </a:p>
          <a:p>
            <a:pPr algn="l" rtl="0">
              <a:lnSpc>
                <a:spcPct val="90000"/>
              </a:lnSpc>
              <a:buFontTx/>
              <a:buChar char="-"/>
            </a:pPr>
            <a:r>
              <a:rPr lang="en-US" sz="3600" b="1" dirty="0"/>
              <a:t>Nitrites</a:t>
            </a:r>
          </a:p>
          <a:p>
            <a:pPr algn="l" rtl="0">
              <a:lnSpc>
                <a:spcPct val="90000"/>
              </a:lnSpc>
              <a:buFontTx/>
              <a:buChar char="-"/>
            </a:pPr>
            <a:r>
              <a:rPr lang="en-US" sz="3600" b="1" dirty="0"/>
              <a:t>Anesthetic gases</a:t>
            </a:r>
          </a:p>
          <a:p>
            <a:pPr algn="l" rtl="0">
              <a:lnSpc>
                <a:spcPct val="90000"/>
              </a:lnSpc>
              <a:buFontTx/>
              <a:buChar char="-"/>
            </a:pPr>
            <a:endParaRPr lang="en-US" sz="3600" b="1" dirty="0"/>
          </a:p>
        </p:txBody>
      </p:sp>
      <p:sp>
        <p:nvSpPr>
          <p:cNvPr id="4" name="Date Placeholder 3"/>
          <p:cNvSpPr>
            <a:spLocks noGrp="1"/>
          </p:cNvSpPr>
          <p:nvPr>
            <p:ph type="dt" sz="half" idx="10"/>
          </p:nvPr>
        </p:nvSpPr>
        <p:spPr/>
        <p:txBody>
          <a:bodyPr/>
          <a:lstStyle/>
          <a:p>
            <a:fld id="{02EFD793-B26B-40C4-8F9C-4096AA7F3D11}"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6D8CC7A1-6D9B-4840-8BB7-72E381745C74}" type="slidenum">
              <a:rPr lang="ar-EG"/>
              <a:pPr/>
              <a:t>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left)">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wipe(left)">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wipe(left)">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wipe(left)">
                                      <p:cBhvr>
                                        <p:cTn id="32" dur="500"/>
                                        <p:tgtEl>
                                          <p:spTgt spid="19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Effect transition="in" filter="wipe(left)">
                                      <p:cBhvr>
                                        <p:cTn id="37"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85728"/>
            <a:ext cx="8229600" cy="1000132"/>
          </a:xfrm>
        </p:spPr>
        <p:txBody>
          <a:bodyPr/>
          <a:lstStyle/>
          <a:p>
            <a:pPr algn="ctr" eaLnBrk="1" hangingPunct="1"/>
            <a:r>
              <a:rPr lang="en-US" b="1" dirty="0" smtClean="0">
                <a:solidFill>
                  <a:srgbClr val="0000CC"/>
                </a:solidFill>
              </a:rPr>
              <a:t>Effect on lipid </a:t>
            </a:r>
            <a:r>
              <a:rPr lang="en-US" b="1" dirty="0" err="1" smtClean="0">
                <a:solidFill>
                  <a:srgbClr val="0000CC"/>
                </a:solidFill>
              </a:rPr>
              <a:t>peroxidation</a:t>
            </a:r>
            <a:r>
              <a:rPr lang="en-US" dirty="0" smtClean="0"/>
              <a:t> </a:t>
            </a:r>
          </a:p>
        </p:txBody>
      </p:sp>
      <p:pic>
        <p:nvPicPr>
          <p:cNvPr id="51203" name="Picture 5"/>
          <p:cNvPicPr>
            <a:picLocks noGrp="1" noChangeAspect="1" noChangeArrowheads="1"/>
          </p:cNvPicPr>
          <p:nvPr>
            <p:ph type="body" idx="1"/>
          </p:nvPr>
        </p:nvPicPr>
        <p:blipFill>
          <a:blip r:embed="rId2"/>
          <a:srcRect/>
          <a:stretch>
            <a:fillRect/>
          </a:stretch>
        </p:blipFill>
        <p:spPr>
          <a:xfrm>
            <a:off x="0" y="1428736"/>
            <a:ext cx="8929718" cy="5143536"/>
          </a:xfrm>
          <a:noFill/>
          <a:ln>
            <a:solidFill>
              <a:srgbClr val="996633"/>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00166" y="0"/>
            <a:ext cx="6357982" cy="857232"/>
          </a:xfrm>
        </p:spPr>
        <p:txBody>
          <a:bodyPr>
            <a:normAutofit/>
          </a:bodyPr>
          <a:lstStyle/>
          <a:p>
            <a:pPr algn="ctr" rtl="0" eaLnBrk="1" hangingPunct="1"/>
            <a:r>
              <a:rPr lang="en-US" sz="4000" b="1" dirty="0" smtClean="0">
                <a:solidFill>
                  <a:srgbClr val="FF0066"/>
                </a:solidFill>
              </a:rPr>
              <a:t>CONCLUSIONS</a:t>
            </a:r>
          </a:p>
        </p:txBody>
      </p:sp>
      <p:sp>
        <p:nvSpPr>
          <p:cNvPr id="52227" name="Rectangle 3"/>
          <p:cNvSpPr>
            <a:spLocks noGrp="1" noChangeArrowheads="1"/>
          </p:cNvSpPr>
          <p:nvPr>
            <p:ph type="body" idx="1"/>
          </p:nvPr>
        </p:nvSpPr>
        <p:spPr>
          <a:xfrm>
            <a:off x="0" y="928670"/>
            <a:ext cx="9144000" cy="5929330"/>
          </a:xfrm>
        </p:spPr>
        <p:txBody>
          <a:bodyPr>
            <a:noAutofit/>
          </a:bodyPr>
          <a:lstStyle/>
          <a:p>
            <a:pPr marL="609600" indent="-609600" algn="l" rtl="0" eaLnBrk="1" hangingPunct="1">
              <a:lnSpc>
                <a:spcPct val="80000"/>
              </a:lnSpc>
              <a:buFont typeface="Wingdings" pitchFamily="2" charset="2"/>
              <a:buAutoNum type="arabicPeriod"/>
            </a:pPr>
            <a:r>
              <a:rPr lang="en-US" sz="2800" b="1" dirty="0" smtClean="0">
                <a:solidFill>
                  <a:srgbClr val="0000CC"/>
                </a:solidFill>
                <a:latin typeface="Times New Roman" pitchFamily="18" charset="0"/>
                <a:cs typeface="Times New Roman" pitchFamily="18" charset="0"/>
              </a:rPr>
              <a:t>The exact number of street children either in Egypt or in its upper (southern) part is still hard to determine. </a:t>
            </a:r>
          </a:p>
          <a:p>
            <a:pPr marL="609600" indent="-609600" algn="l" rtl="0" eaLnBrk="1" hangingPunct="1">
              <a:lnSpc>
                <a:spcPct val="80000"/>
              </a:lnSpc>
              <a:buFont typeface="Wingdings" pitchFamily="2" charset="2"/>
              <a:buAutoNum type="arabicPeriod"/>
            </a:pPr>
            <a:r>
              <a:rPr lang="en-US" sz="2800" b="1" dirty="0" smtClean="0">
                <a:solidFill>
                  <a:srgbClr val="0000CC"/>
                </a:solidFill>
                <a:latin typeface="Times New Roman" pitchFamily="18" charset="0"/>
                <a:cs typeface="Times New Roman" pitchFamily="18" charset="0"/>
              </a:rPr>
              <a:t>A vast majority of the street children in Upper Egypt abuse a glue called "Kolla" on habitual basis without knowing anything about its hazards to their health. </a:t>
            </a:r>
          </a:p>
          <a:p>
            <a:pPr marL="609600" indent="-609600" algn="l" rtl="0" eaLnBrk="1" hangingPunct="1">
              <a:lnSpc>
                <a:spcPct val="80000"/>
              </a:lnSpc>
              <a:buFont typeface="Wingdings" pitchFamily="2" charset="2"/>
              <a:buAutoNum type="arabicPeriod"/>
            </a:pPr>
            <a:r>
              <a:rPr lang="en-US" sz="2800" b="1" dirty="0" smtClean="0">
                <a:solidFill>
                  <a:srgbClr val="0000CC"/>
                </a:solidFill>
                <a:latin typeface="Times New Roman" pitchFamily="18" charset="0"/>
                <a:cs typeface="Times New Roman" pitchFamily="18" charset="0"/>
              </a:rPr>
              <a:t>The street children use the glue because: it is not illegal and does not subject them to arrest by the police, because it is cheep and easily available and to attain "social freedom", to break "social barriers", or "norms" and to improve their self-esteem.   </a:t>
            </a:r>
          </a:p>
          <a:p>
            <a:pPr marL="609600" indent="-609600" algn="l" rtl="0" eaLnBrk="1" hangingPunct="1">
              <a:lnSpc>
                <a:spcPct val="80000"/>
              </a:lnSpc>
              <a:buFont typeface="Wingdings" pitchFamily="2" charset="2"/>
              <a:buAutoNum type="arabicPeriod"/>
            </a:pPr>
            <a:r>
              <a:rPr lang="en-US" sz="2800" b="1" dirty="0" smtClean="0">
                <a:solidFill>
                  <a:srgbClr val="0000CC"/>
                </a:solidFill>
                <a:latin typeface="Times New Roman" pitchFamily="18" charset="0"/>
                <a:cs typeface="Times New Roman" pitchFamily="18" charset="0"/>
              </a:rPr>
              <a:t>Chemical analysis of "Kolla" revealed that it contains more than 10 inhaled toxic substances.  This mixture of solvents has more toxic effects than individual solvent. Toluene represents large percentage of glue (28.861mg/g glue), other substances are present as n-Hexane, n-Octane, </a:t>
            </a:r>
            <a:r>
              <a:rPr lang="en-US" sz="2800" b="1" dirty="0" err="1" smtClean="0">
                <a:solidFill>
                  <a:srgbClr val="0000CC"/>
                </a:solidFill>
                <a:latin typeface="Times New Roman" pitchFamily="18" charset="0"/>
                <a:cs typeface="Times New Roman" pitchFamily="18" charset="0"/>
              </a:rPr>
              <a:t>Ethylbenzene</a:t>
            </a:r>
            <a:r>
              <a:rPr lang="en-US" sz="2800" b="1" dirty="0" smtClean="0">
                <a:solidFill>
                  <a:srgbClr val="0000CC"/>
                </a:solidFill>
                <a:latin typeface="Times New Roman" pitchFamily="18" charset="0"/>
                <a:cs typeface="Times New Roman" pitchFamily="18" charset="0"/>
              </a:rPr>
              <a:t> and p-</a:t>
            </a:r>
            <a:r>
              <a:rPr lang="en-US" sz="2800" b="1" dirty="0" err="1" smtClean="0">
                <a:solidFill>
                  <a:srgbClr val="0000CC"/>
                </a:solidFill>
                <a:latin typeface="Times New Roman" pitchFamily="18" charset="0"/>
                <a:cs typeface="Times New Roman" pitchFamily="18" charset="0"/>
              </a:rPr>
              <a:t>Xylene</a:t>
            </a:r>
            <a:r>
              <a:rPr lang="en-US" sz="2800" b="1" dirty="0" smtClean="0">
                <a:solidFill>
                  <a:srgbClr val="0000CC"/>
                </a:solidFill>
                <a:latin typeface="Times New Roman" pitchFamily="18" charset="0"/>
                <a:cs typeface="Times New Roman" pitchFamily="18" charset="0"/>
              </a:rPr>
              <a:t>.</a:t>
            </a:r>
          </a:p>
          <a:p>
            <a:pPr marL="609600" indent="-609600" algn="l" rtl="0" eaLnBrk="1" hangingPunct="1">
              <a:lnSpc>
                <a:spcPct val="80000"/>
              </a:lnSpc>
              <a:buFont typeface="Wingdings" pitchFamily="2" charset="2"/>
              <a:buNone/>
            </a:pPr>
            <a:r>
              <a:rPr lang="en-US" sz="2800" dirty="0" smtClean="0">
                <a:solidFill>
                  <a:srgbClr val="0000CC"/>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928670"/>
          </a:xfrm>
        </p:spPr>
        <p:txBody>
          <a:bodyPr>
            <a:normAutofit/>
          </a:bodyPr>
          <a:lstStyle/>
          <a:p>
            <a:pPr algn="ctr" rtl="0"/>
            <a:r>
              <a:rPr lang="en-US" sz="3600" b="1" dirty="0" smtClean="0">
                <a:solidFill>
                  <a:srgbClr val="FF0066"/>
                </a:solidFill>
              </a:rPr>
              <a:t>CONCLUSIONS</a:t>
            </a:r>
          </a:p>
        </p:txBody>
      </p:sp>
      <p:sp>
        <p:nvSpPr>
          <p:cNvPr id="53251" name="Rectangle 3"/>
          <p:cNvSpPr>
            <a:spLocks noGrp="1" noChangeArrowheads="1"/>
          </p:cNvSpPr>
          <p:nvPr>
            <p:ph type="body" idx="1"/>
          </p:nvPr>
        </p:nvSpPr>
        <p:spPr>
          <a:xfrm>
            <a:off x="0" y="1000108"/>
            <a:ext cx="9144000" cy="5857892"/>
          </a:xfrm>
        </p:spPr>
        <p:txBody>
          <a:bodyPr>
            <a:normAutofit lnSpcReduction="10000"/>
          </a:bodyPr>
          <a:lstStyle/>
          <a:p>
            <a:pPr algn="l" rtl="0" eaLnBrk="1" hangingPunct="1">
              <a:lnSpc>
                <a:spcPct val="80000"/>
              </a:lnSpc>
            </a:pPr>
            <a:endParaRPr lang="en-US" sz="800" dirty="0" smtClean="0"/>
          </a:p>
          <a:p>
            <a:pPr algn="l" rtl="0" eaLnBrk="1" hangingPunct="1">
              <a:lnSpc>
                <a:spcPct val="80000"/>
              </a:lnSpc>
              <a:buFontTx/>
              <a:buAutoNum type="arabicPeriod" startAt="5"/>
            </a:pPr>
            <a:r>
              <a:rPr lang="en-US" sz="3000" b="1" dirty="0" smtClean="0">
                <a:solidFill>
                  <a:srgbClr val="0000CC"/>
                </a:solidFill>
                <a:latin typeface="Times New Roman" pitchFamily="18" charset="0"/>
                <a:cs typeface="Times New Roman" pitchFamily="18" charset="0"/>
              </a:rPr>
              <a:t>Repeated daily inhalation of "Kolla" for 10 days exerted a biphasic response on locomotor activity of rats with an initial depression followed by inhalation.   </a:t>
            </a:r>
          </a:p>
          <a:p>
            <a:pPr algn="l" rtl="0" eaLnBrk="1" hangingPunct="1">
              <a:lnSpc>
                <a:spcPct val="80000"/>
              </a:lnSpc>
              <a:buFontTx/>
              <a:buAutoNum type="arabicPeriod" startAt="5"/>
            </a:pPr>
            <a:r>
              <a:rPr lang="en-US" sz="3000" b="1" dirty="0" smtClean="0">
                <a:solidFill>
                  <a:srgbClr val="0000CC"/>
                </a:solidFill>
                <a:latin typeface="Times New Roman" pitchFamily="18" charset="0"/>
                <a:cs typeface="Times New Roman" pitchFamily="18" charset="0"/>
              </a:rPr>
              <a:t>"Kolla" increases MDA level in some brain regions as cortex and cerebellum indicating its deleterious effect on lipid </a:t>
            </a:r>
            <a:r>
              <a:rPr lang="en-US" sz="3000" b="1" dirty="0" err="1" smtClean="0">
                <a:solidFill>
                  <a:srgbClr val="0000CC"/>
                </a:solidFill>
                <a:latin typeface="Times New Roman" pitchFamily="18" charset="0"/>
                <a:cs typeface="Times New Roman" pitchFamily="18" charset="0"/>
              </a:rPr>
              <a:t>peroxidation</a:t>
            </a:r>
            <a:r>
              <a:rPr lang="en-US" sz="3000" b="1" dirty="0" smtClean="0">
                <a:solidFill>
                  <a:srgbClr val="0000CC"/>
                </a:solidFill>
                <a:latin typeface="Times New Roman" pitchFamily="18" charset="0"/>
                <a:cs typeface="Times New Roman" pitchFamily="18" charset="0"/>
              </a:rPr>
              <a:t>.</a:t>
            </a:r>
          </a:p>
          <a:p>
            <a:pPr algn="l" rtl="0" eaLnBrk="1" hangingPunct="1">
              <a:lnSpc>
                <a:spcPct val="80000"/>
              </a:lnSpc>
              <a:buFontTx/>
              <a:buAutoNum type="arabicPeriod" startAt="5"/>
            </a:pPr>
            <a:r>
              <a:rPr lang="en-US" sz="3000" b="1" dirty="0" smtClean="0">
                <a:solidFill>
                  <a:srgbClr val="0000CC"/>
                </a:solidFill>
                <a:latin typeface="Times New Roman" pitchFamily="18" charset="0"/>
                <a:cs typeface="Times New Roman" pitchFamily="18" charset="0"/>
              </a:rPr>
              <a:t>Repeated daily inhalation of "Kolla" for 10 days exerted a biphasic response on locomotor activity of rats with an initial depression followed by inhalation.   "Kolla" increases MDA level in some brain regions as cortex and cerebellum indicating its deleterious effect on lipid </a:t>
            </a:r>
            <a:r>
              <a:rPr lang="en-US" sz="3000" b="1" dirty="0" err="1" smtClean="0">
                <a:solidFill>
                  <a:srgbClr val="0000CC"/>
                </a:solidFill>
                <a:latin typeface="Times New Roman" pitchFamily="18" charset="0"/>
                <a:cs typeface="Times New Roman" pitchFamily="18" charset="0"/>
              </a:rPr>
              <a:t>peroxidation</a:t>
            </a:r>
            <a:endParaRPr lang="en-US" sz="3000" b="1" dirty="0" smtClean="0">
              <a:solidFill>
                <a:srgbClr val="0000CC"/>
              </a:solidFill>
              <a:latin typeface="Times New Roman" pitchFamily="18" charset="0"/>
              <a:cs typeface="Times New Roman" pitchFamily="18" charset="0"/>
            </a:endParaRPr>
          </a:p>
          <a:p>
            <a:pPr algn="l" rtl="0" eaLnBrk="1" hangingPunct="1">
              <a:lnSpc>
                <a:spcPct val="80000"/>
              </a:lnSpc>
              <a:buFontTx/>
              <a:buAutoNum type="arabicPeriod" startAt="5"/>
            </a:pPr>
            <a:r>
              <a:rPr lang="en-US" sz="3000" b="1" dirty="0" smtClean="0">
                <a:solidFill>
                  <a:srgbClr val="0000CC"/>
                </a:solidFill>
                <a:latin typeface="Times New Roman" pitchFamily="18" charset="0"/>
                <a:cs typeface="Times New Roman" pitchFamily="18" charset="0"/>
              </a:rPr>
              <a:t>Further investigations are currently carried out to determine the effects of "Kolla" on glutamate level in brain as well as its </a:t>
            </a:r>
            <a:r>
              <a:rPr lang="en-US" sz="3000" b="1" dirty="0" err="1" smtClean="0">
                <a:solidFill>
                  <a:srgbClr val="0000CC"/>
                </a:solidFill>
                <a:latin typeface="Times New Roman" pitchFamily="18" charset="0"/>
                <a:cs typeface="Times New Roman" pitchFamily="18" charset="0"/>
              </a:rPr>
              <a:t>histopathological</a:t>
            </a:r>
            <a:r>
              <a:rPr lang="en-US" sz="3000" b="1" dirty="0" smtClean="0">
                <a:solidFill>
                  <a:srgbClr val="0000CC"/>
                </a:solidFill>
                <a:latin typeface="Times New Roman" pitchFamily="18" charset="0"/>
                <a:cs typeface="Times New Roman" pitchFamily="18" charset="0"/>
              </a:rPr>
              <a:t> toxicity effects on liver, brain and kidney of experimental animals. </a:t>
            </a:r>
          </a:p>
          <a:p>
            <a:pPr eaLnBrk="1" hangingPunct="1">
              <a:lnSpc>
                <a:spcPct val="80000"/>
              </a:lnSpc>
            </a:pPr>
            <a:endParaRPr lang="en-US" sz="2400" b="1" dirty="0"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42844" y="357166"/>
          <a:ext cx="7929618"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2016 </a:t>
            </a:r>
          </a:p>
          <a:p>
            <a:r>
              <a:rPr lang="en-US" sz="2800" b="1" dirty="0" smtClean="0">
                <a:solidFill>
                  <a:schemeClr val="bg1"/>
                </a:solidFill>
              </a:rPr>
              <a:t>Website: </a:t>
            </a:r>
            <a:r>
              <a:rPr lang="en-US" sz="2800" b="1" dirty="0">
                <a:solidFill>
                  <a:schemeClr val="bg1"/>
                </a:solidFill>
              </a:rPr>
              <a:t>addictiontherapy.conferenceseries.com</a:t>
            </a:r>
            <a:endParaRPr lang="en-US" sz="2800" b="1" dirty="0" smtClean="0">
              <a:solidFill>
                <a:schemeClr val="bg1"/>
              </a:solidFill>
            </a:endParaRPr>
          </a:p>
        </p:txBody>
      </p:sp>
      <p:sp>
        <p:nvSpPr>
          <p:cNvPr id="2" name="Title 1"/>
          <p:cNvSpPr>
            <a:spLocks noGrp="1"/>
          </p:cNvSpPr>
          <p:nvPr>
            <p:ph type="ctrTitle"/>
          </p:nvPr>
        </p:nvSpPr>
        <p:spPr>
          <a:xfrm>
            <a:off x="0" y="1371600"/>
            <a:ext cx="9144000" cy="2209800"/>
          </a:xfrm>
          <a:blipFill>
            <a:blip r:embed="rId2"/>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dirty="0" smtClean="0">
                <a:solidFill>
                  <a:srgbClr val="00B0F0"/>
                </a:solidFill>
                <a:latin typeface="Times New Roman" pitchFamily="18" charset="0"/>
                <a:cs typeface="Times New Roman" pitchFamily="18" charset="0"/>
              </a:rPr>
              <a:t>Meet the eminent gathering once again at</a:t>
            </a:r>
            <a:r>
              <a:rPr sz="4800" b="1" dirty="0" smtClean="0">
                <a:solidFill>
                  <a:schemeClr val="tx1"/>
                </a:solidFill>
                <a:latin typeface="Times New Roman" pitchFamily="18" charset="0"/>
                <a:cs typeface="Times New Roman" pitchFamily="18" charset="0"/>
              </a:rPr>
              <a:t/>
            </a:r>
            <a:br>
              <a:rPr sz="4800" b="1" dirty="0" smtClean="0">
                <a:solidFill>
                  <a:schemeClr val="tx1"/>
                </a:solidFill>
                <a:latin typeface="Times New Roman" pitchFamily="18" charset="0"/>
                <a:cs typeface="Times New Roman" pitchFamily="18" charset="0"/>
              </a:rPr>
            </a:br>
            <a:r>
              <a:rPr sz="4800" b="1" dirty="0" smtClean="0">
                <a:solidFill>
                  <a:schemeClr val="tx1"/>
                </a:solidFill>
                <a:latin typeface="Times New Roman" pitchFamily="18" charset="0"/>
                <a:cs typeface="Times New Roman" pitchFamily="18" charset="0"/>
              </a:rPr>
              <a:t>Addiction Therapy 2016</a:t>
            </a:r>
            <a:r>
              <a:rPr sz="4800" b="1" dirty="0" smtClean="0">
                <a:solidFill>
                  <a:schemeClr val="tx1"/>
                </a:solidFill>
              </a:rPr>
              <a:t/>
            </a:r>
            <a:br>
              <a:rPr sz="4800" b="1" dirty="0" smtClean="0">
                <a:solidFill>
                  <a:schemeClr val="tx1"/>
                </a:solidFill>
              </a:rPr>
            </a:br>
            <a:r>
              <a:rPr sz="2400" b="1" dirty="0" smtClean="0">
                <a:solidFill>
                  <a:schemeClr val="tx1"/>
                </a:solidFill>
                <a:latin typeface="Perpetua"/>
                <a:ea typeface="+mn-ea"/>
                <a:cs typeface="+mn-cs"/>
              </a:rPr>
              <a:t>Miami, USA</a:t>
            </a:r>
            <a:br>
              <a:rPr sz="2400" b="1" dirty="0" smtClean="0">
                <a:solidFill>
                  <a:schemeClr val="tx1"/>
                </a:solidFill>
                <a:latin typeface="Perpetua"/>
                <a:ea typeface="+mn-ea"/>
                <a:cs typeface="+mn-cs"/>
              </a:rPr>
            </a:br>
            <a:r>
              <a:rPr sz="2400" b="1" dirty="0" smtClean="0">
                <a:solidFill>
                  <a:schemeClr val="tx1"/>
                </a:solidFill>
                <a:latin typeface="Perpetua"/>
                <a:ea typeface="+mn-ea"/>
                <a:cs typeface="+mn-cs"/>
              </a:rPr>
              <a:t>October 06-08, 2016</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l" rtl="0"/>
            <a:endParaRPr lang="en-US">
              <a:solidFill>
                <a:prstClr val="black"/>
              </a:solidFill>
            </a:endParaRPr>
          </a:p>
        </p:txBody>
      </p:sp>
      <p:pic>
        <p:nvPicPr>
          <p:cNvPr id="11" name="Picture 2" descr="C:\Users\nagapraveen-p\AppData\Local\Microsoft\Windows\Temporary Internet Files\Content.Outlook\XLM8YBCH\logo (2).png"/>
          <p:cNvPicPr>
            <a:picLocks noChangeAspect="1" noChangeArrowheads="1"/>
          </p:cNvPicPr>
          <p:nvPr/>
        </p:nvPicPr>
        <p:blipFill>
          <a:blip r:embed="rId3"/>
          <a:srcRect/>
          <a:stretch>
            <a:fillRect/>
          </a:stretch>
        </p:blipFill>
        <p:spPr bwMode="auto">
          <a:xfrm>
            <a:off x="3124200" y="0"/>
            <a:ext cx="2907916" cy="1425165"/>
          </a:xfrm>
          <a:prstGeom prst="rect">
            <a:avLst/>
          </a:prstGeom>
          <a:noFill/>
        </p:spPr>
      </p:pic>
    </p:spTree>
    <p:extLst>
      <p:ext uri="{BB962C8B-B14F-4D97-AF65-F5344CB8AC3E}">
        <p14:creationId xmlns:p14="http://schemas.microsoft.com/office/powerpoint/2010/main" val="346936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sz="4200" b="1">
                <a:solidFill>
                  <a:srgbClr val="0000FF"/>
                </a:solidFill>
              </a:rPr>
              <a:t>EXAMPLES OF INHALANTS</a:t>
            </a:r>
            <a:r>
              <a:rPr lang="en-US">
                <a:solidFill>
                  <a:srgbClr val="0000FF"/>
                </a:solidFill>
              </a:rPr>
              <a:t> </a:t>
            </a:r>
          </a:p>
        </p:txBody>
      </p:sp>
      <p:sp>
        <p:nvSpPr>
          <p:cNvPr id="20483" name="Rectangle 3"/>
          <p:cNvSpPr>
            <a:spLocks noGrp="1" noChangeArrowheads="1"/>
          </p:cNvSpPr>
          <p:nvPr>
            <p:ph idx="1"/>
          </p:nvPr>
        </p:nvSpPr>
        <p:spPr>
          <a:xfrm>
            <a:off x="395288" y="2060575"/>
            <a:ext cx="8280400" cy="4248150"/>
          </a:xfrm>
        </p:spPr>
        <p:txBody>
          <a:bodyPr/>
          <a:lstStyle/>
          <a:p>
            <a:pPr algn="l" rtl="0">
              <a:lnSpc>
                <a:spcPct val="80000"/>
              </a:lnSpc>
              <a:buFontTx/>
              <a:buChar char="-"/>
            </a:pPr>
            <a:r>
              <a:rPr lang="en-US" sz="3300" b="1" dirty="0">
                <a:solidFill>
                  <a:srgbClr val="990000"/>
                </a:solidFill>
              </a:rPr>
              <a:t>Volatile Solvents AND Gases</a:t>
            </a:r>
            <a:r>
              <a:rPr lang="en-US" sz="3300" b="1" dirty="0"/>
              <a:t>:</a:t>
            </a:r>
          </a:p>
          <a:p>
            <a:pPr algn="l" rtl="0">
              <a:lnSpc>
                <a:spcPct val="80000"/>
              </a:lnSpc>
              <a:buFontTx/>
              <a:buNone/>
            </a:pPr>
            <a:r>
              <a:rPr lang="en-US" sz="3300" b="1" dirty="0"/>
              <a:t>   </a:t>
            </a:r>
            <a:r>
              <a:rPr lang="en-US" sz="3300" b="1" i="1" dirty="0">
                <a:solidFill>
                  <a:srgbClr val="333300"/>
                </a:solidFill>
              </a:rPr>
              <a:t>Glue, Paint Thinner, Gasoline, Gas Lighters,  Nail Polish  Remover, Correction Fluid</a:t>
            </a:r>
            <a:r>
              <a:rPr lang="en-US" sz="3300" b="1" dirty="0">
                <a:solidFill>
                  <a:srgbClr val="333300"/>
                </a:solidFill>
              </a:rPr>
              <a:t>.</a:t>
            </a:r>
          </a:p>
          <a:p>
            <a:pPr algn="l" rtl="0">
              <a:lnSpc>
                <a:spcPct val="80000"/>
              </a:lnSpc>
              <a:buFontTx/>
              <a:buChar char="-"/>
            </a:pPr>
            <a:r>
              <a:rPr lang="en-US" sz="3300" b="1" dirty="0">
                <a:solidFill>
                  <a:srgbClr val="990000"/>
                </a:solidFill>
              </a:rPr>
              <a:t>Aerosols</a:t>
            </a:r>
            <a:r>
              <a:rPr lang="en-US" sz="3300" b="1" dirty="0"/>
              <a:t>: </a:t>
            </a:r>
            <a:r>
              <a:rPr lang="en-US" sz="3300" b="1" i="1" dirty="0"/>
              <a:t>hair sprays</a:t>
            </a:r>
          </a:p>
          <a:p>
            <a:pPr algn="l" rtl="0">
              <a:lnSpc>
                <a:spcPct val="80000"/>
              </a:lnSpc>
              <a:buFontTx/>
              <a:buChar char="-"/>
            </a:pPr>
            <a:r>
              <a:rPr lang="en-US" sz="3300" b="1" dirty="0">
                <a:solidFill>
                  <a:srgbClr val="990000"/>
                </a:solidFill>
              </a:rPr>
              <a:t>Anesthetics</a:t>
            </a:r>
            <a:r>
              <a:rPr lang="en-US" sz="3300" b="1" dirty="0"/>
              <a:t>: </a:t>
            </a:r>
            <a:r>
              <a:rPr lang="en-US" sz="3300" b="1" i="1" dirty="0"/>
              <a:t>Nitrous Oxide, Ether</a:t>
            </a:r>
          </a:p>
          <a:p>
            <a:pPr algn="l" rtl="0">
              <a:lnSpc>
                <a:spcPct val="80000"/>
              </a:lnSpc>
              <a:buFontTx/>
              <a:buChar char="-"/>
            </a:pPr>
            <a:r>
              <a:rPr lang="en-US" sz="3300" b="1" dirty="0">
                <a:solidFill>
                  <a:srgbClr val="990000"/>
                </a:solidFill>
              </a:rPr>
              <a:t>Nitrites</a:t>
            </a:r>
            <a:r>
              <a:rPr lang="en-US" sz="3300" b="1" dirty="0"/>
              <a:t>: </a:t>
            </a:r>
            <a:r>
              <a:rPr lang="en-US" sz="3300" b="1" i="1" dirty="0">
                <a:solidFill>
                  <a:srgbClr val="333300"/>
                </a:solidFill>
              </a:rPr>
              <a:t>Amyl, butyl and Isobutyl Nitrites. (Room </a:t>
            </a:r>
            <a:r>
              <a:rPr lang="en-US" sz="3300" b="1" i="1" dirty="0" err="1">
                <a:solidFill>
                  <a:srgbClr val="333300"/>
                </a:solidFill>
              </a:rPr>
              <a:t>Odorizers</a:t>
            </a:r>
            <a:r>
              <a:rPr lang="en-US" sz="3300" b="1" i="1" dirty="0">
                <a:solidFill>
                  <a:srgbClr val="333300"/>
                </a:solidFill>
              </a:rPr>
              <a:t>)</a:t>
            </a:r>
            <a:r>
              <a:rPr lang="en-US" sz="1900" b="1" i="1" dirty="0">
                <a:solidFill>
                  <a:srgbClr val="333300"/>
                </a:solidFill>
              </a:rPr>
              <a:t>  </a:t>
            </a:r>
            <a:endParaRPr lang="ar-EG" sz="1900" b="1" i="1" dirty="0">
              <a:solidFill>
                <a:srgbClr val="333300"/>
              </a:solidFill>
            </a:endParaRPr>
          </a:p>
          <a:p>
            <a:pPr algn="l" rtl="0">
              <a:lnSpc>
                <a:spcPct val="80000"/>
              </a:lnSpc>
              <a:buFontTx/>
              <a:buChar char="-"/>
            </a:pPr>
            <a:endParaRPr lang="en-US" sz="1900" b="1" i="1" dirty="0">
              <a:solidFill>
                <a:srgbClr val="333300"/>
              </a:solidFill>
            </a:endParaRPr>
          </a:p>
        </p:txBody>
      </p:sp>
      <p:sp>
        <p:nvSpPr>
          <p:cNvPr id="4" name="Date Placeholder 3"/>
          <p:cNvSpPr>
            <a:spLocks noGrp="1"/>
          </p:cNvSpPr>
          <p:nvPr>
            <p:ph type="dt" sz="half" idx="10"/>
          </p:nvPr>
        </p:nvSpPr>
        <p:spPr/>
        <p:txBody>
          <a:bodyPr/>
          <a:lstStyle/>
          <a:p>
            <a:fld id="{05BD34D6-F9F8-471D-A97A-0DD366BF1E1E}"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236BDD20-182B-4136-B557-B4B15D0F672C}" type="slidenum">
              <a:rPr lang="ar-EG"/>
              <a:pPr/>
              <a:t>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411939"/>
          </a:xfrm>
        </p:spPr>
        <p:txBody>
          <a:bodyPr/>
          <a:lstStyle/>
          <a:p>
            <a:pPr algn="ctr" rtl="0"/>
            <a:endParaRPr lang="en-US" sz="4400" b="1" dirty="0" smtClean="0">
              <a:solidFill>
                <a:srgbClr val="FF0000"/>
              </a:solidFill>
            </a:endParaRPr>
          </a:p>
          <a:p>
            <a:pPr algn="ctr" rtl="0">
              <a:buNone/>
            </a:pPr>
            <a:r>
              <a:rPr lang="en-US" sz="4400" b="1" dirty="0" smtClean="0">
                <a:solidFill>
                  <a:srgbClr val="FF0000"/>
                </a:solidFill>
              </a:rPr>
              <a:t>IN MOST COUNTRIES</a:t>
            </a:r>
          </a:p>
          <a:p>
            <a:pPr algn="ctr" rtl="0">
              <a:buNone/>
            </a:pPr>
            <a:r>
              <a:rPr lang="en-US" sz="4400" b="1" dirty="0" smtClean="0">
                <a:solidFill>
                  <a:srgbClr val="FF0000"/>
                </a:solidFill>
              </a:rPr>
              <a:t>INHALANTS ARE THE CHEAP TOXIC  ADDICTING SUBSTANCES OF THE POOR!! </a:t>
            </a:r>
          </a:p>
          <a:p>
            <a:pPr algn="ctr" rtl="0">
              <a:buNone/>
            </a:pPr>
            <a:endParaRPr lang="en-US" sz="4400" b="1" i="1" dirty="0" smtClean="0">
              <a:solidFill>
                <a:srgbClr val="FF0000"/>
              </a:solidFill>
            </a:endParaRPr>
          </a:p>
          <a:p>
            <a:pPr algn="ctr" rtl="0">
              <a:buNone/>
            </a:pPr>
            <a:r>
              <a:rPr lang="en-US" sz="4400" b="1" i="1" dirty="0" smtClean="0">
                <a:solidFill>
                  <a:srgbClr val="FF0000"/>
                </a:solidFill>
              </a:rPr>
              <a:t>WHO CARES??</a:t>
            </a:r>
          </a:p>
          <a:p>
            <a:pPr algn="ctr" rtl="0">
              <a:buNone/>
            </a:pPr>
            <a:endParaRPr lang="en-US" sz="4400" b="1" dirty="0" smtClean="0">
              <a:solidFill>
                <a:srgbClr val="FF0000"/>
              </a:solidFill>
            </a:endParaRPr>
          </a:p>
          <a:p>
            <a:pPr algn="l" rtl="0"/>
            <a:endParaRPr lang="ar-EG" dirty="0"/>
          </a:p>
        </p:txBody>
      </p:sp>
      <p:pic>
        <p:nvPicPr>
          <p:cNvPr id="5" name="Picture 6" descr="847"/>
          <p:cNvPicPr>
            <a:picLocks noChangeAspect="1" noChangeArrowheads="1"/>
          </p:cNvPicPr>
          <p:nvPr/>
        </p:nvPicPr>
        <p:blipFill>
          <a:blip r:embed="rId2"/>
          <a:srcRect/>
          <a:stretch>
            <a:fillRect/>
          </a:stretch>
        </p:blipFill>
        <p:spPr bwMode="auto">
          <a:xfrm>
            <a:off x="0" y="0"/>
            <a:ext cx="1571604" cy="1780310"/>
          </a:xfrm>
          <a:prstGeom prst="rect">
            <a:avLst/>
          </a:prstGeom>
          <a:noFill/>
          <a:ln w="9525">
            <a:solidFill>
              <a:srgbClr val="002060"/>
            </a:solidFill>
            <a:miter lim="800000"/>
            <a:headEnd/>
            <a:tailEnd/>
          </a:ln>
        </p:spPr>
      </p:pic>
      <p:pic>
        <p:nvPicPr>
          <p:cNvPr id="7" name="Picture 8"/>
          <p:cNvPicPr>
            <a:picLocks noChangeAspect="1" noChangeArrowheads="1"/>
          </p:cNvPicPr>
          <p:nvPr/>
        </p:nvPicPr>
        <p:blipFill>
          <a:blip r:embed="rId3"/>
          <a:srcRect/>
          <a:stretch>
            <a:fillRect/>
          </a:stretch>
        </p:blipFill>
        <p:spPr bwMode="auto">
          <a:xfrm>
            <a:off x="285720" y="4437536"/>
            <a:ext cx="2143140" cy="2206174"/>
          </a:xfrm>
          <a:prstGeom prst="rect">
            <a:avLst/>
          </a:prstGeom>
          <a:solidFill>
            <a:srgbClr val="C00000"/>
          </a:solidFill>
          <a:ln w="9525">
            <a:solidFill>
              <a:schemeClr val="accent1">
                <a:lumMod val="50000"/>
              </a:schemeClr>
            </a:solidFill>
            <a:miter lim="800000"/>
            <a:headEnd/>
            <a:tailEnd/>
          </a:ln>
        </p:spPr>
      </p:pic>
      <p:pic>
        <p:nvPicPr>
          <p:cNvPr id="9" name="Picture 10" descr="n27114242816_1175310_8677"/>
          <p:cNvPicPr>
            <a:picLocks noChangeAspect="1" noChangeArrowheads="1"/>
          </p:cNvPicPr>
          <p:nvPr/>
        </p:nvPicPr>
        <p:blipFill>
          <a:blip r:embed="rId4"/>
          <a:srcRect/>
          <a:stretch>
            <a:fillRect/>
          </a:stretch>
        </p:blipFill>
        <p:spPr bwMode="auto">
          <a:xfrm>
            <a:off x="6572264" y="4357302"/>
            <a:ext cx="2360611" cy="2286408"/>
          </a:xfrm>
          <a:prstGeom prst="rect">
            <a:avLst/>
          </a:prstGeom>
          <a:noFill/>
          <a:ln w="9525">
            <a:noFill/>
            <a:miter lim="800000"/>
            <a:headEnd/>
            <a:tailEnd/>
          </a:ln>
        </p:spPr>
      </p:pic>
      <p:pic>
        <p:nvPicPr>
          <p:cNvPr id="10" name="Picture 8" descr="1120"/>
          <p:cNvPicPr>
            <a:picLocks noChangeAspect="1" noChangeArrowheads="1"/>
          </p:cNvPicPr>
          <p:nvPr/>
        </p:nvPicPr>
        <p:blipFill>
          <a:blip r:embed="rId5"/>
          <a:srcRect/>
          <a:stretch>
            <a:fillRect/>
          </a:stretch>
        </p:blipFill>
        <p:spPr bwMode="auto">
          <a:xfrm>
            <a:off x="7643834" y="0"/>
            <a:ext cx="1143008"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14313"/>
            <a:ext cx="9144000" cy="2000251"/>
          </a:xfrm>
          <a:solidFill>
            <a:srgbClr val="FFFFFF"/>
          </a:solidFill>
          <a:ln>
            <a:solidFill>
              <a:srgbClr val="000000"/>
            </a:solidFill>
          </a:ln>
        </p:spPr>
        <p:txBody>
          <a:bodyPr>
            <a:normAutofit/>
          </a:bodyPr>
          <a:lstStyle/>
          <a:p>
            <a:pPr algn="ctr" rtl="0" eaLnBrk="1" hangingPunct="1"/>
            <a:r>
              <a:rPr lang="en-US" sz="3600" b="1" dirty="0" smtClean="0">
                <a:solidFill>
                  <a:srgbClr val="FF3300"/>
                </a:solidFill>
              </a:rPr>
              <a:t>Most </a:t>
            </a:r>
            <a:r>
              <a:rPr lang="en-US" sz="3600" b="1" dirty="0">
                <a:solidFill>
                  <a:srgbClr val="FF3300"/>
                </a:solidFill>
              </a:rPr>
              <a:t>C</a:t>
            </a:r>
            <a:r>
              <a:rPr lang="en-US" sz="3600" b="1" dirty="0" smtClean="0">
                <a:solidFill>
                  <a:srgbClr val="FF3300"/>
                </a:solidFill>
              </a:rPr>
              <a:t>ommon Among Innocent Neglected Street Children</a:t>
            </a:r>
            <a:br>
              <a:rPr lang="en-US" sz="3600" b="1" dirty="0" smtClean="0">
                <a:solidFill>
                  <a:srgbClr val="FF3300"/>
                </a:solidFill>
              </a:rPr>
            </a:br>
            <a:endParaRPr lang="en-US" sz="3600" b="1" dirty="0" smtClean="0">
              <a:solidFill>
                <a:srgbClr val="FF3300"/>
              </a:solidFill>
            </a:endParaRPr>
          </a:p>
        </p:txBody>
      </p:sp>
      <p:pic>
        <p:nvPicPr>
          <p:cNvPr id="10243" name="Picture 4" descr="2008070840"/>
          <p:cNvPicPr>
            <a:picLocks noGrp="1" noChangeAspect="1" noChangeArrowheads="1"/>
          </p:cNvPicPr>
          <p:nvPr>
            <p:ph type="body" idx="4294967295"/>
          </p:nvPr>
        </p:nvPicPr>
        <p:blipFill>
          <a:blip r:embed="rId2"/>
          <a:srcRect/>
          <a:stretch>
            <a:fillRect/>
          </a:stretch>
        </p:blipFill>
        <p:spPr>
          <a:xfrm>
            <a:off x="0" y="1989138"/>
            <a:ext cx="2381250" cy="1790700"/>
          </a:xfrm>
          <a:noFill/>
        </p:spPr>
      </p:pic>
      <p:pic>
        <p:nvPicPr>
          <p:cNvPr id="10244" name="Picture 5" descr="n27114242816_1175309_8235"/>
          <p:cNvPicPr>
            <a:picLocks noChangeAspect="1" noChangeArrowheads="1"/>
          </p:cNvPicPr>
          <p:nvPr/>
        </p:nvPicPr>
        <p:blipFill>
          <a:blip r:embed="rId3"/>
          <a:srcRect/>
          <a:stretch>
            <a:fillRect/>
          </a:stretch>
        </p:blipFill>
        <p:spPr bwMode="auto">
          <a:xfrm>
            <a:off x="3563938" y="1844675"/>
            <a:ext cx="2738437" cy="2327275"/>
          </a:xfrm>
          <a:prstGeom prst="rect">
            <a:avLst/>
          </a:prstGeom>
          <a:noFill/>
          <a:ln w="9525">
            <a:noFill/>
            <a:miter lim="800000"/>
            <a:headEnd/>
            <a:tailEnd/>
          </a:ln>
        </p:spPr>
      </p:pic>
      <p:pic>
        <p:nvPicPr>
          <p:cNvPr id="10245" name="Picture 6"/>
          <p:cNvPicPr>
            <a:picLocks noChangeAspect="1" noChangeArrowheads="1"/>
          </p:cNvPicPr>
          <p:nvPr/>
        </p:nvPicPr>
        <p:blipFill>
          <a:blip r:embed="rId4"/>
          <a:srcRect/>
          <a:stretch>
            <a:fillRect/>
          </a:stretch>
        </p:blipFill>
        <p:spPr bwMode="auto">
          <a:xfrm>
            <a:off x="684213" y="4122738"/>
            <a:ext cx="2374900" cy="2259012"/>
          </a:xfrm>
          <a:prstGeom prst="rect">
            <a:avLst/>
          </a:prstGeom>
          <a:noFill/>
          <a:ln w="9525">
            <a:noFill/>
            <a:miter lim="800000"/>
            <a:headEnd/>
            <a:tailEnd/>
          </a:ln>
        </p:spPr>
      </p:pic>
      <p:pic>
        <p:nvPicPr>
          <p:cNvPr id="10246" name="Picture 8" descr="1120"/>
          <p:cNvPicPr>
            <a:picLocks noChangeAspect="1" noChangeArrowheads="1"/>
          </p:cNvPicPr>
          <p:nvPr/>
        </p:nvPicPr>
        <p:blipFill>
          <a:blip r:embed="rId5"/>
          <a:srcRect/>
          <a:stretch>
            <a:fillRect/>
          </a:stretch>
        </p:blipFill>
        <p:spPr bwMode="auto">
          <a:xfrm>
            <a:off x="6732588" y="1989138"/>
            <a:ext cx="1485900" cy="1581150"/>
          </a:xfrm>
          <a:prstGeom prst="rect">
            <a:avLst/>
          </a:prstGeom>
          <a:noFill/>
          <a:ln w="9525">
            <a:noFill/>
            <a:miter lim="800000"/>
            <a:headEnd/>
            <a:tailEnd/>
          </a:ln>
        </p:spPr>
      </p:pic>
      <p:pic>
        <p:nvPicPr>
          <p:cNvPr id="10247" name="Picture 9" descr="n27114242816_1175311_521"/>
          <p:cNvPicPr>
            <a:picLocks noChangeAspect="1" noChangeArrowheads="1"/>
          </p:cNvPicPr>
          <p:nvPr/>
        </p:nvPicPr>
        <p:blipFill>
          <a:blip r:embed="rId6"/>
          <a:srcRect/>
          <a:stretch>
            <a:fillRect/>
          </a:stretch>
        </p:blipFill>
        <p:spPr bwMode="auto">
          <a:xfrm>
            <a:off x="3492500" y="4292600"/>
            <a:ext cx="2159000" cy="2016125"/>
          </a:xfrm>
          <a:prstGeom prst="rect">
            <a:avLst/>
          </a:prstGeom>
          <a:noFill/>
          <a:ln w="9525">
            <a:noFill/>
            <a:miter lim="800000"/>
            <a:headEnd/>
            <a:tailEnd/>
          </a:ln>
        </p:spPr>
      </p:pic>
      <p:pic>
        <p:nvPicPr>
          <p:cNvPr id="10248" name="Picture 10" descr="n27114242816_1175310_8677"/>
          <p:cNvPicPr>
            <a:picLocks noChangeAspect="1" noChangeArrowheads="1"/>
          </p:cNvPicPr>
          <p:nvPr/>
        </p:nvPicPr>
        <p:blipFill>
          <a:blip r:embed="rId7"/>
          <a:srcRect/>
          <a:stretch>
            <a:fillRect/>
          </a:stretch>
        </p:blipFill>
        <p:spPr bwMode="auto">
          <a:xfrm>
            <a:off x="6227763" y="3789363"/>
            <a:ext cx="2574925" cy="2708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14554"/>
          </a:xfrm>
        </p:spPr>
        <p:txBody>
          <a:bodyPr>
            <a:normAutofit/>
          </a:bodyPr>
          <a:lstStyle/>
          <a:p>
            <a:pPr algn="ctr" rtl="0"/>
            <a:r>
              <a:rPr lang="en-US" b="1" i="1" dirty="0" smtClean="0">
                <a:solidFill>
                  <a:srgbClr val="FF0000"/>
                </a:solidFill>
              </a:rPr>
              <a:t>NOT Always The Case in Developed Countries !!!</a:t>
            </a:r>
            <a:endParaRPr lang="ar-EG" b="1" i="1" dirty="0">
              <a:solidFill>
                <a:srgbClr val="FF0000"/>
              </a:solidFill>
            </a:endParaRPr>
          </a:p>
        </p:txBody>
      </p:sp>
      <p:pic>
        <p:nvPicPr>
          <p:cNvPr id="4" name="Picture 4" descr="PIC00029"/>
          <p:cNvPicPr>
            <a:picLocks noGrp="1" noChangeAspect="1" noChangeArrowheads="1"/>
          </p:cNvPicPr>
          <p:nvPr>
            <p:ph idx="1"/>
          </p:nvPr>
        </p:nvPicPr>
        <p:blipFill>
          <a:blip r:embed="rId3"/>
          <a:srcRect/>
          <a:stretch>
            <a:fillRect/>
          </a:stretch>
        </p:blipFill>
        <p:spPr>
          <a:xfrm>
            <a:off x="2857488" y="2928934"/>
            <a:ext cx="2857520" cy="2643206"/>
          </a:xfrm>
          <a:noFill/>
          <a:ln/>
        </p:spPr>
      </p:pic>
      <p:pic>
        <p:nvPicPr>
          <p:cNvPr id="5" name="Picture 6" descr="http://d2ig8tyl6dk6gy.cloudfront.net/wp-content/uploads/2007/09/gluesniffing.jpg"/>
          <p:cNvPicPr>
            <a:picLocks noChangeAspect="1" noChangeArrowheads="1"/>
          </p:cNvPicPr>
          <p:nvPr/>
        </p:nvPicPr>
        <p:blipFill>
          <a:blip r:embed="rId4" cstate="print"/>
          <a:srcRect/>
          <a:stretch>
            <a:fillRect/>
          </a:stretch>
        </p:blipFill>
        <p:spPr bwMode="auto">
          <a:xfrm>
            <a:off x="0" y="2500306"/>
            <a:ext cx="2500298" cy="4143404"/>
          </a:xfrm>
          <a:prstGeom prst="rect">
            <a:avLst/>
          </a:prstGeom>
          <a:noFill/>
          <a:ln w="9525">
            <a:noFill/>
            <a:miter lim="800000"/>
            <a:headEnd/>
            <a:tailEnd/>
          </a:ln>
        </p:spPr>
      </p:pic>
      <p:pic>
        <p:nvPicPr>
          <p:cNvPr id="6" name="Picture 10" descr="http://api.ning.com/files/EO-IUmVBrJ5cTGbeAPgqOV9bS0SwrniLmZm0-tSFHNeVcZRENSxzji9KCa8LMG9MrFO1Q8RKKVb40EJol7mL0Q__/huffingtonpost.jpg?width=400"/>
          <p:cNvPicPr>
            <a:picLocks noChangeAspect="1" noChangeArrowheads="1"/>
          </p:cNvPicPr>
          <p:nvPr/>
        </p:nvPicPr>
        <p:blipFill>
          <a:blip r:embed="rId5" cstate="print"/>
          <a:srcRect/>
          <a:stretch>
            <a:fillRect/>
          </a:stretch>
        </p:blipFill>
        <p:spPr bwMode="auto">
          <a:xfrm>
            <a:off x="6000760" y="2571744"/>
            <a:ext cx="2814631" cy="4033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90563" y="342900"/>
            <a:ext cx="7723187" cy="1657340"/>
          </a:xfrm>
        </p:spPr>
        <p:txBody>
          <a:bodyPr>
            <a:normAutofit/>
          </a:bodyPr>
          <a:lstStyle/>
          <a:p>
            <a:pPr algn="ctr" rtl="0"/>
            <a:r>
              <a:rPr lang="en-US" sz="3400" b="1" dirty="0">
                <a:solidFill>
                  <a:srgbClr val="FF0000"/>
                </a:solidFill>
              </a:rPr>
              <a:t>WHY INHALANTS ARE </a:t>
            </a:r>
            <a:br>
              <a:rPr lang="en-US" sz="3400" b="1" dirty="0">
                <a:solidFill>
                  <a:srgbClr val="FF0000"/>
                </a:solidFill>
              </a:rPr>
            </a:br>
            <a:r>
              <a:rPr lang="en-US" sz="3400" b="1" dirty="0">
                <a:solidFill>
                  <a:srgbClr val="FF0000"/>
                </a:solidFill>
              </a:rPr>
              <a:t>THE MOST DANGEROUS</a:t>
            </a:r>
            <a:r>
              <a:rPr lang="en-US" sz="3400" dirty="0">
                <a:solidFill>
                  <a:srgbClr val="FF0000"/>
                </a:solidFill>
              </a:rPr>
              <a:t>?</a:t>
            </a:r>
          </a:p>
        </p:txBody>
      </p:sp>
      <p:sp>
        <p:nvSpPr>
          <p:cNvPr id="21507" name="Rectangle 3"/>
          <p:cNvSpPr>
            <a:spLocks noGrp="1" noChangeArrowheads="1"/>
          </p:cNvSpPr>
          <p:nvPr>
            <p:ph idx="1"/>
          </p:nvPr>
        </p:nvSpPr>
        <p:spPr>
          <a:xfrm>
            <a:off x="539750" y="2060575"/>
            <a:ext cx="8175654" cy="4537075"/>
          </a:xfrm>
        </p:spPr>
        <p:txBody>
          <a:bodyPr/>
          <a:lstStyle/>
          <a:p>
            <a:pPr marL="552450" indent="-552450" algn="l" rtl="0">
              <a:lnSpc>
                <a:spcPct val="90000"/>
              </a:lnSpc>
              <a:buFont typeface="Wingdings" pitchFamily="2" charset="2"/>
              <a:buAutoNum type="arabicPeriod"/>
            </a:pPr>
            <a:r>
              <a:rPr lang="en-US" sz="4000" b="1" dirty="0">
                <a:solidFill>
                  <a:srgbClr val="0000FF"/>
                </a:solidFill>
              </a:rPr>
              <a:t>Readily Available and  Easily Obtained</a:t>
            </a:r>
          </a:p>
          <a:p>
            <a:pPr marL="552450" indent="-552450" algn="l" rtl="0">
              <a:lnSpc>
                <a:spcPct val="90000"/>
              </a:lnSpc>
              <a:buFont typeface="Wingdings" pitchFamily="2" charset="2"/>
              <a:buAutoNum type="arabicPeriod"/>
            </a:pPr>
            <a:r>
              <a:rPr lang="en-US" sz="4000" b="1" dirty="0">
                <a:solidFill>
                  <a:srgbClr val="0000FF"/>
                </a:solidFill>
              </a:rPr>
              <a:t>Easily Concealed </a:t>
            </a:r>
          </a:p>
          <a:p>
            <a:pPr marL="552450" indent="-552450" algn="l" rtl="0">
              <a:lnSpc>
                <a:spcPct val="90000"/>
              </a:lnSpc>
              <a:buFont typeface="Wingdings" pitchFamily="2" charset="2"/>
              <a:buAutoNum type="arabicPeriod"/>
            </a:pPr>
            <a:r>
              <a:rPr lang="en-US" sz="4000" b="1" dirty="0">
                <a:solidFill>
                  <a:srgbClr val="0000FF"/>
                </a:solidFill>
              </a:rPr>
              <a:t>Cheap</a:t>
            </a:r>
          </a:p>
          <a:p>
            <a:pPr marL="552450" indent="-552450" algn="l" rtl="0">
              <a:lnSpc>
                <a:spcPct val="90000"/>
              </a:lnSpc>
              <a:buFont typeface="Wingdings" pitchFamily="2" charset="2"/>
              <a:buAutoNum type="arabicPeriod"/>
            </a:pPr>
            <a:r>
              <a:rPr lang="en-US" sz="4000" b="1" dirty="0">
                <a:solidFill>
                  <a:srgbClr val="0000FF"/>
                </a:solidFill>
              </a:rPr>
              <a:t>Popular</a:t>
            </a:r>
          </a:p>
          <a:p>
            <a:pPr marL="552450" indent="-552450" algn="l" rtl="0">
              <a:lnSpc>
                <a:spcPct val="90000"/>
              </a:lnSpc>
              <a:buFont typeface="Wingdings" pitchFamily="2" charset="2"/>
              <a:buAutoNum type="arabicPeriod"/>
            </a:pPr>
            <a:r>
              <a:rPr lang="en-US" sz="4000" b="1" dirty="0">
                <a:solidFill>
                  <a:srgbClr val="0000FF"/>
                </a:solidFill>
              </a:rPr>
              <a:t>More common among Adolescents and Children </a:t>
            </a:r>
          </a:p>
        </p:txBody>
      </p:sp>
      <p:sp>
        <p:nvSpPr>
          <p:cNvPr id="4" name="Date Placeholder 3"/>
          <p:cNvSpPr>
            <a:spLocks noGrp="1"/>
          </p:cNvSpPr>
          <p:nvPr>
            <p:ph type="dt" sz="half" idx="10"/>
          </p:nvPr>
        </p:nvSpPr>
        <p:spPr/>
        <p:txBody>
          <a:bodyPr/>
          <a:lstStyle/>
          <a:p>
            <a:fld id="{F5C99969-C914-45C3-8482-F850E1D63724}" type="datetime1">
              <a:rPr lang="en-US"/>
              <a:pPr/>
              <a:t>8/14/2015</a:t>
            </a:fld>
            <a:endParaRPr lang="en-US"/>
          </a:p>
        </p:txBody>
      </p:sp>
      <p:sp>
        <p:nvSpPr>
          <p:cNvPr id="5" name="Footer Placeholder 4"/>
          <p:cNvSpPr>
            <a:spLocks noGrp="1"/>
          </p:cNvSpPr>
          <p:nvPr>
            <p:ph type="ftr" sz="quarter" idx="11"/>
          </p:nvPr>
        </p:nvSpPr>
        <p:spPr/>
        <p:txBody>
          <a:bodyPr/>
          <a:lstStyle/>
          <a:p>
            <a:r>
              <a:rPr lang="en-US"/>
              <a:t>SOLVENT INHALANT ABUSE</a:t>
            </a:r>
          </a:p>
        </p:txBody>
      </p:sp>
      <p:sp>
        <p:nvSpPr>
          <p:cNvPr id="6" name="Slide Number Placeholder 5"/>
          <p:cNvSpPr>
            <a:spLocks noGrp="1"/>
          </p:cNvSpPr>
          <p:nvPr>
            <p:ph type="sldNum" sz="quarter" idx="12"/>
          </p:nvPr>
        </p:nvSpPr>
        <p:spPr/>
        <p:txBody>
          <a:bodyPr/>
          <a:lstStyle/>
          <a:p>
            <a:fld id="{D65CB55D-54E3-4CBC-BE5A-3B9C8F956598}" type="slidenum">
              <a:rPr lang="ar-EG"/>
              <a:pPr/>
              <a:t>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1000">
                                          <p:stCondLst>
                                            <p:cond delay="0"/>
                                          </p:stCondLst>
                                        </p:cTn>
                                        <p:tgtEl>
                                          <p:spTgt spid="215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stCondLst>
                                            <p:cond delay="0"/>
                                          </p:stCondLst>
                                        </p:cTn>
                                        <p:tgtEl>
                                          <p:spTgt spid="215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Effect transition="in" filter="fade">
                                      <p:cBhvr>
                                        <p:cTn id="24" dur="1000">
                                          <p:stCondLst>
                                            <p:cond delay="0"/>
                                          </p:stCondLst>
                                        </p:cTn>
                                        <p:tgtEl>
                                          <p:spTgt spid="215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507">
                                            <p:txEl>
                                              <p:pRg st="3" end="3"/>
                                            </p:txEl>
                                          </p:spTgt>
                                        </p:tgtEl>
                                        <p:attrNameLst>
                                          <p:attrName>style.visibility</p:attrName>
                                        </p:attrNameLst>
                                      </p:cBhvr>
                                      <p:to>
                                        <p:strVal val="visible"/>
                                      </p:to>
                                    </p:set>
                                    <p:animEffect transition="in" filter="fade">
                                      <p:cBhvr>
                                        <p:cTn id="29" dur="1000">
                                          <p:stCondLst>
                                            <p:cond delay="0"/>
                                          </p:stCondLst>
                                        </p:cTn>
                                        <p:tgtEl>
                                          <p:spTgt spid="215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507">
                                            <p:txEl>
                                              <p:pRg st="4" end="4"/>
                                            </p:txEl>
                                          </p:spTgt>
                                        </p:tgtEl>
                                        <p:attrNameLst>
                                          <p:attrName>style.visibility</p:attrName>
                                        </p:attrNameLst>
                                      </p:cBhvr>
                                      <p:to>
                                        <p:strVal val="visible"/>
                                      </p:to>
                                    </p:set>
                                    <p:animEffect transition="in" filter="fade">
                                      <p:cBhvr>
                                        <p:cTn id="34" dur="1000">
                                          <p:stCondLst>
                                            <p:cond delay="0"/>
                                          </p:stCondLst>
                                        </p:cTn>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8.8|0.9|1.7|1.3|1."/>
</p:tagLst>
</file>

<file path=ppt/tags/tag10.xml><?xml version="1.0" encoding="utf-8"?>
<p:tagLst xmlns:a="http://schemas.openxmlformats.org/drawingml/2006/main" xmlns:r="http://schemas.openxmlformats.org/officeDocument/2006/relationships" xmlns:p="http://schemas.openxmlformats.org/presentationml/2006/main">
  <p:tag name="TIMING" val="|2.8|3.8|3.8|1.3|1.2|1.7|1.6"/>
</p:tagLst>
</file>

<file path=ppt/tags/tag11.xml><?xml version="1.0" encoding="utf-8"?>
<p:tagLst xmlns:a="http://schemas.openxmlformats.org/drawingml/2006/main" xmlns:r="http://schemas.openxmlformats.org/officeDocument/2006/relationships" xmlns:p="http://schemas.openxmlformats.org/presentationml/2006/main">
  <p:tag name="TIMING" val="|1.2|1.7|1.2|1.2|1.2|1.2|1.3"/>
</p:tagLst>
</file>

<file path=ppt/tags/tag2.xml><?xml version="1.0" encoding="utf-8"?>
<p:tagLst xmlns:a="http://schemas.openxmlformats.org/drawingml/2006/main" xmlns:r="http://schemas.openxmlformats.org/officeDocument/2006/relationships" xmlns:p="http://schemas.openxmlformats.org/presentationml/2006/main">
  <p:tag name="TIMING" val="|1.3|0.|16.9|2.6|0.|11.7"/>
</p:tagLst>
</file>

<file path=ppt/tags/tag3.xml><?xml version="1.0" encoding="utf-8"?>
<p:tagLst xmlns:a="http://schemas.openxmlformats.org/drawingml/2006/main" xmlns:r="http://schemas.openxmlformats.org/officeDocument/2006/relationships" xmlns:p="http://schemas.openxmlformats.org/presentationml/2006/main">
  <p:tag name="TIMING" val="|4.4|3.1|7.7|1.2|1.1"/>
</p:tagLst>
</file>

<file path=ppt/tags/tag4.xml><?xml version="1.0" encoding="utf-8"?>
<p:tagLst xmlns:a="http://schemas.openxmlformats.org/drawingml/2006/main" xmlns:r="http://schemas.openxmlformats.org/officeDocument/2006/relationships" xmlns:p="http://schemas.openxmlformats.org/presentationml/2006/main">
  <p:tag name="TIMING" val="|1.1|4.7|7.3|3.1|2.1|3.7|6.5"/>
</p:tagLst>
</file>

<file path=ppt/tags/tag5.xml><?xml version="1.0" encoding="utf-8"?>
<p:tagLst xmlns:a="http://schemas.openxmlformats.org/drawingml/2006/main" xmlns:r="http://schemas.openxmlformats.org/officeDocument/2006/relationships" xmlns:p="http://schemas.openxmlformats.org/presentationml/2006/main">
  <p:tag name="TIMING" val="|2.8|3.8|3.8|1.3|1.2|1.7|1.6"/>
</p:tagLst>
</file>

<file path=ppt/tags/tag6.xml><?xml version="1.0" encoding="utf-8"?>
<p:tagLst xmlns:a="http://schemas.openxmlformats.org/drawingml/2006/main" xmlns:r="http://schemas.openxmlformats.org/officeDocument/2006/relationships" xmlns:p="http://schemas.openxmlformats.org/presentationml/2006/main">
  <p:tag name="TIMING" val="|1.2|1.7|1.2|1.2|1.2|1.2|1.3"/>
</p:tagLst>
</file>

<file path=ppt/tags/tag7.xml><?xml version="1.0" encoding="utf-8"?>
<p:tagLst xmlns:a="http://schemas.openxmlformats.org/drawingml/2006/main" xmlns:r="http://schemas.openxmlformats.org/officeDocument/2006/relationships" xmlns:p="http://schemas.openxmlformats.org/presentationml/2006/main">
  <p:tag name="TIMING" val="|2.7|3.3|1.6|4.5|1.4|2.2"/>
</p:tagLst>
</file>

<file path=ppt/tags/tag8.xml><?xml version="1.0" encoding="utf-8"?>
<p:tagLst xmlns:a="http://schemas.openxmlformats.org/drawingml/2006/main" xmlns:r="http://schemas.openxmlformats.org/officeDocument/2006/relationships" xmlns:p="http://schemas.openxmlformats.org/presentationml/2006/main">
  <p:tag name="TIMING" val="|1.4|3.6|5.2|3.3|2.6|1.3"/>
</p:tagLst>
</file>

<file path=ppt/tags/tag9.xml><?xml version="1.0" encoding="utf-8"?>
<p:tagLst xmlns:a="http://schemas.openxmlformats.org/drawingml/2006/main" xmlns:r="http://schemas.openxmlformats.org/officeDocument/2006/relationships" xmlns:p="http://schemas.openxmlformats.org/presentationml/2006/main">
  <p:tag name="TIMING" val="|1.1|1.4|2.1|4.|1.3|1.|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TotalTime>
  <Words>1704</Words>
  <Application>Microsoft Office PowerPoint</Application>
  <PresentationFormat>On-screen Show (4:3)</PresentationFormat>
  <Paragraphs>374</Paragraphs>
  <Slides>44</Slides>
  <Notes>2</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Flow</vt:lpstr>
      <vt:lpstr>Equity</vt:lpstr>
      <vt:lpstr>1_Equity</vt:lpstr>
      <vt:lpstr>Addiction Therapy 2015 Florida,  USA August 03-08, 2015</vt:lpstr>
      <vt:lpstr>  “Toxicological and social hazards  of  solvent inhalant abuse” </vt:lpstr>
      <vt:lpstr>PowerPoint Presentation</vt:lpstr>
      <vt:lpstr>WHAT ARE THE INHALANTS ?</vt:lpstr>
      <vt:lpstr>EXAMPLES OF INHALANTS </vt:lpstr>
      <vt:lpstr>PowerPoint Presentation</vt:lpstr>
      <vt:lpstr>Most Common Among Innocent Neglected Street Children </vt:lpstr>
      <vt:lpstr>NOT Always The Case in Developed Countries !!!</vt:lpstr>
      <vt:lpstr>WHY INHALANTS ARE  THE MOST DANGEROUS?</vt:lpstr>
      <vt:lpstr>WHY INHALANTS ARE  THE MOST DANGEROUS?</vt:lpstr>
      <vt:lpstr>PREVALENCE IN DIFFERENT COUNTRIES </vt:lpstr>
      <vt:lpstr>Size and Patterns of Solvent inhalant Abuse in Different Countries </vt:lpstr>
      <vt:lpstr>Size and Patterns of Solvent inhalant Abuse in Different Countries </vt:lpstr>
      <vt:lpstr>  Size and Patterns of Solvent inhalant Abuse in Different Countries </vt:lpstr>
      <vt:lpstr>Size and Patterns of Solvent inhalant Abuse in Different Countries </vt:lpstr>
      <vt:lpstr>Size and Patterns of Solvent inhalant Abuse in Different Countries </vt:lpstr>
      <vt:lpstr>Size and Patterns of Solvent inhalant Abuse in Different Countries </vt:lpstr>
      <vt:lpstr>Size and Patterns of Solvent inhalant Abuse in Different Countries </vt:lpstr>
      <vt:lpstr>SUBSTANCES MISUSED IN DIFFERENT COUNTRIES</vt:lpstr>
      <vt:lpstr>MOST COMMON Motives and perceptions in  different countries </vt:lpstr>
      <vt:lpstr>MOST COMMON Motives and perceptions in  different countries </vt:lpstr>
      <vt:lpstr>Sequence of events Immediately  Following Inhalation </vt:lpstr>
      <vt:lpstr>  Sequence of Events Immediately  Following Inhalation</vt:lpstr>
      <vt:lpstr>Other signs and Common  TOXIC ACTIONS</vt:lpstr>
      <vt:lpstr>Other signs and Common  TOXIC ACTIONS</vt:lpstr>
      <vt:lpstr>Other signs and Common  TOXIC ACTIONS</vt:lpstr>
      <vt:lpstr>GENERAL HAZARDS</vt:lpstr>
      <vt:lpstr> SOME HARMS!!!</vt:lpstr>
      <vt:lpstr>RISK FACTORS</vt:lpstr>
      <vt:lpstr>Sequence of Actions Immediately  Following Inhalation </vt:lpstr>
      <vt:lpstr>  Sequence of Actions Immediately  Following Inhalation</vt:lpstr>
      <vt:lpstr>OUR STUDIES</vt:lpstr>
      <vt:lpstr>Data Collection  </vt:lpstr>
      <vt:lpstr> Chemical &amp; Pharmacological Investigation  of the Most Commonly Abused Inhalant “KOLLA”</vt:lpstr>
      <vt:lpstr>Chemicla Analysis of  “Kolla” Analysis by (GC/MS)</vt:lpstr>
      <vt:lpstr>Pharmacological &amp; Toxicological </vt:lpstr>
      <vt:lpstr>Pharmacological &amp; Toxicological Results </vt:lpstr>
      <vt:lpstr>Pharmacological &amp; Toxicological Results</vt:lpstr>
      <vt:lpstr>Pharmacological &amp; Toxicological Results</vt:lpstr>
      <vt:lpstr>Effect on lipid peroxidation </vt:lpstr>
      <vt:lpstr>CONCLUSIONS</vt:lpstr>
      <vt:lpstr>CONCLUSIONS</vt:lpstr>
      <vt:lpstr>PowerPoint Presentation</vt:lpstr>
      <vt:lpstr>Meet the eminent gathering once again at Addiction Therapy 2016 Miami, USA October 06-08, 2016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Hp_CompaQ</dc:creator>
  <cp:lastModifiedBy>Addiction Therapy</cp:lastModifiedBy>
  <cp:revision>11</cp:revision>
  <dcterms:created xsi:type="dcterms:W3CDTF">2015-07-29T09:33:41Z</dcterms:created>
  <dcterms:modified xsi:type="dcterms:W3CDTF">2015-08-14T13:27:37Z</dcterms:modified>
</cp:coreProperties>
</file>