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8" r:id="rId14"/>
    <p:sldId id="267" r:id="rId15"/>
    <p:sldId id="275" r:id="rId16"/>
    <p:sldId id="269" r:id="rId17"/>
    <p:sldId id="276" r:id="rId18"/>
    <p:sldId id="277" r:id="rId19"/>
    <p:sldId id="270" r:id="rId20"/>
    <p:sldId id="283" r:id="rId21"/>
    <p:sldId id="271" r:id="rId22"/>
    <p:sldId id="272" r:id="rId23"/>
    <p:sldId id="284" r:id="rId24"/>
    <p:sldId id="273" r:id="rId25"/>
    <p:sldId id="278" r:id="rId26"/>
    <p:sldId id="280" r:id="rId27"/>
    <p:sldId id="281" r:id="rId28"/>
    <p:sldId id="282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6340DA-92AF-4CA7-AB2B-7EDE307741F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1F80FE-B0D4-412F-AFE0-40AA307A7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-int/mediacentre/news/releases/2010/drug_resistant_tb_20100318/en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Multi Drug Resistant Tuberculosis (MDR-TB) Among HIV-Positive Patients in  A Tertiary Health Institution in South Eastern Nigeria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066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Akujobi</a:t>
            </a:r>
            <a:r>
              <a:rPr lang="en-US" dirty="0" smtClean="0"/>
              <a:t> CN, </a:t>
            </a:r>
            <a:r>
              <a:rPr lang="en-US" dirty="0" err="1" smtClean="0"/>
              <a:t>Okoro</a:t>
            </a:r>
            <a:r>
              <a:rPr lang="en-US" dirty="0" smtClean="0"/>
              <a:t> CE, </a:t>
            </a:r>
            <a:r>
              <a:rPr lang="en-US" dirty="0" err="1" smtClean="0"/>
              <a:t>Anyabolu</a:t>
            </a:r>
            <a:r>
              <a:rPr lang="en-US" dirty="0" smtClean="0"/>
              <a:t> AE,  </a:t>
            </a:r>
            <a:r>
              <a:rPr lang="en-US" dirty="0" err="1" smtClean="0"/>
              <a:t>Okonkwo</a:t>
            </a:r>
            <a:r>
              <a:rPr lang="en-US" dirty="0" smtClean="0"/>
              <a:t> RC, </a:t>
            </a:r>
            <a:r>
              <a:rPr lang="en-US" dirty="0" err="1" smtClean="0"/>
              <a:t>Onwunzo</a:t>
            </a:r>
            <a:r>
              <a:rPr lang="en-US" dirty="0" smtClean="0"/>
              <a:t> MC and </a:t>
            </a:r>
            <a:r>
              <a:rPr lang="en-US" dirty="0" err="1" smtClean="0"/>
              <a:t>Chukwuka</a:t>
            </a:r>
            <a:r>
              <a:rPr lang="en-US" dirty="0" smtClean="0"/>
              <a:t> CP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completion of treatment i.e. after 6 months of anti-</a:t>
            </a:r>
            <a:r>
              <a:rPr lang="en-US" dirty="0" err="1" smtClean="0"/>
              <a:t>Kochs</a:t>
            </a:r>
            <a:r>
              <a:rPr lang="en-US" dirty="0" smtClean="0"/>
              <a:t> administration, the patients were rechecked to ascertain if they were cured.</a:t>
            </a:r>
          </a:p>
          <a:p>
            <a:r>
              <a:rPr lang="en-US" dirty="0" smtClean="0"/>
              <a:t>Any patient who still had a positive sputum sample was classified as Category 2 failure.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80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en-US" dirty="0"/>
              <a:t>Out of 732 diagnosed TB patients seen between 2012 till date, only six </a:t>
            </a:r>
            <a:r>
              <a:rPr lang="en-US" dirty="0" smtClean="0"/>
              <a:t>(6</a:t>
            </a:r>
            <a:r>
              <a:rPr lang="en-US" dirty="0"/>
              <a:t>) had MDR-TB (</a:t>
            </a:r>
            <a:r>
              <a:rPr lang="en-US" dirty="0" smtClean="0"/>
              <a:t>0.82%). </a:t>
            </a:r>
          </a:p>
          <a:p>
            <a:pPr marL="0" indent="0">
              <a:buNone/>
            </a:pPr>
            <a:r>
              <a:rPr lang="en-US" dirty="0" smtClean="0"/>
              <a:t>Five (5</a:t>
            </a:r>
            <a:r>
              <a:rPr lang="en-US" dirty="0"/>
              <a:t>) of </a:t>
            </a:r>
            <a:r>
              <a:rPr lang="en-US" dirty="0" smtClean="0"/>
              <a:t>the 6 </a:t>
            </a:r>
            <a:r>
              <a:rPr lang="en-US" dirty="0"/>
              <a:t>were </a:t>
            </a:r>
            <a:r>
              <a:rPr lang="en-US" dirty="0" smtClean="0"/>
              <a:t>HIV-negative </a:t>
            </a:r>
            <a:r>
              <a:rPr lang="en-US" dirty="0"/>
              <a:t>while only one </a:t>
            </a:r>
            <a:r>
              <a:rPr lang="en-US" dirty="0" smtClean="0"/>
              <a:t>(1</a:t>
            </a:r>
            <a:r>
              <a:rPr lang="en-US" dirty="0"/>
              <a:t>) patient was </a:t>
            </a:r>
            <a:r>
              <a:rPr lang="en-US" dirty="0" smtClean="0"/>
              <a:t>HIV-positive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Wingdings" pitchFamily="2" charset="2"/>
              <a:buChar char="v"/>
            </a:pPr>
            <a:r>
              <a:rPr lang="en-US" dirty="0" smtClean="0"/>
              <a:t>Of these 6 MDR-TB patients, two (2) have </a:t>
            </a:r>
            <a:r>
              <a:rPr lang="en-US" dirty="0"/>
              <a:t>been completely treated, </a:t>
            </a:r>
            <a:r>
              <a:rPr lang="en-US" dirty="0" smtClean="0"/>
              <a:t>two (2) </a:t>
            </a:r>
            <a:r>
              <a:rPr lang="en-US" dirty="0"/>
              <a:t>have died, one </a:t>
            </a:r>
            <a:r>
              <a:rPr lang="en-US" dirty="0" smtClean="0"/>
              <a:t>(1</a:t>
            </a:r>
            <a:r>
              <a:rPr lang="en-US" dirty="0"/>
              <a:t>) patient is still receiving treatment while the other person is not on treatment because of the cost.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233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err="1"/>
              <a:t>Nnamdi</a:t>
            </a:r>
            <a:r>
              <a:rPr lang="en-US" dirty="0"/>
              <a:t> </a:t>
            </a:r>
            <a:r>
              <a:rPr lang="en-US" dirty="0" err="1"/>
              <a:t>Azikiwe</a:t>
            </a:r>
            <a:r>
              <a:rPr lang="en-US" dirty="0"/>
              <a:t> University Teaching Hospital, the </a:t>
            </a:r>
            <a:r>
              <a:rPr lang="en-US" dirty="0" smtClean="0"/>
              <a:t>anti-</a:t>
            </a:r>
            <a:r>
              <a:rPr lang="en-US" dirty="0" err="1" smtClean="0"/>
              <a:t>Kochs</a:t>
            </a:r>
            <a:r>
              <a:rPr lang="en-US" dirty="0" smtClean="0"/>
              <a:t> </a:t>
            </a:r>
            <a:r>
              <a:rPr lang="en-US" dirty="0"/>
              <a:t>regimen used is 2 months intensive treatment phase with Rifampicin, Isoniazid, Pyrazinamide and </a:t>
            </a:r>
            <a:r>
              <a:rPr lang="en-US" dirty="0" err="1"/>
              <a:t>Ethambutol</a:t>
            </a:r>
            <a:r>
              <a:rPr lang="en-US" dirty="0"/>
              <a:t>, followed by 4 months continuation phase using Rifampicin and </a:t>
            </a:r>
            <a:r>
              <a:rPr lang="en-US" dirty="0" err="1"/>
              <a:t>Isoniazid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expected that by the end of the </a:t>
            </a:r>
            <a:r>
              <a:rPr lang="en-US" dirty="0" smtClean="0"/>
              <a:t>two </a:t>
            </a:r>
            <a:r>
              <a:rPr lang="en-US" dirty="0"/>
              <a:t>months intensive phase of treatment, patients with open TB who adhered strictly to treatment should </a:t>
            </a:r>
            <a:r>
              <a:rPr lang="en-US" dirty="0" smtClean="0"/>
              <a:t>no longer have open TB.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7631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conventional methods of detecting resistance involves growth/culture of </a:t>
            </a:r>
            <a:r>
              <a:rPr lang="en-US" i="1" dirty="0"/>
              <a:t>Mycobacterium tuberculosis</a:t>
            </a:r>
            <a:r>
              <a:rPr lang="en-US" dirty="0"/>
              <a:t> on liquid or solid culture </a:t>
            </a:r>
            <a:r>
              <a:rPr lang="en-US" dirty="0" smtClean="0"/>
              <a:t>medium and drug susceptibility testing.</a:t>
            </a:r>
            <a:r>
              <a:rPr lang="en-US" baseline="30000" dirty="0" smtClean="0"/>
              <a:t>10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378190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should </a:t>
            </a:r>
            <a:r>
              <a:rPr lang="en-US" dirty="0"/>
              <a:t>no longer have the bacilli in their </a:t>
            </a:r>
            <a:r>
              <a:rPr lang="en-US" dirty="0" smtClean="0"/>
              <a:t>sputum. A re-check </a:t>
            </a:r>
            <a:r>
              <a:rPr lang="en-US" dirty="0"/>
              <a:t>of the sputum is done at this stage to know those who have responded well to treatment.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who still have open TB are classified as treatment Category 1 failure.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Their </a:t>
            </a:r>
            <a:r>
              <a:rPr lang="en-US" dirty="0"/>
              <a:t>sputum samples are further subjected to resistance testing using Gene </a:t>
            </a:r>
            <a:r>
              <a:rPr lang="en-US" dirty="0" err="1"/>
              <a:t>Xpert</a:t>
            </a:r>
            <a:r>
              <a:rPr lang="en-US" dirty="0"/>
              <a:t> which detects rifampicin resistance and may not detect isoniazid mono resistance. </a:t>
            </a:r>
          </a:p>
        </p:txBody>
      </p:sp>
    </p:spTree>
    <p:extLst>
      <p:ext uri="{BB962C8B-B14F-4D97-AF65-F5344CB8AC3E}">
        <p14:creationId xmlns:p14="http://schemas.microsoft.com/office/powerpoint/2010/main" xmlns="" val="1346758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prevalence of MDR-TB in the study was 0.82%. This is much less than what other researchers found. </a:t>
            </a:r>
            <a:r>
              <a:rPr lang="en-US" dirty="0" err="1" smtClean="0"/>
              <a:t>Dinic</a:t>
            </a:r>
            <a:r>
              <a:rPr lang="en-US" dirty="0" smtClean="0"/>
              <a:t> et al had 5.5%</a:t>
            </a:r>
            <a:r>
              <a:rPr lang="en-US" baseline="30000" dirty="0" smtClean="0"/>
              <a:t>11</a:t>
            </a:r>
            <a:r>
              <a:rPr lang="en-US" dirty="0" smtClean="0"/>
              <a:t> in treatment naïve patients while </a:t>
            </a:r>
            <a:r>
              <a:rPr lang="en-US" dirty="0" err="1" smtClean="0"/>
              <a:t>Uzoewulu</a:t>
            </a:r>
            <a:r>
              <a:rPr lang="en-US" dirty="0" smtClean="0"/>
              <a:t> et al had  8%.</a:t>
            </a:r>
            <a:r>
              <a:rPr lang="en-US" sz="3500" baseline="30000" dirty="0" smtClean="0"/>
              <a:t>12</a:t>
            </a:r>
          </a:p>
          <a:p>
            <a:endParaRPr lang="en-US" sz="3500" baseline="30000" dirty="0" smtClean="0"/>
          </a:p>
          <a:p>
            <a:r>
              <a:rPr lang="en-US" dirty="0" smtClean="0"/>
              <a:t>This could be due to the fact that </a:t>
            </a:r>
            <a:r>
              <a:rPr lang="en-US" dirty="0" err="1" smtClean="0"/>
              <a:t>Nnewi</a:t>
            </a:r>
            <a:r>
              <a:rPr lang="en-US" dirty="0" smtClean="0"/>
              <a:t> is an urban city and </a:t>
            </a:r>
            <a:r>
              <a:rPr lang="en-US" sz="3500" dirty="0" smtClean="0"/>
              <a:t>the teaching </a:t>
            </a:r>
            <a:r>
              <a:rPr lang="en-US" dirty="0" smtClean="0"/>
              <a:t>hospital is situated there so there is better access to medical care . </a:t>
            </a:r>
          </a:p>
          <a:p>
            <a:endParaRPr lang="en-US" dirty="0" smtClean="0"/>
          </a:p>
          <a:p>
            <a:r>
              <a:rPr lang="en-US" dirty="0" smtClean="0"/>
              <a:t>It is also pertinent to mention here that patients were closely observed/monitored during treatment 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 err="1" smtClean="0"/>
              <a:t>contd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5743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result shows that most of the patients were </a:t>
            </a:r>
            <a:r>
              <a:rPr lang="en-US" dirty="0" smtClean="0"/>
              <a:t>Category </a:t>
            </a:r>
            <a:r>
              <a:rPr lang="en-US" dirty="0"/>
              <a:t>2 failure, and there was poor compliance to treatment irrespective of </a:t>
            </a:r>
            <a:r>
              <a:rPr lang="en-US" dirty="0" smtClean="0"/>
              <a:t>their HIV </a:t>
            </a:r>
            <a:r>
              <a:rPr lang="en-US" dirty="0"/>
              <a:t>status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It </a:t>
            </a:r>
            <a:r>
              <a:rPr lang="en-US" dirty="0"/>
              <a:t>is important to note that </a:t>
            </a:r>
            <a:r>
              <a:rPr lang="en-US" dirty="0" smtClean="0"/>
              <a:t>although TB </a:t>
            </a:r>
            <a:r>
              <a:rPr lang="en-US" dirty="0"/>
              <a:t>is a common opportunistic infection in HIV patients, HIV itself does not predispose to MDR-TB so long as the patient </a:t>
            </a:r>
            <a:r>
              <a:rPr lang="en-US" dirty="0" smtClean="0"/>
              <a:t>complies </a:t>
            </a:r>
            <a:r>
              <a:rPr lang="en-US" dirty="0"/>
              <a:t>with </a:t>
            </a:r>
            <a:r>
              <a:rPr lang="en-US" dirty="0" smtClean="0"/>
              <a:t>anti-</a:t>
            </a:r>
            <a:r>
              <a:rPr lang="en-US" dirty="0" err="1" smtClean="0"/>
              <a:t>Kochs</a:t>
            </a:r>
            <a:r>
              <a:rPr lang="en-US" dirty="0" smtClean="0"/>
              <a:t> regimen</a:t>
            </a:r>
            <a:r>
              <a:rPr lang="en-US" baseline="30000" dirty="0" smtClean="0"/>
              <a:t>13-16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 err="1" smtClean="0"/>
              <a:t>Contd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107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MDR-TB poses a challenge in the management of HIV/TB co-infection because of poor treatment outcomes, higher treatment costs, lack of adequate treatment centers.</a:t>
            </a:r>
          </a:p>
          <a:p>
            <a:endParaRPr lang="en-US" dirty="0" smtClean="0"/>
          </a:p>
          <a:p>
            <a:r>
              <a:rPr lang="en-US" dirty="0" smtClean="0"/>
              <a:t>Prevention still remains the better option.</a:t>
            </a:r>
          </a:p>
          <a:p>
            <a:endParaRPr lang="en-US" dirty="0" smtClean="0"/>
          </a:p>
          <a:p>
            <a:r>
              <a:rPr lang="en-US" dirty="0" smtClean="0"/>
              <a:t>All hands must be on deck to prevent or reduce MDR-TB by monitoring TB patients on treatment. As is usually said “DOT the I’s and Cross the T’s” to prevent resistance.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744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 smear AFB  and Gene </a:t>
            </a:r>
            <a:r>
              <a:rPr lang="en-US" dirty="0" err="1" smtClean="0"/>
              <a:t>Xpert</a:t>
            </a:r>
            <a:r>
              <a:rPr lang="en-US" dirty="0" smtClean="0"/>
              <a:t> testing were employed in the study.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DST was not done due to unavailability of culture </a:t>
            </a:r>
            <a:r>
              <a:rPr lang="en-US" dirty="0" err="1" smtClean="0"/>
              <a:t>centres</a:t>
            </a:r>
            <a:r>
              <a:rPr lang="en-US" dirty="0" smtClean="0"/>
              <a:t>, but the future work would incorporate that and others.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study did not separate patients into those already on treatment and  treatment naïve.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96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	</a:t>
            </a:r>
            <a:r>
              <a:rPr lang="en-US" dirty="0" err="1" smtClean="0"/>
              <a:t>Sant’Anna</a:t>
            </a:r>
            <a:r>
              <a:rPr lang="en-US" dirty="0" smtClean="0"/>
              <a:t> FM</a:t>
            </a:r>
            <a:r>
              <a:rPr lang="en-US" dirty="0"/>
              <a:t>, </a:t>
            </a:r>
            <a:r>
              <a:rPr lang="en-US" dirty="0" err="1"/>
              <a:t>Velasque</a:t>
            </a:r>
            <a:r>
              <a:rPr lang="en-US" dirty="0"/>
              <a:t> </a:t>
            </a:r>
            <a:r>
              <a:rPr lang="en-US" dirty="0" smtClean="0"/>
              <a:t>L, </a:t>
            </a:r>
            <a:r>
              <a:rPr lang="en-US" dirty="0"/>
              <a:t>Costa </a:t>
            </a:r>
            <a:r>
              <a:rPr lang="en-US" dirty="0" smtClean="0"/>
              <a:t>MJ, </a:t>
            </a:r>
            <a:r>
              <a:rPr lang="en-US" dirty="0"/>
              <a:t>Schmaltz </a:t>
            </a:r>
            <a:r>
              <a:rPr lang="en-US" dirty="0" smtClean="0"/>
              <a:t>CA, </a:t>
            </a:r>
            <a:r>
              <a:rPr lang="en-US" dirty="0" err="1"/>
              <a:t>Morgado</a:t>
            </a:r>
            <a:r>
              <a:rPr lang="en-US" dirty="0"/>
              <a:t> </a:t>
            </a:r>
            <a:r>
              <a:rPr lang="en-US" dirty="0" smtClean="0"/>
              <a:t>MG, </a:t>
            </a:r>
            <a:r>
              <a:rPr lang="en-US" dirty="0" err="1" smtClean="0"/>
              <a:t>Lourenḉo</a:t>
            </a:r>
            <a:r>
              <a:rPr lang="en-US" dirty="0" smtClean="0"/>
              <a:t> MC, </a:t>
            </a:r>
            <a:r>
              <a:rPr lang="en-US" dirty="0" err="1"/>
              <a:t>Grinsztejn</a:t>
            </a:r>
            <a:r>
              <a:rPr lang="en-US" dirty="0"/>
              <a:t> B, Rolla </a:t>
            </a:r>
            <a:r>
              <a:rPr lang="en-US" dirty="0" smtClean="0"/>
              <a:t>VC. </a:t>
            </a:r>
            <a:r>
              <a:rPr lang="en-US" dirty="0"/>
              <a:t>Effectiveness of highly active antiretroviral therapy (HAART) used concomitantly with rifampicin in patients with tuberculosis and AIDS. </a:t>
            </a:r>
            <a:r>
              <a:rPr lang="en-US" i="1" dirty="0"/>
              <a:t>Brazilian Journal Of Infectious Diseases</a:t>
            </a:r>
            <a:r>
              <a:rPr lang="en-US" dirty="0"/>
              <a:t>; 13:26-34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/>
              <a:t> </a:t>
            </a:r>
            <a:r>
              <a:rPr lang="en-US" b="1" dirty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0652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001000" cy="4525963"/>
          </a:xfrm>
        </p:spPr>
        <p:txBody>
          <a:bodyPr/>
          <a:lstStyle/>
          <a:p>
            <a:r>
              <a:rPr lang="en-US" dirty="0"/>
              <a:t> Tuberculosis (TB) is the most common opportunistic infection in Human </a:t>
            </a:r>
            <a:r>
              <a:rPr lang="en-US" dirty="0" smtClean="0"/>
              <a:t>Immuno</a:t>
            </a:r>
            <a:r>
              <a:rPr lang="en-US" dirty="0"/>
              <a:t>d</a:t>
            </a:r>
            <a:r>
              <a:rPr lang="en-US" dirty="0" smtClean="0"/>
              <a:t>eficiency </a:t>
            </a:r>
            <a:r>
              <a:rPr lang="en-US" dirty="0"/>
              <a:t>Virus (HIV</a:t>
            </a:r>
            <a:r>
              <a:rPr lang="en-US" dirty="0" smtClean="0"/>
              <a:t>)-infected patients.</a:t>
            </a:r>
            <a:r>
              <a:rPr lang="en-US" baseline="30000" dirty="0" smtClean="0"/>
              <a:t>1</a:t>
            </a:r>
          </a:p>
          <a:p>
            <a:pPr>
              <a:buNone/>
            </a:pPr>
            <a:endParaRPr lang="en-US" baseline="30000" dirty="0" smtClean="0"/>
          </a:p>
          <a:p>
            <a:r>
              <a:rPr lang="en-US" dirty="0" smtClean="0"/>
              <a:t> HIV-infected </a:t>
            </a:r>
            <a:r>
              <a:rPr lang="en-US" dirty="0"/>
              <a:t>patients are known to </a:t>
            </a:r>
            <a:r>
              <a:rPr lang="en-US" dirty="0" smtClean="0"/>
              <a:t>have 10% risk of reactivation of TB per year.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They are more </a:t>
            </a:r>
            <a:r>
              <a:rPr lang="en-US" dirty="0"/>
              <a:t>likely to die from </a:t>
            </a:r>
            <a:r>
              <a:rPr lang="en-US" dirty="0" smtClean="0"/>
              <a:t>TB </a:t>
            </a:r>
            <a:r>
              <a:rPr lang="en-US" dirty="0"/>
              <a:t>than HIV negative </a:t>
            </a:r>
            <a:r>
              <a:rPr lang="en-US" dirty="0" smtClean="0"/>
              <a:t>patients.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Introduction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2.	Mark Gladwin, Bill </a:t>
            </a:r>
            <a:r>
              <a:rPr lang="en-US" dirty="0" err="1" smtClean="0"/>
              <a:t>Trattler</a:t>
            </a:r>
            <a:r>
              <a:rPr lang="en-US" dirty="0" smtClean="0"/>
              <a:t>. Clinical microbiology </a:t>
            </a:r>
            <a:r>
              <a:rPr lang="en-US" dirty="0"/>
              <a:t>made ridiculously </a:t>
            </a:r>
            <a:r>
              <a:rPr lang="en-US" dirty="0" smtClean="0"/>
              <a:t>simple. Edition 3. 2006. Page 134.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 smtClean="0"/>
              <a:t>3.	Selwyn PA, </a:t>
            </a:r>
            <a:r>
              <a:rPr lang="en-US" dirty="0" err="1" smtClean="0"/>
              <a:t>Sckell</a:t>
            </a:r>
            <a:r>
              <a:rPr lang="en-US" dirty="0" smtClean="0"/>
              <a:t> BM, </a:t>
            </a:r>
            <a:r>
              <a:rPr lang="en-US" dirty="0" err="1" smtClean="0"/>
              <a:t>Alcabes</a:t>
            </a:r>
            <a:r>
              <a:rPr lang="en-US" dirty="0" smtClean="0"/>
              <a:t> P, </a:t>
            </a:r>
            <a:r>
              <a:rPr lang="en-US" dirty="0" err="1" smtClean="0"/>
              <a:t>Friedland</a:t>
            </a:r>
            <a:r>
              <a:rPr lang="en-US" dirty="0" smtClean="0"/>
              <a:t> GH, Klein RS, </a:t>
            </a:r>
            <a:r>
              <a:rPr lang="en-US" dirty="0" err="1" smtClean="0"/>
              <a:t>Schoenbaum</a:t>
            </a:r>
            <a:r>
              <a:rPr lang="en-US" dirty="0" smtClean="0"/>
              <a:t> EE. </a:t>
            </a:r>
            <a:r>
              <a:rPr lang="en-US" dirty="0"/>
              <a:t>High risk of active tuberculosis in </a:t>
            </a:r>
            <a:r>
              <a:rPr lang="en-US" dirty="0" smtClean="0"/>
              <a:t>HIV-infected </a:t>
            </a:r>
            <a:r>
              <a:rPr lang="en-US" dirty="0"/>
              <a:t>drug users with cutaneous </a:t>
            </a:r>
            <a:r>
              <a:rPr lang="en-US" dirty="0" err="1"/>
              <a:t>anergy</a:t>
            </a:r>
            <a:r>
              <a:rPr lang="en-US" dirty="0"/>
              <a:t>. </a:t>
            </a:r>
            <a:r>
              <a:rPr lang="en-US" dirty="0" smtClean="0"/>
              <a:t>JAMA. 1992 Jul 22-29;268(4):504-9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565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Harries AD et al</a:t>
            </a:r>
            <a:r>
              <a:rPr lang="en-US" dirty="0"/>
              <a:t>. </a:t>
            </a:r>
            <a:r>
              <a:rPr lang="en-US" dirty="0" smtClean="0"/>
              <a:t>Deaths </a:t>
            </a:r>
            <a:r>
              <a:rPr lang="en-US" dirty="0"/>
              <a:t>from tuberculosis in sub-Saharan African countries with a high prevalence of HIV-1. </a:t>
            </a:r>
            <a:r>
              <a:rPr lang="en-US" dirty="0" smtClean="0"/>
              <a:t>Lancet. 2001 May 12;357(9267):1519-23.</a:t>
            </a:r>
          </a:p>
          <a:p>
            <a:pPr marL="514350" indent="-51435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5	Whalen CC et al</a:t>
            </a:r>
            <a:r>
              <a:rPr lang="en-US" dirty="0"/>
              <a:t>. </a:t>
            </a:r>
            <a:r>
              <a:rPr lang="en-US" dirty="0" smtClean="0"/>
              <a:t>Impact </a:t>
            </a:r>
            <a:r>
              <a:rPr lang="en-US" dirty="0"/>
              <a:t>of pulmonary tuberculosis on survival of HIV-infected adults: a prospective epidemiologic study in </a:t>
            </a:r>
            <a:r>
              <a:rPr lang="en-US" dirty="0" smtClean="0"/>
              <a:t>Uganda. AIDS. 2000 Jun 16;14(9):1219-28.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9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6.	Federal </a:t>
            </a:r>
            <a:r>
              <a:rPr lang="en-US" dirty="0"/>
              <a:t>Ministry of </a:t>
            </a:r>
            <a:r>
              <a:rPr lang="en-US" dirty="0" smtClean="0"/>
              <a:t>Health, Nigeria. Technical report: National </a:t>
            </a:r>
            <a:r>
              <a:rPr lang="en-US" dirty="0"/>
              <a:t>HIV </a:t>
            </a:r>
            <a:r>
              <a:rPr lang="en-US" dirty="0" err="1" smtClean="0"/>
              <a:t>Seroprevalence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entinel </a:t>
            </a:r>
            <a:r>
              <a:rPr lang="en-US" dirty="0"/>
              <a:t>S</a:t>
            </a:r>
            <a:r>
              <a:rPr lang="en-US" dirty="0" smtClean="0"/>
              <a:t>urvey</a:t>
            </a:r>
            <a:r>
              <a:rPr lang="en-US" dirty="0"/>
              <a:t>, </a:t>
            </a:r>
            <a:r>
              <a:rPr lang="en-US" dirty="0" smtClean="0"/>
              <a:t>2010. p1-110.</a:t>
            </a:r>
          </a:p>
          <a:p>
            <a:pPr marL="514350" lvl="0" indent="-514350">
              <a:buAutoNum type="arabicPlain" startAt="6"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7.	World </a:t>
            </a:r>
            <a:r>
              <a:rPr lang="en-US" dirty="0"/>
              <a:t>Health </a:t>
            </a:r>
            <a:r>
              <a:rPr lang="en-US" dirty="0" smtClean="0"/>
              <a:t>Organization. Global </a:t>
            </a:r>
            <a:r>
              <a:rPr lang="en-US" dirty="0"/>
              <a:t>tuberculosis control: WHO </a:t>
            </a:r>
            <a:r>
              <a:rPr lang="en-US" dirty="0" smtClean="0"/>
              <a:t>report,2010.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030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8.	</a:t>
            </a:r>
            <a:r>
              <a:rPr lang="en-US" dirty="0" err="1" smtClean="0"/>
              <a:t>Hirpa</a:t>
            </a:r>
            <a:r>
              <a:rPr lang="en-US" dirty="0" smtClean="0"/>
              <a:t> </a:t>
            </a:r>
            <a:r>
              <a:rPr lang="en-US" dirty="0"/>
              <a:t>S, </a:t>
            </a:r>
            <a:r>
              <a:rPr lang="en-US" dirty="0" err="1"/>
              <a:t>Medhin</a:t>
            </a:r>
            <a:r>
              <a:rPr lang="en-US" dirty="0"/>
              <a:t> G, </a:t>
            </a:r>
            <a:r>
              <a:rPr lang="en-US" dirty="0" err="1"/>
              <a:t>Girma</a:t>
            </a:r>
            <a:r>
              <a:rPr lang="en-US" dirty="0"/>
              <a:t> B, </a:t>
            </a:r>
            <a:r>
              <a:rPr lang="en-US" dirty="0" err="1"/>
              <a:t>Melese</a:t>
            </a:r>
            <a:r>
              <a:rPr lang="en-US" dirty="0"/>
              <a:t> M, </a:t>
            </a:r>
            <a:r>
              <a:rPr lang="en-US" dirty="0" err="1"/>
              <a:t>Mekonen</a:t>
            </a:r>
            <a:r>
              <a:rPr lang="en-US" dirty="0"/>
              <a:t> A, Suarez P and </a:t>
            </a:r>
            <a:r>
              <a:rPr lang="en-US" dirty="0" err="1"/>
              <a:t>Ameni</a:t>
            </a:r>
            <a:r>
              <a:rPr lang="en-US" dirty="0"/>
              <a:t> G .2013. Determinants of Multidrug resistant tuberculosis in Patients who underwent first-line treatment in Addis Ababa: a case control study.  </a:t>
            </a:r>
            <a:r>
              <a:rPr lang="en-US" dirty="0" err="1"/>
              <a:t>BioMed</a:t>
            </a:r>
            <a:r>
              <a:rPr lang="en-US" dirty="0"/>
              <a:t> Central Public Health. 13:782</a:t>
            </a:r>
          </a:p>
        </p:txBody>
      </p:sp>
    </p:spTree>
    <p:extLst>
      <p:ext uri="{BB962C8B-B14F-4D97-AF65-F5344CB8AC3E}">
        <p14:creationId xmlns:p14="http://schemas.microsoft.com/office/powerpoint/2010/main" xmlns="" val="18954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9.	World </a:t>
            </a:r>
            <a:r>
              <a:rPr lang="en-US" dirty="0"/>
              <a:t>Health Organization (WHO): Drug-resistant tuberculosis now at record </a:t>
            </a:r>
            <a:r>
              <a:rPr lang="en-US" dirty="0" smtClean="0"/>
              <a:t>levels. </a:t>
            </a: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www.who-int/mediacentre/news/releases/2010/drug_resistant_tb_20100318/en/</a:t>
            </a:r>
            <a:endParaRPr lang="en-US" u="sng" dirty="0" smtClean="0"/>
          </a:p>
          <a:p>
            <a:pPr marL="514350" lvl="0" indent="-514350">
              <a:buAutoNum type="arabicPlain" startAt="9"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10.	World </a:t>
            </a:r>
            <a:r>
              <a:rPr lang="en-US" dirty="0"/>
              <a:t>Health </a:t>
            </a:r>
            <a:r>
              <a:rPr lang="en-US" dirty="0" smtClean="0"/>
              <a:t>Organization. </a:t>
            </a:r>
            <a:r>
              <a:rPr lang="en-US" dirty="0"/>
              <a:t>The global MDR-TB and XDR-TB response plan. </a:t>
            </a:r>
            <a:r>
              <a:rPr lang="en-US" dirty="0" smtClean="0"/>
              <a:t>2007.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448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11.	</a:t>
            </a:r>
            <a:r>
              <a:rPr lang="en-US" dirty="0" err="1" smtClean="0"/>
              <a:t>Dinic</a:t>
            </a:r>
            <a:r>
              <a:rPr lang="en-US" dirty="0" smtClean="0"/>
              <a:t> L et al. Genetic determinants of drug- resistant tuberculosis among HIV-infected patients in Nigeria. J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Microbiol</a:t>
            </a:r>
            <a:r>
              <a:rPr lang="en-US" dirty="0"/>
              <a:t>.</a:t>
            </a:r>
            <a:r>
              <a:rPr lang="en-US" dirty="0" smtClean="0"/>
              <a:t> 2012 Sep;50(9):2905-9. </a:t>
            </a:r>
            <a:r>
              <a:rPr lang="en-US" dirty="0" err="1" smtClean="0"/>
              <a:t>doi</a:t>
            </a:r>
            <a:r>
              <a:rPr lang="en-US" dirty="0" smtClean="0"/>
              <a:t>: 10.1128/JCM.00982-12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12.	 </a:t>
            </a:r>
            <a:r>
              <a:rPr lang="en-US" dirty="0" err="1"/>
              <a:t>Uzoewulu</a:t>
            </a:r>
            <a:r>
              <a:rPr lang="en-US" dirty="0"/>
              <a:t> NG, </a:t>
            </a:r>
            <a:r>
              <a:rPr lang="en-US" dirty="0" err="1"/>
              <a:t>Ibeh</a:t>
            </a:r>
            <a:r>
              <a:rPr lang="en-US" dirty="0"/>
              <a:t> IN, Lawson </a:t>
            </a:r>
            <a:r>
              <a:rPr lang="en-US" dirty="0" smtClean="0"/>
              <a:t>L, </a:t>
            </a:r>
            <a:r>
              <a:rPr lang="en-US" dirty="0" err="1"/>
              <a:t>Umenyonu</a:t>
            </a:r>
            <a:r>
              <a:rPr lang="en-US" dirty="0"/>
              <a:t> N, </a:t>
            </a:r>
            <a:r>
              <a:rPr lang="en-US" dirty="0" smtClean="0"/>
              <a:t>et al. (2014) Drug Resistant </a:t>
            </a:r>
            <a:r>
              <a:rPr lang="en-US" i="1" dirty="0"/>
              <a:t>Mycobacterium tuberculosis</a:t>
            </a:r>
            <a:r>
              <a:rPr lang="en-US" dirty="0"/>
              <a:t> in T</a:t>
            </a:r>
            <a:r>
              <a:rPr lang="en-US" dirty="0" smtClean="0"/>
              <a:t>ertiary Hospital </a:t>
            </a:r>
            <a:r>
              <a:rPr lang="en-US" dirty="0"/>
              <a:t>South </a:t>
            </a:r>
            <a:r>
              <a:rPr lang="en-US" dirty="0" smtClean="0"/>
              <a:t>East, </a:t>
            </a:r>
            <a:r>
              <a:rPr lang="en-US" dirty="0"/>
              <a:t>Nigeria. </a:t>
            </a:r>
            <a:r>
              <a:rPr lang="en-US" dirty="0" smtClean="0"/>
              <a:t>J Med </a:t>
            </a:r>
            <a:r>
              <a:rPr lang="en-US" dirty="0" err="1" smtClean="0"/>
              <a:t>Microb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iagnosis</a:t>
            </a:r>
            <a:r>
              <a:rPr lang="en-US" dirty="0"/>
              <a:t>; </a:t>
            </a:r>
            <a:r>
              <a:rPr lang="en-US" dirty="0" smtClean="0"/>
              <a:t>3:141. </a:t>
            </a:r>
            <a:r>
              <a:rPr lang="en-US" dirty="0" err="1" smtClean="0"/>
              <a:t>doi</a:t>
            </a:r>
            <a:r>
              <a:rPr lang="en-US" dirty="0" smtClean="0"/>
              <a:t>: 10.4172/2161-0703.1000141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47828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13.	 </a:t>
            </a:r>
            <a:r>
              <a:rPr lang="en-US" dirty="0" err="1" smtClean="0"/>
              <a:t>Affolabi</a:t>
            </a:r>
            <a:r>
              <a:rPr lang="en-US" dirty="0" smtClean="0"/>
              <a:t> D, </a:t>
            </a:r>
            <a:r>
              <a:rPr lang="en-US" dirty="0" err="1" smtClean="0"/>
              <a:t>Adjagba</a:t>
            </a:r>
            <a:r>
              <a:rPr lang="en-US" dirty="0" smtClean="0"/>
              <a:t> OABG, </a:t>
            </a:r>
            <a:r>
              <a:rPr lang="en-US" dirty="0" err="1" smtClean="0"/>
              <a:t>Tanimomo-Kledjo</a:t>
            </a:r>
            <a:r>
              <a:rPr lang="en-US" dirty="0" smtClean="0"/>
              <a:t> B, </a:t>
            </a:r>
            <a:r>
              <a:rPr lang="en-US" dirty="0" err="1" smtClean="0"/>
              <a:t>Gninafon</a:t>
            </a:r>
            <a:r>
              <a:rPr lang="en-US" dirty="0" smtClean="0"/>
              <a:t> M, </a:t>
            </a:r>
            <a:r>
              <a:rPr lang="en-US" dirty="0" err="1" smtClean="0"/>
              <a:t>Anagonou</a:t>
            </a:r>
            <a:r>
              <a:rPr lang="en-US" dirty="0" smtClean="0"/>
              <a:t> SY, </a:t>
            </a:r>
            <a:r>
              <a:rPr lang="en-US" dirty="0" err="1" smtClean="0"/>
              <a:t>Portaels</a:t>
            </a:r>
            <a:r>
              <a:rPr lang="en-US" dirty="0" smtClean="0"/>
              <a:t> F. </a:t>
            </a:r>
            <a:r>
              <a:rPr lang="en-US" dirty="0" err="1" smtClean="0"/>
              <a:t>Antituberculosis</a:t>
            </a:r>
            <a:r>
              <a:rPr lang="en-US" dirty="0" smtClean="0"/>
              <a:t> drug resistance among new and previously treated pulmonary tuberculosis patients in </a:t>
            </a:r>
            <a:r>
              <a:rPr lang="en-US" dirty="0" err="1" smtClean="0"/>
              <a:t>Cotonou</a:t>
            </a:r>
            <a:r>
              <a:rPr lang="en-US" dirty="0" smtClean="0"/>
              <a:t>, Benin. </a:t>
            </a:r>
            <a:r>
              <a:rPr lang="en-US" dirty="0" err="1" smtClean="0"/>
              <a:t>Int</a:t>
            </a:r>
            <a:r>
              <a:rPr lang="en-US" dirty="0" smtClean="0"/>
              <a:t> J </a:t>
            </a:r>
            <a:r>
              <a:rPr lang="en-US" dirty="0" err="1" smtClean="0"/>
              <a:t>Tuberc</a:t>
            </a:r>
            <a:r>
              <a:rPr lang="en-US" dirty="0" smtClean="0"/>
              <a:t> Lung Dis. 2007;11(11):1221-1224.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718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799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4"/>
            </a:pPr>
            <a:r>
              <a:rPr lang="en-US" dirty="0" err="1" smtClean="0"/>
              <a:t>Diandé</a:t>
            </a:r>
            <a:r>
              <a:rPr lang="en-US" dirty="0" smtClean="0"/>
              <a:t> S, </a:t>
            </a:r>
            <a:r>
              <a:rPr lang="en-US" dirty="0" err="1" smtClean="0"/>
              <a:t>Sangaré</a:t>
            </a:r>
            <a:r>
              <a:rPr lang="en-US" dirty="0" smtClean="0"/>
              <a:t> L, </a:t>
            </a:r>
            <a:r>
              <a:rPr lang="en-US" dirty="0" err="1" smtClean="0"/>
              <a:t>Kouanda</a:t>
            </a:r>
            <a:r>
              <a:rPr lang="en-US" dirty="0" smtClean="0"/>
              <a:t> S, </a:t>
            </a:r>
            <a:r>
              <a:rPr lang="en-US" dirty="0" err="1" smtClean="0"/>
              <a:t>Dingtoumda</a:t>
            </a:r>
            <a:r>
              <a:rPr lang="en-US" dirty="0" smtClean="0"/>
              <a:t> BI, </a:t>
            </a:r>
            <a:r>
              <a:rPr lang="en-US" dirty="0" err="1" smtClean="0"/>
              <a:t>Traoré</a:t>
            </a:r>
            <a:r>
              <a:rPr lang="en-US" dirty="0" smtClean="0"/>
              <a:t> AS. Drug Resistance of </a:t>
            </a:r>
            <a:r>
              <a:rPr lang="en-US" i="1" dirty="0" smtClean="0"/>
              <a:t>Mycobacterium tuberculosis</a:t>
            </a:r>
            <a:r>
              <a:rPr lang="en-US" dirty="0" smtClean="0"/>
              <a:t> Complex among Newly Diagnosed Tuberculosis Cases in Burkina Faso. WAJM. 2009;28(6):353-357.</a:t>
            </a:r>
          </a:p>
          <a:p>
            <a:pPr marL="514350" indent="-514350">
              <a:buAutoNum type="arabicPeriod" startAt="14"/>
            </a:pPr>
            <a:r>
              <a:rPr lang="en-US" dirty="0" smtClean="0"/>
              <a:t>. </a:t>
            </a:r>
            <a:r>
              <a:rPr lang="en-US" dirty="0" err="1" smtClean="0"/>
              <a:t>Sangaré</a:t>
            </a:r>
            <a:r>
              <a:rPr lang="en-US" dirty="0" smtClean="0"/>
              <a:t> L, </a:t>
            </a:r>
            <a:r>
              <a:rPr lang="en-US" dirty="0" err="1" smtClean="0"/>
              <a:t>Diandé</a:t>
            </a:r>
            <a:r>
              <a:rPr lang="en-US" dirty="0" smtClean="0"/>
              <a:t> S, </a:t>
            </a:r>
            <a:r>
              <a:rPr lang="en-US" dirty="0" err="1" smtClean="0"/>
              <a:t>Badoum</a:t>
            </a:r>
            <a:r>
              <a:rPr lang="en-US" dirty="0" smtClean="0"/>
              <a:t> G,   </a:t>
            </a:r>
            <a:r>
              <a:rPr lang="en-US" dirty="0" err="1" smtClean="0"/>
              <a:t>Dingtoumda</a:t>
            </a:r>
            <a:r>
              <a:rPr lang="en-US" dirty="0" smtClean="0"/>
              <a:t> B, </a:t>
            </a:r>
            <a:r>
              <a:rPr lang="en-US" dirty="0" err="1" smtClean="0"/>
              <a:t>Traoré</a:t>
            </a:r>
            <a:r>
              <a:rPr lang="en-US" dirty="0" smtClean="0"/>
              <a:t> AS. Anti-tuberculosis drug resistance in new and previously </a:t>
            </a:r>
            <a:r>
              <a:rPr lang="en-US" dirty="0" err="1" smtClean="0"/>
              <a:t>treared</a:t>
            </a:r>
            <a:r>
              <a:rPr lang="en-US" dirty="0" smtClean="0"/>
              <a:t> pulmonary tuberculosis cases in Burkina Faso. </a:t>
            </a:r>
            <a:r>
              <a:rPr lang="en-US" dirty="0" err="1" smtClean="0"/>
              <a:t>Int</a:t>
            </a:r>
            <a:r>
              <a:rPr lang="en-US" dirty="0" smtClean="0"/>
              <a:t> J </a:t>
            </a:r>
            <a:r>
              <a:rPr lang="en-US" dirty="0" err="1" smtClean="0"/>
              <a:t>Tuberc</a:t>
            </a:r>
            <a:r>
              <a:rPr lang="en-US" dirty="0" smtClean="0"/>
              <a:t> Lung Dis. 2010;14(11):1424-1429. (Study 1)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68748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16.	</a:t>
            </a:r>
            <a:r>
              <a:rPr lang="en-US" dirty="0" err="1" smtClean="0"/>
              <a:t>Berhan</a:t>
            </a:r>
            <a:r>
              <a:rPr lang="en-US" dirty="0" smtClean="0"/>
              <a:t> A, </a:t>
            </a:r>
            <a:r>
              <a:rPr lang="en-US" dirty="0" err="1" smtClean="0"/>
              <a:t>Berhan</a:t>
            </a:r>
            <a:r>
              <a:rPr lang="en-US" dirty="0" smtClean="0"/>
              <a:t> Y, </a:t>
            </a:r>
            <a:r>
              <a:rPr lang="en-US" dirty="0" err="1" smtClean="0"/>
              <a:t>Yizengaw</a:t>
            </a:r>
            <a:r>
              <a:rPr lang="en-US" dirty="0" smtClean="0"/>
              <a:t> D. A meta-</a:t>
            </a:r>
            <a:r>
              <a:rPr lang="en-US" dirty="0" err="1"/>
              <a:t>alysis</a:t>
            </a:r>
            <a:r>
              <a:rPr lang="en-US" dirty="0"/>
              <a:t> of drug </a:t>
            </a:r>
            <a:r>
              <a:rPr lang="en-US" dirty="0" smtClean="0"/>
              <a:t>resistant tuberculosis in Sub-Saharan Africa: how strongly associated with previous treatment and HIV co-infection? Ethiop J Health Sci. 2013 Nov;23(3):271-82.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39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9600" b="1" dirty="0" smtClean="0"/>
              <a:t>Thank you.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xmlns="" val="424932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Sub-</a:t>
            </a:r>
            <a:r>
              <a:rPr lang="en-US" dirty="0"/>
              <a:t>S</a:t>
            </a:r>
            <a:r>
              <a:rPr lang="en-US" dirty="0" smtClean="0"/>
              <a:t>aharan </a:t>
            </a:r>
            <a:r>
              <a:rPr lang="en-US" dirty="0"/>
              <a:t>Africa, 30% of HIV-infected patients who are diagnosed with TB die 12 months after the initiation of </a:t>
            </a:r>
            <a:r>
              <a:rPr lang="en-US" dirty="0" smtClean="0"/>
              <a:t>treatment.</a:t>
            </a:r>
            <a:r>
              <a:rPr lang="en-US" baseline="30000" dirty="0" smtClean="0"/>
              <a:t>4,5</a:t>
            </a:r>
          </a:p>
          <a:p>
            <a:pPr>
              <a:buNone/>
            </a:pPr>
            <a:endParaRPr lang="en-US" baseline="30000" dirty="0" smtClean="0"/>
          </a:p>
          <a:p>
            <a:r>
              <a:rPr lang="en-US" dirty="0" smtClean="0"/>
              <a:t>Nigeria </a:t>
            </a:r>
            <a:r>
              <a:rPr lang="en-US" dirty="0"/>
              <a:t>has </a:t>
            </a:r>
            <a:r>
              <a:rPr lang="en-US" dirty="0" smtClean="0"/>
              <a:t>a HIV </a:t>
            </a:r>
            <a:r>
              <a:rPr lang="en-US" dirty="0"/>
              <a:t>prevalence of 3.6% and has the world’s third largest TB burden.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/>
              <a:t>also known that 26% of TB patients in Nigeria have HIV co-infection</a:t>
            </a:r>
            <a:r>
              <a:rPr lang="en-US" baseline="30000" dirty="0"/>
              <a:t>7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/>
          <a:lstStyle/>
          <a:p>
            <a:r>
              <a:rPr lang="en-US" dirty="0" smtClean="0"/>
              <a:t>Multi </a:t>
            </a:r>
            <a:r>
              <a:rPr lang="en-US" dirty="0"/>
              <a:t>Drug resistant Tuberculosis (MDR-TB) is tuberculosis that is resistant to at least the first line anti-TB drugs, </a:t>
            </a:r>
            <a:r>
              <a:rPr lang="en-US" dirty="0" err="1"/>
              <a:t>Rifampicin</a:t>
            </a:r>
            <a:r>
              <a:rPr lang="en-US" dirty="0"/>
              <a:t> and Isoniazid.</a:t>
            </a:r>
            <a:r>
              <a:rPr lang="en-US" baseline="30000" dirty="0"/>
              <a:t>8 </a:t>
            </a:r>
            <a:endParaRPr lang="en-US" baseline="30000" dirty="0" smtClean="0"/>
          </a:p>
          <a:p>
            <a:pPr>
              <a:buNone/>
            </a:pPr>
            <a:endParaRPr lang="en-US" baseline="30000" dirty="0" smtClean="0"/>
          </a:p>
          <a:p>
            <a:r>
              <a:rPr lang="en-US" dirty="0" smtClean="0"/>
              <a:t>The emergence of Multi Drug Resistant tuberculosis (MDR-TB) is of concern to both patients and clinicians because of the attendant increased mortality and morbidity.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err="1" smtClean="0"/>
              <a:t>Contd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determine the prevalence of MDR-TB among HIV </a:t>
            </a:r>
            <a:r>
              <a:rPr lang="en-US" dirty="0" smtClean="0"/>
              <a:t>seropositive </a:t>
            </a:r>
            <a:r>
              <a:rPr lang="en-US" dirty="0"/>
              <a:t>and </a:t>
            </a:r>
            <a:r>
              <a:rPr lang="en-US" dirty="0" err="1" smtClean="0"/>
              <a:t>seronegative</a:t>
            </a:r>
            <a:r>
              <a:rPr lang="en-US" dirty="0" smtClean="0"/>
              <a:t> </a:t>
            </a:r>
            <a:r>
              <a:rPr lang="en-US" dirty="0"/>
              <a:t>patients receiving treatment in Nnamdi Azikiwe University Teaching Hospital  (NAUTH</a:t>
            </a:r>
            <a:r>
              <a:rPr lang="en-US" dirty="0" smtClean="0"/>
              <a:t>), </a:t>
            </a:r>
            <a:r>
              <a:rPr lang="en-US" dirty="0" err="1" smtClean="0"/>
              <a:t>Nnewi</a:t>
            </a:r>
            <a:r>
              <a:rPr lang="en-US" dirty="0" smtClean="0"/>
              <a:t>, </a:t>
            </a:r>
            <a:r>
              <a:rPr lang="en-US" dirty="0" err="1" smtClean="0"/>
              <a:t>Anambra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tate</a:t>
            </a:r>
            <a:r>
              <a:rPr lang="en-US" dirty="0"/>
              <a:t>, </a:t>
            </a:r>
            <a:r>
              <a:rPr lang="en-US" dirty="0" smtClean="0"/>
              <a:t>South Eastern </a:t>
            </a:r>
            <a:r>
              <a:rPr lang="en-US" dirty="0"/>
              <a:t>Nigeria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study population included:- </a:t>
            </a:r>
            <a:endParaRPr lang="en-US" dirty="0"/>
          </a:p>
          <a:p>
            <a:r>
              <a:rPr lang="en-US" dirty="0" smtClean="0"/>
              <a:t>HIV seropositive and</a:t>
            </a:r>
          </a:p>
          <a:p>
            <a:r>
              <a:rPr lang="en-US" dirty="0" smtClean="0"/>
              <a:t>HIV </a:t>
            </a:r>
            <a:r>
              <a:rPr lang="en-US" dirty="0" err="1" smtClean="0"/>
              <a:t>seronegative</a:t>
            </a:r>
            <a:r>
              <a:rPr lang="en-US" dirty="0" smtClean="0"/>
              <a:t> </a:t>
            </a:r>
            <a:r>
              <a:rPr lang="en-US" dirty="0"/>
              <a:t>TB patients receiving </a:t>
            </a:r>
            <a:r>
              <a:rPr lang="en-US" dirty="0" smtClean="0"/>
              <a:t>anti-</a:t>
            </a:r>
            <a:r>
              <a:rPr lang="en-US" dirty="0" err="1" smtClean="0"/>
              <a:t>Kochs</a:t>
            </a:r>
            <a:r>
              <a:rPr lang="en-US" dirty="0" smtClean="0"/>
              <a:t> </a:t>
            </a:r>
            <a:r>
              <a:rPr lang="en-US" dirty="0"/>
              <a:t>therapy from January 2012 to </a:t>
            </a:r>
            <a:r>
              <a:rPr lang="en-US" dirty="0" smtClean="0"/>
              <a:t>June 2014.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 and method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Sputum samples of TB patients were collected using the </a:t>
            </a:r>
            <a:r>
              <a:rPr lang="en-US" dirty="0" smtClean="0"/>
              <a:t>Directly </a:t>
            </a:r>
            <a:r>
              <a:rPr lang="en-US" dirty="0"/>
              <a:t>O</a:t>
            </a:r>
            <a:r>
              <a:rPr lang="en-US" dirty="0" smtClean="0"/>
              <a:t>bserved </a:t>
            </a:r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S</a:t>
            </a:r>
            <a:r>
              <a:rPr lang="en-US" dirty="0" smtClean="0"/>
              <a:t>hort </a:t>
            </a:r>
            <a:r>
              <a:rPr lang="en-US" dirty="0"/>
              <a:t>C</a:t>
            </a:r>
            <a:r>
              <a:rPr lang="en-US" dirty="0" smtClean="0"/>
              <a:t>ourse </a:t>
            </a:r>
            <a:r>
              <a:rPr lang="en-US" dirty="0"/>
              <a:t>(DOTs) </a:t>
            </a:r>
            <a:r>
              <a:rPr lang="en-US" dirty="0" smtClean="0"/>
              <a:t>strategy specification.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involves collecting three (03) </a:t>
            </a:r>
            <a:r>
              <a:rPr lang="en-US" dirty="0" smtClean="0"/>
              <a:t>samples: (1) on </a:t>
            </a:r>
            <a:r>
              <a:rPr lang="en-US" dirty="0"/>
              <a:t>the spot assessment of patients,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(2) Another </a:t>
            </a:r>
            <a:r>
              <a:rPr lang="en-US" dirty="0"/>
              <a:t>sample early morning next </a:t>
            </a:r>
            <a:r>
              <a:rPr lang="en-US" dirty="0" smtClean="0"/>
              <a:t>day</a:t>
            </a:r>
          </a:p>
          <a:p>
            <a:pPr>
              <a:buNone/>
            </a:pPr>
            <a:r>
              <a:rPr lang="en-US" dirty="0" smtClean="0"/>
              <a:t>   (3) A third </a:t>
            </a:r>
            <a:r>
              <a:rPr lang="en-US" dirty="0"/>
              <a:t>sample as the patient submits the second sample. Samples are labeled 1,2, and 3 with patient’s identification parameters.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Specimen collection/processing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Specimens were processed using the </a:t>
            </a:r>
            <a:r>
              <a:rPr lang="en-US" dirty="0" err="1" smtClean="0"/>
              <a:t>Ziehl</a:t>
            </a:r>
            <a:r>
              <a:rPr lang="en-US" dirty="0" err="1"/>
              <a:t>-</a:t>
            </a:r>
            <a:r>
              <a:rPr lang="en-US" dirty="0" err="1" smtClean="0"/>
              <a:t>Neelsen</a:t>
            </a:r>
            <a:r>
              <a:rPr lang="en-US" dirty="0" smtClean="0"/>
              <a:t> </a:t>
            </a:r>
            <a:r>
              <a:rPr lang="en-US" dirty="0"/>
              <a:t>staining method, fluorescent staining technique and confirmed using the Gene </a:t>
            </a:r>
            <a:r>
              <a:rPr lang="en-US" dirty="0" err="1" smtClean="0"/>
              <a:t>Xpert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Cepheid, especially HIV positive cases with cough.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positive </a:t>
            </a:r>
            <a:r>
              <a:rPr lang="en-US" dirty="0" smtClean="0"/>
              <a:t>TB cases were </a:t>
            </a:r>
            <a:r>
              <a:rPr lang="en-US" dirty="0"/>
              <a:t>referred to the DOTs clinic where they were commenced on a</a:t>
            </a:r>
            <a:r>
              <a:rPr lang="en-US" dirty="0" smtClean="0"/>
              <a:t>nti-</a:t>
            </a:r>
            <a:r>
              <a:rPr lang="en-US" dirty="0" err="1" smtClean="0"/>
              <a:t>Kochs</a:t>
            </a:r>
            <a:r>
              <a:rPr lang="en-US" dirty="0" smtClean="0"/>
              <a:t> </a:t>
            </a:r>
            <a:r>
              <a:rPr lang="en-US" dirty="0"/>
              <a:t>treatment with the Intensive phase using Rifampicin, Isoniazid, Pyrazinamide, and </a:t>
            </a:r>
            <a:r>
              <a:rPr lang="en-US" dirty="0" err="1"/>
              <a:t>Ethambutol</a:t>
            </a:r>
            <a:r>
              <a:rPr lang="en-US" dirty="0"/>
              <a:t> for two months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dirty="0"/>
              <a:t>Specimen processing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After the intensive phase of therapy, a repeat sputum microscopy was done to determine if the patient still had open </a:t>
            </a:r>
            <a:r>
              <a:rPr lang="en-US" dirty="0" smtClean="0"/>
              <a:t>TB, before continuation phase was started with Rifampicin and </a:t>
            </a:r>
            <a:r>
              <a:rPr lang="en-US" dirty="0" err="1" smtClean="0"/>
              <a:t>Isoniazid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In </a:t>
            </a:r>
            <a:r>
              <a:rPr lang="en-US" dirty="0"/>
              <a:t>patients who still had open TB, resistance was suspected and their samples were sent for Gene </a:t>
            </a:r>
            <a:r>
              <a:rPr lang="en-US" dirty="0" err="1"/>
              <a:t>Xpert</a:t>
            </a:r>
            <a:r>
              <a:rPr lang="en-US" dirty="0"/>
              <a:t> </a:t>
            </a:r>
            <a:r>
              <a:rPr lang="en-US" dirty="0" smtClean="0"/>
              <a:t>confirmation. </a:t>
            </a:r>
            <a:r>
              <a:rPr lang="en-US" dirty="0"/>
              <a:t>(Category 1 failure)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(Gene </a:t>
            </a:r>
            <a:r>
              <a:rPr lang="en-US" dirty="0" err="1" smtClean="0"/>
              <a:t>Xpert</a:t>
            </a:r>
            <a:r>
              <a:rPr lang="en-US" dirty="0" smtClean="0"/>
              <a:t> </a:t>
            </a:r>
            <a:r>
              <a:rPr lang="en-US" dirty="0"/>
              <a:t>confirms Tuberculosis infection but most importantly, it confirms resistance to Rifampicin).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</a:t>
            </a:r>
            <a:r>
              <a:rPr lang="en-US" dirty="0" err="1" smtClean="0"/>
              <a:t>Contd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12898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420</TotalTime>
  <Words>1136</Words>
  <Application>Microsoft Office PowerPoint</Application>
  <PresentationFormat>On-screen Show (4:3)</PresentationFormat>
  <Paragraphs>104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         Multi Drug Resistant Tuberculosis (MDR-TB) Among HIV-Positive Patients in  A Tertiary Health Institution in South Eastern Nigeria  </vt:lpstr>
      <vt:lpstr>  Introduction </vt:lpstr>
      <vt:lpstr>Slide 3</vt:lpstr>
      <vt:lpstr>Introduction Contd</vt:lpstr>
      <vt:lpstr>Aim </vt:lpstr>
      <vt:lpstr>Materials and method</vt:lpstr>
      <vt:lpstr>Specimen collection/processing </vt:lpstr>
      <vt:lpstr> Specimen processing </vt:lpstr>
      <vt:lpstr>Processing Contd</vt:lpstr>
      <vt:lpstr>Slide 10</vt:lpstr>
      <vt:lpstr>Results</vt:lpstr>
      <vt:lpstr> Discussion</vt:lpstr>
      <vt:lpstr>Slide 13</vt:lpstr>
      <vt:lpstr>Slide 14</vt:lpstr>
      <vt:lpstr>Discussion contd</vt:lpstr>
      <vt:lpstr>Discussion Contd</vt:lpstr>
      <vt:lpstr>Conclusion </vt:lpstr>
      <vt:lpstr>Shortcomings</vt:lpstr>
      <vt:lpstr> References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drug Resistant Tuberculosis (MDR-TB) Among HIV Positive Patients in  A Tertiary Health Institution in South Eastern Nigeria</dc:title>
  <dc:creator>HOD Med Micro</dc:creator>
  <cp:lastModifiedBy>sahoo</cp:lastModifiedBy>
  <cp:revision>61</cp:revision>
  <dcterms:created xsi:type="dcterms:W3CDTF">2014-09-20T10:02:26Z</dcterms:created>
  <dcterms:modified xsi:type="dcterms:W3CDTF">2014-10-31T10:17:12Z</dcterms:modified>
</cp:coreProperties>
</file>