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7" r:id="rId3"/>
    <p:sldId id="256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3842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4650640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0005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39CD96-FE84-45A4-9698-34115E2D279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DD9E73-348D-4815-B485-C17C4C42F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addictiontherapy.conferenceseries.co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3013362" TargetMode="External"/><Relationship Id="rId3" Type="http://schemas.openxmlformats.org/officeDocument/2006/relationships/hyperlink" Target="http://www.ncbi.nlm.nih.gov/pubmed/17895971" TargetMode="External"/><Relationship Id="rId7" Type="http://schemas.openxmlformats.org/officeDocument/2006/relationships/hyperlink" Target="http://www.ncbi.nlm.nih.gov/pubmed/11484913" TargetMode="External"/><Relationship Id="rId2" Type="http://schemas.openxmlformats.org/officeDocument/2006/relationships/hyperlink" Target="http://www.ncbi.nlm.nih.gov/pubmed/193020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23714385" TargetMode="External"/><Relationship Id="rId5" Type="http://schemas.openxmlformats.org/officeDocument/2006/relationships/hyperlink" Target="http://www.ncbi.nlm.nih.gov/pubmed/23413810" TargetMode="External"/><Relationship Id="rId4" Type="http://schemas.openxmlformats.org/officeDocument/2006/relationships/hyperlink" Target="http://www.ncbi.nlm.nih.gov/pubmed/79315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6019800"/>
            <a:ext cx="4191000" cy="609600"/>
          </a:xfrm>
          <a:custGeom>
            <a:avLst/>
            <a:gdLst>
              <a:gd name="connsiteX0" fmla="*/ 0 w 4191000"/>
              <a:gd name="connsiteY0" fmla="*/ 0 h 609600"/>
              <a:gd name="connsiteX1" fmla="*/ 3886200 w 4191000"/>
              <a:gd name="connsiteY1" fmla="*/ 0 h 609600"/>
              <a:gd name="connsiteX2" fmla="*/ 4191000 w 4191000"/>
              <a:gd name="connsiteY2" fmla="*/ 304800 h 609600"/>
              <a:gd name="connsiteX3" fmla="*/ 3886200 w 4191000"/>
              <a:gd name="connsiteY3" fmla="*/ 609600 h 609600"/>
              <a:gd name="connsiteX4" fmla="*/ 0 w 4191000"/>
              <a:gd name="connsiteY4" fmla="*/ 609600 h 609600"/>
              <a:gd name="connsiteX5" fmla="*/ 0 w 4191000"/>
              <a:gd name="connsiteY5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1000" h="609600">
                <a:moveTo>
                  <a:pt x="0" y="0"/>
                </a:moveTo>
                <a:lnTo>
                  <a:pt x="3886200" y="0"/>
                </a:lnTo>
                <a:lnTo>
                  <a:pt x="4191000" y="304800"/>
                </a:lnTo>
                <a:lnTo>
                  <a:pt x="38862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Akshaya Kambhatla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676400"/>
          </a:xfrm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Addiction Therapy-2014</a:t>
            </a:r>
            <a:r>
              <a:rPr sz="4800" b="1" smtClean="0">
                <a:solidFill>
                  <a:schemeClr val="tx1"/>
                </a:solidFill>
              </a:rPr>
              <a:t/>
            </a:r>
            <a:br>
              <a:rPr sz="4800" b="1" smtClean="0">
                <a:solidFill>
                  <a:schemeClr val="tx1"/>
                </a:solidFill>
              </a:rPr>
            </a:br>
            <a:r>
              <a:rPr sz="2400" b="1" smtClean="0">
                <a:solidFill>
                  <a:schemeClr val="tx1"/>
                </a:solidFill>
                <a:latin typeface="Perpetua"/>
                <a:ea typeface="+mn-ea"/>
                <a:cs typeface="+mn-cs"/>
              </a:rPr>
              <a:t>Chicago,  USA</a:t>
            </a:r>
            <a:br>
              <a:rPr sz="2400" b="1" smtClean="0">
                <a:solidFill>
                  <a:schemeClr val="tx1"/>
                </a:solidFill>
                <a:latin typeface="Perpetua"/>
                <a:ea typeface="+mn-ea"/>
                <a:cs typeface="+mn-cs"/>
              </a:rPr>
            </a:br>
            <a:r>
              <a:rPr sz="2400" b="1" smtClean="0">
                <a:solidFill>
                  <a:schemeClr val="tx1"/>
                </a:solidFill>
                <a:latin typeface="Perpetua"/>
                <a:ea typeface="+mn-ea"/>
                <a:cs typeface="+mn-cs"/>
              </a:rPr>
              <a:t>August 4 - 6,  2014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962" name="AutoShape 2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AutoShape 4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AutoShape 6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AutoShape 8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C:\Users\nagapraveen-p\AppData\Local\Microsoft\Windows\Temporary Internet Files\Content.Outlook\XLM8YBCH\logo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907916" cy="1425165"/>
          </a:xfrm>
          <a:prstGeom prst="rect">
            <a:avLst/>
          </a:prstGeom>
          <a:noFill/>
        </p:spPr>
      </p:pic>
      <p:pic>
        <p:nvPicPr>
          <p:cNvPr id="1026" name="Picture 2" descr="H:\Yossef Sari\AT-2014 Group Photo_Day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429000"/>
            <a:ext cx="4343400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\\omicswb-144\Vittal Team\nikhil\Addicton 2014 day 3\IMG_14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10000"/>
            <a:ext cx="2780656" cy="18526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18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320" y="1749245"/>
            <a:ext cx="8856890" cy="4886560"/>
          </a:xfrm>
        </p:spPr>
      </p:pic>
    </p:spTree>
    <p:extLst>
      <p:ext uri="{BB962C8B-B14F-4D97-AF65-F5344CB8AC3E}">
        <p14:creationId xmlns:p14="http://schemas.microsoft.com/office/powerpoint/2010/main" xmlns="" val="41574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19600"/>
            <a:ext cx="8686800" cy="1219200"/>
          </a:xfrm>
          <a:custGeom>
            <a:avLst/>
            <a:gdLst>
              <a:gd name="connsiteX0" fmla="*/ 0 w 4191000"/>
              <a:gd name="connsiteY0" fmla="*/ 0 h 609600"/>
              <a:gd name="connsiteX1" fmla="*/ 3886200 w 4191000"/>
              <a:gd name="connsiteY1" fmla="*/ 0 h 609600"/>
              <a:gd name="connsiteX2" fmla="*/ 4191000 w 4191000"/>
              <a:gd name="connsiteY2" fmla="*/ 304800 h 609600"/>
              <a:gd name="connsiteX3" fmla="*/ 3886200 w 4191000"/>
              <a:gd name="connsiteY3" fmla="*/ 609600 h 609600"/>
              <a:gd name="connsiteX4" fmla="*/ 0 w 4191000"/>
              <a:gd name="connsiteY4" fmla="*/ 609600 h 609600"/>
              <a:gd name="connsiteX5" fmla="*/ 0 w 4191000"/>
              <a:gd name="connsiteY5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1000" h="609600">
                <a:moveTo>
                  <a:pt x="0" y="0"/>
                </a:moveTo>
                <a:lnTo>
                  <a:pt x="3886200" y="0"/>
                </a:lnTo>
                <a:lnTo>
                  <a:pt x="4191000" y="304800"/>
                </a:lnTo>
                <a:lnTo>
                  <a:pt x="38862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Addiction Therapy – 2015 Website:</a:t>
            </a:r>
          </a:p>
          <a:p>
            <a:r>
              <a:rPr lang="en-US" sz="3200" b="1" dirty="0" smtClean="0">
                <a:solidFill>
                  <a:schemeClr val="bg1"/>
                </a:solidFill>
                <a:hlinkClick r:id="rId2" action="ppaction://hlinkfile"/>
              </a:rPr>
              <a:t>addictiontherapy.conferenceseries.com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2209800"/>
          </a:xfr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sz="36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Meet the eminent gathering once again at</a:t>
            </a:r>
            <a:r>
              <a:rPr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Addiction Therapy-2015</a:t>
            </a:r>
            <a:r>
              <a:rPr sz="4800" b="1" smtClean="0">
                <a:solidFill>
                  <a:schemeClr val="tx1"/>
                </a:solidFill>
              </a:rPr>
              <a:t/>
            </a:r>
            <a:br>
              <a:rPr sz="4800" b="1" smtClean="0">
                <a:solidFill>
                  <a:schemeClr val="tx1"/>
                </a:solidFill>
              </a:rPr>
            </a:br>
            <a:r>
              <a:rPr sz="2400" b="1" smtClean="0">
                <a:solidFill>
                  <a:schemeClr val="tx1"/>
                </a:solidFill>
                <a:latin typeface="Perpetua"/>
                <a:ea typeface="+mn-ea"/>
                <a:cs typeface="+mn-cs"/>
              </a:rPr>
              <a:t>Florida,  USA</a:t>
            </a:r>
            <a:br>
              <a:rPr sz="2400" b="1" smtClean="0">
                <a:solidFill>
                  <a:schemeClr val="tx1"/>
                </a:solidFill>
                <a:latin typeface="Perpetua"/>
                <a:ea typeface="+mn-ea"/>
                <a:cs typeface="+mn-cs"/>
              </a:rPr>
            </a:br>
            <a:r>
              <a:rPr sz="2400" b="1" smtClean="0">
                <a:solidFill>
                  <a:schemeClr val="tx1"/>
                </a:solidFill>
                <a:latin typeface="Perpetua"/>
                <a:ea typeface="+mn-ea"/>
                <a:cs typeface="+mn-cs"/>
              </a:rPr>
              <a:t>August 3 - 5,  2015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962" name="AutoShape 2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AutoShape 4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AutoShape 6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AutoShape 8" descr="data:image/jpeg;base64,/9j/4AAQSkZJRgABAQAAAQABAAD/2wCEAAkGBxQSEhQUERQUFRQVGBIXGBgUFxUVGBUXGBUYFhgXFhcYHSggGR8lHRcYITEiJiktLi4uGB8zODMsNygtLisBCgoKDg0OGxAQGywkICYxNzctLDQtNCwtNDQvLy80LDQvNCwsLC0sLywsLy8sLCwsLDQsLCwsLCwsLCwsLCwsLP/AABEIAK0BIwMBEQACEQEDEQH/xAAcAAEAAQUBAQAAAAAAAAAAAAAABgIDBAUHAQj/xABKEAACAQIEAwQFBwoDBQkAAAABAgMAEQQFEiEGMVETIkFhBxQycYFScpGhsbLRFSMzNEJTYnOSwYKzwxckQ9LwFiU1dIOTosLx/8QAGwEBAAIDAQEAAAAAAAAAAAAAAAIFAQMEBgf/xAA3EQACAQIDBAgFAwQDAQAAAAAAAQIDEQQFIRIxQXETMlFhgaGxwTM0kdHwFBXhIkJS8QYjcmL/2gAMAwEAAhEDEQA/AO40AoBQCgFAKAUAoBQCgFAKAUAoBQCgFAKAUAoBQCgFAKAUAoBQCgFAKAUAoBQCgFAKAUAoBQCgFAKAUAoBQCgFAKAUAoBQCgFAKAUAoBQCgFAeE0BYTE6nKrvptqPgCdwvvtv5AjrWdlpXIqV3ZGRWCQoBQCgFAKAUAoBQCgFAKAUAoBQCgFAKAUAoBQCgFAKAUAoBQCgFAKAUAoCzLOFZQdtRsOl+dvfz+isqLabXAhKai0nxMXOMWUUadixtfpWCZr8tx76wGYsGNt97eYrIMjPc2MWiKKzYiY6Y1PIdZH/hUXJ62tW6jS27yl1Vv+3ic9evsWhHrPcvcz8vwgiQKCWI3LHm7HdmbzJua1Tk5O5thHZjYyaiTFAKAUAoBQCgFAKAUAoBQCgFAKAUAoBQCgFAKAUAoBQCgFAKAUAoBQCgFAY2YYQSxsjcmHMcwRuGHmDY/Cp05uElJGqtSVWDg+P55ENh4k06oMaCSjFe0XmCNrsPH3jnflVnUy9VIqpR48PsUdDN3Rk6OJWq0v8AcqxPEeFgXXEzTSb6RYqoPViQP+unOtNLLq0pWkrI662b0Ix/oe0y7wHg3laTGznVJJdUJ8FB7xHQXFgP4fOpY+cYWoQ3Lf8An5vMZZCVS+Iqb3u5EzqtLc9oBQCgFAKAUAoBQCgFAKAUAoBQCgFAKAUAoBQCgFAKAUAoBQCgFAKAUAoBQA0Bzn0hYLTMsg5SLv8AOXb7Cv0VfZXUvTcOz3PJZ7Q2ayqL+71REocOZHSNebsqj3sbf3qwnJQi5PgVlCm5zUFxZ2zBYZYo0RfZRQo9wFq8nOTnJyfE97TgoRUVuRdkS43v8CR9YqJMw5cB8mSRf8RYfWf70BgYTMHEgRiHGrTf42uCOdAbwUB7QCgFAKAUAoBQCgFAKAUAoC1iJ1jUs5CqouSdgBUZSUVd7iUISnJRirtkXxHHUINkjkcde6oPuBN/pAqulmdNPRN+RbQyWq1eUkvqxBx1ETZ45FHXutb3gG/0UjmlNvVNGZ5LVSvGSfkSbD4lZEV0IZWFwRyNWMZKa2ovQqKkJU5OMlZojMnHUQJHZS7EjmngbfKqueZwTa2X5FvHJajSe0vMycq4ujnlWIRyKW1WLabbKW8D0BrZRx8Ks1BJq5qxGVVKNN1HJNLn2m2zjMRh4mlYEhdOy2udTBdr++uqtWVKDmziw1CVeoqceJHv+3kX7qX6U/5q4P3SH+L8iz/ZKn+a8/sbbIM/XFl9COujRfVp31auVj/D9ddOGxca97Jq3ucWMwMsLs7TTv2dxrZ+OI1ZlMUpKsy7FP2SR18q0TzKEZNbL0OuGTVJRUtpaq/HibnI82XExmRVZQGK2a19gDfY+ddeHrqtHaSscGLwssNPYk76XMLN+KoYGKd53HNUt3T0Yk2Hu3Naq+OpUns733G/DZZWrx2lZLvNaOPU/cyf1LXN+6Q/xfkdbySf+a+jN/k+dRYkExk3FtSsLMt+Vx/cXFdtDEwrK8StxOEqYd2mt+58C7mmaR4dNcrWHIDmWPQAc6nVrQpR2pshQw9SvLZpq5HH48jvtDIR1JUfVc1wPNIcIvyLVZJUtrNeZmZZxjDKwRg0ZJsNVipJ5DUDt8a20cwpVHsu6NFfKa1KO0rSXdvJHeu8qyN8aZVJiFiWJQSGYkkgBRa29/Pp0rvwGIhRcnN8CozbCVMTGMaa1uafJeFTh5o5ZpohoJOhbsTsQNza3O/LwrficwhUg4RT14nPgcoqUaiqTktOCJXJnEY5am9wt9tqqS/LH5Vkf9HH8dz9lgPpoAcHPJ+kfSOg/AbfSaAzsHl6R7gXPU8/h0oDLoBQCgFAKAUAoBQCgFAKAUAoCJekWQiGJQdmk387KSPr3+AqszRvo0u8uclinVlJ8F7kNyjCiWeKNiQrtY252sTt9FVVCmqlSMHxL3E1XSoymt6R7nOEEM8ka3Ko1hfnYqDv9NMRTVOrKC3Ixharq0YzlvZLfR1KTHKpOyupHlqG/wBlWmVyexJd5SZ3FKcZcWvQhWJ9t/nv941Tz6z5v1PQw6i5L0L+UT9nPE/R0v7iQD9RNToS2KsZd5qxMNujOPamTX0hT2w6L8uQfQqk/barfM5WpJdr9NSgyWF6zl2L1aOf1RnpiZejfniPdD/qVbZV1p+HuUOebqfj7EUzD9NL/Ml++1VtX4kub9S5ofCjyXoibcFSacHIw/ZaU/QimrfL3ag33s8/msdrFRj2pepAQSdybk7knmSdyTVJe+rPS6LRG2zDLVTC4eYFtUpfVe1tr2tt5V1VaMYUYVFvZxUcRKeIqU3a0bWMngdiMWtvFZAfMW1faBWzL2+nXI1Zsk8M+a/PMucezE4rSeSItv8AFcn+30VLMpN1rdiIZPBLD37X6GJw/liTdoZWZVVe6RtqY+ZFja3LzqGEwvTXve1tDZmGNeH2dm129eXLeeQcPuR32VeoHeP9gPprfTyupLrtLlr/AAc9XO6UXanFvyX38ia4fEzlFCg2AUare1t7Vztvzq5irJK9zzs3eTdrdxTiImAvPOiD+J/7bCtkISl1U2aZ1YQV5tI1WIzjBRc5XkI8I12+nYfXXVDAV5cLc/y5w1M1w0N0r8vyxuuHMVBiY+0iS1iVIexZSOu55ix+NaK9CVGezI6sNiYYiG3E3YFaToPaAUAoBQCgFAKAUAoBQCgFAKAUAoCH+kf9HD88/cNVeadSPP2LvJPiT5e5GOGP1uD5x+41V2D+PHn7Mtsf8rU5e5VxT+uT/OH3FpjPjz/OAy/5WHL3ZIfRz7M/zo/sarDK+rLmVWeb4cmQ3E+2/wA9/vGqifWfN+pfw6i5L0LTcqi9xIk3GeO7VcL5xdp8XsP/AKmrHH1dtQ5X+pUZXQ6N1f8A1b6fiI1VcW5MvRvzxHuh/wBSrbKutPw9yhzzdT8fYimYfppf5kv32qtq/ElzfqXND4UeS9ETLhH9Qm983+WKtcD8tLxKLMvnYeHqQVapkeiJn+RpMVgcKIygK6ydZI5kjawNXDw8q2GpqPAof1kMNjKrnfXs/wBou8PcLzYedZHMZUBr6SxO4I8VFZwuCqUqim2iGOzKjXouEU7u3BfctZwYjI2IkX5IF+9y2Fl5XNddanQg3WqL3+iOHD1sTUSw9J25afV77cjWYfiEdoutLRbg8yw6NYbWB8K43ml5WtaPn9vAsP2RKm3tXl9F99e1mZ/2SxEqhjiI3DAEG7lTfxAG1Qngq9ZXlUvfnb7E4ZjhqDtGk4tdyv8Ac3+b4w4TBqLjtAiRrb5QUAke4Amr/AYbblGD3Ja+B5PN8aqUJ1Vvk9PH7I5hiJQN3bn4sdz+NeqVkjwa2pvtZgSYtPlfUfwrF0b1Rn2G54P4g9VnuTeJ7LJbwHg9v4fsJrkxmH6anpvW4s8uxLw9S0tz3nY43BAIIINiCNwQeRrzZ61O5VQCgFAKAUAoBQCgFAKAUAoBQCgFAQ/0j/o4fnn7jVV5p1I8/Yu8k68+XuRjhj9bg+cfuNVdg/jx5+zLbH/Kz5e5VxT+uT/OH3FpjPjz/OAy/wCVhy92SH0c+zP86P7Gqwyvqy5lVnm+HJkMxZ78nzpPvGqefWlzfqX9PqrkvQuY/D9nI6dCLe4gMPqIqdWGxNxIUanSU1L800KZ5y2i/wCwgQe4MxH3vqrEpOVu5WJQgo3txd/QTw6RH/Ggf6XdR9Sg/Gszhs271fzYhPacu528k/clvo354j3Q/wCpVllXWn4e5SZ5up+PsRTMP00v8yX77VW1fiS5v1Lmh8KPJeiJlwj+oTe+b/LFWuB+Wl4lFmXzsPD1IKtUyPRHUuET/ukPzT95q9Jg/gQ5Hj8y+anz9jcXrqOI1WaZHFOCGBW+9169bda11acasHCW420K86E1OD1Oc5zlT4aQo4NjfQ3g46+/qPCvO4ihKjPZe7gz12ExUMRT2lv4rsZn8L8QHDNockwsdx8gn9oeXUfHnz3YPFui9mXV9Pzic+YYBYiO1Drrz7vsWOPs9Dyd0gqncToW/ab3fgOtfQMBR6OltPe/xHyXMq36rFdGurDTx4+engYHCnBcmNHbTuUiPIixeS23dvsq+dvcPGo4rHKk9mOr8kd2Dy7bim9IkzPo3wWm2mW9va7Rr++3s/VVf+4178PoWX7dQtaxD+IvR/PAwbDap0YgWFhIpJsNQ5Eb+1sB4gDeu6hmEJq09H5FfiMtlHqarzJdwnNPhCuExg2P6CQG6NtcxavAjcgHzA5CuHEqFX/tpeK48/ud+E6Sj/1VfB+xMb1wlgL0AvQHtAeXpcHtAeXoD2gPL0B7QCgFAKAUAoCH+kf9HD88/caqvNOpHn7F3knXny9yMcMfrcHzj9xqrsH8ePP2ZbY/5WfL3KuKf1yf5w+4tMZ8ef5wGX/Kw5e7JD6OfZn+dH9jVYZX1ZcyqzzfDkyF4z2pPnSfeNU9TfLx9S/p9WPJehvOMMLpkifwkijPxUBT9Wmu3HQtOMu1L89CvyyptQlHsk/P+bmgY7VwsskbninD9nLGnyYIB9GquzGw2Jxj2RXucOX1Okpyn2yfsbr0b88R7of9SurKutPw9yvzzdT8fYimYfppf5kv32qtq/ElzfqXND4UeS9ETLhH9Qm983+WKtcD8tLxKLMvnYeHqQVapkeiJJmzkYDB6SRvJyJHXpVjXbWFpWf5ZlVh4p42tddhb4MmY4tAWYiz7FmI9k9TUMBJ9Ortks0hFYaVkuHDvKuNpmGLYBmA0x7BiBy8jWcwlLp3ZvcjGVQi8Mrpb3wLvDmDGIw+KWQkldDKSSSrBXIIv9B8jUsJTVWlOMvAhjqrw9elKC7U+9aEahF9/AC/4f8AXlUsqw0a9baqaQjrLkty8X5XNX/IMfPC4XYo61aj2YJb7ve/Ba87GJnah3wsY21i7HxJknaO/wAFRdq9xgsX+opOut13Zdy+/Hs3HzzE5YsDVjhnrKy2n3tX+i3Lt38Tt+HhCKqqLKoCgdABYCqNtt3Z6GKSVkajifiSPAqjSo7B2KjRpuCBffURW/D4eVdtRdrGjEYmNBJyI9/tRw37mf6Iv+eur9sqf5Lz+xyfulLsZRmPF8WNwmLWJJEaOLXd9IsdQsV0sbEHe9IYSVGrByad2Zli4V6U9lbkRnh31/Gp2EMrJHGSzyF3Fyx2DMDqbYWCjbrXZX6Cg9uSu3uRxYd4ivHYi7JcTaZpnc+CSPL8M5lxAuHkALNd2LKiBie9Yi5PLb4aKdCFZuvNWj2G+pXqUUqEHeXaejgfMHGuTF2k5gGWZiP8Q2Hw2p+tw6dlDTkh+ixEldz1K+HeKMThMQMJmBYqSFDObsl9lOv9tD1NyOuxFYr4anVp9JR+n5uM0MVUpVOirfUR4qT8vaNb6Nbd3U2n9WJ9m9ue9HCP6K9tf5Mqcv12zfT+DptVJbHMOEMXIc3xCtI5UNi7KXYqLS7WBNharfFQisLFpdnoU+FnJ4qSb7SrOeI8VjsScLl7FUUkF1OksBszl+apflbc7dbVilh6VCn0lbf2fnEzVxFWvU6Kjp3lc3A+PjXXFjWaQb6dcqXPQMWN/iAKwsbQk7Shp4GXgq8VeNTU2XAvFzzOcNitp11aSRpL6faVhyDCx5cwD0rVjMIoLpKfVNuDxbm+jqdZE5qvLEUAoBQCgIj6RkJiiNthJv5XRrVWZov+uL7/AGZdZJJKrJd3uiHZRixDPHIQSEa5Ate1iNr++qmhUVOpGb4F5iaTq0ZU1xQzjGCaeSVQQHa4BtewUDe3urNeoqlSU1xGFpOlRjTb1SJd6O4iI5WI2ZlAPXSN/ttVplcWoSfayjzuac4x4peu4hGM9qT50n3jVNU3y8fU9DT6seS9Caca4e+Fgk+RoB9zJb7QtXGYQvRjLst5oocrqWxNSHbfyf2uRTKcP2k8SfKdL+4G5+oGquhDbqRj3lzianR0Zy7E/wA+ptuPf1v/ANKP7z115l8bwXucWT/LeL9jY+jfniPdD/qVuyrrT8Pc5c83U/H2IpmH6aX+ZL99qravxJc36lzQ+FHkvRE14Lj1YKVR+00o+lFFW+Xq+HkuZQZrLZxcZdiXqQJfPY9D4HoapD0nI2uPzNZMNBCAwaItcm1je9rb38a6qtdTowppbjjo4aUMRUqtq0rGVwOhOLWw5LIT5C1vtIrZl6brrkac2klhn3tFzjyIjFajydEI+Fwf7fTWcyi1Wv2ojk808PbsZjcP52MMsylC3aAAWI2IBG9/f4VDC4lUVKLV77jZjsG68oSUktnfc1Dd0BentHz6fCt1eq6FFYWHOb7+zlHj3o5cHQ/V4p5hUXdSXZHjLnU3r/4t2nvF2WvBHgp7EEpa58HEjTKD8HP9Jr1eQ6YXopc/qeP/AORu+MdaPL6aeZ1fIs0TFQJMh2Ybj5LDZlPuNclWk6c3BnRRqqpBTRdx+WwzgCaNJApuA6hrHlcXrEKkoaxdiU6cZ6SVzRZ9k+Aw8Ekz4aABFNu4BqbkqjzJsK6KNWvUmoKTOarSoU4OTitDnfC2Fb1LMZf2exWO/Vr6iPgLf1CrTEyXTU495V4SL6KpLhYmXoiH+6Sfz3/y4q4cz+KuX3O3K/gvn9jRcE97N5zL7Y9aIvzD9oF2/wAJaujF6YWKju09DRhNcXJy36nVqpi6OY+mRFvhjtqKzg9dI0W+sn66t8r/AL1yKfNd8PH2MXAEnPUJ53F/f6nvU5/JP8/uIw+e/Ow6xVKXRyDIWIzLHEHcLmBBHUOavayvh4L/AMlFQ+YqeJufQ3AOzxD+OqNfgFJ+1vqrnzSX9UUdGVxWzJ950Y1VFqcwx4UZ+nZ89Sa7fKMBv/8AG1/fVvG/6F38PqVE7frlb80OoVUFuKAUAoBQFrE4dZFKuAysLEHkRUZRUlZ7iUJyhJSi7NEYxHAsJN0kkQdO6w+sX+k1Xyyym3o2vMtoZ1WStKKfke4XgaFTd3kcdNlB99hf66Qyymndtvy9BUzqtJWikvP1JNBh1RQqAKqiwAFgBVhGKirLcVM5SnJyk7tkal4GhYkmSbvEnmnib/JqulllNtvaevL7FrHOq0Ulsx05/c3ePytZYDCxbSQouLX7pBB3FvCu2rRjUp9G9xX0sRKlV6WO/Xlqa3K+EooJVlV5GK3sGK23BXwUeBNc9HAQpTU02zrxGaVa1N02kk+fuyvOOF48TJ2jvIp0qtl02sCT4qetZr4KFaW020RwuZVMPT2IpNXvrf7l/IshTC69DO2vTfXp203tawHyjU8NhI0L7Lbv7GvF46eJttJK3Z3mtm4JhZmYyS3ZmY2KWuxJNu751zyy2nKTltPXl9jrhnNaMVHZjou/h4m4yXKVw0ZjRmYFi12te5AHgB0rrw9BUY7KZw4rEyxE9uSS04GFm3CkE7F+8jnmUI38yCCL+daa2BpVXtbn3G/DZnWoR2VZrsZrU4DjvvNIR5BB9dq0LK4X1k/I6nndS2kF5khyrKYsOumJbX5k7s3vJ/8Ayu6jQhSVoIrMRiateW1Ud/Q9zTKosQumVbgbgjYqeoIrNajCqrTQw+IqUJbVNkdPAyBgVlktvzCG3TwFz+FctPL4U57cZO63bvr4cO87a2bVKsOjlFWe/fquzx3PuuZmXcGwRsGYtIRuNdtN+ukDf43pSy+lB3d2+8xWzatUjsxtFd356G1zrKo8TC8Mo7rDmOakbhl8wasqVSVOSlEqKtKNSLjI5h6jmGUSM0QMsJ5lVZ4383Ubo3n9Z5VcbeHxcbS0fn/JTbGIwkv6dV+fQz/9qjWscMuv+YbfRpvWv9rV+tpyNv7q7dQwGwmYZtIplBihB2JVkjTzVTvI1vH6xWzbw+Ei9nV+f8GtwxGLa2tF+fUmWeZQmGyqeGEGyxt5szEgljbmTXBSqupiYzl2lhUpKnh3CPYYnolQjCSAgj8+/MEf8OLrWzMneqrdnuzTliapO/b7I1vGfDk8OJ9ewQJN9TqouytaxYL+0rDmPf1224XEQnT6GqQxWHqQqdNS8ShPSmQul8N+cGxtJYavcVuPdWXleuktCKzTTWGpj5Pk2JzLFDE41SkKkWVlKhgpuI0U76b82PP7JVa1PDU+jpb/AM3/AGI06NTE1OkqqyMjjvJJ4cUuOwqs26ltK6ijqNNyo3KkbH49ajg69OdLoahLGUKkKirUyzL6UJWTRHh1Ex2vqLAHqEtc+69Z/bIp3ctCLzOTjZR1L3B/DcscWJxWJBV3hmCq2zWYFmdh4EkDb39axicTGU404bk1/BPC4aUYyqT3tM1fB2ZzYbAyy4dNZXERa10lroYje+ncb238K3YqnCpWjGbtozThKk6dFygr6+RsJ/Sg7rpgw4Ep2BLmSx8kVQTWpZYk7zlp9DZLM21aMdTP4A4alErYzF6hK2rQH2a7e07DwJBIA8ATtyrXjcTDZ6GnuNuCw01Lpqm9nQarCzFAKAUAoBQCgFAKAUAoBQCgFAKA8vQHtAKAUAoBQCgFAeEUB5oFDFj0ChkEUAAoD2gKOzHQUMWK6GRQFOgUMWMTOP1eb+XL9w1spdePNEanUfIhXoc/QT/zF+4K78z68eRXZX8OXM6AEFVhaWKqAUAoBQCgFAa7iHNlwmGmxDi6woz26kDZfibD40BxbLsvz3MMM2ZJjWjJ7R4oFLoGVTyVB3bbELqvew33vQHU/Rxn0uOwEU2IQpN3kkBUrdlNtQB5ahY9NzQEnoCOZ5xzgMHKIcTiUSQ27tmYrfca9IOj42oDfYXEpIivGyujgMrKQVZSLggjmDQF2gItj/SHlsPadpiowYn7N1AdmD3II0qpJsVNyBYWoCQ5fjo541lhdXjcAqym4YeVAXyaA4nwzn75jn8jDHssMT/mIV19niEUMCAoIA2BYkg7mgO20BrM+z/D4KPtcVKsSXsC17sbXsqjdjbwAoCnh7iLDY6PtMJKsqA2NrgqedmVgCvxFAbWgNTmvEuFw0iRYiZIndXdQ9xdUBLG/IABTzNAX8kzeHFwpPh31xPq0tZlvpdkbZgD7SkUBn0BGD6Qcu9Y9W9bj7a+m3e06r209pbRe+1r86Ak9AWcXiViR5JDpRFZ2J5KqjUxPuANARl/STlY7O+Mi/O30+0QLErdzbuC4O7WoCVg0B7QEYX0gZccT6sMVGZr6bd7TqvbT2ltF77WvQEnoCiWQKCzEBQCSSbAAbkknkKAjuT8e5fipjBBio3l3AWzLrI37jMAH5H2SaAkOIiDqytuGBU+GxFjWU2ndGGrqzNTgcuwuXRSMtoYvbdnckCwtcljtWyrWnVd5s10qMKStBGPw9xxgcc7R4XELI63OmzoxA5lQ4GoeYvWo2kioBQCgFAKAUBEfSzCXyjGhb3EerborqzfUDQFn0bZpEMlw0uoaIYSHPyTEDrv05X+NAbvhTiOLMIBiMOHEZZlHaKFJK87C52vt8KA3BoDiHo+yPD49s6lxsaySGWVbvuYx+cN0J3QggWI5aR0oCT+gHEM2VKGvZJplW/ye6+3+JmoDpNAcG4Q4ew2Jn4gfERLI0cmJCFhfRqacll6NdRvzFtqAnPoKP8A3PB8+f8AzWoCfsKA476MMqgXO810wxjsH/M2RR2V2dT2e3duNtvCgOx0Bxf0pzTPnuXxRwJidERkjhkYKjuTIWuTtsI0O/yRQGy4ByjGx5xiMTNhEwsM8JDxxyxuokUx2bSpvc2bwt3j1oDq1Acj9JmVxYrPMqgnXVG6y6luRqClmsSN7XAoDqOV5bFholigRY411aUXYDUxY2+JJ+NAYHGuJeLL8ZJHs6QTspHMERtYi1AcIyXJsZiskWCDLoWSRmcYsyxrIWWcgkq1iNlMdr8t6A75wssoweGGI/TCGISbhu+EAO4JB38b0Bb4z/8AD8b/AOWxX+S9AcGjyDDjhdsV2SesGYfnSLuPz4jsG8Bp8Bt40B3/AIYcnB4YncmGAn/21oDG45xLx5djHjuHXDzlSOakRt3h7ufwoDmfBvBOW4nI4HxJSIszO2JDRxyK4lZdHaOCLbBbcvjvQHZILaVsdQsLNe+oW538b0BCPTbiGTJ8ToJGowobfJaVQw+I2+NAc4mybMMRhMuMGXQQ+r+ryxYhJotUg0Brm5HtGzkX5igPoFaAifpRyOTG5dNBEyq7GNl1kKrlHDaCTyvbbzAoDn/BuahcywcGZ5b6tjERo4JotUakBGXvRg6XBGoagSLnkPADtooBQCgFAKAUBbnjVlZXAKkEEHkQRYg+VqA43i/Q7FqdcPmbRYWRgzQe343tftAGt4FlJFhzoDqGQYXDYPDx4eBkWOMWF3Uk73LMfEkkk+ZoDP8AXo/3if1L+NAcz4j9GqTYiebCZicKuKv6xEoDrJfdrWddid7G+7NvY2oCccL5fhsBho8NA66Iwd2dSzEkszMepJJ8uXIUBtfXo/3if1L+NAQzh7hKPCtmTeto/r7SN7Kr2Woyn5Z127Ty9nz2A2XAmUR5bg0wvrCS6DIddljvrYt7OpuV+tASH16P94n9S/jQET4Z4bjwmNxuL9aR/XG1aLKvZ94tbVrOrn0FASz16P8AeJ/Uv40BEuOuF4cwMMseKGGxWHN4pkIYgEglWXULjbbfbfncggWuCuFI8FNNisRjPWsXOArytpQBBY6VUE+Kr4/srYDxAmXr0f7xP6l/GgIvnXD8eIzHB471lF9VDjs7K3aagw9vWNPPoeVAScY6P94n9S/jQFE+IhdWVnjKsCpBZbEEWIO/SgOXf7LVAbDrmjjL2k7Q4ayk8w2ntNfUA30+HK+9AdPwksESLHG0aoiqqgMtgqiwA36CgLGddniMPND2yL20Useq6tp1oU1WuL2ve1xQEMHAcf5H/Jfrqe3q7bQv73tbdn2nw9qgJrlTRwwxRdqjdmiJquovpULe1za9qAvYmeGRGR2jZHDKwLLYqwsQd+lAcrj9E0QYRHMnbACTtfVTbc9C+u3+LTf470B1hcZEAAHjAH8S/jQGDnuGw2Lglw8zoY5VKtZ1BHiCD4EEAj3UBAMs9GwDwDF5mcThcKwaHDkKgBB7oZtZuBytbcdBtQHTRjo/3if1L+NAaTjPJ8PmWFfDSzKgbSyurKSjKbggE7+II6E8udARzIuCymLhxWOzL1xsMpSBSqRBLgrdrMdRsffcC5NAdDilVhdSCPIg/ZQFygFAKAUAoBQHlALUAtQA0BahxKsWCkEodLDodIax+DA/GsKSd7cCUoSik2t+70LtZIigLOKxSxgFzYFkUc/aZgqjbqSKw5JbyUYOTsi9WSIoBQFmTForIrOoZ7hASAWIFzpHjYUM2ZeoYFAY2YY6OBC8rBVFhc9TsAANyT0FAU5bmcWIUtC4YA6TzBVrA6WU7qdxsaNWBdbFIJBGXXtCpYLcaioNiQOlzS3EF6gBoDGbHxiQxmRe0CdoVuNWi9tVul/Gs7MrXsR243tcxMBxBh5tGiQfnGZUDXQuVAY6AwBYWYG423FTlRnHeiEa0JbmbStZtNXmfEOGw76J5ljYqGs1/ZJIvy8j9FbadCpUV4q5qnXpwdpOxk/lOG0Z7VLSkCM6haQnkE61Ho53as9N5LpI6O+/cZYqBMUAoBQCgFAe0AoBQCgFAKAUAoBQCgMXM8asMTyNyUXt1PIKPMkgfGoVKipxcmbaNJ1aiguP55EZyjtMPKhljde3usjMUIM5LOhWzG17lBe37FcFDbpTTkmtrfz3r7fQs8T0dem1CSez1Uk+rufDk/qeJm0nYtP6wGk0ynsNKWjKmx7o794xud97HlepqrLYc9rXs7PfTiQlh4dIqWxZXX9Wuvtrw9yvGY94ox2eKExd4VL/AJkdkHDG4PsjVay6r2PWpubUdJ3vx00/O81wpRnL+qns2T011t56cbFmTFyNEVldXCYrBAHXGzgmVCUk7PYEbW2GxHSjctmzd9V2X38bGVCKneKteMuDS3Pdc8lzjEGR2V1XRN2YjaSBEI16QrBu/rYbg38Rtap7cm278d2n+yHQ09lK3C97P/VjNlx049dlDlhh2lVIgq2J7JGuxA1G1ybDz5+E7y1fYatiH9Ebb978S3hMTJ2kEYxva9skrGyx3U9mdLLYbKDyBvuOZ3qSe7UxKKs3s2sY+ShkTB97VqbFEalS6WR9lNrjcX+PSkdyMT1b8BgMzxCx4eRpTMZ8JLNoKoBrSON106RffVY87+VSRGUY3atuZVgcxk14K2ME3rDEugWMbdjI/d0i6qGAFjve2/MGRFrfobjicRFIxLIYSZU7KQD2JQGKkkiwBGob7G9vGsogjRvnstuyMsa2xIhfFRqNNjCZAbNdVckLHvcAn4VLZW8iy5Ljmik1JIMUyYbGMH0xlmZJVAW6D9m+kgWvblepKN12akW7GFh86xIVm7dXD4eeXeTDsVKpdZIVjF9OrukNfmN9jWzYi3u495DafaVY+acxSI+IZhLgHnPcjGkrbUq2X2WUlTe53uCKzFRumludiEnKzV+Begie/Z9qb/k9GEmiLWLyMbX08tNlt5X570032/u3GGna1+G8s5Y7xQ5cQxmLRzOqssdwBhNSxowW4Fxz5m+5NTmlKU1u/wBkIXjGDvf/AEbThPGGXRI2NEzSxlzCBGAhut9IHfULfSdRO58KhiIKN0oWs9+v53k6E3Kzc73W787D3EY+KHMZTNJHGpwkG8jKoP56brRQlKgtlN/1P0QcoxrPafD3Zp8tcB4mhUDDy49jCCg3T1ZtTRhhdVZ1JFrePWt9Rf0tS6yjr9ePgaoPVOO5y0+n3KY8+nSOUPiQXJg/ODsZIIo5ZWQzRlLGwAtpfla9zvWXQg5K0dNdNU20tz/giq01F3lrprvWr3q3uZ2Ix7q0UC466SPIGxBEJZCqIywAgaAzai1yOQtWuNNNObp6rhr369psc2mo7e/jp9OwtJns8cJxBk7eHDTSRyMiqO3hsAJRbbUjmxINjZqy6EJS2LWclddz7PFGOmnGO3vSf1Xb4FvE5jjAYIpJDG8kck7FTBGQS+0KmUaSI1Iv4nnyrMadJqUoq9nbj9dO36GHUqXSbtdX4fTXsMjD4/EznBJ26xmWPEtI8PZyBxG6BWQ7qCQd7XAuw6Wi4U4bb2b2ate6338fxE9qpJxV7Xve3dYv5hjMVHiPVVYn1hw8MtlJiiUgzowta6gWUkf8QX3FRhCnKHSPhvXa+H14mZznGfR9u5+v8EtWuM6z2gFAKAUAoBQCgFAKAokiDbMARsdwDuNwd6w0nozKk1qhJEGFmAIuDuL7jcHejSe8Jtbi2uDjDFwiBzsWCjUR0J5msbEb3tqSdSTjstu3YUx4CJVZVjQK19QCqA1/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+0xZFw4ZPkr7OnkPZ+T7vKl2LI9GHW99K3tpvYez8n3eVYuxZAYZBpsq9zZdh3drd3ptttWbsWRRBgIkZnSNFd/aZVUM3ziBc1lyk1ZswoRTukJsDG51PGjMNrsqk7b8yKKckrJhwi9Wi40Km1wDpN1uAdJta46bE1hNozZFmHL4k16I417Q3fSqjWT4tYd741lzk7Xb0MKEVeyKRlUAj7IQxdl8jQuj+m1qz0k9rau79tzHRwts2Vi8uGQLoCqEtbTYabdLcrVG7ve+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C:\Users\nagapraveen-p\AppData\Local\Microsoft\Windows\Temporary Internet Files\Content.Outlook\XLM8YBCH\logo (2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0"/>
            <a:ext cx="2907916" cy="1425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18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hronic alcoholism altering the </a:t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structure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Dr.Akshaya Kambhatla M.D.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6"/>
            <a:ext cx="8229600" cy="91623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Facts about the influence on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 related to hippocampus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639 genes studied in the post mortem hippocampal tissue in 20 alcoholics and 19 controls.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 Discovery Rate less than or equal to 0.20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Glucocorticoid receptor and related gene FK506 Binding protein 5 ( FKBP5 ), UDP Glycosyltransferase 8 ( UGT8 ), </a:t>
            </a:r>
            <a:r>
              <a:rPr lang="en-US" sz="1800" dirty="0"/>
              <a:t> urea transporter (SLC14A1), zinc transporter (SLC39A10), Interleukin 1 receptor type 1 (IL1R1), thioredoxin interacting protein (TXNIP), and many </a:t>
            </a:r>
            <a:r>
              <a:rPr lang="en-US" sz="1800" dirty="0" smtClean="0"/>
              <a:t>metallothioneins.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activation of inflammation through the mediation of NF- KB pathway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Decline in neurogenesis and myelination pathways.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Metallothianeins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42757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isoforms of Zinc binding proteins made of cysteine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Zinc is predominantly found in retina, pineal gland and hippocampus.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Altered levels of Zinc levels in the neurons in several CNS disorders including Alcoholism.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in sequestering Zinc in the synaptic vesicles and thereby maintaining the redox potentials at the nerve endings in the hippocampus, pineal gland and retina.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Melano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Neurons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chronic alcoholism, there is reduced function in POMC neurons due to gene methylation of several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dinucleotides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altered histone modifying proteins and DNA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methyltransferases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POMC neurons.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Fetal alcohol exposed male and female rat offspring showed hyper methylation of POMC gene but was transmitted only through male offspring.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6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 activity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expression of c-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 in the cerebral cortex in offspring of chronically alcohol exposed rats when treated with alcohol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Altered content of biogenic amines which in turn lead to behavioral disturbances.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Genetically derived alcoholic motivation.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6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on Pancreas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Transcription factor 3, Heat Shock Protein 70, Heat Shock Protein 27 and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ethotrypsiogen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Pancreatitis Associated Protein, Folate Carrier and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Metallothianein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fed Alcohol containing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Leiber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Carle and control diet for 8 weeks and Pancreas RNA was analyzed later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 – changes being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 3-fold and P&lt;0.05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Likely reason for Pancreas injury after long term alcohol ingestion.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1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on Lung Alveoli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Altered dynamic balance between GM-CSF and TGF Beta 1 factors both being increased.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expression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KLF4 and PIF4 genes.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Zinc in the alveoli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Cellular dysfunction in the ‘ Alcohol lung’ phenotype.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 were done on rat alveolar macrophage lineage under ethanol exposure for 4 weeks.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1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886" y="680311"/>
            <a:ext cx="8229600" cy="3054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 – </a:t>
            </a:r>
            <a:r>
              <a:rPr lang="en-US" dirty="0" err="1" smtClean="0"/>
              <a:t>Pubmed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2008-2014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512770"/>
            <a:ext cx="8229600" cy="30025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www.ncbi.nlm.nih.gov/pubmed/19302082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www.ncbi.nlm.nih.gov/pubmed/17895971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www.ncbi.nlm.nih.gov/pubmed/7931547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www.ncbi.nlm.nih.gov/pubmed/23413810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www.ncbi.nlm.nih.gov/pubmed/23714385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www.ncbi.nlm.nih.gov/pubmed/19302082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www.ncbi.nlm.nih.gov/pubmed/11484913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www.ncbi.nlm.nih.gov/pubmed/23013362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www.ncbi.nlm.nih.gov/pubmed/23413810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8088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401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Equity</vt:lpstr>
      <vt:lpstr>Addiction Therapy-2014 Chicago,  USA August 4 - 6,  2014</vt:lpstr>
      <vt:lpstr>Chronic alcoholism altering the  genetic structure </vt:lpstr>
      <vt:lpstr>Some Facts about the influence on  genes related to hippocampus</vt:lpstr>
      <vt:lpstr>Metallothianeins</vt:lpstr>
      <vt:lpstr>Pro-Opio Melano Cortin Neurons</vt:lpstr>
      <vt:lpstr>C- fos gene activity</vt:lpstr>
      <vt:lpstr>Effects on Pancreas</vt:lpstr>
      <vt:lpstr>Effects on Lung Alveoli</vt:lpstr>
      <vt:lpstr>References – Pubmed 2008-2014</vt:lpstr>
      <vt:lpstr>Slide 10</vt:lpstr>
      <vt:lpstr>Meet the eminent gathering once again at Addiction Therapy-2015 Florida,  USA August 3 - 5,  2015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omics-ws304</cp:lastModifiedBy>
  <cp:revision>44</cp:revision>
  <dcterms:created xsi:type="dcterms:W3CDTF">2013-08-21T19:17:07Z</dcterms:created>
  <dcterms:modified xsi:type="dcterms:W3CDTF">2014-10-04T09:03:43Z</dcterms:modified>
</cp:coreProperties>
</file>