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3" r:id="rId7"/>
    <p:sldId id="262" r:id="rId8"/>
    <p:sldId id="264" r:id="rId9"/>
    <p:sldId id="265" r:id="rId10"/>
    <p:sldId id="266" r:id="rId11"/>
    <p:sldId id="260" r:id="rId12"/>
    <p:sldId id="269" r:id="rId13"/>
    <p:sldId id="268" r:id="rId14"/>
    <p:sldId id="267"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511550743657043"/>
          <c:y val="5.1400554097404488E-2"/>
          <c:w val="0.52763670166229226"/>
          <c:h val="0.7114715068496219"/>
        </c:manualLayout>
      </c:layout>
      <c:scatterChart>
        <c:scatterStyle val="smoothMarker"/>
        <c:ser>
          <c:idx val="0"/>
          <c:order val="0"/>
          <c:tx>
            <c:strRef>
              <c:f>Sheet1!$C$2</c:f>
              <c:strCache>
                <c:ptCount val="1"/>
                <c:pt idx="0">
                  <c:v>TEST(Kg)</c:v>
                </c:pt>
              </c:strCache>
            </c:strRef>
          </c:tx>
          <c:spPr>
            <a:ln w="19050"/>
          </c:spPr>
          <c:marker>
            <c:symbol val="none"/>
          </c:marker>
          <c:xVal>
            <c:numRef>
              <c:f>Sheet1!$B$3:$B$10</c:f>
              <c:numCache>
                <c:formatCode>General</c:formatCode>
                <c:ptCount val="8"/>
                <c:pt idx="0">
                  <c:v>1</c:v>
                </c:pt>
                <c:pt idx="1">
                  <c:v>2</c:v>
                </c:pt>
                <c:pt idx="2">
                  <c:v>3</c:v>
                </c:pt>
                <c:pt idx="3">
                  <c:v>4</c:v>
                </c:pt>
                <c:pt idx="4">
                  <c:v>5</c:v>
                </c:pt>
                <c:pt idx="5">
                  <c:v>6</c:v>
                </c:pt>
                <c:pt idx="6">
                  <c:v>7</c:v>
                </c:pt>
                <c:pt idx="7">
                  <c:v>8</c:v>
                </c:pt>
              </c:numCache>
            </c:numRef>
          </c:xVal>
          <c:yVal>
            <c:numRef>
              <c:f>Sheet1!$C$3:$C$10</c:f>
              <c:numCache>
                <c:formatCode>General</c:formatCode>
                <c:ptCount val="8"/>
                <c:pt idx="0">
                  <c:v>9.8500000000000068</c:v>
                </c:pt>
                <c:pt idx="1">
                  <c:v>9.5</c:v>
                </c:pt>
                <c:pt idx="2">
                  <c:v>8.8000000000000007</c:v>
                </c:pt>
                <c:pt idx="3">
                  <c:v>8.5</c:v>
                </c:pt>
                <c:pt idx="4">
                  <c:v>8.2000000000000011</c:v>
                </c:pt>
                <c:pt idx="5">
                  <c:v>7.4</c:v>
                </c:pt>
                <c:pt idx="6">
                  <c:v>7.2</c:v>
                </c:pt>
                <c:pt idx="7">
                  <c:v>7</c:v>
                </c:pt>
              </c:numCache>
            </c:numRef>
          </c:yVal>
          <c:smooth val="1"/>
        </c:ser>
        <c:ser>
          <c:idx val="1"/>
          <c:order val="1"/>
          <c:tx>
            <c:strRef>
              <c:f>Sheet1!$D$2</c:f>
              <c:strCache>
                <c:ptCount val="1"/>
                <c:pt idx="0">
                  <c:v>CONTROL(Kg)</c:v>
                </c:pt>
              </c:strCache>
            </c:strRef>
          </c:tx>
          <c:spPr>
            <a:ln w="19050"/>
          </c:spPr>
          <c:marker>
            <c:symbol val="none"/>
          </c:marker>
          <c:xVal>
            <c:numRef>
              <c:f>Sheet1!$B$3:$B$10</c:f>
              <c:numCache>
                <c:formatCode>General</c:formatCode>
                <c:ptCount val="8"/>
                <c:pt idx="0">
                  <c:v>1</c:v>
                </c:pt>
                <c:pt idx="1">
                  <c:v>2</c:v>
                </c:pt>
                <c:pt idx="2">
                  <c:v>3</c:v>
                </c:pt>
                <c:pt idx="3">
                  <c:v>4</c:v>
                </c:pt>
                <c:pt idx="4">
                  <c:v>5</c:v>
                </c:pt>
                <c:pt idx="5">
                  <c:v>6</c:v>
                </c:pt>
                <c:pt idx="6">
                  <c:v>7</c:v>
                </c:pt>
                <c:pt idx="7">
                  <c:v>8</c:v>
                </c:pt>
              </c:numCache>
            </c:numRef>
          </c:xVal>
          <c:yVal>
            <c:numRef>
              <c:f>Sheet1!$D$3:$D$10</c:f>
              <c:numCache>
                <c:formatCode>General</c:formatCode>
                <c:ptCount val="8"/>
                <c:pt idx="0">
                  <c:v>9.8500000000000068</c:v>
                </c:pt>
                <c:pt idx="1">
                  <c:v>9</c:v>
                </c:pt>
                <c:pt idx="2">
                  <c:v>8.5</c:v>
                </c:pt>
                <c:pt idx="3">
                  <c:v>7.51</c:v>
                </c:pt>
                <c:pt idx="4">
                  <c:v>4.2</c:v>
                </c:pt>
                <c:pt idx="5">
                  <c:v>1.2</c:v>
                </c:pt>
                <c:pt idx="6">
                  <c:v>0.9</c:v>
                </c:pt>
                <c:pt idx="7">
                  <c:v>0.5</c:v>
                </c:pt>
              </c:numCache>
            </c:numRef>
          </c:yVal>
          <c:smooth val="1"/>
        </c:ser>
        <c:axId val="50149248"/>
        <c:axId val="50163712"/>
      </c:scatterChart>
      <c:valAx>
        <c:axId val="50149248"/>
        <c:scaling>
          <c:orientation val="minMax"/>
          <c:min val="1"/>
        </c:scaling>
        <c:axPos val="b"/>
        <c:title>
          <c:tx>
            <c:rich>
              <a:bodyPr/>
              <a:lstStyle/>
              <a:p>
                <a:pPr>
                  <a:defRPr/>
                </a:pPr>
                <a:r>
                  <a:rPr lang="en-US">
                    <a:latin typeface="Times New Roman" pitchFamily="18" charset="0"/>
                    <a:cs typeface="Times New Roman" pitchFamily="18" charset="0"/>
                  </a:rPr>
                  <a:t>week</a:t>
                </a:r>
              </a:p>
            </c:rich>
          </c:tx>
          <c:layout/>
        </c:title>
        <c:numFmt formatCode="General" sourceLinked="1"/>
        <c:tickLblPos val="nextTo"/>
        <c:crossAx val="50163712"/>
        <c:crosses val="autoZero"/>
        <c:crossBetween val="midCat"/>
        <c:majorUnit val="1"/>
      </c:valAx>
      <c:valAx>
        <c:axId val="50163712"/>
        <c:scaling>
          <c:orientation val="minMax"/>
        </c:scaling>
        <c:axPos val="l"/>
        <c:title>
          <c:tx>
            <c:rich>
              <a:bodyPr rot="-5400000" vert="horz"/>
              <a:lstStyle/>
              <a:p>
                <a:pPr>
                  <a:defRPr/>
                </a:pPr>
                <a:r>
                  <a:rPr lang="en-US">
                    <a:latin typeface="Times New Roman" pitchFamily="18" charset="0"/>
                    <a:cs typeface="Times New Roman" pitchFamily="18" charset="0"/>
                  </a:rPr>
                  <a:t>Weight (Kg)</a:t>
                </a:r>
              </a:p>
            </c:rich>
          </c:tx>
          <c:layout/>
        </c:title>
        <c:numFmt formatCode="General" sourceLinked="1"/>
        <c:tickLblPos val="nextTo"/>
        <c:crossAx val="50149248"/>
        <c:crosses val="autoZero"/>
        <c:crossBetween val="midCat"/>
      </c:valAx>
    </c:plotArea>
    <c:legend>
      <c:legendPos val="r"/>
      <c:legendEntry>
        <c:idx val="0"/>
        <c:txPr>
          <a:bodyPr/>
          <a:lstStyle/>
          <a:p>
            <a:pPr>
              <a:defRPr sz="600" baseline="0">
                <a:latin typeface="Times New Roman" pitchFamily="18" charset="0"/>
              </a:defRPr>
            </a:pPr>
            <a:endParaRPr lang="en-US"/>
          </a:p>
        </c:txPr>
      </c:legendEntry>
      <c:legendEntry>
        <c:idx val="1"/>
        <c:txPr>
          <a:bodyPr/>
          <a:lstStyle/>
          <a:p>
            <a:pPr>
              <a:defRPr sz="600" baseline="0">
                <a:latin typeface="Times New Roman" pitchFamily="18" charset="0"/>
              </a:defRPr>
            </a:pPr>
            <a:endParaRPr lang="en-US"/>
          </a:p>
        </c:txPr>
      </c:legendEntry>
      <c:layout>
        <c:manualLayout>
          <c:xMode val="edge"/>
          <c:yMode val="edge"/>
          <c:x val="0.63815555595171569"/>
          <c:y val="0.48010425780110827"/>
          <c:w val="0.34517784729220641"/>
          <c:h val="0.1879398755711093"/>
        </c:manualLayout>
      </c:layout>
    </c:legend>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844663167104169"/>
          <c:y val="4.7599226945506612E-2"/>
          <c:w val="0.56937292213473312"/>
          <c:h val="0.71454068241469981"/>
        </c:manualLayout>
      </c:layout>
      <c:scatterChart>
        <c:scatterStyle val="smoothMarker"/>
        <c:ser>
          <c:idx val="0"/>
          <c:order val="0"/>
          <c:tx>
            <c:strRef>
              <c:f>Sheet2!$C$2</c:f>
              <c:strCache>
                <c:ptCount val="1"/>
                <c:pt idx="0">
                  <c:v>TEST(N)</c:v>
                </c:pt>
              </c:strCache>
            </c:strRef>
          </c:tx>
          <c:spPr>
            <a:ln w="19050"/>
          </c:spPr>
          <c:marker>
            <c:symbol val="none"/>
          </c:marker>
          <c:xVal>
            <c:numRef>
              <c:f>Sheet2!$B$3:$B$10</c:f>
              <c:numCache>
                <c:formatCode>General</c:formatCode>
                <c:ptCount val="8"/>
                <c:pt idx="0">
                  <c:v>1</c:v>
                </c:pt>
                <c:pt idx="1">
                  <c:v>2</c:v>
                </c:pt>
                <c:pt idx="2">
                  <c:v>3</c:v>
                </c:pt>
                <c:pt idx="3">
                  <c:v>4</c:v>
                </c:pt>
                <c:pt idx="4">
                  <c:v>5</c:v>
                </c:pt>
                <c:pt idx="5">
                  <c:v>6</c:v>
                </c:pt>
                <c:pt idx="6">
                  <c:v>7</c:v>
                </c:pt>
                <c:pt idx="7">
                  <c:v>8</c:v>
                </c:pt>
              </c:numCache>
            </c:numRef>
          </c:xVal>
          <c:yVal>
            <c:numRef>
              <c:f>Sheet2!$C$3:$C$10</c:f>
              <c:numCache>
                <c:formatCode>General</c:formatCode>
                <c:ptCount val="8"/>
                <c:pt idx="0">
                  <c:v>2.42</c:v>
                </c:pt>
                <c:pt idx="1">
                  <c:v>2.38</c:v>
                </c:pt>
                <c:pt idx="2">
                  <c:v>2.34</c:v>
                </c:pt>
                <c:pt idx="3">
                  <c:v>2.29</c:v>
                </c:pt>
                <c:pt idx="4">
                  <c:v>2.25</c:v>
                </c:pt>
                <c:pt idx="5">
                  <c:v>2.2200000000000002</c:v>
                </c:pt>
                <c:pt idx="6">
                  <c:v>2.2000000000000002</c:v>
                </c:pt>
                <c:pt idx="7">
                  <c:v>2.1800000000000002</c:v>
                </c:pt>
              </c:numCache>
            </c:numRef>
          </c:yVal>
          <c:smooth val="1"/>
        </c:ser>
        <c:ser>
          <c:idx val="1"/>
          <c:order val="1"/>
          <c:tx>
            <c:strRef>
              <c:f>Sheet2!$D$2</c:f>
              <c:strCache>
                <c:ptCount val="1"/>
                <c:pt idx="0">
                  <c:v>CONTROL(N)</c:v>
                </c:pt>
              </c:strCache>
            </c:strRef>
          </c:tx>
          <c:spPr>
            <a:ln w="19050"/>
          </c:spPr>
          <c:marker>
            <c:symbol val="none"/>
          </c:marker>
          <c:xVal>
            <c:numRef>
              <c:f>Sheet2!$B$3:$B$10</c:f>
              <c:numCache>
                <c:formatCode>General</c:formatCode>
                <c:ptCount val="8"/>
                <c:pt idx="0">
                  <c:v>1</c:v>
                </c:pt>
                <c:pt idx="1">
                  <c:v>2</c:v>
                </c:pt>
                <c:pt idx="2">
                  <c:v>3</c:v>
                </c:pt>
                <c:pt idx="3">
                  <c:v>4</c:v>
                </c:pt>
                <c:pt idx="4">
                  <c:v>5</c:v>
                </c:pt>
                <c:pt idx="5">
                  <c:v>6</c:v>
                </c:pt>
                <c:pt idx="6">
                  <c:v>7</c:v>
                </c:pt>
                <c:pt idx="7">
                  <c:v>8</c:v>
                </c:pt>
              </c:numCache>
            </c:numRef>
          </c:xVal>
          <c:yVal>
            <c:numRef>
              <c:f>Sheet2!$D$3:$D$10</c:f>
              <c:numCache>
                <c:formatCode>General</c:formatCode>
                <c:ptCount val="8"/>
                <c:pt idx="0">
                  <c:v>2.4</c:v>
                </c:pt>
                <c:pt idx="1">
                  <c:v>2.25</c:v>
                </c:pt>
                <c:pt idx="2">
                  <c:v>2.12</c:v>
                </c:pt>
                <c:pt idx="3">
                  <c:v>1.6500000000000001</c:v>
                </c:pt>
                <c:pt idx="4">
                  <c:v>1</c:v>
                </c:pt>
                <c:pt idx="5">
                  <c:v>0.64000000000000101</c:v>
                </c:pt>
                <c:pt idx="6">
                  <c:v>0.33000000000000057</c:v>
                </c:pt>
                <c:pt idx="7">
                  <c:v>0.05</c:v>
                </c:pt>
              </c:numCache>
            </c:numRef>
          </c:yVal>
          <c:smooth val="1"/>
        </c:ser>
        <c:axId val="50181248"/>
        <c:axId val="50183168"/>
      </c:scatterChart>
      <c:valAx>
        <c:axId val="50181248"/>
        <c:scaling>
          <c:orientation val="minMax"/>
          <c:min val="1"/>
        </c:scaling>
        <c:axPos val="b"/>
        <c:title>
          <c:tx>
            <c:rich>
              <a:bodyPr/>
              <a:lstStyle/>
              <a:p>
                <a:pPr>
                  <a:defRPr/>
                </a:pPr>
                <a:r>
                  <a:rPr lang="en-US"/>
                  <a:t>Week</a:t>
                </a:r>
              </a:p>
            </c:rich>
          </c:tx>
          <c:layout/>
        </c:title>
        <c:numFmt formatCode="General" sourceLinked="1"/>
        <c:tickLblPos val="nextTo"/>
        <c:crossAx val="50183168"/>
        <c:crosses val="autoZero"/>
        <c:crossBetween val="midCat"/>
        <c:majorUnit val="1"/>
      </c:valAx>
      <c:valAx>
        <c:axId val="50183168"/>
        <c:scaling>
          <c:orientation val="minMax"/>
        </c:scaling>
        <c:axPos val="l"/>
        <c:title>
          <c:tx>
            <c:rich>
              <a:bodyPr rot="-5400000" vert="horz"/>
              <a:lstStyle/>
              <a:p>
                <a:pPr>
                  <a:defRPr/>
                </a:pPr>
                <a:r>
                  <a:rPr lang="en-US">
                    <a:latin typeface="Times New Roman" pitchFamily="18" charset="0"/>
                    <a:cs typeface="Times New Roman" pitchFamily="18" charset="0"/>
                  </a:rPr>
                  <a:t>Firmness (N)</a:t>
                </a:r>
              </a:p>
            </c:rich>
          </c:tx>
          <c:layout/>
        </c:title>
        <c:numFmt formatCode="General" sourceLinked="1"/>
        <c:tickLblPos val="nextTo"/>
        <c:crossAx val="50181248"/>
        <c:crosses val="autoZero"/>
        <c:crossBetween val="midCat"/>
      </c:valAx>
    </c:plotArea>
    <c:legend>
      <c:legendPos val="r"/>
      <c:legendEntry>
        <c:idx val="0"/>
        <c:txPr>
          <a:bodyPr/>
          <a:lstStyle/>
          <a:p>
            <a:pPr>
              <a:defRPr sz="600" baseline="0">
                <a:latin typeface="Times New Roman" pitchFamily="18" charset="0"/>
              </a:defRPr>
            </a:pPr>
            <a:endParaRPr lang="en-US"/>
          </a:p>
        </c:txPr>
      </c:legendEntry>
      <c:legendEntry>
        <c:idx val="1"/>
        <c:txPr>
          <a:bodyPr/>
          <a:lstStyle/>
          <a:p>
            <a:pPr>
              <a:defRPr sz="600" baseline="0">
                <a:latin typeface="Times New Roman" pitchFamily="18" charset="0"/>
              </a:defRPr>
            </a:pPr>
            <a:endParaRPr lang="en-US"/>
          </a:p>
        </c:txPr>
      </c:legendEntry>
      <c:layout/>
    </c:legend>
    <c:plotVisOnly val="1"/>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55516185476816"/>
          <c:y val="5.1400554097404488E-2"/>
          <c:w val="0.59706714785651627"/>
          <c:h val="0.71952136191309424"/>
        </c:manualLayout>
      </c:layout>
      <c:scatterChart>
        <c:scatterStyle val="smoothMarker"/>
        <c:ser>
          <c:idx val="0"/>
          <c:order val="0"/>
          <c:tx>
            <c:strRef>
              <c:f>Sheet3!$C$2</c:f>
              <c:strCache>
                <c:ptCount val="1"/>
                <c:pt idx="0">
                  <c:v>TEST</c:v>
                </c:pt>
              </c:strCache>
            </c:strRef>
          </c:tx>
          <c:spPr>
            <a:ln w="19050"/>
          </c:spPr>
          <c:marker>
            <c:symbol val="none"/>
          </c:marker>
          <c:xVal>
            <c:numRef>
              <c:f>Sheet3!$B$3:$B$10</c:f>
              <c:numCache>
                <c:formatCode>General</c:formatCode>
                <c:ptCount val="8"/>
                <c:pt idx="0">
                  <c:v>1</c:v>
                </c:pt>
                <c:pt idx="1">
                  <c:v>2</c:v>
                </c:pt>
                <c:pt idx="2">
                  <c:v>3</c:v>
                </c:pt>
                <c:pt idx="3">
                  <c:v>4</c:v>
                </c:pt>
                <c:pt idx="4">
                  <c:v>5</c:v>
                </c:pt>
                <c:pt idx="5">
                  <c:v>6</c:v>
                </c:pt>
                <c:pt idx="6">
                  <c:v>7</c:v>
                </c:pt>
                <c:pt idx="7">
                  <c:v>8</c:v>
                </c:pt>
              </c:numCache>
            </c:numRef>
          </c:xVal>
          <c:yVal>
            <c:numRef>
              <c:f>Sheet3!$C$3:$C$10</c:f>
              <c:numCache>
                <c:formatCode>General</c:formatCode>
                <c:ptCount val="8"/>
                <c:pt idx="0">
                  <c:v>0</c:v>
                </c:pt>
                <c:pt idx="1">
                  <c:v>5</c:v>
                </c:pt>
                <c:pt idx="2">
                  <c:v>17</c:v>
                </c:pt>
                <c:pt idx="3">
                  <c:v>27</c:v>
                </c:pt>
                <c:pt idx="4">
                  <c:v>40</c:v>
                </c:pt>
                <c:pt idx="5">
                  <c:v>55</c:v>
                </c:pt>
                <c:pt idx="6">
                  <c:v>69</c:v>
                </c:pt>
                <c:pt idx="7">
                  <c:v>72</c:v>
                </c:pt>
              </c:numCache>
            </c:numRef>
          </c:yVal>
          <c:smooth val="1"/>
        </c:ser>
        <c:ser>
          <c:idx val="1"/>
          <c:order val="1"/>
          <c:tx>
            <c:strRef>
              <c:f>Sheet3!$D$2</c:f>
              <c:strCache>
                <c:ptCount val="1"/>
                <c:pt idx="0">
                  <c:v>CONTROL</c:v>
                </c:pt>
              </c:strCache>
            </c:strRef>
          </c:tx>
          <c:spPr>
            <a:ln w="19050"/>
          </c:spPr>
          <c:marker>
            <c:symbol val="none"/>
          </c:marker>
          <c:xVal>
            <c:numRef>
              <c:f>Sheet3!$B$3:$B$10</c:f>
              <c:numCache>
                <c:formatCode>General</c:formatCode>
                <c:ptCount val="8"/>
                <c:pt idx="0">
                  <c:v>1</c:v>
                </c:pt>
                <c:pt idx="1">
                  <c:v>2</c:v>
                </c:pt>
                <c:pt idx="2">
                  <c:v>3</c:v>
                </c:pt>
                <c:pt idx="3">
                  <c:v>4</c:v>
                </c:pt>
                <c:pt idx="4">
                  <c:v>5</c:v>
                </c:pt>
                <c:pt idx="5">
                  <c:v>6</c:v>
                </c:pt>
                <c:pt idx="6">
                  <c:v>7</c:v>
                </c:pt>
                <c:pt idx="7">
                  <c:v>8</c:v>
                </c:pt>
              </c:numCache>
            </c:numRef>
          </c:xVal>
          <c:yVal>
            <c:numRef>
              <c:f>Sheet3!$D$3:$D$10</c:f>
              <c:numCache>
                <c:formatCode>General</c:formatCode>
                <c:ptCount val="8"/>
                <c:pt idx="0">
                  <c:v>0</c:v>
                </c:pt>
                <c:pt idx="1">
                  <c:v>45</c:v>
                </c:pt>
                <c:pt idx="2">
                  <c:v>74</c:v>
                </c:pt>
                <c:pt idx="3">
                  <c:v>96</c:v>
                </c:pt>
                <c:pt idx="4">
                  <c:v>115</c:v>
                </c:pt>
                <c:pt idx="5">
                  <c:v>140</c:v>
                </c:pt>
                <c:pt idx="6">
                  <c:v>170</c:v>
                </c:pt>
                <c:pt idx="7">
                  <c:v>195</c:v>
                </c:pt>
              </c:numCache>
            </c:numRef>
          </c:yVal>
          <c:smooth val="1"/>
        </c:ser>
        <c:axId val="50230016"/>
        <c:axId val="50231936"/>
      </c:scatterChart>
      <c:valAx>
        <c:axId val="50230016"/>
        <c:scaling>
          <c:orientation val="minMax"/>
          <c:min val="1"/>
        </c:scaling>
        <c:axPos val="b"/>
        <c:title>
          <c:tx>
            <c:rich>
              <a:bodyPr/>
              <a:lstStyle/>
              <a:p>
                <a:pPr>
                  <a:defRPr/>
                </a:pPr>
                <a:r>
                  <a:rPr lang="en-US">
                    <a:latin typeface="Times New Roman" pitchFamily="18" charset="0"/>
                    <a:cs typeface="Times New Roman" pitchFamily="18" charset="0"/>
                  </a:rPr>
                  <a:t>Week</a:t>
                </a:r>
              </a:p>
            </c:rich>
          </c:tx>
          <c:layout/>
        </c:title>
        <c:numFmt formatCode="General" sourceLinked="1"/>
        <c:tickLblPos val="nextTo"/>
        <c:crossAx val="50231936"/>
        <c:crosses val="autoZero"/>
        <c:crossBetween val="midCat"/>
        <c:majorUnit val="1"/>
      </c:valAx>
      <c:valAx>
        <c:axId val="50231936"/>
        <c:scaling>
          <c:orientation val="minMax"/>
        </c:scaling>
        <c:axPos val="l"/>
        <c:title>
          <c:tx>
            <c:rich>
              <a:bodyPr rot="-5400000" vert="horz"/>
              <a:lstStyle/>
              <a:p>
                <a:pPr>
                  <a:defRPr/>
                </a:pPr>
                <a:r>
                  <a:rPr lang="en-US">
                    <a:latin typeface="Times New Roman" pitchFamily="18" charset="0"/>
                    <a:cs typeface="Times New Roman" pitchFamily="18" charset="0"/>
                  </a:rPr>
                  <a:t>Ripening Index</a:t>
                </a:r>
              </a:p>
            </c:rich>
          </c:tx>
          <c:layout/>
        </c:title>
        <c:numFmt formatCode="General" sourceLinked="1"/>
        <c:tickLblPos val="nextTo"/>
        <c:crossAx val="50230016"/>
        <c:crosses val="autoZero"/>
        <c:crossBetween val="midCat"/>
      </c:valAx>
    </c:plotArea>
    <c:legend>
      <c:legendPos val="r"/>
      <c:legendEntry>
        <c:idx val="0"/>
        <c:txPr>
          <a:bodyPr/>
          <a:lstStyle/>
          <a:p>
            <a:pPr>
              <a:defRPr sz="600" baseline="0">
                <a:latin typeface="Times New Roman" pitchFamily="18" charset="0"/>
              </a:defRPr>
            </a:pPr>
            <a:endParaRPr lang="en-US"/>
          </a:p>
        </c:txPr>
      </c:legendEntry>
      <c:legendEntry>
        <c:idx val="1"/>
        <c:txPr>
          <a:bodyPr/>
          <a:lstStyle/>
          <a:p>
            <a:pPr>
              <a:defRPr sz="600" baseline="0">
                <a:latin typeface="Times New Roman" pitchFamily="18" charset="0"/>
              </a:defRPr>
            </a:pPr>
            <a:endParaRPr lang="en-US"/>
          </a:p>
        </c:txPr>
      </c:legendEntry>
      <c:layout/>
    </c:legend>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339129483814544"/>
          <c:y val="5.1400554097404488E-2"/>
          <c:w val="0.60919203849519032"/>
          <c:h val="0.69174358413531645"/>
        </c:manualLayout>
      </c:layout>
      <c:scatterChart>
        <c:scatterStyle val="smoothMarker"/>
        <c:ser>
          <c:idx val="0"/>
          <c:order val="0"/>
          <c:tx>
            <c:strRef>
              <c:f>Sheet4!$C$2</c:f>
              <c:strCache>
                <c:ptCount val="1"/>
                <c:pt idx="0">
                  <c:v>TEST</c:v>
                </c:pt>
              </c:strCache>
            </c:strRef>
          </c:tx>
          <c:spPr>
            <a:ln w="19050"/>
          </c:spPr>
          <c:marker>
            <c:symbol val="none"/>
          </c:marker>
          <c:xVal>
            <c:numRef>
              <c:f>Sheet4!$B$3:$B$10</c:f>
              <c:numCache>
                <c:formatCode>General</c:formatCode>
                <c:ptCount val="8"/>
                <c:pt idx="0">
                  <c:v>1</c:v>
                </c:pt>
                <c:pt idx="1">
                  <c:v>2</c:v>
                </c:pt>
                <c:pt idx="2">
                  <c:v>3</c:v>
                </c:pt>
                <c:pt idx="3">
                  <c:v>4</c:v>
                </c:pt>
                <c:pt idx="4">
                  <c:v>5</c:v>
                </c:pt>
                <c:pt idx="5">
                  <c:v>6</c:v>
                </c:pt>
                <c:pt idx="6">
                  <c:v>7</c:v>
                </c:pt>
                <c:pt idx="7">
                  <c:v>8</c:v>
                </c:pt>
              </c:numCache>
            </c:numRef>
          </c:xVal>
          <c:yVal>
            <c:numRef>
              <c:f>Sheet4!$C$3:$C$10</c:f>
              <c:numCache>
                <c:formatCode>General</c:formatCode>
                <c:ptCount val="8"/>
                <c:pt idx="0">
                  <c:v>1.1000000000000001</c:v>
                </c:pt>
                <c:pt idx="1">
                  <c:v>2.5</c:v>
                </c:pt>
                <c:pt idx="2">
                  <c:v>3.5</c:v>
                </c:pt>
                <c:pt idx="3">
                  <c:v>4.5</c:v>
                </c:pt>
                <c:pt idx="4">
                  <c:v>8.4</c:v>
                </c:pt>
                <c:pt idx="5">
                  <c:v>10</c:v>
                </c:pt>
                <c:pt idx="6">
                  <c:v>11.6</c:v>
                </c:pt>
                <c:pt idx="7">
                  <c:v>13.2</c:v>
                </c:pt>
              </c:numCache>
            </c:numRef>
          </c:yVal>
          <c:smooth val="1"/>
        </c:ser>
        <c:ser>
          <c:idx val="1"/>
          <c:order val="1"/>
          <c:tx>
            <c:strRef>
              <c:f>Sheet4!$D$2</c:f>
              <c:strCache>
                <c:ptCount val="1"/>
                <c:pt idx="0">
                  <c:v>CONTROL</c:v>
                </c:pt>
              </c:strCache>
            </c:strRef>
          </c:tx>
          <c:spPr>
            <a:ln w="19050"/>
          </c:spPr>
          <c:marker>
            <c:symbol val="none"/>
          </c:marker>
          <c:xVal>
            <c:numRef>
              <c:f>Sheet4!$B$3:$B$10</c:f>
              <c:numCache>
                <c:formatCode>General</c:formatCode>
                <c:ptCount val="8"/>
                <c:pt idx="0">
                  <c:v>1</c:v>
                </c:pt>
                <c:pt idx="1">
                  <c:v>2</c:v>
                </c:pt>
                <c:pt idx="2">
                  <c:v>3</c:v>
                </c:pt>
                <c:pt idx="3">
                  <c:v>4</c:v>
                </c:pt>
                <c:pt idx="4">
                  <c:v>5</c:v>
                </c:pt>
                <c:pt idx="5">
                  <c:v>6</c:v>
                </c:pt>
                <c:pt idx="6">
                  <c:v>7</c:v>
                </c:pt>
                <c:pt idx="7">
                  <c:v>8</c:v>
                </c:pt>
              </c:numCache>
            </c:numRef>
          </c:xVal>
          <c:yVal>
            <c:numRef>
              <c:f>Sheet4!$D$3:$D$10</c:f>
              <c:numCache>
                <c:formatCode>General</c:formatCode>
                <c:ptCount val="8"/>
                <c:pt idx="0">
                  <c:v>2.4</c:v>
                </c:pt>
                <c:pt idx="1">
                  <c:v>4.4000000000000004</c:v>
                </c:pt>
                <c:pt idx="2">
                  <c:v>10.5</c:v>
                </c:pt>
                <c:pt idx="3">
                  <c:v>14.4</c:v>
                </c:pt>
                <c:pt idx="4">
                  <c:v>21.5</c:v>
                </c:pt>
                <c:pt idx="5">
                  <c:v>24</c:v>
                </c:pt>
                <c:pt idx="6">
                  <c:v>35</c:v>
                </c:pt>
                <c:pt idx="7">
                  <c:v>42</c:v>
                </c:pt>
              </c:numCache>
            </c:numRef>
          </c:yVal>
          <c:smooth val="1"/>
        </c:ser>
        <c:axId val="77131776"/>
        <c:axId val="77133696"/>
      </c:scatterChart>
      <c:valAx>
        <c:axId val="77131776"/>
        <c:scaling>
          <c:orientation val="minMax"/>
          <c:min val="1"/>
        </c:scaling>
        <c:axPos val="b"/>
        <c:title>
          <c:tx>
            <c:rich>
              <a:bodyPr/>
              <a:lstStyle/>
              <a:p>
                <a:pPr>
                  <a:defRPr/>
                </a:pPr>
                <a:r>
                  <a:rPr lang="en-US">
                    <a:latin typeface="Times New Roman" pitchFamily="18" charset="0"/>
                    <a:cs typeface="Times New Roman" pitchFamily="18" charset="0"/>
                  </a:rPr>
                  <a:t>Week</a:t>
                </a:r>
              </a:p>
            </c:rich>
          </c:tx>
          <c:layout/>
        </c:title>
        <c:numFmt formatCode="General" sourceLinked="1"/>
        <c:tickLblPos val="nextTo"/>
        <c:crossAx val="77133696"/>
        <c:crosses val="autoZero"/>
        <c:crossBetween val="midCat"/>
        <c:majorUnit val="1"/>
      </c:valAx>
      <c:valAx>
        <c:axId val="77133696"/>
        <c:scaling>
          <c:orientation val="minMax"/>
        </c:scaling>
        <c:axPos val="l"/>
        <c:title>
          <c:tx>
            <c:rich>
              <a:bodyPr rot="-5400000" vert="horz"/>
              <a:lstStyle/>
              <a:p>
                <a:pPr>
                  <a:defRPr/>
                </a:pPr>
                <a:r>
                  <a:rPr lang="en-US">
                    <a:latin typeface="Times New Roman" pitchFamily="18" charset="0"/>
                    <a:cs typeface="Times New Roman" pitchFamily="18" charset="0"/>
                  </a:rPr>
                  <a:t>Percentage Spoilage (%)</a:t>
                </a:r>
              </a:p>
            </c:rich>
          </c:tx>
          <c:layout/>
        </c:title>
        <c:numFmt formatCode="General" sourceLinked="1"/>
        <c:tickLblPos val="nextTo"/>
        <c:crossAx val="77131776"/>
        <c:crosses val="autoZero"/>
        <c:crossBetween val="midCat"/>
      </c:valAx>
    </c:plotArea>
    <c:legend>
      <c:legendPos val="r"/>
      <c:legendEntry>
        <c:idx val="0"/>
        <c:txPr>
          <a:bodyPr/>
          <a:lstStyle/>
          <a:p>
            <a:pPr>
              <a:defRPr sz="600" baseline="0">
                <a:latin typeface="Times New Roman" pitchFamily="18" charset="0"/>
              </a:defRPr>
            </a:pPr>
            <a:endParaRPr lang="en-US"/>
          </a:p>
        </c:txPr>
      </c:legendEntry>
      <c:legendEntry>
        <c:idx val="1"/>
        <c:txPr>
          <a:bodyPr/>
          <a:lstStyle/>
          <a:p>
            <a:pPr>
              <a:defRPr sz="600" baseline="0">
                <a:latin typeface="Times New Roman" pitchFamily="18" charset="0"/>
              </a:defRPr>
            </a:pPr>
            <a:endParaRPr lang="en-US"/>
          </a:p>
        </c:txPr>
      </c:legendEntry>
      <c:layout/>
    </c:legend>
    <c:plotVisOnly val="1"/>
  </c:chart>
  <c:spPr>
    <a:ln>
      <a:noFill/>
    </a:ln>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944C18-7EA9-436B-9CC9-6B7314ECA235}"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44C18-7EA9-436B-9CC9-6B7314ECA235}"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44C18-7EA9-436B-9CC9-6B7314ECA235}"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44C18-7EA9-436B-9CC9-6B7314ECA235}"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44C18-7EA9-436B-9CC9-6B7314ECA235}"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944C18-7EA9-436B-9CC9-6B7314ECA235}"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944C18-7EA9-436B-9CC9-6B7314ECA235}" type="datetimeFigureOut">
              <a:rPr lang="en-US" smtClean="0"/>
              <a:pPr/>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944C18-7EA9-436B-9CC9-6B7314ECA235}" type="datetimeFigureOut">
              <a:rPr lang="en-US" smtClean="0"/>
              <a:pPr/>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44C18-7EA9-436B-9CC9-6B7314ECA235}" type="datetimeFigureOut">
              <a:rPr lang="en-US" smtClean="0"/>
              <a:pPr/>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44C18-7EA9-436B-9CC9-6B7314ECA235}"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44C18-7EA9-436B-9CC9-6B7314ECA235}"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7553B-46F0-40AA-A6A8-DFF146382B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44C18-7EA9-436B-9CC9-6B7314ECA235}" type="datetimeFigureOut">
              <a:rPr lang="en-US" smtClean="0"/>
              <a:pPr/>
              <a:t>7/22/2014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7553B-46F0-40AA-A6A8-DFF146382B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FOOD TECHNOLOGY 2014</a:t>
            </a:r>
            <a:br>
              <a:rPr lang="en-US" dirty="0" smtClean="0"/>
            </a:br>
            <a:r>
              <a:rPr lang="en-US" dirty="0" smtClean="0"/>
              <a:t/>
            </a:r>
            <a:br>
              <a:rPr lang="en-US" dirty="0" smtClean="0"/>
            </a:br>
            <a:r>
              <a:rPr lang="en-US" b="1" dirty="0" smtClean="0"/>
              <a:t>PERFORMANCE EVALUATION OF AN ELECTRONIC STORAGE CHAMBER FOR TOMATO CROPS</a:t>
            </a:r>
            <a:r>
              <a:rPr lang="en-US" dirty="0" smtClean="0"/>
              <a:t/>
            </a:r>
            <a:br>
              <a:rPr lang="en-US" dirty="0" smtClean="0"/>
            </a:br>
            <a:r>
              <a:rPr lang="en-US" dirty="0" smtClean="0"/>
              <a:t>By</a:t>
            </a:r>
            <a:br>
              <a:rPr lang="en-US" dirty="0" smtClean="0"/>
            </a:br>
            <a:r>
              <a:rPr lang="en-US" dirty="0" smtClean="0"/>
              <a:t>AKINOLA, OLUBUNMI A.</a:t>
            </a:r>
            <a:br>
              <a:rPr lang="en-US" dirty="0" smtClean="0"/>
            </a:br>
            <a:r>
              <a:rPr lang="en-US" dirty="0"/>
              <a:t/>
            </a:r>
            <a:br>
              <a:rPr lang="en-US" dirty="0"/>
            </a:br>
            <a:r>
              <a:rPr lang="en-US" sz="3100" b="1" dirty="0" smtClean="0"/>
              <a:t>FEDERAL UNIVERSITY OF AGRICULTURE ABEOKUTA, NIGERIA</a:t>
            </a:r>
            <a:endParaRPr lang="en-US" sz="31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CONT’D</a:t>
            </a:r>
            <a:endParaRPr lang="en-US" b="1"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GB" b="1" dirty="0"/>
              <a:t>Theoretical model </a:t>
            </a:r>
            <a:endParaRPr lang="en-GB" b="1" dirty="0" smtClean="0"/>
          </a:p>
          <a:p>
            <a:pPr lvl="2"/>
            <a:r>
              <a:rPr lang="en-GB" b="1" dirty="0" smtClean="0"/>
              <a:t>Firmness </a:t>
            </a:r>
          </a:p>
          <a:p>
            <a:pPr lvl="2"/>
            <a:endParaRPr lang="en-GB" b="1" dirty="0"/>
          </a:p>
          <a:p>
            <a:pPr lvl="2">
              <a:buNone/>
            </a:pPr>
            <a:r>
              <a:rPr lang="en-GB" dirty="0" smtClean="0"/>
              <a:t>	EL 46 – 5290 ELE International Standard </a:t>
            </a:r>
            <a:r>
              <a:rPr lang="en-GB" dirty="0" err="1" smtClean="0"/>
              <a:t>Penetrometer</a:t>
            </a:r>
            <a:r>
              <a:rPr lang="en-GB" dirty="0" smtClean="0"/>
              <a:t> was used for measurements.</a:t>
            </a:r>
          </a:p>
          <a:p>
            <a:pPr lvl="2"/>
            <a:r>
              <a:rPr lang="en-GB" b="1" dirty="0" smtClean="0"/>
              <a:t>Ripening index</a:t>
            </a:r>
          </a:p>
          <a:p>
            <a:pPr lvl="2"/>
            <a:endParaRPr lang="en-GB" b="1" dirty="0" smtClean="0"/>
          </a:p>
          <a:p>
            <a:pPr lvl="2"/>
            <a:endParaRPr lang="en-GB" b="1" dirty="0"/>
          </a:p>
          <a:p>
            <a:pPr lvl="2"/>
            <a:r>
              <a:rPr lang="en-GB" dirty="0" smtClean="0"/>
              <a:t>A to F = product </a:t>
            </a:r>
            <a:r>
              <a:rPr lang="en-GB" dirty="0"/>
              <a:t>of the scores assigned and the number of fruits used at each stage of ripening.</a:t>
            </a:r>
            <a:endParaRPr lang="en-US" sz="2000" dirty="0"/>
          </a:p>
          <a:p>
            <a:pPr lvl="2"/>
            <a:r>
              <a:rPr lang="en-GB" dirty="0" smtClean="0"/>
              <a:t>Y: </a:t>
            </a:r>
            <a:r>
              <a:rPr lang="en-GB" dirty="0"/>
              <a:t>Total number of fruits in the </a:t>
            </a:r>
            <a:r>
              <a:rPr lang="en-GB" dirty="0" smtClean="0"/>
              <a:t>determination A, B, C, D &amp; F</a:t>
            </a:r>
            <a:endParaRPr lang="en-US" sz="2000" dirty="0"/>
          </a:p>
          <a:p>
            <a:pPr lvl="2"/>
            <a:r>
              <a:rPr lang="en-GB" dirty="0" smtClean="0"/>
              <a:t>Z: </a:t>
            </a:r>
            <a:r>
              <a:rPr lang="en-GB" dirty="0"/>
              <a:t>The number of stages of ripening in the replicate (10).</a:t>
            </a:r>
            <a:endParaRPr lang="en-US" sz="2000" dirty="0"/>
          </a:p>
          <a:p>
            <a:pPr lvl="2"/>
            <a:endParaRPr lang="en-US" b="1" dirty="0"/>
          </a:p>
          <a:p>
            <a:pPr>
              <a:buNone/>
            </a:pPr>
            <a:endParaRPr lang="en-US" b="1" dirty="0"/>
          </a:p>
          <a:p>
            <a:pPr>
              <a:buNone/>
            </a:pP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76400" y="2435900"/>
            <a:ext cx="4322618" cy="457200"/>
          </a:xfrm>
          <a:prstGeom prst="rect">
            <a:avLst/>
          </a:prstGeom>
          <a:noFill/>
        </p:spPr>
      </p:pic>
      <p:sp>
        <p:nvSpPr>
          <p:cNvPr id="23555"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4021110"/>
            <a:ext cx="6705600" cy="457200"/>
          </a:xfrm>
          <a:prstGeom prst="rect">
            <a:avLst/>
          </a:prstGeom>
          <a:noFill/>
        </p:spPr>
      </p:pic>
      <p:sp>
        <p:nvSpPr>
          <p:cNvPr id="23558" name="Rectangle 6"/>
          <p:cNvSpPr>
            <a:spLocks noChangeArrowheads="1"/>
          </p:cNvSpPr>
          <p:nvPr/>
        </p:nvSpPr>
        <p:spPr bwMode="auto">
          <a:xfrm>
            <a:off x="0" y="628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AND  DISCUSSION</a:t>
            </a:r>
            <a:endParaRPr lang="en-US" b="1" dirty="0"/>
          </a:p>
        </p:txBody>
      </p:sp>
      <p:graphicFrame>
        <p:nvGraphicFramePr>
          <p:cNvPr id="7" name="Table 6"/>
          <p:cNvGraphicFramePr>
            <a:graphicFrameLocks noGrp="1"/>
          </p:cNvGraphicFramePr>
          <p:nvPr/>
        </p:nvGraphicFramePr>
        <p:xfrm>
          <a:off x="838200" y="1676400"/>
          <a:ext cx="3276600" cy="3733799"/>
        </p:xfrm>
        <a:graphic>
          <a:graphicData uri="http://schemas.openxmlformats.org/drawingml/2006/table">
            <a:tbl>
              <a:tblPr/>
              <a:tblGrid>
                <a:gridCol w="1142002"/>
                <a:gridCol w="991598"/>
                <a:gridCol w="1143000"/>
              </a:tblGrid>
              <a:tr h="380999">
                <a:tc>
                  <a:txBody>
                    <a:bodyPr/>
                    <a:lstStyle/>
                    <a:p>
                      <a:pPr marL="0" marR="0" algn="just">
                        <a:lnSpc>
                          <a:spcPct val="150000"/>
                        </a:lnSpc>
                        <a:spcBef>
                          <a:spcPts val="0"/>
                        </a:spcBef>
                        <a:spcAft>
                          <a:spcPts val="0"/>
                        </a:spcAft>
                        <a:tabLst>
                          <a:tab pos="3943350" algn="l"/>
                        </a:tabLst>
                      </a:pPr>
                      <a:r>
                        <a:rPr lang="en-GB" sz="1000" b="1" dirty="0">
                          <a:latin typeface="Times New Roman"/>
                          <a:ea typeface="Times New Roman"/>
                          <a:cs typeface="Times New Roman"/>
                        </a:rPr>
                        <a:t>PERIOD(WEEK)</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000" b="1">
                          <a:latin typeface="Times New Roman"/>
                          <a:ea typeface="Times New Roman"/>
                          <a:cs typeface="Times New Roman"/>
                        </a:rPr>
                        <a:t>TEST(Kg)</a:t>
                      </a:r>
                      <a:endParaRPr lang="en-US" sz="11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000" b="1" dirty="0">
                          <a:latin typeface="Times New Roman"/>
                          <a:ea typeface="Times New Roman"/>
                          <a:cs typeface="Times New Roman"/>
                        </a:rPr>
                        <a:t>CONTROL(Kg)</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9.85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dirty="0">
                          <a:latin typeface="Times New Roman"/>
                          <a:ea typeface="Times New Roman"/>
                          <a:cs typeface="Times New Roman"/>
                        </a:rPr>
                        <a:t>9.85</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9.50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9.00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3</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8.80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8.50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8.50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7.51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8.20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4.20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7.40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1.20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7.20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0.90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a:latin typeface="Times New Roman"/>
                          <a:ea typeface="Times New Roman"/>
                          <a:cs typeface="Times New Roman"/>
                        </a:rPr>
                        <a:t>7.00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943350" algn="l"/>
                        </a:tabLst>
                      </a:pPr>
                      <a:r>
                        <a:rPr lang="en-GB" sz="1100" dirty="0">
                          <a:latin typeface="Times New Roman"/>
                          <a:ea typeface="Times New Roman"/>
                          <a:cs typeface="Times New Roman"/>
                        </a:rPr>
                        <a:t>0.5</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4495800" y="1676400"/>
          <a:ext cx="3581400" cy="3733800"/>
        </p:xfrm>
        <a:graphic>
          <a:graphicData uri="http://schemas.openxmlformats.org/drawingml/2006/table">
            <a:tbl>
              <a:tblPr/>
              <a:tblGrid>
                <a:gridCol w="1123867"/>
                <a:gridCol w="1164250"/>
                <a:gridCol w="1293283"/>
              </a:tblGrid>
              <a:tr h="474093">
                <a:tc>
                  <a:txBody>
                    <a:bodyPr/>
                    <a:lstStyle/>
                    <a:p>
                      <a:pPr marL="0" marR="0" algn="just">
                        <a:lnSpc>
                          <a:spcPct val="150000"/>
                        </a:lnSpc>
                        <a:spcBef>
                          <a:spcPts val="0"/>
                        </a:spcBef>
                        <a:spcAft>
                          <a:spcPts val="0"/>
                        </a:spcAft>
                      </a:pPr>
                      <a:r>
                        <a:rPr lang="en-GB" sz="900" b="1" dirty="0">
                          <a:latin typeface="Times New Roman"/>
                          <a:ea typeface="Times New Roman"/>
                          <a:cs typeface="Times New Roman"/>
                        </a:rPr>
                        <a:t>WEEK</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b="1" dirty="0">
                          <a:latin typeface="Times New Roman"/>
                          <a:ea typeface="Times New Roman"/>
                          <a:cs typeface="Times New Roman"/>
                        </a:rPr>
                        <a:t>TEST(N)</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b="1" dirty="0">
                          <a:latin typeface="Times New Roman"/>
                          <a:ea typeface="Times New Roman"/>
                          <a:cs typeface="Times New Roman"/>
                        </a:rPr>
                        <a:t>CONTROL(N)</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66">
                <a:tc>
                  <a:txBody>
                    <a:bodyPr/>
                    <a:lstStyle/>
                    <a:p>
                      <a:pPr marL="0" marR="0" algn="just">
                        <a:lnSpc>
                          <a:spcPct val="150000"/>
                        </a:lnSpc>
                        <a:spcBef>
                          <a:spcPts val="0"/>
                        </a:spcBef>
                        <a:spcAft>
                          <a:spcPts val="0"/>
                        </a:spcAft>
                      </a:pPr>
                      <a:r>
                        <a:rPr lang="en-GB" sz="900">
                          <a:latin typeface="Times New Roman"/>
                          <a:ea typeface="Times New Roman"/>
                          <a:cs typeface="Times New Roman"/>
                        </a:rPr>
                        <a:t>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2.42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145">
                <a:tc>
                  <a:txBody>
                    <a:bodyPr/>
                    <a:lstStyle/>
                    <a:p>
                      <a:pPr marL="0" marR="0" algn="just">
                        <a:lnSpc>
                          <a:spcPct val="150000"/>
                        </a:lnSpc>
                        <a:spcBef>
                          <a:spcPts val="0"/>
                        </a:spcBef>
                        <a:spcAft>
                          <a:spcPts val="0"/>
                        </a:spcAft>
                      </a:pPr>
                      <a:r>
                        <a:rPr lang="en-GB" sz="900">
                          <a:latin typeface="Times New Roman"/>
                          <a:ea typeface="Times New Roman"/>
                          <a:cs typeface="Times New Roman"/>
                        </a:rPr>
                        <a:t>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2.38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2.25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66">
                <a:tc>
                  <a:txBody>
                    <a:bodyPr/>
                    <a:lstStyle/>
                    <a:p>
                      <a:pPr marL="0" marR="0" algn="just">
                        <a:lnSpc>
                          <a:spcPct val="150000"/>
                        </a:lnSpc>
                        <a:spcBef>
                          <a:spcPts val="0"/>
                        </a:spcBef>
                        <a:spcAft>
                          <a:spcPts val="0"/>
                        </a:spcAft>
                      </a:pPr>
                      <a:r>
                        <a:rPr lang="en-GB" sz="900">
                          <a:latin typeface="Times New Roman"/>
                          <a:ea typeface="Times New Roman"/>
                          <a:cs typeface="Times New Roman"/>
                        </a:rPr>
                        <a:t>3</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2.34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2.12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66">
                <a:tc>
                  <a:txBody>
                    <a:bodyPr/>
                    <a:lstStyle/>
                    <a:p>
                      <a:pPr marL="0" marR="0" algn="just">
                        <a:lnSpc>
                          <a:spcPct val="150000"/>
                        </a:lnSpc>
                        <a:spcBef>
                          <a:spcPts val="0"/>
                        </a:spcBef>
                        <a:spcAft>
                          <a:spcPts val="0"/>
                        </a:spcAft>
                      </a:pPr>
                      <a:r>
                        <a:rPr lang="en-GB" sz="900">
                          <a:latin typeface="Times New Roman"/>
                          <a:ea typeface="Times New Roman"/>
                          <a:cs typeface="Times New Roman"/>
                        </a:rPr>
                        <a:t>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2.29</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1.65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66">
                <a:tc>
                  <a:txBody>
                    <a:bodyPr/>
                    <a:lstStyle/>
                    <a:p>
                      <a:pPr marL="0" marR="0" algn="just">
                        <a:lnSpc>
                          <a:spcPct val="150000"/>
                        </a:lnSpc>
                        <a:spcBef>
                          <a:spcPts val="0"/>
                        </a:spcBef>
                        <a:spcAft>
                          <a:spcPts val="0"/>
                        </a:spcAft>
                      </a:pPr>
                      <a:r>
                        <a:rPr lang="en-GB" sz="900">
                          <a:latin typeface="Times New Roman"/>
                          <a:ea typeface="Times New Roman"/>
                          <a:cs typeface="Times New Roman"/>
                        </a:rPr>
                        <a:t>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2.25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1.00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66">
                <a:tc>
                  <a:txBody>
                    <a:bodyPr/>
                    <a:lstStyle/>
                    <a:p>
                      <a:pPr marL="0" marR="0" algn="just">
                        <a:lnSpc>
                          <a:spcPct val="150000"/>
                        </a:lnSpc>
                        <a:spcBef>
                          <a:spcPts val="0"/>
                        </a:spcBef>
                        <a:spcAft>
                          <a:spcPts val="0"/>
                        </a:spcAft>
                      </a:pPr>
                      <a:r>
                        <a:rPr lang="en-GB" sz="900">
                          <a:latin typeface="Times New Roman"/>
                          <a:ea typeface="Times New Roman"/>
                          <a:cs typeface="Times New Roman"/>
                        </a:rPr>
                        <a:t>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2.22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0.64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66">
                <a:tc>
                  <a:txBody>
                    <a:bodyPr/>
                    <a:lstStyle/>
                    <a:p>
                      <a:pPr marL="0" marR="0" algn="just">
                        <a:lnSpc>
                          <a:spcPct val="150000"/>
                        </a:lnSpc>
                        <a:spcBef>
                          <a:spcPts val="0"/>
                        </a:spcBef>
                        <a:spcAft>
                          <a:spcPts val="0"/>
                        </a:spcAft>
                      </a:pPr>
                      <a:r>
                        <a:rPr lang="en-GB" sz="900">
                          <a:latin typeface="Times New Roman"/>
                          <a:ea typeface="Times New Roman"/>
                          <a:cs typeface="Times New Roman"/>
                        </a:rPr>
                        <a:t>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2.20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0.33</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66">
                <a:tc>
                  <a:txBody>
                    <a:bodyPr/>
                    <a:lstStyle/>
                    <a:p>
                      <a:pPr marL="0" marR="0" algn="just">
                        <a:lnSpc>
                          <a:spcPct val="150000"/>
                        </a:lnSpc>
                        <a:spcBef>
                          <a:spcPts val="0"/>
                        </a:spcBef>
                        <a:spcAft>
                          <a:spcPts val="0"/>
                        </a:spcAft>
                      </a:pPr>
                      <a:r>
                        <a:rPr lang="en-GB" sz="900">
                          <a:latin typeface="Times New Roman"/>
                          <a:ea typeface="Times New Roman"/>
                          <a:cs typeface="Times New Roman"/>
                        </a:rPr>
                        <a:t>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a:latin typeface="Times New Roman"/>
                          <a:ea typeface="Times New Roman"/>
                          <a:cs typeface="Times New Roman"/>
                        </a:rPr>
                        <a:t>2.18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900" dirty="0">
                          <a:latin typeface="Times New Roman"/>
                          <a:ea typeface="Times New Roman"/>
                          <a:cs typeface="Times New Roman"/>
                        </a:rPr>
                        <a:t>0.05</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2057400" y="1219200"/>
            <a:ext cx="1143000" cy="400110"/>
          </a:xfrm>
          <a:prstGeom prst="rect">
            <a:avLst/>
          </a:prstGeom>
          <a:noFill/>
        </p:spPr>
        <p:txBody>
          <a:bodyPr wrap="square" rtlCol="0">
            <a:spAutoFit/>
          </a:bodyPr>
          <a:lstStyle/>
          <a:p>
            <a:r>
              <a:rPr lang="en-US" sz="2000" b="1" dirty="0" smtClean="0"/>
              <a:t>Weight</a:t>
            </a:r>
            <a:endParaRPr lang="en-US" sz="2000" b="1" dirty="0"/>
          </a:p>
        </p:txBody>
      </p:sp>
      <p:sp>
        <p:nvSpPr>
          <p:cNvPr id="10" name="TextBox 9"/>
          <p:cNvSpPr txBox="1"/>
          <p:nvPr/>
        </p:nvSpPr>
        <p:spPr>
          <a:xfrm>
            <a:off x="5715000" y="1219200"/>
            <a:ext cx="1143000" cy="400110"/>
          </a:xfrm>
          <a:prstGeom prst="rect">
            <a:avLst/>
          </a:prstGeom>
          <a:noFill/>
        </p:spPr>
        <p:txBody>
          <a:bodyPr wrap="square" rtlCol="0">
            <a:spAutoFit/>
          </a:bodyPr>
          <a:lstStyle/>
          <a:p>
            <a:r>
              <a:rPr lang="en-US" sz="2000" b="1" dirty="0" smtClean="0"/>
              <a:t>Firmness</a:t>
            </a:r>
            <a:endParaRPr 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 AND  DISCUSSION</a:t>
            </a:r>
            <a:endParaRPr lang="en-US" b="1" dirty="0"/>
          </a:p>
        </p:txBody>
      </p:sp>
      <p:sp>
        <p:nvSpPr>
          <p:cNvPr id="9" name="TextBox 8"/>
          <p:cNvSpPr txBox="1"/>
          <p:nvPr/>
        </p:nvSpPr>
        <p:spPr>
          <a:xfrm>
            <a:off x="1828800" y="1219200"/>
            <a:ext cx="1752600" cy="400110"/>
          </a:xfrm>
          <a:prstGeom prst="rect">
            <a:avLst/>
          </a:prstGeom>
          <a:noFill/>
        </p:spPr>
        <p:txBody>
          <a:bodyPr wrap="square" rtlCol="0">
            <a:spAutoFit/>
          </a:bodyPr>
          <a:lstStyle/>
          <a:p>
            <a:r>
              <a:rPr lang="en-US" sz="2000" b="1" dirty="0" smtClean="0"/>
              <a:t>Ripening Index</a:t>
            </a:r>
            <a:endParaRPr lang="en-US" sz="2000" b="1" dirty="0"/>
          </a:p>
        </p:txBody>
      </p:sp>
      <p:sp>
        <p:nvSpPr>
          <p:cNvPr id="10" name="TextBox 9"/>
          <p:cNvSpPr txBox="1"/>
          <p:nvPr/>
        </p:nvSpPr>
        <p:spPr>
          <a:xfrm>
            <a:off x="4800600" y="1219201"/>
            <a:ext cx="3657600" cy="400110"/>
          </a:xfrm>
          <a:prstGeom prst="rect">
            <a:avLst/>
          </a:prstGeom>
          <a:noFill/>
        </p:spPr>
        <p:txBody>
          <a:bodyPr wrap="square" rtlCol="0">
            <a:spAutoFit/>
          </a:bodyPr>
          <a:lstStyle/>
          <a:p>
            <a:r>
              <a:rPr lang="en-US" sz="2000" b="1" dirty="0" smtClean="0"/>
              <a:t>Percentage Cumulative Spoilage</a:t>
            </a:r>
            <a:endParaRPr lang="en-US" sz="2000" b="1" dirty="0"/>
          </a:p>
        </p:txBody>
      </p:sp>
      <p:graphicFrame>
        <p:nvGraphicFramePr>
          <p:cNvPr id="11" name="Table 10"/>
          <p:cNvGraphicFramePr>
            <a:graphicFrameLocks noGrp="1"/>
          </p:cNvGraphicFramePr>
          <p:nvPr/>
        </p:nvGraphicFramePr>
        <p:xfrm>
          <a:off x="990600" y="1676403"/>
          <a:ext cx="3276600" cy="3809997"/>
        </p:xfrm>
        <a:graphic>
          <a:graphicData uri="http://schemas.openxmlformats.org/drawingml/2006/table">
            <a:tbl>
              <a:tblPr/>
              <a:tblGrid>
                <a:gridCol w="1030504"/>
                <a:gridCol w="977734"/>
                <a:gridCol w="1268362"/>
              </a:tblGrid>
              <a:tr h="423333">
                <a:tc>
                  <a:txBody>
                    <a:bodyPr/>
                    <a:lstStyle/>
                    <a:p>
                      <a:pPr marL="0" marR="0" algn="just">
                        <a:lnSpc>
                          <a:spcPct val="150000"/>
                        </a:lnSpc>
                        <a:spcBef>
                          <a:spcPts val="0"/>
                        </a:spcBef>
                        <a:spcAft>
                          <a:spcPts val="0"/>
                        </a:spcAft>
                      </a:pPr>
                      <a:r>
                        <a:rPr lang="en-GB" sz="1100" b="1" dirty="0">
                          <a:latin typeface="Times New Roman"/>
                          <a:ea typeface="Times New Roman"/>
                          <a:cs typeface="Times New Roman"/>
                        </a:rPr>
                        <a:t>WEEK</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b="1">
                          <a:latin typeface="Times New Roman"/>
                          <a:ea typeface="Times New Roman"/>
                          <a:cs typeface="Times New Roman"/>
                        </a:rPr>
                        <a:t>TEST</a:t>
                      </a:r>
                      <a:endParaRPr lang="en-US" sz="11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b="1" dirty="0">
                          <a:latin typeface="Times New Roman"/>
                          <a:ea typeface="Times New Roman"/>
                          <a:cs typeface="Times New Roman"/>
                        </a:rPr>
                        <a:t>CONTROL</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a:latin typeface="Times New Roman"/>
                          <a:ea typeface="Times New Roman"/>
                          <a:cs typeface="Times New Roman"/>
                        </a:rPr>
                        <a:t>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a:latin typeface="Times New Roman"/>
                          <a:ea typeface="Times New Roman"/>
                          <a:cs typeface="Times New Roman"/>
                        </a:rPr>
                        <a:t>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45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a:latin typeface="Times New Roman"/>
                          <a:ea typeface="Times New Roman"/>
                          <a:cs typeface="Times New Roman"/>
                        </a:rPr>
                        <a:t>3</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17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74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a:latin typeface="Times New Roman"/>
                          <a:ea typeface="Times New Roman"/>
                          <a:cs typeface="Times New Roman"/>
                        </a:rPr>
                        <a:t>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27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96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a:latin typeface="Times New Roman"/>
                          <a:ea typeface="Times New Roman"/>
                          <a:cs typeface="Times New Roman"/>
                        </a:rPr>
                        <a:t>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40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115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a:latin typeface="Times New Roman"/>
                          <a:ea typeface="Times New Roman"/>
                          <a:cs typeface="Times New Roman"/>
                        </a:rPr>
                        <a:t>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55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140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a:latin typeface="Times New Roman"/>
                          <a:ea typeface="Times New Roman"/>
                          <a:cs typeface="Times New Roman"/>
                        </a:rPr>
                        <a:t>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69</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170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100" dirty="0">
                          <a:latin typeface="Times New Roman"/>
                          <a:ea typeface="Times New Roman"/>
                          <a:cs typeface="Times New Roman"/>
                        </a:rPr>
                        <a:t>8</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a:latin typeface="Times New Roman"/>
                          <a:ea typeface="Times New Roman"/>
                          <a:cs typeface="Times New Roman"/>
                        </a:rPr>
                        <a:t>72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100" dirty="0">
                          <a:latin typeface="Times New Roman"/>
                          <a:ea typeface="Times New Roman"/>
                          <a:cs typeface="Times New Roman"/>
                        </a:rPr>
                        <a:t>195</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4876800" y="1676400"/>
          <a:ext cx="3352800" cy="3809997"/>
        </p:xfrm>
        <a:graphic>
          <a:graphicData uri="http://schemas.openxmlformats.org/drawingml/2006/table">
            <a:tbl>
              <a:tblPr/>
              <a:tblGrid>
                <a:gridCol w="1045971"/>
                <a:gridCol w="1044086"/>
                <a:gridCol w="1262743"/>
              </a:tblGrid>
              <a:tr h="423333">
                <a:tc>
                  <a:txBody>
                    <a:bodyPr/>
                    <a:lstStyle/>
                    <a:p>
                      <a:pPr marL="0" marR="0" algn="just">
                        <a:lnSpc>
                          <a:spcPct val="150000"/>
                        </a:lnSpc>
                        <a:spcBef>
                          <a:spcPts val="0"/>
                        </a:spcBef>
                        <a:spcAft>
                          <a:spcPts val="0"/>
                        </a:spcAft>
                      </a:pPr>
                      <a:r>
                        <a:rPr lang="en-GB" sz="1200" b="1" dirty="0">
                          <a:latin typeface="Times New Roman"/>
                          <a:ea typeface="Times New Roman"/>
                          <a:cs typeface="Times New Roman"/>
                        </a:rPr>
                        <a:t>WEEK</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a:latin typeface="Times New Roman"/>
                          <a:ea typeface="Times New Roman"/>
                          <a:cs typeface="Times New Roman"/>
                        </a:rPr>
                        <a:t>TEST</a:t>
                      </a:r>
                      <a:endParaRPr lang="en-US" sz="11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dirty="0">
                          <a:latin typeface="Times New Roman"/>
                          <a:ea typeface="Times New Roman"/>
                          <a:cs typeface="Times New Roman"/>
                        </a:rPr>
                        <a:t>CONTROL</a:t>
                      </a:r>
                      <a:endParaRPr lang="en-US" sz="11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1.1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2.4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2.5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4.4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3</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3.5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10.5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4.5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14.4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8.4</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21.5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10.0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24.0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7</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11.6</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35.0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33">
                <a:tc>
                  <a:txBody>
                    <a:bodyPr/>
                    <a:lstStyle/>
                    <a:p>
                      <a:pPr marL="0" marR="0" algn="just">
                        <a:lnSpc>
                          <a:spcPct val="150000"/>
                        </a:lnSpc>
                        <a:spcBef>
                          <a:spcPts val="0"/>
                        </a:spcBef>
                        <a:spcAft>
                          <a:spcPts val="0"/>
                        </a:spcAft>
                      </a:pPr>
                      <a:r>
                        <a:rPr lang="en-GB" sz="1200">
                          <a:latin typeface="Times New Roman"/>
                          <a:ea typeface="Times New Roman"/>
                          <a:cs typeface="Times New Roman"/>
                        </a:rPr>
                        <a:t>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cs typeface="Times New Roman"/>
                        </a:rPr>
                        <a:t>13.2</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dirty="0">
                          <a:latin typeface="Times New Roman"/>
                          <a:ea typeface="Times New Roman"/>
                          <a:cs typeface="Times New Roman"/>
                        </a:rPr>
                        <a:t>42.0</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 AND  DISCUSSION</a:t>
            </a:r>
            <a:endParaRPr lang="en-US" b="1" dirty="0"/>
          </a:p>
        </p:txBody>
      </p:sp>
      <p:graphicFrame>
        <p:nvGraphicFramePr>
          <p:cNvPr id="5" name="Chart 4"/>
          <p:cNvGraphicFramePr/>
          <p:nvPr/>
        </p:nvGraphicFramePr>
        <p:xfrm>
          <a:off x="1143000" y="1752600"/>
          <a:ext cx="32766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72000" y="1828800"/>
          <a:ext cx="3505200"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905000" y="4724400"/>
            <a:ext cx="1143000" cy="400110"/>
          </a:xfrm>
          <a:prstGeom prst="rect">
            <a:avLst/>
          </a:prstGeom>
          <a:noFill/>
        </p:spPr>
        <p:txBody>
          <a:bodyPr wrap="square" rtlCol="0">
            <a:spAutoFit/>
          </a:bodyPr>
          <a:lstStyle/>
          <a:p>
            <a:r>
              <a:rPr lang="en-US" sz="2000" b="1" dirty="0" smtClean="0"/>
              <a:t>Weight</a:t>
            </a:r>
            <a:endParaRPr lang="en-US" sz="2000" b="1" dirty="0"/>
          </a:p>
        </p:txBody>
      </p:sp>
      <p:sp>
        <p:nvSpPr>
          <p:cNvPr id="8" name="TextBox 7"/>
          <p:cNvSpPr txBox="1"/>
          <p:nvPr/>
        </p:nvSpPr>
        <p:spPr>
          <a:xfrm>
            <a:off x="5562600" y="4724400"/>
            <a:ext cx="1143000" cy="400110"/>
          </a:xfrm>
          <a:prstGeom prst="rect">
            <a:avLst/>
          </a:prstGeom>
          <a:noFill/>
        </p:spPr>
        <p:txBody>
          <a:bodyPr wrap="square" rtlCol="0">
            <a:spAutoFit/>
          </a:bodyPr>
          <a:lstStyle/>
          <a:p>
            <a:r>
              <a:rPr lang="en-US" sz="2000" b="1" dirty="0" smtClean="0"/>
              <a:t>Firmness</a:t>
            </a: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 AND  DISCUSSION</a:t>
            </a:r>
            <a:endParaRPr lang="en-US" b="1" dirty="0"/>
          </a:p>
        </p:txBody>
      </p:sp>
      <p:graphicFrame>
        <p:nvGraphicFramePr>
          <p:cNvPr id="7" name="Chart 6"/>
          <p:cNvGraphicFramePr/>
          <p:nvPr/>
        </p:nvGraphicFramePr>
        <p:xfrm>
          <a:off x="762000" y="1676400"/>
          <a:ext cx="36576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4724400" y="1752600"/>
          <a:ext cx="3733800" cy="2590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524000" y="4724400"/>
            <a:ext cx="1752600" cy="400110"/>
          </a:xfrm>
          <a:prstGeom prst="rect">
            <a:avLst/>
          </a:prstGeom>
          <a:noFill/>
        </p:spPr>
        <p:txBody>
          <a:bodyPr wrap="square" rtlCol="0">
            <a:spAutoFit/>
          </a:bodyPr>
          <a:lstStyle/>
          <a:p>
            <a:r>
              <a:rPr lang="en-US" sz="2000" b="1" dirty="0" smtClean="0"/>
              <a:t>Ripening Index</a:t>
            </a:r>
            <a:endParaRPr lang="en-US" sz="2000" b="1" dirty="0"/>
          </a:p>
        </p:txBody>
      </p:sp>
      <p:sp>
        <p:nvSpPr>
          <p:cNvPr id="10" name="TextBox 9"/>
          <p:cNvSpPr txBox="1"/>
          <p:nvPr/>
        </p:nvSpPr>
        <p:spPr>
          <a:xfrm>
            <a:off x="4495800" y="4724401"/>
            <a:ext cx="3657600" cy="400110"/>
          </a:xfrm>
          <a:prstGeom prst="rect">
            <a:avLst/>
          </a:prstGeom>
          <a:noFill/>
        </p:spPr>
        <p:txBody>
          <a:bodyPr wrap="square" rtlCol="0">
            <a:spAutoFit/>
          </a:bodyPr>
          <a:lstStyle/>
          <a:p>
            <a:r>
              <a:rPr lang="en-US" sz="2000" b="1" dirty="0" smtClean="0"/>
              <a:t>Percentage Cumulative Spoilage</a:t>
            </a:r>
            <a:endParaRPr lang="en-US"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fontScale="92500" lnSpcReduction="10000"/>
          </a:bodyPr>
          <a:lstStyle/>
          <a:p>
            <a:r>
              <a:rPr lang="en-AU" dirty="0"/>
              <a:t>The</a:t>
            </a:r>
            <a:r>
              <a:rPr lang="en-GB" dirty="0"/>
              <a:t> factor with the most deterioration rate is the firmness, with a deteriorating rate of </a:t>
            </a:r>
            <a:r>
              <a:rPr lang="en-GB" dirty="0" smtClean="0"/>
              <a:t>9.9 % </a:t>
            </a:r>
            <a:r>
              <a:rPr lang="en-GB" dirty="0"/>
              <a:t>for the test compared to </a:t>
            </a:r>
            <a:r>
              <a:rPr lang="en-GB" dirty="0" smtClean="0"/>
              <a:t>81.6 % </a:t>
            </a:r>
            <a:r>
              <a:rPr lang="en-GB" dirty="0"/>
              <a:t>for the control. Although the weight deteriorated reasonably with a deteriorating rate of </a:t>
            </a:r>
            <a:r>
              <a:rPr lang="en-GB" dirty="0" smtClean="0"/>
              <a:t>28 % </a:t>
            </a:r>
            <a:r>
              <a:rPr lang="en-GB" dirty="0"/>
              <a:t>for the test compared to </a:t>
            </a:r>
            <a:r>
              <a:rPr lang="en-GB" dirty="0" smtClean="0"/>
              <a:t>59 % </a:t>
            </a:r>
            <a:r>
              <a:rPr lang="en-GB" dirty="0"/>
              <a:t>for the control</a:t>
            </a:r>
            <a:r>
              <a:rPr lang="en-GB" dirty="0" smtClean="0"/>
              <a:t>.</a:t>
            </a:r>
          </a:p>
          <a:p>
            <a:endParaRPr lang="en-US" dirty="0"/>
          </a:p>
          <a:p>
            <a:r>
              <a:rPr lang="en-GB" dirty="0" smtClean="0"/>
              <a:t>There </a:t>
            </a:r>
            <a:r>
              <a:rPr lang="en-GB" dirty="0"/>
              <a:t>was rapid increase on the ripening index and the percentage cumulative spoilage of the control compared to that of the test.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fontScale="92500" lnSpcReduction="20000"/>
          </a:bodyPr>
          <a:lstStyle/>
          <a:p>
            <a:r>
              <a:rPr lang="en-GB" dirty="0"/>
              <a:t>The rate observed after the eight weeks period for the index of ripening was 72 for the test compared to 195 for the control and rate observed for the percentage cumulative spoilage after the eight weeks period </a:t>
            </a:r>
            <a:r>
              <a:rPr lang="en-GB"/>
              <a:t>was </a:t>
            </a:r>
            <a:r>
              <a:rPr lang="en-GB" smtClean="0"/>
              <a:t>13.2 % </a:t>
            </a:r>
            <a:r>
              <a:rPr lang="en-GB" dirty="0"/>
              <a:t>for the test compared </a:t>
            </a:r>
            <a:r>
              <a:rPr lang="en-GB"/>
              <a:t>to </a:t>
            </a:r>
            <a:r>
              <a:rPr lang="en-GB" smtClean="0"/>
              <a:t>42 % </a:t>
            </a:r>
            <a:r>
              <a:rPr lang="en-GB" dirty="0"/>
              <a:t>for the control</a:t>
            </a:r>
            <a:r>
              <a:rPr lang="en-GB" dirty="0" smtClean="0"/>
              <a:t>.</a:t>
            </a:r>
          </a:p>
          <a:p>
            <a:endParaRPr lang="en-US" dirty="0"/>
          </a:p>
          <a:p>
            <a:r>
              <a:rPr lang="en-GB" dirty="0"/>
              <a:t>Spoilage of the tested tomatoes was reduced significantly and tomatoes maintained its high quality value and freshness within the chamber for a period of eight weeks.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a:xfrm>
            <a:off x="457200" y="1600200"/>
            <a:ext cx="8229600" cy="5029200"/>
          </a:xfrm>
        </p:spPr>
        <p:txBody>
          <a:bodyPr>
            <a:normAutofit fontScale="47500" lnSpcReduction="20000"/>
          </a:bodyPr>
          <a:lstStyle/>
          <a:p>
            <a:pPr lvl="0"/>
            <a:r>
              <a:rPr lang="en-GB" sz="3800" dirty="0" err="1"/>
              <a:t>Goodenough</a:t>
            </a:r>
            <a:r>
              <a:rPr lang="en-GB" sz="3800" dirty="0"/>
              <a:t>, P.W. and T.H. Thomas (1980) “Comparative physiology of field grown tomatoes during ripening on the plant or retard ripening in controlled atmospheres”, Beltsville Agricultural Research </a:t>
            </a:r>
            <a:r>
              <a:rPr lang="en-GB" sz="3800" dirty="0" err="1"/>
              <a:t>Center</a:t>
            </a:r>
            <a:r>
              <a:rPr lang="en-GB" sz="3800" dirty="0"/>
              <a:t>, Agricultural Research Service, U.S. Dept. of Agriculture, 10300 Baltimore Ave., Beltsville, Md., U.S.A. 20705-2350</a:t>
            </a:r>
            <a:endParaRPr lang="en-US" sz="3800" dirty="0"/>
          </a:p>
          <a:p>
            <a:pPr lvl="0"/>
            <a:r>
              <a:rPr lang="en-GB" sz="3800" dirty="0"/>
              <a:t>Hong, J.H. and K.C. Gross. 2001. maintaining quality of fresh-cut tomato slices through modified atmosphere packaging and low temperature storage”. Journal of American Society of   Horticultural Science. 125, 736–741.</a:t>
            </a:r>
            <a:endParaRPr lang="en-US" sz="3800" dirty="0"/>
          </a:p>
          <a:p>
            <a:pPr lvl="0"/>
            <a:r>
              <a:rPr lang="en-GB" sz="3800" dirty="0" err="1"/>
              <a:t>Nakhasi</a:t>
            </a:r>
            <a:r>
              <a:rPr lang="en-GB" sz="3800" dirty="0"/>
              <a:t>, S., D. </a:t>
            </a:r>
            <a:r>
              <a:rPr lang="en-GB" sz="3800" dirty="0" err="1"/>
              <a:t>Schlimme</a:t>
            </a:r>
            <a:r>
              <a:rPr lang="en-GB" sz="3800" dirty="0"/>
              <a:t> and T. </a:t>
            </a:r>
            <a:r>
              <a:rPr lang="en-GB" sz="3800" dirty="0" err="1"/>
              <a:t>Solomos</a:t>
            </a:r>
            <a:r>
              <a:rPr lang="en-GB" sz="3800" dirty="0"/>
              <a:t>. (1991). “Storage potential of tomatoes harvested at the breaker stage using modified atmosphere storage” Journal of Food Science 56(1):55-59.</a:t>
            </a:r>
            <a:endParaRPr lang="en-US" sz="3800" dirty="0"/>
          </a:p>
          <a:p>
            <a:pPr lvl="0"/>
            <a:r>
              <a:rPr lang="en-GB" sz="3800" dirty="0" err="1"/>
              <a:t>Artherton</a:t>
            </a:r>
            <a:r>
              <a:rPr lang="en-GB" sz="3800" dirty="0"/>
              <a:t>, J.G. and J. </a:t>
            </a:r>
            <a:r>
              <a:rPr lang="en-GB" sz="3800" dirty="0" err="1"/>
              <a:t>Rudich</a:t>
            </a:r>
            <a:r>
              <a:rPr lang="en-GB" sz="3800" dirty="0"/>
              <a:t> (1994) “The Tomato Crop- A Scientific Basis for Improvement” Chapman and Hall, London.</a:t>
            </a:r>
            <a:endParaRPr lang="en-US" sz="3800" dirty="0"/>
          </a:p>
          <a:p>
            <a:pPr lvl="0"/>
            <a:r>
              <a:rPr lang="en-GB" sz="3800" dirty="0" err="1"/>
              <a:t>Adegoroye</a:t>
            </a:r>
            <a:r>
              <a:rPr lang="en-GB" sz="3800" dirty="0"/>
              <a:t>, A. S., P.A. </a:t>
            </a:r>
            <a:r>
              <a:rPr lang="en-GB" sz="3800" dirty="0" err="1"/>
              <a:t>Jolliffe</a:t>
            </a:r>
            <a:r>
              <a:rPr lang="en-GB" sz="3800" dirty="0"/>
              <a:t>, and M.A. Tung. 1989. Textural characteristics of tomato fruits (</a:t>
            </a:r>
            <a:r>
              <a:rPr lang="en-GB" sz="3800" dirty="0" err="1"/>
              <a:t>Lycopersiconesculentum</a:t>
            </a:r>
            <a:r>
              <a:rPr lang="en-GB" sz="3800" dirty="0"/>
              <a:t>) affected by sunscald. J. Sci. Food </a:t>
            </a:r>
            <a:r>
              <a:rPr lang="en-GB" sz="3800" dirty="0" err="1"/>
              <a:t>Agr</a:t>
            </a:r>
            <a:r>
              <a:rPr lang="en-GB" sz="3800" dirty="0"/>
              <a:t>. 49:95–102.</a:t>
            </a:r>
            <a:endParaRPr lang="en-US" sz="3800" dirty="0"/>
          </a:p>
          <a:p>
            <a:pPr lvl="0"/>
            <a:r>
              <a:rPr lang="en-GB" sz="3800" dirty="0"/>
              <a:t>Parsons, C. S., R. E. Anderson, and R. W. Penney (1970) “Storage of mature- green tomatoes in controlled atmosphere” Journal of American Society of  Horticultural Science. 95:791-794.</a:t>
            </a:r>
            <a:endParaRPr lang="en-US" sz="3800" dirty="0"/>
          </a:p>
          <a:p>
            <a:pPr lvl="0"/>
            <a:r>
              <a:rPr lang="en-GB" sz="3800" dirty="0"/>
              <a:t>Eric </a:t>
            </a:r>
            <a:r>
              <a:rPr lang="en-GB" sz="3800" dirty="0" err="1"/>
              <a:t>Risch</a:t>
            </a:r>
            <a:r>
              <a:rPr lang="en-GB" sz="3800" dirty="0"/>
              <a:t> and Ernest L. Watson (1980) “effect of post-harvest treatment on the rate of weight loss from tomatoes during storage” Can. Agric. Eng. 22: 179-184</a:t>
            </a:r>
            <a:endParaRPr lang="en-US" sz="3800"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a:t>
            </a:r>
            <a:endParaRPr lang="en-US" b="1" dirty="0"/>
          </a:p>
        </p:txBody>
      </p:sp>
      <p:sp>
        <p:nvSpPr>
          <p:cNvPr id="3" name="Content Placeholder 2"/>
          <p:cNvSpPr>
            <a:spLocks noGrp="1"/>
          </p:cNvSpPr>
          <p:nvPr>
            <p:ph idx="1"/>
          </p:nvPr>
        </p:nvSpPr>
        <p:spPr/>
        <p:txBody>
          <a:bodyPr>
            <a:normAutofit fontScale="77500" lnSpcReduction="20000"/>
          </a:bodyPr>
          <a:lstStyle/>
          <a:p>
            <a:r>
              <a:rPr lang="en-GB" dirty="0" smtClean="0"/>
              <a:t>The </a:t>
            </a:r>
            <a:r>
              <a:rPr lang="en-GB" dirty="0"/>
              <a:t>major problem faced by farmers is the rapid deterioration of harvested crops as a result of inadequate storage facilities which is also peculiar to tomato crop. This problem has led to heavy loses of  farmer's produce during post harvest period which in turns result to reduction in farmer's income and availability of the crop for a longer time for consumption. </a:t>
            </a:r>
            <a:endParaRPr lang="en-GB" dirty="0" smtClean="0"/>
          </a:p>
          <a:p>
            <a:endParaRPr lang="en-GB" dirty="0"/>
          </a:p>
          <a:p>
            <a:r>
              <a:rPr lang="en-GB" dirty="0" smtClean="0"/>
              <a:t>This </a:t>
            </a:r>
            <a:r>
              <a:rPr lang="en-GB" dirty="0"/>
              <a:t>paper  </a:t>
            </a:r>
            <a:r>
              <a:rPr lang="en-GB" dirty="0" smtClean="0"/>
              <a:t>evaluates </a:t>
            </a:r>
            <a:r>
              <a:rPr lang="en-GB" dirty="0"/>
              <a:t>the performance of an electronic storage chamber for tomatoes. The electronic storage chamber was designed to monitor and control temperature and humidity level. The storage chamber comprised of the cooling unit, the electronic controlling circuit, power control circuit, switching and logic circuits and transducer.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 CONT’D</a:t>
            </a:r>
            <a:endParaRPr lang="en-US" dirty="0"/>
          </a:p>
        </p:txBody>
      </p:sp>
      <p:sp>
        <p:nvSpPr>
          <p:cNvPr id="3" name="Content Placeholder 2"/>
          <p:cNvSpPr>
            <a:spLocks noGrp="1"/>
          </p:cNvSpPr>
          <p:nvPr>
            <p:ph idx="1"/>
          </p:nvPr>
        </p:nvSpPr>
        <p:spPr/>
        <p:txBody>
          <a:bodyPr>
            <a:normAutofit fontScale="62500" lnSpcReduction="20000"/>
          </a:bodyPr>
          <a:lstStyle/>
          <a:p>
            <a:r>
              <a:rPr lang="en-GB" dirty="0"/>
              <a:t>The reference values used were </a:t>
            </a:r>
            <a:r>
              <a:rPr lang="en-GB" dirty="0" smtClean="0"/>
              <a:t>9.5 </a:t>
            </a:r>
            <a:r>
              <a:rPr lang="en-GB" baseline="30000" dirty="0" err="1" smtClean="0"/>
              <a:t>o</a:t>
            </a:r>
            <a:r>
              <a:rPr lang="en-GB" dirty="0" err="1" smtClean="0"/>
              <a:t>C</a:t>
            </a:r>
            <a:r>
              <a:rPr lang="en-GB" dirty="0" smtClean="0"/>
              <a:t> </a:t>
            </a:r>
            <a:r>
              <a:rPr lang="en-GB" dirty="0"/>
              <a:t>for temperature and </a:t>
            </a:r>
            <a:r>
              <a:rPr lang="en-GB" dirty="0" smtClean="0"/>
              <a:t>95 % </a:t>
            </a:r>
            <a:r>
              <a:rPr lang="en-GB" dirty="0"/>
              <a:t>humidity level. The output was interfaced to the power control circuit of the cooling system, and the humidity adjusting mechanism to keep the state of the chamber to these desired values. The maximum mass of tomatoes  designed for storage in the chamber was 10 kg. Tests were carried out for eight weeks and the corresponding tomato parameters in terms of weight, firmness, ripening index and percentage cumulative spoilage were obtained. </a:t>
            </a:r>
            <a:endParaRPr lang="en-GB" dirty="0" smtClean="0"/>
          </a:p>
          <a:p>
            <a:endParaRPr lang="en-GB" dirty="0" smtClean="0"/>
          </a:p>
          <a:p>
            <a:r>
              <a:rPr lang="en-GB" dirty="0" smtClean="0"/>
              <a:t>The </a:t>
            </a:r>
            <a:r>
              <a:rPr lang="en-GB" dirty="0"/>
              <a:t>result of the percentage deterioration of the weight, firmness, percentage cumulative spoilage and ripening indices for the chamber was compared with the control; original tomato parameters. These were 28.9 and </a:t>
            </a:r>
            <a:r>
              <a:rPr lang="en-GB" dirty="0" smtClean="0"/>
              <a:t>95 %, </a:t>
            </a:r>
            <a:r>
              <a:rPr lang="en-GB" dirty="0"/>
              <a:t>9.9 and </a:t>
            </a:r>
            <a:r>
              <a:rPr lang="en-GB" dirty="0" smtClean="0"/>
              <a:t>97.9 %, </a:t>
            </a:r>
            <a:r>
              <a:rPr lang="en-GB" dirty="0"/>
              <a:t>19.4 and </a:t>
            </a:r>
            <a:r>
              <a:rPr lang="en-GB" dirty="0" smtClean="0"/>
              <a:t>96.5 %, </a:t>
            </a:r>
            <a:r>
              <a:rPr lang="en-GB" dirty="0"/>
              <a:t>72 and 195 respectively. This paper has shown that the performance of electronic storage chamber will significantly improve the shelf - life of tomato crop.</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92500" lnSpcReduction="10000"/>
          </a:bodyPr>
          <a:lstStyle/>
          <a:p>
            <a:r>
              <a:rPr lang="en-GB" dirty="0"/>
              <a:t>Tomato is an herbaceous, usually sprawling plant. Tomato is a popular vegetable with a high per capita consumption in the world as it is used in almost all homes. </a:t>
            </a:r>
            <a:endParaRPr lang="en-GB" dirty="0" smtClean="0"/>
          </a:p>
          <a:p>
            <a:endParaRPr lang="en-GB" dirty="0"/>
          </a:p>
          <a:p>
            <a:r>
              <a:rPr lang="en-GB" dirty="0" smtClean="0"/>
              <a:t>Postharvest </a:t>
            </a:r>
            <a:r>
              <a:rPr lang="en-GB" dirty="0"/>
              <a:t>losses in tomato fruits could occur as a result of chilling injury, insect damage, mechanical damage and stress during production, improper harvest sanitation, poor cooling and ventilation, and environment control.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CONT’D</a:t>
            </a:r>
            <a:endParaRPr lang="en-US" b="1" dirty="0"/>
          </a:p>
        </p:txBody>
      </p:sp>
      <p:sp>
        <p:nvSpPr>
          <p:cNvPr id="3" name="Content Placeholder 2"/>
          <p:cNvSpPr>
            <a:spLocks noGrp="1"/>
          </p:cNvSpPr>
          <p:nvPr>
            <p:ph idx="1"/>
          </p:nvPr>
        </p:nvSpPr>
        <p:spPr/>
        <p:txBody>
          <a:bodyPr>
            <a:normAutofit fontScale="92500" lnSpcReduction="20000"/>
          </a:bodyPr>
          <a:lstStyle/>
          <a:p>
            <a:r>
              <a:rPr lang="en-GB" dirty="0"/>
              <a:t>Despite the economic and nutritional importance of tomato, very little research has been done to identify the optimum environmental conditions for extending postharvest life of tomatoes (5). </a:t>
            </a:r>
            <a:endParaRPr lang="en-GB" dirty="0" smtClean="0"/>
          </a:p>
          <a:p>
            <a:endParaRPr lang="en-US" dirty="0"/>
          </a:p>
          <a:p>
            <a:r>
              <a:rPr lang="en-GB" dirty="0"/>
              <a:t> This research work involves various tests (weight, firmness, ripening index and percentage cumulative spoilage) that </a:t>
            </a:r>
            <a:r>
              <a:rPr lang="en-GB" dirty="0" smtClean="0"/>
              <a:t>was </a:t>
            </a:r>
            <a:r>
              <a:rPr lang="en-GB" dirty="0"/>
              <a:t>carried out on the tomatoes before putting it in the chamber and after it has been stored in the chamber for a period of eight weeks.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CONT’D</a:t>
            </a:r>
            <a:endParaRPr lang="en-US" b="1" dirty="0"/>
          </a:p>
        </p:txBody>
      </p:sp>
      <p:sp>
        <p:nvSpPr>
          <p:cNvPr id="3" name="Content Placeholder 2"/>
          <p:cNvSpPr>
            <a:spLocks noGrp="1"/>
          </p:cNvSpPr>
          <p:nvPr>
            <p:ph idx="1"/>
          </p:nvPr>
        </p:nvSpPr>
        <p:spPr/>
        <p:txBody>
          <a:bodyPr>
            <a:normAutofit fontScale="85000" lnSpcReduction="20000"/>
          </a:bodyPr>
          <a:lstStyle/>
          <a:p>
            <a:r>
              <a:rPr lang="en-GB" dirty="0"/>
              <a:t>The parameters that were controlled are the temperature and humidity which are the major focus for this </a:t>
            </a:r>
            <a:r>
              <a:rPr lang="en-GB" dirty="0" smtClean="0"/>
              <a:t>study. Control </a:t>
            </a:r>
            <a:r>
              <a:rPr lang="en-GB" dirty="0"/>
              <a:t>of temperature and humidity are widely used in the storage of tomatoes. Several combinations of temperature and humidity have been tried (7). </a:t>
            </a:r>
            <a:endParaRPr lang="en-GB" dirty="0" smtClean="0"/>
          </a:p>
          <a:p>
            <a:endParaRPr lang="en-GB" dirty="0"/>
          </a:p>
          <a:p>
            <a:r>
              <a:rPr lang="en-GB" dirty="0" smtClean="0"/>
              <a:t>These </a:t>
            </a:r>
            <a:r>
              <a:rPr lang="en-GB" dirty="0"/>
              <a:t>parameters </a:t>
            </a:r>
            <a:r>
              <a:rPr lang="en-GB" dirty="0" smtClean="0"/>
              <a:t>were </a:t>
            </a:r>
            <a:r>
              <a:rPr lang="en-GB" dirty="0"/>
              <a:t>monitored by their various sensors and crucial tests </a:t>
            </a:r>
            <a:r>
              <a:rPr lang="en-GB" dirty="0" smtClean="0"/>
              <a:t>were </a:t>
            </a:r>
            <a:r>
              <a:rPr lang="en-GB" dirty="0"/>
              <a:t>carried out based on the set values of the parameters to be controlled. </a:t>
            </a:r>
            <a:r>
              <a:rPr lang="en-GB" dirty="0" smtClean="0"/>
              <a:t>This determines </a:t>
            </a:r>
            <a:r>
              <a:rPr lang="en-GB" dirty="0"/>
              <a:t>the effectiveness and the characteristic performance of the constructed storage chamber.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b="1" dirty="0"/>
          </a:p>
        </p:txBody>
      </p:sp>
      <p:sp>
        <p:nvSpPr>
          <p:cNvPr id="3" name="Content Placeholder 2"/>
          <p:cNvSpPr>
            <a:spLocks noGrp="1"/>
          </p:cNvSpPr>
          <p:nvPr>
            <p:ph idx="1"/>
          </p:nvPr>
        </p:nvSpPr>
        <p:spPr/>
        <p:txBody>
          <a:bodyPr>
            <a:normAutofit fontScale="92500" lnSpcReduction="20000"/>
          </a:bodyPr>
          <a:lstStyle/>
          <a:p>
            <a:r>
              <a:rPr lang="en-GB" b="1" dirty="0"/>
              <a:t>THE CHAMBER</a:t>
            </a:r>
            <a:endParaRPr lang="en-US" b="1" dirty="0"/>
          </a:p>
          <a:p>
            <a:pPr>
              <a:buNone/>
            </a:pPr>
            <a:r>
              <a:rPr lang="en-GB" dirty="0" smtClean="0"/>
              <a:t>	</a:t>
            </a:r>
            <a:r>
              <a:rPr lang="en-GB" sz="2400" dirty="0" smtClean="0"/>
              <a:t>T</a:t>
            </a:r>
            <a:r>
              <a:rPr lang="en-GB" sz="2600" dirty="0" smtClean="0"/>
              <a:t>he </a:t>
            </a:r>
            <a:r>
              <a:rPr lang="en-GB" sz="2600" dirty="0"/>
              <a:t>chamber with a length of </a:t>
            </a:r>
            <a:r>
              <a:rPr lang="en-GB" sz="2600" dirty="0" smtClean="0"/>
              <a:t>39 cm</a:t>
            </a:r>
            <a:r>
              <a:rPr lang="en-GB" sz="2600" dirty="0"/>
              <a:t>, width of </a:t>
            </a:r>
            <a:r>
              <a:rPr lang="en-GB" sz="2600" dirty="0" smtClean="0"/>
              <a:t>43 cm </a:t>
            </a:r>
            <a:r>
              <a:rPr lang="en-GB" sz="2600" dirty="0" smtClean="0"/>
              <a:t>and </a:t>
            </a:r>
            <a:r>
              <a:rPr lang="en-GB" sz="2600" dirty="0"/>
              <a:t>height of </a:t>
            </a:r>
            <a:r>
              <a:rPr lang="en-GB" sz="2600" dirty="0" smtClean="0"/>
              <a:t>48 cm</a:t>
            </a:r>
            <a:r>
              <a:rPr lang="en-GB" sz="2600" dirty="0"/>
              <a:t>, has a total volume (</a:t>
            </a:r>
            <a:r>
              <a:rPr lang="en-GB" sz="2600" dirty="0" smtClean="0"/>
              <a:t>39 cm </a:t>
            </a:r>
            <a:r>
              <a:rPr lang="en-GB" sz="2600" dirty="0"/>
              <a:t>x </a:t>
            </a:r>
            <a:r>
              <a:rPr lang="en-GB" sz="2600" dirty="0" smtClean="0"/>
              <a:t>43 cm </a:t>
            </a:r>
            <a:r>
              <a:rPr lang="en-GB" sz="2600" dirty="0"/>
              <a:t>x </a:t>
            </a:r>
            <a:r>
              <a:rPr lang="en-GB" sz="2600" dirty="0" smtClean="0"/>
              <a:t>48 cm</a:t>
            </a:r>
            <a:r>
              <a:rPr lang="en-GB" sz="2600" dirty="0"/>
              <a:t>) of </a:t>
            </a:r>
            <a:r>
              <a:rPr lang="en-GB" sz="2600" dirty="0" smtClean="0"/>
              <a:t>80,500 cm³</a:t>
            </a:r>
            <a:r>
              <a:rPr lang="en-GB" sz="2600" dirty="0"/>
              <a:t>. It consists of two sections which are the refrigerating section and the electronic controller section. The chamber uses a </a:t>
            </a:r>
            <a:r>
              <a:rPr lang="en-GB" sz="2600" dirty="0" smtClean="0"/>
              <a:t>75 watt </a:t>
            </a:r>
            <a:r>
              <a:rPr lang="en-GB" sz="2600" dirty="0"/>
              <a:t>compressor (1/10 hp</a:t>
            </a:r>
            <a:r>
              <a:rPr lang="en-GB" sz="2600" dirty="0" smtClean="0"/>
              <a:t>).</a:t>
            </a:r>
          </a:p>
          <a:p>
            <a:pPr lvl="2"/>
            <a:r>
              <a:rPr lang="en-GB" b="1" dirty="0"/>
              <a:t>Temperature analyser</a:t>
            </a:r>
            <a:endParaRPr lang="en-US" b="1" dirty="0"/>
          </a:p>
          <a:p>
            <a:pPr lvl="2">
              <a:buNone/>
            </a:pPr>
            <a:r>
              <a:rPr lang="en-GB" dirty="0" smtClean="0"/>
              <a:t>	The </a:t>
            </a:r>
            <a:r>
              <a:rPr lang="en-GB" dirty="0"/>
              <a:t>sensor used is a </a:t>
            </a:r>
            <a:r>
              <a:rPr lang="en-GB" dirty="0" err="1"/>
              <a:t>thermistor</a:t>
            </a:r>
            <a:r>
              <a:rPr lang="en-GB" dirty="0"/>
              <a:t> </a:t>
            </a:r>
            <a:r>
              <a:rPr lang="en-GB" dirty="0" smtClean="0"/>
              <a:t>which </a:t>
            </a:r>
            <a:r>
              <a:rPr lang="en-GB" dirty="0"/>
              <a:t>has a resistance which varies strongly with the temperature</a:t>
            </a:r>
            <a:r>
              <a:rPr lang="en-GB" dirty="0" smtClean="0"/>
              <a:t>.</a:t>
            </a:r>
          </a:p>
          <a:p>
            <a:pPr lvl="2"/>
            <a:r>
              <a:rPr lang="en-GB" b="1" dirty="0"/>
              <a:t>Humidity analyser</a:t>
            </a:r>
            <a:endParaRPr lang="en-US" b="1" dirty="0"/>
          </a:p>
          <a:p>
            <a:pPr lvl="2">
              <a:buNone/>
            </a:pPr>
            <a:r>
              <a:rPr lang="en-GB" dirty="0" smtClean="0"/>
              <a:t>	This </a:t>
            </a:r>
            <a:r>
              <a:rPr lang="en-GB" dirty="0"/>
              <a:t>is also a transducer that determines the amount of water in an environment. For this </a:t>
            </a:r>
            <a:r>
              <a:rPr lang="en-GB" dirty="0" smtClean="0"/>
              <a:t>study, </a:t>
            </a:r>
            <a:r>
              <a:rPr lang="en-GB" dirty="0"/>
              <a:t>a humidity sensor based on capacitive cell was used.</a:t>
            </a:r>
            <a:endParaRPr lang="en-GB" dirty="0" smtClean="0"/>
          </a:p>
          <a:p>
            <a:pPr lvl="2">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CONT’D</a:t>
            </a:r>
            <a:endParaRPr lang="en-US" b="1" dirty="0"/>
          </a:p>
        </p:txBody>
      </p:sp>
      <p:sp>
        <p:nvSpPr>
          <p:cNvPr id="3" name="Content Placeholder 2"/>
          <p:cNvSpPr>
            <a:spLocks noGrp="1"/>
          </p:cNvSpPr>
          <p:nvPr>
            <p:ph idx="1"/>
          </p:nvPr>
        </p:nvSpPr>
        <p:spPr/>
        <p:txBody>
          <a:bodyPr>
            <a:normAutofit fontScale="92500" lnSpcReduction="20000"/>
          </a:bodyPr>
          <a:lstStyle/>
          <a:p>
            <a:r>
              <a:rPr lang="en-GB" b="1" dirty="0"/>
              <a:t>TEST CHARACTERISTICS</a:t>
            </a:r>
            <a:endParaRPr lang="en-US" b="1" dirty="0"/>
          </a:p>
          <a:p>
            <a:pPr>
              <a:buNone/>
            </a:pPr>
            <a:r>
              <a:rPr lang="en-GB" dirty="0" smtClean="0"/>
              <a:t>	</a:t>
            </a:r>
            <a:r>
              <a:rPr lang="en-GB" sz="2600" dirty="0" smtClean="0"/>
              <a:t>The </a:t>
            </a:r>
            <a:r>
              <a:rPr lang="en-GB" sz="2600" dirty="0"/>
              <a:t>method used for the performance evaluation of the electronic storage chamber </a:t>
            </a:r>
            <a:r>
              <a:rPr lang="en-GB" sz="2600" dirty="0" smtClean="0"/>
              <a:t>comprised </a:t>
            </a:r>
            <a:r>
              <a:rPr lang="en-GB" sz="2600" dirty="0"/>
              <a:t>of the control experiment and test experiment</a:t>
            </a:r>
            <a:r>
              <a:rPr lang="en-GB" sz="2600" dirty="0" smtClean="0"/>
              <a:t>.</a:t>
            </a:r>
          </a:p>
          <a:p>
            <a:pPr lvl="2"/>
            <a:r>
              <a:rPr lang="en-GB" b="1" dirty="0"/>
              <a:t>Control experiment </a:t>
            </a:r>
            <a:endParaRPr lang="en-US" dirty="0"/>
          </a:p>
          <a:p>
            <a:pPr lvl="2">
              <a:buNone/>
            </a:pPr>
            <a:r>
              <a:rPr lang="en-GB" dirty="0" smtClean="0"/>
              <a:t>	</a:t>
            </a:r>
            <a:r>
              <a:rPr lang="en-GB" dirty="0" smtClean="0"/>
              <a:t>10 kg </a:t>
            </a:r>
            <a:r>
              <a:rPr lang="en-GB" dirty="0"/>
              <a:t>of tomato was weighed by a spring balance after which it was placed in a tray. The tomatoes were laid in the open space at room temperature. </a:t>
            </a:r>
            <a:endParaRPr lang="en-GB" dirty="0" smtClean="0"/>
          </a:p>
          <a:p>
            <a:pPr lvl="2">
              <a:buNone/>
            </a:pPr>
            <a:endParaRPr lang="en-US" dirty="0"/>
          </a:p>
          <a:p>
            <a:pPr lvl="2"/>
            <a:r>
              <a:rPr lang="en-GB" b="1" dirty="0"/>
              <a:t>Test experiment</a:t>
            </a:r>
            <a:endParaRPr lang="en-US" dirty="0"/>
          </a:p>
          <a:p>
            <a:pPr lvl="2">
              <a:buNone/>
            </a:pPr>
            <a:r>
              <a:rPr lang="en-GB" dirty="0" smtClean="0"/>
              <a:t>	</a:t>
            </a:r>
            <a:r>
              <a:rPr lang="en-GB" dirty="0" smtClean="0"/>
              <a:t>10 kg </a:t>
            </a:r>
            <a:r>
              <a:rPr lang="en-GB" dirty="0"/>
              <a:t>of tomato was weighed by a spring balance. The weighed tomatoes were arranged inside the electronic storage chamber with a pre-set value of </a:t>
            </a:r>
            <a:r>
              <a:rPr lang="en-GB" dirty="0" smtClean="0"/>
              <a:t>9.5 </a:t>
            </a:r>
            <a:r>
              <a:rPr lang="en-AU" dirty="0" smtClean="0"/>
              <a:t>°C </a:t>
            </a:r>
            <a:r>
              <a:rPr lang="en-AU" dirty="0"/>
              <a:t>temperature and </a:t>
            </a:r>
            <a:r>
              <a:rPr lang="en-AU" dirty="0" smtClean="0"/>
              <a:t>95 % </a:t>
            </a:r>
            <a:r>
              <a:rPr lang="en-AU" dirty="0"/>
              <a:t>humidity</a:t>
            </a:r>
            <a:endParaRPr lang="en-US" dirty="0"/>
          </a:p>
          <a:p>
            <a:pPr>
              <a:buNone/>
            </a:pPr>
            <a:endParaRPr lang="en-US" dirty="0"/>
          </a:p>
          <a:p>
            <a:pPr lvl="2">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CONT’D</a:t>
            </a:r>
            <a:endParaRPr lang="en-US" b="1" dirty="0"/>
          </a:p>
        </p:txBody>
      </p:sp>
      <p:sp>
        <p:nvSpPr>
          <p:cNvPr id="3" name="Content Placeholder 2"/>
          <p:cNvSpPr>
            <a:spLocks noGrp="1"/>
          </p:cNvSpPr>
          <p:nvPr>
            <p:ph idx="1"/>
          </p:nvPr>
        </p:nvSpPr>
        <p:spPr/>
        <p:txBody>
          <a:bodyPr>
            <a:normAutofit/>
          </a:bodyPr>
          <a:lstStyle/>
          <a:p>
            <a:r>
              <a:rPr lang="en-GB" b="1" dirty="0"/>
              <a:t>Theoretical model </a:t>
            </a:r>
            <a:endParaRPr lang="en-GB" b="1" dirty="0" smtClean="0"/>
          </a:p>
          <a:p>
            <a:pPr lvl="2"/>
            <a:r>
              <a:rPr lang="en-GB" b="1" dirty="0"/>
              <a:t>Weight of </a:t>
            </a:r>
            <a:r>
              <a:rPr lang="en-GB" b="1" dirty="0" smtClean="0"/>
              <a:t>tomatoes</a:t>
            </a:r>
            <a:endParaRPr lang="en-US" b="1" dirty="0" smtClean="0"/>
          </a:p>
          <a:p>
            <a:pPr lvl="2">
              <a:buNone/>
            </a:pPr>
            <a:r>
              <a:rPr lang="en-GB" dirty="0"/>
              <a:t>	</a:t>
            </a:r>
            <a:r>
              <a:rPr lang="en-GB" dirty="0" smtClean="0"/>
              <a:t>weight </a:t>
            </a:r>
            <a:r>
              <a:rPr lang="en-GB" dirty="0"/>
              <a:t>loss can be calculated as,</a:t>
            </a:r>
            <a:endParaRPr lang="en-US" sz="2000" dirty="0"/>
          </a:p>
          <a:p>
            <a:pPr>
              <a:buNone/>
            </a:pPr>
            <a:r>
              <a:rPr lang="en-GB" dirty="0" smtClean="0"/>
              <a:t>	</a:t>
            </a:r>
            <a:r>
              <a:rPr lang="en-GB" sz="2400" dirty="0" smtClean="0"/>
              <a:t>	Let  x</a:t>
            </a:r>
            <a:r>
              <a:rPr lang="en-GB" sz="2400" dirty="0" smtClean="0"/>
              <a:t>'= initial </a:t>
            </a:r>
            <a:r>
              <a:rPr lang="en-GB" sz="2400" dirty="0"/>
              <a:t>weight, and</a:t>
            </a:r>
            <a:endParaRPr lang="en-US" sz="2400" dirty="0"/>
          </a:p>
          <a:p>
            <a:pPr>
              <a:buNone/>
            </a:pPr>
            <a:r>
              <a:rPr lang="en-GB" sz="2400" dirty="0" smtClean="0"/>
              <a:t>	</a:t>
            </a:r>
            <a:r>
              <a:rPr lang="en-GB" sz="2400" dirty="0"/>
              <a:t>	</a:t>
            </a:r>
            <a:r>
              <a:rPr lang="en-GB" sz="2400" dirty="0" smtClean="0"/>
              <a:t>        </a:t>
            </a:r>
            <a:r>
              <a:rPr lang="en-GB" sz="2400" dirty="0" smtClean="0"/>
              <a:t>x=	weight </a:t>
            </a:r>
            <a:r>
              <a:rPr lang="en-GB" sz="2400" dirty="0"/>
              <a:t>after being stored for a period </a:t>
            </a:r>
            <a:r>
              <a:rPr lang="en-GB" sz="2400" dirty="0" smtClean="0"/>
              <a:t>		</a:t>
            </a:r>
            <a:r>
              <a:rPr lang="en-GB" sz="2400" dirty="0" smtClean="0"/>
              <a:t>              of </a:t>
            </a:r>
            <a:r>
              <a:rPr lang="en-GB" sz="2400" dirty="0" smtClean="0"/>
              <a:t>time</a:t>
            </a:r>
            <a:r>
              <a:rPr lang="en-GB" sz="2400" dirty="0"/>
              <a:t>.</a:t>
            </a:r>
            <a:endParaRPr lang="en-US" sz="2400" dirty="0"/>
          </a:p>
          <a:p>
            <a:pPr lvl="2"/>
            <a:r>
              <a:rPr lang="en-GB" dirty="0"/>
              <a:t>Weight </a:t>
            </a:r>
            <a:r>
              <a:rPr lang="en-GB" dirty="0" smtClean="0"/>
              <a:t>loss = </a:t>
            </a:r>
            <a:r>
              <a:rPr lang="el-GR" dirty="0" smtClean="0"/>
              <a:t>ᵡ</a:t>
            </a:r>
            <a:r>
              <a:rPr lang="en-GB" dirty="0" smtClean="0"/>
              <a:t>’ – </a:t>
            </a:r>
            <a:r>
              <a:rPr lang="el-GR" dirty="0" smtClean="0"/>
              <a:t>ᵡ</a:t>
            </a:r>
            <a:r>
              <a:rPr lang="en-GB" dirty="0" smtClean="0"/>
              <a:t> </a:t>
            </a:r>
            <a:r>
              <a:rPr lang="en-GB" dirty="0" smtClean="0"/>
              <a:t> and</a:t>
            </a:r>
            <a:r>
              <a:rPr lang="en-GB" dirty="0"/>
              <a:t>,</a:t>
            </a:r>
            <a:endParaRPr lang="en-US" sz="2000" dirty="0"/>
          </a:p>
          <a:p>
            <a:pPr lvl="2"/>
            <a:r>
              <a:rPr lang="en-GB" dirty="0"/>
              <a:t>Percentage loss in weight </a:t>
            </a:r>
            <a:r>
              <a:rPr lang="en-GB" dirty="0" smtClean="0"/>
              <a:t>= (</a:t>
            </a:r>
            <a:r>
              <a:rPr lang="el-GR" sz="2000" dirty="0" smtClean="0"/>
              <a:t>ᵡ</a:t>
            </a:r>
            <a:r>
              <a:rPr lang="en-GB" sz="2000" dirty="0" smtClean="0"/>
              <a:t>’ – </a:t>
            </a:r>
            <a:r>
              <a:rPr lang="el-GR" sz="2000" dirty="0" smtClean="0"/>
              <a:t>ᵡ</a:t>
            </a:r>
            <a:r>
              <a:rPr lang="en-GB" sz="2000" dirty="0" smtClean="0"/>
              <a:t> )/</a:t>
            </a:r>
            <a:r>
              <a:rPr lang="el-GR" sz="2000" dirty="0" smtClean="0"/>
              <a:t> ᵡ</a:t>
            </a:r>
            <a:r>
              <a:rPr lang="en-GB" sz="2000" dirty="0" smtClean="0"/>
              <a:t>  x 100</a:t>
            </a:r>
            <a:endParaRPr lang="en-US" sz="2000" dirty="0"/>
          </a:p>
          <a:p>
            <a:pPr lvl="4">
              <a:buNone/>
            </a:pPr>
            <a:endParaRPr lang="en-US" dirty="0"/>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TotalTime>
  <Words>1122</Words>
  <Application>Microsoft Office PowerPoint</Application>
  <PresentationFormat>On-screen Show (4:3)</PresentationFormat>
  <Paragraphs>200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FOOD TECHNOLOGY 2014  PERFORMANCE EVALUATION OF AN ELECTRONIC STORAGE CHAMBER FOR TOMATO CROPS By AKINOLA, OLUBUNMI A.  FEDERAL UNIVERSITY OF AGRICULTURE ABEOKUTA, NIGERIA</vt:lpstr>
      <vt:lpstr>ABSTRACT</vt:lpstr>
      <vt:lpstr>ABSTRACT CONT’D</vt:lpstr>
      <vt:lpstr>INTRODUCTION</vt:lpstr>
      <vt:lpstr>INTRODUCTION CONT’D</vt:lpstr>
      <vt:lpstr>INTRODUCTION CONT’D</vt:lpstr>
      <vt:lpstr>METHODOLOGY</vt:lpstr>
      <vt:lpstr>METHODOLOGY CONT’D</vt:lpstr>
      <vt:lpstr>METHODOLOGY CONT’D</vt:lpstr>
      <vt:lpstr>METHODOLOGY CONT’D</vt:lpstr>
      <vt:lpstr>RESULTS AND  DISCUSSION</vt:lpstr>
      <vt:lpstr>RESULT AND  DISCUSSION</vt:lpstr>
      <vt:lpstr>RESULT AND  DISCUSSION</vt:lpstr>
      <vt:lpstr>RESULT AND  DISCUSSION</vt:lpstr>
      <vt:lpstr>CONCLUSION</vt:lpstr>
      <vt:lpstr>CONCLUSION</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user1</dc:creator>
  <cp:lastModifiedBy>user1</cp:lastModifiedBy>
  <cp:revision>39</cp:revision>
  <dcterms:created xsi:type="dcterms:W3CDTF">2014-07-16T16:10:16Z</dcterms:created>
  <dcterms:modified xsi:type="dcterms:W3CDTF">2014-07-22T08:55:08Z</dcterms:modified>
</cp:coreProperties>
</file>