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theme/themeOverride1.xml" ContentType="application/vnd.openxmlformats-officedocument.themeOverride+xml"/>
  <Override PartName="/ppt/embeddings/Microsoft_Office_Excel_2007_Workbook1114141414111414141414141414111515151515151111111111111111111111111111111111111111111111111111111222222222222.xlsx" ContentType="application/kset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Default Extension="xlsx" ContentType="application/vnd.openxmlformats-officedocument.spreadsheetml.sheet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Default Extension="bin" ContentType="application/vnd.openxmlformats-officedocument.oleObject"/>
  <Override PartName="/ppt/diagrams/drawing3.xml" ContentType="application/vnd.ms-office.drawingml.diagramDrawing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Default Extension="vml" ContentType="application/vnd.openxmlformats-officedocument.vmlDrawing"/>
  <Default Extension="gif" ContentType="image/gif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1" r:id="rId3"/>
    <p:sldId id="259" r:id="rId4"/>
    <p:sldId id="258" r:id="rId5"/>
    <p:sldId id="261" r:id="rId6"/>
    <p:sldId id="262" r:id="rId7"/>
    <p:sldId id="263" r:id="rId8"/>
    <p:sldId id="260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88" r:id="rId19"/>
    <p:sldId id="274" r:id="rId20"/>
    <p:sldId id="287" r:id="rId21"/>
    <p:sldId id="276" r:id="rId22"/>
    <p:sldId id="277" r:id="rId23"/>
    <p:sldId id="302" r:id="rId24"/>
    <p:sldId id="2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23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7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Office_Excel_Worksheet1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Office_Excel_2007_Workbook111414141411141414141414141411151515151515111111111111111111111111111111111111111111111111111111122222222222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0 g/L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5 day BOD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189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 g/L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5 day BOD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172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12 g/L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5 day BOD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147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14 g/L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5 day BOD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120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16 g/L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5 day BOD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102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18 g/L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5 day BOD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91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20 g/L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5 day BOD</c:v>
                </c:pt>
              </c:strCache>
            </c:strRef>
          </c:cat>
          <c:val>
            <c:numRef>
              <c:f>Sheet1!$H$2</c:f>
              <c:numCache>
                <c:formatCode>General</c:formatCode>
                <c:ptCount val="1"/>
                <c:pt idx="0">
                  <c:v>87</c:v>
                </c:pt>
              </c:numCache>
            </c:numRef>
          </c:val>
        </c:ser>
        <c:dLbls>
          <c:showVal val="1"/>
        </c:dLbls>
        <c:gapWidth val="219"/>
        <c:overlap val="-27"/>
        <c:axId val="135611904"/>
        <c:axId val="135613824"/>
      </c:barChart>
      <c:catAx>
        <c:axId val="135611904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hi-IN"/>
                  <a:t>DAYS </a:t>
                </a:r>
              </a:p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 dirty="0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5613824"/>
        <c:crosses val="autoZero"/>
        <c:auto val="1"/>
        <c:lblAlgn val="ctr"/>
        <c:lblOffset val="100"/>
      </c:catAx>
      <c:valAx>
        <c:axId val="13561382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hi-IN" dirty="0"/>
                  <a:t>BOD excrection </a:t>
                </a:r>
                <a:r>
                  <a:rPr lang="hi-IN" dirty="0" smtClean="0"/>
                  <a:t>mg/</a:t>
                </a:r>
                <a:r>
                  <a:rPr lang="en-US" dirty="0" smtClean="0"/>
                  <a:t>L</a:t>
                </a:r>
                <a:endParaRPr lang="en-US" dirty="0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5611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6.8966876576992478E-2"/>
          <c:y val="9.5700499753495802E-2"/>
          <c:w val="0.88919573894464921"/>
          <c:h val="0.69886002217637344"/>
        </c:manualLayout>
      </c:layout>
      <c:scatterChart>
        <c:scatterStyle val="smoothMarker"/>
        <c:ser>
          <c:idx val="0"/>
          <c:order val="0"/>
          <c:tx>
            <c:strRef>
              <c:f>Sheet1!$B$1</c:f>
              <c:strCache>
                <c:ptCount val="1"/>
                <c:pt idx="0">
                  <c:v>0 g/L</c:v>
                </c:pt>
              </c:strCache>
            </c:strRef>
          </c:tx>
          <c:spPr>
            <a:ln w="22225" cap="rnd">
              <a:solidFill>
                <a:srgbClr val="FF0000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rgbClr val="FF0000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1.9189318073438245E-2"/>
                  <c:y val="8.9393237610004631E-3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1168335717691942E-2"/>
                  <c:y val="2.3199573315367535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8798283261802638E-2"/>
                  <c:y val="8.9393237610004631E-3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6.3710061993324007E-3"/>
                  <c:y val="5.3742613724086794E-3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4635193133047328E-3"/>
                  <c:y val="1.809198983816866E-3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xVal>
            <c:strRef>
              <c:f>Sheet1!$A$2:$A$6</c:f>
              <c:strCache>
                <c:ptCount val="5"/>
                <c:pt idx="0">
                  <c:v>day 1</c:v>
                </c:pt>
                <c:pt idx="1">
                  <c:v>day 2</c:v>
                </c:pt>
                <c:pt idx="2">
                  <c:v>day 3</c:v>
                </c:pt>
                <c:pt idx="3">
                  <c:v>day 4</c:v>
                </c:pt>
                <c:pt idx="4">
                  <c:v>day 5</c:v>
                </c:pt>
              </c:strCache>
            </c:strRef>
          </c:xVal>
          <c:yVal>
            <c:numRef>
              <c:f>Sheet1!$B$2:$B$6</c:f>
              <c:numCache>
                <c:formatCode>General</c:formatCode>
                <c:ptCount val="5"/>
                <c:pt idx="0">
                  <c:v>34</c:v>
                </c:pt>
                <c:pt idx="1">
                  <c:v>134</c:v>
                </c:pt>
                <c:pt idx="2">
                  <c:v>164</c:v>
                </c:pt>
                <c:pt idx="3">
                  <c:v>184</c:v>
                </c:pt>
                <c:pt idx="4">
                  <c:v>197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5 g/L</c:v>
                </c:pt>
              </c:strCache>
            </c:strRef>
          </c:tx>
          <c:spPr>
            <a:ln w="22225" cap="rnd">
              <a:solidFill>
                <a:srgbClr val="00B050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rgbClr val="00B050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2.8726752503576546E-2"/>
                  <c:y val="-3.7406487290693076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5445875059609137E-2"/>
                  <c:y val="8.9393237610003971E-3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4001028841351921E-2"/>
                  <c:y val="-1.0432876388376765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5560324272770642E-3"/>
                  <c:y val="1.809198983816866E-3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3710061993324007E-3"/>
                  <c:y val="5.3742613724086091E-3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xVal>
            <c:strRef>
              <c:f>Sheet1!$A$2:$A$6</c:f>
              <c:strCache>
                <c:ptCount val="5"/>
                <c:pt idx="0">
                  <c:v>day 1</c:v>
                </c:pt>
                <c:pt idx="1">
                  <c:v>day 2</c:v>
                </c:pt>
                <c:pt idx="2">
                  <c:v>day 3</c:v>
                </c:pt>
                <c:pt idx="3">
                  <c:v>day 4</c:v>
                </c:pt>
                <c:pt idx="4">
                  <c:v>day 5</c:v>
                </c:pt>
              </c:strCache>
            </c:strRef>
          </c:xVal>
          <c:yVal>
            <c:numRef>
              <c:f>Sheet1!$C$2:$C$6</c:f>
              <c:numCache>
                <c:formatCode>General</c:formatCode>
                <c:ptCount val="5"/>
                <c:pt idx="0">
                  <c:v>64</c:v>
                </c:pt>
                <c:pt idx="1">
                  <c:v>149</c:v>
                </c:pt>
                <c:pt idx="2">
                  <c:v>169</c:v>
                </c:pt>
                <c:pt idx="3">
                  <c:v>196</c:v>
                </c:pt>
                <c:pt idx="4">
                  <c:v>211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6 g/L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5.1616595135908522E-2"/>
                  <c:y val="-5.3209257933667384E-3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5445875059609137E-2"/>
                  <c:y val="-4.0971549679284555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1168335717692008E-2"/>
                  <c:y val="-3.0276362513509458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3538388173581306E-2"/>
                  <c:y val="-4.0971549679284555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4000953743443015E-2"/>
                  <c:y val="-1.9581175347734018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xVal>
            <c:strRef>
              <c:f>Sheet1!$A$2:$A$6</c:f>
              <c:strCache>
                <c:ptCount val="5"/>
                <c:pt idx="0">
                  <c:v>day 1</c:v>
                </c:pt>
                <c:pt idx="1">
                  <c:v>day 2</c:v>
                </c:pt>
                <c:pt idx="2">
                  <c:v>day 3</c:v>
                </c:pt>
                <c:pt idx="3">
                  <c:v>day 4</c:v>
                </c:pt>
                <c:pt idx="4">
                  <c:v>day 5</c:v>
                </c:pt>
              </c:strCache>
            </c:strRef>
          </c:xVal>
          <c:yVal>
            <c:numRef>
              <c:f>Sheet1!$D$2:$D$6</c:f>
              <c:numCache>
                <c:formatCode>General</c:formatCode>
                <c:ptCount val="5"/>
                <c:pt idx="0">
                  <c:v>50</c:v>
                </c:pt>
                <c:pt idx="1">
                  <c:v>155</c:v>
                </c:pt>
                <c:pt idx="2">
                  <c:v>180</c:v>
                </c:pt>
                <c:pt idx="3">
                  <c:v>204</c:v>
                </c:pt>
                <c:pt idx="4">
                  <c:v>219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 g/L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4.7801621363853124E-2"/>
                  <c:y val="-3.0276362513509594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9260848831664282E-2"/>
                  <c:y val="1.9634510926775803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9260848831664282E-2"/>
                  <c:y val="1.809198983816866E-3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8.2784930853601786E-3"/>
                  <c:y val="-1.755863404774938E-3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0185979971387701E-2"/>
                  <c:y val="1.2504386149592201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xVal>
            <c:strRef>
              <c:f>Sheet1!$A$2:$A$6</c:f>
              <c:strCache>
                <c:ptCount val="5"/>
                <c:pt idx="0">
                  <c:v>day 1</c:v>
                </c:pt>
                <c:pt idx="1">
                  <c:v>day 2</c:v>
                </c:pt>
                <c:pt idx="2">
                  <c:v>day 3</c:v>
                </c:pt>
                <c:pt idx="3">
                  <c:v>day 4</c:v>
                </c:pt>
                <c:pt idx="4">
                  <c:v>day 5</c:v>
                </c:pt>
              </c:strCache>
            </c:strRef>
          </c:xVal>
          <c:yVal>
            <c:numRef>
              <c:f>Sheet1!$E$2:$E$6</c:f>
              <c:numCache>
                <c:formatCode>General</c:formatCode>
                <c:ptCount val="5"/>
                <c:pt idx="0">
                  <c:v>54</c:v>
                </c:pt>
                <c:pt idx="1">
                  <c:v>115</c:v>
                </c:pt>
                <c:pt idx="2">
                  <c:v>150</c:v>
                </c:pt>
                <c:pt idx="3">
                  <c:v>167</c:v>
                </c:pt>
                <c:pt idx="4">
                  <c:v>184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8 g/L</c:v>
                </c:pt>
              </c:strCache>
            </c:strRef>
          </c:tx>
          <c:spPr>
            <a:ln w="22225" cap="rnd">
              <a:solidFill>
                <a:srgbClr val="7030A0"/>
              </a:solidFill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rgbClr val="7030A0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4.7801621363853124E-2"/>
                  <c:y val="1.2504386149592263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3004291845493571E-2"/>
                  <c:y val="1.6069448538184063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9260848831664282E-2"/>
                  <c:y val="2.319957331536773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9723414401526026E-2"/>
                  <c:y val="2.3199573315367598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3538388173581306E-2"/>
                  <c:y val="2.3199573315367664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xVal>
            <c:strRef>
              <c:f>Sheet1!$A$2:$A$6</c:f>
              <c:strCache>
                <c:ptCount val="5"/>
                <c:pt idx="0">
                  <c:v>day 1</c:v>
                </c:pt>
                <c:pt idx="1">
                  <c:v>day 2</c:v>
                </c:pt>
                <c:pt idx="2">
                  <c:v>day 3</c:v>
                </c:pt>
                <c:pt idx="3">
                  <c:v>day 4</c:v>
                </c:pt>
                <c:pt idx="4">
                  <c:v>day 5</c:v>
                </c:pt>
              </c:strCache>
            </c:strRef>
          </c:xVal>
          <c:yVal>
            <c:numRef>
              <c:f>Sheet1!$F$2:$F$6</c:f>
              <c:numCache>
                <c:formatCode>General</c:formatCode>
                <c:ptCount val="5"/>
                <c:pt idx="0">
                  <c:v>44</c:v>
                </c:pt>
                <c:pt idx="1">
                  <c:v>87</c:v>
                </c:pt>
                <c:pt idx="2">
                  <c:v>135</c:v>
                </c:pt>
                <c:pt idx="3">
                  <c:v>154</c:v>
                </c:pt>
                <c:pt idx="4">
                  <c:v>170</c:v>
                </c:pt>
              </c:numCache>
            </c:numRef>
          </c:yVal>
          <c:smooth val="1"/>
        </c:ser>
        <c:dLbls>
          <c:showVal val="1"/>
        </c:dLbls>
        <c:axId val="135662976"/>
        <c:axId val="135661056"/>
      </c:scatterChart>
      <c:valAx>
        <c:axId val="135661056"/>
        <c:scaling>
          <c:orientation val="minMax"/>
          <c:max val="260"/>
          <c:min val="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BOD Exertion mg/L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662976"/>
        <c:crosses val="autoZero"/>
        <c:crossBetween val="midCat"/>
        <c:majorUnit val="20"/>
        <c:minorUnit val="10"/>
      </c:valAx>
      <c:valAx>
        <c:axId val="135662976"/>
        <c:scaling>
          <c:orientation val="minMax"/>
          <c:max val="6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Days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661056"/>
        <c:crosses val="autoZero"/>
        <c:crossBetween val="midCat"/>
        <c:majorUnit val="1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A889C1-BA01-4436-BE44-2BFD9EBAAD3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1C0B3E2-4EB9-4F96-AD09-CAF807B635BE}">
      <dgm:prSet custT="1"/>
      <dgm:spPr/>
      <dgm:t>
        <a:bodyPr/>
        <a:lstStyle/>
        <a:p>
          <a:pPr rtl="0"/>
          <a:r>
            <a:rPr lang="en-GB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Kinetics of biodegradation of sewage due to addition of Chlorides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C04C65-AD69-4570-A731-3473AB332EF1}" type="parTrans" cxnId="{491B7FFF-7468-4EC5-B890-7F8484A1E976}">
      <dgm:prSet/>
      <dgm:spPr/>
      <dgm:t>
        <a:bodyPr/>
        <a:lstStyle/>
        <a:p>
          <a:endParaRPr lang="en-US"/>
        </a:p>
      </dgm:t>
    </dgm:pt>
    <dgm:pt modelId="{7714EFC6-FE71-44D8-B8D4-CCF660EF652B}" type="sibTrans" cxnId="{491B7FFF-7468-4EC5-B890-7F8484A1E976}">
      <dgm:prSet/>
      <dgm:spPr/>
      <dgm:t>
        <a:bodyPr/>
        <a:lstStyle/>
        <a:p>
          <a:endParaRPr lang="en-US"/>
        </a:p>
      </dgm:t>
    </dgm:pt>
    <dgm:pt modelId="{B69017FF-2F98-4A91-89F2-CA6DB7DB4534}" type="pres">
      <dgm:prSet presAssocID="{75A889C1-BA01-4436-BE44-2BFD9EBAAD3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EFB80A-42B6-4792-9E7F-73BFE86F6307}" type="pres">
      <dgm:prSet presAssocID="{D1C0B3E2-4EB9-4F96-AD09-CAF807B635BE}" presName="parentText" presStyleLbl="node1" presStyleIdx="0" presStyleCnt="1" custScaleX="100000" custScaleY="321302" custLinFactNeighborY="-2439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9D8AB6E-409B-49F2-9579-85684913492C}" type="presOf" srcId="{D1C0B3E2-4EB9-4F96-AD09-CAF807B635BE}" destId="{F5EFB80A-42B6-4792-9E7F-73BFE86F6307}" srcOrd="0" destOrd="0" presId="urn:microsoft.com/office/officeart/2005/8/layout/vList2"/>
    <dgm:cxn modelId="{491B7FFF-7468-4EC5-B890-7F8484A1E976}" srcId="{75A889C1-BA01-4436-BE44-2BFD9EBAAD3C}" destId="{D1C0B3E2-4EB9-4F96-AD09-CAF807B635BE}" srcOrd="0" destOrd="0" parTransId="{64C04C65-AD69-4570-A731-3473AB332EF1}" sibTransId="{7714EFC6-FE71-44D8-B8D4-CCF660EF652B}"/>
    <dgm:cxn modelId="{DFCF60A7-822E-4962-ACFB-497E48F51A6D}" type="presOf" srcId="{75A889C1-BA01-4436-BE44-2BFD9EBAAD3C}" destId="{B69017FF-2F98-4A91-89F2-CA6DB7DB4534}" srcOrd="0" destOrd="0" presId="urn:microsoft.com/office/officeart/2005/8/layout/vList2"/>
    <dgm:cxn modelId="{23D5EBCB-AA31-4A9D-8678-BE4F5230A86F}" type="presParOf" srcId="{B69017FF-2F98-4A91-89F2-CA6DB7DB4534}" destId="{F5EFB80A-42B6-4792-9E7F-73BFE86F6307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64B69E-E289-4550-A849-CDFF48FFC5AF}" type="doc">
      <dgm:prSet loTypeId="urn:microsoft.com/office/officeart/2005/8/layout/vList2" loCatId="list" qsTypeId="urn:microsoft.com/office/officeart/2005/8/quickstyle/simple5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99FDC15B-8291-42A3-BE3B-0F80C5FA1755}">
      <dgm:prSet/>
      <dgm:spPr/>
      <dgm:t>
        <a:bodyPr/>
        <a:lstStyle/>
        <a:p>
          <a:pPr rtl="0"/>
          <a:r>
            <a:rPr lang="en-US" dirty="0" smtClean="0"/>
            <a:t>17 coastal megacities covering about 25% of the world's population.</a:t>
          </a:r>
          <a:endParaRPr lang="en-US" dirty="0"/>
        </a:p>
      </dgm:t>
    </dgm:pt>
    <dgm:pt modelId="{785AEE0A-08F0-4560-9C71-A7CCC3BE854C}" type="parTrans" cxnId="{3A410821-415F-402D-9A79-F1CCCEC77E99}">
      <dgm:prSet/>
      <dgm:spPr/>
      <dgm:t>
        <a:bodyPr/>
        <a:lstStyle/>
        <a:p>
          <a:endParaRPr lang="en-US"/>
        </a:p>
      </dgm:t>
    </dgm:pt>
    <dgm:pt modelId="{CBB6EE2E-520D-47D7-B65D-CE512268EDB5}" type="sibTrans" cxnId="{3A410821-415F-402D-9A79-F1CCCEC77E99}">
      <dgm:prSet/>
      <dgm:spPr/>
      <dgm:t>
        <a:bodyPr/>
        <a:lstStyle/>
        <a:p>
          <a:endParaRPr lang="en-US"/>
        </a:p>
      </dgm:t>
    </dgm:pt>
    <dgm:pt modelId="{836BF792-0C9D-4E78-868B-4F9047279D92}" type="pres">
      <dgm:prSet presAssocID="{F964B69E-E289-4550-A849-CDFF48FFC5A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04EF5AB-A989-4D50-B821-7E396A911FB3}" type="pres">
      <dgm:prSet presAssocID="{99FDC15B-8291-42A3-BE3B-0F80C5FA1755}" presName="parentText" presStyleLbl="node1" presStyleIdx="0" presStyleCnt="1" custLinFactNeighborX="66016" custLinFactNeighborY="2786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410821-415F-402D-9A79-F1CCCEC77E99}" srcId="{F964B69E-E289-4550-A849-CDFF48FFC5AF}" destId="{99FDC15B-8291-42A3-BE3B-0F80C5FA1755}" srcOrd="0" destOrd="0" parTransId="{785AEE0A-08F0-4560-9C71-A7CCC3BE854C}" sibTransId="{CBB6EE2E-520D-47D7-B65D-CE512268EDB5}"/>
    <dgm:cxn modelId="{0F520418-8C8C-4730-B51F-57748713D00B}" type="presOf" srcId="{99FDC15B-8291-42A3-BE3B-0F80C5FA1755}" destId="{904EF5AB-A989-4D50-B821-7E396A911FB3}" srcOrd="0" destOrd="0" presId="urn:microsoft.com/office/officeart/2005/8/layout/vList2"/>
    <dgm:cxn modelId="{86E790D1-3865-45DC-89C4-FC22C335E64D}" type="presOf" srcId="{F964B69E-E289-4550-A849-CDFF48FFC5AF}" destId="{836BF792-0C9D-4E78-868B-4F9047279D92}" srcOrd="0" destOrd="0" presId="urn:microsoft.com/office/officeart/2005/8/layout/vList2"/>
    <dgm:cxn modelId="{BAB6E1B4-1360-4DD2-8828-4DA0C3BAA28F}" type="presParOf" srcId="{836BF792-0C9D-4E78-868B-4F9047279D92}" destId="{904EF5AB-A989-4D50-B821-7E396A911FB3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AFEBB4-FBA4-4115-862A-199CEC5CBF46}" type="doc">
      <dgm:prSet loTypeId="urn:microsoft.com/office/officeart/2005/8/layout/vList2" loCatId="list" qsTypeId="urn:microsoft.com/office/officeart/2005/8/quickstyle/simple5" qsCatId="simple" csTypeId="urn:microsoft.com/office/officeart/2005/8/colors/colorful1#1" csCatId="colorful"/>
      <dgm:spPr/>
      <dgm:t>
        <a:bodyPr/>
        <a:lstStyle/>
        <a:p>
          <a:endParaRPr lang="en-US"/>
        </a:p>
      </dgm:t>
    </dgm:pt>
    <dgm:pt modelId="{CB70A0FF-0B4C-4B2A-B5AC-28F21B84558B}">
      <dgm:prSet custT="1"/>
      <dgm:spPr/>
      <dgm:t>
        <a:bodyPr/>
        <a:lstStyle/>
        <a:p>
          <a:pPr rtl="0"/>
          <a:r>
            <a:rPr lang="en-US" sz="3200" b="1" dirty="0" smtClean="0">
              <a:solidFill>
                <a:schemeClr val="tx1"/>
              </a:solidFill>
            </a:rPr>
            <a:t>INTRODUCTION</a:t>
          </a:r>
          <a:endParaRPr lang="en-US" sz="3200" dirty="0">
            <a:solidFill>
              <a:schemeClr val="tx1"/>
            </a:solidFill>
          </a:endParaRPr>
        </a:p>
      </dgm:t>
    </dgm:pt>
    <dgm:pt modelId="{1546DDED-3993-4532-BE6F-C1C3360466CE}" type="parTrans" cxnId="{8127F225-EACF-422A-A82C-BC571B292296}">
      <dgm:prSet/>
      <dgm:spPr/>
      <dgm:t>
        <a:bodyPr/>
        <a:lstStyle/>
        <a:p>
          <a:endParaRPr lang="en-US"/>
        </a:p>
      </dgm:t>
    </dgm:pt>
    <dgm:pt modelId="{192F0568-D53E-44EA-AF24-B63A86097C37}" type="sibTrans" cxnId="{8127F225-EACF-422A-A82C-BC571B292296}">
      <dgm:prSet/>
      <dgm:spPr/>
      <dgm:t>
        <a:bodyPr/>
        <a:lstStyle/>
        <a:p>
          <a:endParaRPr lang="en-US"/>
        </a:p>
      </dgm:t>
    </dgm:pt>
    <dgm:pt modelId="{AED5BFB0-96A4-4B8D-8C17-A72DACC359A7}" type="pres">
      <dgm:prSet presAssocID="{9DAFEBB4-FBA4-4115-862A-199CEC5CBF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5877813-FAA1-40BA-9638-278A5B43CF33}" type="pres">
      <dgm:prSet presAssocID="{CB70A0FF-0B4C-4B2A-B5AC-28F21B84558B}" presName="parentText" presStyleLbl="node1" presStyleIdx="0" presStyleCnt="1" custLinFactY="15887" custLinFactNeighborX="-35767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1ED4C57-9A7E-4BAB-BC02-B14D0766424E}" type="presOf" srcId="{CB70A0FF-0B4C-4B2A-B5AC-28F21B84558B}" destId="{95877813-FAA1-40BA-9638-278A5B43CF33}" srcOrd="0" destOrd="0" presId="urn:microsoft.com/office/officeart/2005/8/layout/vList2"/>
    <dgm:cxn modelId="{8127F225-EACF-422A-A82C-BC571B292296}" srcId="{9DAFEBB4-FBA4-4115-862A-199CEC5CBF46}" destId="{CB70A0FF-0B4C-4B2A-B5AC-28F21B84558B}" srcOrd="0" destOrd="0" parTransId="{1546DDED-3993-4532-BE6F-C1C3360466CE}" sibTransId="{192F0568-D53E-44EA-AF24-B63A86097C37}"/>
    <dgm:cxn modelId="{718896CA-EE7D-4028-9AC7-44A5B5E3C5F7}" type="presOf" srcId="{9DAFEBB4-FBA4-4115-862A-199CEC5CBF46}" destId="{AED5BFB0-96A4-4B8D-8C17-A72DACC359A7}" srcOrd="0" destOrd="0" presId="urn:microsoft.com/office/officeart/2005/8/layout/vList2"/>
    <dgm:cxn modelId="{9F827F0D-55D9-42E7-9BEB-7FC578E83970}" type="presParOf" srcId="{AED5BFB0-96A4-4B8D-8C17-A72DACC359A7}" destId="{95877813-FAA1-40BA-9638-278A5B43CF33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0A707C-439B-4FDE-8C58-0AEA92A9269E}" type="doc">
      <dgm:prSet loTypeId="urn:microsoft.com/office/officeart/2005/8/layout/vList2" loCatId="list" qsTypeId="urn:microsoft.com/office/officeart/2005/8/quickstyle/simple1" qsCatId="simple" csTypeId="urn:microsoft.com/office/officeart/2005/8/colors/colorful1#2" csCatId="colorful"/>
      <dgm:spPr/>
      <dgm:t>
        <a:bodyPr/>
        <a:lstStyle/>
        <a:p>
          <a:endParaRPr lang="en-US"/>
        </a:p>
      </dgm:t>
    </dgm:pt>
    <dgm:pt modelId="{915D1B58-2B54-49C9-BD3D-94F249B90C2A}">
      <dgm:prSet custT="1"/>
      <dgm:spPr/>
      <dgm:t>
        <a:bodyPr/>
        <a:lstStyle/>
        <a:p>
          <a:pPr rtl="0"/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fishmeal manufacturing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7F5145-6A61-41CE-8AAD-0C58E052DBBE}" type="parTrans" cxnId="{9BE88654-31E7-42C5-8CA2-0327E4605722}">
      <dgm:prSet/>
      <dgm:spPr/>
      <dgm:t>
        <a:bodyPr/>
        <a:lstStyle/>
        <a:p>
          <a:endParaRPr lang="en-US"/>
        </a:p>
      </dgm:t>
    </dgm:pt>
    <dgm:pt modelId="{25524209-EC1E-4478-AE9F-5DB8FE3A7C16}" type="sibTrans" cxnId="{9BE88654-31E7-42C5-8CA2-0327E4605722}">
      <dgm:prSet/>
      <dgm:spPr/>
      <dgm:t>
        <a:bodyPr/>
        <a:lstStyle/>
        <a:p>
          <a:endParaRPr lang="en-US"/>
        </a:p>
      </dgm:t>
    </dgm:pt>
    <dgm:pt modelId="{F77E14B7-2253-4FDF-81A3-AD290246D5ED}" type="pres">
      <dgm:prSet presAssocID="{C10A707C-439B-4FDE-8C58-0AEA92A9269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DA2A364-3427-4936-A2CD-62589AE30BA1}" type="pres">
      <dgm:prSet presAssocID="{915D1B58-2B54-49C9-BD3D-94F249B90C2A}" presName="parentText" presStyleLbl="node1" presStyleIdx="0" presStyleCnt="1" custLinFactY="-93277" custLinFactNeighborX="-939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BE88654-31E7-42C5-8CA2-0327E4605722}" srcId="{C10A707C-439B-4FDE-8C58-0AEA92A9269E}" destId="{915D1B58-2B54-49C9-BD3D-94F249B90C2A}" srcOrd="0" destOrd="0" parTransId="{687F5145-6A61-41CE-8AAD-0C58E052DBBE}" sibTransId="{25524209-EC1E-4478-AE9F-5DB8FE3A7C16}"/>
    <dgm:cxn modelId="{4890505C-62FE-487B-B23F-C3A30EBA6850}" type="presOf" srcId="{C10A707C-439B-4FDE-8C58-0AEA92A9269E}" destId="{F77E14B7-2253-4FDF-81A3-AD290246D5ED}" srcOrd="0" destOrd="0" presId="urn:microsoft.com/office/officeart/2005/8/layout/vList2"/>
    <dgm:cxn modelId="{3B1E339F-9052-4632-B1B2-D0B8779EC768}" type="presOf" srcId="{915D1B58-2B54-49C9-BD3D-94F249B90C2A}" destId="{FDA2A364-3427-4936-A2CD-62589AE30BA1}" srcOrd="0" destOrd="0" presId="urn:microsoft.com/office/officeart/2005/8/layout/vList2"/>
    <dgm:cxn modelId="{DBB59A86-17E3-4004-9F62-E89E7FB184EA}" type="presParOf" srcId="{F77E14B7-2253-4FDF-81A3-AD290246D5ED}" destId="{FDA2A364-3427-4936-A2CD-62589AE30BA1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C37A50D-E8D4-482A-BF1B-2C9F597D355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F0760A7-8367-4773-AE71-A202C419346C}">
      <dgm:prSet custT="1"/>
      <dgm:spPr/>
      <dgm:t>
        <a:bodyPr/>
        <a:lstStyle/>
        <a:p>
          <a:pPr rtl="0"/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Cheese processing 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DE789D-65B5-4BD9-AECA-8B10C442A81D}" type="parTrans" cxnId="{B5B43B4B-0A2A-4E60-B709-B995E2B9EE3B}">
      <dgm:prSet/>
      <dgm:spPr/>
      <dgm:t>
        <a:bodyPr/>
        <a:lstStyle/>
        <a:p>
          <a:endParaRPr lang="en-US"/>
        </a:p>
      </dgm:t>
    </dgm:pt>
    <dgm:pt modelId="{D573086D-2584-4D28-A1D8-FBF7CCAE39B5}" type="sibTrans" cxnId="{B5B43B4B-0A2A-4E60-B709-B995E2B9EE3B}">
      <dgm:prSet/>
      <dgm:spPr/>
      <dgm:t>
        <a:bodyPr/>
        <a:lstStyle/>
        <a:p>
          <a:endParaRPr lang="en-US"/>
        </a:p>
      </dgm:t>
    </dgm:pt>
    <dgm:pt modelId="{D5C857F3-42ED-4DAF-8957-103AE27F65CA}" type="pres">
      <dgm:prSet presAssocID="{0C37A50D-E8D4-482A-BF1B-2C9F597D355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D7874F-48F1-4425-B52A-37EFEB6B8EDB}" type="pres">
      <dgm:prSet presAssocID="{FF0760A7-8367-4773-AE71-A202C419346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E1E0409-8BF9-4543-A22B-E965F1910721}" type="presOf" srcId="{FF0760A7-8367-4773-AE71-A202C419346C}" destId="{60D7874F-48F1-4425-B52A-37EFEB6B8EDB}" srcOrd="0" destOrd="0" presId="urn:microsoft.com/office/officeart/2005/8/layout/vList2"/>
    <dgm:cxn modelId="{B5B43B4B-0A2A-4E60-B709-B995E2B9EE3B}" srcId="{0C37A50D-E8D4-482A-BF1B-2C9F597D355C}" destId="{FF0760A7-8367-4773-AE71-A202C419346C}" srcOrd="0" destOrd="0" parTransId="{41DE789D-65B5-4BD9-AECA-8B10C442A81D}" sibTransId="{D573086D-2584-4D28-A1D8-FBF7CCAE39B5}"/>
    <dgm:cxn modelId="{F8122B19-6867-4D35-99B8-8C4CC35B5DB6}" type="presOf" srcId="{0C37A50D-E8D4-482A-BF1B-2C9F597D355C}" destId="{D5C857F3-42ED-4DAF-8957-103AE27F65CA}" srcOrd="0" destOrd="0" presId="urn:microsoft.com/office/officeart/2005/8/layout/vList2"/>
    <dgm:cxn modelId="{D83A5719-218F-4AFB-9139-B3A65846831C}" type="presParOf" srcId="{D5C857F3-42ED-4DAF-8957-103AE27F65CA}" destId="{60D7874F-48F1-4425-B52A-37EFEB6B8EDB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1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36D155F-A1B4-43F1-ABE9-D64BBA0D02DC}" type="doc">
      <dgm:prSet loTypeId="urn:microsoft.com/office/officeart/2005/8/layout/vList2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C9C80CFD-B1C9-413D-AD50-8C54FF4178A5}">
      <dgm:prSet custT="1"/>
      <dgm:spPr/>
      <dgm:t>
        <a:bodyPr/>
        <a:lstStyle/>
        <a:p>
          <a:pPr rtl="0"/>
          <a:r>
            <a:rPr lang="hi-IN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eachate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EEDB6D-8D6F-49D8-A8D7-C5805FEC5724}" type="parTrans" cxnId="{7B955466-8662-46BF-9493-1B7917360098}">
      <dgm:prSet/>
      <dgm:spPr/>
      <dgm:t>
        <a:bodyPr/>
        <a:lstStyle/>
        <a:p>
          <a:endParaRPr lang="en-US"/>
        </a:p>
      </dgm:t>
    </dgm:pt>
    <dgm:pt modelId="{130D7456-189C-4E23-8DAD-8C9E773BAD17}" type="sibTrans" cxnId="{7B955466-8662-46BF-9493-1B7917360098}">
      <dgm:prSet/>
      <dgm:spPr/>
      <dgm:t>
        <a:bodyPr/>
        <a:lstStyle/>
        <a:p>
          <a:endParaRPr lang="en-US"/>
        </a:p>
      </dgm:t>
    </dgm:pt>
    <dgm:pt modelId="{2EA32605-35BB-4387-A9E2-2D2E807C1317}" type="pres">
      <dgm:prSet presAssocID="{C36D155F-A1B4-43F1-ABE9-D64BBA0D02D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D24536-2D13-4CA3-990A-E40B5CC631D6}" type="pres">
      <dgm:prSet presAssocID="{C9C80CFD-B1C9-413D-AD50-8C54FF4178A5}" presName="parentText" presStyleLbl="node1" presStyleIdx="0" presStyleCnt="1" custScaleY="16115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2EE13A9-A5A6-405E-A0F5-9885786A796E}" type="presOf" srcId="{C36D155F-A1B4-43F1-ABE9-D64BBA0D02DC}" destId="{2EA32605-35BB-4387-A9E2-2D2E807C1317}" srcOrd="0" destOrd="0" presId="urn:microsoft.com/office/officeart/2005/8/layout/vList2"/>
    <dgm:cxn modelId="{7B955466-8662-46BF-9493-1B7917360098}" srcId="{C36D155F-A1B4-43F1-ABE9-D64BBA0D02DC}" destId="{C9C80CFD-B1C9-413D-AD50-8C54FF4178A5}" srcOrd="0" destOrd="0" parTransId="{19EEDB6D-8D6F-49D8-A8D7-C5805FEC5724}" sibTransId="{130D7456-189C-4E23-8DAD-8C9E773BAD17}"/>
    <dgm:cxn modelId="{E8AE5763-1467-4D27-9089-D0E3E5435E55}" type="presOf" srcId="{C9C80CFD-B1C9-413D-AD50-8C54FF4178A5}" destId="{D1D24536-2D13-4CA3-990A-E40B5CC631D6}" srcOrd="0" destOrd="0" presId="urn:microsoft.com/office/officeart/2005/8/layout/vList2"/>
    <dgm:cxn modelId="{EDD103A0-C4DB-4961-B726-4B770719BC6A}" type="presParOf" srcId="{2EA32605-35BB-4387-A9E2-2D2E807C1317}" destId="{D1D24536-2D13-4CA3-990A-E40B5CC631D6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E493867-5F7A-4685-BD62-2D7E282D8428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902E35BF-FF9C-497D-9C4B-8D79F7F820CD}">
      <dgm:prSet/>
      <dgm:spPr/>
      <dgm:t>
        <a:bodyPr/>
        <a:lstStyle/>
        <a:p>
          <a:pPr rtl="0"/>
          <a:r>
            <a:rPr lang="en-US" b="0" i="0" baseline="0" dirty="0" smtClean="0"/>
            <a:t>Characteristics of leachates (Pirbazari, 1996)</a:t>
          </a:r>
          <a:r>
            <a:rPr lang="hi-IN" b="0" i="0" baseline="0" dirty="0" smtClean="0"/>
            <a:t>.</a:t>
          </a:r>
          <a:r>
            <a:rPr lang="en-US" b="0" i="0" baseline="0" dirty="0" smtClean="0"/>
            <a:t> </a:t>
          </a:r>
          <a:endParaRPr lang="en-US" dirty="0"/>
        </a:p>
      </dgm:t>
    </dgm:pt>
    <dgm:pt modelId="{8D58E833-46E5-4EF7-B1F0-B0A6FCF80B5A}" type="parTrans" cxnId="{FADC96C3-F3A2-49D7-BDCF-AB1AA283E048}">
      <dgm:prSet/>
      <dgm:spPr/>
      <dgm:t>
        <a:bodyPr/>
        <a:lstStyle/>
        <a:p>
          <a:endParaRPr lang="en-US"/>
        </a:p>
      </dgm:t>
    </dgm:pt>
    <dgm:pt modelId="{25FB2BE9-1862-4CCB-83C7-D84788026ADB}" type="sibTrans" cxnId="{FADC96C3-F3A2-49D7-BDCF-AB1AA283E048}">
      <dgm:prSet/>
      <dgm:spPr/>
      <dgm:t>
        <a:bodyPr/>
        <a:lstStyle/>
        <a:p>
          <a:endParaRPr lang="en-US"/>
        </a:p>
      </dgm:t>
    </dgm:pt>
    <dgm:pt modelId="{206DF3D7-648D-4EE6-839D-A73CCAB3CFEF}" type="pres">
      <dgm:prSet presAssocID="{9E493867-5F7A-4685-BD62-2D7E282D842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B9C714-1D1B-4616-8217-6C80307B4A46}" type="pres">
      <dgm:prSet presAssocID="{902E35BF-FF9C-497D-9C4B-8D79F7F820C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02AFA9-0A20-4ED6-B7A7-BA362AE1331B}" type="presOf" srcId="{9E493867-5F7A-4685-BD62-2D7E282D8428}" destId="{206DF3D7-648D-4EE6-839D-A73CCAB3CFEF}" srcOrd="0" destOrd="0" presId="urn:microsoft.com/office/officeart/2005/8/layout/vList2"/>
    <dgm:cxn modelId="{FADC96C3-F3A2-49D7-BDCF-AB1AA283E048}" srcId="{9E493867-5F7A-4685-BD62-2D7E282D8428}" destId="{902E35BF-FF9C-497D-9C4B-8D79F7F820CD}" srcOrd="0" destOrd="0" parTransId="{8D58E833-46E5-4EF7-B1F0-B0A6FCF80B5A}" sibTransId="{25FB2BE9-1862-4CCB-83C7-D84788026ADB}"/>
    <dgm:cxn modelId="{273C6690-2EF3-4A68-B053-055728A72139}" type="presOf" srcId="{902E35BF-FF9C-497D-9C4B-8D79F7F820CD}" destId="{B7B9C714-1D1B-4616-8217-6C80307B4A46}" srcOrd="0" destOrd="0" presId="urn:microsoft.com/office/officeart/2005/8/layout/vList2"/>
    <dgm:cxn modelId="{9DC6D16B-BA25-48FF-95EE-969C1C379C46}" type="presParOf" srcId="{206DF3D7-648D-4EE6-839D-A73CCAB3CFEF}" destId="{B7B9C714-1D1B-4616-8217-6C80307B4A46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EFB80A-42B6-4792-9E7F-73BFE86F6307}">
      <dsp:nvSpPr>
        <dsp:cNvPr id="0" name=""/>
        <dsp:cNvSpPr/>
      </dsp:nvSpPr>
      <dsp:spPr>
        <a:xfrm>
          <a:off x="0" y="880"/>
          <a:ext cx="6246254" cy="90045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Kinetics of biodegradation of sewage due to addition of Chlorides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956" y="44836"/>
        <a:ext cx="6158342" cy="8125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EF5AB-A989-4D50-B821-7E396A911FB3}">
      <dsp:nvSpPr>
        <dsp:cNvPr id="0" name=""/>
        <dsp:cNvSpPr/>
      </dsp:nvSpPr>
      <dsp:spPr>
        <a:xfrm>
          <a:off x="0" y="40335"/>
          <a:ext cx="5768093" cy="35977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17 coastal megacities covering about 25% of the world's population.</a:t>
          </a:r>
          <a:endParaRPr lang="en-US" sz="1500" kern="1200" dirty="0"/>
        </a:p>
      </dsp:txBody>
      <dsp:txXfrm>
        <a:off x="17563" y="57898"/>
        <a:ext cx="5732967" cy="3246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877813-FAA1-40BA-9638-278A5B43CF33}">
      <dsp:nvSpPr>
        <dsp:cNvPr id="0" name=""/>
        <dsp:cNvSpPr/>
      </dsp:nvSpPr>
      <dsp:spPr>
        <a:xfrm>
          <a:off x="0" y="2937"/>
          <a:ext cx="2484550" cy="6236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solidFill>
                <a:schemeClr val="tx1"/>
              </a:solidFill>
            </a:rPr>
            <a:t>INTRODUCTION</a:t>
          </a:r>
          <a:endParaRPr lang="en-US" sz="2600" kern="1200" dirty="0">
            <a:solidFill>
              <a:schemeClr val="tx1"/>
            </a:solidFill>
          </a:endParaRPr>
        </a:p>
      </dsp:txBody>
      <dsp:txXfrm>
        <a:off x="30442" y="33379"/>
        <a:ext cx="2423666" cy="5627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A2A364-3427-4936-A2CD-62589AE30BA1}">
      <dsp:nvSpPr>
        <dsp:cNvPr id="0" name=""/>
        <dsp:cNvSpPr/>
      </dsp:nvSpPr>
      <dsp:spPr>
        <a:xfrm>
          <a:off x="0" y="0"/>
          <a:ext cx="2759031" cy="39533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fishmeal manufacturing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299" y="19299"/>
        <a:ext cx="2720433" cy="3567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D7874F-48F1-4425-B52A-37EFEB6B8EDB}">
      <dsp:nvSpPr>
        <dsp:cNvPr id="0" name=""/>
        <dsp:cNvSpPr/>
      </dsp:nvSpPr>
      <dsp:spPr>
        <a:xfrm>
          <a:off x="0" y="228"/>
          <a:ext cx="2086376" cy="44567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Cheese processing 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756" y="21984"/>
        <a:ext cx="2042864" cy="4021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24536-2D13-4CA3-990A-E40B5CC631D6}">
      <dsp:nvSpPr>
        <dsp:cNvPr id="0" name=""/>
        <dsp:cNvSpPr/>
      </dsp:nvSpPr>
      <dsp:spPr>
        <a:xfrm>
          <a:off x="0" y="64394"/>
          <a:ext cx="1120461" cy="395558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eachate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310" y="83704"/>
        <a:ext cx="1081841" cy="35693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B9C714-1D1B-4616-8217-6C80307B4A46}">
      <dsp:nvSpPr>
        <dsp:cNvPr id="0" name=""/>
        <dsp:cNvSpPr/>
      </dsp:nvSpPr>
      <dsp:spPr>
        <a:xfrm>
          <a:off x="0" y="83071"/>
          <a:ext cx="3242234" cy="387855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i="0" kern="1200" baseline="0" dirty="0" smtClean="0"/>
            <a:t>Characteristics of leachates (Pirbazari, 1996)</a:t>
          </a:r>
          <a:r>
            <a:rPr lang="hi-IN" sz="1300" b="0" i="0" kern="1200" baseline="0" dirty="0" smtClean="0"/>
            <a:t>.</a:t>
          </a:r>
          <a:r>
            <a:rPr lang="en-US" sz="1300" b="0" i="0" kern="1200" baseline="0" dirty="0" smtClean="0"/>
            <a:t> </a:t>
          </a:r>
          <a:endParaRPr lang="en-US" sz="1300" kern="1200" dirty="0"/>
        </a:p>
      </dsp:txBody>
      <dsp:txXfrm>
        <a:off x="18934" y="102005"/>
        <a:ext cx="3204366" cy="34998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877813-FAA1-40BA-9638-278A5B43CF33}">
      <dsp:nvSpPr>
        <dsp:cNvPr id="0" name=""/>
        <dsp:cNvSpPr/>
      </dsp:nvSpPr>
      <dsp:spPr>
        <a:xfrm>
          <a:off x="0" y="0"/>
          <a:ext cx="1943635" cy="6236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LITERATURE</a:t>
          </a:r>
          <a:endParaRPr lang="en-US" sz="2600" kern="1200" dirty="0"/>
        </a:p>
      </dsp:txBody>
      <dsp:txXfrm>
        <a:off x="30442" y="30442"/>
        <a:ext cx="1882751" cy="562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7E92-A72D-4EA6-BB7E-C07951DECAF6}" type="datetimeFigureOut">
              <a:rPr lang="en-US" smtClean="0"/>
              <a:pPr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5B23B-40B7-4BDC-AA12-792532AC1A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1137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7E92-A72D-4EA6-BB7E-C07951DECAF6}" type="datetimeFigureOut">
              <a:rPr lang="en-US" smtClean="0"/>
              <a:pPr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5B23B-40B7-4BDC-AA12-792532AC1A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67766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7E92-A72D-4EA6-BB7E-C07951DECAF6}" type="datetimeFigureOut">
              <a:rPr lang="en-US" smtClean="0"/>
              <a:pPr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5B23B-40B7-4BDC-AA12-792532AC1A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73376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7E92-A72D-4EA6-BB7E-C07951DECAF6}" type="datetimeFigureOut">
              <a:rPr lang="en-US" smtClean="0"/>
              <a:pPr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5B23B-40B7-4BDC-AA12-792532AC1A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5877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7E92-A72D-4EA6-BB7E-C07951DECAF6}" type="datetimeFigureOut">
              <a:rPr lang="en-US" smtClean="0"/>
              <a:pPr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5B23B-40B7-4BDC-AA12-792532AC1A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1851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7E92-A72D-4EA6-BB7E-C07951DECAF6}" type="datetimeFigureOut">
              <a:rPr lang="en-US" smtClean="0"/>
              <a:pPr/>
              <a:t>9/3/2014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5B23B-40B7-4BDC-AA12-792532AC1A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15440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7E92-A72D-4EA6-BB7E-C07951DECAF6}" type="datetimeFigureOut">
              <a:rPr lang="en-US" smtClean="0"/>
              <a:pPr/>
              <a:t>9/3/2014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5B23B-40B7-4BDC-AA12-792532AC1A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31867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7E92-A72D-4EA6-BB7E-C07951DECAF6}" type="datetimeFigureOut">
              <a:rPr lang="en-US" smtClean="0"/>
              <a:pPr/>
              <a:t>9/3/2014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5B23B-40B7-4BDC-AA12-792532AC1A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657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7E92-A72D-4EA6-BB7E-C07951DECAF6}" type="datetimeFigureOut">
              <a:rPr lang="en-US" smtClean="0"/>
              <a:pPr/>
              <a:t>9/3/2014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5B23B-40B7-4BDC-AA12-792532AC1A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61525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7E92-A72D-4EA6-BB7E-C07951DECAF6}" type="datetimeFigureOut">
              <a:rPr lang="en-US" smtClean="0"/>
              <a:pPr/>
              <a:t>9/3/2014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5B23B-40B7-4BDC-AA12-792532AC1A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23665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7E92-A72D-4EA6-BB7E-C07951DECAF6}" type="datetimeFigureOut">
              <a:rPr lang="en-US" smtClean="0"/>
              <a:pPr/>
              <a:t>9/3/2014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5B23B-40B7-4BDC-AA12-792532AC1A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18517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77E92-A72D-4EA6-BB7E-C07951DECAF6}" type="datetimeFigureOut">
              <a:rPr lang="en-US" smtClean="0"/>
              <a:pPr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5B23B-40B7-4BDC-AA12-792532AC1A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15933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microsoft.com/office/2007/relationships/diagramDrawing" Target="../diagrams/drawing1.xml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Data" Target="../diagrams/data2.xml"/><Relationship Id="rId7" Type="http://schemas.openxmlformats.org/officeDocument/2006/relationships/diagramData" Target="../diagrams/data3.xml"/><Relationship Id="rId12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microsoft.com/office/2007/relationships/diagramDrawing" Target="../diagrams/drawing2.xml"/><Relationship Id="rId5" Type="http://schemas.openxmlformats.org/officeDocument/2006/relationships/diagramQuickStyle" Target="../diagrams/quickStyle2.xml"/><Relationship Id="rId10" Type="http://schemas.openxmlformats.org/officeDocument/2006/relationships/diagramColors" Target="../diagrams/colors3.xml"/><Relationship Id="rId4" Type="http://schemas.openxmlformats.org/officeDocument/2006/relationships/diagramLayout" Target="../diagrams/layout2.xml"/><Relationship Id="rId9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diagramColors" Target="../diagrams/colors4.xml"/><Relationship Id="rId3" Type="http://schemas.microsoft.com/office/2007/relationships/hdphoto" Target="../media/hdphoto2.wdp"/><Relationship Id="rId7" Type="http://schemas.microsoft.com/office/2007/relationships/hdphoto" Target="../media/hdphoto3.wdp"/><Relationship Id="rId12" Type="http://schemas.openxmlformats.org/officeDocument/2006/relationships/diagramQuickStyle" Target="../diagrams/quickStyle4.xml"/><Relationship Id="rId17" Type="http://schemas.openxmlformats.org/officeDocument/2006/relationships/diagramColors" Target="../diagrams/colors5.xml"/><Relationship Id="rId2" Type="http://schemas.openxmlformats.org/officeDocument/2006/relationships/image" Target="../media/image4.png"/><Relationship Id="rId16" Type="http://schemas.openxmlformats.org/officeDocument/2006/relationships/diagramQuickStyle" Target="../diagrams/quickStyle5.xml"/><Relationship Id="rId20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diagramLayout" Target="../diagrams/layout4.xml"/><Relationship Id="rId5" Type="http://schemas.openxmlformats.org/officeDocument/2006/relationships/image" Target="../media/image6.jpeg"/><Relationship Id="rId15" Type="http://schemas.openxmlformats.org/officeDocument/2006/relationships/diagramLayout" Target="../diagrams/layout5.xml"/><Relationship Id="rId10" Type="http://schemas.openxmlformats.org/officeDocument/2006/relationships/diagramData" Target="../diagrams/data4.xml"/><Relationship Id="rId19" Type="http://schemas.microsoft.com/office/2007/relationships/diagramDrawing" Target="../diagrams/drawing5.xml"/><Relationship Id="rId4" Type="http://schemas.openxmlformats.org/officeDocument/2006/relationships/image" Target="../media/image5.jpeg"/><Relationship Id="rId9" Type="http://schemas.microsoft.com/office/2007/relationships/hdphoto" Target="../media/hdphoto4.wdp"/><Relationship Id="rId14" Type="http://schemas.openxmlformats.org/officeDocument/2006/relationships/diagramData" Target="../diagrams/data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microsoft.com/office/2007/relationships/diagramDrawing" Target="../diagrams/drawing6.xml"/><Relationship Id="rId3" Type="http://schemas.microsoft.com/office/2007/relationships/hdphoto" Target="../media/hdphoto6.wdp"/><Relationship Id="rId7" Type="http://schemas.openxmlformats.org/officeDocument/2006/relationships/diagramColors" Target="../diagrams/colors6.xml"/><Relationship Id="rId12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11" Type="http://schemas.openxmlformats.org/officeDocument/2006/relationships/diagramColors" Target="../diagrams/colors7.xml"/><Relationship Id="rId5" Type="http://schemas.openxmlformats.org/officeDocument/2006/relationships/diagramLayout" Target="../diagrams/layout6.xml"/><Relationship Id="rId10" Type="http://schemas.openxmlformats.org/officeDocument/2006/relationships/diagramQuickStyle" Target="../diagrams/quickStyle7.xml"/><Relationship Id="rId4" Type="http://schemas.openxmlformats.org/officeDocument/2006/relationships/diagramData" Target="../diagrams/data6.xml"/><Relationship Id="rId9" Type="http://schemas.openxmlformats.org/officeDocument/2006/relationships/diagramLayout" Target="../diagrams/layout7.xml"/><Relationship Id="rId14" Type="http://schemas.microsoft.com/office/2007/relationships/diagramDrawing" Target="../diagrams/drawing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7" Type="http://schemas.microsoft.com/office/2007/relationships/diagramDrawing" Target="../diagrams/drawing8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="" xmlns:p14="http://schemas.microsoft.com/office/powerpoint/2010/main" val="2272874698"/>
              </p:ext>
            </p:extLst>
          </p:nvPr>
        </p:nvGraphicFramePr>
        <p:xfrm>
          <a:off x="0" y="378823"/>
          <a:ext cx="6246254" cy="1528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/>
          <p:cNvPicPr/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491" y="2586446"/>
            <a:ext cx="1201783" cy="11095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325908" y="3837641"/>
            <a:ext cx="5177664" cy="680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IN" sz="1400" b="1" spc="20" dirty="0" smtClean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</a:t>
            </a:r>
            <a:r>
              <a:rPr lang="en-IN" sz="1200" b="1" spc="20" dirty="0" smtClean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DEPARTMENT </a:t>
            </a:r>
            <a:r>
              <a:rPr lang="en-IN" sz="1200" b="1" spc="2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OF </a:t>
            </a:r>
            <a:r>
              <a:rPr lang="hi-IN" sz="1200" b="1" spc="2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CIVIL</a:t>
            </a:r>
            <a:r>
              <a:rPr lang="hi-IN" sz="1200" spc="2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N" sz="1200" b="1" spc="20" dirty="0" smtClean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ENGINEERING</a:t>
            </a:r>
            <a:endParaRPr lang="en-US" b="1" dirty="0">
              <a:solidFill>
                <a:schemeClr val="bg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IN" sz="1200" b="1" spc="20" dirty="0" smtClean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MALAVIYA </a:t>
            </a:r>
            <a:r>
              <a:rPr lang="en-IN" sz="1200" b="1" spc="2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NATIONAL INSTITUTE OF TECHNOLOGY JAIPUR</a:t>
            </a:r>
            <a:endParaRPr lang="en-US" b="1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" y="5238207"/>
            <a:ext cx="4519750" cy="1619794"/>
          </a:xfrm>
          <a:prstGeom prst="rect">
            <a:avLst/>
          </a:prstGeom>
        </p:spPr>
        <p:txBody>
          <a:bodyPr/>
          <a:lstStyle/>
          <a:p>
            <a:pPr lvl="0" rtl="0"/>
            <a:r>
              <a:rPr lang="en-US" sz="3200" b="1" u="sng" dirty="0" smtClean="0">
                <a:solidFill>
                  <a:srgbClr val="FFFF00"/>
                </a:solidFill>
              </a:rPr>
              <a:t>PRESENTED  BY:</a:t>
            </a:r>
            <a:endParaRPr lang="en-US" sz="3200" b="1" u="sng" dirty="0">
              <a:solidFill>
                <a:srgbClr val="FFFF00"/>
              </a:solidFill>
            </a:endParaRPr>
          </a:p>
          <a:p>
            <a:pPr marL="342900" lvl="0" indent="-342900" rtl="0"/>
            <a:r>
              <a:rPr lang="en-US" sz="3200" b="1" dirty="0" smtClean="0">
                <a:solidFill>
                  <a:srgbClr val="FF0000"/>
                </a:solidFill>
              </a:rPr>
              <a:t>Prof A. B. Gupta </a:t>
            </a:r>
          </a:p>
          <a:p>
            <a:pPr marL="342900" lvl="0" indent="-342900" rtl="0"/>
            <a:r>
              <a:rPr lang="en-US" sz="2400" dirty="0" smtClean="0"/>
              <a:t>(Co-author: </a:t>
            </a:r>
            <a:r>
              <a:rPr lang="en-US" sz="2400" dirty="0" err="1" smtClean="0"/>
              <a:t>Sunderramieddy</a:t>
            </a:r>
            <a:r>
              <a:rPr lang="en-US" sz="2400" dirty="0" smtClean="0"/>
              <a:t>)</a:t>
            </a:r>
            <a:endParaRPr lang="en-US" sz="2400" dirty="0"/>
          </a:p>
          <a:p>
            <a:pPr lvl="0" rtl="0"/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56903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182" y="234282"/>
            <a:ext cx="11682484" cy="620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u="sng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Objectives of the study:</a:t>
            </a:r>
            <a:endParaRPr lang="en-US" sz="3200" u="sng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determine the BOD exertion rates of glucose–</a:t>
            </a:r>
            <a:r>
              <a:rPr lang="en-US" sz="3200" dirty="0" err="1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glutamic</a:t>
            </a:r>
            <a:r>
              <a:rPr lang="en-US" sz="320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acid (GGA) solution mixed with sewage under controlled addition of chlorides of </a:t>
            </a:r>
            <a:r>
              <a:rPr lang="en-US" sz="3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 to 20 g/L </a:t>
            </a:r>
            <a:r>
              <a:rPr lang="en-US" sz="320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20°C.</a:t>
            </a:r>
          </a:p>
          <a:p>
            <a:pPr marL="285750" lvl="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develop a </a:t>
            </a:r>
            <a:r>
              <a:rPr lang="en-US" sz="3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mathematical equation </a:t>
            </a:r>
            <a:r>
              <a:rPr lang="en-US" sz="3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derived from experimental results in order to describe both stimulation as well as inhibitory effects by a </a:t>
            </a:r>
            <a:r>
              <a:rPr lang="en-US" sz="3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single expression and validate it by fitting against secondary data reported in the literature.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273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322" y="241826"/>
            <a:ext cx="28983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METHODOLOGY :</a:t>
            </a:r>
            <a:endParaRPr lang="en-US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1278" y="952352"/>
            <a:ext cx="10995546" cy="4922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Grab samples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sewage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were collected from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STP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MNIT </a:t>
            </a:r>
            <a:r>
              <a:rPr lang="en-US" sz="2800" b="1" dirty="0" smtClean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Jaipur. </a:t>
            </a: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GGA solution of 150 mg/L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each was prepared and 6 mL of it was mixed with sewage a controlled manner for making test samples.</a:t>
            </a: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Samples having different chloride additions of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 to 20 g/L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(zero chloride sample means no additional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the GGA-sewage sample) were prepared using 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analytical grade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BOD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 was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carried out by as per </a:t>
            </a:r>
            <a:r>
              <a:rPr lang="en-US" sz="2800" dirty="0" smtClean="0">
                <a:solidFill>
                  <a:srgbClr val="5B9BD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APHA </a:t>
            </a:r>
            <a:r>
              <a:rPr lang="en-US" sz="2800" dirty="0">
                <a:solidFill>
                  <a:srgbClr val="5B9BD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sz="2800" dirty="0" smtClean="0">
                <a:solidFill>
                  <a:srgbClr val="5B9BD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2010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Settled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biomass from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SST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STP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Delawas,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Jaipur (based on conventional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ASP)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was used as 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“seed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for BOD analysis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718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6535" y="600891"/>
            <a:ext cx="10861357" cy="8037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 experiments were conducted at a temperature of 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20°C ±2°C.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the first, two sets of samples havin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 to 8 and 0 to 20 g/L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chlorides concentrations, BOD exertion was monitored every day for a 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5- day period.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However, in the third set having chloride concentrations of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 to 12 g/L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BOD exertion was monitored up to 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three-day period.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addition, in the fourth set of experiments with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to 20 g/L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chlorides concentrations, only 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BOD</a:t>
            </a:r>
            <a:r>
              <a:rPr lang="en-US" sz="3200" b="1" baseline="-250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exertion was monitored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. </a:t>
            </a:r>
            <a:endParaRPr lang="en-US" sz="1600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Trial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version 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STATISTICA 2014 software 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was used for data analysis.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4000" dirty="0" smtClean="0">
              <a:latin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203322" y="241826"/>
            <a:ext cx="31035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METHODOLOGY …</a:t>
            </a:r>
            <a:endParaRPr lang="en-US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832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322" y="241826"/>
            <a:ext cx="4812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Calculation of Kinetic coefficient K</a:t>
            </a:r>
            <a:endParaRPr lang="en-US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7499" y="1147802"/>
            <a:ext cx="5631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1)        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THEORETICAL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CALCULATIONS OF 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BOD     = 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6109408" y="1147802"/>
            <a:ext cx="3155031" cy="52322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Y=L</a:t>
            </a:r>
            <a:r>
              <a:rPr lang="en-US" sz="2800" baseline="-250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(1-10</a:t>
            </a:r>
            <a:r>
              <a:rPr lang="en-US" sz="2800" baseline="300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-(kt/2.303)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7499" y="1985554"/>
            <a:ext cx="43932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3)       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ULTIMATE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BOD 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CALCULATIONS: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77331" y="2429691"/>
            <a:ext cx="108636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COD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sewage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sample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considered as its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ultimate BOD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The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theoretical COD of 373 mg/L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as determined from the chemical formula of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GGA 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solution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was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considered as its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ultimate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BOD.</a:t>
            </a:r>
            <a:endParaRPr lang="en-US" sz="2800" dirty="0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071155" y="4127863"/>
            <a:ext cx="10045336" cy="2220686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(373 mg/L * 6 mL) + </a:t>
            </a:r>
            <a:r>
              <a:rPr lang="en-US" sz="2800" b="1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(COD 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sample mg/L* mL of </a:t>
            </a:r>
            <a:r>
              <a:rPr lang="en-US" sz="2800" b="1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Sample) 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(mL of GGA (6) + mL of sample taken)</a:t>
            </a:r>
          </a:p>
        </p:txBody>
      </p:sp>
    </p:spTree>
    <p:extLst>
      <p:ext uri="{BB962C8B-B14F-4D97-AF65-F5344CB8AC3E}">
        <p14:creationId xmlns="" xmlns:p14="http://schemas.microsoft.com/office/powerpoint/2010/main" val="374469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745934288"/>
              </p:ext>
            </p:extLst>
          </p:nvPr>
        </p:nvGraphicFramePr>
        <p:xfrm>
          <a:off x="900753" y="1078176"/>
          <a:ext cx="10316572" cy="5707977"/>
        </p:xfrm>
        <a:graphic>
          <a:graphicData uri="http://schemas.openxmlformats.org/drawingml/2006/table">
            <a:tbl>
              <a:tblPr firstRow="1" firstCol="1" bandRow="1"/>
              <a:tblGrid>
                <a:gridCol w="1762901"/>
                <a:gridCol w="1762901"/>
                <a:gridCol w="1760653"/>
                <a:gridCol w="1587511"/>
                <a:gridCol w="1721303"/>
                <a:gridCol w="1721303"/>
              </a:tblGrid>
              <a:tr h="497989">
                <a:tc rowSpan="2">
                  <a:txBody>
                    <a:bodyPr/>
                    <a:lstStyle/>
                    <a:p>
                      <a:pPr marL="6350" indent="-6350" algn="l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Days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Average BOD (mg/L)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959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g/L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Chlorides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 g/L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Chlorides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 g/L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Chlorides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0.60 g/L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Chlorides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0.80 g/L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Chlorides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989"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Not observed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Not observed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</a:tr>
              <a:tr h="497989"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Not observed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Not observed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</a:tr>
              <a:tr h="497989"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Not observed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Not observed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</a:tr>
              <a:tr h="497989"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Not observed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Not observed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</a:tr>
              <a:tr h="497989"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126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147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147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32346" y="611158"/>
            <a:ext cx="11098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TABLE-1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BOD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observations at low chloride concentrations of 0 to 0.8 mg/L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203322" y="241826"/>
            <a:ext cx="15606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RESULTS</a:t>
            </a:r>
            <a:endParaRPr lang="en-US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205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550692635"/>
              </p:ext>
            </p:extLst>
          </p:nvPr>
        </p:nvGraphicFramePr>
        <p:xfrm>
          <a:off x="464024" y="723332"/>
          <a:ext cx="11423178" cy="5977719"/>
        </p:xfrm>
        <a:graphic>
          <a:graphicData uri="http://schemas.openxmlformats.org/drawingml/2006/table">
            <a:tbl>
              <a:tblPr firstRow="1" firstCol="1" bandRow="1"/>
              <a:tblGrid>
                <a:gridCol w="1903863"/>
                <a:gridCol w="1903863"/>
                <a:gridCol w="1903863"/>
                <a:gridCol w="1903863"/>
                <a:gridCol w="1903863"/>
                <a:gridCol w="1903863"/>
              </a:tblGrid>
              <a:tr h="1028468">
                <a:tc rowSpan="2"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Days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                          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Average 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BOD (mg/L)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288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 g/L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Chlorides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5 g/L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Chlorides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10 g/L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Chlorides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15 g/L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Chlorides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20 g/L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Chlorides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718"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52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60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30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Not observed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Not observed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</a:tr>
              <a:tr h="697163"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85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93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71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Not observed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Not observed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</a:tr>
              <a:tr h="697163"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142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115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129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Not observed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Not observed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</a:tr>
              <a:tr h="697163"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4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167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186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137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Not observed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Not observed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</a:tr>
              <a:tr h="697163"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194</a:t>
                      </a:r>
                      <a:endParaRPr lang="en-US" sz="2400" b="1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200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180</a:t>
                      </a:r>
                      <a:endParaRPr lang="en-US" sz="2400" b="1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131</a:t>
                      </a:r>
                      <a:endParaRPr lang="en-US" sz="2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104</a:t>
                      </a:r>
                      <a:endParaRPr lang="en-US" sz="2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09183" y="173588"/>
            <a:ext cx="10968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TABLE-2                     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BOD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exertion at high chloride concentrations of 0-20 g/L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75396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="" xmlns:p14="http://schemas.microsoft.com/office/powerpoint/2010/main" val="102160000"/>
              </p:ext>
            </p:extLst>
          </p:nvPr>
        </p:nvGraphicFramePr>
        <p:xfrm>
          <a:off x="607325" y="782083"/>
          <a:ext cx="10931857" cy="6075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423079" y="294396"/>
            <a:ext cx="8325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FIGURE-1               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BOD</a:t>
            </a:r>
            <a:r>
              <a:rPr lang="en-US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exertion at different chloride concentrations of 10-20 mg/L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790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="" xmlns:p14="http://schemas.microsoft.com/office/powerpoint/2010/main" val="1059459479"/>
              </p:ext>
            </p:extLst>
          </p:nvPr>
        </p:nvGraphicFramePr>
        <p:xfrm>
          <a:off x="395785" y="989558"/>
          <a:ext cx="11491415" cy="5752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368031" y="542078"/>
            <a:ext cx="7752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FIGURE-2            </a:t>
            </a:r>
            <a:r>
              <a:rPr lang="en-US" dirty="0" smtClean="0"/>
              <a:t>BOD </a:t>
            </a:r>
            <a:r>
              <a:rPr lang="en-US" dirty="0"/>
              <a:t>exertion at 0, 5, 6, 7 and 8 g/L of chloride concentrations.</a:t>
            </a:r>
          </a:p>
        </p:txBody>
      </p:sp>
    </p:spTree>
    <p:extLst>
      <p:ext uri="{BB962C8B-B14F-4D97-AF65-F5344CB8AC3E}">
        <p14:creationId xmlns="" xmlns:p14="http://schemas.microsoft.com/office/powerpoint/2010/main" val="68095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328488611"/>
              </p:ext>
            </p:extLst>
          </p:nvPr>
        </p:nvGraphicFramePr>
        <p:xfrm>
          <a:off x="0" y="231819"/>
          <a:ext cx="6606862" cy="4430332"/>
        </p:xfrm>
        <a:graphic>
          <a:graphicData uri="http://schemas.openxmlformats.org/drawingml/2006/table">
            <a:tbl>
              <a:tblPr firstRow="1" firstCol="1" bandRow="1"/>
              <a:tblGrid>
                <a:gridCol w="1042783"/>
                <a:gridCol w="1043884"/>
                <a:gridCol w="1216764"/>
                <a:gridCol w="1216764"/>
                <a:gridCol w="1043884"/>
                <a:gridCol w="1042783"/>
              </a:tblGrid>
              <a:tr h="553791">
                <a:tc rowSpan="2"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Days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                   Reaction constant (k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) per day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075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 g/L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of Cl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5 g/L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of Cl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6 g/L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of Cl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7 g/L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of Cl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8 g/L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of Cl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3791"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0.11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0.16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0.17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0.14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3791"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0.24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0.28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0.29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0.14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3791"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0.21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0.22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0.24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0.19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0.16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3791"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0.19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0.21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0.22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0.16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0.15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3791"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0.17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0.18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0.15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0.13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8118836"/>
              </p:ext>
            </p:extLst>
          </p:nvPr>
        </p:nvGraphicFramePr>
        <p:xfrm>
          <a:off x="6606864" y="2356833"/>
          <a:ext cx="5482105" cy="4501166"/>
        </p:xfrm>
        <a:graphic>
          <a:graphicData uri="http://schemas.openxmlformats.org/drawingml/2006/table">
            <a:tbl>
              <a:tblPr firstRow="1" firstCol="1" bandRow="1"/>
              <a:tblGrid>
                <a:gridCol w="852164"/>
                <a:gridCol w="852164"/>
                <a:gridCol w="943956"/>
                <a:gridCol w="944607"/>
                <a:gridCol w="944607"/>
                <a:gridCol w="944607"/>
              </a:tblGrid>
              <a:tr h="715496">
                <a:tc rowSpan="2"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Days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                              Reaction constant (k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) per day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0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 g/L of Cl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5 g/L of Cl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10 g/L of Cl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15 g/L of Cl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20 g/L of Cl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945"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0.16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0.19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0.09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Not observed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Not observed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</a:tr>
              <a:tr h="630945"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0.14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0.16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0.11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Not observed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Not observed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</a:tr>
              <a:tr h="630945"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0.18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0.13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0.15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Not observed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Not observed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</a:tr>
              <a:tr h="630945"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0.16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0.19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0.12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Not observed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Not observed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</a:tr>
              <a:tr h="630945"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0.16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0.17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0.14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0.09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0.07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6873026" y="1021967"/>
            <a:ext cx="4936901" cy="842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 algn="just">
              <a:lnSpc>
                <a:spcPct val="127000"/>
              </a:lnSpc>
              <a:spcAft>
                <a:spcPts val="2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Table-4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BOD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exertion rate (k) of the samples at high chloride concentrations of 0 to 20 g/L</a:t>
            </a:r>
            <a:endParaRPr lang="en-U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1921" y="4988660"/>
            <a:ext cx="6096000" cy="10304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7000"/>
              </a:lnSpc>
              <a:spcAft>
                <a:spcPts val="2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Table-3   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BOD exertion rate (k) of the samples at varied chloride concentrations of 0 to 8 g/L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107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174573115"/>
              </p:ext>
            </p:extLst>
          </p:nvPr>
        </p:nvGraphicFramePr>
        <p:xfrm>
          <a:off x="0" y="-4"/>
          <a:ext cx="6646458" cy="6967728"/>
        </p:xfrm>
        <a:graphic>
          <a:graphicData uri="http://schemas.openxmlformats.org/drawingml/2006/table">
            <a:tbl>
              <a:tblPr firstRow="1" firstCol="1" bandRow="1"/>
              <a:tblGrid>
                <a:gridCol w="1825335"/>
                <a:gridCol w="4821123"/>
              </a:tblGrid>
              <a:tr h="767365">
                <a:tc>
                  <a:txBody>
                    <a:bodyPr/>
                    <a:lstStyle/>
                    <a:p>
                      <a:pPr marL="148590" marR="6985" indent="-158115" algn="just">
                        <a:lnSpc>
                          <a:spcPct val="111000"/>
                        </a:lnSpc>
                        <a:spcAft>
                          <a:spcPts val="25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Chlorides (X) (g/L)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Ratio (BOD</a:t>
                      </a:r>
                      <a:r>
                        <a:rPr lang="en-IN" sz="20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5 </a:t>
                      </a:r>
                      <a:r>
                        <a:rPr lang="en-I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at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 X g/L Chlorides / BOD</a:t>
                      </a:r>
                      <a:r>
                        <a:rPr lang="en-IN" sz="20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5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 at zero Chloride)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665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665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1.063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80665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1.134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80665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1.166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80665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1.166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80665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1.050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80665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1.111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80665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0.934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665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0.862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665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0.918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665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0.777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665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0.634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665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0.675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665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0.539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665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0.481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665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20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0.498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214430" y="2528579"/>
            <a:ext cx="3594598" cy="1930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7000"/>
              </a:lnSpc>
              <a:spcAft>
                <a:spcPts val="2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Table-6   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Derived data of BOD exertion ratios at different chloride concentrations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688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Contents: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744" y="1325562"/>
            <a:ext cx="10515600" cy="502372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Introduction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Objectives </a:t>
            </a:r>
            <a:r>
              <a:rPr lang="en-US" dirty="0">
                <a:solidFill>
                  <a:srgbClr val="7030A0"/>
                </a:solidFill>
              </a:rPr>
              <a:t>of the </a:t>
            </a:r>
            <a:r>
              <a:rPr lang="en-US" dirty="0" smtClean="0">
                <a:solidFill>
                  <a:srgbClr val="7030A0"/>
                </a:solidFill>
              </a:rPr>
              <a:t>study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Methodology</a:t>
            </a:r>
            <a:r>
              <a:rPr lang="en-US" dirty="0" smtClean="0"/>
              <a:t> 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Results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Conclusions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2058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315036" y="593677"/>
          <a:ext cx="11561928" cy="6168788"/>
        </p:xfrm>
        <a:graphic>
          <a:graphicData uri="http://schemas.openxmlformats.org/presentationml/2006/ole">
            <p:oleObj spid="_x0000_s6191" name="Graph" r:id="rId3" imgW="5943600" imgH="2717640" progId="">
              <p:embed/>
            </p:oleObj>
          </a:graphicData>
        </a:graphic>
      </p:graphicFrame>
      <p:sp>
        <p:nvSpPr>
          <p:cNvPr id="6" name="Rectangle 5"/>
          <p:cNvSpPr/>
          <p:nvPr/>
        </p:nvSpPr>
        <p:spPr>
          <a:xfrm>
            <a:off x="315036" y="188630"/>
            <a:ext cx="8956298" cy="451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7000"/>
              </a:lnSpc>
              <a:spcAft>
                <a:spcPts val="2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FIGURE- 3     Curve 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between BOD</a:t>
            </a:r>
            <a:r>
              <a:rPr lang="en-US" sz="20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5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exertion ratios and chloride concentrations.</a:t>
            </a:r>
            <a:endParaRPr lang="en-US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872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454438621"/>
              </p:ext>
            </p:extLst>
          </p:nvPr>
        </p:nvGraphicFramePr>
        <p:xfrm>
          <a:off x="1119116" y="555990"/>
          <a:ext cx="9717207" cy="6205511"/>
        </p:xfrm>
        <a:graphic>
          <a:graphicData uri="http://schemas.openxmlformats.org/drawingml/2006/table">
            <a:tbl>
              <a:tblPr firstRow="1" firstCol="1" bandRow="1"/>
              <a:tblGrid>
                <a:gridCol w="2013552"/>
                <a:gridCol w="2013552"/>
                <a:gridCol w="1555026"/>
                <a:gridCol w="1489165"/>
                <a:gridCol w="1518415"/>
                <a:gridCol w="1127497"/>
              </a:tblGrid>
              <a:tr h="352531">
                <a:tc rowSpan="2">
                  <a:txBody>
                    <a:bodyPr/>
                    <a:lstStyle/>
                    <a:p>
                      <a:pPr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Author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Chlorides (x)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g/L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Observed 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value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 literature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Predicted value of BOD</a:t>
                      </a:r>
                      <a:r>
                        <a:rPr lang="en-US" sz="20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mg/L using our model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Error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((obs-pre)/obs)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3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BOD</a:t>
                      </a:r>
                      <a:r>
                        <a:rPr lang="en-US" sz="20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Value at X g/L of Cl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BOD</a:t>
                      </a:r>
                      <a:r>
                        <a:rPr lang="en-US" sz="20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Value of 0 g/L Cl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2531">
                <a:tc rowSpan="4">
                  <a:txBody>
                    <a:bodyPr/>
                    <a:lstStyle/>
                    <a:p>
                      <a:pPr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5B9BD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Shivani  et.al., (2012)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337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384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34.73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5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337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-14.11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5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337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194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5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337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22.62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531">
                <a:tc rowSpan="7">
                  <a:txBody>
                    <a:bodyPr/>
                    <a:lstStyle/>
                    <a:p>
                      <a:pPr algn="just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5B9BD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Gotaas (1949)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272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236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17.27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5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236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-4.166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5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3.65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236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5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6.4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243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236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-6.17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5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9.2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236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-1.39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5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13.75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236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236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147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37.71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5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18.35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242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236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27000"/>
                        </a:lnSpc>
                        <a:spcAft>
                          <a:spcPts val="2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37.60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0"/>
            <a:ext cx="989007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 algn="just">
              <a:lnSpc>
                <a:spcPct val="150000"/>
              </a:lnSpc>
              <a:spcAft>
                <a:spcPts val="20"/>
              </a:spcAft>
            </a:pP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Table-7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 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Observed and Predicted values of variance data under varied chloride concentrations</a:t>
            </a:r>
            <a:endParaRPr lang="en-U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846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96120" y="935841"/>
            <a:ext cx="108454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Chloride concentrations of up to 0.8 g/L showed stimulation of biodegradation process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Concentrations from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0.8-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6.0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g/L showed no inhibition of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biodegradation. This may perhaps be due to the fact up to this salinity, the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cells exhibit a higher activity than in the freshwater medium.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Microbiological studies for supporting the hypothesis are underway.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Further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increase in salinity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(7 to 20 g/L of chlorides) restricts the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osmo-regulatory processes responsible for the breakdown of organic compounds within the cells of microorganisms. As a result, the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kinetic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reaction rates of decomposition reactions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suffer and show continuous inhibition.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A single third order polynomial curve was able to represent both the stimulation as well as inhibition of the biological process due to the concentration of salt up to 20 g/L.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The results may help formulate strategy for environmentally safe Co-disposal of RO rejects as well as high salt containing 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industrial wastewaters 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with 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sewage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271383" y="432895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CONCLUSIONS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8036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1786"/>
            <a:ext cx="1944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References 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318446" y="679928"/>
            <a:ext cx="11445924" cy="6709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1200" b="1" dirty="0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APHA</a:t>
            </a:r>
            <a:r>
              <a:rPr lang="en-US" sz="1200" b="1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, WPCF, AWWA (2010). Standard methods for the examination of water and wastewater. American Public Health Association, WPCF, AWWA. 21st Ed. NW, DC 2005.</a:t>
            </a:r>
            <a:endParaRPr lang="en-US" sz="1200" b="1" dirty="0">
              <a:solidFill>
                <a:srgbClr val="5B9BD5"/>
              </a:solidFill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1200" b="1" dirty="0" err="1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Baere</a:t>
            </a:r>
            <a:r>
              <a:rPr lang="en-US" sz="1200" b="1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, D. L. A., Devocht, M., Van Assche, P., and Verstraete, W. (1984). Influence of high NaCl and NH</a:t>
            </a:r>
            <a:r>
              <a:rPr lang="en-US" sz="1200" b="1" baseline="-2500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4</a:t>
            </a:r>
            <a:r>
              <a:rPr lang="en-US" sz="1200" b="1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Cl salt levels on methanogenic associations. Water Res., 18 (5) 543-548.</a:t>
            </a:r>
            <a:endParaRPr lang="en-US" sz="1200" b="1" dirty="0">
              <a:solidFill>
                <a:srgbClr val="5B9BD5"/>
              </a:solidFill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1200" b="1" dirty="0" err="1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Belkin</a:t>
            </a:r>
            <a:r>
              <a:rPr lang="en-US" sz="1200" b="1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, S., Brenner, A. and Abeliovich, A. (1993). Biological treatment of a high salinity chemical industrial wastewater. Wat. Sci. Tech.,</a:t>
            </a:r>
            <a:r>
              <a:rPr lang="en-US" sz="1200" b="1" i="1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1200" b="1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27 (7-8), 105-112.</a:t>
            </a:r>
            <a:endParaRPr lang="en-US" sz="1200" b="1" dirty="0">
              <a:solidFill>
                <a:srgbClr val="5B9BD5"/>
              </a:solidFill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1200" b="1" dirty="0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Dan</a:t>
            </a:r>
            <a:r>
              <a:rPr lang="en-US" sz="1200" b="1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, N. P. (2001).   “Biological  Treatment  of  High  Salinity  Wastewater  Using Yeast  and  Bacterial  Systems,”  PhD  Thesis,  Asian  Institute  of Technology, Bangkok, Thailand</a:t>
            </a:r>
            <a:r>
              <a:rPr lang="en-US" sz="1200" b="1" dirty="0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b="1" dirty="0" err="1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Ellouze</a:t>
            </a:r>
            <a:r>
              <a:rPr lang="en-US" sz="1200" b="1" dirty="0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, M., </a:t>
            </a:r>
            <a:r>
              <a:rPr lang="en-US" sz="1200" b="1" dirty="0" err="1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Aloui</a:t>
            </a:r>
            <a:r>
              <a:rPr lang="en-US" sz="1200" b="1" dirty="0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, F. and </a:t>
            </a:r>
            <a:r>
              <a:rPr lang="en-US" sz="1200" b="1" dirty="0" err="1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Sayadi</a:t>
            </a:r>
            <a:r>
              <a:rPr lang="en-US" sz="1200" b="1" dirty="0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, S. (2008). Detoxification of Tunisian landfill </a:t>
            </a:r>
            <a:r>
              <a:rPr lang="en-US" sz="1200" b="1" dirty="0" err="1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leachates</a:t>
            </a:r>
            <a:r>
              <a:rPr lang="en-US" sz="1200" b="1" dirty="0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by selected fungi, </a:t>
            </a:r>
            <a:r>
              <a:rPr lang="en-US" sz="1200" b="1" dirty="0" err="1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J.Hazard</a:t>
            </a:r>
            <a:r>
              <a:rPr lang="en-US" sz="1200" b="1" dirty="0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. Mater, 150, 642–648.</a:t>
            </a:r>
            <a:endParaRPr lang="en-US" sz="1200" b="1" dirty="0" smtClean="0">
              <a:solidFill>
                <a:srgbClr val="5B9BD5"/>
              </a:solidFill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b="1" dirty="0" err="1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Feijoo</a:t>
            </a:r>
            <a:r>
              <a:rPr lang="en-US" sz="1200" b="1" dirty="0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, G., Soto, M., </a:t>
            </a:r>
            <a:r>
              <a:rPr lang="en-US" sz="1200" b="1" dirty="0" err="1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Méndez</a:t>
            </a:r>
            <a:r>
              <a:rPr lang="en-US" sz="1200" b="1" dirty="0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, R. and </a:t>
            </a:r>
            <a:r>
              <a:rPr lang="en-US" sz="1200" b="1" dirty="0" err="1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Lema</a:t>
            </a:r>
            <a:r>
              <a:rPr lang="en-US" sz="1200" b="1" dirty="0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, J. M. (1995). Sodium inhibition in the anaerobic digestion process: Antagonism and adaptation phenomena. Enzyme and Microbial Technology, 17, 180-188.</a:t>
            </a:r>
            <a:endParaRPr lang="en-US" sz="1200" b="1" dirty="0" smtClean="0">
              <a:solidFill>
                <a:srgbClr val="5B9BD5"/>
              </a:solidFill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b="1" dirty="0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Glenn, E., (1995). Effects of salinity on growth and </a:t>
            </a:r>
            <a:r>
              <a:rPr lang="en-US" sz="1200" b="1" dirty="0" err="1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evapotranspiration</a:t>
            </a:r>
            <a:r>
              <a:rPr lang="en-US" sz="1200" b="1" dirty="0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of </a:t>
            </a:r>
            <a:r>
              <a:rPr lang="en-US" sz="1200" b="1" dirty="0" err="1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Typha</a:t>
            </a:r>
            <a:r>
              <a:rPr lang="en-US" sz="1200" b="1" dirty="0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en-US" sz="1200" b="1" dirty="0" err="1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domingensis</a:t>
            </a:r>
            <a:r>
              <a:rPr lang="en-US" sz="1200" b="1" dirty="0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Pers. Aquatic Botany, 52, 75–91.</a:t>
            </a:r>
            <a:endParaRPr lang="en-US" sz="1200" b="1" dirty="0" smtClean="0">
              <a:solidFill>
                <a:srgbClr val="5B9BD5"/>
              </a:solidFill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b="1" dirty="0" err="1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Gotaas</a:t>
            </a:r>
            <a:r>
              <a:rPr lang="en-US" sz="1200" b="1" dirty="0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, H. B. (1949) the effect of sea water on the bio-chemical oxidation of domestic wastewater. Domestic Wastewater Works Journal, 21(5).</a:t>
            </a:r>
            <a:endParaRPr lang="en-US" sz="1200" b="1" dirty="0" smtClean="0">
              <a:solidFill>
                <a:srgbClr val="5B9BD5"/>
              </a:solidFill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1200" b="1" dirty="0" err="1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Henze</a:t>
            </a:r>
            <a:r>
              <a:rPr lang="en-US" sz="1200" b="1" dirty="0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, M., </a:t>
            </a:r>
            <a:r>
              <a:rPr lang="en-US" sz="1200" b="1" dirty="0" err="1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Harremoës</a:t>
            </a:r>
            <a:r>
              <a:rPr lang="en-US" sz="1200" b="1" dirty="0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, P., Jansen J. and Arvin, E. (1995).  Wastewater treatment Biological and Chemical Processes. Springer-</a:t>
            </a:r>
            <a:r>
              <a:rPr lang="en-US" sz="1200" b="1" dirty="0" err="1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Verlag</a:t>
            </a:r>
            <a:r>
              <a:rPr lang="en-US" sz="1200" b="1" dirty="0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, Berlin, Heidelberg, New York.</a:t>
            </a:r>
            <a:endParaRPr lang="en-US" sz="1200" b="1" dirty="0" smtClean="0">
              <a:solidFill>
                <a:srgbClr val="5B9BD5"/>
              </a:solidFill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1200" b="1" dirty="0" err="1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Kargi</a:t>
            </a:r>
            <a:r>
              <a:rPr lang="en-US" sz="1200" b="1" dirty="0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F. and </a:t>
            </a:r>
            <a:r>
              <a:rPr lang="en-US" sz="1200" b="1" dirty="0" err="1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Dincer</a:t>
            </a:r>
            <a:r>
              <a:rPr lang="en-US" sz="1200" b="1" dirty="0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A. R. (1996). Effect of salt content on biological treatment of saline Wastewater by fed-batch operation. Enzyme &amp; Microbial Technology, 19, 529-537</a:t>
            </a:r>
            <a:endParaRPr lang="en-US" sz="1200" b="1" dirty="0" smtClean="0">
              <a:solidFill>
                <a:srgbClr val="5B9BD5"/>
              </a:solidFill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1200" b="1" dirty="0" err="1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Pirbazari</a:t>
            </a:r>
            <a:r>
              <a:rPr lang="en-US" sz="1200" b="1" dirty="0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. (1996) Hybrid membrane filtration process for </a:t>
            </a:r>
            <a:r>
              <a:rPr lang="en-US" sz="1200" b="1" dirty="0" err="1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leachate</a:t>
            </a:r>
            <a:r>
              <a:rPr lang="en-US" sz="1200" b="1" dirty="0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treatment. </a:t>
            </a:r>
            <a:r>
              <a:rPr lang="en-US" sz="1200" b="1" dirty="0" err="1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Wat</a:t>
            </a:r>
            <a:r>
              <a:rPr lang="en-US" sz="1200" b="1" dirty="0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. Res., 30, 2691-2706.</a:t>
            </a:r>
            <a:endParaRPr lang="en-US" sz="1200" b="1" dirty="0" smtClean="0">
              <a:solidFill>
                <a:srgbClr val="5B9BD5"/>
              </a:solidFill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1200" b="1" dirty="0" err="1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Shivani</a:t>
            </a:r>
            <a:r>
              <a:rPr lang="en-US" sz="1200" b="1" dirty="0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, S., </a:t>
            </a:r>
            <a:r>
              <a:rPr lang="en-US" sz="1200" b="1" dirty="0" err="1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Dhage&amp;Amita</a:t>
            </a:r>
            <a:r>
              <a:rPr lang="en-US" sz="1200" b="1" dirty="0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, A., </a:t>
            </a:r>
            <a:r>
              <a:rPr lang="en-US" sz="1200" b="1" dirty="0" err="1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Dalvi</a:t>
            </a:r>
            <a:r>
              <a:rPr lang="en-US" sz="1200" b="1" dirty="0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&amp; </a:t>
            </a:r>
            <a:r>
              <a:rPr lang="en-US" sz="1200" b="1" dirty="0" err="1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Damodar</a:t>
            </a:r>
            <a:r>
              <a:rPr lang="en-US" sz="1200" b="1" dirty="0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, V. and </a:t>
            </a:r>
            <a:r>
              <a:rPr lang="en-US" sz="1200" b="1" dirty="0" err="1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Prabhu</a:t>
            </a:r>
            <a:r>
              <a:rPr lang="en-US" sz="1200" b="1" dirty="0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. (2012). Reaction kinetics and validity of BOD test for domestic wastewater released in marine ecosystems. Environ </a:t>
            </a:r>
            <a:r>
              <a:rPr lang="en-US" sz="1200" b="1" dirty="0" err="1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Monit</a:t>
            </a:r>
            <a:r>
              <a:rPr lang="en-US" sz="1200" b="1" dirty="0" smtClean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Assess, 184, 5301–5310.</a:t>
            </a:r>
            <a:endParaRPr lang="en-US" sz="1200" b="1" dirty="0" smtClean="0">
              <a:solidFill>
                <a:srgbClr val="5B9BD5"/>
              </a:solidFill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endParaRPr lang="en-US" sz="1200" b="1" dirty="0">
              <a:solidFill>
                <a:srgbClr val="5B9BD5"/>
              </a:solidFill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endParaRPr lang="en-US" sz="1200" b="1" dirty="0">
              <a:solidFill>
                <a:srgbClr val="5B9BD5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393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048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594" y="0"/>
            <a:ext cx="3658405" cy="6858000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4" y="4127500"/>
            <a:ext cx="3143250" cy="30956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235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" name="Diagram 2"/>
          <p:cNvGraphicFramePr/>
          <p:nvPr>
            <p:extLst/>
          </p:nvPr>
        </p:nvGraphicFramePr>
        <p:xfrm>
          <a:off x="5874408" y="274973"/>
          <a:ext cx="5768093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="" xmlns:p14="http://schemas.microsoft.com/office/powerpoint/2010/main" val="3544465484"/>
              </p:ext>
            </p:extLst>
          </p:nvPr>
        </p:nvGraphicFramePr>
        <p:xfrm>
          <a:off x="9117874" y="5980314"/>
          <a:ext cx="3074126" cy="626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="" xmlns:p14="http://schemas.microsoft.com/office/powerpoint/2010/main" val="267816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158854" cy="387713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708280" y="137267"/>
            <a:ext cx="3125265" cy="455715"/>
            <a:chOff x="0" y="5950"/>
            <a:chExt cx="3125265" cy="455715"/>
          </a:xfrm>
        </p:grpSpPr>
        <p:sp>
          <p:nvSpPr>
            <p:cNvPr id="6" name="Rounded Rectangle 5"/>
            <p:cNvSpPr/>
            <p:nvPr/>
          </p:nvSpPr>
          <p:spPr>
            <a:xfrm>
              <a:off x="0" y="5950"/>
              <a:ext cx="3125265" cy="45571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22246" y="28196"/>
              <a:ext cx="3080773" cy="4112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b="1" kern="1200" dirty="0" smtClean="0"/>
                <a:t>Seafood processing industry </a:t>
              </a:r>
              <a:endParaRPr lang="en-US" sz="1900" kern="1200" dirty="0"/>
            </a:p>
          </p:txBody>
        </p:sp>
      </p:grp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0" y="3899385"/>
            <a:ext cx="4318054" cy="292449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762852" y="6247701"/>
            <a:ext cx="2266681" cy="505440"/>
            <a:chOff x="0" y="0"/>
            <a:chExt cx="2266681" cy="505440"/>
          </a:xfrm>
        </p:grpSpPr>
        <p:sp>
          <p:nvSpPr>
            <p:cNvPr id="10" name="Rounded Rectangle 9"/>
            <p:cNvSpPr/>
            <p:nvPr/>
          </p:nvSpPr>
          <p:spPr>
            <a:xfrm>
              <a:off x="0" y="0"/>
              <a:ext cx="2266681" cy="5054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24674" y="24674"/>
              <a:ext cx="2217333" cy="4560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vegetable canning</a:t>
              </a:r>
              <a:endPara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101" y="0"/>
            <a:ext cx="7010899" cy="298886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626278" y="-18481"/>
            <a:ext cx="1159097" cy="561600"/>
            <a:chOff x="0" y="13431"/>
            <a:chExt cx="1159097" cy="561600"/>
          </a:xfrm>
        </p:grpSpPr>
        <p:sp>
          <p:nvSpPr>
            <p:cNvPr id="14" name="Rounded Rectangle 13"/>
            <p:cNvSpPr/>
            <p:nvPr/>
          </p:nvSpPr>
          <p:spPr>
            <a:xfrm>
              <a:off x="0" y="13431"/>
              <a:ext cx="1159097" cy="5616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4"/>
            <p:cNvSpPr/>
            <p:nvPr/>
          </p:nvSpPr>
          <p:spPr>
            <a:xfrm>
              <a:off x="27415" y="40846"/>
              <a:ext cx="1104267" cy="5067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Pickling</a:t>
              </a:r>
              <a:endPara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203" y="2988860"/>
            <a:ext cx="3675797" cy="38691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88" y="2988860"/>
            <a:ext cx="4151541" cy="3764281"/>
          </a:xfrm>
          <a:prstGeom prst="rect">
            <a:avLst/>
          </a:prstGeom>
        </p:spPr>
      </p:pic>
      <p:graphicFrame>
        <p:nvGraphicFramePr>
          <p:cNvPr id="18" name="Diagram 17"/>
          <p:cNvGraphicFramePr/>
          <p:nvPr>
            <p:extLst>
              <p:ext uri="{D42A27DB-BD31-4B8C-83A1-F6EECF244321}">
                <p14:modId xmlns="" xmlns:p14="http://schemas.microsoft.com/office/powerpoint/2010/main" val="1430048373"/>
              </p:ext>
            </p:extLst>
          </p:nvPr>
        </p:nvGraphicFramePr>
        <p:xfrm>
          <a:off x="9176156" y="3364722"/>
          <a:ext cx="2759031" cy="395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9" name="Diagram 18"/>
          <p:cNvGraphicFramePr/>
          <p:nvPr>
            <p:extLst>
              <p:ext uri="{D42A27DB-BD31-4B8C-83A1-F6EECF244321}">
                <p14:modId xmlns="" xmlns:p14="http://schemas.microsoft.com/office/powerpoint/2010/main" val="1858676858"/>
              </p:ext>
            </p:extLst>
          </p:nvPr>
        </p:nvGraphicFramePr>
        <p:xfrm>
          <a:off x="5730726" y="3275410"/>
          <a:ext cx="2086376" cy="446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="" xmlns:p14="http://schemas.microsoft.com/office/powerpoint/2010/main" val="183277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4" y="-2667001"/>
            <a:ext cx="6857998" cy="121920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5" name="Text Box 4"/>
          <p:cNvSpPr txBox="1"/>
          <p:nvPr/>
        </p:nvSpPr>
        <p:spPr>
          <a:xfrm rot="10800000" flipV="1">
            <a:off x="3196026" y="6277027"/>
            <a:ext cx="7890510" cy="32893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hi-IN" sz="1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   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Wastewater characteristics of from 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various fishery product and vegetable pickling </a:t>
            </a:r>
            <a:r>
              <a:rPr lang="en-US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industries</a:t>
            </a:r>
            <a:r>
              <a:rPr lang="en-US" sz="1600" b="1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(Dan</a:t>
            </a:r>
            <a:r>
              <a:rPr lang="hi-IN" sz="1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N. P,</a:t>
            </a:r>
            <a:r>
              <a:rPr lang="en-US" sz="16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2001)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effectLst/>
                <a:ea typeface="Calibri" panose="020F0502020204030204" pitchFamily="34" charset="0"/>
                <a:cs typeface="Mangal" panose="02040503050203030202" pitchFamily="18" charset="0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75127" y="4675031"/>
            <a:ext cx="12041745" cy="6439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6114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" y="0"/>
            <a:ext cx="7600849" cy="3534770"/>
          </a:xfrm>
        </p:spPr>
      </p:pic>
      <p:graphicFrame>
        <p:nvGraphicFramePr>
          <p:cNvPr id="3" name="Diagram 2"/>
          <p:cNvGraphicFramePr/>
          <p:nvPr>
            <p:extLst/>
          </p:nvPr>
        </p:nvGraphicFramePr>
        <p:xfrm>
          <a:off x="6246254" y="93839"/>
          <a:ext cx="1120461" cy="524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ectangle 5"/>
          <p:cNvSpPr/>
          <p:nvPr/>
        </p:nvSpPr>
        <p:spPr>
          <a:xfrm>
            <a:off x="7600849" y="0"/>
            <a:ext cx="4591151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Highly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saline wastewater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is generated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during the manufacture of 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chemicals such as pesticides, pharmaceuticals, herbicides and during oil and gas recovery processes 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(Henze</a:t>
            </a:r>
            <a:r>
              <a:rPr lang="hi-IN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i-IN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hi-IN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i-IN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</a:t>
            </a:r>
            <a:r>
              <a:rPr lang="hi-IN" dirty="0" smtClean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</a:t>
            </a:r>
            <a:r>
              <a:rPr lang="en-US" dirty="0" smtClean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dirty="0" smtClean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, 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1995).</a:t>
            </a:r>
            <a:r>
              <a:rPr lang="hi-IN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In addition, High salt concentration found in 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the landfill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leachates (Ellouze</a:t>
            </a:r>
            <a:r>
              <a:rPr lang="hi-IN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i-IN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 et </a:t>
            </a:r>
            <a:r>
              <a:rPr lang="hi-IN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hi-IN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2008).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45343292"/>
              </p:ext>
            </p:extLst>
          </p:nvPr>
        </p:nvGraphicFramePr>
        <p:xfrm>
          <a:off x="5552661" y="3547973"/>
          <a:ext cx="6639339" cy="3310027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775237"/>
                <a:gridCol w="683807"/>
                <a:gridCol w="2398017"/>
                <a:gridCol w="1782278"/>
              </a:tblGrid>
              <a:tr h="39560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Leachate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Domestic waste landfill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Hazardous waste landfill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</a:tr>
              <a:tr h="4191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COD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mg/L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3,050 – 3,450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9,000 – 10,500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</a:tr>
              <a:tr h="3794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BOD </a:t>
                      </a:r>
                      <a:r>
                        <a:rPr lang="en-US" sz="1200" baseline="-25000" dirty="0">
                          <a:effectLst/>
                        </a:rPr>
                        <a:t>5</a:t>
                      </a:r>
                      <a:r>
                        <a:rPr lang="en-US" sz="1200" dirty="0">
                          <a:effectLst/>
                        </a:rPr>
                        <a:t> 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mg/L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1,505 – 1,710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6,950 – 7,500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</a:tr>
              <a:tr h="3617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TOC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mg/L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905 – 965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3,040 – 3,500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</a:tr>
              <a:tr h="28639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SS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mg/L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460 – 565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862 – 946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</a:tr>
              <a:tr h="3706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TDS 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mg/L 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5,800 – 6,250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22,600 – 25,900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</a:tr>
              <a:tr h="3706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TKN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mg/L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75 - 84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160 – 180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</a:tr>
              <a:tr h="3706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Oil and grease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mg/L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60 – 80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</a:tr>
              <a:tr h="35589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pH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-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4.3 – 6.0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1595" marT="13335" marB="0"/>
                </a:tc>
              </a:tr>
            </a:tbl>
          </a:graphicData>
        </a:graphic>
      </p:graphicFrame>
      <p:graphicFrame>
        <p:nvGraphicFramePr>
          <p:cNvPr id="2" name="Diagram 1"/>
          <p:cNvGraphicFramePr/>
          <p:nvPr>
            <p:extLst/>
          </p:nvPr>
        </p:nvGraphicFramePr>
        <p:xfrm>
          <a:off x="7862905" y="3000821"/>
          <a:ext cx="3242234" cy="553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802914" y="58669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" y="3534770"/>
            <a:ext cx="5555408" cy="332323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589362" y="6220080"/>
            <a:ext cx="1446661" cy="395558"/>
            <a:chOff x="0" y="64394"/>
            <a:chExt cx="1120461" cy="395558"/>
          </a:xfrm>
        </p:grpSpPr>
        <p:sp>
          <p:nvSpPr>
            <p:cNvPr id="10" name="Rounded Rectangle 9"/>
            <p:cNvSpPr/>
            <p:nvPr/>
          </p:nvSpPr>
          <p:spPr>
            <a:xfrm>
              <a:off x="0" y="64394"/>
              <a:ext cx="1120461" cy="39555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19310" y="83704"/>
              <a:ext cx="1081841" cy="3569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RO  reject</a:t>
              </a:r>
              <a:endPara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10320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2219" y="826322"/>
            <a:ext cx="11159320" cy="809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Presence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salinity up to certain concentration (1-2 g/L) has been shown to improve anaerobic sludge digestion, while concentrations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20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g/L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cause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severe osmotic stress in bacteria  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leading to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plasmolysis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and/or loss of cell activity </a:t>
            </a:r>
            <a:r>
              <a:rPr lang="en-US" sz="280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(Glenn E., 1995). 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High salt content in wastewater is known to significantly reduce the treatment efficiency of conventional activated sludge, nitrification and denitrification processes </a:t>
            </a:r>
            <a:r>
              <a:rPr lang="en-US" sz="280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(Kargi</a:t>
            </a:r>
            <a:r>
              <a:rPr lang="hi-IN" sz="280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</a:t>
            </a:r>
            <a:r>
              <a:rPr lang="en-US" sz="280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Uygur</a:t>
            </a:r>
            <a:r>
              <a:rPr lang="hi-IN" sz="280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A., </a:t>
            </a:r>
            <a:r>
              <a:rPr lang="en-US" sz="280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1996). 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Effects of high salt concentrations on biological treatment process are of great concern and present a challenge to the environmental engineers for their safe disposal.</a:t>
            </a:r>
            <a:endParaRPr lang="hi-I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hi-I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i-I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34995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9943" y="-2171147"/>
            <a:ext cx="5788954" cy="11395884"/>
          </a:xfrm>
          <a:prstGeom prst="rect">
            <a:avLst/>
          </a:prstGeom>
        </p:spPr>
      </p:pic>
      <p:sp>
        <p:nvSpPr>
          <p:cNvPr id="5" name="Text Box 7"/>
          <p:cNvSpPr txBox="1"/>
          <p:nvPr/>
        </p:nvSpPr>
        <p:spPr>
          <a:xfrm>
            <a:off x="136478" y="6418196"/>
            <a:ext cx="8106185" cy="347345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28600" algn="just">
              <a:lnSpc>
                <a:spcPct val="150000"/>
              </a:lnSpc>
              <a:spcAft>
                <a:spcPts val="800"/>
              </a:spcAft>
            </a:pPr>
            <a:r>
              <a:rPr lang="en-US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  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Adverse effect of salt on activated sludge process </a:t>
            </a:r>
            <a:r>
              <a:rPr lang="hi-IN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(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Dan</a:t>
            </a:r>
            <a:r>
              <a:rPr lang="hi-IN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N. P, 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2001).</a:t>
            </a:r>
            <a:endParaRPr lang="en-US" sz="12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51767"/>
            <a:ext cx="4194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ACTIVATED SLUDGE PROCESS :</a:t>
            </a:r>
            <a:endParaRPr lang="en-US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23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103861288"/>
              </p:ext>
            </p:extLst>
          </p:nvPr>
        </p:nvGraphicFramePr>
        <p:xfrm>
          <a:off x="95534" y="640383"/>
          <a:ext cx="11168418" cy="6151061"/>
        </p:xfrm>
        <a:graphic>
          <a:graphicData uri="http://schemas.openxmlformats.org/drawingml/2006/table">
            <a:tbl>
              <a:tblPr firstRow="1" firstCol="1" bandRow="1"/>
              <a:tblGrid>
                <a:gridCol w="6271836"/>
                <a:gridCol w="4896582"/>
              </a:tblGrid>
              <a:tr h="2785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2290" algn="ctr"/>
                          <a:tab pos="1969770" algn="ctr"/>
                        </a:tabLs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Authors 	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                                          Experiment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01600" marT="120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09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Results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01600" marT="12065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50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Baere et al. (1984)      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AF with surface area of 600 m</a:t>
                      </a:r>
                      <a:r>
                        <a:rPr lang="en-US" sz="180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/m</a:t>
                      </a:r>
                      <a:r>
                        <a:rPr lang="en-US" sz="180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3	</a:t>
                      </a:r>
                      <a:endParaRPr lang="en-US" sz="1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at 30 g NaCl/l 	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01600" marT="120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Decrease in gas production (dropped 65%)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TOC removal was decreased from 98%</a:t>
                      </a:r>
                      <a:r>
                        <a:rPr lang="ar-SA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70%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01600" marT="12065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7856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01600" marT="120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Decrease in pH from 6.8 to 5.4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01600" marT="12065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5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05610" algn="ctr"/>
                          <a:tab pos="2952115" algn="r"/>
                        </a:tabLs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	         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                                             at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salt content of 60 g/L 	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01600" marT="120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Gas production dropped below 15%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01600" marT="12065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7856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01600" marT="120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TOC removal &lt; 20%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01600" marT="12065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7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52115" algn="r"/>
                        </a:tabLs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Feijoo et al. (1995)               UASB and AF 	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                        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01600" marT="120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Reducing 50% methanogenic activity at salt content &gt; 33 g NaCl /L 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01600" marT="12065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72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01600" marT="120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Shocked at concentrations ranging from 10-21 g NaCl/L for unadapted sludge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01600" marT="12065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71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Belkin et al. (1993)     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Anaerobic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and aerobic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system at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	                           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                                      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32 g/L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(NaCl)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01600" marT="120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85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Low COD removal for whole system (50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%).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COD removal (70%) could be improved at very low F/M ratio (0.02 for anaerobic and 0.04 for aerobic process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01600" marT="12065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2698">
                <a:tc gridSpan="2">
                  <a:txBody>
                    <a:bodyPr/>
                    <a:lstStyle/>
                    <a:p>
                      <a:pPr marL="3003550" indent="-2990850" algn="l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Feijoo et al. (1995) 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  Anaerobic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batch digestion    </a:t>
                      </a:r>
                      <a:r>
                        <a:rPr lang="ar-SA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                   </a:t>
                      </a:r>
                      <a:r>
                        <a:rPr lang="ar-SA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 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Decreasing 50% of methane activity as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increasing. 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003550" indent="-2990850" algn="l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        TDS by 10-25 g NaCl/L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240273"/>
            <a:ext cx="35980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ANAEROBIC TREATMENT :</a:t>
            </a:r>
            <a:endParaRPr lang="en-US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59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2034</Words>
  <Application>Microsoft Office PowerPoint</Application>
  <PresentationFormat>Custom</PresentationFormat>
  <Paragraphs>446</Paragraphs>
  <Slides>24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Graph</vt:lpstr>
      <vt:lpstr>Slide 1</vt:lpstr>
      <vt:lpstr>Contents: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sunderramireddy tatiparthi</dc:creator>
  <cp:lastModifiedBy>abc</cp:lastModifiedBy>
  <cp:revision>103</cp:revision>
  <dcterms:created xsi:type="dcterms:W3CDTF">2014-05-25T14:03:51Z</dcterms:created>
  <dcterms:modified xsi:type="dcterms:W3CDTF">2014-09-03T11:04:01Z</dcterms:modified>
</cp:coreProperties>
</file>