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2" r:id="rId3"/>
    <p:sldId id="256" r:id="rId4"/>
    <p:sldId id="257" r:id="rId5"/>
    <p:sldId id="258" r:id="rId6"/>
    <p:sldId id="259" r:id="rId7"/>
    <p:sldId id="260" r:id="rId8"/>
    <p:sldId id="261" r:id="rId9"/>
    <p:sldId id="262" r:id="rId10"/>
    <p:sldId id="266" r:id="rId11"/>
    <p:sldId id="265" r:id="rId12"/>
    <p:sldId id="267" r:id="rId13"/>
    <p:sldId id="268" r:id="rId14"/>
    <p:sldId id="269" r:id="rId15"/>
    <p:sldId id="270" r:id="rId16"/>
    <p:sldId id="263"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57FC3A-2768-41A9-902C-896E37B4E74C}"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7A741-5A97-472F-98B6-5F5CC85AB2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7FC3A-2768-41A9-902C-896E37B4E74C}" type="datetimeFigureOut">
              <a:rPr lang="en-US" smtClean="0"/>
              <a:pPr/>
              <a:t>10/10/2014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7A741-5A97-472F-98B6-5F5CC85AB21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cosmetology-trichology.conferenceserie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effectLst>
                  <a:outerShdw blurRad="38100" dist="38100" dir="2700000" algn="tl">
                    <a:srgbClr val="000000">
                      <a:alpha val="43137"/>
                    </a:srgbClr>
                  </a:outerShdw>
                </a:effectLst>
                <a:latin typeface="Baskerville Old Face" pitchFamily="18" charset="0"/>
              </a:rPr>
              <a:t>About OMICS Group</a:t>
            </a:r>
            <a:endParaRPr lang="en-US" sz="3600" b="1" dirty="0">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p:txBody>
          <a:bodyPr/>
          <a:lstStyle/>
          <a:p>
            <a:pPr algn="just">
              <a:buFont typeface="Arial" charset="0"/>
              <a:buNone/>
              <a:defRPr/>
            </a:pPr>
            <a:r>
              <a:rPr lang="en-US" sz="2000" dirty="0" smtClean="0">
                <a:latin typeface="+mj-lt"/>
              </a:rPr>
              <a:t>      </a:t>
            </a:r>
            <a:r>
              <a:rPr lang="en-US" sz="2000" dirty="0" smtClean="0">
                <a:effectLst>
                  <a:outerShdw blurRad="38100" dist="38100" dir="2700000" algn="tl">
                    <a:srgbClr val="000000">
                      <a:alpha val="43137"/>
                    </a:srgbClr>
                  </a:outerShdw>
                </a:effectLst>
                <a:latin typeface="+mj-lt"/>
              </a:rPr>
              <a:t>OMICS Group International is an amalgamation of </a:t>
            </a:r>
            <a:r>
              <a:rPr lang="en-US" sz="2000" dirty="0" smtClean="0">
                <a:effectLst>
                  <a:outerShdw blurRad="38100" dist="38100" dir="2700000" algn="tl">
                    <a:srgbClr val="000000">
                      <a:alpha val="43137"/>
                    </a:srgbClr>
                  </a:outerShdw>
                </a:effectLst>
                <a:latin typeface="+mj-lt"/>
                <a:hlinkClick r:id="rId2" tooltip="Open Access publications"/>
              </a:rPr>
              <a:t>Open Access publications</a:t>
            </a:r>
            <a:r>
              <a:rPr lang="en-US" sz="2000" dirty="0" smtClean="0">
                <a:effectLst>
                  <a:outerShdw blurRad="38100" dist="38100" dir="2700000" algn="tl">
                    <a:srgbClr val="000000">
                      <a:alpha val="43137"/>
                    </a:srgbClr>
                  </a:outerShdw>
                </a:effectLst>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effectLst>
                  <a:outerShdw blurRad="38100" dist="38100" dir="2700000" algn="tl">
                    <a:srgbClr val="000000">
                      <a:alpha val="43137"/>
                    </a:srgbClr>
                  </a:outerShdw>
                </a:effectLst>
                <a:latin typeface="+mj-lt"/>
                <a:hlinkClick r:id="rId3" tooltip="scholarly journals"/>
              </a:rPr>
              <a:t>scholarly journals</a:t>
            </a:r>
            <a:r>
              <a:rPr lang="en-US" sz="2000" dirty="0" smtClean="0">
                <a:effectLst>
                  <a:outerShdw blurRad="38100" dist="38100" dir="2700000" algn="tl">
                    <a:srgbClr val="000000">
                      <a:alpha val="43137"/>
                    </a:srgbClr>
                  </a:outerShdw>
                </a:effectLst>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effectLst>
                  <a:outerShdw blurRad="38100" dist="38100" dir="2700000" algn="tl">
                    <a:srgbClr val="000000">
                      <a:alpha val="43137"/>
                    </a:srgbClr>
                  </a:outerShdw>
                </a:effectLst>
                <a:latin typeface="+mj-lt"/>
                <a:hlinkClick r:id="rId4" tooltip="International conferences"/>
              </a:rPr>
              <a:t>International conferences</a:t>
            </a:r>
            <a:r>
              <a:rPr lang="en-US" sz="2000" dirty="0" smtClean="0">
                <a:effectLst>
                  <a:outerShdw blurRad="38100" dist="38100" dir="2700000" algn="tl">
                    <a:srgbClr val="000000">
                      <a:alpha val="43137"/>
                    </a:srgbClr>
                  </a:outerShdw>
                </a:effectLst>
                <a:latin typeface="+mj-lt"/>
              </a:rPr>
              <a:t> annually across the globe, where knowledge transfer takes place through debates, round table discussions, poster presentations, workshops, symposia and exhibitions</a:t>
            </a:r>
            <a:r>
              <a:rPr lang="en-US" sz="1800" dirty="0" smtClean="0">
                <a:effectLst>
                  <a:outerShdw blurRad="38100" dist="38100" dir="2700000" algn="tl">
                    <a:srgbClr val="000000">
                      <a:alpha val="43137"/>
                    </a:srgbClr>
                  </a:outerShdw>
                </a:effectLst>
                <a:latin typeface="+mj-lt"/>
              </a:rPr>
              <a:t>.</a:t>
            </a:r>
            <a:endParaRPr lang="en-US" sz="1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380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2.png"/>
          <p:cNvPicPr>
            <a:picLocks noChangeAspect="1"/>
          </p:cNvPicPr>
          <p:nvPr/>
        </p:nvPicPr>
        <p:blipFill>
          <a:blip r:embed="rId2"/>
          <a:stretch>
            <a:fillRect/>
          </a:stretch>
        </p:blipFill>
        <p:spPr>
          <a:xfrm>
            <a:off x="0" y="0"/>
            <a:ext cx="9144000" cy="689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1.pn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3.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4.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8.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latin typeface="Baskerville Old Face" pitchFamily="18" charset="0"/>
              </a:rPr>
              <a:t>Lets Meet again at Cosmetology-2015</a:t>
            </a:r>
            <a:endParaRPr lang="en-US" sz="3600" b="1" dirty="0">
              <a:latin typeface="Baskerville Old Face" pitchFamily="18" charset="0"/>
            </a:endParaRPr>
          </a:p>
        </p:txBody>
      </p:sp>
      <p:sp>
        <p:nvSpPr>
          <p:cNvPr id="3" name="Content Placeholder 2"/>
          <p:cNvSpPr>
            <a:spLocks noGrp="1"/>
          </p:cNvSpPr>
          <p:nvPr>
            <p:ph idx="1"/>
          </p:nvPr>
        </p:nvSpPr>
        <p:spPr>
          <a:xfrm>
            <a:off x="642938" y="1714500"/>
            <a:ext cx="8001000" cy="3643313"/>
          </a:xfrm>
          <a:ln w="19050">
            <a:solidFill>
              <a:srgbClr val="002060"/>
            </a:solidFill>
          </a:ln>
        </p:spPr>
        <p:txBody>
          <a:bodyPr>
            <a:normAutofit/>
          </a:bodyPr>
          <a:lstStyle/>
          <a:p>
            <a:pPr algn="ctr">
              <a:buFont typeface="Arial" charset="0"/>
              <a:buNone/>
              <a:defRPr/>
            </a:pPr>
            <a:r>
              <a:rPr lang="en-US" sz="2800" b="1" dirty="0" smtClean="0"/>
              <a:t>4</a:t>
            </a:r>
            <a:r>
              <a:rPr lang="en-US" sz="2800" b="1" baseline="30000" dirty="0" smtClean="0"/>
              <a:t>th</a:t>
            </a:r>
            <a:r>
              <a:rPr lang="en-US" sz="2800" b="1" dirty="0"/>
              <a:t> International Conference and Expo </a:t>
            </a:r>
            <a:endParaRPr lang="en-US" sz="2800" b="1" dirty="0" smtClean="0"/>
          </a:p>
          <a:p>
            <a:pPr algn="ctr">
              <a:buFont typeface="Arial" charset="0"/>
              <a:buNone/>
              <a:defRPr/>
            </a:pPr>
            <a:r>
              <a:rPr lang="en-US" sz="2800" b="1" dirty="0" smtClean="0"/>
              <a:t>On</a:t>
            </a:r>
            <a:r>
              <a:rPr lang="en-US" sz="2800" b="1" dirty="0"/>
              <a:t/>
            </a:r>
            <a:br>
              <a:rPr lang="en-US" sz="2800" b="1" dirty="0"/>
            </a:br>
            <a:r>
              <a:rPr lang="en-US" sz="2800" b="1" dirty="0"/>
              <a:t>Cosmetology &amp; </a:t>
            </a:r>
            <a:r>
              <a:rPr lang="en-US" sz="2800" b="1" dirty="0" smtClean="0"/>
              <a:t>Trichology</a:t>
            </a:r>
          </a:p>
          <a:p>
            <a:pPr algn="ctr">
              <a:buFont typeface="Arial" charset="0"/>
              <a:buNone/>
              <a:defRPr/>
            </a:pP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June 22-24, </a:t>
            </a: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2015 Philadelphia, </a:t>
            </a: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USA</a:t>
            </a:r>
          </a:p>
          <a:p>
            <a:pPr algn="ctr">
              <a:buFont typeface="Arial" charset="0"/>
              <a:buNone/>
              <a:defRPr/>
            </a:pPr>
            <a:r>
              <a:rPr lang="en-US" sz="2400" b="1" dirty="0" smtClean="0">
                <a:solidFill>
                  <a:srgbClr val="C00000"/>
                </a:solidFill>
                <a:effectLst>
                  <a:outerShdw blurRad="38100" dist="38100" dir="2700000" algn="tl">
                    <a:srgbClr val="000000">
                      <a:alpha val="43137"/>
                    </a:srgbClr>
                  </a:outerShdw>
                </a:effectLst>
              </a:rPr>
              <a:t>Theme: </a:t>
            </a:r>
            <a:r>
              <a:rPr lang="en-US" sz="2400" dirty="0"/>
              <a:t>Cosmetology and Trichology: Tracking and Tackling its </a:t>
            </a:r>
            <a:r>
              <a:rPr lang="en-US" sz="2400" dirty="0" smtClean="0"/>
              <a:t>Consequences</a:t>
            </a:r>
          </a:p>
          <a:p>
            <a:pPr algn="ctr">
              <a:buFont typeface="Arial" charset="0"/>
              <a:buNone/>
              <a:defRPr/>
            </a:pPr>
            <a:r>
              <a:rPr lang="en-US" sz="2400" b="1" i="1" dirty="0">
                <a:effectLst>
                  <a:outerShdw blurRad="38100" dist="38100" dir="2700000" algn="tl">
                    <a:srgbClr val="000000">
                      <a:alpha val="43137"/>
                    </a:srgbClr>
                  </a:outerShdw>
                </a:effectLst>
              </a:rPr>
              <a:t>Website</a:t>
            </a:r>
            <a:r>
              <a:rPr lang="en-US" sz="2400" b="1" i="1" dirty="0" smtClean="0">
                <a:effectLst>
                  <a:outerShdw blurRad="38100" dist="38100" dir="2700000" algn="tl">
                    <a:srgbClr val="000000">
                      <a:alpha val="43137"/>
                    </a:srgbClr>
                  </a:outerShdw>
                </a:effectLst>
              </a:rPr>
              <a:t>: </a:t>
            </a:r>
            <a:r>
              <a:rPr lang="en-US" sz="2400" b="1" i="1" dirty="0" smtClean="0">
                <a:effectLst>
                  <a:outerShdw blurRad="38100" dist="38100" dir="2700000" algn="tl">
                    <a:srgbClr val="000000">
                      <a:alpha val="43137"/>
                    </a:srgbClr>
                  </a:outerShdw>
                </a:effectLst>
                <a:hlinkClick r:id="rId2"/>
              </a:rPr>
              <a:t>http</a:t>
            </a:r>
            <a:r>
              <a:rPr lang="en-US" sz="2400" b="1" i="1" dirty="0">
                <a:effectLst>
                  <a:outerShdw blurRad="38100" dist="38100" dir="2700000" algn="tl">
                    <a:srgbClr val="000000">
                      <a:alpha val="43137"/>
                    </a:srgbClr>
                  </a:outerShdw>
                </a:effectLst>
                <a:hlinkClick r:id="rId2"/>
              </a:rPr>
              <a:t>://cosmetology-trichology.conferenceseries.com</a:t>
            </a:r>
            <a:r>
              <a:rPr lang="en-US" sz="2400" b="1" i="1" dirty="0" smtClean="0">
                <a:effectLst>
                  <a:outerShdw blurRad="38100" dist="38100" dir="2700000" algn="tl">
                    <a:srgbClr val="000000">
                      <a:alpha val="43137"/>
                    </a:srgbClr>
                  </a:outerShdw>
                </a:effectLst>
                <a:hlinkClick r:id="rId2"/>
              </a:rPr>
              <a:t>/</a:t>
            </a:r>
            <a:endParaRPr lang="en-US" sz="2400" b="1" i="1" dirty="0" smtClean="0">
              <a:effectLst>
                <a:outerShdw blurRad="38100" dist="38100" dir="2700000" algn="tl">
                  <a:srgbClr val="000000">
                    <a:alpha val="43137"/>
                  </a:srgbClr>
                </a:outerShdw>
              </a:effectLst>
            </a:endParaRPr>
          </a:p>
          <a:p>
            <a:pPr algn="ctr">
              <a:buFont typeface="Arial" charset="0"/>
              <a:buNone/>
              <a:defRPr/>
            </a:pP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884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p:spPr>
        <p:txBody>
          <a:bodyPr/>
          <a:lstStyle/>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International is a pioneer and leading science event organizer, which publishes around 400 open access journals and conducts over 300 Medical, Clinical, Engineering, Life Sciences, </a:t>
            </a:r>
            <a:r>
              <a:rPr lang="en-US" sz="2000" dirty="0" err="1" smtClean="0">
                <a:effectLst>
                  <a:outerShdw blurRad="38100" dist="38100" dir="2700000" algn="tl">
                    <a:srgbClr val="000000">
                      <a:alpha val="43137"/>
                    </a:srgbClr>
                  </a:outerShdw>
                </a:effectLst>
                <a:latin typeface="+mj-lt"/>
              </a:rPr>
              <a:t>Phrama</a:t>
            </a:r>
            <a:r>
              <a:rPr lang="en-US" sz="2000" dirty="0" smtClean="0">
                <a:effectLst>
                  <a:outerShdw blurRad="38100" dist="38100" dir="2700000" algn="tl">
                    <a:srgbClr val="000000">
                      <a:alpha val="43137"/>
                    </a:srgbClr>
                  </a:outerShdw>
                </a:effectLst>
                <a:latin typeface="+mj-lt"/>
              </a:rPr>
              <a:t> scientific conferences all over the globe annually with the support of more than 1000 scientific associations and 30,000 editorial board members and 3.5 million followers to its credit.</a:t>
            </a:r>
            <a:br>
              <a:rPr lang="en-US" sz="2000" dirty="0" smtClean="0">
                <a:effectLst>
                  <a:outerShdw blurRad="38100" dist="38100" dir="2700000" algn="tl">
                    <a:srgbClr val="000000">
                      <a:alpha val="43137"/>
                    </a:srgbClr>
                  </a:outerShdw>
                </a:effectLst>
                <a:latin typeface="+mj-lt"/>
              </a:rPr>
            </a:br>
            <a:endParaRPr lang="en-US" sz="2000" dirty="0" smtClean="0">
              <a:effectLst>
                <a:outerShdw blurRad="38100" dist="38100" dir="2700000" algn="tl">
                  <a:srgbClr val="000000">
                    <a:alpha val="43137"/>
                  </a:srgbClr>
                </a:outerShdw>
              </a:effectLst>
              <a:latin typeface="+mj-lt"/>
            </a:endParaRPr>
          </a:p>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pPr>
              <a:defRPr/>
            </a:pPr>
            <a:endParaRPr lang="en-US" dirty="0"/>
          </a:p>
        </p:txBody>
      </p:sp>
    </p:spTree>
    <p:extLst>
      <p:ext uri="{BB962C8B-B14F-4D97-AF65-F5344CB8AC3E}">
        <p14:creationId xmlns:p14="http://schemas.microsoft.com/office/powerpoint/2010/main" val="127121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38</Words>
  <Application>Microsoft Office PowerPoint</Application>
  <PresentationFormat>On-screen Show (4:3)</PresentationFormat>
  <Paragraphs>11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About OMICS Group</vt:lpstr>
      <vt:lpstr>About OMICS Group Conferences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Meet again at Cosmetology-2015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sitech</dc:creator>
  <cp:lastModifiedBy>Syeda Aeliya Fatima Zaidi</cp:lastModifiedBy>
  <cp:revision>25</cp:revision>
  <dcterms:created xsi:type="dcterms:W3CDTF">2014-07-03T07:08:22Z</dcterms:created>
  <dcterms:modified xsi:type="dcterms:W3CDTF">2014-10-10T05:20:07Z</dcterms:modified>
</cp:coreProperties>
</file>