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77" r:id="rId3"/>
    <p:sldId id="257" r:id="rId4"/>
    <p:sldId id="286" r:id="rId5"/>
    <p:sldId id="275" r:id="rId6"/>
    <p:sldId id="272" r:id="rId7"/>
    <p:sldId id="271" r:id="rId8"/>
    <p:sldId id="268" r:id="rId9"/>
    <p:sldId id="269" r:id="rId10"/>
    <p:sldId id="267" r:id="rId11"/>
    <p:sldId id="278" r:id="rId12"/>
    <p:sldId id="282" r:id="rId13"/>
    <p:sldId id="283" r:id="rId14"/>
    <p:sldId id="284" r:id="rId15"/>
    <p:sldId id="279" r:id="rId16"/>
    <p:sldId id="280" r:id="rId17"/>
    <p:sldId id="285" r:id="rId18"/>
    <p:sldId id="281" r:id="rId19"/>
    <p:sldId id="266" r:id="rId20"/>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tė Kabašinskienė" initials="AK" lastIdx="1" clrIdx="0">
    <p:extLst>
      <p:ext uri="{19B8F6BF-5375-455C-9EA6-DF929625EA0E}">
        <p15:presenceInfo xmlns:p15="http://schemas.microsoft.com/office/powerpoint/2012/main" userId="S-1-5-21-3089072159-855748541-3068561586-293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EA9"/>
    <a:srgbClr val="B8CCE4"/>
    <a:srgbClr val="B9CDE5"/>
    <a:srgbClr val="005EC4"/>
    <a:srgbClr val="53BFE5"/>
    <a:srgbClr val="94D4EA"/>
    <a:srgbClr val="0793D2"/>
    <a:srgbClr val="94B2D6"/>
    <a:srgbClr val="4F80BD"/>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28" autoAdjust="0"/>
  </p:normalViewPr>
  <p:slideViewPr>
    <p:cSldViewPr>
      <p:cViewPr varScale="1">
        <p:scale>
          <a:sx n="86" d="100"/>
          <a:sy n="86" d="100"/>
        </p:scale>
        <p:origin x="1920" y="84"/>
      </p:cViewPr>
      <p:guideLst>
        <p:guide orient="horz" pos="2382"/>
        <p:guide pos="33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92D050"/>
              </a:solidFill>
              <a:ln>
                <a:noFill/>
              </a:ln>
              <a:effectLst/>
            </c:spPr>
          </c:dPt>
          <c:dPt>
            <c:idx val="6"/>
            <c:invertIfNegative val="0"/>
            <c:bubble3D val="0"/>
            <c:spPr>
              <a:solidFill>
                <a:srgbClr val="92D050"/>
              </a:solidFill>
              <a:ln>
                <a:noFill/>
              </a:ln>
              <a:effectLst/>
            </c:spPr>
          </c:dPt>
          <c:dPt>
            <c:idx val="7"/>
            <c:invertIfNegative val="0"/>
            <c:bubble3D val="0"/>
            <c:spPr>
              <a:solidFill>
                <a:srgbClr val="92D050"/>
              </a:solidFill>
              <a:ln>
                <a:noFill/>
              </a:ln>
              <a:effectLst/>
            </c:spPr>
          </c:dPt>
          <c:dPt>
            <c:idx val="8"/>
            <c:invertIfNegative val="0"/>
            <c:bubble3D val="0"/>
            <c:spPr>
              <a:solidFill>
                <a:srgbClr val="92D050"/>
              </a:solidFill>
              <a:ln>
                <a:noFill/>
              </a:ln>
              <a:effectLst/>
            </c:spPr>
          </c:dPt>
          <c:dPt>
            <c:idx val="9"/>
            <c:invertIfNegative val="0"/>
            <c:bubble3D val="0"/>
            <c:spPr>
              <a:solidFill>
                <a:srgbClr val="92D050"/>
              </a:solidFill>
              <a:ln>
                <a:noFill/>
              </a:ln>
              <a:effectLst/>
            </c:spPr>
          </c:dPt>
          <c:dPt>
            <c:idx val="10"/>
            <c:invertIfNegative val="0"/>
            <c:bubble3D val="0"/>
            <c:spPr>
              <a:solidFill>
                <a:schemeClr val="accent6">
                  <a:lumMod val="75000"/>
                </a:schemeClr>
              </a:solidFill>
              <a:ln>
                <a:noFill/>
              </a:ln>
              <a:effectLst/>
            </c:spPr>
          </c:dPt>
          <c:dPt>
            <c:idx val="11"/>
            <c:invertIfNegative val="0"/>
            <c:bubble3D val="0"/>
            <c:spPr>
              <a:solidFill>
                <a:schemeClr val="accent6">
                  <a:lumMod val="75000"/>
                </a:schemeClr>
              </a:solidFill>
              <a:ln>
                <a:noFill/>
              </a:ln>
              <a:effectLst/>
            </c:spPr>
          </c:dPt>
          <c:dPt>
            <c:idx val="12"/>
            <c:invertIfNegative val="0"/>
            <c:bubble3D val="0"/>
            <c:spPr>
              <a:solidFill>
                <a:schemeClr val="accent6">
                  <a:lumMod val="75000"/>
                </a:schemeClr>
              </a:solidFill>
              <a:ln>
                <a:noFill/>
              </a:ln>
              <a:effectLst/>
            </c:spPr>
          </c:dPt>
          <c:dPt>
            <c:idx val="13"/>
            <c:invertIfNegative val="0"/>
            <c:bubble3D val="0"/>
            <c:spPr>
              <a:solidFill>
                <a:schemeClr val="accent6">
                  <a:lumMod val="75000"/>
                </a:schemeClr>
              </a:solidFill>
              <a:ln>
                <a:noFill/>
              </a:ln>
              <a:effectLst/>
            </c:spPr>
          </c:dPt>
          <c:dPt>
            <c:idx val="14"/>
            <c:invertIfNegative val="0"/>
            <c:bubble3D val="0"/>
            <c:spPr>
              <a:solidFill>
                <a:schemeClr val="accent6">
                  <a:lumMod val="75000"/>
                </a:schemeClr>
              </a:solidFill>
              <a:ln>
                <a:noFill/>
              </a:ln>
              <a:effectLst/>
            </c:spPr>
          </c:dPt>
          <c:dLbls>
            <c:dLbl>
              <c:idx val="4"/>
              <c:tx>
                <c:rich>
                  <a:bodyPr/>
                  <a:lstStyle/>
                  <a:p>
                    <a:r>
                      <a:rPr lang="en-US" smtClean="0"/>
                      <a:t>27.7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21.3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27.7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smtClean="0"/>
                      <a:t>23.7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t>16.3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smtClean="0"/>
                      <a:t>13.7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smtClean="0"/>
                      <a:t>10.3</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Sheet1!$E$6:$E$20</c:f>
              <c:numCache>
                <c:formatCode>General</c:formatCode>
                <c:ptCount val="15"/>
                <c:pt idx="0">
                  <c:v>28</c:v>
                </c:pt>
                <c:pt idx="1">
                  <c:v>28</c:v>
                </c:pt>
                <c:pt idx="2">
                  <c:v>28</c:v>
                </c:pt>
                <c:pt idx="3">
                  <c:v>28</c:v>
                </c:pt>
                <c:pt idx="4">
                  <c:v>27.7</c:v>
                </c:pt>
                <c:pt idx="5">
                  <c:v>21.3</c:v>
                </c:pt>
                <c:pt idx="6">
                  <c:v>27.7</c:v>
                </c:pt>
                <c:pt idx="7">
                  <c:v>20</c:v>
                </c:pt>
                <c:pt idx="8">
                  <c:v>23.7</c:v>
                </c:pt>
                <c:pt idx="9">
                  <c:v>24</c:v>
                </c:pt>
                <c:pt idx="10">
                  <c:v>16.3</c:v>
                </c:pt>
                <c:pt idx="11">
                  <c:v>13.7</c:v>
                </c:pt>
                <c:pt idx="12">
                  <c:v>10.3</c:v>
                </c:pt>
                <c:pt idx="13">
                  <c:v>12</c:v>
                </c:pt>
                <c:pt idx="14">
                  <c:v>10</c:v>
                </c:pt>
              </c:numCache>
            </c:numRef>
          </c:val>
        </c:ser>
        <c:dLbls>
          <c:showLegendKey val="0"/>
          <c:showVal val="0"/>
          <c:showCatName val="0"/>
          <c:showSerName val="0"/>
          <c:showPercent val="0"/>
          <c:showBubbleSize val="0"/>
        </c:dLbls>
        <c:gapWidth val="219"/>
        <c:overlap val="-27"/>
        <c:axId val="418260528"/>
        <c:axId val="418259744"/>
      </c:barChart>
      <c:catAx>
        <c:axId val="4182605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18259744"/>
        <c:crosses val="autoZero"/>
        <c:auto val="0"/>
        <c:lblAlgn val="ctr"/>
        <c:lblOffset val="100"/>
        <c:noMultiLvlLbl val="0"/>
      </c:catAx>
      <c:valAx>
        <c:axId val="418259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mn-cs"/>
                  </a:defRPr>
                </a:pPr>
                <a:r>
                  <a:rPr lang="en-US" sz="1400" baseline="0">
                    <a:solidFill>
                      <a:sysClr val="windowText" lastClr="000000"/>
                    </a:solidFill>
                    <a:latin typeface="Times New Roman" panose="02020603050405020304" pitchFamily="18" charset="0"/>
                  </a:rPr>
                  <a:t>Hygiene evaluatio</a:t>
                </a:r>
                <a:r>
                  <a:rPr lang="lt-LT" sz="1400" baseline="0">
                    <a:solidFill>
                      <a:sysClr val="windowText" lastClr="000000"/>
                    </a:solidFill>
                    <a:latin typeface="Times New Roman" panose="02020603050405020304" pitchFamily="18" charset="0"/>
                  </a:rPr>
                  <a:t>n</a:t>
                </a:r>
                <a:r>
                  <a:rPr lang="en-US" sz="1400" baseline="0">
                    <a:solidFill>
                      <a:sysClr val="windowText" lastClr="000000"/>
                    </a:solidFill>
                    <a:latin typeface="Times New Roman" panose="02020603050405020304" pitchFamily="18" charset="0"/>
                  </a:rPr>
                  <a:t>, points</a:t>
                </a:r>
              </a:p>
            </c:rich>
          </c:tx>
          <c:layout>
            <c:manualLayout>
              <c:xMode val="edge"/>
              <c:yMode val="edge"/>
              <c:x val="6.6666666666666671E-3"/>
              <c:y val="0.2188776902887138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1826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i="1">
                <a:solidFill>
                  <a:sysClr val="windowText" lastClr="000000"/>
                </a:solidFill>
                <a:latin typeface="Times New Roman" panose="02020603050405020304" pitchFamily="18" charset="0"/>
                <a:cs typeface="Times New Roman" panose="02020603050405020304" pitchFamily="18" charset="0"/>
              </a:rPr>
              <a:t>E. coli </a:t>
            </a:r>
            <a:r>
              <a:rPr lang="en-US" b="1">
                <a:solidFill>
                  <a:sysClr val="windowText" lastClr="000000"/>
                </a:solidFill>
                <a:latin typeface="Times New Roman" panose="02020603050405020304" pitchFamily="18" charset="0"/>
                <a:cs typeface="Times New Roman" panose="02020603050405020304" pitchFamily="18" charset="0"/>
              </a:rPr>
              <a:t>in minced meat</a:t>
            </a:r>
          </a:p>
        </c:rich>
      </c:tx>
      <c:layout>
        <c:manualLayout>
          <c:xMode val="edge"/>
          <c:yMode val="edge"/>
          <c:x val="0.31897900262467194"/>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lt-LT"/>
        </a:p>
      </c:txPr>
    </c:title>
    <c:autoTitleDeleted val="0"/>
    <c:plotArea>
      <c:layout/>
      <c:barChart>
        <c:barDir val="col"/>
        <c:grouping val="clustered"/>
        <c:varyColors val="0"/>
        <c:ser>
          <c:idx val="0"/>
          <c:order val="0"/>
          <c:tx>
            <c:strRef>
              <c:f>Sheet2!$D$175</c:f>
              <c:strCache>
                <c:ptCount val="1"/>
                <c:pt idx="0">
                  <c:v>Supermarket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Sheet2!$C$176:$C$179</c:f>
              <c:strCache>
                <c:ptCount val="4"/>
                <c:pt idx="0">
                  <c:v>Chicken</c:v>
                </c:pt>
                <c:pt idx="1">
                  <c:v>Pork</c:v>
                </c:pt>
                <c:pt idx="2">
                  <c:v>Beef</c:v>
                </c:pt>
                <c:pt idx="3">
                  <c:v>Turkey</c:v>
                </c:pt>
              </c:strCache>
            </c:strRef>
          </c:cat>
          <c:val>
            <c:numRef>
              <c:f>Sheet2!$D$176:$D$179</c:f>
              <c:numCache>
                <c:formatCode>General</c:formatCode>
                <c:ptCount val="4"/>
                <c:pt idx="0">
                  <c:v>0.63</c:v>
                </c:pt>
                <c:pt idx="2">
                  <c:v>2.38</c:v>
                </c:pt>
                <c:pt idx="3">
                  <c:v>1.92</c:v>
                </c:pt>
              </c:numCache>
            </c:numRef>
          </c:val>
        </c:ser>
        <c:ser>
          <c:idx val="1"/>
          <c:order val="1"/>
          <c:tx>
            <c:strRef>
              <c:f>Sheet2!$E$175</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Sheet2!$C$176:$C$179</c:f>
              <c:strCache>
                <c:ptCount val="4"/>
                <c:pt idx="0">
                  <c:v>Chicken</c:v>
                </c:pt>
                <c:pt idx="1">
                  <c:v>Pork</c:v>
                </c:pt>
                <c:pt idx="2">
                  <c:v>Beef</c:v>
                </c:pt>
                <c:pt idx="3">
                  <c:v>Turkey</c:v>
                </c:pt>
              </c:strCache>
            </c:strRef>
          </c:cat>
          <c:val>
            <c:numRef>
              <c:f>Sheet2!$E$176:$E$179</c:f>
              <c:numCache>
                <c:formatCode>General</c:formatCode>
                <c:ptCount val="4"/>
                <c:pt idx="0">
                  <c:v>2.0099999999999998</c:v>
                </c:pt>
                <c:pt idx="2">
                  <c:v>2.4500000000000002</c:v>
                </c:pt>
                <c:pt idx="3">
                  <c:v>2.0099999999999998</c:v>
                </c:pt>
              </c:numCache>
            </c:numRef>
          </c:val>
        </c:ser>
        <c:ser>
          <c:idx val="2"/>
          <c:order val="2"/>
          <c:tx>
            <c:strRef>
              <c:f>Sheet2!$F$175</c:f>
              <c:strCache>
                <c:ptCount val="1"/>
                <c:pt idx="0">
                  <c:v>Farmers market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Sheet2!$C$176:$C$179</c:f>
              <c:strCache>
                <c:ptCount val="4"/>
                <c:pt idx="0">
                  <c:v>Chicken</c:v>
                </c:pt>
                <c:pt idx="1">
                  <c:v>Pork</c:v>
                </c:pt>
                <c:pt idx="2">
                  <c:v>Beef</c:v>
                </c:pt>
                <c:pt idx="3">
                  <c:v>Turkey</c:v>
                </c:pt>
              </c:strCache>
            </c:strRef>
          </c:cat>
          <c:val>
            <c:numRef>
              <c:f>Sheet2!$F$176:$F$179</c:f>
              <c:numCache>
                <c:formatCode>General</c:formatCode>
                <c:ptCount val="4"/>
                <c:pt idx="0">
                  <c:v>1.96</c:v>
                </c:pt>
                <c:pt idx="2">
                  <c:v>3.09</c:v>
                </c:pt>
                <c:pt idx="3">
                  <c:v>4.5599999999999996</c:v>
                </c:pt>
              </c:numCache>
            </c:numRef>
          </c:val>
        </c:ser>
        <c:dLbls>
          <c:dLblPos val="outEnd"/>
          <c:showLegendKey val="0"/>
          <c:showVal val="1"/>
          <c:showCatName val="0"/>
          <c:showSerName val="0"/>
          <c:showPercent val="0"/>
          <c:showBubbleSize val="0"/>
        </c:dLbls>
        <c:gapWidth val="219"/>
        <c:overlap val="-27"/>
        <c:axId val="470203440"/>
        <c:axId val="470199520"/>
      </c:barChart>
      <c:catAx>
        <c:axId val="47020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70199520"/>
        <c:crosses val="autoZero"/>
        <c:auto val="1"/>
        <c:lblAlgn val="ctr"/>
        <c:lblOffset val="100"/>
        <c:noMultiLvlLbl val="0"/>
      </c:catAx>
      <c:valAx>
        <c:axId val="47019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lt-LT" sz="1200" b="0" i="0" baseline="0">
                    <a:solidFill>
                      <a:sysClr val="windowText" lastClr="000000"/>
                    </a:solidFill>
                    <a:effectLst/>
                    <a:latin typeface="Times New Roman" panose="02020603050405020304" pitchFamily="18" charset="0"/>
                    <a:cs typeface="Times New Roman" panose="02020603050405020304" pitchFamily="18" charset="0"/>
                  </a:rPr>
                  <a:t>Colony count, log10CFU/g</a:t>
                </a:r>
                <a:endParaRPr lang="lt-LT" sz="1200">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7020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1">
                <a:solidFill>
                  <a:sysClr val="windowText" lastClr="000000"/>
                </a:solidFill>
                <a:latin typeface="Times New Roman" panose="02020603050405020304" pitchFamily="18" charset="0"/>
                <a:cs typeface="Times New Roman" panose="02020603050405020304" pitchFamily="18" charset="0"/>
              </a:rPr>
              <a:t>E. coli </a:t>
            </a:r>
            <a:r>
              <a:rPr lang="en-US" b="1">
                <a:solidFill>
                  <a:sysClr val="windowText" lastClr="000000"/>
                </a:solidFill>
                <a:latin typeface="Times New Roman" panose="02020603050405020304" pitchFamily="18" charset="0"/>
                <a:cs typeface="Times New Roman" panose="02020603050405020304" pitchFamily="18" charset="0"/>
              </a:rPr>
              <a:t>in hot smoked fish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Sheet2!$D$194</c:f>
              <c:strCache>
                <c:ptCount val="1"/>
                <c:pt idx="0">
                  <c:v>Supermarket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Sheet2!$C$195:$C$198</c:f>
              <c:strCache>
                <c:ptCount val="4"/>
                <c:pt idx="0">
                  <c:v>Salmo salar h.s.</c:v>
                </c:pt>
                <c:pt idx="1">
                  <c:v>Clupea harengus h.s</c:v>
                </c:pt>
                <c:pt idx="2">
                  <c:v>Abramis brama h.s.</c:v>
                </c:pt>
                <c:pt idx="3">
                  <c:v>Scomber scombrus h.s.</c:v>
                </c:pt>
              </c:strCache>
            </c:strRef>
          </c:cat>
          <c:val>
            <c:numRef>
              <c:f>Sheet2!$D$195:$D$198</c:f>
              <c:numCache>
                <c:formatCode>General</c:formatCode>
                <c:ptCount val="4"/>
                <c:pt idx="0">
                  <c:v>1.96</c:v>
                </c:pt>
                <c:pt idx="1">
                  <c:v>1.0900000000000001</c:v>
                </c:pt>
                <c:pt idx="2">
                  <c:v>2.34</c:v>
                </c:pt>
                <c:pt idx="3">
                  <c:v>2.04</c:v>
                </c:pt>
              </c:numCache>
            </c:numRef>
          </c:val>
        </c:ser>
        <c:ser>
          <c:idx val="1"/>
          <c:order val="1"/>
          <c:tx>
            <c:strRef>
              <c:f>Sheet2!$E$194</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Sheet2!$C$195:$C$198</c:f>
              <c:strCache>
                <c:ptCount val="4"/>
                <c:pt idx="0">
                  <c:v>Salmo salar h.s.</c:v>
                </c:pt>
                <c:pt idx="1">
                  <c:v>Clupea harengus h.s</c:v>
                </c:pt>
                <c:pt idx="2">
                  <c:v>Abramis brama h.s.</c:v>
                </c:pt>
                <c:pt idx="3">
                  <c:v>Scomber scombrus h.s.</c:v>
                </c:pt>
              </c:strCache>
            </c:strRef>
          </c:cat>
          <c:val>
            <c:numRef>
              <c:f>Sheet2!$E$195:$E$198</c:f>
              <c:numCache>
                <c:formatCode>General</c:formatCode>
                <c:ptCount val="4"/>
                <c:pt idx="0">
                  <c:v>2.39</c:v>
                </c:pt>
                <c:pt idx="1">
                  <c:v>1.67</c:v>
                </c:pt>
                <c:pt idx="2">
                  <c:v>2.16</c:v>
                </c:pt>
                <c:pt idx="3">
                  <c:v>2.06</c:v>
                </c:pt>
              </c:numCache>
            </c:numRef>
          </c:val>
        </c:ser>
        <c:ser>
          <c:idx val="2"/>
          <c:order val="2"/>
          <c:tx>
            <c:strRef>
              <c:f>Sheet2!$F$194</c:f>
              <c:strCache>
                <c:ptCount val="1"/>
                <c:pt idx="0">
                  <c:v>Farmers market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Sheet2!$C$195:$C$198</c:f>
              <c:strCache>
                <c:ptCount val="4"/>
                <c:pt idx="0">
                  <c:v>Salmo salar h.s.</c:v>
                </c:pt>
                <c:pt idx="1">
                  <c:v>Clupea harengus h.s</c:v>
                </c:pt>
                <c:pt idx="2">
                  <c:v>Abramis brama h.s.</c:v>
                </c:pt>
                <c:pt idx="3">
                  <c:v>Scomber scombrus h.s.</c:v>
                </c:pt>
              </c:strCache>
            </c:strRef>
          </c:cat>
          <c:val>
            <c:numRef>
              <c:f>Sheet2!$F$195:$F$198</c:f>
              <c:numCache>
                <c:formatCode>General</c:formatCode>
                <c:ptCount val="4"/>
                <c:pt idx="0">
                  <c:v>2.2799999999999998</c:v>
                </c:pt>
                <c:pt idx="1">
                  <c:v>1.96</c:v>
                </c:pt>
                <c:pt idx="2">
                  <c:v>1.68</c:v>
                </c:pt>
                <c:pt idx="3">
                  <c:v>0.69</c:v>
                </c:pt>
              </c:numCache>
            </c:numRef>
          </c:val>
        </c:ser>
        <c:dLbls>
          <c:dLblPos val="outEnd"/>
          <c:showLegendKey val="0"/>
          <c:showVal val="1"/>
          <c:showCatName val="0"/>
          <c:showSerName val="0"/>
          <c:showPercent val="0"/>
          <c:showBubbleSize val="0"/>
        </c:dLbls>
        <c:gapWidth val="219"/>
        <c:overlap val="-27"/>
        <c:axId val="470203832"/>
        <c:axId val="470201872"/>
      </c:barChart>
      <c:catAx>
        <c:axId val="47020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70201872"/>
        <c:crosses val="autoZero"/>
        <c:auto val="1"/>
        <c:lblAlgn val="ctr"/>
        <c:lblOffset val="100"/>
        <c:noMultiLvlLbl val="0"/>
      </c:catAx>
      <c:valAx>
        <c:axId val="470201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lt-LT" sz="1200" b="0" i="0" baseline="0">
                    <a:solidFill>
                      <a:sysClr val="windowText" lastClr="000000"/>
                    </a:solidFill>
                    <a:effectLst/>
                    <a:latin typeface="Times New Roman" panose="02020603050405020304" pitchFamily="18" charset="0"/>
                    <a:cs typeface="Times New Roman" panose="02020603050405020304" pitchFamily="18" charset="0"/>
                  </a:rPr>
                  <a:t>Colony count, log10CFU/g</a:t>
                </a:r>
                <a:endParaRPr lang="lt-LT" sz="1200">
                  <a:solidFill>
                    <a:sysClr val="windowText" lastClr="000000"/>
                  </a:solidFill>
                  <a:effectLst/>
                  <a:latin typeface="Times New Roman" panose="02020603050405020304" pitchFamily="18" charset="0"/>
                  <a:cs typeface="Times New Roman" panose="02020603050405020304" pitchFamily="18" charset="0"/>
                </a:endParaRPr>
              </a:p>
            </c:rich>
          </c:tx>
          <c:layout>
            <c:manualLayout>
              <c:xMode val="edge"/>
              <c:yMode val="edge"/>
              <c:x val="2.2222222222222223E-2"/>
              <c:y val="0.1671296296296296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70203832"/>
        <c:crosses val="autoZero"/>
        <c:crossBetween val="between"/>
      </c:valAx>
      <c:spPr>
        <a:noFill/>
        <a:ln>
          <a:noFill/>
        </a:ln>
        <a:effectLst/>
      </c:spPr>
    </c:plotArea>
    <c:legend>
      <c:legendPos val="b"/>
      <c:layout>
        <c:manualLayout>
          <c:xMode val="edge"/>
          <c:yMode val="edge"/>
          <c:x val="0.18234798775153105"/>
          <c:y val="0.85710484106153395"/>
          <c:w val="0.65197047244094486"/>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i="1">
                <a:solidFill>
                  <a:sysClr val="windowText" lastClr="000000"/>
                </a:solidFill>
                <a:latin typeface="Times New Roman" panose="02020603050405020304" pitchFamily="18" charset="0"/>
                <a:cs typeface="Times New Roman" panose="02020603050405020304" pitchFamily="18" charset="0"/>
              </a:rPr>
              <a:t>E. coli </a:t>
            </a:r>
            <a:r>
              <a:rPr lang="en-US" b="1">
                <a:solidFill>
                  <a:sysClr val="windowText" lastClr="000000"/>
                </a:solidFill>
                <a:latin typeface="Times New Roman" panose="02020603050405020304" pitchFamily="18" charset="0"/>
                <a:cs typeface="Times New Roman" panose="02020603050405020304" pitchFamily="18" charset="0"/>
              </a:rPr>
              <a:t>in cold smoked fish</a:t>
            </a:r>
            <a:endParaRPr lang="lt-LT" b="1">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barChart>
        <c:barDir val="col"/>
        <c:grouping val="clustered"/>
        <c:varyColors val="0"/>
        <c:ser>
          <c:idx val="0"/>
          <c:order val="0"/>
          <c:tx>
            <c:strRef>
              <c:f>Sheet2!$D$212</c:f>
              <c:strCache>
                <c:ptCount val="1"/>
                <c:pt idx="0">
                  <c:v>Supermarket</c:v>
                </c:pt>
              </c:strCache>
            </c:strRef>
          </c:tx>
          <c:spPr>
            <a:solidFill>
              <a:schemeClr val="accent1"/>
            </a:solidFill>
            <a:ln>
              <a:noFill/>
            </a:ln>
            <a:effectLst/>
          </c:spPr>
          <c:invertIfNegative val="0"/>
          <c:dLbls>
            <c:dLbl>
              <c:idx val="0"/>
              <c:layout>
                <c:manualLayout>
                  <c:x val="-1.6141791530414725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6141791530414812E-2"/>
                  <c:y val="5.7471264367815831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Sheet2!$C$213:$C$216</c:f>
              <c:strCache>
                <c:ptCount val="4"/>
                <c:pt idx="0">
                  <c:v>Salmo salar c.s.</c:v>
                </c:pt>
                <c:pt idx="1">
                  <c:v>Clupea harengus c.s</c:v>
                </c:pt>
                <c:pt idx="2">
                  <c:v>Abramis brama c.s.</c:v>
                </c:pt>
                <c:pt idx="3">
                  <c:v>Scomber scombrus c.s.</c:v>
                </c:pt>
              </c:strCache>
            </c:strRef>
          </c:cat>
          <c:val>
            <c:numRef>
              <c:f>Sheet2!$D$213:$D$216</c:f>
              <c:numCache>
                <c:formatCode>General</c:formatCode>
                <c:ptCount val="4"/>
                <c:pt idx="0">
                  <c:v>1.32</c:v>
                </c:pt>
                <c:pt idx="1">
                  <c:v>0.67</c:v>
                </c:pt>
                <c:pt idx="2">
                  <c:v>0.87</c:v>
                </c:pt>
                <c:pt idx="3">
                  <c:v>1.94</c:v>
                </c:pt>
              </c:numCache>
            </c:numRef>
          </c:val>
        </c:ser>
        <c:ser>
          <c:idx val="1"/>
          <c:order val="1"/>
          <c:tx>
            <c:strRef>
              <c:f>Sheet2!$E$212</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Sheet2!$C$213:$C$216</c:f>
              <c:strCache>
                <c:ptCount val="4"/>
                <c:pt idx="0">
                  <c:v>Salmo salar c.s.</c:v>
                </c:pt>
                <c:pt idx="1">
                  <c:v>Clupea harengus c.s</c:v>
                </c:pt>
                <c:pt idx="2">
                  <c:v>Abramis brama c.s.</c:v>
                </c:pt>
                <c:pt idx="3">
                  <c:v>Scomber scombrus c.s.</c:v>
                </c:pt>
              </c:strCache>
            </c:strRef>
          </c:cat>
          <c:val>
            <c:numRef>
              <c:f>Sheet2!$E$213:$E$216</c:f>
              <c:numCache>
                <c:formatCode>General</c:formatCode>
                <c:ptCount val="4"/>
                <c:pt idx="0">
                  <c:v>1.46</c:v>
                </c:pt>
                <c:pt idx="1">
                  <c:v>1.04</c:v>
                </c:pt>
                <c:pt idx="2">
                  <c:v>1.39</c:v>
                </c:pt>
                <c:pt idx="3">
                  <c:v>2.0099999999999998</c:v>
                </c:pt>
              </c:numCache>
            </c:numRef>
          </c:val>
        </c:ser>
        <c:ser>
          <c:idx val="2"/>
          <c:order val="2"/>
          <c:tx>
            <c:strRef>
              <c:f>Sheet2!$F$212</c:f>
              <c:strCache>
                <c:ptCount val="1"/>
                <c:pt idx="0">
                  <c:v>Farmers market</c:v>
                </c:pt>
              </c:strCache>
            </c:strRef>
          </c:tx>
          <c:spPr>
            <a:solidFill>
              <a:schemeClr val="accent6">
                <a:lumMod val="75000"/>
              </a:schemeClr>
            </a:solidFill>
            <a:ln>
              <a:noFill/>
            </a:ln>
            <a:effectLst/>
          </c:spPr>
          <c:invertIfNegative val="0"/>
          <c:dLbls>
            <c:dLbl>
              <c:idx val="3"/>
              <c:layout>
                <c:manualLayout>
                  <c:x val="1.6141791530414694E-2"/>
                  <c:y val="-5.7471264367816351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Sheet2!$C$213:$C$216</c:f>
              <c:strCache>
                <c:ptCount val="4"/>
                <c:pt idx="0">
                  <c:v>Salmo salar c.s.</c:v>
                </c:pt>
                <c:pt idx="1">
                  <c:v>Clupea harengus c.s</c:v>
                </c:pt>
                <c:pt idx="2">
                  <c:v>Abramis brama c.s.</c:v>
                </c:pt>
                <c:pt idx="3">
                  <c:v>Scomber scombrus c.s.</c:v>
                </c:pt>
              </c:strCache>
            </c:strRef>
          </c:cat>
          <c:val>
            <c:numRef>
              <c:f>Sheet2!$F$213:$F$216</c:f>
              <c:numCache>
                <c:formatCode>General</c:formatCode>
                <c:ptCount val="4"/>
                <c:pt idx="0">
                  <c:v>2.04</c:v>
                </c:pt>
                <c:pt idx="1">
                  <c:v>1.36</c:v>
                </c:pt>
                <c:pt idx="2">
                  <c:v>1.46</c:v>
                </c:pt>
                <c:pt idx="3">
                  <c:v>2.04</c:v>
                </c:pt>
              </c:numCache>
            </c:numRef>
          </c:val>
        </c:ser>
        <c:dLbls>
          <c:dLblPos val="outEnd"/>
          <c:showLegendKey val="0"/>
          <c:showVal val="1"/>
          <c:showCatName val="0"/>
          <c:showSerName val="0"/>
          <c:showPercent val="0"/>
          <c:showBubbleSize val="0"/>
        </c:dLbls>
        <c:gapWidth val="219"/>
        <c:overlap val="-27"/>
        <c:axId val="470196384"/>
        <c:axId val="470196776"/>
      </c:barChart>
      <c:catAx>
        <c:axId val="47019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70196776"/>
        <c:crosses val="autoZero"/>
        <c:auto val="1"/>
        <c:lblAlgn val="ctr"/>
        <c:lblOffset val="100"/>
        <c:noMultiLvlLbl val="0"/>
      </c:catAx>
      <c:valAx>
        <c:axId val="470196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lt-LT" sz="1200" b="0" i="0" baseline="0">
                    <a:effectLst/>
                    <a:latin typeface="Times New Roman" panose="02020603050405020304" pitchFamily="18" charset="0"/>
                    <a:cs typeface="Times New Roman" panose="02020603050405020304" pitchFamily="18" charset="0"/>
                  </a:rPr>
                  <a:t>Colony count, log10CFU/g</a:t>
                </a:r>
                <a:endParaRPr lang="lt-LT" sz="1200">
                  <a:effectLst/>
                  <a:latin typeface="Times New Roman" panose="02020603050405020304" pitchFamily="18" charset="0"/>
                  <a:cs typeface="Times New Roman" panose="02020603050405020304" pitchFamily="18" charset="0"/>
                </a:endParaRPr>
              </a:p>
            </c:rich>
          </c:tx>
          <c:layout>
            <c:manualLayout>
              <c:xMode val="edge"/>
              <c:yMode val="edge"/>
              <c:x val="1.9444444444444445E-2"/>
              <c:y val="0.1717129629629629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7019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solidFill>
            <a:sysClr val="windowText" lastClr="000000"/>
          </a:solidFill>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400">
                <a:solidFill>
                  <a:sysClr val="windowText" lastClr="000000"/>
                </a:solidFill>
                <a:latin typeface="Times New Roman" panose="02020603050405020304" pitchFamily="18" charset="0"/>
                <a:cs typeface="Times New Roman" panose="02020603050405020304" pitchFamily="18" charset="0"/>
              </a:rPr>
              <a:t>ACC in coleslaw</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lt-LT"/>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92D050"/>
              </a:solidFill>
              <a:ln>
                <a:noFill/>
              </a:ln>
              <a:effectLst/>
            </c:spPr>
          </c:dPt>
          <c:dPt>
            <c:idx val="2"/>
            <c:invertIfNegative val="0"/>
            <c:bubble3D val="0"/>
            <c:spPr>
              <a:solidFill>
                <a:schemeClr val="accent6">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Sheet2!$B$5:$B$7</c:f>
              <c:strCache>
                <c:ptCount val="3"/>
                <c:pt idx="0">
                  <c:v>Supermarket</c:v>
                </c:pt>
                <c:pt idx="1">
                  <c:v>Medium size shop</c:v>
                </c:pt>
                <c:pt idx="2">
                  <c:v>Farmers market</c:v>
                </c:pt>
              </c:strCache>
            </c:strRef>
          </c:cat>
          <c:val>
            <c:numRef>
              <c:f>Sheet2!$C$5:$C$7</c:f>
              <c:numCache>
                <c:formatCode>General</c:formatCode>
                <c:ptCount val="3"/>
                <c:pt idx="0">
                  <c:v>2.9</c:v>
                </c:pt>
                <c:pt idx="1">
                  <c:v>4.38</c:v>
                </c:pt>
                <c:pt idx="2">
                  <c:v>5.94</c:v>
                </c:pt>
              </c:numCache>
            </c:numRef>
          </c:val>
        </c:ser>
        <c:dLbls>
          <c:dLblPos val="inEnd"/>
          <c:showLegendKey val="0"/>
          <c:showVal val="1"/>
          <c:showCatName val="0"/>
          <c:showSerName val="0"/>
          <c:showPercent val="0"/>
          <c:showBubbleSize val="0"/>
        </c:dLbls>
        <c:gapWidth val="267"/>
        <c:overlap val="-43"/>
        <c:axId val="418266016"/>
        <c:axId val="418260136"/>
      </c:barChart>
      <c:catAx>
        <c:axId val="4182660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18260136"/>
        <c:crosses val="autoZero"/>
        <c:auto val="1"/>
        <c:lblAlgn val="ctr"/>
        <c:lblOffset val="100"/>
        <c:noMultiLvlLbl val="0"/>
      </c:catAx>
      <c:valAx>
        <c:axId val="4182601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lumMod val="65000"/>
                        <a:lumOff val="35000"/>
                      </a:sysClr>
                    </a:solidFill>
                    <a:latin typeface="+mn-lt"/>
                    <a:ea typeface="+mn-ea"/>
                    <a:cs typeface="+mn-cs"/>
                  </a:defRPr>
                </a:pPr>
                <a:r>
                  <a:rPr lang="lt-LT" sz="1100" b="0" i="0" baseline="0" dirty="0" err="1">
                    <a:solidFill>
                      <a:sysClr val="windowText" lastClr="000000"/>
                    </a:solidFill>
                    <a:effectLst/>
                    <a:latin typeface="Times New Roman" panose="02020603050405020304" pitchFamily="18" charset="0"/>
                    <a:cs typeface="Times New Roman" panose="02020603050405020304" pitchFamily="18" charset="0"/>
                  </a:rPr>
                  <a:t>Colony</a:t>
                </a:r>
                <a:r>
                  <a:rPr lang="lt-LT" sz="1100" b="0" i="0" baseline="0" dirty="0">
                    <a:solidFill>
                      <a:sysClr val="windowText" lastClr="000000"/>
                    </a:solidFill>
                    <a:effectLst/>
                    <a:latin typeface="Times New Roman" panose="02020603050405020304" pitchFamily="18" charset="0"/>
                    <a:cs typeface="Times New Roman" panose="02020603050405020304" pitchFamily="18" charset="0"/>
                  </a:rPr>
                  <a:t> </a:t>
                </a:r>
                <a:r>
                  <a:rPr lang="lt-LT" sz="1100" b="0" i="0" baseline="0" dirty="0" err="1">
                    <a:solidFill>
                      <a:sysClr val="windowText" lastClr="000000"/>
                    </a:solidFill>
                    <a:effectLst/>
                    <a:latin typeface="Times New Roman" panose="02020603050405020304" pitchFamily="18" charset="0"/>
                    <a:cs typeface="Times New Roman" panose="02020603050405020304" pitchFamily="18" charset="0"/>
                  </a:rPr>
                  <a:t>count</a:t>
                </a:r>
                <a:r>
                  <a:rPr lang="lt-LT" sz="1100" b="0" i="0" baseline="0" dirty="0">
                    <a:solidFill>
                      <a:sysClr val="windowText" lastClr="000000"/>
                    </a:solidFill>
                    <a:effectLst/>
                    <a:latin typeface="Times New Roman" panose="02020603050405020304" pitchFamily="18" charset="0"/>
                    <a:cs typeface="Times New Roman" panose="02020603050405020304" pitchFamily="18" charset="0"/>
                  </a:rPr>
                  <a:t>, log</a:t>
                </a:r>
                <a:r>
                  <a:rPr lang="lt-LT" sz="1100" b="0" i="0" baseline="-25000" dirty="0">
                    <a:solidFill>
                      <a:sysClr val="windowText" lastClr="000000"/>
                    </a:solidFill>
                    <a:effectLst/>
                    <a:latin typeface="Times New Roman" panose="02020603050405020304" pitchFamily="18" charset="0"/>
                    <a:cs typeface="Times New Roman" panose="02020603050405020304" pitchFamily="18" charset="0"/>
                  </a:rPr>
                  <a:t>10</a:t>
                </a:r>
                <a:r>
                  <a:rPr lang="lt-LT" sz="1100" b="0" i="0" baseline="0" dirty="0">
                    <a:solidFill>
                      <a:sysClr val="windowText" lastClr="000000"/>
                    </a:solidFill>
                    <a:effectLst/>
                    <a:latin typeface="Times New Roman" panose="02020603050405020304" pitchFamily="18" charset="0"/>
                    <a:cs typeface="Times New Roman" panose="02020603050405020304" pitchFamily="18" charset="0"/>
                  </a:rPr>
                  <a:t>CFU/g</a:t>
                </a:r>
                <a:endParaRPr lang="lt-LT" sz="1100" dirty="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1.7006802721088437E-2"/>
              <c:y val="0.1707572421224483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t-LT"/>
          </a:p>
        </c:txPr>
        <c:crossAx val="4182660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lt-LT" sz="1400">
                <a:solidFill>
                  <a:sysClr val="windowText" lastClr="000000"/>
                </a:solidFill>
                <a:latin typeface="Times New Roman" panose="02020603050405020304" pitchFamily="18" charset="0"/>
                <a:cs typeface="Times New Roman" panose="02020603050405020304" pitchFamily="18" charset="0"/>
              </a:rPr>
              <a:t>ACC in hot smoked fish</a:t>
            </a: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endParaRPr lang="lt-LT"/>
        </a:p>
      </c:txPr>
    </c:title>
    <c:autoTitleDeleted val="0"/>
    <c:plotArea>
      <c:layout/>
      <c:barChart>
        <c:barDir val="col"/>
        <c:grouping val="clustered"/>
        <c:varyColors val="0"/>
        <c:ser>
          <c:idx val="0"/>
          <c:order val="0"/>
          <c:tx>
            <c:strRef>
              <c:f>Sheet2!$C$50</c:f>
              <c:strCache>
                <c:ptCount val="1"/>
                <c:pt idx="0">
                  <c:v>Supermarket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Sheet2!$B$51:$B$54</c:f>
              <c:strCache>
                <c:ptCount val="4"/>
                <c:pt idx="0">
                  <c:v>Salmo salar h.s.</c:v>
                </c:pt>
                <c:pt idx="1">
                  <c:v>Clupea harengus h.s</c:v>
                </c:pt>
                <c:pt idx="2">
                  <c:v>Abramis brama h.s.</c:v>
                </c:pt>
                <c:pt idx="3">
                  <c:v>Scomber scombrus h.s.</c:v>
                </c:pt>
              </c:strCache>
            </c:strRef>
          </c:cat>
          <c:val>
            <c:numRef>
              <c:f>Sheet2!$C$51:$C$54</c:f>
              <c:numCache>
                <c:formatCode>General</c:formatCode>
                <c:ptCount val="4"/>
                <c:pt idx="0">
                  <c:v>6.13</c:v>
                </c:pt>
                <c:pt idx="1">
                  <c:v>4.4400000000000004</c:v>
                </c:pt>
                <c:pt idx="2">
                  <c:v>5.12</c:v>
                </c:pt>
                <c:pt idx="3">
                  <c:v>6.42</c:v>
                </c:pt>
              </c:numCache>
            </c:numRef>
          </c:val>
        </c:ser>
        <c:ser>
          <c:idx val="1"/>
          <c:order val="1"/>
          <c:tx>
            <c:strRef>
              <c:f>Sheet2!$D$50</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Sheet2!$B$51:$B$54</c:f>
              <c:strCache>
                <c:ptCount val="4"/>
                <c:pt idx="0">
                  <c:v>Salmo salar h.s.</c:v>
                </c:pt>
                <c:pt idx="1">
                  <c:v>Clupea harengus h.s</c:v>
                </c:pt>
                <c:pt idx="2">
                  <c:v>Abramis brama h.s.</c:v>
                </c:pt>
                <c:pt idx="3">
                  <c:v>Scomber scombrus h.s.</c:v>
                </c:pt>
              </c:strCache>
            </c:strRef>
          </c:cat>
          <c:val>
            <c:numRef>
              <c:f>Sheet2!$D$51:$D$54</c:f>
              <c:numCache>
                <c:formatCode>General</c:formatCode>
                <c:ptCount val="4"/>
                <c:pt idx="0">
                  <c:v>5.41</c:v>
                </c:pt>
                <c:pt idx="1">
                  <c:v>5.48</c:v>
                </c:pt>
                <c:pt idx="2">
                  <c:v>5.73</c:v>
                </c:pt>
                <c:pt idx="3">
                  <c:v>6.47</c:v>
                </c:pt>
              </c:numCache>
            </c:numRef>
          </c:val>
        </c:ser>
        <c:ser>
          <c:idx val="2"/>
          <c:order val="2"/>
          <c:tx>
            <c:strRef>
              <c:f>Sheet2!$E$50</c:f>
              <c:strCache>
                <c:ptCount val="1"/>
                <c:pt idx="0">
                  <c:v>Farmers market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Sheet2!$B$51:$B$54</c:f>
              <c:strCache>
                <c:ptCount val="4"/>
                <c:pt idx="0">
                  <c:v>Salmo salar h.s.</c:v>
                </c:pt>
                <c:pt idx="1">
                  <c:v>Clupea harengus h.s</c:v>
                </c:pt>
                <c:pt idx="2">
                  <c:v>Abramis brama h.s.</c:v>
                </c:pt>
                <c:pt idx="3">
                  <c:v>Scomber scombrus h.s.</c:v>
                </c:pt>
              </c:strCache>
            </c:strRef>
          </c:cat>
          <c:val>
            <c:numRef>
              <c:f>Sheet2!$E$51:$E$54</c:f>
              <c:numCache>
                <c:formatCode>General</c:formatCode>
                <c:ptCount val="4"/>
                <c:pt idx="0">
                  <c:v>5.62</c:v>
                </c:pt>
                <c:pt idx="1">
                  <c:v>4.43</c:v>
                </c:pt>
                <c:pt idx="2">
                  <c:v>6.49</c:v>
                </c:pt>
                <c:pt idx="3">
                  <c:v>6.47</c:v>
                </c:pt>
              </c:numCache>
            </c:numRef>
          </c:val>
        </c:ser>
        <c:dLbls>
          <c:dLblPos val="inEnd"/>
          <c:showLegendKey val="0"/>
          <c:showVal val="1"/>
          <c:showCatName val="0"/>
          <c:showSerName val="0"/>
          <c:showPercent val="0"/>
          <c:showBubbleSize val="0"/>
        </c:dLbls>
        <c:gapWidth val="267"/>
        <c:overlap val="-43"/>
        <c:axId val="418261312"/>
        <c:axId val="418261704"/>
      </c:barChart>
      <c:catAx>
        <c:axId val="4182613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1" u="none" strike="noStrike" kern="120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18261704"/>
        <c:crosses val="autoZero"/>
        <c:auto val="1"/>
        <c:lblAlgn val="ctr"/>
        <c:lblOffset val="100"/>
        <c:noMultiLvlLbl val="0"/>
      </c:catAx>
      <c:valAx>
        <c:axId val="418261704"/>
        <c:scaling>
          <c:orientation val="minMax"/>
          <c:max val="9"/>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200" b="0">
                    <a:solidFill>
                      <a:sysClr val="windowText" lastClr="000000"/>
                    </a:solidFill>
                    <a:latin typeface="Times New Roman" panose="02020603050405020304" pitchFamily="18" charset="0"/>
                    <a:cs typeface="Times New Roman" panose="02020603050405020304" pitchFamily="18" charset="0"/>
                  </a:rPr>
                  <a:t>Colony count, log10CFU/g</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182613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3223889466646854"/>
          <c:y val="0.89633649508652369"/>
          <c:w val="0.76067944337146531"/>
          <c:h val="8.801627640315802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n-US" sz="1400">
                <a:solidFill>
                  <a:sysClr val="windowText" lastClr="000000"/>
                </a:solidFill>
                <a:latin typeface="Times New Roman" panose="02020603050405020304" pitchFamily="18" charset="0"/>
                <a:cs typeface="Times New Roman" panose="02020603050405020304" pitchFamily="18" charset="0"/>
              </a:rPr>
              <a:t>ACC in cold smoked fish</a:t>
            </a: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ysClr val="windowText" lastClr="000000"/>
              </a:solidFill>
              <a:latin typeface="Times New Roman" panose="02020603050405020304" pitchFamily="18" charset="0"/>
              <a:ea typeface="+mj-ea"/>
              <a:cs typeface="Times New Roman" panose="02020603050405020304" pitchFamily="18" charset="0"/>
            </a:defRPr>
          </a:pPr>
          <a:endParaRPr lang="lt-LT"/>
        </a:p>
      </c:txPr>
    </c:title>
    <c:autoTitleDeleted val="0"/>
    <c:plotArea>
      <c:layout/>
      <c:barChart>
        <c:barDir val="col"/>
        <c:grouping val="clustered"/>
        <c:varyColors val="0"/>
        <c:ser>
          <c:idx val="0"/>
          <c:order val="0"/>
          <c:tx>
            <c:strRef>
              <c:f>Sheet2!$C$86</c:f>
              <c:strCache>
                <c:ptCount val="1"/>
                <c:pt idx="0">
                  <c:v>Supermarket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Sheet2!$B$87:$B$90</c:f>
              <c:strCache>
                <c:ptCount val="4"/>
                <c:pt idx="0">
                  <c:v>Salmo salar c.s.</c:v>
                </c:pt>
                <c:pt idx="1">
                  <c:v>Clupea harengus c.s</c:v>
                </c:pt>
                <c:pt idx="2">
                  <c:v>Abramis brama c.s.</c:v>
                </c:pt>
                <c:pt idx="3">
                  <c:v>Scomber scombrus c.s.</c:v>
                </c:pt>
              </c:strCache>
            </c:strRef>
          </c:cat>
          <c:val>
            <c:numRef>
              <c:f>Sheet2!$C$87:$C$90</c:f>
              <c:numCache>
                <c:formatCode>General</c:formatCode>
                <c:ptCount val="4"/>
                <c:pt idx="0">
                  <c:v>5.72</c:v>
                </c:pt>
                <c:pt idx="1">
                  <c:v>3.9</c:v>
                </c:pt>
                <c:pt idx="2">
                  <c:v>5.12</c:v>
                </c:pt>
                <c:pt idx="3">
                  <c:v>5.13</c:v>
                </c:pt>
              </c:numCache>
            </c:numRef>
          </c:val>
        </c:ser>
        <c:ser>
          <c:idx val="1"/>
          <c:order val="1"/>
          <c:tx>
            <c:strRef>
              <c:f>Sheet2!$D$86</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Sheet2!$B$87:$B$90</c:f>
              <c:strCache>
                <c:ptCount val="4"/>
                <c:pt idx="0">
                  <c:v>Salmo salar c.s.</c:v>
                </c:pt>
                <c:pt idx="1">
                  <c:v>Clupea harengus c.s</c:v>
                </c:pt>
                <c:pt idx="2">
                  <c:v>Abramis brama c.s.</c:v>
                </c:pt>
                <c:pt idx="3">
                  <c:v>Scomber scombrus c.s.</c:v>
                </c:pt>
              </c:strCache>
            </c:strRef>
          </c:cat>
          <c:val>
            <c:numRef>
              <c:f>Sheet2!$D$87:$D$90</c:f>
              <c:numCache>
                <c:formatCode>General</c:formatCode>
                <c:ptCount val="4"/>
                <c:pt idx="0">
                  <c:v>5.43</c:v>
                </c:pt>
                <c:pt idx="1">
                  <c:v>3.9</c:v>
                </c:pt>
                <c:pt idx="2">
                  <c:v>5.72</c:v>
                </c:pt>
                <c:pt idx="3">
                  <c:v>5.13</c:v>
                </c:pt>
              </c:numCache>
            </c:numRef>
          </c:val>
        </c:ser>
        <c:ser>
          <c:idx val="2"/>
          <c:order val="2"/>
          <c:tx>
            <c:strRef>
              <c:f>Sheet2!$E$86</c:f>
              <c:strCache>
                <c:ptCount val="1"/>
                <c:pt idx="0">
                  <c:v>Farmers market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Sheet2!$B$87:$B$90</c:f>
              <c:strCache>
                <c:ptCount val="4"/>
                <c:pt idx="0">
                  <c:v>Salmo salar c.s.</c:v>
                </c:pt>
                <c:pt idx="1">
                  <c:v>Clupea harengus c.s</c:v>
                </c:pt>
                <c:pt idx="2">
                  <c:v>Abramis brama c.s.</c:v>
                </c:pt>
                <c:pt idx="3">
                  <c:v>Scomber scombrus c.s.</c:v>
                </c:pt>
              </c:strCache>
            </c:strRef>
          </c:cat>
          <c:val>
            <c:numRef>
              <c:f>Sheet2!$E$87:$E$90</c:f>
              <c:numCache>
                <c:formatCode>General</c:formatCode>
                <c:ptCount val="4"/>
                <c:pt idx="0">
                  <c:v>7.21</c:v>
                </c:pt>
                <c:pt idx="1">
                  <c:v>5.14</c:v>
                </c:pt>
                <c:pt idx="2">
                  <c:v>5.9</c:v>
                </c:pt>
                <c:pt idx="3">
                  <c:v>6.2</c:v>
                </c:pt>
              </c:numCache>
            </c:numRef>
          </c:val>
        </c:ser>
        <c:dLbls>
          <c:dLblPos val="inEnd"/>
          <c:showLegendKey val="0"/>
          <c:showVal val="1"/>
          <c:showCatName val="0"/>
          <c:showSerName val="0"/>
          <c:showPercent val="0"/>
          <c:showBubbleSize val="0"/>
        </c:dLbls>
        <c:gapWidth val="267"/>
        <c:overlap val="-43"/>
        <c:axId val="418264056"/>
        <c:axId val="418262880"/>
      </c:barChart>
      <c:catAx>
        <c:axId val="418264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1" u="none" strike="noStrike" kern="1200" cap="none" spc="0" normalizeH="0" baseline="0">
                <a:solidFill>
                  <a:sysClr val="windowText" lastClr="000000"/>
                </a:solidFill>
                <a:latin typeface="+mn-lt"/>
                <a:ea typeface="+mn-ea"/>
                <a:cs typeface="+mn-cs"/>
              </a:defRPr>
            </a:pPr>
            <a:endParaRPr lang="lt-LT"/>
          </a:p>
        </c:txPr>
        <c:crossAx val="418262880"/>
        <c:crosses val="autoZero"/>
        <c:auto val="1"/>
        <c:lblAlgn val="ctr"/>
        <c:lblOffset val="100"/>
        <c:noMultiLvlLbl val="0"/>
      </c:catAx>
      <c:valAx>
        <c:axId val="418262880"/>
        <c:scaling>
          <c:orientation val="minMax"/>
          <c:max val="9"/>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lumMod val="65000"/>
                        <a:lumOff val="35000"/>
                      </a:sysClr>
                    </a:solidFill>
                    <a:latin typeface="+mn-lt"/>
                    <a:ea typeface="+mn-ea"/>
                    <a:cs typeface="+mn-cs"/>
                  </a:defRPr>
                </a:pPr>
                <a:r>
                  <a:rPr lang="lt-LT" sz="1200" b="0" i="0" baseline="0">
                    <a:solidFill>
                      <a:sysClr val="windowText" lastClr="000000"/>
                    </a:solidFill>
                    <a:effectLst/>
                    <a:latin typeface="Times New Roman" panose="02020603050405020304" pitchFamily="18" charset="0"/>
                    <a:cs typeface="Times New Roman" panose="02020603050405020304" pitchFamily="18" charset="0"/>
                  </a:rPr>
                  <a:t>Colony count, log10CFU/g</a:t>
                </a:r>
                <a:endParaRPr lang="lt-LT" sz="12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3.5901550042093798E-2"/>
              <c:y val="0.1453276340609856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Times New Roman" panose="02020603050405020304" pitchFamily="18" charset="0"/>
              </a:defRPr>
            </a:pPr>
            <a:endParaRPr lang="lt-LT"/>
          </a:p>
        </c:txPr>
        <c:crossAx val="418264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7856827058491148"/>
          <c:y val="0.85553233786607552"/>
          <c:w val="0.64286324316280519"/>
          <c:h val="8.531548182351310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400">
                <a:solidFill>
                  <a:sysClr val="windowText" lastClr="000000"/>
                </a:solidFill>
                <a:latin typeface="Times New Roman" panose="02020603050405020304" pitchFamily="18" charset="0"/>
                <a:cs typeface="Times New Roman" panose="02020603050405020304" pitchFamily="18" charset="0"/>
              </a:rPr>
              <a:t>ACC in minced meat</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lt-LT"/>
        </a:p>
      </c:txPr>
    </c:title>
    <c:autoTitleDeleted val="0"/>
    <c:plotArea>
      <c:layout/>
      <c:barChart>
        <c:barDir val="col"/>
        <c:grouping val="clustered"/>
        <c:varyColors val="0"/>
        <c:ser>
          <c:idx val="0"/>
          <c:order val="0"/>
          <c:tx>
            <c:strRef>
              <c:f>Sheet2!$C$36</c:f>
              <c:strCache>
                <c:ptCount val="1"/>
                <c:pt idx="0">
                  <c:v>Supermarket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Sheet2!$B$37:$B$40</c:f>
              <c:strCache>
                <c:ptCount val="4"/>
                <c:pt idx="0">
                  <c:v>Chicken</c:v>
                </c:pt>
                <c:pt idx="1">
                  <c:v>Pork</c:v>
                </c:pt>
                <c:pt idx="2">
                  <c:v>Beef</c:v>
                </c:pt>
                <c:pt idx="3">
                  <c:v>Turkey</c:v>
                </c:pt>
              </c:strCache>
            </c:strRef>
          </c:cat>
          <c:val>
            <c:numRef>
              <c:f>Sheet2!$C$37:$C$40</c:f>
              <c:numCache>
                <c:formatCode>General</c:formatCode>
                <c:ptCount val="4"/>
                <c:pt idx="0">
                  <c:v>5.2</c:v>
                </c:pt>
                <c:pt idx="1">
                  <c:v>6.1</c:v>
                </c:pt>
                <c:pt idx="2">
                  <c:v>7.1</c:v>
                </c:pt>
                <c:pt idx="3">
                  <c:v>7.8</c:v>
                </c:pt>
              </c:numCache>
            </c:numRef>
          </c:val>
        </c:ser>
        <c:ser>
          <c:idx val="1"/>
          <c:order val="1"/>
          <c:tx>
            <c:strRef>
              <c:f>Sheet2!$D$36</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Sheet2!$B$37:$B$40</c:f>
              <c:strCache>
                <c:ptCount val="4"/>
                <c:pt idx="0">
                  <c:v>Chicken</c:v>
                </c:pt>
                <c:pt idx="1">
                  <c:v>Pork</c:v>
                </c:pt>
                <c:pt idx="2">
                  <c:v>Beef</c:v>
                </c:pt>
                <c:pt idx="3">
                  <c:v>Turkey</c:v>
                </c:pt>
              </c:strCache>
            </c:strRef>
          </c:cat>
          <c:val>
            <c:numRef>
              <c:f>Sheet2!$D$37:$D$40</c:f>
              <c:numCache>
                <c:formatCode>General</c:formatCode>
                <c:ptCount val="4"/>
                <c:pt idx="0">
                  <c:v>4.9000000000000004</c:v>
                </c:pt>
                <c:pt idx="1">
                  <c:v>5.9</c:v>
                </c:pt>
                <c:pt idx="2">
                  <c:v>7.2</c:v>
                </c:pt>
                <c:pt idx="3">
                  <c:v>7.9</c:v>
                </c:pt>
              </c:numCache>
            </c:numRef>
          </c:val>
        </c:ser>
        <c:ser>
          <c:idx val="2"/>
          <c:order val="2"/>
          <c:tx>
            <c:strRef>
              <c:f>Sheet2!$E$36</c:f>
              <c:strCache>
                <c:ptCount val="1"/>
                <c:pt idx="0">
                  <c:v>Farmers market</c:v>
                </c:pt>
              </c:strCache>
            </c:strRef>
          </c:tx>
          <c:spPr>
            <a:solidFill>
              <a:schemeClr val="accent6">
                <a:lumMod val="75000"/>
              </a:schemeClr>
            </a:solidFill>
            <a:ln>
              <a:solidFill>
                <a:schemeClr val="accent6">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Sheet2!$B$37:$B$40</c:f>
              <c:strCache>
                <c:ptCount val="4"/>
                <c:pt idx="0">
                  <c:v>Chicken</c:v>
                </c:pt>
                <c:pt idx="1">
                  <c:v>Pork</c:v>
                </c:pt>
                <c:pt idx="2">
                  <c:v>Beef</c:v>
                </c:pt>
                <c:pt idx="3">
                  <c:v>Turkey</c:v>
                </c:pt>
              </c:strCache>
            </c:strRef>
          </c:cat>
          <c:val>
            <c:numRef>
              <c:f>Sheet2!$E$37:$E$40</c:f>
              <c:numCache>
                <c:formatCode>General</c:formatCode>
                <c:ptCount val="4"/>
                <c:pt idx="0">
                  <c:v>7.3</c:v>
                </c:pt>
                <c:pt idx="1">
                  <c:v>6.5</c:v>
                </c:pt>
                <c:pt idx="2">
                  <c:v>7.8</c:v>
                </c:pt>
                <c:pt idx="3">
                  <c:v>8.1999999999999993</c:v>
                </c:pt>
              </c:numCache>
            </c:numRef>
          </c:val>
        </c:ser>
        <c:dLbls>
          <c:dLblPos val="inEnd"/>
          <c:showLegendKey val="0"/>
          <c:showVal val="1"/>
          <c:showCatName val="0"/>
          <c:showSerName val="0"/>
          <c:showPercent val="0"/>
          <c:showBubbleSize val="0"/>
        </c:dLbls>
        <c:gapWidth val="267"/>
        <c:overlap val="-43"/>
        <c:axId val="418264840"/>
        <c:axId val="418262096"/>
      </c:barChart>
      <c:catAx>
        <c:axId val="4182648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418262096"/>
        <c:crosses val="autoZero"/>
        <c:auto val="1"/>
        <c:lblAlgn val="ctr"/>
        <c:lblOffset val="100"/>
        <c:noMultiLvlLbl val="0"/>
      </c:catAx>
      <c:valAx>
        <c:axId val="41826209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lumMod val="65000"/>
                        <a:lumOff val="35000"/>
                      </a:sysClr>
                    </a:solidFill>
                    <a:latin typeface="+mn-lt"/>
                    <a:ea typeface="+mn-ea"/>
                    <a:cs typeface="+mn-cs"/>
                  </a:defRPr>
                </a:pPr>
                <a:r>
                  <a:rPr lang="lt-LT" sz="1200" b="0" i="0" baseline="0">
                    <a:solidFill>
                      <a:sysClr val="windowText" lastClr="000000"/>
                    </a:solidFill>
                    <a:effectLst/>
                    <a:latin typeface="Times New Roman" panose="02020603050405020304" pitchFamily="18" charset="0"/>
                    <a:cs typeface="Times New Roman" panose="02020603050405020304" pitchFamily="18" charset="0"/>
                  </a:rPr>
                  <a:t>Colony count, log</a:t>
                </a:r>
                <a:r>
                  <a:rPr lang="lt-LT" sz="1200" b="0" i="0" baseline="-25000">
                    <a:solidFill>
                      <a:sysClr val="windowText" lastClr="000000"/>
                    </a:solidFill>
                    <a:effectLst/>
                    <a:latin typeface="Times New Roman" panose="02020603050405020304" pitchFamily="18" charset="0"/>
                    <a:cs typeface="Times New Roman" panose="02020603050405020304" pitchFamily="18" charset="0"/>
                  </a:rPr>
                  <a:t>10</a:t>
                </a:r>
                <a:r>
                  <a:rPr lang="lt-LT" sz="1200" b="0" i="0" baseline="0">
                    <a:solidFill>
                      <a:sysClr val="windowText" lastClr="000000"/>
                    </a:solidFill>
                    <a:effectLst/>
                    <a:latin typeface="Times New Roman" panose="02020603050405020304" pitchFamily="18" charset="0"/>
                    <a:cs typeface="Times New Roman" panose="02020603050405020304" pitchFamily="18" charset="0"/>
                  </a:rPr>
                  <a:t>CFU/g</a:t>
                </a:r>
                <a:endParaRPr lang="lt-LT" sz="1200">
                  <a:solidFill>
                    <a:sysClr val="windowText" lastClr="000000"/>
                  </a:solidFill>
                  <a:effectLst/>
                  <a:latin typeface="Times New Roman" panose="02020603050405020304" pitchFamily="18" charset="0"/>
                  <a:cs typeface="Times New Roman" panose="02020603050405020304" pitchFamily="18" charset="0"/>
                </a:endParaRPr>
              </a:p>
            </c:rich>
          </c:tx>
          <c:layout>
            <c:manualLayout>
              <c:xMode val="edge"/>
              <c:yMode val="edge"/>
              <c:x val="1.6666666666666666E-2"/>
              <c:y val="0.1671296296296296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lt-LT"/>
          </a:p>
        </c:txPr>
        <c:crossAx val="41826484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a:solidFill>
                  <a:sysClr val="windowText" lastClr="000000"/>
                </a:solidFill>
                <a:latin typeface="Times New Roman" panose="02020603050405020304" pitchFamily="18" charset="0"/>
                <a:cs typeface="Times New Roman" panose="02020603050405020304" pitchFamily="18" charset="0"/>
              </a:rPr>
              <a:t>Coliforms in minced meat</a:t>
            </a:r>
          </a:p>
        </c:rich>
      </c:tx>
      <c:layout>
        <c:manualLayout>
          <c:xMode val="edge"/>
          <c:yMode val="edge"/>
          <c:x val="0.23215363704536932"/>
          <c:y val="3.2407539966595088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barChart>
        <c:barDir val="col"/>
        <c:grouping val="clustered"/>
        <c:varyColors val="0"/>
        <c:ser>
          <c:idx val="0"/>
          <c:order val="0"/>
          <c:tx>
            <c:strRef>
              <c:f>Sheet2!$C$106</c:f>
              <c:strCache>
                <c:ptCount val="1"/>
                <c:pt idx="0">
                  <c:v>Supermarket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Sheet2!$B$107:$B$110</c:f>
              <c:strCache>
                <c:ptCount val="4"/>
                <c:pt idx="0">
                  <c:v>Chicken</c:v>
                </c:pt>
                <c:pt idx="1">
                  <c:v>Pork</c:v>
                </c:pt>
                <c:pt idx="2">
                  <c:v>Beef</c:v>
                </c:pt>
                <c:pt idx="3">
                  <c:v>Turkey</c:v>
                </c:pt>
              </c:strCache>
            </c:strRef>
          </c:cat>
          <c:val>
            <c:numRef>
              <c:f>Sheet2!$C$107:$C$110</c:f>
              <c:numCache>
                <c:formatCode>General</c:formatCode>
                <c:ptCount val="4"/>
                <c:pt idx="0">
                  <c:v>1.8</c:v>
                </c:pt>
                <c:pt idx="1">
                  <c:v>2.1</c:v>
                </c:pt>
                <c:pt idx="2">
                  <c:v>3.18</c:v>
                </c:pt>
                <c:pt idx="3">
                  <c:v>3.05</c:v>
                </c:pt>
              </c:numCache>
            </c:numRef>
          </c:val>
        </c:ser>
        <c:ser>
          <c:idx val="1"/>
          <c:order val="1"/>
          <c:tx>
            <c:strRef>
              <c:f>Sheet2!$D$106</c:f>
              <c:strCache>
                <c:ptCount val="1"/>
                <c:pt idx="0">
                  <c:v>Medium size shop</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Sheet2!$B$107:$B$110</c:f>
              <c:strCache>
                <c:ptCount val="4"/>
                <c:pt idx="0">
                  <c:v>Chicken</c:v>
                </c:pt>
                <c:pt idx="1">
                  <c:v>Pork</c:v>
                </c:pt>
                <c:pt idx="2">
                  <c:v>Beef</c:v>
                </c:pt>
                <c:pt idx="3">
                  <c:v>Turkey</c:v>
                </c:pt>
              </c:strCache>
            </c:strRef>
          </c:cat>
          <c:val>
            <c:numRef>
              <c:f>Sheet2!$D$107:$D$110</c:f>
              <c:numCache>
                <c:formatCode>General</c:formatCode>
                <c:ptCount val="4"/>
                <c:pt idx="0">
                  <c:v>2.4</c:v>
                </c:pt>
                <c:pt idx="1">
                  <c:v>2.38</c:v>
                </c:pt>
                <c:pt idx="2">
                  <c:v>3.24</c:v>
                </c:pt>
                <c:pt idx="3">
                  <c:v>3.08</c:v>
                </c:pt>
              </c:numCache>
            </c:numRef>
          </c:val>
        </c:ser>
        <c:ser>
          <c:idx val="2"/>
          <c:order val="2"/>
          <c:tx>
            <c:strRef>
              <c:f>Sheet2!$E$106</c:f>
              <c:strCache>
                <c:ptCount val="1"/>
                <c:pt idx="0">
                  <c:v>Farmers market</c:v>
                </c:pt>
              </c:strCache>
            </c:strRef>
          </c:tx>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Sheet2!$B$107:$B$110</c:f>
              <c:strCache>
                <c:ptCount val="4"/>
                <c:pt idx="0">
                  <c:v>Chicken</c:v>
                </c:pt>
                <c:pt idx="1">
                  <c:v>Pork</c:v>
                </c:pt>
                <c:pt idx="2">
                  <c:v>Beef</c:v>
                </c:pt>
                <c:pt idx="3">
                  <c:v>Turkey</c:v>
                </c:pt>
              </c:strCache>
            </c:strRef>
          </c:cat>
          <c:val>
            <c:numRef>
              <c:f>Sheet2!$E$107:$E$110</c:f>
              <c:numCache>
                <c:formatCode>General</c:formatCode>
                <c:ptCount val="4"/>
                <c:pt idx="0">
                  <c:v>1.84</c:v>
                </c:pt>
                <c:pt idx="1">
                  <c:v>1.06</c:v>
                </c:pt>
                <c:pt idx="2">
                  <c:v>6.85</c:v>
                </c:pt>
                <c:pt idx="3">
                  <c:v>5.38</c:v>
                </c:pt>
              </c:numCache>
            </c:numRef>
          </c:val>
        </c:ser>
        <c:dLbls>
          <c:dLblPos val="outEnd"/>
          <c:showLegendKey val="0"/>
          <c:showVal val="1"/>
          <c:showCatName val="0"/>
          <c:showSerName val="0"/>
          <c:showPercent val="0"/>
          <c:showBubbleSize val="0"/>
        </c:dLbls>
        <c:gapWidth val="100"/>
        <c:overlap val="-24"/>
        <c:axId val="423851888"/>
        <c:axId val="423852280"/>
      </c:barChart>
      <c:catAx>
        <c:axId val="423851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23852280"/>
        <c:crosses val="autoZero"/>
        <c:auto val="1"/>
        <c:lblAlgn val="ctr"/>
        <c:lblOffset val="100"/>
        <c:noMultiLvlLbl val="0"/>
      </c:catAx>
      <c:valAx>
        <c:axId val="423852280"/>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200">
                    <a:solidFill>
                      <a:sysClr val="windowText" lastClr="000000"/>
                    </a:solidFill>
                    <a:latin typeface="Times New Roman" panose="02020603050405020304" pitchFamily="18" charset="0"/>
                    <a:cs typeface="Times New Roman" panose="02020603050405020304" pitchFamily="18" charset="0"/>
                  </a:rPr>
                  <a:t>Colony count, log10CFU/g</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2385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sz="1400" b="1">
                <a:solidFill>
                  <a:sysClr val="windowText" lastClr="000000"/>
                </a:solidFill>
                <a:latin typeface="Times New Roman" panose="02020603050405020304" pitchFamily="18" charset="0"/>
                <a:cs typeface="Times New Roman" panose="02020603050405020304" pitchFamily="18" charset="0"/>
              </a:rPr>
              <a:t>Coliforms in coleslaw</a:t>
            </a:r>
          </a:p>
        </c:rich>
      </c:tx>
      <c:layout>
        <c:manualLayout>
          <c:xMode val="edge"/>
          <c:yMode val="edge"/>
          <c:x val="0.27496598639455788"/>
          <c:y val="7.4712643678160925E-2"/>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lt-LT"/>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92D050"/>
              </a:solidFill>
              <a:ln>
                <a:noFill/>
              </a:ln>
              <a:effectLst/>
            </c:spPr>
          </c:dPt>
          <c:dPt>
            <c:idx val="2"/>
            <c:invertIfNegative val="0"/>
            <c:bubble3D val="0"/>
            <c:spPr>
              <a:solidFill>
                <a:schemeClr val="accent6">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Sheet2!$C$121:$E$121</c:f>
              <c:strCache>
                <c:ptCount val="3"/>
                <c:pt idx="0">
                  <c:v>Supermarket</c:v>
                </c:pt>
                <c:pt idx="1">
                  <c:v>Medium size shop</c:v>
                </c:pt>
                <c:pt idx="2">
                  <c:v>Farmers market</c:v>
                </c:pt>
              </c:strCache>
            </c:strRef>
          </c:cat>
          <c:val>
            <c:numRef>
              <c:f>Sheet2!$C$122:$E$122</c:f>
              <c:numCache>
                <c:formatCode>General</c:formatCode>
                <c:ptCount val="3"/>
                <c:pt idx="0">
                  <c:v>2.37</c:v>
                </c:pt>
                <c:pt idx="1">
                  <c:v>4.34</c:v>
                </c:pt>
                <c:pt idx="2">
                  <c:v>5.21</c:v>
                </c:pt>
              </c:numCache>
            </c:numRef>
          </c:val>
        </c:ser>
        <c:dLbls>
          <c:showLegendKey val="0"/>
          <c:showVal val="0"/>
          <c:showCatName val="0"/>
          <c:showSerName val="0"/>
          <c:showPercent val="0"/>
          <c:showBubbleSize val="0"/>
        </c:dLbls>
        <c:gapWidth val="199"/>
        <c:axId val="423853848"/>
        <c:axId val="423849144"/>
      </c:barChart>
      <c:catAx>
        <c:axId val="42385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23849144"/>
        <c:crosses val="autoZero"/>
        <c:auto val="1"/>
        <c:lblAlgn val="ctr"/>
        <c:lblOffset val="100"/>
        <c:noMultiLvlLbl val="0"/>
      </c:catAx>
      <c:valAx>
        <c:axId val="4238491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cap="all" baseline="0">
                    <a:solidFill>
                      <a:sysClr val="windowText" lastClr="000000">
                        <a:lumMod val="65000"/>
                        <a:lumOff val="35000"/>
                      </a:sysClr>
                    </a:solidFill>
                    <a:latin typeface="+mn-lt"/>
                    <a:ea typeface="+mn-ea"/>
                    <a:cs typeface="+mn-cs"/>
                  </a:defRPr>
                </a:pPr>
                <a:r>
                  <a:rPr lang="lt-LT" sz="1200" b="0" i="0" cap="none" baseline="0">
                    <a:solidFill>
                      <a:sysClr val="windowText" lastClr="000000"/>
                    </a:solidFill>
                    <a:effectLst/>
                    <a:latin typeface="Times New Roman" panose="02020603050405020304" pitchFamily="18" charset="0"/>
                    <a:cs typeface="Times New Roman" panose="02020603050405020304" pitchFamily="18" charset="0"/>
                  </a:rPr>
                  <a:t>Colony count, log10CFU/g</a:t>
                </a:r>
                <a:endParaRPr lang="lt-LT" sz="1200" cap="none" baseline="0">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cap="all"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23853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latin typeface="Times New Roman" panose="02020603050405020304" pitchFamily="18" charset="0"/>
                <a:cs typeface="Times New Roman" panose="02020603050405020304" pitchFamily="18" charset="0"/>
              </a:rPr>
              <a:t>Coliforms in hot smoked fish</a:t>
            </a:r>
          </a:p>
        </c:rich>
      </c:tx>
      <c:layout>
        <c:manualLayout>
          <c:xMode val="edge"/>
          <c:yMode val="edge"/>
          <c:x val="0.29072900262467194"/>
          <c:y val="1.46626617088906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5943000874890639"/>
          <c:y val="0.1087616652085156"/>
          <c:w val="0.83329396325459315"/>
          <c:h val="0.58276829979585887"/>
        </c:manualLayout>
      </c:layout>
      <c:barChart>
        <c:barDir val="col"/>
        <c:grouping val="clustered"/>
        <c:varyColors val="0"/>
        <c:ser>
          <c:idx val="0"/>
          <c:order val="0"/>
          <c:tx>
            <c:strRef>
              <c:f>Sheet2!$D$155</c:f>
              <c:strCache>
                <c:ptCount val="1"/>
                <c:pt idx="0">
                  <c:v>Supermarket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Sheet2!$C$156:$C$159</c:f>
              <c:strCache>
                <c:ptCount val="4"/>
                <c:pt idx="0">
                  <c:v>Salmo salar h.s.</c:v>
                </c:pt>
                <c:pt idx="1">
                  <c:v>Clupea harengus h.s</c:v>
                </c:pt>
                <c:pt idx="2">
                  <c:v>Abramis brama h.s.</c:v>
                </c:pt>
                <c:pt idx="3">
                  <c:v>Scomber scombrus h.s.</c:v>
                </c:pt>
              </c:strCache>
            </c:strRef>
          </c:cat>
          <c:val>
            <c:numRef>
              <c:f>Sheet2!$D$156:$D$159</c:f>
              <c:numCache>
                <c:formatCode>General</c:formatCode>
                <c:ptCount val="4"/>
                <c:pt idx="0">
                  <c:v>2.65</c:v>
                </c:pt>
                <c:pt idx="1">
                  <c:v>1.96</c:v>
                </c:pt>
                <c:pt idx="2">
                  <c:v>3.09</c:v>
                </c:pt>
                <c:pt idx="3">
                  <c:v>2.94</c:v>
                </c:pt>
              </c:numCache>
            </c:numRef>
          </c:val>
        </c:ser>
        <c:ser>
          <c:idx val="1"/>
          <c:order val="1"/>
          <c:tx>
            <c:strRef>
              <c:f>Sheet2!$E$155</c:f>
              <c:strCache>
                <c:ptCount val="1"/>
                <c:pt idx="0">
                  <c:v>Medium size shop</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Sheet2!$C$156:$C$159</c:f>
              <c:strCache>
                <c:ptCount val="4"/>
                <c:pt idx="0">
                  <c:v>Salmo salar h.s.</c:v>
                </c:pt>
                <c:pt idx="1">
                  <c:v>Clupea harengus h.s</c:v>
                </c:pt>
                <c:pt idx="2">
                  <c:v>Abramis brama h.s.</c:v>
                </c:pt>
                <c:pt idx="3">
                  <c:v>Scomber scombrus h.s.</c:v>
                </c:pt>
              </c:strCache>
            </c:strRef>
          </c:cat>
          <c:val>
            <c:numRef>
              <c:f>Sheet2!$E$156:$E$159</c:f>
              <c:numCache>
                <c:formatCode>General</c:formatCode>
                <c:ptCount val="4"/>
                <c:pt idx="0">
                  <c:v>3.17</c:v>
                </c:pt>
                <c:pt idx="1">
                  <c:v>2.0299999999999998</c:v>
                </c:pt>
                <c:pt idx="2">
                  <c:v>3.07</c:v>
                </c:pt>
                <c:pt idx="3">
                  <c:v>3.08</c:v>
                </c:pt>
              </c:numCache>
            </c:numRef>
          </c:val>
        </c:ser>
        <c:ser>
          <c:idx val="2"/>
          <c:order val="2"/>
          <c:tx>
            <c:strRef>
              <c:f>Sheet2!$F$155</c:f>
              <c:strCache>
                <c:ptCount val="1"/>
                <c:pt idx="0">
                  <c:v>Farmers market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Sheet2!$C$156:$C$159</c:f>
              <c:strCache>
                <c:ptCount val="4"/>
                <c:pt idx="0">
                  <c:v>Salmo salar h.s.</c:v>
                </c:pt>
                <c:pt idx="1">
                  <c:v>Clupea harengus h.s</c:v>
                </c:pt>
                <c:pt idx="2">
                  <c:v>Abramis brama h.s.</c:v>
                </c:pt>
                <c:pt idx="3">
                  <c:v>Scomber scombrus h.s.</c:v>
                </c:pt>
              </c:strCache>
            </c:strRef>
          </c:cat>
          <c:val>
            <c:numRef>
              <c:f>Sheet2!$F$156:$F$159</c:f>
              <c:numCache>
                <c:formatCode>General</c:formatCode>
                <c:ptCount val="4"/>
                <c:pt idx="0">
                  <c:v>2.0099999999999998</c:v>
                </c:pt>
                <c:pt idx="1">
                  <c:v>2.36</c:v>
                </c:pt>
                <c:pt idx="2">
                  <c:v>2.96</c:v>
                </c:pt>
                <c:pt idx="3">
                  <c:v>1.93</c:v>
                </c:pt>
              </c:numCache>
            </c:numRef>
          </c:val>
        </c:ser>
        <c:dLbls>
          <c:dLblPos val="outEnd"/>
          <c:showLegendKey val="0"/>
          <c:showVal val="1"/>
          <c:showCatName val="0"/>
          <c:showSerName val="0"/>
          <c:showPercent val="0"/>
          <c:showBubbleSize val="0"/>
        </c:dLbls>
        <c:gapWidth val="219"/>
        <c:overlap val="-27"/>
        <c:axId val="423850712"/>
        <c:axId val="423856200"/>
      </c:barChart>
      <c:catAx>
        <c:axId val="42385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23856200"/>
        <c:crosses val="autoZero"/>
        <c:auto val="1"/>
        <c:lblAlgn val="ctr"/>
        <c:lblOffset val="100"/>
        <c:noMultiLvlLbl val="0"/>
      </c:catAx>
      <c:valAx>
        <c:axId val="423856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lt-LT" sz="1200" b="0" i="0" baseline="0">
                    <a:solidFill>
                      <a:sysClr val="windowText" lastClr="000000"/>
                    </a:solidFill>
                    <a:effectLst/>
                    <a:latin typeface="Times New Roman" panose="02020603050405020304" pitchFamily="18" charset="0"/>
                    <a:cs typeface="Times New Roman" panose="02020603050405020304" pitchFamily="18" charset="0"/>
                  </a:rPr>
                  <a:t>Colony count, log10CFU/g</a:t>
                </a:r>
                <a:endParaRPr lang="lt-LT" sz="1200" b="0" i="0">
                  <a:solidFill>
                    <a:sysClr val="windowText" lastClr="000000"/>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23850712"/>
        <c:crosses val="autoZero"/>
        <c:crossBetween val="between"/>
      </c:valAx>
      <c:spPr>
        <a:noFill/>
        <a:ln>
          <a:noFill/>
        </a:ln>
        <a:effectLst/>
      </c:spPr>
    </c:plotArea>
    <c:legend>
      <c:legendPos val="b"/>
      <c:layout>
        <c:manualLayout>
          <c:xMode val="edge"/>
          <c:yMode val="edge"/>
          <c:x val="0.19345909886264218"/>
          <c:y val="0.79229002624671918"/>
          <c:w val="0.65197047244094486"/>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dirty="0">
                <a:solidFill>
                  <a:sysClr val="windowText" lastClr="000000"/>
                </a:solidFill>
                <a:latin typeface="Times New Roman" panose="02020603050405020304" pitchFamily="18" charset="0"/>
                <a:cs typeface="Times New Roman" panose="02020603050405020304" pitchFamily="18" charset="0"/>
              </a:rPr>
              <a:t>Coliforms in cold smoked fish</a:t>
            </a:r>
          </a:p>
        </c:rich>
      </c:tx>
      <c:layout>
        <c:manualLayout>
          <c:xMode val="edge"/>
          <c:yMode val="edge"/>
          <c:x val="0.26181865903125745"/>
          <c:y val="6.77956772448089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Sheet2!$D$138</c:f>
              <c:strCache>
                <c:ptCount val="1"/>
                <c:pt idx="0">
                  <c:v>Supermarket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Sheet2!$C$139:$C$142</c:f>
              <c:strCache>
                <c:ptCount val="4"/>
                <c:pt idx="0">
                  <c:v>Salmo salar c.s.</c:v>
                </c:pt>
                <c:pt idx="1">
                  <c:v>Clupea harengus c.s</c:v>
                </c:pt>
                <c:pt idx="2">
                  <c:v>Abramis brama c.s.</c:v>
                </c:pt>
                <c:pt idx="3">
                  <c:v>Scomber scombrus c.s.</c:v>
                </c:pt>
              </c:strCache>
            </c:strRef>
          </c:cat>
          <c:val>
            <c:numRef>
              <c:f>Sheet2!$D$139:$D$142</c:f>
              <c:numCache>
                <c:formatCode>General</c:formatCode>
                <c:ptCount val="4"/>
                <c:pt idx="0">
                  <c:v>3.84</c:v>
                </c:pt>
                <c:pt idx="1">
                  <c:v>1.96</c:v>
                </c:pt>
                <c:pt idx="2">
                  <c:v>2.58</c:v>
                </c:pt>
                <c:pt idx="3">
                  <c:v>2.63</c:v>
                </c:pt>
              </c:numCache>
            </c:numRef>
          </c:val>
        </c:ser>
        <c:ser>
          <c:idx val="1"/>
          <c:order val="1"/>
          <c:tx>
            <c:strRef>
              <c:f>Sheet2!$E$138</c:f>
              <c:strCache>
                <c:ptCount val="1"/>
                <c:pt idx="0">
                  <c:v>Medium size shop</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Sheet2!$C$139:$C$142</c:f>
              <c:strCache>
                <c:ptCount val="4"/>
                <c:pt idx="0">
                  <c:v>Salmo salar c.s.</c:v>
                </c:pt>
                <c:pt idx="1">
                  <c:v>Clupea harengus c.s</c:v>
                </c:pt>
                <c:pt idx="2">
                  <c:v>Abramis brama c.s.</c:v>
                </c:pt>
                <c:pt idx="3">
                  <c:v>Scomber scombrus c.s.</c:v>
                </c:pt>
              </c:strCache>
            </c:strRef>
          </c:cat>
          <c:val>
            <c:numRef>
              <c:f>Sheet2!$E$139:$E$142</c:f>
              <c:numCache>
                <c:formatCode>General</c:formatCode>
                <c:ptCount val="4"/>
                <c:pt idx="0">
                  <c:v>3.76</c:v>
                </c:pt>
                <c:pt idx="1">
                  <c:v>2.4900000000000002</c:v>
                </c:pt>
                <c:pt idx="2">
                  <c:v>3.56</c:v>
                </c:pt>
                <c:pt idx="3">
                  <c:v>2.64</c:v>
                </c:pt>
              </c:numCache>
            </c:numRef>
          </c:val>
        </c:ser>
        <c:ser>
          <c:idx val="2"/>
          <c:order val="2"/>
          <c:tx>
            <c:strRef>
              <c:f>Sheet2!$F$138</c:f>
              <c:strCache>
                <c:ptCount val="1"/>
                <c:pt idx="0">
                  <c:v>Farmers market</c:v>
                </c:pt>
              </c:strCache>
            </c:strRef>
          </c:tx>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Sheet2!$C$139:$C$142</c:f>
              <c:strCache>
                <c:ptCount val="4"/>
                <c:pt idx="0">
                  <c:v>Salmo salar c.s.</c:v>
                </c:pt>
                <c:pt idx="1">
                  <c:v>Clupea harengus c.s</c:v>
                </c:pt>
                <c:pt idx="2">
                  <c:v>Abramis brama c.s.</c:v>
                </c:pt>
                <c:pt idx="3">
                  <c:v>Scomber scombrus c.s.</c:v>
                </c:pt>
              </c:strCache>
            </c:strRef>
          </c:cat>
          <c:val>
            <c:numRef>
              <c:f>Sheet2!$F$139:$F$142</c:f>
              <c:numCache>
                <c:formatCode>General</c:formatCode>
                <c:ptCount val="4"/>
                <c:pt idx="0">
                  <c:v>4.5999999999999996</c:v>
                </c:pt>
                <c:pt idx="1">
                  <c:v>3.24</c:v>
                </c:pt>
                <c:pt idx="2">
                  <c:v>3.47</c:v>
                </c:pt>
                <c:pt idx="3">
                  <c:v>2.48</c:v>
                </c:pt>
              </c:numCache>
            </c:numRef>
          </c:val>
        </c:ser>
        <c:dLbls>
          <c:dLblPos val="outEnd"/>
          <c:showLegendKey val="0"/>
          <c:showVal val="1"/>
          <c:showCatName val="0"/>
          <c:showSerName val="0"/>
          <c:showPercent val="0"/>
          <c:showBubbleSize val="0"/>
        </c:dLbls>
        <c:gapWidth val="100"/>
        <c:overlap val="-24"/>
        <c:axId val="423855024"/>
        <c:axId val="423855416"/>
      </c:barChart>
      <c:catAx>
        <c:axId val="423855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423855416"/>
        <c:crosses val="autoZero"/>
        <c:auto val="1"/>
        <c:lblAlgn val="ctr"/>
        <c:lblOffset val="100"/>
        <c:noMultiLvlLbl val="0"/>
      </c:catAx>
      <c:valAx>
        <c:axId val="423855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200">
                    <a:solidFill>
                      <a:sysClr val="windowText" lastClr="000000"/>
                    </a:solidFill>
                    <a:latin typeface="Times New Roman" panose="02020603050405020304" pitchFamily="18" charset="0"/>
                    <a:cs typeface="Times New Roman" panose="02020603050405020304" pitchFamily="18" charset="0"/>
                  </a:rPr>
                  <a:t>Colony count, log10CFU/g</a:t>
                </a:r>
              </a:p>
            </c:rich>
          </c:tx>
          <c:layout>
            <c:manualLayout>
              <c:xMode val="edge"/>
              <c:yMode val="edge"/>
              <c:x val="1.5920396346833145E-2"/>
              <c:y val="0.1792134068662184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t-LT"/>
          </a:p>
        </c:txPr>
        <c:crossAx val="42385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06T14:59:35.599" idx="1">
    <p:pos x="10" y="10"/>
    <p:text>Worldwide interest in food microbiology has never been greater as it is now. Consumers nowadays take more attention not only to the food content, but to the food environment. Retail markets are highly visible to visitors and usualy give aditional information about food storage, preparation and possible contamination sources. 
Food hygiene is one of the most critical aspects to complement the overall shopping experience. Poor hygiene in retail markets, especialy in food preparation sections can even lower shopping rates. It was calculated that  66% of shoppers would reduce their shopping time to avoid unacceptable hygiene.
Of cource the main food safety prevention aspects are GMP and HACCP systems, implemented not only in food production, but in food selling areas as well. The hygiene is aditionaly audited and controled by Veterinary services, but the hygiene violations are still evident. 
Microbiological analysis is a valuable tool, which interests both control authorities and food operators, because it promotes monitoring of the actual situation in order to assess the emerging risk.</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0.11222</cdr:x>
      <cdr:y>0.91822</cdr:y>
    </cdr:from>
    <cdr:to>
      <cdr:x>0.97889</cdr:x>
      <cdr:y>1</cdr:y>
    </cdr:to>
    <cdr:sp macro="" textlink="">
      <cdr:nvSpPr>
        <cdr:cNvPr id="2" name="TextBox 1"/>
        <cdr:cNvSpPr txBox="1"/>
      </cdr:nvSpPr>
      <cdr:spPr>
        <a:xfrm xmlns:a="http://schemas.openxmlformats.org/drawingml/2006/main">
          <a:off x="641348" y="3498431"/>
          <a:ext cx="4953000" cy="31156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Supermarkets</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Medium</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size</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shops</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Farmers</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markets</a:t>
          </a:r>
          <a:endParaRPr lang="lt-LT" sz="1400" dirty="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0.64018</cdr:x>
      <cdr:y>0.16967</cdr:y>
    </cdr:from>
    <cdr:to>
      <cdr:x>0.78304</cdr:x>
      <cdr:y>0.29687</cdr:y>
    </cdr:to>
    <cdr:sp macro="" textlink="">
      <cdr:nvSpPr>
        <cdr:cNvPr id="2" name="Oval 1"/>
        <cdr:cNvSpPr/>
      </cdr:nvSpPr>
      <cdr:spPr>
        <a:xfrm xmlns:a="http://schemas.openxmlformats.org/drawingml/2006/main">
          <a:off x="2731770" y="426657"/>
          <a:ext cx="609600" cy="31986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xmlns:a="http://schemas.openxmlformats.org/drawingml/2006/main">
          <a:pPr algn="ctr"/>
          <a:endParaRPr lang="lt-LT"/>
        </a:p>
      </cdr:txBody>
    </cdr:sp>
  </cdr:relSizeAnchor>
</c:userShapes>
</file>

<file path=ppt/drawings/drawing3.xml><?xml version="1.0" encoding="utf-8"?>
<c:userShapes xmlns:c="http://schemas.openxmlformats.org/drawingml/2006/chart">
  <cdr:relSizeAnchor xmlns:cdr="http://schemas.openxmlformats.org/drawingml/2006/chartDrawing">
    <cdr:from>
      <cdr:x>0.7449</cdr:x>
      <cdr:y>0.1617</cdr:y>
    </cdr:from>
    <cdr:to>
      <cdr:x>0.90816</cdr:x>
      <cdr:y>0.30644</cdr:y>
    </cdr:to>
    <cdr:sp macro="" textlink="">
      <cdr:nvSpPr>
        <cdr:cNvPr id="2" name="Oval 1"/>
        <cdr:cNvSpPr/>
      </cdr:nvSpPr>
      <cdr:spPr>
        <a:xfrm xmlns:a="http://schemas.openxmlformats.org/drawingml/2006/main">
          <a:off x="2781302" y="357319"/>
          <a:ext cx="609600" cy="31986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lt-LT"/>
        </a:p>
      </cdr:txBody>
    </cdr:sp>
  </cdr:relSizeAnchor>
</c:userShapes>
</file>

<file path=ppt/drawings/drawing4.xml><?xml version="1.0" encoding="utf-8"?>
<c:userShapes xmlns:c="http://schemas.openxmlformats.org/drawingml/2006/chart">
  <cdr:relSizeAnchor xmlns:cdr="http://schemas.openxmlformats.org/drawingml/2006/chartDrawing">
    <cdr:from>
      <cdr:x>0.1975</cdr:x>
      <cdr:y>0.08851</cdr:y>
    </cdr:from>
    <cdr:to>
      <cdr:x>0.33083</cdr:x>
      <cdr:y>0.1986</cdr:y>
    </cdr:to>
    <cdr:sp macro="" textlink="">
      <cdr:nvSpPr>
        <cdr:cNvPr id="2" name="Oval 1"/>
        <cdr:cNvSpPr/>
      </cdr:nvSpPr>
      <cdr:spPr>
        <a:xfrm xmlns:a="http://schemas.openxmlformats.org/drawingml/2006/main">
          <a:off x="902970" y="257113"/>
          <a:ext cx="609580" cy="319846"/>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lt-L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C7EA66-7E34-40A2-B42F-D86647AA37AB}" type="datetimeFigureOut">
              <a:rPr lang="lt-LT" smtClean="0"/>
              <a:t>2018-06-07</a:t>
            </a:fld>
            <a:endParaRPr lang="lt-LT"/>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E7A89D-EBF2-4E41-86B1-35D8834FA015}" type="slidenum">
              <a:rPr lang="lt-LT" smtClean="0"/>
              <a:t>‹#›</a:t>
            </a:fld>
            <a:endParaRPr lang="lt-LT"/>
          </a:p>
        </p:txBody>
      </p:sp>
    </p:spTree>
    <p:extLst>
      <p:ext uri="{BB962C8B-B14F-4D97-AF65-F5344CB8AC3E}">
        <p14:creationId xmlns:p14="http://schemas.microsoft.com/office/powerpoint/2010/main" val="382151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B19AFD8-70E6-47F3-9CB9-A478C1F0866A}" type="datetimeFigureOut">
              <a:rPr lang="en-US" smtClean="0"/>
              <a:t>6/7/2018</a:t>
            </a:fld>
            <a:endParaRPr lang="en-US"/>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5D0B3B-2A6A-4150-857F-3DCE477D4569}" type="slidenum">
              <a:rPr lang="en-US" smtClean="0"/>
              <a:t>‹#›</a:t>
            </a:fld>
            <a:endParaRPr lang="en-US"/>
          </a:p>
        </p:txBody>
      </p:sp>
    </p:spTree>
    <p:extLst>
      <p:ext uri="{BB962C8B-B14F-4D97-AF65-F5344CB8AC3E}">
        <p14:creationId xmlns:p14="http://schemas.microsoft.com/office/powerpoint/2010/main" val="271599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745D0B3B-2A6A-4150-857F-3DCE477D4569}" type="slidenum">
              <a:rPr lang="en-US" smtClean="0"/>
              <a:t>1</a:t>
            </a:fld>
            <a:endParaRPr lang="en-US"/>
          </a:p>
        </p:txBody>
      </p:sp>
    </p:spTree>
    <p:extLst>
      <p:ext uri="{BB962C8B-B14F-4D97-AF65-F5344CB8AC3E}">
        <p14:creationId xmlns:p14="http://schemas.microsoft.com/office/powerpoint/2010/main" val="53127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10</a:t>
            </a:fld>
            <a:endParaRPr lang="en-US"/>
          </a:p>
        </p:txBody>
      </p:sp>
    </p:spTree>
    <p:extLst>
      <p:ext uri="{BB962C8B-B14F-4D97-AF65-F5344CB8AC3E}">
        <p14:creationId xmlns:p14="http://schemas.microsoft.com/office/powerpoint/2010/main" val="275847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11</a:t>
            </a:fld>
            <a:endParaRPr lang="en-US"/>
          </a:p>
        </p:txBody>
      </p:sp>
    </p:spTree>
    <p:extLst>
      <p:ext uri="{BB962C8B-B14F-4D97-AF65-F5344CB8AC3E}">
        <p14:creationId xmlns:p14="http://schemas.microsoft.com/office/powerpoint/2010/main" val="409908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12</a:t>
            </a:fld>
            <a:endParaRPr lang="en-US"/>
          </a:p>
        </p:txBody>
      </p:sp>
    </p:spTree>
    <p:extLst>
      <p:ext uri="{BB962C8B-B14F-4D97-AF65-F5344CB8AC3E}">
        <p14:creationId xmlns:p14="http://schemas.microsoft.com/office/powerpoint/2010/main" val="290647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13</a:t>
            </a:fld>
            <a:endParaRPr lang="en-US"/>
          </a:p>
        </p:txBody>
      </p:sp>
    </p:spTree>
    <p:extLst>
      <p:ext uri="{BB962C8B-B14F-4D97-AF65-F5344CB8AC3E}">
        <p14:creationId xmlns:p14="http://schemas.microsoft.com/office/powerpoint/2010/main" val="104122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14</a:t>
            </a:fld>
            <a:endParaRPr lang="en-US"/>
          </a:p>
        </p:txBody>
      </p:sp>
    </p:spTree>
    <p:extLst>
      <p:ext uri="{BB962C8B-B14F-4D97-AF65-F5344CB8AC3E}">
        <p14:creationId xmlns:p14="http://schemas.microsoft.com/office/powerpoint/2010/main" val="170731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Aerobinių kolonijų skaičiui, </a:t>
            </a:r>
            <a:r>
              <a:rPr lang="lt-LT" sz="1200" kern="1200" dirty="0" err="1" smtClean="0">
                <a:solidFill>
                  <a:schemeClr val="tx1"/>
                </a:solidFill>
                <a:effectLst/>
                <a:latin typeface="+mn-lt"/>
                <a:ea typeface="+mn-ea"/>
                <a:cs typeface="+mn-cs"/>
              </a:rPr>
              <a:t>koliforminių</a:t>
            </a:r>
            <a:r>
              <a:rPr lang="lt-LT" sz="1200" kern="1200" dirty="0" smtClean="0">
                <a:solidFill>
                  <a:schemeClr val="tx1"/>
                </a:solidFill>
                <a:effectLst/>
                <a:latin typeface="+mn-lt"/>
                <a:ea typeface="+mn-ea"/>
                <a:cs typeface="+mn-cs"/>
              </a:rPr>
              <a:t> bakterijų skaičiui mėginiuose nustatytiems rezultatams interpretuoti buvo pasirinktas Airijos Maisto saugos tarnybos (FSAI) išleistas: „Rinkoje esančio paruošto vartojimui maisto mikrobiologinių tyrimų aiškinimas“ (38). Remiantis juo kopūstų salotų aerobinių kolonijų skaičius priimtinas &lt;6log₁₀ KSV/g , iš dalies priimtinas 6 - &lt; 7log₁₀ KSV/g ir nepriimtinas ≥ 7 </a:t>
            </a:r>
            <a:r>
              <a:rPr lang="lt-LT" sz="1200" kern="1200" dirty="0" err="1" smtClean="0">
                <a:solidFill>
                  <a:schemeClr val="tx1"/>
                </a:solidFill>
                <a:effectLst/>
                <a:latin typeface="+mn-lt"/>
                <a:ea typeface="+mn-ea"/>
                <a:cs typeface="+mn-cs"/>
              </a:rPr>
              <a:t>log</a:t>
            </a:r>
            <a:r>
              <a:rPr lang="lt-LT" sz="1200" kern="1200" dirty="0" smtClean="0">
                <a:solidFill>
                  <a:schemeClr val="tx1"/>
                </a:solidFill>
                <a:effectLst/>
                <a:latin typeface="+mn-lt"/>
                <a:ea typeface="+mn-ea"/>
                <a:cs typeface="+mn-cs"/>
              </a:rPr>
              <a:t>₁₀ KSV/g.</a:t>
            </a:r>
          </a:p>
          <a:p>
            <a:r>
              <a:rPr lang="lt-LT" sz="1200" kern="1200" dirty="0" smtClean="0">
                <a:solidFill>
                  <a:schemeClr val="tx1"/>
                </a:solidFill>
                <a:effectLst/>
                <a:latin typeface="+mn-lt"/>
                <a:ea typeface="+mn-ea"/>
                <a:cs typeface="+mn-cs"/>
              </a:rPr>
              <a:t>Žuviai: Remiantis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safety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authority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Ireland</a:t>
            </a:r>
            <a:r>
              <a:rPr lang="lt-LT" sz="1200" kern="1200" dirty="0" smtClean="0">
                <a:solidFill>
                  <a:schemeClr val="tx1"/>
                </a:solidFill>
                <a:effectLst/>
                <a:latin typeface="+mn-lt"/>
                <a:ea typeface="+mn-ea"/>
                <a:cs typeface="+mn-cs"/>
              </a:rPr>
              <a:t>“ pateikiama informacija, matoma, jog patenkinamos AKS ribos yra iki 10</a:t>
            </a:r>
            <a:r>
              <a:rPr lang="lt-LT" sz="1200" kern="1200" baseline="30000" dirty="0" smtClean="0">
                <a:solidFill>
                  <a:schemeClr val="tx1"/>
                </a:solidFill>
                <a:effectLst/>
                <a:latin typeface="+mn-lt"/>
                <a:ea typeface="+mn-ea"/>
                <a:cs typeface="+mn-cs"/>
              </a:rPr>
              <a:t>6</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ksv</a:t>
            </a:r>
            <a:r>
              <a:rPr lang="lt-LT" sz="1200" kern="1200" dirty="0" smtClean="0">
                <a:solidFill>
                  <a:schemeClr val="tx1"/>
                </a:solidFill>
                <a:effectLst/>
                <a:latin typeface="+mn-lt"/>
                <a:ea typeface="+mn-ea"/>
                <a:cs typeface="+mn-cs"/>
              </a:rPr>
              <a:t>/g, nuo 10</a:t>
            </a:r>
            <a:r>
              <a:rPr lang="lt-LT" sz="1200" kern="1200" baseline="30000" dirty="0" smtClean="0">
                <a:solidFill>
                  <a:schemeClr val="tx1"/>
                </a:solidFill>
                <a:effectLst/>
                <a:latin typeface="+mn-lt"/>
                <a:ea typeface="+mn-ea"/>
                <a:cs typeface="+mn-cs"/>
              </a:rPr>
              <a:t>6</a:t>
            </a:r>
            <a:r>
              <a:rPr lang="lt-LT" sz="1200" kern="1200" dirty="0" smtClean="0">
                <a:solidFill>
                  <a:schemeClr val="tx1"/>
                </a:solidFill>
                <a:effectLst/>
                <a:latin typeface="+mn-lt"/>
                <a:ea typeface="+mn-ea"/>
                <a:cs typeface="+mn-cs"/>
              </a:rPr>
              <a:t> iki 10</a:t>
            </a:r>
            <a:r>
              <a:rPr lang="lt-LT" sz="1200" kern="1200" baseline="30000" dirty="0" smtClean="0">
                <a:solidFill>
                  <a:schemeClr val="tx1"/>
                </a:solidFill>
                <a:effectLst/>
                <a:latin typeface="+mn-lt"/>
                <a:ea typeface="+mn-ea"/>
                <a:cs typeface="+mn-cs"/>
              </a:rPr>
              <a:t>7</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ksv</a:t>
            </a:r>
            <a:r>
              <a:rPr lang="lt-LT" sz="1200" kern="1200" dirty="0" smtClean="0">
                <a:solidFill>
                  <a:schemeClr val="tx1"/>
                </a:solidFill>
                <a:effectLst/>
                <a:latin typeface="+mn-lt"/>
                <a:ea typeface="+mn-ea"/>
                <a:cs typeface="+mn-cs"/>
              </a:rPr>
              <a:t>/g ribos dar yra priimtinos, tačiau viršijus jas jos tampa nebepriimtinos.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Mėsai</a:t>
            </a:r>
            <a:r>
              <a:rPr lang="lt-LT" sz="1200" kern="1200" baseline="0" dirty="0" smtClean="0">
                <a:solidFill>
                  <a:schemeClr val="tx1"/>
                </a:solidFill>
                <a:effectLst/>
                <a:latin typeface="+mn-lt"/>
                <a:ea typeface="+mn-ea"/>
                <a:cs typeface="+mn-cs"/>
              </a:rPr>
              <a:t> : </a:t>
            </a:r>
            <a:r>
              <a:rPr lang="lt-LT" sz="1200" kern="1200" dirty="0" smtClean="0">
                <a:solidFill>
                  <a:schemeClr val="tx1"/>
                </a:solidFill>
                <a:effectLst/>
                <a:latin typeface="+mn-lt"/>
                <a:ea typeface="+mn-ea"/>
                <a:cs typeface="+mn-cs"/>
              </a:rPr>
              <a:t>Kaip nurodoma reglamente (EB) Nr. 2073/2005 dėl maisto produktų mikrobiologinių kriterijų smulkintoje mėsoje yra vertinamas aerobinių kolonijų skaičius: aerobinių bakterijų –5x10</a:t>
            </a:r>
            <a:r>
              <a:rPr lang="lt-LT" sz="1200" kern="1200" baseline="30000" dirty="0" smtClean="0">
                <a:solidFill>
                  <a:schemeClr val="tx1"/>
                </a:solidFill>
                <a:effectLst/>
                <a:latin typeface="+mn-lt"/>
                <a:ea typeface="+mn-ea"/>
                <a:cs typeface="+mn-cs"/>
              </a:rPr>
              <a:t>5</a:t>
            </a:r>
            <a:r>
              <a:rPr lang="lt-LT" sz="1200" kern="1200" dirty="0" smtClean="0">
                <a:solidFill>
                  <a:schemeClr val="tx1"/>
                </a:solidFill>
                <a:effectLst/>
                <a:latin typeface="+mn-lt"/>
                <a:ea typeface="+mn-ea"/>
                <a:cs typeface="+mn-cs"/>
              </a:rPr>
              <a:t>– 5x10</a:t>
            </a:r>
            <a:r>
              <a:rPr lang="lt-LT" sz="1200" kern="1200" baseline="30000" dirty="0" smtClean="0">
                <a:solidFill>
                  <a:schemeClr val="tx1"/>
                </a:solidFill>
                <a:effectLst/>
                <a:latin typeface="+mn-lt"/>
                <a:ea typeface="+mn-ea"/>
                <a:cs typeface="+mn-cs"/>
              </a:rPr>
              <a:t>6</a:t>
            </a:r>
            <a:r>
              <a:rPr lang="lt-LT" sz="1200" kern="1200" dirty="0" smtClean="0">
                <a:solidFill>
                  <a:schemeClr val="tx1"/>
                </a:solidFill>
                <a:effectLst/>
                <a:latin typeface="+mn-lt"/>
                <a:ea typeface="+mn-ea"/>
                <a:cs typeface="+mn-cs"/>
              </a:rPr>
              <a:t> KSV/g. </a:t>
            </a:r>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15</a:t>
            </a:fld>
            <a:endParaRPr lang="en-US"/>
          </a:p>
        </p:txBody>
      </p:sp>
    </p:spTree>
    <p:extLst>
      <p:ext uri="{BB962C8B-B14F-4D97-AF65-F5344CB8AC3E}">
        <p14:creationId xmlns:p14="http://schemas.microsoft.com/office/powerpoint/2010/main" val="232534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err="1" smtClean="0">
                <a:solidFill>
                  <a:schemeClr val="tx1"/>
                </a:solidFill>
                <a:effectLst/>
                <a:latin typeface="+mn-lt"/>
                <a:ea typeface="+mn-ea"/>
                <a:cs typeface="+mn-cs"/>
              </a:rPr>
              <a:t>Koliforminių</a:t>
            </a:r>
            <a:r>
              <a:rPr lang="lt-LT" sz="1200" kern="1200" dirty="0" smtClean="0">
                <a:solidFill>
                  <a:schemeClr val="tx1"/>
                </a:solidFill>
                <a:effectLst/>
                <a:latin typeface="+mn-lt"/>
                <a:ea typeface="+mn-ea"/>
                <a:cs typeface="+mn-cs"/>
              </a:rPr>
              <a:t> bakterijų skaičius, kurį nustatėme šviežių kopūstų salotų mėginiuose negali būti interpretuojamas pagal Airijos Maisto saugos tarnybos išleistą leidinį, kuriame nurodytos </a:t>
            </a:r>
            <a:r>
              <a:rPr lang="lt-LT" sz="1200" kern="1200" dirty="0" err="1" smtClean="0">
                <a:solidFill>
                  <a:schemeClr val="tx1"/>
                </a:solidFill>
                <a:effectLst/>
                <a:latin typeface="+mn-lt"/>
                <a:ea typeface="+mn-ea"/>
                <a:cs typeface="+mn-cs"/>
              </a:rPr>
              <a:t>mikrobiologionių</a:t>
            </a:r>
            <a:r>
              <a:rPr lang="lt-LT" sz="1200" kern="1200" dirty="0" smtClean="0">
                <a:solidFill>
                  <a:schemeClr val="tx1"/>
                </a:solidFill>
                <a:effectLst/>
                <a:latin typeface="+mn-lt"/>
                <a:ea typeface="+mn-ea"/>
                <a:cs typeface="+mn-cs"/>
              </a:rPr>
              <a:t> rodiklių ribinės vertės paruoštam vartojimui maistui. Jame aiškiai apibrėžta, jog </a:t>
            </a:r>
            <a:r>
              <a:rPr lang="lt-LT" sz="1200" kern="1200" dirty="0" err="1" smtClean="0">
                <a:solidFill>
                  <a:schemeClr val="tx1"/>
                </a:solidFill>
                <a:effectLst/>
                <a:latin typeface="+mn-lt"/>
                <a:ea typeface="+mn-ea"/>
                <a:cs typeface="+mn-cs"/>
              </a:rPr>
              <a:t>koliforminės</a:t>
            </a:r>
            <a:r>
              <a:rPr lang="lt-LT" sz="1200" kern="1200" dirty="0" smtClean="0">
                <a:solidFill>
                  <a:schemeClr val="tx1"/>
                </a:solidFill>
                <a:effectLst/>
                <a:latin typeface="+mn-lt"/>
                <a:ea typeface="+mn-ea"/>
                <a:cs typeface="+mn-cs"/>
              </a:rPr>
              <a:t> bakterijos priklausančios </a:t>
            </a:r>
            <a:r>
              <a:rPr lang="lt-LT" sz="1200" i="1" kern="1200" dirty="0" err="1" smtClean="0">
                <a:solidFill>
                  <a:schemeClr val="tx1"/>
                </a:solidFill>
                <a:effectLst/>
                <a:latin typeface="+mn-lt"/>
                <a:ea typeface="+mn-ea"/>
                <a:cs typeface="+mn-cs"/>
              </a:rPr>
              <a:t>Enterobabacteriaceae</a:t>
            </a:r>
            <a:r>
              <a:rPr lang="lt-LT" sz="1200" i="1" kern="120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šeimai taikomi apribojimai </a:t>
            </a:r>
            <a:r>
              <a:rPr lang="lt-LT" sz="1200" kern="1200" dirty="0" err="1" smtClean="0">
                <a:solidFill>
                  <a:schemeClr val="tx1"/>
                </a:solidFill>
                <a:effectLst/>
                <a:latin typeface="+mn-lt"/>
                <a:ea typeface="+mn-ea"/>
                <a:cs typeface="+mn-cs"/>
              </a:rPr>
              <a:t>mikrobiologiškai</a:t>
            </a:r>
            <a:r>
              <a:rPr lang="lt-LT" sz="1200" kern="1200" dirty="0" smtClean="0">
                <a:solidFill>
                  <a:schemeClr val="tx1"/>
                </a:solidFill>
                <a:effectLst/>
                <a:latin typeface="+mn-lt"/>
                <a:ea typeface="+mn-ea"/>
                <a:cs typeface="+mn-cs"/>
              </a:rPr>
              <a:t> vertinant vaisius ir daržoves bei iš jų pagamintiems gaminiams (sumuštiniams, kopūstų </a:t>
            </a:r>
            <a:r>
              <a:rPr lang="lt-LT" sz="1200" kern="1200" dirty="0" err="1" smtClean="0">
                <a:solidFill>
                  <a:schemeClr val="tx1"/>
                </a:solidFill>
                <a:effectLst/>
                <a:latin typeface="+mn-lt"/>
                <a:ea typeface="+mn-ea"/>
                <a:cs typeface="+mn-cs"/>
              </a:rPr>
              <a:t>salotomos</a:t>
            </a:r>
            <a:r>
              <a:rPr lang="lt-LT" sz="1200" kern="1200" dirty="0" smtClean="0">
                <a:solidFill>
                  <a:schemeClr val="tx1"/>
                </a:solidFill>
                <a:effectLst/>
                <a:latin typeface="+mn-lt"/>
                <a:ea typeface="+mn-ea"/>
                <a:cs typeface="+mn-cs"/>
              </a:rPr>
              <a:t> ir </a:t>
            </a:r>
            <a:r>
              <a:rPr lang="lt-LT" sz="1200" kern="1200" dirty="0" err="1" smtClean="0">
                <a:solidFill>
                  <a:schemeClr val="tx1"/>
                </a:solidFill>
                <a:effectLst/>
                <a:latin typeface="+mn-lt"/>
                <a:ea typeface="+mn-ea"/>
                <a:cs typeface="+mn-cs"/>
              </a:rPr>
              <a:t>tt</a:t>
            </a:r>
            <a:r>
              <a:rPr lang="lt-LT" sz="1200" kern="1200" dirty="0" smtClean="0">
                <a:solidFill>
                  <a:schemeClr val="tx1"/>
                </a:solidFill>
                <a:effectLst/>
                <a:latin typeface="+mn-lt"/>
                <a:ea typeface="+mn-ea"/>
                <a:cs typeface="+mn-cs"/>
              </a:rPr>
              <a:t>.). Kadangi ant šių produktų ir taip aptinkami dideli kiekiai </a:t>
            </a:r>
            <a:r>
              <a:rPr lang="lt-LT" sz="1200" kern="1200" dirty="0" err="1" smtClean="0">
                <a:solidFill>
                  <a:schemeClr val="tx1"/>
                </a:solidFill>
                <a:effectLst/>
                <a:latin typeface="+mn-lt"/>
                <a:ea typeface="+mn-ea"/>
                <a:cs typeface="+mn-cs"/>
              </a:rPr>
              <a:t>koliforminių</a:t>
            </a:r>
            <a:r>
              <a:rPr lang="lt-LT" sz="1200" kern="1200" dirty="0" smtClean="0">
                <a:solidFill>
                  <a:schemeClr val="tx1"/>
                </a:solidFill>
                <a:effectLst/>
                <a:latin typeface="+mn-lt"/>
                <a:ea typeface="+mn-ea"/>
                <a:cs typeface="+mn-cs"/>
              </a:rPr>
              <a:t> bakterijų, kaip jų natūrali mikroflora. Tačiau jeigu nustatomas </a:t>
            </a:r>
            <a:r>
              <a:rPr lang="lt-LT" sz="1200" kern="1200" dirty="0" err="1" smtClean="0">
                <a:solidFill>
                  <a:schemeClr val="tx1"/>
                </a:solidFill>
                <a:effectLst/>
                <a:latin typeface="+mn-lt"/>
                <a:ea typeface="+mn-ea"/>
                <a:cs typeface="+mn-cs"/>
              </a:rPr>
              <a:t>koliforminių</a:t>
            </a:r>
            <a:r>
              <a:rPr lang="lt-LT" sz="1200" kern="1200" dirty="0" smtClean="0">
                <a:solidFill>
                  <a:schemeClr val="tx1"/>
                </a:solidFill>
                <a:effectLst/>
                <a:latin typeface="+mn-lt"/>
                <a:ea typeface="+mn-ea"/>
                <a:cs typeface="+mn-cs"/>
              </a:rPr>
              <a:t> bakterijų itin didelis kiekis, galima daryti prielaidą, kad yra ir patogeninių mikroorganizmų.</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smtClean="0"/>
              <a:t>Smulkintoje mėsoje </a:t>
            </a:r>
            <a:r>
              <a:rPr lang="lt-LT" dirty="0" err="1" smtClean="0"/>
              <a:t>k</a:t>
            </a:r>
            <a:r>
              <a:rPr lang="lt-LT" sz="1200" kern="1200" dirty="0" err="1" smtClean="0">
                <a:solidFill>
                  <a:schemeClr val="tx1"/>
                </a:solidFill>
                <a:effectLst/>
                <a:latin typeface="+mn-lt"/>
                <a:ea typeface="+mn-ea"/>
                <a:cs typeface="+mn-cs"/>
              </a:rPr>
              <a:t>oliforminiai</a:t>
            </a:r>
            <a:r>
              <a:rPr lang="lt-LT" sz="1200" kern="1200" dirty="0" smtClean="0">
                <a:solidFill>
                  <a:schemeClr val="tx1"/>
                </a:solidFill>
                <a:effectLst/>
                <a:latin typeface="+mn-lt"/>
                <a:ea typeface="+mn-ea"/>
                <a:cs typeface="+mn-cs"/>
              </a:rPr>
              <a:t> mikroorganizmai vertinami kaip indikatoriniai mikroorganizmai, kadangi jų nustatymas parodo užterštumą žmonių ar gyvūnų išmatomis.</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16</a:t>
            </a:fld>
            <a:endParaRPr lang="en-US"/>
          </a:p>
        </p:txBody>
      </p:sp>
    </p:spTree>
    <p:extLst>
      <p:ext uri="{BB962C8B-B14F-4D97-AF65-F5344CB8AC3E}">
        <p14:creationId xmlns:p14="http://schemas.microsoft.com/office/powerpoint/2010/main" val="346397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Pagal pateiktus reglamente Nr. 2073/2005 dėl maisto produktų mikrobiologinių kriterijų  kriterijus smulkintoje mėsoje </a:t>
            </a:r>
            <a:r>
              <a:rPr lang="lt-LT" sz="1200" i="1" kern="1200" dirty="0" err="1" smtClean="0">
                <a:solidFill>
                  <a:schemeClr val="tx1"/>
                </a:solidFill>
                <a:effectLst/>
                <a:latin typeface="+mn-lt"/>
                <a:ea typeface="+mn-ea"/>
                <a:cs typeface="+mn-cs"/>
              </a:rPr>
              <a:t>E.coli</a:t>
            </a:r>
            <a:r>
              <a:rPr lang="lt-LT" sz="1200" kern="1200" dirty="0" smtClean="0">
                <a:solidFill>
                  <a:schemeClr val="tx1"/>
                </a:solidFill>
                <a:effectLst/>
                <a:latin typeface="+mn-lt"/>
                <a:ea typeface="+mn-ea"/>
                <a:cs typeface="+mn-cs"/>
              </a:rPr>
              <a:t> ribos neturi būti didesnės kaip 50 – 500 KSV/g, </a:t>
            </a:r>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17</a:t>
            </a:fld>
            <a:endParaRPr lang="en-US"/>
          </a:p>
        </p:txBody>
      </p:sp>
    </p:spTree>
    <p:extLst>
      <p:ext uri="{BB962C8B-B14F-4D97-AF65-F5344CB8AC3E}">
        <p14:creationId xmlns:p14="http://schemas.microsoft.com/office/powerpoint/2010/main" val="2800015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18</a:t>
            </a:fld>
            <a:endParaRPr lang="en-US"/>
          </a:p>
        </p:txBody>
      </p:sp>
    </p:spTree>
    <p:extLst>
      <p:ext uri="{BB962C8B-B14F-4D97-AF65-F5344CB8AC3E}">
        <p14:creationId xmlns:p14="http://schemas.microsoft.com/office/powerpoint/2010/main" val="156846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745D0B3B-2A6A-4150-857F-3DCE477D4569}" type="slidenum">
              <a:rPr lang="en-US" smtClean="0"/>
              <a:t>19</a:t>
            </a:fld>
            <a:endParaRPr lang="en-US"/>
          </a:p>
        </p:txBody>
      </p:sp>
    </p:spTree>
    <p:extLst>
      <p:ext uri="{BB962C8B-B14F-4D97-AF65-F5344CB8AC3E}">
        <p14:creationId xmlns:p14="http://schemas.microsoft.com/office/powerpoint/2010/main" val="94891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err="1" smtClean="0">
                <a:solidFill>
                  <a:schemeClr val="tx1"/>
                </a:solidFill>
                <a:effectLst/>
                <a:latin typeface="+mn-lt"/>
                <a:ea typeface="+mn-ea"/>
                <a:cs typeface="+mn-cs"/>
              </a:rPr>
              <a:t>Worldwide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interest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microbiology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never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been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greater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as</a:t>
            </a:r>
            <a:r>
              <a:rPr lang="lt-LT" sz="1200" kern="1200" dirty="0" smtClean="0">
                <a:solidFill>
                  <a:schemeClr val="tx1"/>
                </a:solidFill>
                <a:effectLst/>
                <a:latin typeface="+mn-lt"/>
                <a:ea typeface="+mn-ea"/>
                <a:cs typeface="+mn-cs"/>
              </a:rPr>
              <a:t> it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now</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Consumers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nowadays</a:t>
            </a:r>
            <a:r>
              <a:rPr lang="lt-LT" sz="1200" kern="1200" dirty="0" smtClean="0">
                <a:solidFill>
                  <a:schemeClr val="tx1"/>
                </a:solidFill>
                <a:effectLst/>
                <a:latin typeface="+mn-lt"/>
                <a:ea typeface="+mn-ea"/>
                <a:cs typeface="+mn-cs"/>
              </a:rPr>
              <a:t> take </a:t>
            </a:r>
            <a:r>
              <a:rPr lang="lt-LT" sz="1200" kern="1200" dirty="0" err="1" smtClean="0">
                <a:solidFill>
                  <a:schemeClr val="tx1"/>
                </a:solidFill>
                <a:effectLst/>
                <a:latin typeface="+mn-lt"/>
                <a:ea typeface="+mn-ea"/>
                <a:cs typeface="+mn-cs"/>
              </a:rPr>
              <a:t>more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attention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not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only</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content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but</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environment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Retail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markets</a:t>
            </a:r>
            <a:r>
              <a:rPr lang="lt-LT" sz="1200" kern="1200" dirty="0" smtClean="0">
                <a:solidFill>
                  <a:schemeClr val="tx1"/>
                </a:solidFill>
                <a:effectLst/>
                <a:latin typeface="+mn-lt"/>
                <a:ea typeface="+mn-ea"/>
                <a:cs typeface="+mn-cs"/>
              </a:rPr>
              <a:t> are </a:t>
            </a:r>
            <a:r>
              <a:rPr lang="lt-LT" sz="1200" kern="1200" dirty="0" err="1" smtClean="0">
                <a:solidFill>
                  <a:schemeClr val="tx1"/>
                </a:solidFill>
                <a:effectLst/>
                <a:latin typeface="+mn-lt"/>
                <a:ea typeface="+mn-ea"/>
                <a:cs typeface="+mn-cs"/>
              </a:rPr>
              <a:t>highly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visible</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visitors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usualy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give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aditional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information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about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storage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preparation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possible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contamination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sources</a:t>
            </a:r>
            <a:r>
              <a:rPr lang="lt-LT" sz="1200" kern="1200" dirty="0" smtClean="0">
                <a:solidFill>
                  <a:schemeClr val="tx1"/>
                </a:solidFill>
                <a:effectLst/>
                <a:latin typeface="+mn-lt"/>
                <a:ea typeface="+mn-ea"/>
                <a:cs typeface="+mn-cs"/>
              </a:rPr>
              <a:t>. </a:t>
            </a:r>
          </a:p>
          <a:p>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most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critical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aspects</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complement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overall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shopping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experience</a:t>
            </a:r>
            <a:r>
              <a:rPr lang="lt-LT" sz="1200" kern="1200" dirty="0" smtClean="0">
                <a:solidFill>
                  <a:schemeClr val="tx1"/>
                </a:solidFill>
                <a:effectLst/>
                <a:latin typeface="+mn-lt"/>
                <a:ea typeface="+mn-ea"/>
                <a:cs typeface="+mn-cs"/>
              </a:rPr>
              <a:t>. P</a:t>
            </a:r>
            <a:r>
              <a:rPr lang="en-US" sz="1200" kern="1200" dirty="0" err="1" smtClean="0">
                <a:solidFill>
                  <a:schemeClr val="tx1"/>
                </a:solidFill>
                <a:effectLst/>
                <a:latin typeface="+mn-lt"/>
                <a:ea typeface="+mn-ea"/>
                <a:cs typeface="+mn-cs"/>
              </a:rPr>
              <a:t>oor</a:t>
            </a:r>
            <a:r>
              <a:rPr lang="en-US" sz="1200" kern="1200" dirty="0" smtClean="0">
                <a:solidFill>
                  <a:schemeClr val="tx1"/>
                </a:solidFill>
                <a:effectLst/>
                <a:latin typeface="+mn-lt"/>
                <a:ea typeface="+mn-ea"/>
                <a:cs typeface="+mn-cs"/>
              </a:rPr>
              <a:t> hygiene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retail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markets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especialy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preparation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sections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can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even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lower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shopping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rates</a:t>
            </a:r>
            <a:r>
              <a:rPr lang="lt-LT" sz="1200" kern="1200" dirty="0" smtClean="0">
                <a:solidFill>
                  <a:schemeClr val="tx1"/>
                </a:solidFill>
                <a:effectLst/>
                <a:latin typeface="+mn-lt"/>
                <a:ea typeface="+mn-ea"/>
                <a:cs typeface="+mn-cs"/>
              </a:rPr>
              <a:t>. It </a:t>
            </a:r>
            <a:r>
              <a:rPr lang="lt-LT" sz="1200" kern="1200" dirty="0" err="1" smtClean="0">
                <a:solidFill>
                  <a:schemeClr val="tx1"/>
                </a:solidFill>
                <a:effectLst/>
                <a:latin typeface="+mn-lt"/>
                <a:ea typeface="+mn-ea"/>
                <a:cs typeface="+mn-cs"/>
              </a:rPr>
              <a:t>was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calculated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that</a:t>
            </a:r>
            <a:r>
              <a:rPr lang="lt-LT" sz="1200" kern="1200" dirty="0" smtClean="0">
                <a:solidFill>
                  <a:schemeClr val="tx1"/>
                </a:solidFill>
                <a:effectLst/>
                <a:latin typeface="+mn-lt"/>
                <a:ea typeface="+mn-ea"/>
                <a:cs typeface="+mn-cs"/>
              </a:rPr>
              <a:t>  66%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shoppers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would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reduce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their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shopping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time</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avoid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unacceptable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a:t>
            </a:r>
          </a:p>
          <a:p>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cource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safety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prevention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aspects</a:t>
            </a:r>
            <a:r>
              <a:rPr lang="lt-LT" sz="1200" kern="1200" dirty="0" smtClean="0">
                <a:solidFill>
                  <a:schemeClr val="tx1"/>
                </a:solidFill>
                <a:effectLst/>
                <a:latin typeface="+mn-lt"/>
                <a:ea typeface="+mn-ea"/>
                <a:cs typeface="+mn-cs"/>
              </a:rPr>
              <a:t> are GMP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HACCP </a:t>
            </a:r>
            <a:r>
              <a:rPr lang="lt-LT" sz="1200" kern="1200" dirty="0" err="1" smtClean="0">
                <a:solidFill>
                  <a:schemeClr val="tx1"/>
                </a:solidFill>
                <a:effectLst/>
                <a:latin typeface="+mn-lt"/>
                <a:ea typeface="+mn-ea"/>
                <a:cs typeface="+mn-cs"/>
              </a:rPr>
              <a:t>systems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implemented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not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only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production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but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selling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areas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well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aditionaly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audited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controled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Veterinary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services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but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violations</a:t>
            </a:r>
            <a:r>
              <a:rPr lang="lt-LT" sz="1200" kern="1200" dirty="0" smtClean="0">
                <a:solidFill>
                  <a:schemeClr val="tx1"/>
                </a:solidFill>
                <a:effectLst/>
                <a:latin typeface="+mn-lt"/>
                <a:ea typeface="+mn-ea"/>
                <a:cs typeface="+mn-cs"/>
              </a:rPr>
              <a:t> are </a:t>
            </a:r>
            <a:r>
              <a:rPr lang="lt-LT" sz="1200" kern="1200" dirty="0" err="1" smtClean="0">
                <a:solidFill>
                  <a:schemeClr val="tx1"/>
                </a:solidFill>
                <a:effectLst/>
                <a:latin typeface="+mn-lt"/>
                <a:ea typeface="+mn-ea"/>
                <a:cs typeface="+mn-cs"/>
              </a:rPr>
              <a:t>still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evident</a:t>
            </a:r>
            <a:r>
              <a:rPr lang="lt-LT" sz="1200" kern="1200" dirty="0" smtClean="0">
                <a:solidFill>
                  <a:schemeClr val="tx1"/>
                </a:solidFill>
                <a:effectLst/>
                <a:latin typeface="+mn-lt"/>
                <a:ea typeface="+mn-ea"/>
                <a:cs typeface="+mn-cs"/>
              </a:rPr>
              <a:t>. </a:t>
            </a:r>
          </a:p>
          <a:p>
            <a:r>
              <a:rPr lang="lt-LT" sz="1200" kern="1200" dirty="0" err="1" smtClean="0">
                <a:solidFill>
                  <a:schemeClr val="tx1"/>
                </a:solidFill>
                <a:effectLst/>
                <a:latin typeface="+mn-lt"/>
                <a:ea typeface="+mn-ea"/>
                <a:cs typeface="+mn-cs"/>
              </a:rPr>
              <a:t>Microbiological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analysis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 </a:t>
            </a:r>
            <a:r>
              <a:rPr lang="lt-LT" sz="1200" kern="1200" dirty="0" err="1" smtClean="0">
                <a:solidFill>
                  <a:schemeClr val="tx1"/>
                </a:solidFill>
                <a:effectLst/>
                <a:latin typeface="+mn-lt"/>
                <a:ea typeface="+mn-ea"/>
                <a:cs typeface="+mn-cs"/>
              </a:rPr>
              <a:t>valuable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tool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which</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interests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both</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control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authorities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operators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because</a:t>
            </a:r>
            <a:r>
              <a:rPr lang="lt-LT" sz="1200" kern="1200" dirty="0" smtClean="0">
                <a:solidFill>
                  <a:schemeClr val="tx1"/>
                </a:solidFill>
                <a:effectLst/>
                <a:latin typeface="+mn-lt"/>
                <a:ea typeface="+mn-ea"/>
                <a:cs typeface="+mn-cs"/>
              </a:rPr>
              <a:t> it </a:t>
            </a:r>
            <a:r>
              <a:rPr lang="lt-LT" sz="1200" kern="1200" dirty="0" err="1" smtClean="0">
                <a:solidFill>
                  <a:schemeClr val="tx1"/>
                </a:solidFill>
                <a:effectLst/>
                <a:latin typeface="+mn-lt"/>
                <a:ea typeface="+mn-ea"/>
                <a:cs typeface="+mn-cs"/>
              </a:rPr>
              <a:t>promotes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monitoring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actual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situation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order</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assess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emerging</a:t>
            </a:r>
            <a:r>
              <a:rPr lang="lt-LT" sz="1200" kern="1200" dirty="0" smtClean="0">
                <a:solidFill>
                  <a:schemeClr val="tx1"/>
                </a:solidFill>
                <a:effectLst/>
                <a:latin typeface="+mn-lt"/>
                <a:ea typeface="+mn-ea"/>
                <a:cs typeface="+mn-cs"/>
              </a:rPr>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2</a:t>
            </a:fld>
            <a:endParaRPr lang="en-US"/>
          </a:p>
        </p:txBody>
      </p:sp>
    </p:spTree>
    <p:extLst>
      <p:ext uri="{BB962C8B-B14F-4D97-AF65-F5344CB8AC3E}">
        <p14:creationId xmlns:p14="http://schemas.microsoft.com/office/powerpoint/2010/main" val="322389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smtClean="0">
                <a:latin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oor</a:t>
            </a:r>
            <a:r>
              <a:rPr lang="en-US" dirty="0" smtClean="0">
                <a:latin typeface="Times New Roman" panose="02020603050405020304" pitchFamily="18" charset="0"/>
                <a:cs typeface="Times New Roman" panose="02020603050405020304" pitchFamily="18" charset="0"/>
              </a:rPr>
              <a:t> hygiene </a:t>
            </a:r>
            <a:r>
              <a:rPr lang="lt-LT" dirty="0" err="1" smtClean="0">
                <a:latin typeface="Times New Roman" panose="02020603050405020304" pitchFamily="18" charset="0"/>
                <a:cs typeface="Times New Roman" panose="02020603050405020304" pitchFamily="18" charset="0"/>
              </a:rPr>
              <a:t>in</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retail</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market</a:t>
            </a:r>
            <a:r>
              <a:rPr lang="lt-LT"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one of the most relevant problems closely related with the quality and safety of the sold food.</a:t>
            </a:r>
            <a:endParaRPr lang="lt-LT" dirty="0" smtClean="0">
              <a:latin typeface="Times New Roman" panose="02020603050405020304" pitchFamily="18" charset="0"/>
              <a:cs typeface="Times New Roman" panose="02020603050405020304" pitchFamily="18" charset="0"/>
            </a:endParaRPr>
          </a:p>
          <a:p>
            <a:r>
              <a:rPr lang="lt-LT" sz="1200" kern="1200" dirty="0" err="1" smtClean="0">
                <a:solidFill>
                  <a:schemeClr val="tx1"/>
                </a:solidFill>
                <a:effectLst/>
                <a:latin typeface="+mn-lt"/>
                <a:ea typeface="+mn-ea"/>
                <a:cs typeface="+mn-cs"/>
              </a:rPr>
              <a:t>Insufficient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retail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market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sector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also </a:t>
            </a:r>
            <a:r>
              <a:rPr lang="lt-LT" sz="1200" kern="1200" dirty="0" err="1" smtClean="0">
                <a:solidFill>
                  <a:schemeClr val="tx1"/>
                </a:solidFill>
                <a:effectLst/>
                <a:latin typeface="+mn-lt"/>
                <a:ea typeface="+mn-ea"/>
                <a:cs typeface="+mn-cs"/>
              </a:rPr>
              <a:t>related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with</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frequent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occurrence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outbreaks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involving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groups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varying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numbers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consumers</a:t>
            </a:r>
            <a:r>
              <a:rPr lang="lt-LT" sz="1200" kern="1200" dirty="0" smtClean="0">
                <a:solidFill>
                  <a:schemeClr val="tx1"/>
                </a:solidFill>
                <a:effectLst/>
                <a:latin typeface="+mn-lt"/>
                <a:ea typeface="+mn-ea"/>
                <a:cs typeface="+mn-cs"/>
              </a:rPr>
              <a:t>. </a:t>
            </a:r>
          </a:p>
          <a:p>
            <a:r>
              <a:rPr lang="lt-LT" sz="1200" kern="1200" dirty="0" err="1" smtClean="0">
                <a:solidFill>
                  <a:schemeClr val="tx1"/>
                </a:solidFill>
                <a:effectLst/>
                <a:latin typeface="+mn-lt"/>
                <a:ea typeface="+mn-ea"/>
                <a:cs typeface="+mn-cs"/>
              </a:rPr>
              <a:t>About</a:t>
            </a:r>
            <a:r>
              <a:rPr lang="lt-LT" sz="1200" kern="1200" dirty="0" smtClean="0">
                <a:solidFill>
                  <a:schemeClr val="tx1"/>
                </a:solidFill>
                <a:effectLst/>
                <a:latin typeface="+mn-lt"/>
                <a:ea typeface="+mn-ea"/>
                <a:cs typeface="+mn-cs"/>
              </a:rPr>
              <a:t> 150 </a:t>
            </a:r>
            <a:r>
              <a:rPr lang="lt-LT" sz="1200" kern="1200" dirty="0" err="1" smtClean="0">
                <a:solidFill>
                  <a:schemeClr val="tx1"/>
                </a:solidFill>
                <a:effectLst/>
                <a:latin typeface="+mn-lt"/>
                <a:ea typeface="+mn-ea"/>
                <a:cs typeface="+mn-cs"/>
              </a:rPr>
              <a:t>consumers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need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medical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treatment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because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foodborne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ilnesses</a:t>
            </a:r>
            <a:r>
              <a:rPr lang="lt-LT" sz="1200" kern="1200" dirty="0" smtClean="0">
                <a:solidFill>
                  <a:schemeClr val="tx1"/>
                </a:solidFill>
                <a:effectLst/>
                <a:latin typeface="+mn-lt"/>
                <a:ea typeface="+mn-ea"/>
                <a:cs typeface="+mn-cs"/>
              </a:rPr>
              <a:t>. It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suposed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that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same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number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consumers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performe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selftreatment</a:t>
            </a:r>
            <a:r>
              <a:rPr lang="lt-LT" sz="1200" kern="1200" dirty="0" smtClean="0">
                <a:solidFill>
                  <a:schemeClr val="tx1"/>
                </a:solidFill>
                <a:effectLst/>
                <a:latin typeface="+mn-lt"/>
                <a:ea typeface="+mn-ea"/>
                <a:cs typeface="+mn-cs"/>
              </a:rPr>
              <a:t> at </a:t>
            </a:r>
            <a:r>
              <a:rPr lang="lt-LT" sz="1200" kern="1200" dirty="0" err="1" smtClean="0">
                <a:solidFill>
                  <a:schemeClr val="tx1"/>
                </a:solidFill>
                <a:effectLst/>
                <a:latin typeface="+mn-lt"/>
                <a:ea typeface="+mn-ea"/>
                <a:cs typeface="+mn-cs"/>
              </a:rPr>
              <a:t>homes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are </a:t>
            </a:r>
            <a:r>
              <a:rPr lang="lt-LT" sz="1200" kern="1200" dirty="0" err="1" smtClean="0">
                <a:solidFill>
                  <a:schemeClr val="tx1"/>
                </a:solidFill>
                <a:effectLst/>
                <a:latin typeface="+mn-lt"/>
                <a:ea typeface="+mn-ea"/>
                <a:cs typeface="+mn-cs"/>
              </a:rPr>
              <a:t>not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incalculated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into</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official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statistics</a:t>
            </a:r>
            <a:r>
              <a:rPr lang="lt-LT" sz="1200" kern="1200" dirty="0" smtClean="0">
                <a:solidFill>
                  <a:schemeClr val="tx1"/>
                </a:solidFill>
                <a:effectLst/>
                <a:latin typeface="+mn-lt"/>
                <a:ea typeface="+mn-ea"/>
                <a:cs typeface="+mn-cs"/>
              </a:rPr>
              <a:t>. Data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State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Veterinary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Service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show</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that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highest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part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all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outbreaks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occur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not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because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consumption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unsafe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products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but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because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poor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knowledges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processing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staff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about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p>
          <a:p>
            <a:r>
              <a:rPr lang="lt-LT" sz="1200" kern="1200" dirty="0" err="1" smtClean="0">
                <a:solidFill>
                  <a:schemeClr val="tx1"/>
                </a:solidFill>
                <a:effectLst/>
                <a:latin typeface="+mn-lt"/>
                <a:ea typeface="+mn-ea"/>
                <a:cs typeface="+mn-cs"/>
              </a:rPr>
              <a:t>Therefore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hygienic</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preparation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education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those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involved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such</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preparation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processing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service</a:t>
            </a:r>
            <a:r>
              <a:rPr lang="lt-LT" sz="1200" kern="1200" dirty="0" smtClean="0">
                <a:solidFill>
                  <a:schemeClr val="tx1"/>
                </a:solidFill>
                <a:effectLst/>
                <a:latin typeface="+mn-lt"/>
                <a:ea typeface="+mn-ea"/>
                <a:cs typeface="+mn-cs"/>
              </a:rPr>
              <a:t> are </a:t>
            </a:r>
            <a:r>
              <a:rPr lang="lt-LT" sz="1200" kern="1200" dirty="0" err="1" smtClean="0">
                <a:solidFill>
                  <a:schemeClr val="tx1"/>
                </a:solidFill>
                <a:effectLst/>
                <a:latin typeface="+mn-lt"/>
                <a:ea typeface="+mn-ea"/>
                <a:cs typeface="+mn-cs"/>
              </a:rPr>
              <a:t>crucial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lines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defence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prevention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most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types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foodborne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illness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Black</a:t>
            </a:r>
            <a:r>
              <a:rPr lang="lt-LT" sz="1200" kern="1200" dirty="0" smtClean="0">
                <a:solidFill>
                  <a:schemeClr val="tx1"/>
                </a:solidFill>
                <a:effectLst/>
                <a:latin typeface="+mn-lt"/>
                <a:ea typeface="+mn-ea"/>
                <a:cs typeface="+mn-cs"/>
              </a:rPr>
              <a:t> et al., 1981), </a:t>
            </a:r>
            <a:r>
              <a:rPr lang="lt-LT" sz="1200" kern="1200" dirty="0" err="1" smtClean="0">
                <a:solidFill>
                  <a:schemeClr val="tx1"/>
                </a:solidFill>
                <a:effectLst/>
                <a:latin typeface="+mn-lt"/>
                <a:ea typeface="+mn-ea"/>
                <a:cs typeface="+mn-cs"/>
              </a:rPr>
              <a:t>which</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may</a:t>
            </a:r>
            <a:r>
              <a:rPr lang="lt-LT" sz="1200" kern="1200" dirty="0" smtClean="0">
                <a:solidFill>
                  <a:schemeClr val="tx1"/>
                </a:solidFill>
                <a:effectLst/>
                <a:latin typeface="+mn-lt"/>
                <a:ea typeface="+mn-ea"/>
                <a:cs typeface="+mn-cs"/>
              </a:rPr>
              <a:t> be </a:t>
            </a:r>
            <a:r>
              <a:rPr lang="lt-LT" sz="1200" kern="1200" dirty="0" err="1" smtClean="0">
                <a:solidFill>
                  <a:schemeClr val="tx1"/>
                </a:solidFill>
                <a:effectLst/>
                <a:latin typeface="+mn-lt"/>
                <a:ea typeface="+mn-ea"/>
                <a:cs typeface="+mn-cs"/>
              </a:rPr>
              <a:t>transferred</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foodhandler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either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directly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cross-contamination</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3</a:t>
            </a:fld>
            <a:endParaRPr lang="en-US"/>
          </a:p>
        </p:txBody>
      </p:sp>
    </p:spTree>
    <p:extLst>
      <p:ext uri="{BB962C8B-B14F-4D97-AF65-F5344CB8AC3E}">
        <p14:creationId xmlns:p14="http://schemas.microsoft.com/office/powerpoint/2010/main" val="416519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err="1" smtClean="0">
                <a:solidFill>
                  <a:schemeClr val="tx1"/>
                </a:solidFill>
                <a:effectLst/>
                <a:latin typeface="+mn-lt"/>
                <a:ea typeface="+mn-ea"/>
                <a:cs typeface="+mn-cs"/>
              </a:rPr>
              <a:t>According</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Data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State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Veterinary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service‘s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official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control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poor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was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detected</a:t>
            </a:r>
            <a:r>
              <a:rPr lang="lt-LT"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4</a:t>
            </a:fld>
            <a:endParaRPr lang="en-US"/>
          </a:p>
        </p:txBody>
      </p:sp>
    </p:spTree>
    <p:extLst>
      <p:ext uri="{BB962C8B-B14F-4D97-AF65-F5344CB8AC3E}">
        <p14:creationId xmlns:p14="http://schemas.microsoft.com/office/powerpoint/2010/main" val="123878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5</a:t>
            </a:fld>
            <a:endParaRPr lang="en-US"/>
          </a:p>
        </p:txBody>
      </p:sp>
    </p:spTree>
    <p:extLst>
      <p:ext uri="{BB962C8B-B14F-4D97-AF65-F5344CB8AC3E}">
        <p14:creationId xmlns:p14="http://schemas.microsoft.com/office/powerpoint/2010/main" val="74807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i="1" kern="1200" dirty="0" err="1" smtClean="0">
                <a:solidFill>
                  <a:schemeClr val="tx1"/>
                </a:solidFill>
                <a:effectLst/>
                <a:latin typeface="+mn-lt"/>
                <a:ea typeface="+mn-ea"/>
                <a:cs typeface="+mn-cs"/>
              </a:rPr>
              <a:t>Salmonella</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spp</a:t>
            </a:r>
            <a:r>
              <a:rPr lang="lt-LT" sz="1200"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Shigella</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spp</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pathogenic</a:t>
            </a:r>
            <a:r>
              <a:rPr lang="lt-LT" sz="1200"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Escherichia</a:t>
            </a:r>
            <a:r>
              <a:rPr lang="lt-LT" sz="1200" i="1" kern="1200" dirty="0" smtClean="0">
                <a:solidFill>
                  <a:schemeClr val="tx1"/>
                </a:solidFill>
                <a:effectLst/>
                <a:latin typeface="+mn-lt"/>
                <a:ea typeface="+mn-ea"/>
                <a:cs typeface="+mn-cs"/>
              </a:rPr>
              <a:t> coli</a:t>
            </a:r>
            <a:r>
              <a:rPr lang="lt-LT" sz="1200"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Listeria</a:t>
            </a:r>
            <a:r>
              <a:rPr lang="lt-LT" sz="1200" i="1"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monocytogenes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i="1" kern="1200" dirty="0" err="1" smtClean="0">
                <a:solidFill>
                  <a:schemeClr val="tx1"/>
                </a:solidFill>
                <a:effectLst/>
                <a:latin typeface="+mn-lt"/>
                <a:ea typeface="+mn-ea"/>
                <a:cs typeface="+mn-cs"/>
              </a:rPr>
              <a:t>Campylobacter</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spp</a:t>
            </a:r>
            <a:r>
              <a:rPr lang="lt-LT" sz="1200" kern="1200" dirty="0" smtClean="0">
                <a:solidFill>
                  <a:schemeClr val="tx1"/>
                </a:solidFill>
                <a:effectLst/>
                <a:latin typeface="+mn-lt"/>
                <a:ea typeface="+mn-ea"/>
                <a:cs typeface="+mn-cs"/>
              </a:rPr>
              <a:t>. are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most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important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vegetable-borne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pathogens</a:t>
            </a:r>
            <a:r>
              <a:rPr lang="lt-LT"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5D0B3B-2A6A-4150-857F-3DCE477D4569}" type="slidenum">
              <a:rPr lang="en-US" smtClean="0"/>
              <a:t>6</a:t>
            </a:fld>
            <a:endParaRPr lang="en-US"/>
          </a:p>
        </p:txBody>
      </p:sp>
    </p:spTree>
    <p:extLst>
      <p:ext uri="{BB962C8B-B14F-4D97-AF65-F5344CB8AC3E}">
        <p14:creationId xmlns:p14="http://schemas.microsoft.com/office/powerpoint/2010/main" val="2018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err="1" smtClean="0">
                <a:solidFill>
                  <a:schemeClr val="tx1"/>
                </a:solidFill>
                <a:effectLst/>
                <a:latin typeface="+mn-lt"/>
                <a:ea typeface="+mn-ea"/>
                <a:cs typeface="+mn-cs"/>
              </a:rPr>
              <a:t>Despite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numbers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official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control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a:t>
            </a:r>
            <a:r>
              <a:rPr lang="lt-LT" sz="1200" kern="1200" dirty="0" smtClean="0">
                <a:solidFill>
                  <a:schemeClr val="tx1"/>
                </a:solidFill>
                <a:effectLst/>
                <a:latin typeface="+mn-lt"/>
                <a:ea typeface="+mn-ea"/>
                <a:cs typeface="+mn-cs"/>
              </a:rPr>
              <a:t> status, </a:t>
            </a:r>
            <a:r>
              <a:rPr lang="lt-LT" sz="1200" kern="1200" dirty="0" err="1" smtClean="0">
                <a:solidFill>
                  <a:schemeClr val="tx1"/>
                </a:solidFill>
                <a:effectLst/>
                <a:latin typeface="+mn-lt"/>
                <a:ea typeface="+mn-ea"/>
                <a:cs typeface="+mn-cs"/>
              </a:rPr>
              <a:t>there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is</a:t>
            </a:r>
            <a:r>
              <a:rPr lang="lt-LT" sz="1200" kern="1200" dirty="0" smtClean="0">
                <a:solidFill>
                  <a:schemeClr val="tx1"/>
                </a:solidFill>
                <a:effectLst/>
                <a:latin typeface="+mn-lt"/>
                <a:ea typeface="+mn-ea"/>
                <a:cs typeface="+mn-cs"/>
              </a:rPr>
              <a:t> a </a:t>
            </a:r>
            <a:r>
              <a:rPr lang="lt-LT" sz="1200" kern="1200" dirty="0" err="1" smtClean="0">
                <a:solidFill>
                  <a:schemeClr val="tx1"/>
                </a:solidFill>
                <a:effectLst/>
                <a:latin typeface="+mn-lt"/>
                <a:ea typeface="+mn-ea"/>
                <a:cs typeface="+mn-cs"/>
              </a:rPr>
              <a:t>lack</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detailed </a:t>
            </a:r>
            <a:r>
              <a:rPr lang="lt-LT" sz="1200" kern="1200" dirty="0" err="1" smtClean="0">
                <a:solidFill>
                  <a:schemeClr val="tx1"/>
                </a:solidFill>
                <a:effectLst/>
                <a:latin typeface="+mn-lt"/>
                <a:ea typeface="+mn-ea"/>
                <a:cs typeface="+mn-cs"/>
              </a:rPr>
              <a:t>analysis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microbiological contamination of </a:t>
            </a:r>
            <a:r>
              <a:rPr lang="lt-LT" sz="1200" kern="1200" dirty="0" err="1" smtClean="0">
                <a:solidFill>
                  <a:schemeClr val="tx1"/>
                </a:solidFill>
                <a:effectLst/>
                <a:latin typeface="+mn-lt"/>
                <a:ea typeface="+mn-ea"/>
                <a:cs typeface="+mn-cs"/>
              </a:rPr>
              <a:t>food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products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retail</a:t>
            </a:r>
            <a:r>
              <a:rPr lang="lt-LT" sz="1200" kern="1200" dirty="0" smtClean="0">
                <a:solidFill>
                  <a:schemeClr val="tx1"/>
                </a:solidFill>
                <a:effectLst/>
                <a:latin typeface="+mn-lt"/>
                <a:ea typeface="+mn-ea"/>
                <a:cs typeface="+mn-cs"/>
              </a:rPr>
              <a:t>.</a:t>
            </a:r>
            <a:endParaRPr lang="lt-LT" dirty="0" smtClean="0">
              <a:effectLst/>
            </a:endParaRPr>
          </a:p>
          <a:p>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lack</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data </a:t>
            </a:r>
            <a:r>
              <a:rPr lang="lt-LT" sz="1200" kern="1200" dirty="0" err="1" smtClean="0">
                <a:solidFill>
                  <a:schemeClr val="tx1"/>
                </a:solidFill>
                <a:effectLst/>
                <a:latin typeface="+mn-lt"/>
                <a:ea typeface="+mn-ea"/>
                <a:cs typeface="+mn-cs"/>
              </a:rPr>
              <a:t>can</a:t>
            </a:r>
            <a:r>
              <a:rPr lang="lt-LT" sz="1200" kern="1200" dirty="0" smtClean="0">
                <a:solidFill>
                  <a:schemeClr val="tx1"/>
                </a:solidFill>
                <a:effectLst/>
                <a:latin typeface="+mn-lt"/>
                <a:ea typeface="+mn-ea"/>
                <a:cs typeface="+mn-cs"/>
              </a:rPr>
              <a:t> be </a:t>
            </a:r>
            <a:r>
              <a:rPr lang="lt-LT" sz="1200" kern="1200" dirty="0" err="1" smtClean="0">
                <a:solidFill>
                  <a:schemeClr val="tx1"/>
                </a:solidFill>
                <a:effectLst/>
                <a:latin typeface="+mn-lt"/>
                <a:ea typeface="+mn-ea"/>
                <a:cs typeface="+mn-cs"/>
              </a:rPr>
              <a:t>found</a:t>
            </a:r>
            <a:r>
              <a:rPr lang="lt-LT" sz="1200" kern="1200" dirty="0" smtClean="0">
                <a:solidFill>
                  <a:schemeClr val="tx1"/>
                </a:solidFill>
                <a:effectLst/>
                <a:latin typeface="+mn-lt"/>
                <a:ea typeface="+mn-ea"/>
                <a:cs typeface="+mn-cs"/>
              </a:rPr>
              <a:t> also </a:t>
            </a:r>
            <a:r>
              <a:rPr lang="lt-LT" sz="1200" kern="1200" dirty="0" err="1" smtClean="0">
                <a:solidFill>
                  <a:schemeClr val="tx1"/>
                </a:solidFill>
                <a:effectLst/>
                <a:latin typeface="+mn-lt"/>
                <a:ea typeface="+mn-ea"/>
                <a:cs typeface="+mn-cs"/>
              </a:rPr>
              <a:t>about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assurance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different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types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retail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markets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Therefore</a:t>
            </a:r>
            <a:r>
              <a:rPr lang="lt-LT" sz="1200" kern="1200" dirty="0" smtClean="0">
                <a:solidFill>
                  <a:schemeClr val="tx1"/>
                </a:solidFill>
                <a:effectLst/>
                <a:latin typeface="+mn-lt"/>
                <a:ea typeface="+mn-ea"/>
                <a:cs typeface="+mn-cs"/>
              </a:rPr>
              <a:t> : </a:t>
            </a:r>
          </a:p>
          <a:p>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aim</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this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study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was</a:t>
            </a:r>
            <a:r>
              <a:rPr lang="lt-LT" sz="1200" kern="1200" dirty="0" smtClean="0">
                <a:solidFill>
                  <a:schemeClr val="tx1"/>
                </a:solidFill>
                <a:effectLst/>
                <a:latin typeface="+mn-lt"/>
                <a:ea typeface="+mn-ea"/>
                <a:cs typeface="+mn-cs"/>
              </a:rPr>
              <a:t> to </a:t>
            </a:r>
            <a:r>
              <a:rPr lang="lt-LT" sz="1200" kern="1200" dirty="0" err="1" smtClean="0">
                <a:solidFill>
                  <a:schemeClr val="tx1"/>
                </a:solidFill>
                <a:effectLst/>
                <a:latin typeface="+mn-lt"/>
                <a:ea typeface="+mn-ea"/>
                <a:cs typeface="+mn-cs"/>
              </a:rPr>
              <a:t>evaluate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hygiene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quality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in</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retail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market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places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three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different</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size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and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microbiological</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criteria</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of</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foods</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provided</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by</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these</a:t>
            </a:r>
            <a:r>
              <a:rPr lang="lt-LT" sz="1200" kern="1200" dirty="0" smtClean="0">
                <a:solidFill>
                  <a:schemeClr val="tx1"/>
                </a:solidFill>
                <a:effectLst/>
                <a:latin typeface="+mn-lt"/>
                <a:ea typeface="+mn-ea"/>
                <a:cs typeface="+mn-cs"/>
              </a:rPr>
              <a:t> </a:t>
            </a:r>
            <a:r>
              <a:rPr lang="lt-LT" sz="1200" kern="1200" dirty="0" err="1" smtClean="0">
                <a:solidFill>
                  <a:schemeClr val="tx1"/>
                </a:solidFill>
                <a:effectLst/>
                <a:latin typeface="+mn-lt"/>
                <a:ea typeface="+mn-ea"/>
                <a:cs typeface="+mn-cs"/>
              </a:rPr>
              <a:t>shops</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5D0B3B-2A6A-4150-857F-3DCE477D4569}" type="slidenum">
              <a:rPr lang="en-US" smtClean="0"/>
              <a:t>7</a:t>
            </a:fld>
            <a:endParaRPr lang="en-US"/>
          </a:p>
        </p:txBody>
      </p:sp>
    </p:spTree>
    <p:extLst>
      <p:ext uri="{BB962C8B-B14F-4D97-AF65-F5344CB8AC3E}">
        <p14:creationId xmlns:p14="http://schemas.microsoft.com/office/powerpoint/2010/main" val="72558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8</a:t>
            </a:fld>
            <a:endParaRPr lang="en-US"/>
          </a:p>
        </p:txBody>
      </p:sp>
    </p:spTree>
    <p:extLst>
      <p:ext uri="{BB962C8B-B14F-4D97-AF65-F5344CB8AC3E}">
        <p14:creationId xmlns:p14="http://schemas.microsoft.com/office/powerpoint/2010/main" val="305171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745D0B3B-2A6A-4150-857F-3DCE477D4569}" type="slidenum">
              <a:rPr lang="en-US" smtClean="0"/>
              <a:t>9</a:t>
            </a:fld>
            <a:endParaRPr lang="en-US"/>
          </a:p>
        </p:txBody>
      </p:sp>
    </p:spTree>
    <p:extLst>
      <p:ext uri="{BB962C8B-B14F-4D97-AF65-F5344CB8AC3E}">
        <p14:creationId xmlns:p14="http://schemas.microsoft.com/office/powerpoint/2010/main" val="420288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89A6D-24CF-448D-B0F8-F51356A949E3}" type="datetime1">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92172-5DA6-4B71-9E62-D34EF4F7CC2F}" type="datetime1">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43E1D-7662-4811-8F83-27154107D0D5}" type="datetime1">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A7F28-4925-4633-AA6E-3C2887DABB8D}" type="datetime1">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EA4CC7-E42F-48B6-9856-96B6EB7C8F78}" type="datetime1">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9D7534-0140-4D4D-9169-AE6F9F123163}" type="datetime1">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F75A7-BFE1-445F-86E1-474D9E0345F8}" type="datetime1">
              <a:rPr lang="en-US" smtClean="0"/>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162033-BC37-436F-877E-A2785FC31DD8}" type="datetime1">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6EEFE-54E1-4EA3-B704-56AEA40635FE}" type="datetime1">
              <a:rPr lang="en-US" smtClean="0"/>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27BF3-38A8-427B-96F1-BBE3DE82D081}" type="datetime1">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10608-21BA-4487-9568-BA6A2E9E77EC}" type="datetime1">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C0843383-0A93-4290-949A-C13016754D6D}" type="datetime1">
              <a:rPr lang="en-US" smtClean="0"/>
              <a:t>6/7/2018</a:t>
            </a:fld>
            <a:endParaRPr lang="en-US"/>
          </a:p>
        </p:txBody>
      </p:sp>
      <p:sp>
        <p:nvSpPr>
          <p:cNvPr id="5" name="Footer Placeholder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emf"/><Relationship Id="rId7"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3.emf"/><Relationship Id="rId7"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Users8\A\Desktop\Galutinis.png"/>
          <p:cNvPicPr>
            <a:picLocks noChangeAspect="1" noChangeArrowheads="1"/>
          </p:cNvPicPr>
          <p:nvPr/>
        </p:nvPicPr>
        <p:blipFill>
          <a:blip r:embed="rId3"/>
          <a:srcRect/>
          <a:stretch>
            <a:fillRect/>
          </a:stretch>
        </p:blipFill>
        <p:spPr bwMode="auto">
          <a:xfrm>
            <a:off x="-63500" y="-29368"/>
            <a:ext cx="10756900" cy="7627938"/>
          </a:xfrm>
          <a:prstGeom prst="rect">
            <a:avLst/>
          </a:prstGeom>
          <a:noFill/>
        </p:spPr>
      </p:pic>
      <p:sp>
        <p:nvSpPr>
          <p:cNvPr id="7" name="TextBox 6"/>
          <p:cNvSpPr txBox="1"/>
          <p:nvPr/>
        </p:nvSpPr>
        <p:spPr>
          <a:xfrm>
            <a:off x="889000" y="2377029"/>
            <a:ext cx="9067800" cy="2308324"/>
          </a:xfrm>
          <a:prstGeom prst="rect">
            <a:avLst/>
          </a:prstGeom>
          <a:noFill/>
        </p:spPr>
        <p:txBody>
          <a:bodyPr wrap="square" rtlCol="0">
            <a:spAutoFit/>
          </a:bodyPr>
          <a:lstStyle/>
          <a:p>
            <a:r>
              <a:rPr lang="en-US" sz="3600" b="1" dirty="0">
                <a:solidFill>
                  <a:schemeClr val="bg1"/>
                </a:solidFill>
                <a:latin typeface="Open Sans" pitchFamily="34" charset="0"/>
                <a:ea typeface="Open Sans" pitchFamily="34" charset="0"/>
                <a:cs typeface="Open Sans" pitchFamily="34" charset="0"/>
              </a:rPr>
              <a:t>In-store hygiene evaluation and its relationship with microbiological indices of some foods, sold in different retail market places in Lithuania</a:t>
            </a:r>
            <a:endParaRPr lang="lt-LT" sz="3600" b="1" dirty="0">
              <a:solidFill>
                <a:schemeClr val="bg1"/>
              </a:solidFill>
              <a:latin typeface="Open Sans" pitchFamily="34" charset="0"/>
              <a:ea typeface="Open Sans" pitchFamily="34" charset="0"/>
              <a:cs typeface="Open Sans" pitchFamily="34" charset="0"/>
            </a:endParaRPr>
          </a:p>
        </p:txBody>
      </p:sp>
      <p:sp>
        <p:nvSpPr>
          <p:cNvPr id="8" name="TextBox 7"/>
          <p:cNvSpPr txBox="1"/>
          <p:nvPr/>
        </p:nvSpPr>
        <p:spPr>
          <a:xfrm>
            <a:off x="285750" y="6701289"/>
            <a:ext cx="10058400" cy="584775"/>
          </a:xfrm>
          <a:prstGeom prst="rect">
            <a:avLst/>
          </a:prstGeom>
          <a:noFill/>
        </p:spPr>
        <p:txBody>
          <a:bodyPr wrap="square" rtlCol="0">
            <a:spAutoFit/>
          </a:bodyPr>
          <a:lstStyle/>
          <a:p>
            <a:pPr algn="ctr"/>
            <a:r>
              <a:rPr lang="en-US" sz="1600" dirty="0">
                <a:solidFill>
                  <a:schemeClr val="accent5">
                    <a:lumMod val="60000"/>
                    <a:lumOff val="40000"/>
                  </a:schemeClr>
                </a:solidFill>
                <a:latin typeface="Times New Roman" panose="02020603050405020304" pitchFamily="18" charset="0"/>
                <a:cs typeface="Times New Roman" panose="02020603050405020304" pitchFamily="18" charset="0"/>
              </a:rPr>
              <a:t>8th International Conference on Food Safety &amp; Regulatory Measures – </a:t>
            </a:r>
            <a:r>
              <a:rPr lang="en-US" sz="1600" dirty="0" smtClean="0">
                <a:solidFill>
                  <a:schemeClr val="accent5">
                    <a:lumMod val="60000"/>
                    <a:lumOff val="40000"/>
                  </a:schemeClr>
                </a:solidFill>
                <a:latin typeface="Times New Roman" panose="02020603050405020304" pitchFamily="18" charset="0"/>
                <a:cs typeface="Times New Roman" panose="02020603050405020304" pitchFamily="18" charset="0"/>
              </a:rPr>
              <a:t>Healthier </a:t>
            </a:r>
            <a:r>
              <a:rPr lang="en-US" sz="1600" dirty="0">
                <a:solidFill>
                  <a:schemeClr val="accent5">
                    <a:lumMod val="60000"/>
                    <a:lumOff val="40000"/>
                  </a:schemeClr>
                </a:solidFill>
                <a:latin typeface="Times New Roman" panose="02020603050405020304" pitchFamily="18" charset="0"/>
                <a:cs typeface="Times New Roman" panose="02020603050405020304" pitchFamily="18" charset="0"/>
              </a:rPr>
              <a:t>the Food, Merrier the </a:t>
            </a:r>
            <a:r>
              <a:rPr lang="en-US" sz="1600" dirty="0" smtClean="0">
                <a:solidFill>
                  <a:schemeClr val="accent5">
                    <a:lumMod val="60000"/>
                    <a:lumOff val="40000"/>
                  </a:schemeClr>
                </a:solidFill>
                <a:latin typeface="Times New Roman" panose="02020603050405020304" pitchFamily="18" charset="0"/>
                <a:cs typeface="Times New Roman" panose="02020603050405020304" pitchFamily="18" charset="0"/>
              </a:rPr>
              <a:t>World</a:t>
            </a:r>
            <a:r>
              <a:rPr lang="lt-LT" sz="1600" dirty="0" smtClean="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sz="1600" dirty="0" smtClean="0">
                <a:solidFill>
                  <a:schemeClr val="accent5">
                    <a:lumMod val="60000"/>
                    <a:lumOff val="40000"/>
                  </a:schemeClr>
                </a:solidFill>
                <a:latin typeface="Times New Roman" panose="02020603050405020304" pitchFamily="18" charset="0"/>
                <a:cs typeface="Times New Roman" panose="02020603050405020304" pitchFamily="18" charset="0"/>
              </a:rPr>
              <a:t>11-12 </a:t>
            </a:r>
            <a:r>
              <a:rPr lang="en-US" sz="1600" dirty="0">
                <a:solidFill>
                  <a:schemeClr val="accent5">
                    <a:lumMod val="60000"/>
                    <a:lumOff val="40000"/>
                  </a:schemeClr>
                </a:solidFill>
                <a:latin typeface="Times New Roman" panose="02020603050405020304" pitchFamily="18" charset="0"/>
                <a:cs typeface="Times New Roman" panose="02020603050405020304" pitchFamily="18" charset="0"/>
              </a:rPr>
              <a:t>June 2018 Barcelona, Spain</a:t>
            </a:r>
            <a:endParaRPr lang="en-US" sz="1600" dirty="0">
              <a:solidFill>
                <a:schemeClr val="accent5">
                  <a:lumMod val="60000"/>
                  <a:lumOff val="40000"/>
                </a:schemeClr>
              </a:solidFill>
              <a:effectLst/>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89100" y="524871"/>
            <a:ext cx="4114800" cy="707886"/>
          </a:xfrm>
          <a:prstGeom prst="rect">
            <a:avLst/>
          </a:prstGeom>
          <a:noFill/>
        </p:spPr>
        <p:txBody>
          <a:bodyPr wrap="square" rtlCol="0">
            <a:spAutoFit/>
          </a:bodyPr>
          <a:lstStyle/>
          <a:p>
            <a:r>
              <a:rPr lang="lt-LT" sz="2000" u="sng" dirty="0" smtClean="0">
                <a:solidFill>
                  <a:schemeClr val="bg1"/>
                </a:solidFill>
                <a:latin typeface="Times New Roman" panose="02020603050405020304" pitchFamily="18" charset="0"/>
                <a:cs typeface="Times New Roman" panose="02020603050405020304" pitchFamily="18" charset="0"/>
              </a:rPr>
              <a:t>LITHUANIAN UNIVERSITY</a:t>
            </a:r>
          </a:p>
          <a:p>
            <a:r>
              <a:rPr lang="lt-LT" sz="2000" dirty="0" smtClean="0">
                <a:solidFill>
                  <a:schemeClr val="bg1"/>
                </a:solidFill>
                <a:latin typeface="Times New Roman" panose="02020603050405020304" pitchFamily="18" charset="0"/>
                <a:cs typeface="Times New Roman" panose="02020603050405020304" pitchFamily="18" charset="0"/>
              </a:rPr>
              <a:t>OF HEALTH SCIENCES</a:t>
            </a:r>
            <a:endParaRPr lang="lt-LT"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60700" y="4685353"/>
            <a:ext cx="3851824" cy="415498"/>
          </a:xfrm>
          <a:prstGeom prst="rect">
            <a:avLst/>
          </a:prstGeom>
          <a:noFill/>
        </p:spPr>
        <p:txBody>
          <a:bodyPr wrap="none" rtlCol="0">
            <a:spAutoFit/>
          </a:bodyPr>
          <a:lstStyle/>
          <a:p>
            <a:r>
              <a:rPr lang="lt-LT" b="1" dirty="0" err="1" smtClean="0">
                <a:solidFill>
                  <a:schemeClr val="accent5">
                    <a:lumMod val="60000"/>
                    <a:lumOff val="40000"/>
                  </a:schemeClr>
                </a:solidFill>
                <a:latin typeface="Times New Roman" panose="02020603050405020304" pitchFamily="18" charset="0"/>
                <a:cs typeface="Times New Roman" panose="02020603050405020304" pitchFamily="18" charset="0"/>
              </a:rPr>
              <a:t>assoc</a:t>
            </a:r>
            <a:r>
              <a:rPr lang="lt-LT" b="1" dirty="0" smtClean="0">
                <a:solidFill>
                  <a:schemeClr val="accent5">
                    <a:lumMod val="60000"/>
                    <a:lumOff val="40000"/>
                  </a:schemeClr>
                </a:solidFill>
                <a:latin typeface="Times New Roman" panose="02020603050405020304" pitchFamily="18" charset="0"/>
                <a:cs typeface="Times New Roman" panose="02020603050405020304" pitchFamily="18" charset="0"/>
              </a:rPr>
              <a:t>. prof. Aistė Kabašinskienė</a:t>
            </a:r>
            <a:endParaRPr lang="lt-LT" b="1"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04  |  </a:t>
            </a:r>
            <a:r>
              <a:rPr lang="en-US" sz="1600" dirty="0" smtClean="0">
                <a:solidFill>
                  <a:srgbClr val="1F5EA9"/>
                </a:solidFill>
                <a:latin typeface="Times New Roman" panose="02020603050405020304" pitchFamily="18" charset="0"/>
                <a:cs typeface="Times New Roman" panose="02020603050405020304" pitchFamily="18" charset="0"/>
              </a:rPr>
              <a:t>HYGIENE EVALUATION METHODOLOGY</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546100" y="2104231"/>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12" name="TextBox 11"/>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9" name="TextBox 8"/>
          <p:cNvSpPr txBox="1"/>
          <p:nvPr/>
        </p:nvSpPr>
        <p:spPr>
          <a:xfrm>
            <a:off x="469900" y="5046811"/>
            <a:ext cx="9601200" cy="738664"/>
          </a:xfrm>
          <a:prstGeom prst="rect">
            <a:avLst/>
          </a:prstGeom>
          <a:solidFill>
            <a:schemeClr val="accent3">
              <a:lumMod val="60000"/>
              <a:lumOff val="40000"/>
            </a:schemeClr>
          </a:solidFill>
        </p:spPr>
        <p:txBody>
          <a:bodyPr wrap="square" rtlCol="0">
            <a:spAutoFit/>
          </a:bodyPr>
          <a:lstStyle/>
          <a:p>
            <a:r>
              <a:rPr lang="lt-LT" b="1" dirty="0" err="1" smtClean="0">
                <a:latin typeface="Times New Roman" panose="02020603050405020304" pitchFamily="18" charset="0"/>
                <a:cs typeface="Times New Roman" panose="02020603050405020304" pitchFamily="18" charset="0"/>
              </a:rPr>
              <a:t>Final</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hygiene</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evaluation</a:t>
            </a:r>
            <a:r>
              <a:rPr lang="lt-LT" b="1" dirty="0" smtClean="0">
                <a:latin typeface="Times New Roman" panose="02020603050405020304" pitchFamily="18" charset="0"/>
                <a:cs typeface="Times New Roman" panose="02020603050405020304" pitchFamily="18" charset="0"/>
              </a:rPr>
              <a:t>:</a:t>
            </a:r>
          </a:p>
          <a:p>
            <a:r>
              <a:rPr lang="lt-LT" dirty="0" smtClean="0">
                <a:latin typeface="Times New Roman" panose="02020603050405020304" pitchFamily="18" charset="0"/>
                <a:cs typeface="Times New Roman" panose="02020603050405020304" pitchFamily="18" charset="0"/>
              </a:rPr>
              <a:t>25-28 </a:t>
            </a:r>
            <a:r>
              <a:rPr lang="lt-LT" dirty="0" err="1" smtClean="0">
                <a:latin typeface="Times New Roman" panose="02020603050405020304" pitchFamily="18" charset="0"/>
                <a:cs typeface="Times New Roman" panose="02020603050405020304" pitchFamily="18" charset="0"/>
              </a:rPr>
              <a:t>points</a:t>
            </a:r>
            <a:r>
              <a:rPr lang="lt-LT" dirty="0" smtClean="0">
                <a:latin typeface="Times New Roman" panose="02020603050405020304" pitchFamily="18" charset="0"/>
                <a:cs typeface="Times New Roman" panose="02020603050405020304" pitchFamily="18" charset="0"/>
              </a:rPr>
              <a:t> – </a:t>
            </a:r>
            <a:r>
              <a:rPr lang="lt-LT" dirty="0" err="1" smtClean="0">
                <a:latin typeface="Times New Roman" panose="02020603050405020304" pitchFamily="18" charset="0"/>
                <a:cs typeface="Times New Roman" panose="02020603050405020304" pitchFamily="18" charset="0"/>
              </a:rPr>
              <a:t>sufficient</a:t>
            </a:r>
            <a:r>
              <a:rPr lang="lt-LT" dirty="0" smtClean="0">
                <a:latin typeface="Times New Roman" panose="02020603050405020304" pitchFamily="18" charset="0"/>
                <a:cs typeface="Times New Roman" panose="02020603050405020304" pitchFamily="18" charset="0"/>
              </a:rPr>
              <a:t>; 16-24 </a:t>
            </a:r>
            <a:r>
              <a:rPr lang="lt-LT" dirty="0" err="1" smtClean="0">
                <a:latin typeface="Times New Roman" panose="02020603050405020304" pitchFamily="18" charset="0"/>
                <a:cs typeface="Times New Roman" panose="02020603050405020304" pitchFamily="18" charset="0"/>
              </a:rPr>
              <a:t>points</a:t>
            </a:r>
            <a:r>
              <a:rPr lang="lt-LT" dirty="0" smtClean="0">
                <a:latin typeface="Times New Roman" panose="02020603050405020304" pitchFamily="18" charset="0"/>
                <a:cs typeface="Times New Roman" panose="02020603050405020304" pitchFamily="18" charset="0"/>
              </a:rPr>
              <a:t> – </a:t>
            </a:r>
            <a:r>
              <a:rPr lang="lt-LT" dirty="0" err="1" smtClean="0">
                <a:latin typeface="Times New Roman" panose="02020603050405020304" pitchFamily="18" charset="0"/>
                <a:cs typeface="Times New Roman" panose="02020603050405020304" pitchFamily="18" charset="0"/>
              </a:rPr>
              <a:t>partly</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sufficient</a:t>
            </a:r>
            <a:r>
              <a:rPr lang="lt-LT" dirty="0" smtClean="0">
                <a:latin typeface="Times New Roman" panose="02020603050405020304" pitchFamily="18" charset="0"/>
                <a:cs typeface="Times New Roman" panose="02020603050405020304" pitchFamily="18" charset="0"/>
              </a:rPr>
              <a:t>; 0-15 </a:t>
            </a:r>
            <a:r>
              <a:rPr lang="lt-LT" dirty="0" err="1" smtClean="0">
                <a:latin typeface="Times New Roman" panose="02020603050405020304" pitchFamily="18" charset="0"/>
                <a:cs typeface="Times New Roman" panose="02020603050405020304" pitchFamily="18" charset="0"/>
              </a:rPr>
              <a:t>points</a:t>
            </a:r>
            <a:r>
              <a:rPr lang="lt-LT" dirty="0" smtClean="0">
                <a:latin typeface="Times New Roman" panose="02020603050405020304" pitchFamily="18" charset="0"/>
                <a:cs typeface="Times New Roman" panose="02020603050405020304" pitchFamily="18" charset="0"/>
              </a:rPr>
              <a:t> –  </a:t>
            </a:r>
            <a:r>
              <a:rPr lang="lt-LT" dirty="0" err="1" smtClean="0">
                <a:latin typeface="Times New Roman" panose="02020603050405020304" pitchFamily="18" charset="0"/>
                <a:cs typeface="Times New Roman" panose="02020603050405020304" pitchFamily="18" charset="0"/>
              </a:rPr>
              <a:t>insufficient</a:t>
            </a:r>
            <a:endParaRPr lang="lt-LT"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5"/>
          <a:srcRect l="24347" t="24664" r="32898" b="53800"/>
          <a:stretch/>
        </p:blipFill>
        <p:spPr>
          <a:xfrm>
            <a:off x="207683" y="2044710"/>
            <a:ext cx="10125634" cy="2868930"/>
          </a:xfrm>
          <a:prstGeom prst="rect">
            <a:avLst/>
          </a:prstGeom>
        </p:spPr>
      </p:pic>
    </p:spTree>
    <p:extLst>
      <p:ext uri="{BB962C8B-B14F-4D97-AF65-F5344CB8AC3E}">
        <p14:creationId xmlns:p14="http://schemas.microsoft.com/office/powerpoint/2010/main" val="3914711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05  |  </a:t>
            </a:r>
            <a:r>
              <a:rPr lang="en-US" sz="1600" dirty="0" smtClean="0">
                <a:solidFill>
                  <a:srgbClr val="1F5EA9"/>
                </a:solidFill>
                <a:latin typeface="Times New Roman" panose="02020603050405020304" pitchFamily="18" charset="0"/>
                <a:cs typeface="Times New Roman" panose="02020603050405020304" pitchFamily="18" charset="0"/>
              </a:rPr>
              <a:t>HYGIENE EVALUATION </a:t>
            </a:r>
            <a:r>
              <a:rPr lang="lt-LT" sz="1600" dirty="0" smtClean="0">
                <a:solidFill>
                  <a:srgbClr val="1F5EA9"/>
                </a:solidFill>
                <a:latin typeface="Times New Roman" panose="02020603050405020304" pitchFamily="18" charset="0"/>
                <a:cs typeface="Times New Roman" panose="02020603050405020304" pitchFamily="18" charset="0"/>
              </a:rPr>
              <a:t>RESULTS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546100" y="2104231"/>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12" name="TextBox 11"/>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5" name="TextBox 4"/>
          <p:cNvSpPr txBox="1"/>
          <p:nvPr/>
        </p:nvSpPr>
        <p:spPr>
          <a:xfrm>
            <a:off x="1530349" y="1946978"/>
            <a:ext cx="7619999"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lt-LT" sz="2400" dirty="0" err="1">
                <a:solidFill>
                  <a:sysClr val="windowText" lastClr="000000"/>
                </a:solidFill>
                <a:latin typeface="Times New Roman" panose="02020603050405020304" pitchFamily="18" charset="0"/>
              </a:rPr>
              <a:t>Hygiene</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evaluation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in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different</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retail</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market</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places</a:t>
            </a:r>
            <a:endParaRPr lang="lt-LT" sz="2400" dirty="0">
              <a:solidFill>
                <a:sysClr val="windowText" lastClr="000000"/>
              </a:solidFill>
              <a:latin typeface="Times New Roman" panose="02020603050405020304"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2841414397"/>
              </p:ext>
            </p:extLst>
          </p:nvPr>
        </p:nvGraphicFramePr>
        <p:xfrm>
          <a:off x="1460500" y="2519729"/>
          <a:ext cx="5715000" cy="381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03085502"/>
              </p:ext>
            </p:extLst>
          </p:nvPr>
        </p:nvGraphicFramePr>
        <p:xfrm>
          <a:off x="8032750" y="3493270"/>
          <a:ext cx="2419350" cy="1307520"/>
        </p:xfrm>
        <a:graphic>
          <a:graphicData uri="http://schemas.openxmlformats.org/drawingml/2006/table">
            <a:tbl>
              <a:tblPr firstRow="1" bandRow="1">
                <a:tableStyleId>{5C22544A-7EE6-4342-B048-85BDC9FD1C3A}</a:tableStyleId>
              </a:tblPr>
              <a:tblGrid>
                <a:gridCol w="1485246"/>
                <a:gridCol w="934104"/>
              </a:tblGrid>
              <a:tr h="288180">
                <a:tc>
                  <a:txBody>
                    <a:bodyPr/>
                    <a:lstStyle/>
                    <a:p>
                      <a:r>
                        <a:rPr lang="lt-LT" sz="1200" dirty="0" err="1" smtClean="0">
                          <a:solidFill>
                            <a:schemeClr val="tx1"/>
                          </a:solidFill>
                          <a:latin typeface="Times New Roman" panose="02020603050405020304" pitchFamily="18" charset="0"/>
                          <a:cs typeface="Times New Roman" panose="02020603050405020304" pitchFamily="18" charset="0"/>
                        </a:rPr>
                        <a:t>Average</a:t>
                      </a:r>
                      <a:r>
                        <a:rPr lang="lt-LT" sz="1200" dirty="0" smtClean="0">
                          <a:solidFill>
                            <a:schemeClr val="tx1"/>
                          </a:solidFill>
                          <a:latin typeface="Times New Roman" panose="02020603050405020304" pitchFamily="18" charset="0"/>
                          <a:cs typeface="Times New Roman" panose="02020603050405020304" pitchFamily="18" charset="0"/>
                        </a:rPr>
                        <a:t> </a:t>
                      </a:r>
                      <a:r>
                        <a:rPr lang="lt-LT" sz="1200" dirty="0" err="1" smtClean="0">
                          <a:solidFill>
                            <a:schemeClr val="tx1"/>
                          </a:solidFill>
                          <a:latin typeface="Times New Roman" panose="02020603050405020304" pitchFamily="18" charset="0"/>
                          <a:cs typeface="Times New Roman" panose="02020603050405020304" pitchFamily="18" charset="0"/>
                        </a:rPr>
                        <a:t>hygiene</a:t>
                      </a:r>
                      <a:endParaRPr lang="lt-LT" sz="1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r>
                        <a:rPr lang="lt-LT" sz="1200" dirty="0" err="1" smtClean="0">
                          <a:solidFill>
                            <a:schemeClr val="tx1"/>
                          </a:solidFill>
                          <a:latin typeface="Times New Roman" panose="02020603050405020304" pitchFamily="18" charset="0"/>
                          <a:cs typeface="Times New Roman" panose="02020603050405020304" pitchFamily="18" charset="0"/>
                        </a:rPr>
                        <a:t>points</a:t>
                      </a:r>
                      <a:endParaRPr lang="lt-LT" sz="1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r>
              <a:tr h="227633">
                <a:tc>
                  <a:txBody>
                    <a:bodyPr/>
                    <a:lstStyle/>
                    <a:p>
                      <a:r>
                        <a:rPr lang="lt-LT" sz="1200" dirty="0" err="1" smtClean="0">
                          <a:latin typeface="Times New Roman" panose="02020603050405020304" pitchFamily="18" charset="0"/>
                          <a:cs typeface="Times New Roman" panose="02020603050405020304" pitchFamily="18" charset="0"/>
                        </a:rPr>
                        <a:t>Supermarkets</a:t>
                      </a:r>
                      <a:endParaRPr lang="lt-LT" sz="12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r>
                        <a:rPr lang="lt-LT" sz="1400" dirty="0" smtClean="0">
                          <a:latin typeface="Times New Roman" panose="02020603050405020304" pitchFamily="18" charset="0"/>
                          <a:cs typeface="Times New Roman" panose="02020603050405020304" pitchFamily="18" charset="0"/>
                        </a:rPr>
                        <a:t>27.9±</a:t>
                      </a:r>
                      <a:r>
                        <a:rPr lang="en-US" sz="1400" dirty="0" smtClean="0">
                          <a:latin typeface="Times New Roman" panose="02020603050405020304" pitchFamily="18" charset="0"/>
                          <a:cs typeface="Times New Roman" panose="02020603050405020304" pitchFamily="18" charset="0"/>
                        </a:rPr>
                        <a:t>0.20</a:t>
                      </a:r>
                      <a:endParaRPr lang="lt-LT" sz="1400" dirty="0">
                        <a:latin typeface="Times New Roman" panose="02020603050405020304" pitchFamily="18" charset="0"/>
                        <a:cs typeface="Times New Roman" panose="02020603050405020304" pitchFamily="18" charset="0"/>
                      </a:endParaRPr>
                    </a:p>
                  </a:txBody>
                  <a:tcPr>
                    <a:solidFill>
                      <a:schemeClr val="accent1"/>
                    </a:solidFill>
                  </a:tcPr>
                </a:tc>
              </a:tr>
              <a:tr h="409740">
                <a:tc>
                  <a:txBody>
                    <a:bodyPr/>
                    <a:lstStyle/>
                    <a:p>
                      <a:r>
                        <a:rPr lang="lt-LT" sz="1200" dirty="0" err="1" smtClean="0">
                          <a:latin typeface="Times New Roman" panose="02020603050405020304" pitchFamily="18" charset="0"/>
                          <a:cs typeface="Times New Roman" panose="02020603050405020304" pitchFamily="18" charset="0"/>
                        </a:rPr>
                        <a:t>Medium</a:t>
                      </a:r>
                      <a:r>
                        <a:rPr lang="lt-LT" sz="1200" dirty="0" smtClean="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size</a:t>
                      </a:r>
                      <a:r>
                        <a:rPr lang="lt-LT" sz="1200" dirty="0" smtClean="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shops</a:t>
                      </a:r>
                      <a:r>
                        <a:rPr lang="lt-LT" sz="1200" dirty="0" smtClean="0">
                          <a:latin typeface="Times New Roman" panose="02020603050405020304" pitchFamily="18" charset="0"/>
                          <a:cs typeface="Times New Roman" panose="02020603050405020304" pitchFamily="18" charset="0"/>
                        </a:rPr>
                        <a:t> </a:t>
                      </a:r>
                      <a:endParaRPr lang="lt-LT" sz="1200"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r>
                        <a:rPr lang="lt-LT" sz="1400" dirty="0" smtClean="0">
                          <a:latin typeface="Times New Roman" panose="02020603050405020304" pitchFamily="18" charset="0"/>
                          <a:cs typeface="Times New Roman" panose="02020603050405020304" pitchFamily="18" charset="0"/>
                        </a:rPr>
                        <a:t>23.3±</a:t>
                      </a:r>
                      <a:r>
                        <a:rPr lang="en-US" sz="1400" dirty="0" smtClean="0">
                          <a:latin typeface="Times New Roman" panose="02020603050405020304" pitchFamily="18" charset="0"/>
                          <a:cs typeface="Times New Roman" panose="02020603050405020304" pitchFamily="18" charset="0"/>
                        </a:rPr>
                        <a:t>2.05</a:t>
                      </a:r>
                      <a:endParaRPr lang="lt-LT" sz="1400" dirty="0">
                        <a:latin typeface="Times New Roman" panose="02020603050405020304" pitchFamily="18" charset="0"/>
                        <a:cs typeface="Times New Roman" panose="02020603050405020304" pitchFamily="18" charset="0"/>
                      </a:endParaRPr>
                    </a:p>
                  </a:txBody>
                  <a:tcPr>
                    <a:solidFill>
                      <a:srgbClr val="92D050"/>
                    </a:solidFill>
                  </a:tcPr>
                </a:tc>
              </a:tr>
              <a:tr h="204870">
                <a:tc>
                  <a:txBody>
                    <a:bodyPr/>
                    <a:lstStyle/>
                    <a:p>
                      <a:r>
                        <a:rPr lang="lt-LT" sz="1200" dirty="0" err="1" smtClean="0">
                          <a:latin typeface="Times New Roman" panose="02020603050405020304" pitchFamily="18" charset="0"/>
                          <a:cs typeface="Times New Roman" panose="02020603050405020304" pitchFamily="18" charset="0"/>
                        </a:rPr>
                        <a:t>Farmers</a:t>
                      </a:r>
                      <a:r>
                        <a:rPr lang="lt-LT" sz="1200" dirty="0" smtClean="0">
                          <a:latin typeface="Times New Roman" panose="02020603050405020304" pitchFamily="18" charset="0"/>
                          <a:cs typeface="Times New Roman" panose="02020603050405020304" pitchFamily="18" charset="0"/>
                        </a:rPr>
                        <a:t> </a:t>
                      </a:r>
                      <a:r>
                        <a:rPr lang="lt-LT" sz="1200" dirty="0" err="1" smtClean="0">
                          <a:latin typeface="Times New Roman" panose="02020603050405020304" pitchFamily="18" charset="0"/>
                          <a:cs typeface="Times New Roman" panose="02020603050405020304" pitchFamily="18" charset="0"/>
                        </a:rPr>
                        <a:t>markets</a:t>
                      </a:r>
                      <a:endParaRPr lang="lt-LT" sz="1200" dirty="0">
                        <a:latin typeface="Times New Roman" panose="02020603050405020304" pitchFamily="18" charset="0"/>
                        <a:cs typeface="Times New Roman" panose="02020603050405020304" pitchFamily="18" charset="0"/>
                      </a:endParaRPr>
                    </a:p>
                  </a:txBody>
                  <a:tcPr>
                    <a:solidFill>
                      <a:schemeClr val="accent6">
                        <a:lumMod val="75000"/>
                      </a:schemeClr>
                    </a:solidFill>
                  </a:tcPr>
                </a:tc>
                <a:tc>
                  <a:txBody>
                    <a:bodyPr/>
                    <a:lstStyle/>
                    <a:p>
                      <a:r>
                        <a:rPr lang="lt-LT" sz="1400" dirty="0" smtClean="0">
                          <a:latin typeface="Times New Roman" panose="02020603050405020304" pitchFamily="18" charset="0"/>
                          <a:cs typeface="Times New Roman" panose="02020603050405020304" pitchFamily="18" charset="0"/>
                        </a:rPr>
                        <a:t>12.5±</a:t>
                      </a:r>
                      <a:r>
                        <a:rPr lang="en-US" sz="1400" dirty="0" smtClean="0">
                          <a:latin typeface="Times New Roman" panose="02020603050405020304" pitchFamily="18" charset="0"/>
                          <a:cs typeface="Times New Roman" panose="02020603050405020304" pitchFamily="18" charset="0"/>
                        </a:rPr>
                        <a:t>4.5</a:t>
                      </a:r>
                      <a:endParaRPr lang="lt-LT" sz="1400" dirty="0">
                        <a:latin typeface="Times New Roman" panose="02020603050405020304" pitchFamily="18" charset="0"/>
                        <a:cs typeface="Times New Roman" panose="02020603050405020304" pitchFamily="18" charset="0"/>
                      </a:endParaRPr>
                    </a:p>
                  </a:txBody>
                  <a:tcPr>
                    <a:solidFill>
                      <a:schemeClr val="accent6">
                        <a:lumMod val="75000"/>
                      </a:schemeClr>
                    </a:solidFill>
                  </a:tcPr>
                </a:tc>
              </a:tr>
            </a:tbl>
          </a:graphicData>
        </a:graphic>
      </p:graphicFrame>
      <p:sp>
        <p:nvSpPr>
          <p:cNvPr id="15" name="Oval 14"/>
          <p:cNvSpPr/>
          <p:nvPr/>
        </p:nvSpPr>
        <p:spPr>
          <a:xfrm>
            <a:off x="5194300" y="4177811"/>
            <a:ext cx="2057400" cy="2276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65808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05  |  </a:t>
            </a:r>
            <a:r>
              <a:rPr lang="en-US" sz="1600" dirty="0" smtClean="0">
                <a:solidFill>
                  <a:srgbClr val="1F5EA9"/>
                </a:solidFill>
                <a:latin typeface="Times New Roman" panose="02020603050405020304" pitchFamily="18" charset="0"/>
                <a:cs typeface="Times New Roman" panose="02020603050405020304" pitchFamily="18" charset="0"/>
              </a:rPr>
              <a:t>HYGIENE EVALUATION </a:t>
            </a:r>
            <a:r>
              <a:rPr lang="lt-LT" sz="1600" dirty="0" smtClean="0">
                <a:solidFill>
                  <a:srgbClr val="1F5EA9"/>
                </a:solidFill>
                <a:latin typeface="Times New Roman" panose="02020603050405020304" pitchFamily="18" charset="0"/>
                <a:cs typeface="Times New Roman" panose="02020603050405020304" pitchFamily="18" charset="0"/>
              </a:rPr>
              <a:t>RESULTS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546100" y="2104231"/>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12" name="TextBox 11"/>
          <p:cNvSpPr txBox="1"/>
          <p:nvPr/>
        </p:nvSpPr>
        <p:spPr>
          <a:xfrm>
            <a:off x="234575" y="6936031"/>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5" name="TextBox 4"/>
          <p:cNvSpPr txBox="1"/>
          <p:nvPr/>
        </p:nvSpPr>
        <p:spPr>
          <a:xfrm>
            <a:off x="1513707" y="1466079"/>
            <a:ext cx="7619999"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lt-LT" sz="2400" dirty="0" err="1" smtClean="0">
                <a:solidFill>
                  <a:sysClr val="windowText" lastClr="000000"/>
                </a:solidFill>
                <a:latin typeface="Times New Roman" panose="02020603050405020304" pitchFamily="18" charset="0"/>
              </a:rPr>
              <a:t>Detailed</a:t>
            </a:r>
            <a:r>
              <a:rPr lang="lt-LT" sz="2400" dirty="0" smtClean="0">
                <a:solidFill>
                  <a:sysClr val="windowText" lastClr="000000"/>
                </a:solidFill>
                <a:latin typeface="Times New Roman" panose="02020603050405020304" pitchFamily="18" charset="0"/>
              </a:rPr>
              <a:t> </a:t>
            </a:r>
            <a:r>
              <a:rPr lang="lt-LT" sz="2400" dirty="0" err="1" smtClean="0">
                <a:solidFill>
                  <a:sysClr val="windowText" lastClr="000000"/>
                </a:solidFill>
                <a:latin typeface="Times New Roman" panose="02020603050405020304" pitchFamily="18" charset="0"/>
              </a:rPr>
              <a:t>Hygiene</a:t>
            </a:r>
            <a:r>
              <a:rPr lang="lt-LT" sz="2400" dirty="0" smtClean="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evaluation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in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Farmers</a:t>
            </a:r>
            <a:r>
              <a:rPr lang="lt-LT" sz="2400" dirty="0">
                <a:solidFill>
                  <a:sysClr val="windowText" lastClr="000000"/>
                </a:solidFill>
                <a:latin typeface="Times New Roman" panose="02020603050405020304" pitchFamily="18" charset="0"/>
              </a:rPr>
              <a:t> </a:t>
            </a:r>
            <a:r>
              <a:rPr lang="lt-LT" sz="2400" dirty="0" err="1" smtClean="0">
                <a:solidFill>
                  <a:sysClr val="windowText" lastClr="000000"/>
                </a:solidFill>
                <a:latin typeface="Times New Roman" panose="02020603050405020304" pitchFamily="18" charset="0"/>
              </a:rPr>
              <a:t>markets</a:t>
            </a:r>
            <a:r>
              <a:rPr lang="lt-LT" sz="2400" dirty="0" smtClean="0">
                <a:solidFill>
                  <a:sysClr val="windowText" lastClr="000000"/>
                </a:solidFill>
                <a:latin typeface="Times New Roman" panose="02020603050405020304" pitchFamily="18" charset="0"/>
              </a:rPr>
              <a:t> (1)</a:t>
            </a:r>
            <a:endParaRPr lang="lt-LT" sz="2400" dirty="0">
              <a:solidFill>
                <a:sysClr val="windowText" lastClr="000000"/>
              </a:solidFill>
              <a:latin typeface="Times New Roman" panose="02020603050405020304" pitchFamily="18" charset="0"/>
            </a:endParaRPr>
          </a:p>
        </p:txBody>
      </p:sp>
      <p:pic>
        <p:nvPicPr>
          <p:cNvPr id="10" name="Picture 9"/>
          <p:cNvPicPr>
            <a:picLocks noChangeAspect="1"/>
          </p:cNvPicPr>
          <p:nvPr/>
        </p:nvPicPr>
        <p:blipFill rotWithShape="1">
          <a:blip r:embed="rId5"/>
          <a:srcRect l="23635" t="25930" r="32898" b="22130"/>
          <a:stretch/>
        </p:blipFill>
        <p:spPr>
          <a:xfrm>
            <a:off x="1563303" y="1927744"/>
            <a:ext cx="7520806" cy="5054969"/>
          </a:xfrm>
          <a:prstGeom prst="rect">
            <a:avLst/>
          </a:prstGeom>
        </p:spPr>
      </p:pic>
      <p:sp>
        <p:nvSpPr>
          <p:cNvPr id="15" name="Oval 14"/>
          <p:cNvSpPr/>
          <p:nvPr/>
        </p:nvSpPr>
        <p:spPr>
          <a:xfrm>
            <a:off x="8089900" y="5146409"/>
            <a:ext cx="762000" cy="321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Oval 15"/>
          <p:cNvSpPr/>
          <p:nvPr/>
        </p:nvSpPr>
        <p:spPr>
          <a:xfrm>
            <a:off x="8089900" y="5989571"/>
            <a:ext cx="762000" cy="31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88614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05  |  </a:t>
            </a:r>
            <a:r>
              <a:rPr lang="en-US" sz="1600" dirty="0" smtClean="0">
                <a:solidFill>
                  <a:srgbClr val="1F5EA9"/>
                </a:solidFill>
                <a:latin typeface="Times New Roman" panose="02020603050405020304" pitchFamily="18" charset="0"/>
                <a:cs typeface="Times New Roman" panose="02020603050405020304" pitchFamily="18" charset="0"/>
              </a:rPr>
              <a:t>HYGIENE EVALUATION </a:t>
            </a:r>
            <a:r>
              <a:rPr lang="lt-LT" sz="1600" dirty="0" smtClean="0">
                <a:solidFill>
                  <a:srgbClr val="1F5EA9"/>
                </a:solidFill>
                <a:latin typeface="Times New Roman" panose="02020603050405020304" pitchFamily="18" charset="0"/>
                <a:cs typeface="Times New Roman" panose="02020603050405020304" pitchFamily="18" charset="0"/>
              </a:rPr>
              <a:t>RESULTS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546100" y="2104231"/>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12" name="TextBox 11"/>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5" name="TextBox 4"/>
          <p:cNvSpPr txBox="1"/>
          <p:nvPr/>
        </p:nvSpPr>
        <p:spPr>
          <a:xfrm>
            <a:off x="1612900" y="1544810"/>
            <a:ext cx="7619999"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lt-LT" sz="2400" dirty="0" err="1" smtClean="0">
                <a:solidFill>
                  <a:sysClr val="windowText" lastClr="000000"/>
                </a:solidFill>
                <a:latin typeface="Times New Roman" panose="02020603050405020304" pitchFamily="18" charset="0"/>
              </a:rPr>
              <a:t>Detailed</a:t>
            </a:r>
            <a:r>
              <a:rPr lang="lt-LT" sz="2400" dirty="0" smtClean="0">
                <a:solidFill>
                  <a:sysClr val="windowText" lastClr="000000"/>
                </a:solidFill>
                <a:latin typeface="Times New Roman" panose="02020603050405020304" pitchFamily="18" charset="0"/>
              </a:rPr>
              <a:t> </a:t>
            </a:r>
            <a:r>
              <a:rPr lang="lt-LT" sz="2400" dirty="0" err="1" smtClean="0">
                <a:solidFill>
                  <a:sysClr val="windowText" lastClr="000000"/>
                </a:solidFill>
                <a:latin typeface="Times New Roman" panose="02020603050405020304" pitchFamily="18" charset="0"/>
              </a:rPr>
              <a:t>Hygiene</a:t>
            </a:r>
            <a:r>
              <a:rPr lang="lt-LT" sz="2400" dirty="0" smtClean="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evaluation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in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Farmers</a:t>
            </a:r>
            <a:r>
              <a:rPr lang="lt-LT" sz="2400" dirty="0">
                <a:solidFill>
                  <a:sysClr val="windowText" lastClr="000000"/>
                </a:solidFill>
                <a:latin typeface="Times New Roman" panose="02020603050405020304" pitchFamily="18" charset="0"/>
              </a:rPr>
              <a:t> </a:t>
            </a:r>
            <a:r>
              <a:rPr lang="lt-LT" sz="2400" dirty="0" err="1" smtClean="0">
                <a:solidFill>
                  <a:sysClr val="windowText" lastClr="000000"/>
                </a:solidFill>
                <a:latin typeface="Times New Roman" panose="02020603050405020304" pitchFamily="18" charset="0"/>
              </a:rPr>
              <a:t>markets</a:t>
            </a:r>
            <a:r>
              <a:rPr lang="lt-LT" sz="2400" dirty="0" smtClean="0">
                <a:solidFill>
                  <a:sysClr val="windowText" lastClr="000000"/>
                </a:solidFill>
                <a:latin typeface="Times New Roman" panose="02020603050405020304" pitchFamily="18" charset="0"/>
              </a:rPr>
              <a:t> (2)</a:t>
            </a:r>
            <a:endParaRPr lang="lt-LT" sz="2400" dirty="0">
              <a:solidFill>
                <a:sysClr val="windowText" lastClr="000000"/>
              </a:solidFill>
              <a:latin typeface="Times New Roman" panose="02020603050405020304" pitchFamily="18" charset="0"/>
            </a:endParaRPr>
          </a:p>
        </p:txBody>
      </p:sp>
      <p:pic>
        <p:nvPicPr>
          <p:cNvPr id="6" name="Picture 5"/>
          <p:cNvPicPr>
            <a:picLocks noChangeAspect="1"/>
          </p:cNvPicPr>
          <p:nvPr/>
        </p:nvPicPr>
        <p:blipFill rotWithShape="1">
          <a:blip r:embed="rId5"/>
          <a:srcRect l="23635" t="29731" r="32898" b="33531"/>
          <a:stretch/>
        </p:blipFill>
        <p:spPr>
          <a:xfrm>
            <a:off x="774700" y="2184160"/>
            <a:ext cx="9559366" cy="4544617"/>
          </a:xfrm>
          <a:prstGeom prst="rect">
            <a:avLst/>
          </a:prstGeom>
        </p:spPr>
      </p:pic>
      <p:sp>
        <p:nvSpPr>
          <p:cNvPr id="11" name="Oval 10"/>
          <p:cNvSpPr/>
          <p:nvPr/>
        </p:nvSpPr>
        <p:spPr>
          <a:xfrm>
            <a:off x="9080500" y="4847431"/>
            <a:ext cx="762000" cy="31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211941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05  |  </a:t>
            </a:r>
            <a:r>
              <a:rPr lang="en-US" sz="1600" dirty="0" smtClean="0">
                <a:solidFill>
                  <a:srgbClr val="1F5EA9"/>
                </a:solidFill>
                <a:latin typeface="Times New Roman" panose="02020603050405020304" pitchFamily="18" charset="0"/>
                <a:cs typeface="Times New Roman" panose="02020603050405020304" pitchFamily="18" charset="0"/>
              </a:rPr>
              <a:t>HYGIENE EVALUATION </a:t>
            </a:r>
            <a:r>
              <a:rPr lang="lt-LT" sz="1600" dirty="0" smtClean="0">
                <a:solidFill>
                  <a:srgbClr val="1F5EA9"/>
                </a:solidFill>
                <a:latin typeface="Times New Roman" panose="02020603050405020304" pitchFamily="18" charset="0"/>
                <a:cs typeface="Times New Roman" panose="02020603050405020304" pitchFamily="18" charset="0"/>
              </a:rPr>
              <a:t>RESULTS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546100" y="2104231"/>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12" name="TextBox 11"/>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5" name="TextBox 4"/>
          <p:cNvSpPr txBox="1"/>
          <p:nvPr/>
        </p:nvSpPr>
        <p:spPr>
          <a:xfrm>
            <a:off x="1612900" y="1669949"/>
            <a:ext cx="7619999"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lt-LT" sz="2400" dirty="0" err="1" smtClean="0">
                <a:solidFill>
                  <a:sysClr val="windowText" lastClr="000000"/>
                </a:solidFill>
                <a:latin typeface="Times New Roman" panose="02020603050405020304" pitchFamily="18" charset="0"/>
              </a:rPr>
              <a:t>Detailed</a:t>
            </a:r>
            <a:r>
              <a:rPr lang="lt-LT" sz="2400" dirty="0" smtClean="0">
                <a:solidFill>
                  <a:sysClr val="windowText" lastClr="000000"/>
                </a:solidFill>
                <a:latin typeface="Times New Roman" panose="02020603050405020304" pitchFamily="18" charset="0"/>
              </a:rPr>
              <a:t> </a:t>
            </a:r>
            <a:r>
              <a:rPr lang="lt-LT" sz="2400" dirty="0" err="1" smtClean="0">
                <a:solidFill>
                  <a:sysClr val="windowText" lastClr="000000"/>
                </a:solidFill>
                <a:latin typeface="Times New Roman" panose="02020603050405020304" pitchFamily="18" charset="0"/>
              </a:rPr>
              <a:t>Hygiene</a:t>
            </a:r>
            <a:r>
              <a:rPr lang="lt-LT" sz="2400" dirty="0" smtClean="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evaluation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in</a:t>
            </a:r>
            <a:r>
              <a:rPr lang="lt-LT" sz="2400" dirty="0">
                <a:solidFill>
                  <a:sysClr val="windowText" lastClr="000000"/>
                </a:solidFill>
                <a:latin typeface="Times New Roman" panose="02020603050405020304" pitchFamily="18" charset="0"/>
              </a:rPr>
              <a:t> </a:t>
            </a:r>
            <a:r>
              <a:rPr lang="lt-LT" sz="2400" dirty="0" err="1">
                <a:solidFill>
                  <a:sysClr val="windowText" lastClr="000000"/>
                </a:solidFill>
                <a:latin typeface="Times New Roman" panose="02020603050405020304" pitchFamily="18" charset="0"/>
              </a:rPr>
              <a:t>Farmers</a:t>
            </a:r>
            <a:r>
              <a:rPr lang="lt-LT" sz="2400" dirty="0">
                <a:solidFill>
                  <a:sysClr val="windowText" lastClr="000000"/>
                </a:solidFill>
                <a:latin typeface="Times New Roman" panose="02020603050405020304" pitchFamily="18" charset="0"/>
              </a:rPr>
              <a:t> </a:t>
            </a:r>
            <a:r>
              <a:rPr lang="lt-LT" sz="2400" dirty="0" err="1" smtClean="0">
                <a:solidFill>
                  <a:sysClr val="windowText" lastClr="000000"/>
                </a:solidFill>
                <a:latin typeface="Times New Roman" panose="02020603050405020304" pitchFamily="18" charset="0"/>
              </a:rPr>
              <a:t>markets</a:t>
            </a:r>
            <a:r>
              <a:rPr lang="lt-LT" sz="2400" dirty="0" smtClean="0">
                <a:solidFill>
                  <a:sysClr val="windowText" lastClr="000000"/>
                </a:solidFill>
                <a:latin typeface="Times New Roman" panose="02020603050405020304" pitchFamily="18" charset="0"/>
              </a:rPr>
              <a:t> (3)</a:t>
            </a:r>
            <a:endParaRPr lang="lt-LT" sz="2400" dirty="0">
              <a:solidFill>
                <a:sysClr val="windowText" lastClr="000000"/>
              </a:solidFill>
              <a:latin typeface="Times New Roman" panose="02020603050405020304" pitchFamily="18" charset="0"/>
            </a:endParaRPr>
          </a:p>
        </p:txBody>
      </p:sp>
      <p:pic>
        <p:nvPicPr>
          <p:cNvPr id="6" name="Picture 5"/>
          <p:cNvPicPr>
            <a:picLocks noChangeAspect="1"/>
          </p:cNvPicPr>
          <p:nvPr/>
        </p:nvPicPr>
        <p:blipFill rotWithShape="1">
          <a:blip r:embed="rId5"/>
          <a:srcRect l="23635" t="33532" r="32898" b="32264"/>
          <a:stretch/>
        </p:blipFill>
        <p:spPr>
          <a:xfrm>
            <a:off x="568325" y="2335442"/>
            <a:ext cx="9658005" cy="4274855"/>
          </a:xfrm>
          <a:prstGeom prst="rect">
            <a:avLst/>
          </a:prstGeom>
        </p:spPr>
      </p:pic>
      <p:sp>
        <p:nvSpPr>
          <p:cNvPr id="11" name="Oval 10"/>
          <p:cNvSpPr/>
          <p:nvPr/>
        </p:nvSpPr>
        <p:spPr>
          <a:xfrm>
            <a:off x="9004300" y="4618831"/>
            <a:ext cx="762000" cy="31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Oval 14"/>
          <p:cNvSpPr/>
          <p:nvPr/>
        </p:nvSpPr>
        <p:spPr>
          <a:xfrm>
            <a:off x="8988425" y="3314212"/>
            <a:ext cx="762000" cy="319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30085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06  |  RESULTS OF FOOD MICROBIOLOGICAL ANALYSIS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2194694" y="2301797"/>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12" name="TextBox 11"/>
          <p:cNvSpPr txBox="1"/>
          <p:nvPr/>
        </p:nvSpPr>
        <p:spPr>
          <a:xfrm>
            <a:off x="405130" y="6998055"/>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9" name="TextBox 8"/>
          <p:cNvSpPr txBox="1"/>
          <p:nvPr/>
        </p:nvSpPr>
        <p:spPr>
          <a:xfrm>
            <a:off x="1561332" y="1641727"/>
            <a:ext cx="7619999"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lt-LT" sz="2400" b="1" dirty="0" err="1" smtClean="0">
                <a:solidFill>
                  <a:sysClr val="windowText" lastClr="000000"/>
                </a:solidFill>
                <a:latin typeface="Times New Roman" panose="02020603050405020304" pitchFamily="18" charset="0"/>
              </a:rPr>
              <a:t>Aerobic</a:t>
            </a:r>
            <a:r>
              <a:rPr lang="lt-LT" sz="2400" b="1" dirty="0" smtClean="0">
                <a:solidFill>
                  <a:sysClr val="windowText" lastClr="000000"/>
                </a:solidFill>
                <a:latin typeface="Times New Roman" panose="02020603050405020304" pitchFamily="18" charset="0"/>
              </a:rPr>
              <a:t> </a:t>
            </a:r>
            <a:r>
              <a:rPr lang="lt-LT" sz="2400" b="1" dirty="0" err="1" smtClean="0">
                <a:solidFill>
                  <a:sysClr val="windowText" lastClr="000000"/>
                </a:solidFill>
                <a:latin typeface="Times New Roman" panose="02020603050405020304" pitchFamily="18" charset="0"/>
              </a:rPr>
              <a:t>colony</a:t>
            </a:r>
            <a:r>
              <a:rPr lang="lt-LT" sz="2400" b="1" dirty="0" smtClean="0">
                <a:solidFill>
                  <a:sysClr val="windowText" lastClr="000000"/>
                </a:solidFill>
                <a:latin typeface="Times New Roman" panose="02020603050405020304" pitchFamily="18" charset="0"/>
              </a:rPr>
              <a:t> </a:t>
            </a:r>
            <a:r>
              <a:rPr lang="lt-LT" sz="2400" b="1" dirty="0" err="1" smtClean="0">
                <a:solidFill>
                  <a:sysClr val="windowText" lastClr="000000"/>
                </a:solidFill>
                <a:latin typeface="Times New Roman" panose="02020603050405020304" pitchFamily="18" charset="0"/>
              </a:rPr>
              <a:t>count</a:t>
            </a:r>
            <a:r>
              <a:rPr lang="lt-LT" sz="2400" b="1" dirty="0" smtClean="0">
                <a:solidFill>
                  <a:sysClr val="windowText" lastClr="000000"/>
                </a:solidFill>
                <a:latin typeface="Times New Roman" panose="02020603050405020304" pitchFamily="18" charset="0"/>
              </a:rPr>
              <a:t> (ACC) </a:t>
            </a:r>
            <a:r>
              <a:rPr lang="lt-LT" sz="2400" b="1" dirty="0" err="1" smtClean="0">
                <a:solidFill>
                  <a:sysClr val="windowText" lastClr="000000"/>
                </a:solidFill>
                <a:latin typeface="Times New Roman" panose="02020603050405020304" pitchFamily="18" charset="0"/>
              </a:rPr>
              <a:t>in</a:t>
            </a:r>
            <a:r>
              <a:rPr lang="lt-LT" sz="2400" b="1" dirty="0" smtClean="0">
                <a:solidFill>
                  <a:sysClr val="windowText" lastClr="000000"/>
                </a:solidFill>
                <a:latin typeface="Times New Roman" panose="02020603050405020304" pitchFamily="18" charset="0"/>
              </a:rPr>
              <a:t> </a:t>
            </a:r>
            <a:r>
              <a:rPr lang="lt-LT" sz="2400" b="1" dirty="0" err="1" smtClean="0">
                <a:solidFill>
                  <a:sysClr val="windowText" lastClr="000000"/>
                </a:solidFill>
                <a:latin typeface="Times New Roman" panose="02020603050405020304" pitchFamily="18" charset="0"/>
              </a:rPr>
              <a:t>analyzed</a:t>
            </a:r>
            <a:r>
              <a:rPr lang="lt-LT" sz="2400" b="1" dirty="0" smtClean="0">
                <a:solidFill>
                  <a:sysClr val="windowText" lastClr="000000"/>
                </a:solidFill>
                <a:latin typeface="Times New Roman" panose="02020603050405020304" pitchFamily="18" charset="0"/>
              </a:rPr>
              <a:t> </a:t>
            </a:r>
            <a:r>
              <a:rPr lang="en-US" sz="2400" b="1" dirty="0" smtClean="0">
                <a:solidFill>
                  <a:sysClr val="windowText" lastClr="000000"/>
                </a:solidFill>
                <a:latin typeface="Times New Roman" panose="02020603050405020304" pitchFamily="18" charset="0"/>
              </a:rPr>
              <a:t>foods</a:t>
            </a:r>
            <a:endParaRPr lang="lt-LT" sz="2400" b="1" dirty="0">
              <a:solidFill>
                <a:sysClr val="windowText" lastClr="000000"/>
              </a:solidFill>
              <a:latin typeface="Times New Roman" panose="02020603050405020304"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3878368753"/>
              </p:ext>
            </p:extLst>
          </p:nvPr>
        </p:nvGraphicFramePr>
        <p:xfrm>
          <a:off x="720725" y="4748522"/>
          <a:ext cx="3962400" cy="22495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1222151278"/>
              </p:ext>
            </p:extLst>
          </p:nvPr>
        </p:nvGraphicFramePr>
        <p:xfrm>
          <a:off x="5691572" y="2269271"/>
          <a:ext cx="4624070" cy="24349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528862268"/>
              </p:ext>
            </p:extLst>
          </p:nvPr>
        </p:nvGraphicFramePr>
        <p:xfrm>
          <a:off x="5691572" y="4736733"/>
          <a:ext cx="4636770" cy="23617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extLst>
              <p:ext uri="{D42A27DB-BD31-4B8C-83A1-F6EECF244321}">
                <p14:modId xmlns:p14="http://schemas.microsoft.com/office/powerpoint/2010/main" val="100719584"/>
              </p:ext>
            </p:extLst>
          </p:nvPr>
        </p:nvGraphicFramePr>
        <p:xfrm>
          <a:off x="698500" y="2262999"/>
          <a:ext cx="4343400" cy="2325916"/>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p:cNvSpPr txBox="1"/>
          <p:nvPr/>
        </p:nvSpPr>
        <p:spPr>
          <a:xfrm>
            <a:off x="4356100" y="5080963"/>
            <a:ext cx="1414614" cy="1015663"/>
          </a:xfrm>
          <a:prstGeom prst="rect">
            <a:avLst/>
          </a:prstGeom>
          <a:solidFill>
            <a:schemeClr val="accent3">
              <a:lumMod val="60000"/>
              <a:lumOff val="40000"/>
            </a:schemeClr>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relationship between hygiene in farmers market and ACC in coleslaw: r=0.44</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p&lt;0.05</a:t>
            </a:r>
            <a:endParaRPr lang="lt-LT" sz="1200" dirty="0">
              <a:latin typeface="Times New Roman" panose="02020603050405020304" pitchFamily="18" charset="0"/>
              <a:cs typeface="Times New Roman" panose="02020603050405020304" pitchFamily="18" charset="0"/>
            </a:endParaRPr>
          </a:p>
        </p:txBody>
      </p:sp>
      <p:sp>
        <p:nvSpPr>
          <p:cNvPr id="16" name="Oval 15"/>
          <p:cNvSpPr/>
          <p:nvPr/>
        </p:nvSpPr>
        <p:spPr>
          <a:xfrm>
            <a:off x="4441825" y="2901602"/>
            <a:ext cx="482600" cy="307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
        <p:nvSpPr>
          <p:cNvPr id="23" name="Oval 22"/>
          <p:cNvSpPr/>
          <p:nvPr/>
        </p:nvSpPr>
        <p:spPr>
          <a:xfrm>
            <a:off x="3691502" y="5345477"/>
            <a:ext cx="658248" cy="4252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
        <p:nvSpPr>
          <p:cNvPr id="24" name="Oval 23"/>
          <p:cNvSpPr/>
          <p:nvPr/>
        </p:nvSpPr>
        <p:spPr>
          <a:xfrm>
            <a:off x="8742499" y="3004821"/>
            <a:ext cx="438832" cy="305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
        <p:nvSpPr>
          <p:cNvPr id="25" name="Oval 24"/>
          <p:cNvSpPr/>
          <p:nvPr/>
        </p:nvSpPr>
        <p:spPr>
          <a:xfrm>
            <a:off x="6742523" y="5345477"/>
            <a:ext cx="438832" cy="319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Tree>
    <p:extLst>
      <p:ext uri="{BB962C8B-B14F-4D97-AF65-F5344CB8AC3E}">
        <p14:creationId xmlns:p14="http://schemas.microsoft.com/office/powerpoint/2010/main" val="1103914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06  |  RESULTS OF FOOD MICROBIOLOGICAL ANALYSIS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1187449" y="1539844"/>
            <a:ext cx="8305800"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400" b="1" dirty="0" smtClean="0">
                <a:solidFill>
                  <a:sysClr val="windowText" lastClr="000000"/>
                </a:solidFill>
                <a:latin typeface="Times New Roman" panose="02020603050405020304" pitchFamily="18" charset="0"/>
              </a:rPr>
              <a:t>Coliforms</a:t>
            </a:r>
            <a:r>
              <a:rPr lang="lt-LT" sz="2400" b="1" dirty="0" smtClean="0">
                <a:solidFill>
                  <a:sysClr val="windowText" lastClr="000000"/>
                </a:solidFill>
                <a:latin typeface="Times New Roman" panose="02020603050405020304" pitchFamily="18" charset="0"/>
              </a:rPr>
              <a:t> </a:t>
            </a:r>
            <a:r>
              <a:rPr lang="lt-LT" sz="2400" b="1" dirty="0" err="1">
                <a:solidFill>
                  <a:sysClr val="windowText" lastClr="000000"/>
                </a:solidFill>
                <a:latin typeface="Times New Roman" panose="02020603050405020304" pitchFamily="18" charset="0"/>
              </a:rPr>
              <a:t>in</a:t>
            </a:r>
            <a:r>
              <a:rPr lang="lt-LT" sz="2400" b="1" dirty="0">
                <a:solidFill>
                  <a:sysClr val="windowText" lastClr="000000"/>
                </a:solidFill>
                <a:latin typeface="Times New Roman" panose="02020603050405020304" pitchFamily="18" charset="0"/>
              </a:rPr>
              <a:t> </a:t>
            </a:r>
            <a:r>
              <a:rPr lang="lt-LT" sz="2400" b="1" dirty="0" err="1">
                <a:solidFill>
                  <a:sysClr val="windowText" lastClr="000000"/>
                </a:solidFill>
                <a:latin typeface="Times New Roman" panose="02020603050405020304" pitchFamily="18" charset="0"/>
              </a:rPr>
              <a:t>analyzed</a:t>
            </a:r>
            <a:r>
              <a:rPr lang="lt-LT" sz="2400" b="1" dirty="0">
                <a:solidFill>
                  <a:sysClr val="windowText" lastClr="000000"/>
                </a:solidFill>
                <a:latin typeface="Times New Roman" panose="02020603050405020304" pitchFamily="18" charset="0"/>
              </a:rPr>
              <a:t> </a:t>
            </a:r>
            <a:r>
              <a:rPr lang="en-US" sz="2400" b="1" dirty="0">
                <a:solidFill>
                  <a:sysClr val="windowText" lastClr="000000"/>
                </a:solidFill>
                <a:latin typeface="Times New Roman" panose="02020603050405020304" pitchFamily="18" charset="0"/>
              </a:rPr>
              <a:t>foods</a:t>
            </a:r>
            <a:endParaRPr lang="lt-LT" sz="2400" b="1" dirty="0">
              <a:solidFill>
                <a:sysClr val="windowText" lastClr="000000"/>
              </a:solidFill>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12" name="TextBox 11"/>
          <p:cNvSpPr txBox="1"/>
          <p:nvPr/>
        </p:nvSpPr>
        <p:spPr>
          <a:xfrm>
            <a:off x="463549" y="704533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graphicFrame>
        <p:nvGraphicFramePr>
          <p:cNvPr id="9" name="Chart 8"/>
          <p:cNvGraphicFramePr>
            <a:graphicFrameLocks/>
          </p:cNvGraphicFramePr>
          <p:nvPr>
            <p:extLst>
              <p:ext uri="{D42A27DB-BD31-4B8C-83A1-F6EECF244321}">
                <p14:modId xmlns:p14="http://schemas.microsoft.com/office/powerpoint/2010/main" val="3142410372"/>
              </p:ext>
            </p:extLst>
          </p:nvPr>
        </p:nvGraphicFramePr>
        <p:xfrm>
          <a:off x="507998" y="2116562"/>
          <a:ext cx="42672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849813168"/>
              </p:ext>
            </p:extLst>
          </p:nvPr>
        </p:nvGraphicFramePr>
        <p:xfrm>
          <a:off x="622300" y="4651344"/>
          <a:ext cx="3733800" cy="2209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3559161846"/>
              </p:ext>
            </p:extLst>
          </p:nvPr>
        </p:nvGraphicFramePr>
        <p:xfrm>
          <a:off x="5586730" y="2164632"/>
          <a:ext cx="4572000" cy="29050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extLst>
              <p:ext uri="{D42A27DB-BD31-4B8C-83A1-F6EECF244321}">
                <p14:modId xmlns:p14="http://schemas.microsoft.com/office/powerpoint/2010/main" val="206557898"/>
              </p:ext>
            </p:extLst>
          </p:nvPr>
        </p:nvGraphicFramePr>
        <p:xfrm>
          <a:off x="5777230" y="4651344"/>
          <a:ext cx="4191000" cy="2507151"/>
        </p:xfrm>
        <a:graphic>
          <a:graphicData uri="http://schemas.openxmlformats.org/drawingml/2006/chart">
            <c:chart xmlns:c="http://schemas.openxmlformats.org/drawingml/2006/chart" xmlns:r="http://schemas.openxmlformats.org/officeDocument/2006/relationships" r:id="rId8"/>
          </a:graphicData>
        </a:graphic>
      </p:graphicFrame>
      <p:sp>
        <p:nvSpPr>
          <p:cNvPr id="17" name="Oval 16"/>
          <p:cNvSpPr/>
          <p:nvPr/>
        </p:nvSpPr>
        <p:spPr>
          <a:xfrm>
            <a:off x="6704350" y="5080285"/>
            <a:ext cx="609580" cy="319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Tree>
    <p:extLst>
      <p:ext uri="{BB962C8B-B14F-4D97-AF65-F5344CB8AC3E}">
        <p14:creationId xmlns:p14="http://schemas.microsoft.com/office/powerpoint/2010/main" val="163445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584775"/>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06  |  RESULTS OF FOOD MICROBIOLOGICAL ANALYSIS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1187449" y="1720244"/>
            <a:ext cx="8305800" cy="461665"/>
          </a:xfrm>
          <a:prstGeom prst="rect">
            <a:avLst/>
          </a:prstGeom>
          <a:noFill/>
        </p:spPr>
        <p:txBody>
          <a:bodyPr wrap="square" rtlCol="0">
            <a:spAutoFit/>
          </a:bodyPr>
          <a:lstStyle/>
          <a:p>
            <a:pPr algn="ctr">
              <a:defRPr sz="1400" b="0" i="0" u="none" strike="noStrike" kern="1200" spc="0" baseline="0">
                <a:solidFill>
                  <a:sysClr val="windowText" lastClr="000000">
                    <a:lumMod val="65000"/>
                    <a:lumOff val="35000"/>
                  </a:sysClr>
                </a:solidFill>
                <a:latin typeface="+mn-lt"/>
                <a:ea typeface="+mn-ea"/>
                <a:cs typeface="+mn-cs"/>
              </a:defRPr>
            </a:pPr>
            <a:r>
              <a:rPr lang="en-US" sz="2400" b="1" i="1" dirty="0" smtClean="0">
                <a:solidFill>
                  <a:sysClr val="windowText" lastClr="000000"/>
                </a:solidFill>
                <a:latin typeface="Times New Roman" panose="02020603050405020304" pitchFamily="18" charset="0"/>
              </a:rPr>
              <a:t>E. coli </a:t>
            </a:r>
            <a:r>
              <a:rPr lang="lt-LT" sz="2400" b="1" dirty="0" err="1" smtClean="0">
                <a:solidFill>
                  <a:sysClr val="windowText" lastClr="000000"/>
                </a:solidFill>
                <a:latin typeface="Times New Roman" panose="02020603050405020304" pitchFamily="18" charset="0"/>
              </a:rPr>
              <a:t>in</a:t>
            </a:r>
            <a:r>
              <a:rPr lang="lt-LT" sz="2400" b="1" dirty="0" smtClean="0">
                <a:solidFill>
                  <a:sysClr val="windowText" lastClr="000000"/>
                </a:solidFill>
                <a:latin typeface="Times New Roman" panose="02020603050405020304" pitchFamily="18" charset="0"/>
              </a:rPr>
              <a:t> </a:t>
            </a:r>
            <a:r>
              <a:rPr lang="lt-LT" sz="2400" b="1" dirty="0" err="1">
                <a:solidFill>
                  <a:sysClr val="windowText" lastClr="000000"/>
                </a:solidFill>
                <a:latin typeface="Times New Roman" panose="02020603050405020304" pitchFamily="18" charset="0"/>
              </a:rPr>
              <a:t>analyzed</a:t>
            </a:r>
            <a:r>
              <a:rPr lang="lt-LT" sz="2400" b="1" dirty="0">
                <a:solidFill>
                  <a:sysClr val="windowText" lastClr="000000"/>
                </a:solidFill>
                <a:latin typeface="Times New Roman" panose="02020603050405020304" pitchFamily="18" charset="0"/>
              </a:rPr>
              <a:t> </a:t>
            </a:r>
            <a:r>
              <a:rPr lang="en-US" sz="2400" b="1" dirty="0">
                <a:solidFill>
                  <a:sysClr val="windowText" lastClr="000000"/>
                </a:solidFill>
                <a:latin typeface="Times New Roman" panose="02020603050405020304" pitchFamily="18" charset="0"/>
              </a:rPr>
              <a:t>foods</a:t>
            </a:r>
            <a:endParaRPr lang="lt-LT" sz="2400" b="1" dirty="0">
              <a:solidFill>
                <a:sysClr val="windowText" lastClr="000000"/>
              </a:solidFill>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12" name="TextBox 11"/>
          <p:cNvSpPr txBox="1"/>
          <p:nvPr/>
        </p:nvSpPr>
        <p:spPr>
          <a:xfrm>
            <a:off x="405130" y="7043713"/>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5" name="TextBox 4"/>
          <p:cNvSpPr txBox="1"/>
          <p:nvPr/>
        </p:nvSpPr>
        <p:spPr>
          <a:xfrm>
            <a:off x="1236278" y="5549394"/>
            <a:ext cx="2462534" cy="307777"/>
          </a:xfrm>
          <a:prstGeom prst="rect">
            <a:avLst/>
          </a:prstGeom>
          <a:noFill/>
        </p:spPr>
        <p:txBody>
          <a:bodyPr wrap="none" rtlCol="0">
            <a:spAutoFit/>
          </a:bodyPr>
          <a:lstStyle/>
          <a:p>
            <a:r>
              <a:rPr lang="en-US" sz="1400" b="1" i="1" dirty="0" smtClean="0">
                <a:latin typeface="Times New Roman" panose="02020603050405020304" pitchFamily="18" charset="0"/>
                <a:cs typeface="Times New Roman" panose="02020603050405020304" pitchFamily="18" charset="0"/>
              </a:rPr>
              <a:t>E. coli </a:t>
            </a:r>
            <a:r>
              <a:rPr lang="en-US" sz="1400" b="1" dirty="0" smtClean="0">
                <a:latin typeface="Times New Roman" panose="02020603050405020304" pitchFamily="18" charset="0"/>
                <a:cs typeface="Times New Roman" panose="02020603050405020304" pitchFamily="18" charset="0"/>
              </a:rPr>
              <a:t>in coleslaw – not found</a:t>
            </a:r>
            <a:endParaRPr lang="lt-LT" sz="1400" b="1" i="1" dirty="0">
              <a:latin typeface="Times New Roman" panose="02020603050405020304" pitchFamily="18" charset="0"/>
              <a:cs typeface="Times New Roman" panose="02020603050405020304"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3588187831"/>
              </p:ext>
            </p:extLst>
          </p:nvPr>
        </p:nvGraphicFramePr>
        <p:xfrm>
          <a:off x="486345" y="2287720"/>
          <a:ext cx="3962400" cy="22471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4106102430"/>
              </p:ext>
            </p:extLst>
          </p:nvPr>
        </p:nvGraphicFramePr>
        <p:xfrm>
          <a:off x="5880100" y="2283090"/>
          <a:ext cx="3962400" cy="23319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3319864502"/>
              </p:ext>
            </p:extLst>
          </p:nvPr>
        </p:nvGraphicFramePr>
        <p:xfrm>
          <a:off x="5921312" y="4716240"/>
          <a:ext cx="3933888" cy="2209800"/>
        </p:xfrm>
        <a:graphic>
          <a:graphicData uri="http://schemas.openxmlformats.org/drawingml/2006/chart">
            <c:chart xmlns:c="http://schemas.openxmlformats.org/drawingml/2006/chart" xmlns:r="http://schemas.openxmlformats.org/officeDocument/2006/relationships" r:id="rId7"/>
          </a:graphicData>
        </a:graphic>
      </p:graphicFrame>
      <p:sp>
        <p:nvSpPr>
          <p:cNvPr id="16" name="Oval 15"/>
          <p:cNvSpPr/>
          <p:nvPr/>
        </p:nvSpPr>
        <p:spPr>
          <a:xfrm>
            <a:off x="3822700" y="2591965"/>
            <a:ext cx="549845" cy="36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
        <p:nvSpPr>
          <p:cNvPr id="17" name="Oval 16"/>
          <p:cNvSpPr/>
          <p:nvPr/>
        </p:nvSpPr>
        <p:spPr>
          <a:xfrm>
            <a:off x="6870700" y="5152231"/>
            <a:ext cx="438832" cy="319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
        <p:nvSpPr>
          <p:cNvPr id="19" name="Oval 18"/>
          <p:cNvSpPr/>
          <p:nvPr/>
        </p:nvSpPr>
        <p:spPr>
          <a:xfrm>
            <a:off x="9403668" y="5152231"/>
            <a:ext cx="438832" cy="319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
        <p:nvSpPr>
          <p:cNvPr id="20" name="Oval 19"/>
          <p:cNvSpPr/>
          <p:nvPr/>
        </p:nvSpPr>
        <p:spPr>
          <a:xfrm>
            <a:off x="6718300" y="2757217"/>
            <a:ext cx="533400" cy="392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t-LT"/>
          </a:p>
        </p:txBody>
      </p:sp>
    </p:spTree>
    <p:extLst>
      <p:ext uri="{BB962C8B-B14F-4D97-AF65-F5344CB8AC3E}">
        <p14:creationId xmlns:p14="http://schemas.microsoft.com/office/powerpoint/2010/main" val="146799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51700" y="679599"/>
            <a:ext cx="32004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07  |  CONCLUSIONS</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 name="TextBox 1"/>
          <p:cNvSpPr txBox="1"/>
          <p:nvPr/>
        </p:nvSpPr>
        <p:spPr>
          <a:xfrm>
            <a:off x="546100" y="2104231"/>
            <a:ext cx="8305800" cy="415498"/>
          </a:xfrm>
          <a:prstGeom prst="rect">
            <a:avLst/>
          </a:prstGeom>
          <a:noFill/>
        </p:spPr>
        <p:txBody>
          <a:bodyPr wrap="square" rtlCol="0">
            <a:spAutoFit/>
          </a:bodyPr>
          <a:lstStyle/>
          <a:p>
            <a:endParaRPr lang="lt-LT"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12" name="TextBox 11"/>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5" name="TextBox 4"/>
          <p:cNvSpPr txBox="1"/>
          <p:nvPr/>
        </p:nvSpPr>
        <p:spPr>
          <a:xfrm>
            <a:off x="1062567" y="2006504"/>
            <a:ext cx="7848599" cy="4401205"/>
          </a:xfrm>
          <a:prstGeom prst="rect">
            <a:avLst/>
          </a:prstGeom>
          <a:noFill/>
        </p:spPr>
        <p:txBody>
          <a:bodyPr wrap="square" rtlCol="0">
            <a:spAutoFit/>
          </a:bodyPr>
          <a:lstStyle/>
          <a:p>
            <a:pPr marL="457200" indent="-457200">
              <a:buFont typeface="+mj-lt"/>
              <a:buAutoNum type="arabicPeriod"/>
            </a:pPr>
            <a:r>
              <a:rPr lang="lt-LT" sz="2000"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most often found hygiene violations </a:t>
            </a:r>
            <a:r>
              <a:rPr lang="en-US" sz="2000" dirty="0" smtClean="0">
                <a:latin typeface="Times New Roman" panose="02020603050405020304" pitchFamily="18" charset="0"/>
                <a:cs typeface="Times New Roman" panose="02020603050405020304" pitchFamily="18" charset="0"/>
              </a:rPr>
              <a:t>were</a:t>
            </a:r>
            <a:r>
              <a:rPr lang="lt-LT"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improper </a:t>
            </a:r>
            <a:r>
              <a:rPr lang="en-US" sz="2000" dirty="0">
                <a:latin typeface="Times New Roman" panose="02020603050405020304" pitchFamily="18" charset="0"/>
                <a:cs typeface="Times New Roman" panose="02020603050405020304" pitchFamily="18" charset="0"/>
              </a:rPr>
              <a:t>storage conditions of the food, cross contamination and poor personal </a:t>
            </a:r>
            <a:r>
              <a:rPr lang="en-US" sz="2000" dirty="0" smtClean="0">
                <a:latin typeface="Times New Roman" panose="02020603050405020304" pitchFamily="18" charset="0"/>
                <a:cs typeface="Times New Roman" panose="02020603050405020304" pitchFamily="18" charset="0"/>
              </a:rPr>
              <a:t>hygiene.</a:t>
            </a:r>
            <a:endParaRPr lang="lt-LT"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Hygiene </a:t>
            </a:r>
            <a:r>
              <a:rPr lang="en-US" sz="2000" dirty="0">
                <a:latin typeface="Times New Roman" panose="02020603050405020304" pitchFamily="18" charset="0"/>
                <a:cs typeface="Times New Roman" panose="02020603050405020304" pitchFamily="18" charset="0"/>
              </a:rPr>
              <a:t>of the </a:t>
            </a:r>
            <a:r>
              <a:rPr lang="en-US" sz="2000" dirty="0" smtClean="0">
                <a:latin typeface="Times New Roman" panose="02020603050405020304" pitchFamily="18" charset="0"/>
                <a:cs typeface="Times New Roman" panose="02020603050405020304" pitchFamily="18" charset="0"/>
              </a:rPr>
              <a:t>farmers</a:t>
            </a:r>
            <a:r>
              <a:rPr lang="lt-LT"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markets was evaluated as insufficient (12 points out of 28), whereas the highest hygiene level (28 points out of 28) was assured in </a:t>
            </a:r>
            <a:r>
              <a:rPr lang="en-US" sz="2000" dirty="0" smtClean="0">
                <a:latin typeface="Times New Roman" panose="02020603050405020304" pitchFamily="18" charset="0"/>
                <a:cs typeface="Times New Roman" panose="02020603050405020304" pitchFamily="18" charset="0"/>
              </a:rPr>
              <a:t>supermarkets</a:t>
            </a:r>
            <a:r>
              <a:rPr lang="lt-LT" sz="2000" dirty="0" smtClean="0">
                <a:latin typeface="Times New Roman" panose="02020603050405020304" pitchFamily="18" charset="0"/>
                <a:cs typeface="Times New Roman" panose="02020603050405020304" pitchFamily="18" charset="0"/>
              </a:rPr>
              <a:t>:</a:t>
            </a:r>
          </a:p>
          <a:p>
            <a:pPr marL="864428"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hygiene conditions of farmers </a:t>
            </a:r>
            <a:r>
              <a:rPr lang="lt-LT" sz="2000" dirty="0" err="1" smtClean="0">
                <a:latin typeface="Times New Roman" panose="02020603050405020304" pitchFamily="18" charset="0"/>
                <a:cs typeface="Times New Roman" panose="02020603050405020304" pitchFamily="18" charset="0"/>
              </a:rPr>
              <a:t>had</a:t>
            </a:r>
            <a:r>
              <a:rPr lang="lt-LT" sz="2000" dirty="0" smtClean="0">
                <a:latin typeface="Times New Roman" panose="02020603050405020304" pitchFamily="18" charset="0"/>
                <a:cs typeface="Times New Roman" panose="02020603050405020304" pitchFamily="18" charset="0"/>
              </a:rPr>
              <a:t> a </a:t>
            </a:r>
            <a:r>
              <a:rPr lang="lt-LT" sz="2000" dirty="0" err="1" smtClean="0">
                <a:latin typeface="Times New Roman" panose="02020603050405020304" pitchFamily="18" charset="0"/>
                <a:cs typeface="Times New Roman" panose="02020603050405020304" pitchFamily="18" charset="0"/>
              </a:rPr>
              <a:t>positive</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correlation</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(r=0.44</a:t>
            </a:r>
            <a:r>
              <a:rPr lang="en-US" sz="2000" dirty="0">
                <a:latin typeface="Times New Roman" panose="02020603050405020304" pitchFamily="18" charset="0"/>
                <a:cs typeface="Times New Roman" panose="02020603050405020304" pitchFamily="18" charset="0"/>
              </a:rPr>
              <a:t>, p&lt;0.05) </a:t>
            </a:r>
            <a:r>
              <a:rPr lang="lt-LT" sz="2000" dirty="0" err="1" smtClean="0">
                <a:latin typeface="Times New Roman" panose="02020603050405020304" pitchFamily="18" charset="0"/>
                <a:cs typeface="Times New Roman" panose="02020603050405020304" pitchFamily="18" charset="0"/>
              </a:rPr>
              <a:t>on</a:t>
            </a:r>
            <a:r>
              <a:rPr lang="lt-LT"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ACC </a:t>
            </a:r>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products.</a:t>
            </a:r>
            <a:endParaRPr lang="lt-LT" sz="20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highest </a:t>
            </a:r>
            <a:r>
              <a:rPr lang="lt-LT" sz="2000" dirty="0" err="1" smtClean="0">
                <a:latin typeface="Times New Roman" panose="02020603050405020304" pitchFamily="18" charset="0"/>
                <a:cs typeface="Times New Roman" panose="02020603050405020304" pitchFamily="18" charset="0"/>
              </a:rPr>
              <a:t>counts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lt-LT" sz="2000" dirty="0" err="1" smtClean="0">
                <a:latin typeface="Times New Roman" panose="02020603050405020304" pitchFamily="18" charset="0"/>
                <a:cs typeface="Times New Roman" panose="02020603050405020304" pitchFamily="18" charset="0"/>
              </a:rPr>
              <a:t>aerobic</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bacterias</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coliforms </a:t>
            </a:r>
            <a:r>
              <a:rPr lang="lt-LT" sz="2000" dirty="0" err="1" smtClean="0">
                <a:latin typeface="Times New Roman" panose="02020603050405020304" pitchFamily="18" charset="0"/>
                <a:cs typeface="Times New Roman" panose="02020603050405020304" pitchFamily="18" charset="0"/>
              </a:rPr>
              <a:t>and</a:t>
            </a:r>
            <a:r>
              <a:rPr lang="lt-LT" sz="2000" dirty="0" smtClean="0">
                <a:latin typeface="Times New Roman" panose="02020603050405020304" pitchFamily="18" charset="0"/>
                <a:cs typeface="Times New Roman" panose="02020603050405020304" pitchFamily="18" charset="0"/>
              </a:rPr>
              <a:t> </a:t>
            </a:r>
            <a:r>
              <a:rPr lang="lt-LT" sz="2000" i="1" dirty="0" smtClean="0">
                <a:latin typeface="Times New Roman" panose="02020603050405020304" pitchFamily="18" charset="0"/>
                <a:cs typeface="Times New Roman" panose="02020603050405020304" pitchFamily="18" charset="0"/>
              </a:rPr>
              <a:t>E. coli </a:t>
            </a:r>
            <a:r>
              <a:rPr lang="en-US" sz="2000" dirty="0" smtClean="0">
                <a:latin typeface="Times New Roman" panose="02020603050405020304" pitchFamily="18" charset="0"/>
                <a:cs typeface="Times New Roman" panose="02020603050405020304" pitchFamily="18" charset="0"/>
              </a:rPr>
              <a:t>were </a:t>
            </a:r>
            <a:r>
              <a:rPr lang="en-US" sz="2000" dirty="0">
                <a:latin typeface="Times New Roman" panose="02020603050405020304" pitchFamily="18" charset="0"/>
                <a:cs typeface="Times New Roman" panose="02020603050405020304" pitchFamily="18" charset="0"/>
              </a:rPr>
              <a:t>found in </a:t>
            </a:r>
            <a:r>
              <a:rPr lang="lt-LT" sz="2000" dirty="0" err="1" smtClean="0">
                <a:latin typeface="Times New Roman" panose="02020603050405020304" pitchFamily="18" charset="0"/>
                <a:cs typeface="Times New Roman" panose="02020603050405020304" pitchFamily="18" charset="0"/>
              </a:rPr>
              <a:t>foods</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sold</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in</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farmers</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markets</a:t>
            </a:r>
            <a:r>
              <a:rPr lang="lt-LT"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turkey </a:t>
            </a:r>
            <a:r>
              <a:rPr lang="en-US" sz="2000" dirty="0" smtClean="0">
                <a:latin typeface="Times New Roman" panose="02020603050405020304" pitchFamily="18" charset="0"/>
                <a:cs typeface="Times New Roman" panose="02020603050405020304" pitchFamily="18" charset="0"/>
              </a:rPr>
              <a:t>meat</a:t>
            </a:r>
            <a:r>
              <a:rPr lang="lt-LT" sz="2000" dirty="0" smtClean="0">
                <a:latin typeface="Times New Roman" panose="02020603050405020304" pitchFamily="18" charset="0"/>
                <a:cs typeface="Times New Roman" panose="02020603050405020304" pitchFamily="18" charset="0"/>
              </a:rPr>
              <a:t> (ACC- </a:t>
            </a:r>
            <a:r>
              <a:rPr lang="en-US" sz="2000" dirty="0" smtClean="0">
                <a:latin typeface="Times New Roman" panose="02020603050405020304" pitchFamily="18" charset="0"/>
                <a:cs typeface="Times New Roman" panose="02020603050405020304" pitchFamily="18" charset="0"/>
              </a:rPr>
              <a:t>8.18 </a:t>
            </a:r>
            <a:r>
              <a:rPr lang="en-US" sz="2000" dirty="0">
                <a:latin typeface="Times New Roman" panose="02020603050405020304" pitchFamily="18" charset="0"/>
                <a:cs typeface="Times New Roman" panose="02020603050405020304" pitchFamily="18" charset="0"/>
              </a:rPr>
              <a:t>log CFU </a:t>
            </a:r>
            <a:r>
              <a:rPr lang="en-US" sz="2000" dirty="0" smtClean="0">
                <a:latin typeface="Times New Roman" panose="02020603050405020304" pitchFamily="18" charset="0"/>
                <a:cs typeface="Times New Roman" panose="02020603050405020304" pitchFamily="18" charset="0"/>
              </a:rPr>
              <a:t>g</a:t>
            </a:r>
            <a:r>
              <a:rPr lang="en-US" sz="2000" baseline="30000" dirty="0" smtClean="0">
                <a:latin typeface="Times New Roman" panose="02020603050405020304" pitchFamily="18" charset="0"/>
                <a:cs typeface="Times New Roman" panose="02020603050405020304" pitchFamily="18" charset="0"/>
              </a:rPr>
              <a:t>-1</a:t>
            </a:r>
            <a:r>
              <a:rPr lang="lt-LT" sz="2000" dirty="0" smtClean="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in</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coleslaw (</a:t>
            </a:r>
            <a:r>
              <a:rPr lang="lt-LT" sz="2000" dirty="0" err="1" smtClean="0">
                <a:latin typeface="Times New Roman" panose="02020603050405020304" pitchFamily="18" charset="0"/>
                <a:cs typeface="Times New Roman" panose="02020603050405020304" pitchFamily="18" charset="0"/>
              </a:rPr>
              <a:t>coliforms</a:t>
            </a:r>
            <a:r>
              <a:rPr lang="lt-LT"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5.21 </a:t>
            </a:r>
            <a:r>
              <a:rPr lang="en-US" sz="2000" dirty="0">
                <a:latin typeface="Times New Roman" panose="02020603050405020304" pitchFamily="18" charset="0"/>
                <a:cs typeface="Times New Roman" panose="02020603050405020304" pitchFamily="18" charset="0"/>
              </a:rPr>
              <a:t>log CFU g</a:t>
            </a:r>
            <a:r>
              <a:rPr lang="en-US" sz="2000" baseline="30000" dirty="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a:t>
            </a:r>
            <a:r>
              <a:rPr lang="lt-LT"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beef </a:t>
            </a:r>
            <a:r>
              <a:rPr lang="en-US" sz="2000" dirty="0" smtClean="0">
                <a:latin typeface="Times New Roman" panose="02020603050405020304" pitchFamily="18" charset="0"/>
                <a:cs typeface="Times New Roman" panose="02020603050405020304" pitchFamily="18" charset="0"/>
              </a:rPr>
              <a:t>(</a:t>
            </a:r>
            <a:r>
              <a:rPr lang="lt-LT" sz="2000" dirty="0" err="1" smtClean="0">
                <a:latin typeface="Times New Roman" panose="02020603050405020304" pitchFamily="18" charset="0"/>
                <a:cs typeface="Times New Roman" panose="02020603050405020304" pitchFamily="18" charset="0"/>
              </a:rPr>
              <a:t>coliforms</a:t>
            </a:r>
            <a:r>
              <a:rPr lang="lt-LT"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6.85 </a:t>
            </a:r>
            <a:r>
              <a:rPr lang="en-US" sz="2000" dirty="0">
                <a:latin typeface="Times New Roman" panose="02020603050405020304" pitchFamily="18" charset="0"/>
                <a:cs typeface="Times New Roman" panose="02020603050405020304" pitchFamily="18" charset="0"/>
              </a:rPr>
              <a:t>log CFU g</a:t>
            </a:r>
            <a:r>
              <a:rPr lang="en-US" sz="2000" baseline="30000" dirty="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a:t>
            </a:r>
            <a:r>
              <a:rPr lang="lt-LT" sz="2000" dirty="0">
                <a:latin typeface="Times New Roman" panose="02020603050405020304" pitchFamily="18" charset="0"/>
                <a:cs typeface="Times New Roman" panose="02020603050405020304" pitchFamily="18" charset="0"/>
              </a:rPr>
              <a:t> </a:t>
            </a:r>
            <a:r>
              <a:rPr lang="lt-LT" sz="2000" dirty="0" err="1" smtClean="0">
                <a:latin typeface="Times New Roman" panose="02020603050405020304" pitchFamily="18" charset="0"/>
                <a:cs typeface="Times New Roman" panose="02020603050405020304" pitchFamily="18" charset="0"/>
              </a:rPr>
              <a:t>and</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turkey </a:t>
            </a:r>
            <a:r>
              <a:rPr lang="en-US" sz="2000" dirty="0">
                <a:latin typeface="Times New Roman" panose="02020603050405020304" pitchFamily="18" charset="0"/>
                <a:cs typeface="Times New Roman" panose="02020603050405020304" pitchFamily="18" charset="0"/>
              </a:rPr>
              <a:t>meat </a:t>
            </a:r>
            <a:r>
              <a:rPr lang="en-US" sz="2000" dirty="0" smtClean="0">
                <a:latin typeface="Times New Roman" panose="02020603050405020304" pitchFamily="18" charset="0"/>
                <a:cs typeface="Times New Roman" panose="02020603050405020304" pitchFamily="18" charset="0"/>
              </a:rPr>
              <a:t>(</a:t>
            </a:r>
            <a:r>
              <a:rPr lang="lt-LT" sz="2000" i="1" dirty="0" smtClean="0">
                <a:latin typeface="Times New Roman" panose="02020603050405020304" pitchFamily="18" charset="0"/>
                <a:cs typeface="Times New Roman" panose="02020603050405020304" pitchFamily="18" charset="0"/>
              </a:rPr>
              <a:t>E. coli </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4.56 </a:t>
            </a:r>
            <a:r>
              <a:rPr lang="en-US" sz="2000" dirty="0">
                <a:latin typeface="Times New Roman" panose="02020603050405020304" pitchFamily="18" charset="0"/>
                <a:cs typeface="Times New Roman" panose="02020603050405020304" pitchFamily="18" charset="0"/>
              </a:rPr>
              <a:t>log CFU g</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endParaRPr lang="lt-LT"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i="1" dirty="0" smtClean="0">
                <a:latin typeface="Times New Roman" panose="02020603050405020304" pitchFamily="18" charset="0"/>
                <a:cs typeface="Times New Roman" panose="02020603050405020304" pitchFamily="18" charset="0"/>
              </a:rPr>
              <a:t>Salmonella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spp. and </a:t>
            </a:r>
            <a:r>
              <a:rPr lang="en-US" sz="2000" i="1" dirty="0">
                <a:latin typeface="Times New Roman" panose="02020603050405020304" pitchFamily="18" charset="0"/>
                <a:cs typeface="Times New Roman" panose="02020603050405020304" pitchFamily="18" charset="0"/>
              </a:rPr>
              <a:t>Listeria</a:t>
            </a:r>
            <a:r>
              <a:rPr lang="en-US" sz="2000" dirty="0">
                <a:latin typeface="Times New Roman" panose="02020603050405020304" pitchFamily="18" charset="0"/>
                <a:cs typeface="Times New Roman" panose="02020603050405020304" pitchFamily="18" charset="0"/>
              </a:rPr>
              <a:t> spp. were absent in all samples. </a:t>
            </a:r>
            <a:endParaRPr lang="lt-LT"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lt-LT" sz="2000" b="1" dirty="0"/>
          </a:p>
        </p:txBody>
      </p:sp>
    </p:spTree>
    <p:extLst>
      <p:ext uri="{BB962C8B-B14F-4D97-AF65-F5344CB8AC3E}">
        <p14:creationId xmlns:p14="http://schemas.microsoft.com/office/powerpoint/2010/main" val="164383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E:\Users8\A\Desktop\Galutinis.png"/>
          <p:cNvPicPr>
            <a:picLocks noChangeAspect="1" noChangeArrowheads="1"/>
          </p:cNvPicPr>
          <p:nvPr/>
        </p:nvPicPr>
        <p:blipFill>
          <a:blip r:embed="rId3"/>
          <a:srcRect/>
          <a:stretch>
            <a:fillRect/>
          </a:stretch>
        </p:blipFill>
        <p:spPr bwMode="auto">
          <a:xfrm>
            <a:off x="0" y="-1"/>
            <a:ext cx="10693400" cy="7561263"/>
          </a:xfrm>
          <a:prstGeom prst="rect">
            <a:avLst/>
          </a:prstGeom>
          <a:noFill/>
        </p:spPr>
      </p:pic>
      <p:sp>
        <p:nvSpPr>
          <p:cNvPr id="8" name="TextBox 7"/>
          <p:cNvSpPr txBox="1"/>
          <p:nvPr/>
        </p:nvSpPr>
        <p:spPr>
          <a:xfrm>
            <a:off x="698500" y="3323431"/>
            <a:ext cx="7772400" cy="1200329"/>
          </a:xfrm>
          <a:prstGeom prst="rect">
            <a:avLst/>
          </a:prstGeom>
          <a:noFill/>
        </p:spPr>
        <p:txBody>
          <a:bodyPr wrap="square" rtlCol="0">
            <a:spAutoFit/>
          </a:bodyPr>
          <a:lstStyle/>
          <a:p>
            <a:r>
              <a:rPr lang="lt-LT" sz="3600" b="1" dirty="0" smtClean="0">
                <a:solidFill>
                  <a:schemeClr val="bg1"/>
                </a:solidFill>
                <a:latin typeface="Times New Roman" panose="02020603050405020304" pitchFamily="18" charset="0"/>
                <a:ea typeface="Open Sans" pitchFamily="34" charset="0"/>
                <a:cs typeface="Times New Roman" panose="02020603050405020304" pitchFamily="18" charset="0"/>
              </a:rPr>
              <a:t>THANK YOU</a:t>
            </a:r>
          </a:p>
          <a:p>
            <a:r>
              <a:rPr lang="lt-LT" sz="3600" b="1" dirty="0" smtClean="0">
                <a:solidFill>
                  <a:schemeClr val="bg1"/>
                </a:solidFill>
                <a:latin typeface="Times New Roman" panose="02020603050405020304" pitchFamily="18" charset="0"/>
                <a:ea typeface="Open Sans" pitchFamily="34" charset="0"/>
                <a:cs typeface="Times New Roman" panose="02020603050405020304" pitchFamily="18" charset="0"/>
              </a:rPr>
              <a:t>FOR ATTENTION</a:t>
            </a:r>
            <a:endParaRPr lang="lt-LT" sz="36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11" name="Rectangle 10"/>
          <p:cNvSpPr/>
          <p:nvPr/>
        </p:nvSpPr>
        <p:spPr>
          <a:xfrm>
            <a:off x="1384300" y="808831"/>
            <a:ext cx="4044950" cy="707886"/>
          </a:xfrm>
          <a:prstGeom prst="rect">
            <a:avLst/>
          </a:prstGeom>
        </p:spPr>
        <p:txBody>
          <a:bodyPr wrap="square">
            <a:spAutoFit/>
          </a:bodyPr>
          <a:lstStyle/>
          <a:p>
            <a:r>
              <a:rPr lang="lt-LT" sz="2000" u="sng" dirty="0">
                <a:solidFill>
                  <a:schemeClr val="bg1"/>
                </a:solidFill>
                <a:latin typeface="Times New Roman" panose="02020603050405020304" pitchFamily="18" charset="0"/>
                <a:cs typeface="Times New Roman" panose="02020603050405020304" pitchFamily="18" charset="0"/>
              </a:rPr>
              <a:t>LITHUANIAN UNIVERSITY</a:t>
            </a:r>
          </a:p>
          <a:p>
            <a:r>
              <a:rPr lang="lt-LT" sz="2000" dirty="0">
                <a:solidFill>
                  <a:schemeClr val="bg1"/>
                </a:solidFill>
                <a:latin typeface="Times New Roman" panose="02020603050405020304" pitchFamily="18" charset="0"/>
                <a:cs typeface="Times New Roman" panose="02020603050405020304" pitchFamily="18" charset="0"/>
              </a:rPr>
              <a:t>OF HEALTH SCIENCES</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468" y="868651"/>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504182" y="4447542"/>
            <a:ext cx="2329247" cy="1773199"/>
          </a:xfrm>
          <a:prstGeom prst="ellipse">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err="1" smtClean="0">
                <a:latin typeface="Times New Roman" panose="02020603050405020304" pitchFamily="18" charset="0"/>
                <a:cs typeface="Times New Roman" panose="02020603050405020304" pitchFamily="18" charset="0"/>
              </a:rPr>
              <a:t>The</a:t>
            </a:r>
            <a:r>
              <a:rPr lang="lt-LT" sz="2800" b="1" dirty="0" smtClean="0">
                <a:latin typeface="Times New Roman" panose="02020603050405020304" pitchFamily="18" charset="0"/>
                <a:cs typeface="Times New Roman" panose="02020603050405020304" pitchFamily="18" charset="0"/>
              </a:rPr>
              <a:t> </a:t>
            </a:r>
            <a:r>
              <a:rPr lang="lt-LT" sz="2800" b="1" dirty="0" err="1" smtClean="0">
                <a:latin typeface="Times New Roman" panose="02020603050405020304" pitchFamily="18" charset="0"/>
                <a:cs typeface="Times New Roman" panose="02020603050405020304" pitchFamily="18" charset="0"/>
              </a:rPr>
              <a:t>hygiene</a:t>
            </a:r>
            <a:endParaRPr lang="lt-LT"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327900" y="808832"/>
            <a:ext cx="27432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01  |  INTRODUCTION</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0" name="TextBox 19"/>
          <p:cNvSpPr txBox="1"/>
          <p:nvPr/>
        </p:nvSpPr>
        <p:spPr>
          <a:xfrm>
            <a:off x="317500" y="6822599"/>
            <a:ext cx="9753600" cy="584775"/>
          </a:xfrm>
          <a:prstGeom prst="rect">
            <a:avLst/>
          </a:prstGeom>
          <a:noFill/>
        </p:spPr>
        <p:txBody>
          <a:bodyPr wrap="square" rtlCol="0">
            <a:spAutoFit/>
          </a:bodyPr>
          <a:lstStyle/>
          <a:p>
            <a:pPr algn="ctr"/>
            <a:r>
              <a:rPr lang="en-US" sz="16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600" dirty="0" smtClean="0">
                <a:solidFill>
                  <a:srgbClr val="1F5EA9"/>
                </a:solidFill>
                <a:latin typeface="Times New Roman" panose="02020603050405020304" pitchFamily="18" charset="0"/>
                <a:cs typeface="Times New Roman" panose="02020603050405020304" pitchFamily="18" charset="0"/>
              </a:rPr>
              <a:t>;</a:t>
            </a:r>
          </a:p>
          <a:p>
            <a:pPr algn="ctr"/>
            <a:r>
              <a:rPr lang="en-US" sz="1600" dirty="0" smtClean="0">
                <a:solidFill>
                  <a:srgbClr val="1F5EA9"/>
                </a:solidFill>
                <a:latin typeface="Times New Roman" panose="02020603050405020304" pitchFamily="18" charset="0"/>
                <a:cs typeface="Times New Roman" panose="02020603050405020304" pitchFamily="18" charset="0"/>
              </a:rPr>
              <a:t>11-12 </a:t>
            </a:r>
            <a:r>
              <a:rPr lang="en-US" sz="16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
        <p:nvSpPr>
          <p:cNvPr id="3" name="Oval 2"/>
          <p:cNvSpPr/>
          <p:nvPr/>
        </p:nvSpPr>
        <p:spPr>
          <a:xfrm>
            <a:off x="6870700" y="4418569"/>
            <a:ext cx="2455334" cy="1802172"/>
          </a:xfrm>
          <a:prstGeom prst="ellipse">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err="1" smtClean="0">
                <a:latin typeface="Times New Roman" panose="02020603050405020304" pitchFamily="18" charset="0"/>
                <a:cs typeface="Times New Roman" panose="02020603050405020304" pitchFamily="18" charset="0"/>
              </a:rPr>
              <a:t>The</a:t>
            </a:r>
            <a:r>
              <a:rPr lang="lt-LT" sz="2800" b="1" dirty="0" smtClean="0">
                <a:latin typeface="Times New Roman" panose="02020603050405020304" pitchFamily="18" charset="0"/>
                <a:cs typeface="Times New Roman" panose="02020603050405020304" pitchFamily="18" charset="0"/>
              </a:rPr>
              <a:t> </a:t>
            </a:r>
            <a:r>
              <a:rPr lang="lt-LT" sz="2800" b="1" dirty="0" err="1" smtClean="0">
                <a:latin typeface="Times New Roman" panose="02020603050405020304" pitchFamily="18" charset="0"/>
                <a:cs typeface="Times New Roman" panose="02020603050405020304" pitchFamily="18" charset="0"/>
              </a:rPr>
              <a:t>control</a:t>
            </a:r>
            <a:endParaRPr lang="lt-LT" sz="2800" b="1" dirty="0">
              <a:latin typeface="Times New Roman" panose="02020603050405020304" pitchFamily="18" charset="0"/>
              <a:cs typeface="Times New Roman" panose="02020603050405020304" pitchFamily="18" charset="0"/>
            </a:endParaRPr>
          </a:p>
        </p:txBody>
      </p:sp>
      <p:sp>
        <p:nvSpPr>
          <p:cNvPr id="12" name="Oval 11"/>
          <p:cNvSpPr/>
          <p:nvPr/>
        </p:nvSpPr>
        <p:spPr>
          <a:xfrm>
            <a:off x="4124398" y="1393689"/>
            <a:ext cx="2455334" cy="1802172"/>
          </a:xfrm>
          <a:prstGeom prst="ellipse">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smtClean="0">
                <a:latin typeface="Times New Roman" panose="02020603050405020304" pitchFamily="18" charset="0"/>
                <a:cs typeface="Times New Roman" panose="02020603050405020304" pitchFamily="18" charset="0"/>
              </a:rPr>
              <a:t>GMF, HACCP</a:t>
            </a:r>
            <a:endParaRPr lang="lt-LT" sz="2800" b="1" dirty="0">
              <a:latin typeface="Times New Roman" panose="02020603050405020304" pitchFamily="18" charset="0"/>
              <a:cs typeface="Times New Roman" panose="02020603050405020304" pitchFamily="18" charset="0"/>
            </a:endParaRPr>
          </a:p>
        </p:txBody>
      </p:sp>
      <p:sp>
        <p:nvSpPr>
          <p:cNvPr id="15" name="Oval 14"/>
          <p:cNvSpPr/>
          <p:nvPr/>
        </p:nvSpPr>
        <p:spPr>
          <a:xfrm>
            <a:off x="3341003" y="3062278"/>
            <a:ext cx="4022124" cy="27637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err="1" smtClean="0">
                <a:solidFill>
                  <a:srgbClr val="1F5EA9"/>
                </a:solidFill>
                <a:latin typeface="Times New Roman" panose="02020603050405020304" pitchFamily="18" charset="0"/>
                <a:cs typeface="Times New Roman" panose="02020603050405020304" pitchFamily="18" charset="0"/>
              </a:rPr>
              <a:t>Microbiological</a:t>
            </a:r>
            <a:r>
              <a:rPr lang="lt-LT" sz="2800" b="1" dirty="0" smtClean="0">
                <a:solidFill>
                  <a:srgbClr val="1F5EA9"/>
                </a:solidFill>
                <a:latin typeface="Times New Roman" panose="02020603050405020304" pitchFamily="18" charset="0"/>
                <a:cs typeface="Times New Roman" panose="02020603050405020304" pitchFamily="18" charset="0"/>
              </a:rPr>
              <a:t> </a:t>
            </a:r>
            <a:r>
              <a:rPr lang="lt-LT" sz="2800" b="1" dirty="0" err="1" smtClean="0">
                <a:solidFill>
                  <a:srgbClr val="1F5EA9"/>
                </a:solidFill>
                <a:latin typeface="Times New Roman" panose="02020603050405020304" pitchFamily="18" charset="0"/>
                <a:cs typeface="Times New Roman" panose="02020603050405020304" pitchFamily="18" charset="0"/>
              </a:rPr>
              <a:t>safety</a:t>
            </a:r>
            <a:r>
              <a:rPr lang="lt-LT" sz="2800" b="1" dirty="0" smtClean="0">
                <a:solidFill>
                  <a:srgbClr val="1F5EA9"/>
                </a:solidFill>
                <a:latin typeface="Times New Roman" panose="02020603050405020304" pitchFamily="18" charset="0"/>
                <a:cs typeface="Times New Roman" panose="02020603050405020304" pitchFamily="18" charset="0"/>
              </a:rPr>
              <a:t> </a:t>
            </a:r>
            <a:r>
              <a:rPr lang="lt-LT" sz="2800" b="1" dirty="0" err="1" smtClean="0">
                <a:solidFill>
                  <a:srgbClr val="1F5EA9"/>
                </a:solidFill>
                <a:latin typeface="Times New Roman" panose="02020603050405020304" pitchFamily="18" charset="0"/>
                <a:cs typeface="Times New Roman" panose="02020603050405020304" pitchFamily="18" charset="0"/>
              </a:rPr>
              <a:t>and</a:t>
            </a:r>
            <a:r>
              <a:rPr lang="lt-LT" sz="2800" b="1" dirty="0" smtClean="0">
                <a:solidFill>
                  <a:srgbClr val="1F5EA9"/>
                </a:solidFill>
                <a:latin typeface="Times New Roman" panose="02020603050405020304" pitchFamily="18" charset="0"/>
                <a:cs typeface="Times New Roman" panose="02020603050405020304" pitchFamily="18" charset="0"/>
              </a:rPr>
              <a:t> </a:t>
            </a:r>
            <a:r>
              <a:rPr lang="lt-LT" sz="2800" b="1" dirty="0" err="1" smtClean="0">
                <a:solidFill>
                  <a:srgbClr val="1F5EA9"/>
                </a:solidFill>
                <a:latin typeface="Times New Roman" panose="02020603050405020304" pitchFamily="18" charset="0"/>
                <a:cs typeface="Times New Roman" panose="02020603050405020304" pitchFamily="18" charset="0"/>
              </a:rPr>
              <a:t>quality</a:t>
            </a:r>
            <a:r>
              <a:rPr lang="lt-LT" sz="2800" b="1" dirty="0" smtClean="0">
                <a:solidFill>
                  <a:srgbClr val="1F5EA9"/>
                </a:solidFill>
                <a:latin typeface="Times New Roman" panose="02020603050405020304" pitchFamily="18" charset="0"/>
                <a:cs typeface="Times New Roman" panose="02020603050405020304" pitchFamily="18" charset="0"/>
              </a:rPr>
              <a:t> </a:t>
            </a:r>
            <a:r>
              <a:rPr lang="lt-LT" sz="2800" b="1" dirty="0" err="1" smtClean="0">
                <a:solidFill>
                  <a:srgbClr val="1F5EA9"/>
                </a:solidFill>
                <a:latin typeface="Times New Roman" panose="02020603050405020304" pitchFamily="18" charset="0"/>
                <a:cs typeface="Times New Roman" panose="02020603050405020304" pitchFamily="18" charset="0"/>
              </a:rPr>
              <a:t>of</a:t>
            </a:r>
            <a:r>
              <a:rPr lang="lt-LT" sz="2800" b="1" dirty="0" smtClean="0">
                <a:solidFill>
                  <a:srgbClr val="1F5EA9"/>
                </a:solidFill>
                <a:latin typeface="Times New Roman" panose="02020603050405020304" pitchFamily="18" charset="0"/>
                <a:cs typeface="Times New Roman" panose="02020603050405020304" pitchFamily="18" charset="0"/>
              </a:rPr>
              <a:t> </a:t>
            </a:r>
            <a:r>
              <a:rPr lang="lt-LT" sz="2800" b="1" dirty="0" err="1" smtClean="0">
                <a:solidFill>
                  <a:srgbClr val="1F5EA9"/>
                </a:solidFill>
                <a:latin typeface="Times New Roman" panose="02020603050405020304" pitchFamily="18" charset="0"/>
                <a:cs typeface="Times New Roman" panose="02020603050405020304" pitchFamily="18" charset="0"/>
              </a:rPr>
              <a:t>the</a:t>
            </a:r>
            <a:r>
              <a:rPr lang="lt-LT" sz="2800" b="1" dirty="0" smtClean="0">
                <a:solidFill>
                  <a:srgbClr val="1F5EA9"/>
                </a:solidFill>
                <a:latin typeface="Times New Roman" panose="02020603050405020304" pitchFamily="18" charset="0"/>
                <a:cs typeface="Times New Roman" panose="02020603050405020304" pitchFamily="18" charset="0"/>
              </a:rPr>
              <a:t> </a:t>
            </a:r>
            <a:r>
              <a:rPr lang="lt-LT" sz="2800" b="1" dirty="0" err="1" smtClean="0">
                <a:solidFill>
                  <a:srgbClr val="1F5EA9"/>
                </a:solidFill>
                <a:latin typeface="Times New Roman" panose="02020603050405020304" pitchFamily="18" charset="0"/>
                <a:cs typeface="Times New Roman" panose="02020603050405020304" pitchFamily="18" charset="0"/>
              </a:rPr>
              <a:t>products</a:t>
            </a:r>
            <a:endParaRPr lang="lt-LT" sz="2800" b="1" dirty="0">
              <a:solidFill>
                <a:srgbClr val="1F5EA9"/>
              </a:solidFill>
              <a:latin typeface="Times New Roman" panose="02020603050405020304" pitchFamily="18" charset="0"/>
              <a:cs typeface="Times New Roman" panose="02020603050405020304" pitchFamily="18" charset="0"/>
            </a:endParaRPr>
          </a:p>
        </p:txBody>
      </p:sp>
      <p:sp>
        <p:nvSpPr>
          <p:cNvPr id="5" name="Curved Down Arrow 4"/>
          <p:cNvSpPr/>
          <p:nvPr/>
        </p:nvSpPr>
        <p:spPr>
          <a:xfrm rot="2941447">
            <a:off x="6780338" y="2669646"/>
            <a:ext cx="2065138"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6" name="Curved Down Arrow 15"/>
          <p:cNvSpPr/>
          <p:nvPr/>
        </p:nvSpPr>
        <p:spPr>
          <a:xfrm rot="18896015">
            <a:off x="1959092" y="2647226"/>
            <a:ext cx="2065138"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7" name="Curved Down Arrow 16"/>
          <p:cNvSpPr/>
          <p:nvPr/>
        </p:nvSpPr>
        <p:spPr>
          <a:xfrm rot="10800000">
            <a:off x="4356100" y="5933860"/>
            <a:ext cx="2065138" cy="8365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105289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27900" y="808832"/>
            <a:ext cx="27432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01  |  INTRODUCTION</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0" name="TextBox 19"/>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1" name="TextBox 20"/>
          <p:cNvSpPr txBox="1"/>
          <p:nvPr/>
        </p:nvSpPr>
        <p:spPr>
          <a:xfrm>
            <a:off x="698500" y="2162149"/>
            <a:ext cx="5410200" cy="4154984"/>
          </a:xfrm>
          <a:prstGeom prst="rect">
            <a:avLst/>
          </a:prstGeom>
          <a:noFill/>
        </p:spPr>
        <p:txBody>
          <a:bodyPr wrap="square" rtlCol="0">
            <a:spAutoFit/>
          </a:bodyPr>
          <a:lstStyle/>
          <a:p>
            <a:r>
              <a:rPr lang="lt-LT" sz="2400" dirty="0" smtClean="0">
                <a:solidFill>
                  <a:srgbClr val="005EC4"/>
                </a:solidFill>
                <a:latin typeface="Times New Roman" panose="02020603050405020304" pitchFamily="18" charset="0"/>
                <a:cs typeface="Times New Roman" panose="02020603050405020304" pitchFamily="18" charset="0"/>
              </a:rPr>
              <a:t>P</a:t>
            </a:r>
            <a:r>
              <a:rPr lang="en-US" sz="2400" dirty="0" err="1" smtClean="0">
                <a:solidFill>
                  <a:srgbClr val="005EC4"/>
                </a:solidFill>
                <a:latin typeface="Times New Roman" panose="02020603050405020304" pitchFamily="18" charset="0"/>
                <a:cs typeface="Times New Roman" panose="02020603050405020304" pitchFamily="18" charset="0"/>
              </a:rPr>
              <a:t>oor</a:t>
            </a:r>
            <a:r>
              <a:rPr lang="en-US" sz="2400" dirty="0" smtClean="0">
                <a:solidFill>
                  <a:srgbClr val="005EC4"/>
                </a:solidFill>
                <a:latin typeface="Times New Roman" panose="02020603050405020304" pitchFamily="18" charset="0"/>
                <a:cs typeface="Times New Roman" panose="02020603050405020304" pitchFamily="18" charset="0"/>
              </a:rPr>
              <a:t> </a:t>
            </a:r>
            <a:r>
              <a:rPr lang="en-US" sz="2400" dirty="0">
                <a:solidFill>
                  <a:srgbClr val="005EC4"/>
                </a:solidFill>
                <a:latin typeface="Times New Roman" panose="02020603050405020304" pitchFamily="18" charset="0"/>
                <a:cs typeface="Times New Roman" panose="02020603050405020304" pitchFamily="18" charset="0"/>
              </a:rPr>
              <a:t>hygiene </a:t>
            </a:r>
            <a:r>
              <a:rPr lang="lt-LT" sz="2400" dirty="0" err="1" smtClean="0">
                <a:latin typeface="Times New Roman" panose="02020603050405020304" pitchFamily="18" charset="0"/>
                <a:cs typeface="Times New Roman" panose="02020603050405020304" pitchFamily="18" charset="0"/>
              </a:rPr>
              <a:t>in</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retail</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market</a:t>
            </a:r>
            <a:r>
              <a:rPr lang="lt-LT" sz="2400" dirty="0" smtClean="0">
                <a:latin typeface="Times New Roman" panose="02020603050405020304" pitchFamily="18" charset="0"/>
                <a:cs typeface="Times New Roman" panose="02020603050405020304" pitchFamily="18" charset="0"/>
              </a:rPr>
              <a:t>:</a:t>
            </a:r>
          </a:p>
          <a:p>
            <a:endParaRPr lang="lt-LT"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lt-LT" sz="2400" dirty="0" err="1" smtClean="0">
                <a:latin typeface="Times New Roman" panose="02020603050405020304" pitchFamily="18" charset="0"/>
                <a:cs typeface="Times New Roman" panose="02020603050405020304" pitchFamily="18" charset="0"/>
              </a:rPr>
              <a:t>leads</a:t>
            </a:r>
            <a:r>
              <a:rPr lang="lt-LT" sz="2400" dirty="0" smtClean="0">
                <a:latin typeface="Times New Roman" panose="02020603050405020304" pitchFamily="18" charset="0"/>
                <a:cs typeface="Times New Roman" panose="02020603050405020304" pitchFamily="18" charset="0"/>
              </a:rPr>
              <a:t> to </a:t>
            </a:r>
            <a:r>
              <a:rPr lang="lt-LT" sz="2400" dirty="0" err="1" smtClean="0">
                <a:latin typeface="Times New Roman" panose="02020603050405020304" pitchFamily="18" charset="0"/>
                <a:cs typeface="Times New Roman" panose="02020603050405020304" pitchFamily="18" charset="0"/>
              </a:rPr>
              <a:t>insufficient</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quality</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and</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safety</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of</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food</a:t>
            </a:r>
            <a:r>
              <a:rPr lang="lt-LT"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lt-LT" sz="2400" dirty="0" err="1" smtClean="0">
                <a:latin typeface="Times New Roman" panose="02020603050405020304" pitchFamily="18" charset="0"/>
                <a:cs typeface="Times New Roman" panose="02020603050405020304" pitchFamily="18" charset="0"/>
              </a:rPr>
              <a:t>is</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related</a:t>
            </a:r>
            <a:r>
              <a:rPr lang="lt-LT" sz="2400" dirty="0" smtClean="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rPr>
              <a:t>with</a:t>
            </a:r>
            <a:r>
              <a:rPr lang="lt-LT" sz="2400" dirty="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foodborne</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outbreaks</a:t>
            </a:r>
            <a:r>
              <a:rPr lang="lt-LT" sz="2400" dirty="0">
                <a:latin typeface="Times New Roman" panose="02020603050405020304" pitchFamily="18" charset="0"/>
                <a:cs typeface="Times New Roman" panose="02020603050405020304" pitchFamily="18" charset="0"/>
              </a:rPr>
              <a:t>:</a:t>
            </a:r>
            <a:endParaRPr lang="lt-LT" sz="2400" dirty="0" smtClean="0">
              <a:latin typeface="Times New Roman" panose="02020603050405020304" pitchFamily="18" charset="0"/>
              <a:cs typeface="Times New Roman" panose="02020603050405020304" pitchFamily="18" charset="0"/>
            </a:endParaRPr>
          </a:p>
          <a:p>
            <a:pPr marL="864428" lvl="1" indent="-342900">
              <a:buFont typeface="Arial" panose="020B0604020202020204" pitchFamily="34" charset="0"/>
              <a:buChar char="•"/>
            </a:pPr>
            <a:r>
              <a:rPr lang="lt-LT" sz="2400" dirty="0" err="1" smtClean="0">
                <a:latin typeface="Times New Roman" panose="02020603050405020304" pitchFamily="18" charset="0"/>
                <a:cs typeface="Times New Roman" panose="02020603050405020304" pitchFamily="18" charset="0"/>
              </a:rPr>
              <a:t>about</a:t>
            </a:r>
            <a:r>
              <a:rPr lang="lt-LT" sz="2400" dirty="0" smtClean="0">
                <a:latin typeface="Times New Roman" panose="02020603050405020304" pitchFamily="18" charset="0"/>
                <a:cs typeface="Times New Roman" panose="02020603050405020304" pitchFamily="18" charset="0"/>
              </a:rPr>
              <a:t> 92</a:t>
            </a:r>
            <a:r>
              <a:rPr lang="lt-LT" sz="2400" dirty="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of</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all</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outbreacs</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occur</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because</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of</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insufficial</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staff</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knowledges</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of</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food</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processing</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and</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personal</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hygiene</a:t>
            </a:r>
            <a:r>
              <a:rPr lang="lt-LT" sz="2400" dirty="0" smtClean="0">
                <a:latin typeface="Times New Roman" panose="02020603050405020304" pitchFamily="18" charset="0"/>
                <a:cs typeface="Times New Roman" panose="02020603050405020304" pitchFamily="18" charset="0"/>
              </a:rPr>
              <a:t>.</a:t>
            </a:r>
            <a:r>
              <a:rPr lang="lt-LT" sz="2400" dirty="0">
                <a:latin typeface="Times New Roman" panose="02020603050405020304" pitchFamily="18" charset="0"/>
                <a:cs typeface="Times New Roman" panose="02020603050405020304" pitchFamily="18" charset="0"/>
              </a:rPr>
              <a:t> </a:t>
            </a:r>
            <a:br>
              <a:rPr lang="lt-LT" sz="2400" dirty="0">
                <a:latin typeface="Times New Roman" panose="02020603050405020304" pitchFamily="18" charset="0"/>
                <a:cs typeface="Times New Roman" panose="02020603050405020304" pitchFamily="18" charset="0"/>
              </a:rPr>
            </a:br>
            <a:r>
              <a:rPr lang="lt-LT" sz="2400" dirty="0"/>
              <a:t> </a:t>
            </a:r>
            <a:endParaRPr lang="lt-LT" sz="2400" dirty="0">
              <a:latin typeface="Times New Roman" panose="02020603050405020304" pitchFamily="18" charset="0"/>
              <a:cs typeface="Times New Roman" panose="02020603050405020304" pitchFamily="18" charset="0"/>
            </a:endParaRPr>
          </a:p>
          <a:p>
            <a:endParaRPr lang="lt-LT"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5" name="TextBox 4"/>
          <p:cNvSpPr txBox="1"/>
          <p:nvPr/>
        </p:nvSpPr>
        <p:spPr>
          <a:xfrm>
            <a:off x="7822250" y="5382896"/>
            <a:ext cx="2002471" cy="246221"/>
          </a:xfrm>
          <a:prstGeom prst="rect">
            <a:avLst/>
          </a:prstGeom>
          <a:noFill/>
        </p:spPr>
        <p:txBody>
          <a:bodyPr wrap="none" rtlCol="0">
            <a:spAutoFit/>
          </a:bodyPr>
          <a:lstStyle/>
          <a:p>
            <a:r>
              <a:rPr lang="lt-LT" sz="1000" dirty="0" err="1" smtClean="0">
                <a:latin typeface="Times New Roman" panose="02020603050405020304" pitchFamily="18" charset="0"/>
                <a:cs typeface="Times New Roman" panose="02020603050405020304" pitchFamily="18" charset="0"/>
              </a:rPr>
              <a:t>Photo</a:t>
            </a:r>
            <a:r>
              <a:rPr lang="lt-LT" sz="1000" dirty="0" smtClean="0">
                <a:latin typeface="Times New Roman" panose="02020603050405020304" pitchFamily="18" charset="0"/>
                <a:cs typeface="Times New Roman" panose="02020603050405020304" pitchFamily="18" charset="0"/>
              </a:rPr>
              <a:t>: http</a:t>
            </a:r>
            <a:r>
              <a:rPr lang="lt-LT" sz="1000" dirty="0">
                <a:latin typeface="Times New Roman" panose="02020603050405020304" pitchFamily="18" charset="0"/>
                <a:cs typeface="Times New Roman" panose="02020603050405020304" pitchFamily="18" charset="0"/>
              </a:rPr>
              <a:t>://</a:t>
            </a:r>
            <a:r>
              <a:rPr lang="lt-LT" sz="1000" dirty="0" smtClean="0">
                <a:latin typeface="Times New Roman" panose="02020603050405020304" pitchFamily="18" charset="0"/>
                <a:cs typeface="Times New Roman" panose="02020603050405020304" pitchFamily="18" charset="0"/>
              </a:rPr>
              <a:t>www.naujasisturgus.lt</a:t>
            </a:r>
            <a:endParaRPr lang="lt-LT" sz="1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132253" y="5748487"/>
            <a:ext cx="2932497" cy="523220"/>
          </a:xfrm>
          <a:prstGeom prst="rect">
            <a:avLst/>
          </a:prstGeom>
          <a:solidFill>
            <a:schemeClr val="bg2">
              <a:lumMod val="90000"/>
            </a:schemeClr>
          </a:solidFill>
        </p:spPr>
        <p:txBody>
          <a:bodyPr wrap="square" rtlCol="0">
            <a:spAutoFit/>
          </a:bodyPr>
          <a:lstStyle/>
          <a:p>
            <a:r>
              <a:rPr lang="lt-LT" sz="1400" dirty="0">
                <a:latin typeface="Times New Roman" panose="02020603050405020304" pitchFamily="18" charset="0"/>
                <a:cs typeface="Times New Roman" panose="02020603050405020304" pitchFamily="18" charset="0"/>
              </a:rPr>
              <a:t>Data </a:t>
            </a:r>
            <a:r>
              <a:rPr lang="lt-LT" sz="1400" dirty="0" err="1">
                <a:latin typeface="Times New Roman" panose="02020603050405020304" pitchFamily="18" charset="0"/>
                <a:cs typeface="Times New Roman" panose="02020603050405020304" pitchFamily="18" charset="0"/>
              </a:rPr>
              <a:t>of</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State</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Food</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and</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Veterinary</a:t>
            </a:r>
            <a:r>
              <a:rPr lang="lt-LT" sz="1400" dirty="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Service</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official</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control</a:t>
            </a:r>
            <a:endParaRPr lang="lt-LT" sz="1400" dirty="0">
              <a:latin typeface="Times New Roman" panose="02020603050405020304" pitchFamily="18" charset="0"/>
              <a:cs typeface="Times New Roman" panose="02020603050405020304" pitchFamily="18" charset="0"/>
            </a:endParaRPr>
          </a:p>
        </p:txBody>
      </p:sp>
      <p:pic>
        <p:nvPicPr>
          <p:cNvPr id="1026" name="Picture 2" descr="Vaizdo rezultatas pagal uÅ¾klausÄ âÅ¾uvies prekystalis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5900" y="3048411"/>
            <a:ext cx="3389059" cy="2262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27900" y="808832"/>
            <a:ext cx="27432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01  |  INTRODUCTION</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0" name="TextBox 19"/>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1" name="TextBox 20"/>
          <p:cNvSpPr txBox="1"/>
          <p:nvPr/>
        </p:nvSpPr>
        <p:spPr>
          <a:xfrm>
            <a:off x="317500" y="2202885"/>
            <a:ext cx="9640886" cy="3785652"/>
          </a:xfrm>
          <a:prstGeom prst="rect">
            <a:avLst/>
          </a:prstGeom>
          <a:noFill/>
        </p:spPr>
        <p:txBody>
          <a:bodyPr wrap="square" rtlCol="0">
            <a:spAutoFit/>
          </a:bodyPr>
          <a:lstStyle/>
          <a:p>
            <a:r>
              <a:rPr lang="lt-LT" sz="2400" dirty="0" smtClean="0">
                <a:solidFill>
                  <a:srgbClr val="005EC4"/>
                </a:solidFill>
                <a:latin typeface="Times New Roman" panose="02020603050405020304" pitchFamily="18" charset="0"/>
                <a:cs typeface="Times New Roman" panose="02020603050405020304" pitchFamily="18" charset="0"/>
              </a:rPr>
              <a:t>P</a:t>
            </a:r>
            <a:r>
              <a:rPr lang="en-US" sz="2400" dirty="0" err="1" smtClean="0">
                <a:solidFill>
                  <a:srgbClr val="005EC4"/>
                </a:solidFill>
                <a:latin typeface="Times New Roman" panose="02020603050405020304" pitchFamily="18" charset="0"/>
                <a:cs typeface="Times New Roman" panose="02020603050405020304" pitchFamily="18" charset="0"/>
              </a:rPr>
              <a:t>oor</a:t>
            </a:r>
            <a:r>
              <a:rPr lang="en-US" sz="2400" dirty="0" smtClean="0">
                <a:solidFill>
                  <a:srgbClr val="005EC4"/>
                </a:solidFill>
                <a:latin typeface="Times New Roman" panose="02020603050405020304" pitchFamily="18" charset="0"/>
                <a:cs typeface="Times New Roman" panose="02020603050405020304" pitchFamily="18" charset="0"/>
              </a:rPr>
              <a:t> hygiene</a:t>
            </a:r>
            <a:r>
              <a:rPr lang="lt-LT" sz="2400" dirty="0" smtClean="0">
                <a:solidFill>
                  <a:srgbClr val="005EC4"/>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lt-LT" sz="2400" dirty="0" err="1" smtClean="0">
                <a:latin typeface="Times New Roman" panose="02020603050405020304" pitchFamily="18" charset="0"/>
                <a:cs typeface="Times New Roman" panose="02020603050405020304" pitchFamily="18" charset="0"/>
              </a:rPr>
              <a:t>has</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been</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detected</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in</a:t>
            </a:r>
            <a:r>
              <a:rPr lang="lt-LT" sz="2400" dirty="0" smtClean="0">
                <a:latin typeface="Times New Roman" panose="02020603050405020304" pitchFamily="18" charset="0"/>
                <a:cs typeface="Times New Roman" panose="02020603050405020304" pitchFamily="18" charset="0"/>
              </a:rPr>
              <a:t> 27.5 </a:t>
            </a:r>
            <a:r>
              <a:rPr lang="en-US" sz="2400" dirty="0" smtClean="0">
                <a:latin typeface="Times New Roman" panose="02020603050405020304" pitchFamily="18" charset="0"/>
                <a:cs typeface="Times New Roman" panose="02020603050405020304" pitchFamily="18" charset="0"/>
              </a:rPr>
              <a:t>% of officially controlled food retail places </a:t>
            </a:r>
            <a:r>
              <a:rPr lang="en-US" sz="2400" dirty="0" err="1" smtClean="0">
                <a:latin typeface="Times New Roman" panose="02020603050405020304" pitchFamily="18" charset="0"/>
                <a:cs typeface="Times New Roman" panose="02020603050405020304" pitchFamily="18" charset="0"/>
              </a:rPr>
              <a:t>i</a:t>
            </a:r>
            <a:r>
              <a:rPr lang="lt-LT" sz="2400" dirty="0" smtClean="0">
                <a:latin typeface="Times New Roman" panose="02020603050405020304" pitchFamily="18" charset="0"/>
                <a:cs typeface="Times New Roman" panose="02020603050405020304" pitchFamily="18" charset="0"/>
              </a:rPr>
              <a:t>n 2017</a:t>
            </a:r>
            <a:r>
              <a:rPr lang="en-US" sz="2400" dirty="0" smtClean="0">
                <a:latin typeface="Times New Roman" panose="02020603050405020304" pitchFamily="18" charset="0"/>
                <a:cs typeface="Times New Roman" panose="02020603050405020304" pitchFamily="18" charset="0"/>
              </a:rPr>
              <a:t> in Lithuania;</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The main violations were:</a:t>
            </a:r>
          </a:p>
          <a:p>
            <a:pPr marL="86442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nsufficient environmental hygiene (cleanness);</a:t>
            </a:r>
          </a:p>
          <a:p>
            <a:pPr marL="864428"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insufficient conditions of waste products’ storage;</a:t>
            </a:r>
          </a:p>
          <a:p>
            <a:pPr marL="864428" lvl="1" indent="-342900">
              <a:buFont typeface="Arial" panose="020B0604020202020204" pitchFamily="34" charset="0"/>
              <a:buChar char="•"/>
            </a:pPr>
            <a:r>
              <a:rPr lang="lt-LT" sz="2400" dirty="0"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ross</a:t>
            </a:r>
            <a:r>
              <a:rPr lang="lt-LT"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contamination of raw and processed foods;</a:t>
            </a:r>
          </a:p>
          <a:p>
            <a:pPr marL="864428"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finished expiry date of food products;</a:t>
            </a:r>
          </a:p>
          <a:p>
            <a:pPr marL="864428"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 food documents in place.</a:t>
            </a:r>
            <a:endParaRPr lang="lt-LT" sz="2400" dirty="0">
              <a:latin typeface="Times New Roman" panose="02020603050405020304" pitchFamily="18" charset="0"/>
              <a:cs typeface="Times New Roman" panose="02020603050405020304" pitchFamily="18" charset="0"/>
            </a:endParaRPr>
          </a:p>
          <a:p>
            <a:endParaRPr lang="lt-LT"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6" name="TextBox 5"/>
          <p:cNvSpPr txBox="1"/>
          <p:nvPr/>
        </p:nvSpPr>
        <p:spPr>
          <a:xfrm>
            <a:off x="7444917" y="5873182"/>
            <a:ext cx="2932497" cy="523220"/>
          </a:xfrm>
          <a:prstGeom prst="rect">
            <a:avLst/>
          </a:prstGeom>
          <a:solidFill>
            <a:schemeClr val="bg2">
              <a:lumMod val="90000"/>
            </a:schemeClr>
          </a:solidFill>
        </p:spPr>
        <p:txBody>
          <a:bodyPr wrap="square" rtlCol="0">
            <a:spAutoFit/>
          </a:bodyPr>
          <a:lstStyle/>
          <a:p>
            <a:r>
              <a:rPr lang="lt-LT" sz="1400" dirty="0">
                <a:latin typeface="Times New Roman" panose="02020603050405020304" pitchFamily="18" charset="0"/>
                <a:cs typeface="Times New Roman" panose="02020603050405020304" pitchFamily="18" charset="0"/>
              </a:rPr>
              <a:t>Data </a:t>
            </a:r>
            <a:r>
              <a:rPr lang="lt-LT" sz="1400" dirty="0" err="1">
                <a:latin typeface="Times New Roman" panose="02020603050405020304" pitchFamily="18" charset="0"/>
                <a:cs typeface="Times New Roman" panose="02020603050405020304" pitchFamily="18" charset="0"/>
              </a:rPr>
              <a:t>of</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State</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Food</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and</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Veterinary</a:t>
            </a:r>
            <a:r>
              <a:rPr lang="lt-LT" sz="1400" dirty="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Service</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official</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control</a:t>
            </a:r>
            <a:endParaRPr lang="lt-LT" sz="1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7562401" y="3578891"/>
            <a:ext cx="2697527" cy="1911877"/>
          </a:xfrm>
          <a:prstGeom prst="rect">
            <a:avLst/>
          </a:prstGeom>
        </p:spPr>
      </p:pic>
      <p:sp>
        <p:nvSpPr>
          <p:cNvPr id="11" name="TextBox 10"/>
          <p:cNvSpPr txBox="1"/>
          <p:nvPr/>
        </p:nvSpPr>
        <p:spPr>
          <a:xfrm>
            <a:off x="8485728" y="5450169"/>
            <a:ext cx="1462260" cy="246221"/>
          </a:xfrm>
          <a:prstGeom prst="rect">
            <a:avLst/>
          </a:prstGeom>
          <a:noFill/>
        </p:spPr>
        <p:txBody>
          <a:bodyPr wrap="none" rtlCol="0">
            <a:spAutoFit/>
          </a:bodyPr>
          <a:lstStyle/>
          <a:p>
            <a:r>
              <a:rPr lang="lt-LT" sz="1000" dirty="0" err="1" smtClean="0">
                <a:latin typeface="Times New Roman" panose="02020603050405020304" pitchFamily="18" charset="0"/>
                <a:cs typeface="Times New Roman" panose="02020603050405020304" pitchFamily="18" charset="0"/>
              </a:rPr>
              <a:t>Photo</a:t>
            </a:r>
            <a:r>
              <a:rPr lang="lt-LT" sz="1000" dirty="0" smtClean="0">
                <a:latin typeface="Times New Roman" panose="02020603050405020304" pitchFamily="18" charset="0"/>
                <a:cs typeface="Times New Roman" panose="02020603050405020304" pitchFamily="18" charset="0"/>
              </a:rPr>
              <a:t>: </a:t>
            </a:r>
            <a:r>
              <a:rPr lang="lt-LT" sz="1000" dirty="0" err="1" smtClean="0">
                <a:latin typeface="Times New Roman" panose="02020603050405020304" pitchFamily="18" charset="0"/>
                <a:cs typeface="Times New Roman" panose="02020603050405020304" pitchFamily="18" charset="0"/>
              </a:rPr>
              <a:t>The</a:t>
            </a:r>
            <a:r>
              <a:rPr lang="lt-LT" sz="1000" dirty="0" smtClean="0">
                <a:latin typeface="Times New Roman" panose="02020603050405020304" pitchFamily="18" charset="0"/>
                <a:cs typeface="Times New Roman" panose="02020603050405020304" pitchFamily="18" charset="0"/>
              </a:rPr>
              <a:t> </a:t>
            </a:r>
            <a:r>
              <a:rPr lang="lt-LT" sz="1000" dirty="0" err="1" smtClean="0">
                <a:latin typeface="Times New Roman" panose="02020603050405020304" pitchFamily="18" charset="0"/>
                <a:cs typeface="Times New Roman" panose="02020603050405020304" pitchFamily="18" charset="0"/>
              </a:rPr>
              <a:t>Straits</a:t>
            </a:r>
            <a:r>
              <a:rPr lang="lt-LT" sz="1000" dirty="0" smtClean="0">
                <a:latin typeface="Times New Roman" panose="02020603050405020304" pitchFamily="18" charset="0"/>
                <a:cs typeface="Times New Roman" panose="02020603050405020304" pitchFamily="18" charset="0"/>
              </a:rPr>
              <a:t> </a:t>
            </a:r>
            <a:r>
              <a:rPr lang="lt-LT" sz="1000" dirty="0" err="1" smtClean="0">
                <a:latin typeface="Times New Roman" panose="02020603050405020304" pitchFamily="18" charset="0"/>
                <a:cs typeface="Times New Roman" panose="02020603050405020304" pitchFamily="18" charset="0"/>
              </a:rPr>
              <a:t>Times</a:t>
            </a:r>
            <a:endParaRPr lang="lt-LT"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43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27900" y="808832"/>
            <a:ext cx="27432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01  |  INTRODUCTION</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0" name="TextBox 19"/>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3" name="Rectangle 2"/>
          <p:cNvSpPr/>
          <p:nvPr/>
        </p:nvSpPr>
        <p:spPr>
          <a:xfrm>
            <a:off x="850900" y="2104231"/>
            <a:ext cx="8686800" cy="3339376"/>
          </a:xfrm>
          <a:prstGeom prst="rect">
            <a:avLst/>
          </a:prstGeom>
        </p:spPr>
        <p:txBody>
          <a:bodyPr wrap="square">
            <a:spAutoFit/>
          </a:bodyPr>
          <a:lstStyle/>
          <a:p>
            <a:pPr algn="just"/>
            <a:r>
              <a:rPr lang="en-US" sz="2400" dirty="0" smtClean="0">
                <a:solidFill>
                  <a:srgbClr val="005EC4"/>
                </a:solidFill>
                <a:latin typeface="Times New Roman" panose="02020603050405020304" pitchFamily="18" charset="0"/>
                <a:cs typeface="Times New Roman" panose="02020603050405020304" pitchFamily="18" charset="0"/>
              </a:rPr>
              <a:t>The importance of </a:t>
            </a:r>
            <a:r>
              <a:rPr lang="lt-LT" sz="2400" dirty="0" err="1" smtClean="0">
                <a:solidFill>
                  <a:srgbClr val="005EC4"/>
                </a:solidFill>
                <a:latin typeface="Times New Roman" panose="02020603050405020304" pitchFamily="18" charset="0"/>
                <a:cs typeface="Times New Roman" panose="02020603050405020304" pitchFamily="18" charset="0"/>
              </a:rPr>
              <a:t>consumers</a:t>
            </a:r>
            <a:r>
              <a:rPr lang="lt-LT" sz="2400" dirty="0" smtClean="0">
                <a:solidFill>
                  <a:srgbClr val="005EC4"/>
                </a:solidFill>
                <a:latin typeface="Times New Roman" panose="02020603050405020304" pitchFamily="18" charset="0"/>
                <a:cs typeface="Times New Roman" panose="02020603050405020304" pitchFamily="18" charset="0"/>
              </a:rPr>
              <a:t> </a:t>
            </a:r>
            <a:r>
              <a:rPr lang="lt-LT" sz="2400" dirty="0" err="1" smtClean="0">
                <a:solidFill>
                  <a:srgbClr val="005EC4"/>
                </a:solidFill>
                <a:latin typeface="Times New Roman" panose="02020603050405020304" pitchFamily="18" charset="0"/>
                <a:cs typeface="Times New Roman" panose="02020603050405020304" pitchFamily="18" charset="0"/>
              </a:rPr>
              <a:t>in</a:t>
            </a:r>
            <a:r>
              <a:rPr lang="lt-LT" sz="2400" dirty="0" smtClean="0">
                <a:solidFill>
                  <a:srgbClr val="005EC4"/>
                </a:solidFill>
                <a:latin typeface="Times New Roman" panose="02020603050405020304" pitchFamily="18" charset="0"/>
                <a:cs typeface="Times New Roman" panose="02020603050405020304" pitchFamily="18" charset="0"/>
              </a:rPr>
              <a:t> </a:t>
            </a:r>
            <a:r>
              <a:rPr lang="lt-LT" sz="2400" dirty="0" err="1" smtClean="0">
                <a:solidFill>
                  <a:srgbClr val="005EC4"/>
                </a:solidFill>
                <a:latin typeface="Times New Roman" panose="02020603050405020304" pitchFamily="18" charset="0"/>
                <a:cs typeface="Times New Roman" panose="02020603050405020304" pitchFamily="18" charset="0"/>
              </a:rPr>
              <a:t>food</a:t>
            </a:r>
            <a:r>
              <a:rPr lang="lt-LT" sz="2400" dirty="0" smtClean="0">
                <a:solidFill>
                  <a:srgbClr val="005EC4"/>
                </a:solidFill>
                <a:latin typeface="Times New Roman" panose="02020603050405020304" pitchFamily="18" charset="0"/>
                <a:cs typeface="Times New Roman" panose="02020603050405020304" pitchFamily="18" charset="0"/>
              </a:rPr>
              <a:t> </a:t>
            </a:r>
            <a:r>
              <a:rPr lang="lt-LT" sz="2400" dirty="0" err="1" smtClean="0">
                <a:solidFill>
                  <a:srgbClr val="005EC4"/>
                </a:solidFill>
                <a:latin typeface="Times New Roman" panose="02020603050405020304" pitchFamily="18" charset="0"/>
                <a:cs typeface="Times New Roman" panose="02020603050405020304" pitchFamily="18" charset="0"/>
              </a:rPr>
              <a:t>control</a:t>
            </a:r>
            <a:endParaRPr lang="lt-LT" sz="2400" dirty="0" smtClean="0">
              <a:solidFill>
                <a:srgbClr val="005EC4"/>
              </a:solidFill>
              <a:latin typeface="Times New Roman" panose="02020603050405020304" pitchFamily="18" charset="0"/>
              <a:cs typeface="Times New Roman" panose="02020603050405020304" pitchFamily="18" charset="0"/>
            </a:endParaRPr>
          </a:p>
          <a:p>
            <a:pPr algn="just"/>
            <a:endParaRPr lang="en-US" dirty="0"/>
          </a:p>
          <a:p>
            <a:pPr marL="342900" indent="-342900" algn="just">
              <a:buFont typeface="Arial" panose="020B0604020202020204" pitchFamily="34" charset="0"/>
              <a:buChar char="•"/>
            </a:pPr>
            <a:r>
              <a:rPr lang="lt-LT" dirty="0" err="1" smtClean="0">
                <a:latin typeface="Times New Roman" panose="02020603050405020304" pitchFamily="18" charset="0"/>
                <a:cs typeface="Times New Roman" panose="02020603050405020304" pitchFamily="18" charset="0"/>
              </a:rPr>
              <a:t>In</a:t>
            </a:r>
            <a:r>
              <a:rPr lang="lt-LT" dirty="0" smtClean="0">
                <a:latin typeface="Times New Roman" panose="02020603050405020304" pitchFamily="18" charset="0"/>
                <a:cs typeface="Times New Roman" panose="02020603050405020304" pitchFamily="18" charset="0"/>
              </a:rPr>
              <a:t> 2016 </a:t>
            </a:r>
            <a:r>
              <a:rPr lang="lt-LT" dirty="0" err="1" smtClean="0">
                <a:latin typeface="Times New Roman" panose="02020603050405020304" pitchFamily="18" charset="0"/>
                <a:cs typeface="Times New Roman" panose="02020603050405020304" pitchFamily="18" charset="0"/>
              </a:rPr>
              <a:t>active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consumers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helped</a:t>
            </a:r>
            <a:r>
              <a:rPr lang="lt-LT" dirty="0" smtClean="0">
                <a:latin typeface="Times New Roman" panose="02020603050405020304" pitchFamily="18" charset="0"/>
                <a:cs typeface="Times New Roman" panose="02020603050405020304" pitchFamily="18" charset="0"/>
              </a:rPr>
              <a:t> to </a:t>
            </a:r>
            <a:r>
              <a:rPr lang="lt-LT" dirty="0" err="1" smtClean="0">
                <a:latin typeface="Times New Roman" panose="02020603050405020304" pitchFamily="18" charset="0"/>
                <a:cs typeface="Times New Roman" panose="02020603050405020304" pitchFamily="18" charset="0"/>
              </a:rPr>
              <a:t>find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out</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about</a:t>
            </a:r>
            <a:r>
              <a:rPr lang="lt-LT" dirty="0" smtClean="0">
                <a:latin typeface="Times New Roman" panose="02020603050405020304" pitchFamily="18" charset="0"/>
                <a:cs typeface="Times New Roman" panose="02020603050405020304" pitchFamily="18" charset="0"/>
              </a:rPr>
              <a:t> 800 </a:t>
            </a:r>
            <a:r>
              <a:rPr lang="lt-LT" dirty="0" err="1" smtClean="0">
                <a:latin typeface="Times New Roman" panose="02020603050405020304" pitchFamily="18" charset="0"/>
                <a:cs typeface="Times New Roman" panose="02020603050405020304" pitchFamily="18" charset="0"/>
              </a:rPr>
              <a:t>cases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of</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untrustworthy</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producers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hygiene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and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other</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violations</a:t>
            </a:r>
            <a:r>
              <a:rPr lang="lt-LT"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lt-LT" dirty="0" err="1" smtClean="0">
                <a:latin typeface="Times New Roman" panose="02020603050405020304" pitchFamily="18" charset="0"/>
                <a:cs typeface="Times New Roman" panose="02020603050405020304" pitchFamily="18" charset="0"/>
              </a:rPr>
              <a:t>Almost</a:t>
            </a:r>
            <a:r>
              <a:rPr lang="lt-LT" dirty="0" smtClean="0">
                <a:latin typeface="Times New Roman" panose="02020603050405020304" pitchFamily="18" charset="0"/>
                <a:cs typeface="Times New Roman" panose="02020603050405020304" pitchFamily="18" charset="0"/>
              </a:rPr>
              <a:t> 3000 </a:t>
            </a:r>
            <a:r>
              <a:rPr lang="lt-LT" dirty="0" err="1" smtClean="0">
                <a:latin typeface="Times New Roman" panose="02020603050405020304" pitchFamily="18" charset="0"/>
                <a:cs typeface="Times New Roman" panose="02020603050405020304" pitchFamily="18" charset="0"/>
              </a:rPr>
              <a:t>complaints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were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registered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and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analysed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by</a:t>
            </a:r>
            <a:r>
              <a:rPr lang="lt-LT" dirty="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State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Food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and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Veterinary</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Service</a:t>
            </a:r>
            <a:r>
              <a:rPr lang="lt-LT"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lt-LT"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Albout</a:t>
            </a:r>
            <a:r>
              <a:rPr lang="en-US" sz="2000" dirty="0" smtClean="0">
                <a:latin typeface="Times New Roman" panose="02020603050405020304" pitchFamily="18" charset="0"/>
                <a:cs typeface="Times New Roman" panose="02020603050405020304" pitchFamily="18" charset="0"/>
              </a:rPr>
              <a:t> 90 % of </a:t>
            </a:r>
            <a:r>
              <a:rPr lang="lt-LT" sz="2000" dirty="0" err="1" smtClean="0">
                <a:latin typeface="Times New Roman" panose="02020603050405020304" pitchFamily="18" charset="0"/>
                <a:cs typeface="Times New Roman" panose="02020603050405020304" pitchFamily="18" charset="0"/>
              </a:rPr>
              <a:t>retail</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markets are inspected an</a:t>
            </a:r>
            <a:r>
              <a:rPr lang="lt-LT" sz="2000" dirty="0" smtClean="0">
                <a:latin typeface="Times New Roman" panose="02020603050405020304" pitchFamily="18" charset="0"/>
                <a:cs typeface="Times New Roman" panose="02020603050405020304" pitchFamily="18" charset="0"/>
              </a:rPr>
              <a:t>n</a:t>
            </a:r>
            <a:r>
              <a:rPr lang="en-US" sz="2000" dirty="0" err="1" smtClean="0">
                <a:latin typeface="Times New Roman" panose="02020603050405020304" pitchFamily="18" charset="0"/>
                <a:cs typeface="Times New Roman" panose="02020603050405020304" pitchFamily="18" charset="0"/>
              </a:rPr>
              <a:t>ualy</a:t>
            </a:r>
            <a:r>
              <a:rPr lang="en-US" sz="2000" dirty="0" smtClean="0">
                <a:latin typeface="Times New Roman" panose="02020603050405020304" pitchFamily="18" charset="0"/>
                <a:cs typeface="Times New Roman" panose="02020603050405020304" pitchFamily="18" charset="0"/>
              </a:rPr>
              <a:t> (422 inspections in 2016). </a:t>
            </a:r>
          </a:p>
          <a:p>
            <a:pPr marL="342900" indent="-342900" algn="just">
              <a:buFont typeface="Arial" panose="020B0604020202020204" pitchFamily="34" charset="0"/>
              <a:buChar char="•"/>
            </a:pPr>
            <a:endParaRPr lang="lt-LT"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lt-LT"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233251" y="5290115"/>
            <a:ext cx="2932497" cy="523220"/>
          </a:xfrm>
          <a:prstGeom prst="rect">
            <a:avLst/>
          </a:prstGeom>
          <a:solidFill>
            <a:schemeClr val="bg2">
              <a:lumMod val="90000"/>
            </a:schemeClr>
          </a:solidFill>
        </p:spPr>
        <p:txBody>
          <a:bodyPr wrap="square" rtlCol="0">
            <a:spAutoFit/>
          </a:bodyPr>
          <a:lstStyle/>
          <a:p>
            <a:r>
              <a:rPr lang="lt-LT" sz="1400" dirty="0">
                <a:latin typeface="Times New Roman" panose="02020603050405020304" pitchFamily="18" charset="0"/>
                <a:cs typeface="Times New Roman" panose="02020603050405020304" pitchFamily="18" charset="0"/>
              </a:rPr>
              <a:t>Data </a:t>
            </a:r>
            <a:r>
              <a:rPr lang="lt-LT" sz="1400" dirty="0" err="1">
                <a:latin typeface="Times New Roman" panose="02020603050405020304" pitchFamily="18" charset="0"/>
                <a:cs typeface="Times New Roman" panose="02020603050405020304" pitchFamily="18" charset="0"/>
              </a:rPr>
              <a:t>of</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State</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Food</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and</a:t>
            </a:r>
            <a:r>
              <a:rPr lang="lt-LT" sz="1400" dirty="0">
                <a:latin typeface="Times New Roman" panose="02020603050405020304" pitchFamily="18" charset="0"/>
                <a:cs typeface="Times New Roman" panose="02020603050405020304" pitchFamily="18" charset="0"/>
              </a:rPr>
              <a:t> </a:t>
            </a:r>
            <a:r>
              <a:rPr lang="lt-LT" sz="1400" dirty="0" err="1">
                <a:latin typeface="Times New Roman" panose="02020603050405020304" pitchFamily="18" charset="0"/>
                <a:cs typeface="Times New Roman" panose="02020603050405020304" pitchFamily="18" charset="0"/>
              </a:rPr>
              <a:t>Veterinary</a:t>
            </a:r>
            <a:r>
              <a:rPr lang="lt-LT" sz="1400" dirty="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Service</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27900" y="808832"/>
            <a:ext cx="27432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01  |  INTRODUCTION</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0" name="TextBox 19"/>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1" name="TextBox 20"/>
          <p:cNvSpPr txBox="1"/>
          <p:nvPr/>
        </p:nvSpPr>
        <p:spPr>
          <a:xfrm>
            <a:off x="546100" y="2256631"/>
            <a:ext cx="9845675" cy="2462213"/>
          </a:xfrm>
          <a:prstGeom prst="rect">
            <a:avLst/>
          </a:prstGeom>
          <a:noFill/>
        </p:spPr>
        <p:txBody>
          <a:bodyPr wrap="square" rtlCol="0">
            <a:spAutoFit/>
          </a:bodyPr>
          <a:lstStyle/>
          <a:p>
            <a:pPr marL="457200" indent="-457200">
              <a:buFont typeface="Arial" panose="020B0604020202020204" pitchFamily="34" charset="0"/>
              <a:buChar char="•"/>
            </a:pPr>
            <a:r>
              <a:rPr lang="lt-LT" sz="2800" dirty="0" err="1" smtClean="0">
                <a:solidFill>
                  <a:srgbClr val="005EC4"/>
                </a:solidFill>
                <a:latin typeface="Times New Roman" panose="02020603050405020304" pitchFamily="18" charset="0"/>
                <a:cs typeface="Times New Roman" panose="02020603050405020304" pitchFamily="18" charset="0"/>
              </a:rPr>
              <a:t>Ready</a:t>
            </a:r>
            <a:r>
              <a:rPr lang="lt-LT" sz="2800" dirty="0" smtClean="0">
                <a:solidFill>
                  <a:srgbClr val="005EC4"/>
                </a:solidFill>
                <a:latin typeface="Times New Roman" panose="02020603050405020304" pitchFamily="18" charset="0"/>
                <a:cs typeface="Times New Roman" panose="02020603050405020304" pitchFamily="18" charset="0"/>
              </a:rPr>
              <a:t>-to-</a:t>
            </a:r>
            <a:r>
              <a:rPr lang="lt-LT" sz="2800" dirty="0" err="1" smtClean="0">
                <a:solidFill>
                  <a:srgbClr val="005EC4"/>
                </a:solidFill>
                <a:latin typeface="Times New Roman" panose="02020603050405020304" pitchFamily="18" charset="0"/>
                <a:cs typeface="Times New Roman" panose="02020603050405020304" pitchFamily="18" charset="0"/>
              </a:rPr>
              <a:t>eat</a:t>
            </a:r>
            <a:r>
              <a:rPr lang="lt-LT" sz="2800" dirty="0" smtClean="0">
                <a:solidFill>
                  <a:srgbClr val="005EC4"/>
                </a:solidFill>
                <a:latin typeface="Times New Roman" panose="02020603050405020304" pitchFamily="18" charset="0"/>
                <a:cs typeface="Times New Roman" panose="02020603050405020304" pitchFamily="18" charset="0"/>
              </a:rPr>
              <a:t> </a:t>
            </a:r>
            <a:r>
              <a:rPr lang="lt-LT" sz="2800" dirty="0" err="1">
                <a:solidFill>
                  <a:srgbClr val="005EC4"/>
                </a:solidFill>
                <a:latin typeface="Times New Roman" panose="02020603050405020304" pitchFamily="18" charset="0"/>
                <a:cs typeface="Times New Roman" panose="02020603050405020304" pitchFamily="18" charset="0"/>
              </a:rPr>
              <a:t>products</a:t>
            </a:r>
            <a:r>
              <a:rPr lang="lt-LT" sz="2800" dirty="0">
                <a:solidFill>
                  <a:srgbClr val="005EC4"/>
                </a:solidFill>
                <a:latin typeface="Times New Roman" panose="02020603050405020304" pitchFamily="18" charset="0"/>
                <a:cs typeface="Times New Roman" panose="02020603050405020304" pitchFamily="18" charset="0"/>
              </a:rPr>
              <a:t> </a:t>
            </a:r>
            <a:r>
              <a:rPr lang="lt-LT" sz="2800" dirty="0" err="1" smtClean="0">
                <a:latin typeface="Times New Roman" panose="02020603050405020304" pitchFamily="18" charset="0"/>
                <a:cs typeface="Times New Roman" panose="02020603050405020304" pitchFamily="18" charset="0"/>
              </a:rPr>
              <a:t>usualy</a:t>
            </a:r>
            <a:r>
              <a:rPr lang="lt-LT" sz="2800" dirty="0" smtClean="0">
                <a:solidFill>
                  <a:srgbClr val="005EC4"/>
                </a:solidFill>
                <a:latin typeface="Times New Roman" panose="02020603050405020304" pitchFamily="18" charset="0"/>
                <a:cs typeface="Times New Roman" panose="02020603050405020304" pitchFamily="18" charset="0"/>
              </a:rPr>
              <a:t> </a:t>
            </a:r>
            <a:r>
              <a:rPr lang="lt-LT" sz="2800" dirty="0" err="1" smtClean="0">
                <a:latin typeface="Times New Roman" panose="02020603050405020304" pitchFamily="18" charset="0"/>
                <a:cs typeface="Times New Roman" panose="02020603050405020304" pitchFamily="18" charset="0"/>
              </a:rPr>
              <a:t>represent</a:t>
            </a:r>
            <a:r>
              <a:rPr lang="lt-LT" sz="2800" dirty="0" smtClean="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the</a:t>
            </a:r>
            <a:r>
              <a:rPr lang="lt-LT" sz="2800" dirty="0">
                <a:latin typeface="Times New Roman" panose="02020603050405020304" pitchFamily="18" charset="0"/>
                <a:cs typeface="Times New Roman" panose="02020603050405020304" pitchFamily="18" charset="0"/>
              </a:rPr>
              <a:t> </a:t>
            </a:r>
            <a:r>
              <a:rPr lang="lt-LT" sz="2800" dirty="0" err="1">
                <a:latin typeface="Times New Roman" panose="02020603050405020304" pitchFamily="18" charset="0"/>
                <a:cs typeface="Times New Roman" panose="02020603050405020304" pitchFamily="18" charset="0"/>
              </a:rPr>
              <a:t>highest</a:t>
            </a:r>
            <a:r>
              <a:rPr lang="lt-LT" sz="2800" dirty="0">
                <a:latin typeface="Times New Roman" panose="02020603050405020304" pitchFamily="18" charset="0"/>
                <a:cs typeface="Times New Roman" panose="02020603050405020304" pitchFamily="18" charset="0"/>
              </a:rPr>
              <a:t> risk </a:t>
            </a:r>
            <a:r>
              <a:rPr lang="lt-LT" sz="2800" dirty="0" err="1" smtClean="0">
                <a:latin typeface="Times New Roman" panose="02020603050405020304" pitchFamily="18" charset="0"/>
                <a:cs typeface="Times New Roman" panose="02020603050405020304" pitchFamily="18" charset="0"/>
              </a:rPr>
              <a:t>group</a:t>
            </a:r>
            <a:r>
              <a:rPr lang="lt-LT" sz="2800" dirty="0" smtClean="0">
                <a:latin typeface="Times New Roman" panose="02020603050405020304" pitchFamily="18" charset="0"/>
                <a:cs typeface="Times New Roman" panose="02020603050405020304" pitchFamily="18" charset="0"/>
              </a:rPr>
              <a:t>;</a:t>
            </a:r>
            <a:endParaRPr lang="lt-LT"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lt-LT" dirty="0" err="1" smtClean="0">
                <a:latin typeface="Times New Roman" panose="02020603050405020304" pitchFamily="18" charset="0"/>
                <a:cs typeface="Times New Roman" panose="02020603050405020304" pitchFamily="18" charset="0"/>
              </a:rPr>
              <a:t>The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main</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saurces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of</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Food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borne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infections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in</a:t>
            </a:r>
            <a:r>
              <a:rPr lang="lt-LT" dirty="0" smtClean="0">
                <a:latin typeface="Times New Roman" panose="02020603050405020304" pitchFamily="18" charset="0"/>
                <a:cs typeface="Times New Roman" panose="02020603050405020304" pitchFamily="18" charset="0"/>
              </a:rPr>
              <a:t> 2017 </a:t>
            </a:r>
            <a:r>
              <a:rPr lang="lt-LT" dirty="0" err="1" smtClean="0">
                <a:latin typeface="Times New Roman" panose="02020603050405020304" pitchFamily="18" charset="0"/>
                <a:cs typeface="Times New Roman" panose="02020603050405020304" pitchFamily="18" charset="0"/>
              </a:rPr>
              <a:t>were</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caused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by</a:t>
            </a:r>
            <a:r>
              <a:rPr lang="lt-LT" dirty="0" smtClean="0">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meat</a:t>
            </a:r>
            <a:r>
              <a:rPr lang="lt-LT" dirty="0" smtClean="0">
                <a:solidFill>
                  <a:srgbClr val="005EC4"/>
                </a:solidFill>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and</a:t>
            </a:r>
            <a:r>
              <a:rPr lang="lt-LT" dirty="0" smtClean="0">
                <a:solidFill>
                  <a:srgbClr val="005EC4"/>
                </a:solidFill>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meat</a:t>
            </a:r>
            <a:r>
              <a:rPr lang="lt-LT" dirty="0" smtClean="0">
                <a:solidFill>
                  <a:srgbClr val="005EC4"/>
                </a:solidFill>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products</a:t>
            </a:r>
            <a:r>
              <a:rPr lang="lt-LT" dirty="0" smtClean="0">
                <a:latin typeface="Times New Roman" panose="02020603050405020304" pitchFamily="18" charset="0"/>
                <a:cs typeface="Times New Roman" panose="02020603050405020304" pitchFamily="18" charset="0"/>
              </a:rPr>
              <a:t> (15.6 </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fish</a:t>
            </a:r>
            <a:r>
              <a:rPr lang="lt-LT" dirty="0" smtClean="0">
                <a:solidFill>
                  <a:srgbClr val="005EC4"/>
                </a:solidFill>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and</a:t>
            </a:r>
            <a:r>
              <a:rPr lang="lt-LT" dirty="0" smtClean="0">
                <a:solidFill>
                  <a:srgbClr val="005EC4"/>
                </a:solidFill>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fish</a:t>
            </a:r>
            <a:r>
              <a:rPr lang="lt-LT" dirty="0" smtClean="0">
                <a:solidFill>
                  <a:srgbClr val="005EC4"/>
                </a:solidFill>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products</a:t>
            </a:r>
            <a:r>
              <a:rPr lang="lt-LT" dirty="0" smtClean="0">
                <a:solidFill>
                  <a:srgbClr val="005EC4"/>
                </a:solidFill>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11</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9 </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a:t>
            </a:r>
            <a:r>
              <a:rPr lang="lt-LT" dirty="0" err="1" smtClean="0">
                <a:solidFill>
                  <a:srgbClr val="005EC4"/>
                </a:solidFill>
                <a:latin typeface="Times New Roman" panose="02020603050405020304" pitchFamily="18" charset="0"/>
                <a:cs typeface="Times New Roman" panose="02020603050405020304" pitchFamily="18" charset="0"/>
              </a:rPr>
              <a:t>salads</a:t>
            </a: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and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unknown</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products</a:t>
            </a: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38.5 </a:t>
            </a:r>
            <a:r>
              <a:rPr lang="en-US" dirty="0" smtClean="0">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main bacteria, </a:t>
            </a:r>
            <a:r>
              <a:rPr lang="lt-LT" dirty="0" err="1" smtClean="0">
                <a:latin typeface="Times New Roman" panose="02020603050405020304" pitchFamily="18" charset="0"/>
                <a:cs typeface="Times New Roman" panose="02020603050405020304" pitchFamily="18" charset="0"/>
              </a:rPr>
              <a:t>caused</a:t>
            </a:r>
            <a:r>
              <a:rPr lang="en-US" dirty="0" smtClean="0">
                <a:latin typeface="Times New Roman" panose="02020603050405020304" pitchFamily="18" charset="0"/>
                <a:cs typeface="Times New Roman" panose="02020603050405020304" pitchFamily="18" charset="0"/>
              </a:rPr>
              <a:t> foodborne infections,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by</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consuming</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contaminated</a:t>
            </a:r>
            <a:r>
              <a:rPr lang="lt-LT"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salads were </a:t>
            </a:r>
            <a:r>
              <a:rPr lang="en-US" i="1" dirty="0" smtClean="0">
                <a:latin typeface="Times New Roman" panose="02020603050405020304" pitchFamily="18" charset="0"/>
                <a:cs typeface="Times New Roman" panose="02020603050405020304" pitchFamily="18" charset="0"/>
              </a:rPr>
              <a:t>Salmonella</a:t>
            </a:r>
            <a:r>
              <a:rPr lang="en-US" dirty="0" smtClean="0">
                <a:latin typeface="Times New Roman" panose="02020603050405020304" pitchFamily="18" charset="0"/>
                <a:cs typeface="Times New Roman" panose="02020603050405020304" pitchFamily="18" charset="0"/>
              </a:rPr>
              <a:t> spp. </a:t>
            </a:r>
            <a:r>
              <a:rPr lang="lt-LT" dirty="0" smtClean="0">
                <a:latin typeface="Times New Roman" panose="02020603050405020304" pitchFamily="18" charset="0"/>
                <a:cs typeface="Times New Roman" panose="02020603050405020304" pitchFamily="18" charset="0"/>
              </a:rPr>
              <a:t>(4.7</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a:t>
            </a:r>
            <a:r>
              <a:rPr lang="lt-LT"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
        <p:nvSpPr>
          <p:cNvPr id="3" name="TextBox 2"/>
          <p:cNvSpPr txBox="1"/>
          <p:nvPr/>
        </p:nvSpPr>
        <p:spPr>
          <a:xfrm>
            <a:off x="5481637" y="4790454"/>
            <a:ext cx="4495799" cy="584775"/>
          </a:xfrm>
          <a:prstGeom prst="rect">
            <a:avLst/>
          </a:prstGeom>
          <a:solidFill>
            <a:schemeClr val="accent3">
              <a:lumMod val="60000"/>
              <a:lumOff val="40000"/>
            </a:schemeClr>
          </a:solidFill>
        </p:spPr>
        <p:txBody>
          <a:bodyPr wrap="square" rtlCol="0">
            <a:spAutoFit/>
          </a:bodyPr>
          <a:lstStyle/>
          <a:p>
            <a:r>
              <a:rPr lang="lt-LT" sz="1600" dirty="0" smtClean="0">
                <a:latin typeface="Times New Roman" panose="02020603050405020304" pitchFamily="18" charset="0"/>
                <a:cs typeface="Times New Roman" panose="02020603050405020304" pitchFamily="18" charset="0"/>
              </a:rPr>
              <a:t>Data </a:t>
            </a:r>
            <a:r>
              <a:rPr lang="lt-LT" sz="1600" dirty="0" err="1">
                <a:latin typeface="Times New Roman" panose="02020603050405020304" pitchFamily="18" charset="0"/>
                <a:cs typeface="Times New Roman" panose="02020603050405020304" pitchFamily="18" charset="0"/>
              </a:rPr>
              <a:t>of</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Department</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of</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Public</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Health</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and</a:t>
            </a:r>
            <a:r>
              <a:rPr lang="lt-LT" sz="1600" dirty="0">
                <a:latin typeface="Times New Roman" panose="02020603050405020304" pitchFamily="18" charset="0"/>
                <a:cs typeface="Times New Roman" panose="02020603050405020304" pitchFamily="18" charset="0"/>
              </a:rPr>
              <a:t> Care at </a:t>
            </a:r>
            <a:r>
              <a:rPr lang="lt-LT" sz="1600" dirty="0" err="1">
                <a:latin typeface="Times New Roman" panose="02020603050405020304" pitchFamily="18" charset="0"/>
                <a:cs typeface="Times New Roman" panose="02020603050405020304" pitchFamily="18" charset="0"/>
              </a:rPr>
              <a:t>the</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Ministry</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of</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Health</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of</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The</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Republic</a:t>
            </a:r>
            <a:r>
              <a:rPr lang="lt-LT" sz="1600" dirty="0">
                <a:latin typeface="Times New Roman" panose="02020603050405020304" pitchFamily="18" charset="0"/>
                <a:cs typeface="Times New Roman" panose="02020603050405020304" pitchFamily="18" charset="0"/>
              </a:rPr>
              <a:t> </a:t>
            </a:r>
            <a:r>
              <a:rPr lang="lt-LT" sz="1600" dirty="0" err="1">
                <a:latin typeface="Times New Roman" panose="02020603050405020304" pitchFamily="18" charset="0"/>
                <a:cs typeface="Times New Roman" panose="02020603050405020304" pitchFamily="18" charset="0"/>
              </a:rPr>
              <a:t>of</a:t>
            </a:r>
            <a:r>
              <a:rPr lang="lt-LT" sz="1600" dirty="0">
                <a:latin typeface="Times New Roman" panose="02020603050405020304" pitchFamily="18" charset="0"/>
                <a:cs typeface="Times New Roman" panose="02020603050405020304" pitchFamily="18" charset="0"/>
              </a:rPr>
              <a:t> Lithuania</a:t>
            </a:r>
            <a:endParaRPr lang="lt-LT" sz="1600" dirty="0"/>
          </a:p>
        </p:txBody>
      </p:sp>
    </p:spTree>
    <p:extLst>
      <p:ext uri="{BB962C8B-B14F-4D97-AF65-F5344CB8AC3E}">
        <p14:creationId xmlns:p14="http://schemas.microsoft.com/office/powerpoint/2010/main" val="3881474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27900" y="808832"/>
            <a:ext cx="27432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02  |  THE AIM</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20" name="TextBox 19"/>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1" name="TextBox 20"/>
          <p:cNvSpPr txBox="1"/>
          <p:nvPr/>
        </p:nvSpPr>
        <p:spPr>
          <a:xfrm>
            <a:off x="301625" y="1904876"/>
            <a:ext cx="7712075" cy="415498"/>
          </a:xfrm>
          <a:prstGeom prst="rect">
            <a:avLst/>
          </a:prstGeom>
          <a:noFill/>
        </p:spPr>
        <p:txBody>
          <a:bodyPr wrap="square" rtlCol="0">
            <a:spAutoFit/>
          </a:bodyPr>
          <a:lstStyle/>
          <a:p>
            <a:r>
              <a:rPr lang="en-US" dirty="0" smtClean="0"/>
              <a:t> </a:t>
            </a:r>
            <a:endParaRPr lang="lt-LT" dirty="0"/>
          </a:p>
        </p:txBody>
      </p:sp>
      <p:sp>
        <p:nvSpPr>
          <p:cNvPr id="2" name="TextBox 1"/>
          <p:cNvSpPr txBox="1"/>
          <p:nvPr/>
        </p:nvSpPr>
        <p:spPr>
          <a:xfrm>
            <a:off x="622300" y="1900539"/>
            <a:ext cx="9067800" cy="3046988"/>
          </a:xfrm>
          <a:prstGeom prst="rect">
            <a:avLst/>
          </a:prstGeom>
          <a:noFill/>
        </p:spPr>
        <p:txBody>
          <a:bodyPr wrap="square" rtlCol="0">
            <a:spAutoFit/>
          </a:bodyPr>
          <a:lstStyle/>
          <a:p>
            <a:r>
              <a:rPr lang="en-US" sz="2400" dirty="0">
                <a:solidFill>
                  <a:srgbClr val="1F5EA9"/>
                </a:solidFill>
                <a:latin typeface="Times New Roman" panose="02020603050405020304" pitchFamily="18" charset="0"/>
                <a:cs typeface="Times New Roman" panose="02020603050405020304" pitchFamily="18" charset="0"/>
              </a:rPr>
              <a:t>The aim </a:t>
            </a:r>
            <a:r>
              <a:rPr lang="en-US" sz="2400" dirty="0">
                <a:latin typeface="Times New Roman" panose="02020603050405020304" pitchFamily="18" charset="0"/>
                <a:cs typeface="Times New Roman" panose="02020603050405020304" pitchFamily="18" charset="0"/>
              </a:rPr>
              <a:t>of the work was to evaluate in-store hygiene conditions (up to 28 </a:t>
            </a:r>
            <a:r>
              <a:rPr lang="en-US" sz="2400" dirty="0" smtClean="0">
                <a:latin typeface="Times New Roman" panose="02020603050405020304" pitchFamily="18" charset="0"/>
                <a:cs typeface="Times New Roman" panose="02020603050405020304" pitchFamily="18" charset="0"/>
              </a:rPr>
              <a:t>points)</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in</a:t>
            </a:r>
            <a:r>
              <a:rPr lang="lt-LT"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three </a:t>
            </a:r>
            <a:r>
              <a:rPr lang="en-US" sz="2400" dirty="0">
                <a:latin typeface="Times New Roman" panose="02020603050405020304" pitchFamily="18" charset="0"/>
                <a:cs typeface="Times New Roman" panose="02020603050405020304" pitchFamily="18" charset="0"/>
              </a:rPr>
              <a:t>different retail market places (supermarkets, medium size shops and farmers</a:t>
            </a:r>
            <a:r>
              <a:rPr lang="lt-LT"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markets; n=15</a:t>
            </a:r>
            <a:r>
              <a:rPr lang="en-US" sz="2400" dirty="0" smtClean="0">
                <a:latin typeface="Times New Roman" panose="02020603050405020304" pitchFamily="18" charset="0"/>
                <a:cs typeface="Times New Roman" panose="02020603050405020304" pitchFamily="18" charset="0"/>
              </a:rPr>
              <a:t>)</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and</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the</a:t>
            </a:r>
            <a:r>
              <a:rPr lang="lt-LT" sz="2400" dirty="0" smtClean="0">
                <a:latin typeface="Times New Roman" panose="02020603050405020304" pitchFamily="18" charset="0"/>
                <a:cs typeface="Times New Roman" panose="02020603050405020304" pitchFamily="18" charset="0"/>
              </a:rPr>
              <a:t> </a:t>
            </a:r>
            <a:r>
              <a:rPr lang="lt-LT" sz="2400" dirty="0" err="1" smtClean="0">
                <a:latin typeface="Times New Roman" panose="02020603050405020304" pitchFamily="18" charset="0"/>
                <a:cs typeface="Times New Roman" panose="02020603050405020304" pitchFamily="18" charset="0"/>
              </a:rPr>
              <a:t>relationship</a:t>
            </a:r>
            <a:r>
              <a:rPr lang="lt-LT"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microbiological quality (Aerobic colony count (ACC), Coliforms and </a:t>
            </a:r>
            <a:r>
              <a:rPr lang="en-US" sz="2400" i="1" dirty="0">
                <a:latin typeface="Times New Roman" panose="02020603050405020304" pitchFamily="18" charset="0"/>
                <a:cs typeface="Times New Roman" panose="02020603050405020304" pitchFamily="18" charset="0"/>
              </a:rPr>
              <a:t>E. coli</a:t>
            </a:r>
            <a:r>
              <a:rPr lang="en-US" sz="2400" dirty="0">
                <a:latin typeface="Times New Roman" panose="02020603050405020304" pitchFamily="18" charset="0"/>
                <a:cs typeface="Times New Roman" panose="02020603050405020304" pitchFamily="18" charset="0"/>
              </a:rPr>
              <a:t>) and safety (</a:t>
            </a:r>
            <a:r>
              <a:rPr lang="en-US" sz="2400" i="1" dirty="0">
                <a:latin typeface="Times New Roman" panose="02020603050405020304" pitchFamily="18" charset="0"/>
                <a:cs typeface="Times New Roman" panose="02020603050405020304" pitchFamily="18" charset="0"/>
              </a:rPr>
              <a:t>Salmonella spp., L. monocytogenes</a:t>
            </a:r>
            <a:r>
              <a:rPr lang="en-US" sz="2400" dirty="0">
                <a:latin typeface="Times New Roman" panose="02020603050405020304" pitchFamily="18" charset="0"/>
                <a:cs typeface="Times New Roman" panose="02020603050405020304" pitchFamily="18" charset="0"/>
              </a:rPr>
              <a:t>) indices of the </a:t>
            </a:r>
            <a:r>
              <a:rPr lang="en-US" sz="2400" dirty="0" smtClean="0">
                <a:latin typeface="Times New Roman" panose="02020603050405020304" pitchFamily="18" charset="0"/>
                <a:cs typeface="Times New Roman" panose="02020603050405020304" pitchFamily="18" charset="0"/>
              </a:rPr>
              <a:t>products</a:t>
            </a:r>
            <a:r>
              <a:rPr lang="lt-LT"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minced meat (chicken, pork, beef and turkey meat; n=96), cold and hot smoked fish (</a:t>
            </a:r>
            <a:r>
              <a:rPr lang="en-US" sz="2400" i="1" dirty="0">
                <a:latin typeface="Times New Roman" panose="02020603050405020304" pitchFamily="18" charset="0"/>
                <a:cs typeface="Times New Roman" panose="02020603050405020304" pitchFamily="18" charset="0"/>
              </a:rPr>
              <a:t>Salmo </a:t>
            </a:r>
            <a:r>
              <a:rPr lang="en-US" sz="2400" i="1" dirty="0" err="1">
                <a:latin typeface="Times New Roman" panose="02020603050405020304" pitchFamily="18" charset="0"/>
                <a:cs typeface="Times New Roman" panose="02020603050405020304" pitchFamily="18" charset="0"/>
              </a:rPr>
              <a:t>salar</a:t>
            </a:r>
            <a:r>
              <a:rPr lang="en-US" sz="2400" i="1" dirty="0">
                <a:latin typeface="Times New Roman" panose="02020603050405020304" pitchFamily="18" charset="0"/>
                <a:cs typeface="Times New Roman" panose="02020603050405020304" pitchFamily="18" charset="0"/>
              </a:rPr>
              <a:t>, </a:t>
            </a:r>
            <a:r>
              <a:rPr lang="lt-LT" sz="2400" i="1" dirty="0" err="1" smtClean="0">
                <a:latin typeface="Times New Roman" panose="02020603050405020304" pitchFamily="18" charset="0"/>
                <a:cs typeface="Times New Roman" panose="02020603050405020304" pitchFamily="18" charset="0"/>
              </a:rPr>
              <a:t>Clupea</a:t>
            </a:r>
            <a:r>
              <a:rPr lang="lt-LT" sz="2400" i="1" dirty="0" smtClean="0">
                <a:latin typeface="Times New Roman" panose="02020603050405020304" pitchFamily="18" charset="0"/>
                <a:cs typeface="Times New Roman" panose="02020603050405020304" pitchFamily="18" charset="0"/>
              </a:rPr>
              <a:t> </a:t>
            </a:r>
            <a:r>
              <a:rPr lang="lt-LT" sz="2400" i="1" dirty="0" err="1" smtClean="0">
                <a:latin typeface="Times New Roman" panose="02020603050405020304" pitchFamily="18" charset="0"/>
                <a:cs typeface="Times New Roman" panose="02020603050405020304" pitchFamily="18" charset="0"/>
              </a:rPr>
              <a:t>harengus</a:t>
            </a:r>
            <a:r>
              <a:rPr lang="lt-LT" sz="2400" i="1" dirty="0" smtClean="0">
                <a:latin typeface="Times New Roman" panose="02020603050405020304" pitchFamily="18" charset="0"/>
                <a:cs typeface="Times New Roman" panose="02020603050405020304" pitchFamily="18" charset="0"/>
              </a:rPr>
              <a:t> </a:t>
            </a:r>
            <a:r>
              <a:rPr lang="lt-LT" sz="2400" i="1" dirty="0" err="1" smtClean="0">
                <a:latin typeface="Times New Roman" panose="02020603050405020304" pitchFamily="18" charset="0"/>
                <a:cs typeface="Times New Roman" panose="02020603050405020304" pitchFamily="18" charset="0"/>
              </a:rPr>
              <a:t>membras</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Abramis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brama</a:t>
            </a:r>
            <a:r>
              <a:rPr lang="lt-LT" sz="2400" i="1" dirty="0">
                <a:latin typeface="Times New Roman" panose="02020603050405020304" pitchFamily="18" charset="0"/>
                <a:cs typeface="Times New Roman" panose="02020603050405020304" pitchFamily="18" charset="0"/>
              </a:rPr>
              <a:t>, </a:t>
            </a:r>
            <a:r>
              <a:rPr lang="lt-LT" sz="2400" i="1" dirty="0" err="1">
                <a:latin typeface="Times New Roman" panose="02020603050405020304" pitchFamily="18" charset="0"/>
                <a:cs typeface="Times New Roman" panose="02020603050405020304" pitchFamily="18" charset="0"/>
              </a:rPr>
              <a:t>Scomber</a:t>
            </a:r>
            <a:r>
              <a:rPr lang="lt-LT" sz="2400" i="1" dirty="0">
                <a:latin typeface="Times New Roman" panose="02020603050405020304" pitchFamily="18" charset="0"/>
                <a:cs typeface="Times New Roman" panose="02020603050405020304" pitchFamily="18" charset="0"/>
              </a:rPr>
              <a:t> </a:t>
            </a:r>
            <a:r>
              <a:rPr lang="lt-LT" sz="2400" i="1" dirty="0" err="1">
                <a:latin typeface="Times New Roman" panose="02020603050405020304" pitchFamily="18" charset="0"/>
                <a:cs typeface="Times New Roman" panose="02020603050405020304" pitchFamily="18" charset="0"/>
              </a:rPr>
              <a:t>scombrus</a:t>
            </a:r>
            <a:r>
              <a:rPr lang="lt-LT"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n=96) and fresh coleslaw (n=40</a:t>
            </a:r>
            <a:r>
              <a:rPr lang="en-US" sz="2400" dirty="0" smtClean="0">
                <a:latin typeface="Times New Roman" panose="02020603050405020304" pitchFamily="18" charset="0"/>
                <a:cs typeface="Times New Roman" panose="02020603050405020304" pitchFamily="18" charset="0"/>
              </a:rPr>
              <a:t>)</a:t>
            </a:r>
            <a:r>
              <a:rPr lang="lt-LT" sz="2400" dirty="0" smtClean="0">
                <a:latin typeface="Times New Roman" panose="02020603050405020304" pitchFamily="18" charset="0"/>
                <a:cs typeface="Times New Roman" panose="02020603050405020304" pitchFamily="18" charset="0"/>
              </a:rPr>
              <a:t>.</a:t>
            </a:r>
            <a:endParaRPr lang="lt-LT"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037757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327900" y="808832"/>
            <a:ext cx="2895600"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03  |  INVESTIGATION PLAN I</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6" name="TextBox 5"/>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pic>
        <p:nvPicPr>
          <p:cNvPr id="2" name="Picture 1"/>
          <p:cNvPicPr>
            <a:picLocks noChangeAspect="1"/>
          </p:cNvPicPr>
          <p:nvPr/>
        </p:nvPicPr>
        <p:blipFill rotWithShape="1">
          <a:blip r:embed="rId5"/>
          <a:srcRect l="12128" t="31859" r="29370" b="10197"/>
          <a:stretch/>
        </p:blipFill>
        <p:spPr>
          <a:xfrm>
            <a:off x="774700" y="1651693"/>
            <a:ext cx="8776090" cy="4866316"/>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96318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2087454" y="3458497"/>
            <a:ext cx="4876800" cy="2964214"/>
          </a:xfrm>
          <a:prstGeom prst="roundRect">
            <a:avLst/>
          </a:prstGeom>
          <a:solidFill>
            <a:srgbClr val="B8CC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TextBox 12"/>
          <p:cNvSpPr txBox="1"/>
          <p:nvPr/>
        </p:nvSpPr>
        <p:spPr>
          <a:xfrm>
            <a:off x="7087153" y="808832"/>
            <a:ext cx="2983947" cy="338554"/>
          </a:xfrm>
          <a:prstGeom prst="rect">
            <a:avLst/>
          </a:prstGeom>
          <a:noFill/>
        </p:spPr>
        <p:txBody>
          <a:bodyPr wrap="square" rtlCol="0">
            <a:spAutoFit/>
          </a:bodyPr>
          <a:lstStyle/>
          <a:p>
            <a:r>
              <a:rPr lang="lt-LT" sz="1600" dirty="0" smtClean="0">
                <a:solidFill>
                  <a:srgbClr val="1F5EA9"/>
                </a:solidFill>
                <a:latin typeface="Times New Roman" panose="02020603050405020304" pitchFamily="18" charset="0"/>
                <a:cs typeface="Times New Roman" panose="02020603050405020304" pitchFamily="18" charset="0"/>
              </a:rPr>
              <a:t>03  |  INVESTIGATION PLAN II</a:t>
            </a:r>
            <a:endParaRPr lang="lt-LT" sz="1600" dirty="0">
              <a:solidFill>
                <a:srgbClr val="1F5EA9"/>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3109" y="0"/>
            <a:ext cx="10886917" cy="167491"/>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615469"/>
            <a:ext cx="535807" cy="64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612900" y="555649"/>
            <a:ext cx="4044950" cy="707886"/>
          </a:xfrm>
          <a:prstGeom prst="rect">
            <a:avLst/>
          </a:prstGeom>
        </p:spPr>
        <p:txBody>
          <a:bodyPr wrap="square">
            <a:spAutoFit/>
          </a:bodyPr>
          <a:lstStyle/>
          <a:p>
            <a:r>
              <a:rPr lang="lt-LT" sz="2000" u="sng" dirty="0">
                <a:solidFill>
                  <a:schemeClr val="tx1">
                    <a:lumMod val="65000"/>
                    <a:lumOff val="35000"/>
                  </a:schemeClr>
                </a:solidFill>
                <a:latin typeface="Times New Roman" panose="02020603050405020304" pitchFamily="18" charset="0"/>
                <a:cs typeface="Times New Roman" panose="02020603050405020304" pitchFamily="18" charset="0"/>
              </a:rPr>
              <a:t>LITHUANIAN UNIVERSITY</a:t>
            </a:r>
          </a:p>
          <a:p>
            <a:r>
              <a:rPr lang="lt-LT" sz="2000" dirty="0">
                <a:solidFill>
                  <a:schemeClr val="tx1">
                    <a:lumMod val="65000"/>
                    <a:lumOff val="35000"/>
                  </a:schemeClr>
                </a:solidFill>
                <a:latin typeface="Times New Roman" panose="02020603050405020304" pitchFamily="18" charset="0"/>
                <a:cs typeface="Times New Roman" panose="02020603050405020304" pitchFamily="18" charset="0"/>
              </a:rPr>
              <a:t>OF HEALTH SCIENCES</a:t>
            </a:r>
          </a:p>
        </p:txBody>
      </p:sp>
      <p:sp>
        <p:nvSpPr>
          <p:cNvPr id="6" name="TextBox 5"/>
          <p:cNvSpPr txBox="1"/>
          <p:nvPr/>
        </p:nvSpPr>
        <p:spPr>
          <a:xfrm>
            <a:off x="317500" y="6822599"/>
            <a:ext cx="9753600" cy="523220"/>
          </a:xfrm>
          <a:prstGeom prst="rect">
            <a:avLst/>
          </a:prstGeom>
          <a:noFill/>
        </p:spPr>
        <p:txBody>
          <a:bodyPr wrap="square" rtlCol="0">
            <a:spAutoFit/>
          </a:bodyPr>
          <a:lstStyle/>
          <a:p>
            <a:pPr algn="ctr"/>
            <a:r>
              <a:rPr lang="en-US" sz="1400" dirty="0">
                <a:solidFill>
                  <a:srgbClr val="1F5EA9"/>
                </a:solidFill>
                <a:latin typeface="Times New Roman" panose="02020603050405020304" pitchFamily="18" charset="0"/>
                <a:cs typeface="Times New Roman" panose="02020603050405020304" pitchFamily="18" charset="0"/>
              </a:rPr>
              <a:t>8th International Conference on Food Safety &amp; Regulatory Measures – Healthier the Food, Merrier the World</a:t>
            </a:r>
            <a:r>
              <a:rPr lang="lt-LT" sz="1400" dirty="0" smtClean="0">
                <a:solidFill>
                  <a:srgbClr val="1F5EA9"/>
                </a:solidFill>
                <a:latin typeface="Times New Roman" panose="02020603050405020304" pitchFamily="18" charset="0"/>
                <a:cs typeface="Times New Roman" panose="02020603050405020304" pitchFamily="18" charset="0"/>
              </a:rPr>
              <a:t>;</a:t>
            </a:r>
          </a:p>
          <a:p>
            <a:pPr algn="ctr"/>
            <a:r>
              <a:rPr lang="en-US" sz="1400" dirty="0" smtClean="0">
                <a:solidFill>
                  <a:srgbClr val="1F5EA9"/>
                </a:solidFill>
                <a:latin typeface="Times New Roman" panose="02020603050405020304" pitchFamily="18" charset="0"/>
                <a:cs typeface="Times New Roman" panose="02020603050405020304" pitchFamily="18" charset="0"/>
              </a:rPr>
              <a:t>11-12 </a:t>
            </a:r>
            <a:r>
              <a:rPr lang="en-US" sz="1400" dirty="0">
                <a:solidFill>
                  <a:srgbClr val="1F5EA9"/>
                </a:solidFill>
                <a:latin typeface="Times New Roman" panose="02020603050405020304" pitchFamily="18" charset="0"/>
                <a:cs typeface="Times New Roman" panose="02020603050405020304" pitchFamily="18" charset="0"/>
              </a:rPr>
              <a:t>June 2018 Barcelona, Spain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7" name="Oval 6"/>
          <p:cNvSpPr/>
          <p:nvPr/>
        </p:nvSpPr>
        <p:spPr>
          <a:xfrm>
            <a:off x="1911007" y="2394485"/>
            <a:ext cx="1981200" cy="705571"/>
          </a:xfrm>
          <a:prstGeom prst="ellipse">
            <a:avLst/>
          </a:prstGeom>
          <a:solidFill>
            <a:srgbClr val="B9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dirty="0" err="1" smtClean="0">
                <a:solidFill>
                  <a:srgbClr val="1F5EA9"/>
                </a:solidFill>
                <a:latin typeface="Times New Roman" panose="02020603050405020304" pitchFamily="18" charset="0"/>
                <a:cs typeface="Times New Roman" panose="02020603050405020304" pitchFamily="18" charset="0"/>
              </a:rPr>
              <a:t>Supermarket</a:t>
            </a:r>
            <a:endParaRPr lang="lt-LT" sz="1800" dirty="0" smtClean="0">
              <a:solidFill>
                <a:srgbClr val="1F5EA9"/>
              </a:solidFill>
              <a:latin typeface="Times New Roman" panose="02020603050405020304" pitchFamily="18" charset="0"/>
              <a:cs typeface="Times New Roman" panose="02020603050405020304" pitchFamily="18" charset="0"/>
            </a:endParaRPr>
          </a:p>
          <a:p>
            <a:pPr algn="ctr"/>
            <a:r>
              <a:rPr lang="lt-LT" sz="1800" dirty="0" smtClean="0">
                <a:solidFill>
                  <a:srgbClr val="1F5EA9"/>
                </a:solidFill>
                <a:latin typeface="Times New Roman" panose="02020603050405020304" pitchFamily="18" charset="0"/>
                <a:cs typeface="Times New Roman" panose="02020603050405020304" pitchFamily="18" charset="0"/>
              </a:rPr>
              <a:t>x5</a:t>
            </a:r>
            <a:endParaRPr lang="lt-LT" sz="1800" dirty="0">
              <a:solidFill>
                <a:srgbClr val="1F5EA9"/>
              </a:solidFill>
              <a:latin typeface="Times New Roman" panose="02020603050405020304" pitchFamily="18" charset="0"/>
              <a:cs typeface="Times New Roman" panose="02020603050405020304" pitchFamily="18" charset="0"/>
            </a:endParaRPr>
          </a:p>
        </p:txBody>
      </p:sp>
      <p:sp>
        <p:nvSpPr>
          <p:cNvPr id="11" name="Oval 10"/>
          <p:cNvSpPr/>
          <p:nvPr/>
        </p:nvSpPr>
        <p:spPr>
          <a:xfrm>
            <a:off x="4344326" y="2431527"/>
            <a:ext cx="2057400" cy="668529"/>
          </a:xfrm>
          <a:prstGeom prst="ellipse">
            <a:avLst/>
          </a:prstGeom>
          <a:solidFill>
            <a:srgbClr val="B9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dirty="0" err="1" smtClean="0">
                <a:solidFill>
                  <a:srgbClr val="1F5EA9"/>
                </a:solidFill>
                <a:latin typeface="Times New Roman" panose="02020603050405020304" pitchFamily="18" charset="0"/>
                <a:cs typeface="Times New Roman" panose="02020603050405020304" pitchFamily="18" charset="0"/>
              </a:rPr>
              <a:t>Medium</a:t>
            </a:r>
            <a:r>
              <a:rPr lang="lt-LT" sz="1800" dirty="0" smtClean="0">
                <a:solidFill>
                  <a:srgbClr val="1F5EA9"/>
                </a:solidFill>
                <a:latin typeface="Times New Roman" panose="02020603050405020304" pitchFamily="18" charset="0"/>
                <a:cs typeface="Times New Roman" panose="02020603050405020304" pitchFamily="18" charset="0"/>
              </a:rPr>
              <a:t> </a:t>
            </a:r>
            <a:r>
              <a:rPr lang="lt-LT" sz="1800" dirty="0" err="1" smtClean="0">
                <a:solidFill>
                  <a:srgbClr val="1F5EA9"/>
                </a:solidFill>
                <a:latin typeface="Times New Roman" panose="02020603050405020304" pitchFamily="18" charset="0"/>
                <a:cs typeface="Times New Roman" panose="02020603050405020304" pitchFamily="18" charset="0"/>
              </a:rPr>
              <a:t>size</a:t>
            </a:r>
            <a:r>
              <a:rPr lang="lt-LT" sz="1800" dirty="0" smtClean="0">
                <a:solidFill>
                  <a:srgbClr val="1F5EA9"/>
                </a:solidFill>
                <a:latin typeface="Times New Roman" panose="02020603050405020304" pitchFamily="18" charset="0"/>
                <a:cs typeface="Times New Roman" panose="02020603050405020304" pitchFamily="18" charset="0"/>
              </a:rPr>
              <a:t> </a:t>
            </a:r>
            <a:r>
              <a:rPr lang="lt-LT" sz="1800" dirty="0" err="1" smtClean="0">
                <a:solidFill>
                  <a:srgbClr val="1F5EA9"/>
                </a:solidFill>
                <a:latin typeface="Times New Roman" panose="02020603050405020304" pitchFamily="18" charset="0"/>
                <a:cs typeface="Times New Roman" panose="02020603050405020304" pitchFamily="18" charset="0"/>
              </a:rPr>
              <a:t>shop</a:t>
            </a:r>
            <a:r>
              <a:rPr lang="lt-LT" sz="1800" dirty="0" smtClean="0">
                <a:solidFill>
                  <a:srgbClr val="1F5EA9"/>
                </a:solidFill>
                <a:latin typeface="Times New Roman" panose="02020603050405020304" pitchFamily="18" charset="0"/>
                <a:cs typeface="Times New Roman" panose="02020603050405020304" pitchFamily="18" charset="0"/>
              </a:rPr>
              <a:t> x5</a:t>
            </a:r>
            <a:endParaRPr lang="lt-LT" sz="1800" dirty="0">
              <a:solidFill>
                <a:srgbClr val="1F5EA9"/>
              </a:solidFill>
              <a:latin typeface="Times New Roman" panose="02020603050405020304" pitchFamily="18" charset="0"/>
              <a:cs typeface="Times New Roman" panose="02020603050405020304" pitchFamily="18" charset="0"/>
            </a:endParaRPr>
          </a:p>
        </p:txBody>
      </p:sp>
      <p:sp>
        <p:nvSpPr>
          <p:cNvPr id="12" name="Oval 11"/>
          <p:cNvSpPr/>
          <p:nvPr/>
        </p:nvSpPr>
        <p:spPr>
          <a:xfrm>
            <a:off x="6807446" y="2419925"/>
            <a:ext cx="1845654" cy="651043"/>
          </a:xfrm>
          <a:prstGeom prst="ellipse">
            <a:avLst/>
          </a:prstGeom>
          <a:solidFill>
            <a:srgbClr val="B9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800" dirty="0" err="1" smtClean="0">
                <a:solidFill>
                  <a:srgbClr val="1F5EA9"/>
                </a:solidFill>
                <a:latin typeface="Times New Roman" panose="02020603050405020304" pitchFamily="18" charset="0"/>
                <a:cs typeface="Times New Roman" panose="02020603050405020304" pitchFamily="18" charset="0"/>
              </a:rPr>
              <a:t>Farmers</a:t>
            </a:r>
            <a:r>
              <a:rPr lang="lt-LT" sz="1800" dirty="0" smtClean="0">
                <a:solidFill>
                  <a:srgbClr val="1F5EA9"/>
                </a:solidFill>
                <a:latin typeface="Times New Roman" panose="02020603050405020304" pitchFamily="18" charset="0"/>
                <a:cs typeface="Times New Roman" panose="02020603050405020304" pitchFamily="18" charset="0"/>
              </a:rPr>
              <a:t>‘ </a:t>
            </a:r>
            <a:r>
              <a:rPr lang="lt-LT" sz="1800" dirty="0" err="1" smtClean="0">
                <a:solidFill>
                  <a:srgbClr val="1F5EA9"/>
                </a:solidFill>
                <a:latin typeface="Times New Roman" panose="02020603050405020304" pitchFamily="18" charset="0"/>
                <a:cs typeface="Times New Roman" panose="02020603050405020304" pitchFamily="18" charset="0"/>
              </a:rPr>
              <a:t>market</a:t>
            </a:r>
            <a:r>
              <a:rPr lang="lt-LT" sz="1800" dirty="0" smtClean="0">
                <a:solidFill>
                  <a:srgbClr val="1F5EA9"/>
                </a:solidFill>
                <a:latin typeface="Times New Roman" panose="02020603050405020304" pitchFamily="18" charset="0"/>
                <a:cs typeface="Times New Roman" panose="02020603050405020304" pitchFamily="18" charset="0"/>
              </a:rPr>
              <a:t> x5</a:t>
            </a:r>
            <a:endParaRPr lang="lt-LT" sz="1800" dirty="0">
              <a:solidFill>
                <a:srgbClr val="1F5EA9"/>
              </a:solidFill>
              <a:latin typeface="Times New Roman" panose="02020603050405020304" pitchFamily="18" charset="0"/>
              <a:cs typeface="Times New Roman" panose="02020603050405020304" pitchFamily="18" charset="0"/>
            </a:endParaRPr>
          </a:p>
        </p:txBody>
      </p:sp>
      <p:sp>
        <p:nvSpPr>
          <p:cNvPr id="8" name="Rectangle 7"/>
          <p:cNvSpPr/>
          <p:nvPr/>
        </p:nvSpPr>
        <p:spPr>
          <a:xfrm>
            <a:off x="2606608" y="1534566"/>
            <a:ext cx="5333999" cy="3534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err="1" smtClean="0">
                <a:solidFill>
                  <a:srgbClr val="1F5EA9"/>
                </a:solidFill>
                <a:latin typeface="Times New Roman" panose="02020603050405020304" pitchFamily="18" charset="0"/>
                <a:cs typeface="Times New Roman" panose="02020603050405020304" pitchFamily="18" charset="0"/>
              </a:rPr>
              <a:t>Hygiene</a:t>
            </a:r>
            <a:r>
              <a:rPr lang="lt-LT" b="1" dirty="0" smtClean="0">
                <a:solidFill>
                  <a:srgbClr val="1F5EA9"/>
                </a:solidFill>
                <a:latin typeface="Times New Roman" panose="02020603050405020304" pitchFamily="18" charset="0"/>
                <a:cs typeface="Times New Roman" panose="02020603050405020304" pitchFamily="18" charset="0"/>
              </a:rPr>
              <a:t> </a:t>
            </a:r>
            <a:r>
              <a:rPr lang="lt-LT" b="1" dirty="0" err="1" smtClean="0">
                <a:solidFill>
                  <a:srgbClr val="1F5EA9"/>
                </a:solidFill>
                <a:latin typeface="Times New Roman" panose="02020603050405020304" pitchFamily="18" charset="0"/>
                <a:cs typeface="Times New Roman" panose="02020603050405020304" pitchFamily="18" charset="0"/>
              </a:rPr>
              <a:t>evaluation</a:t>
            </a:r>
            <a:endParaRPr lang="lt-LT" b="1" dirty="0">
              <a:solidFill>
                <a:srgbClr val="1F5EA9"/>
              </a:solidFill>
              <a:latin typeface="Times New Roman" panose="02020603050405020304" pitchFamily="18" charset="0"/>
              <a:cs typeface="Times New Roman" panose="02020603050405020304" pitchFamily="18" charset="0"/>
            </a:endParaRPr>
          </a:p>
        </p:txBody>
      </p:sp>
      <p:sp>
        <p:nvSpPr>
          <p:cNvPr id="9" name="Up Arrow 8"/>
          <p:cNvSpPr/>
          <p:nvPr/>
        </p:nvSpPr>
        <p:spPr>
          <a:xfrm>
            <a:off x="2811691" y="1912001"/>
            <a:ext cx="179832" cy="34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Up Arrow 14"/>
          <p:cNvSpPr/>
          <p:nvPr/>
        </p:nvSpPr>
        <p:spPr>
          <a:xfrm>
            <a:off x="5273608" y="1968656"/>
            <a:ext cx="179832" cy="34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Up Arrow 15"/>
          <p:cNvSpPr/>
          <p:nvPr/>
        </p:nvSpPr>
        <p:spPr>
          <a:xfrm>
            <a:off x="7607939" y="1998659"/>
            <a:ext cx="179832" cy="34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9" name="Oval 38"/>
          <p:cNvSpPr/>
          <p:nvPr/>
        </p:nvSpPr>
        <p:spPr>
          <a:xfrm>
            <a:off x="2322061" y="3555126"/>
            <a:ext cx="1219200" cy="763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err="1" smtClean="0">
                <a:latin typeface="Times New Roman" panose="02020603050405020304" pitchFamily="18" charset="0"/>
                <a:cs typeface="Times New Roman" panose="02020603050405020304" pitchFamily="18" charset="0"/>
              </a:rPr>
              <a:t>Minced</a:t>
            </a:r>
            <a:r>
              <a:rPr lang="lt-LT" sz="1600" dirty="0" smtClean="0">
                <a:latin typeface="Times New Roman" panose="02020603050405020304" pitchFamily="18" charset="0"/>
                <a:cs typeface="Times New Roman" panose="02020603050405020304" pitchFamily="18" charset="0"/>
              </a:rPr>
              <a:t> </a:t>
            </a:r>
            <a:r>
              <a:rPr lang="lt-LT" sz="1600" dirty="0" err="1" smtClean="0">
                <a:latin typeface="Times New Roman" panose="02020603050405020304" pitchFamily="18" charset="0"/>
                <a:cs typeface="Times New Roman" panose="02020603050405020304" pitchFamily="18" charset="0"/>
              </a:rPr>
              <a:t>meat</a:t>
            </a:r>
            <a:endParaRPr lang="lt-LT" sz="1600" dirty="0">
              <a:latin typeface="Times New Roman" panose="02020603050405020304" pitchFamily="18" charset="0"/>
              <a:cs typeface="Times New Roman" panose="02020603050405020304" pitchFamily="18" charset="0"/>
            </a:endParaRPr>
          </a:p>
        </p:txBody>
      </p:sp>
      <p:sp>
        <p:nvSpPr>
          <p:cNvPr id="40" name="Oval 39"/>
          <p:cNvSpPr/>
          <p:nvPr/>
        </p:nvSpPr>
        <p:spPr>
          <a:xfrm>
            <a:off x="2333282" y="4521566"/>
            <a:ext cx="1219200" cy="763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err="1" smtClean="0">
                <a:latin typeface="Times New Roman" panose="02020603050405020304" pitchFamily="18" charset="0"/>
                <a:cs typeface="Times New Roman" panose="02020603050405020304" pitchFamily="18" charset="0"/>
              </a:rPr>
              <a:t>Cold</a:t>
            </a:r>
            <a:r>
              <a:rPr lang="lt-LT" sz="1400" dirty="0" smtClean="0">
                <a:latin typeface="Times New Roman" panose="02020603050405020304" pitchFamily="18" charset="0"/>
                <a:cs typeface="Times New Roman" panose="02020603050405020304" pitchFamily="18" charset="0"/>
              </a:rPr>
              <a:t>/</a:t>
            </a:r>
            <a:r>
              <a:rPr lang="lt-LT" sz="1400" dirty="0" err="1" smtClean="0">
                <a:latin typeface="Times New Roman" panose="02020603050405020304" pitchFamily="18" charset="0"/>
                <a:cs typeface="Times New Roman" panose="02020603050405020304" pitchFamily="18" charset="0"/>
              </a:rPr>
              <a:t>hot</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smoked</a:t>
            </a:r>
            <a:r>
              <a:rPr lang="lt-LT" sz="1400" dirty="0" smtClean="0">
                <a:latin typeface="Times New Roman" panose="02020603050405020304" pitchFamily="18" charset="0"/>
                <a:cs typeface="Times New Roman" panose="02020603050405020304" pitchFamily="18" charset="0"/>
              </a:rPr>
              <a:t> </a:t>
            </a:r>
            <a:r>
              <a:rPr lang="lt-LT" sz="1400" dirty="0" err="1" smtClean="0"/>
              <a:t>fish</a:t>
            </a:r>
            <a:endParaRPr lang="lt-LT" sz="1400" dirty="0"/>
          </a:p>
        </p:txBody>
      </p:sp>
      <p:sp>
        <p:nvSpPr>
          <p:cNvPr id="41" name="Oval 40"/>
          <p:cNvSpPr/>
          <p:nvPr/>
        </p:nvSpPr>
        <p:spPr>
          <a:xfrm>
            <a:off x="2309361" y="5402306"/>
            <a:ext cx="1219200" cy="763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err="1" smtClean="0">
                <a:latin typeface="Times New Roman" panose="02020603050405020304" pitchFamily="18" charset="0"/>
                <a:cs typeface="Times New Roman" panose="02020603050405020304" pitchFamily="18" charset="0"/>
              </a:rPr>
              <a:t>Coleslaw</a:t>
            </a:r>
            <a:endParaRPr lang="lt-LT" sz="1400" dirty="0">
              <a:latin typeface="Times New Roman" panose="02020603050405020304" pitchFamily="18" charset="0"/>
              <a:cs typeface="Times New Roman" panose="02020603050405020304" pitchFamily="18" charset="0"/>
            </a:endParaRPr>
          </a:p>
        </p:txBody>
      </p:sp>
      <p:sp>
        <p:nvSpPr>
          <p:cNvPr id="42" name="Rounded Rectangle 41"/>
          <p:cNvSpPr/>
          <p:nvPr/>
        </p:nvSpPr>
        <p:spPr>
          <a:xfrm>
            <a:off x="3635375" y="3788074"/>
            <a:ext cx="3022600" cy="342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err="1" smtClean="0">
                <a:latin typeface="Times New Roman" panose="02020603050405020304" pitchFamily="18" charset="0"/>
                <a:cs typeface="Times New Roman" panose="02020603050405020304" pitchFamily="18" charset="0"/>
              </a:rPr>
              <a:t>Chicken</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pork</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beef</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turkey</a:t>
            </a:r>
            <a:r>
              <a:rPr lang="lt-LT" sz="1400"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meat</a:t>
            </a:r>
            <a:r>
              <a:rPr lang="lt-LT" sz="1400" dirty="0" smtClean="0">
                <a:latin typeface="Times New Roman" panose="02020603050405020304" pitchFamily="18" charset="0"/>
                <a:cs typeface="Times New Roman" panose="02020603050405020304" pitchFamily="18" charset="0"/>
              </a:rPr>
              <a:t>; n</a:t>
            </a:r>
            <a:r>
              <a:rPr lang="en-US" sz="1400" dirty="0" smtClean="0">
                <a:latin typeface="Times New Roman" panose="02020603050405020304" pitchFamily="18" charset="0"/>
                <a:cs typeface="Times New Roman" panose="02020603050405020304" pitchFamily="18" charset="0"/>
              </a:rPr>
              <a:t>=96</a:t>
            </a:r>
            <a:endParaRPr lang="lt-LT" sz="1400" dirty="0">
              <a:latin typeface="Times New Roman" panose="02020603050405020304" pitchFamily="18" charset="0"/>
              <a:cs typeface="Times New Roman" panose="02020603050405020304" pitchFamily="18" charset="0"/>
            </a:endParaRPr>
          </a:p>
        </p:txBody>
      </p:sp>
      <p:sp>
        <p:nvSpPr>
          <p:cNvPr id="43" name="Rounded Rectangle 42"/>
          <p:cNvSpPr/>
          <p:nvPr/>
        </p:nvSpPr>
        <p:spPr>
          <a:xfrm>
            <a:off x="3622675" y="4565081"/>
            <a:ext cx="3106737" cy="751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Times New Roman" panose="02020603050405020304" pitchFamily="18" charset="0"/>
                <a:cs typeface="Times New Roman" panose="02020603050405020304" pitchFamily="18" charset="0"/>
              </a:rPr>
              <a:t>Salmo </a:t>
            </a:r>
            <a:r>
              <a:rPr lang="en-US" sz="1400" i="1" dirty="0" err="1">
                <a:latin typeface="Times New Roman" panose="02020603050405020304" pitchFamily="18" charset="0"/>
                <a:cs typeface="Times New Roman" panose="02020603050405020304" pitchFamily="18" charset="0"/>
              </a:rPr>
              <a:t>salar</a:t>
            </a:r>
            <a:r>
              <a:rPr lang="en-US" sz="1400" i="1" dirty="0">
                <a:latin typeface="Times New Roman" panose="02020603050405020304" pitchFamily="18" charset="0"/>
                <a:cs typeface="Times New Roman" panose="02020603050405020304" pitchFamily="18" charset="0"/>
              </a:rPr>
              <a:t>, </a:t>
            </a:r>
            <a:r>
              <a:rPr lang="lt-LT" sz="1400" i="1" dirty="0" err="1" smtClean="0">
                <a:latin typeface="Times New Roman" panose="02020603050405020304" pitchFamily="18" charset="0"/>
                <a:cs typeface="Times New Roman" panose="02020603050405020304" pitchFamily="18" charset="0"/>
              </a:rPr>
              <a:t>Clupea</a:t>
            </a:r>
            <a:r>
              <a:rPr lang="lt-LT" sz="1400" i="1" dirty="0" smtClean="0">
                <a:latin typeface="Times New Roman" panose="02020603050405020304" pitchFamily="18" charset="0"/>
                <a:cs typeface="Times New Roman" panose="02020603050405020304" pitchFamily="18" charset="0"/>
              </a:rPr>
              <a:t> </a:t>
            </a:r>
            <a:r>
              <a:rPr lang="lt-LT" sz="1400" i="1" dirty="0" err="1" smtClean="0">
                <a:latin typeface="Times New Roman" panose="02020603050405020304" pitchFamily="18" charset="0"/>
                <a:cs typeface="Times New Roman" panose="02020603050405020304" pitchFamily="18" charset="0"/>
              </a:rPr>
              <a:t>harengus</a:t>
            </a:r>
            <a:r>
              <a:rPr lang="lt-LT" sz="1400" i="1" dirty="0" smtClean="0">
                <a:latin typeface="Times New Roman" panose="02020603050405020304" pitchFamily="18" charset="0"/>
                <a:cs typeface="Times New Roman" panose="02020603050405020304" pitchFamily="18" charset="0"/>
              </a:rPr>
              <a:t> </a:t>
            </a:r>
            <a:r>
              <a:rPr lang="lt-LT" sz="1400" i="1" dirty="0" err="1" smtClean="0">
                <a:latin typeface="Times New Roman" panose="02020603050405020304" pitchFamily="18" charset="0"/>
                <a:cs typeface="Times New Roman" panose="02020603050405020304" pitchFamily="18" charset="0"/>
              </a:rPr>
              <a:t>membras</a:t>
            </a:r>
            <a:r>
              <a:rPr lang="en-US" sz="1400" i="1" dirty="0" smtClean="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Abramis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brama</a:t>
            </a:r>
            <a:r>
              <a:rPr lang="lt-LT" sz="1400" i="1" dirty="0">
                <a:latin typeface="Times New Roman" panose="02020603050405020304" pitchFamily="18" charset="0"/>
                <a:cs typeface="Times New Roman" panose="02020603050405020304" pitchFamily="18" charset="0"/>
              </a:rPr>
              <a:t>, </a:t>
            </a:r>
            <a:r>
              <a:rPr lang="lt-LT" sz="1400" i="1" dirty="0" err="1">
                <a:latin typeface="Times New Roman" panose="02020603050405020304" pitchFamily="18" charset="0"/>
                <a:cs typeface="Times New Roman" panose="02020603050405020304" pitchFamily="18" charset="0"/>
              </a:rPr>
              <a:t>Scomber</a:t>
            </a:r>
            <a:r>
              <a:rPr lang="lt-LT" sz="1400" i="1" dirty="0">
                <a:latin typeface="Times New Roman" panose="02020603050405020304" pitchFamily="18" charset="0"/>
                <a:cs typeface="Times New Roman" panose="02020603050405020304" pitchFamily="18" charset="0"/>
              </a:rPr>
              <a:t> </a:t>
            </a:r>
            <a:r>
              <a:rPr lang="lt-LT" sz="1400" i="1" dirty="0" err="1">
                <a:latin typeface="Times New Roman" panose="02020603050405020304" pitchFamily="18" charset="0"/>
                <a:cs typeface="Times New Roman" panose="02020603050405020304" pitchFamily="18" charset="0"/>
              </a:rPr>
              <a:t>scombrus</a:t>
            </a:r>
            <a:r>
              <a:rPr lang="lt-LT"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n=96</a:t>
            </a:r>
            <a:endParaRPr lang="lt-LT" sz="1400" dirty="0">
              <a:latin typeface="Times New Roman" panose="02020603050405020304" pitchFamily="18" charset="0"/>
              <a:cs typeface="Times New Roman" panose="02020603050405020304" pitchFamily="18" charset="0"/>
            </a:endParaRPr>
          </a:p>
        </p:txBody>
      </p:sp>
      <p:sp>
        <p:nvSpPr>
          <p:cNvPr id="44" name="Rounded Rectangle 43"/>
          <p:cNvSpPr/>
          <p:nvPr/>
        </p:nvSpPr>
        <p:spPr>
          <a:xfrm>
            <a:off x="3619500" y="5677242"/>
            <a:ext cx="3076574" cy="324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=40</a:t>
            </a:r>
            <a:endParaRPr lang="lt-LT" sz="2400" dirty="0">
              <a:latin typeface="Times New Roman" panose="02020603050405020304" pitchFamily="18" charset="0"/>
              <a:cs typeface="Times New Roman" panose="02020603050405020304" pitchFamily="18" charset="0"/>
            </a:endParaRPr>
          </a:p>
        </p:txBody>
      </p:sp>
      <p:cxnSp>
        <p:nvCxnSpPr>
          <p:cNvPr id="47" name="Straight Arrow Connector 46"/>
          <p:cNvCxnSpPr/>
          <p:nvPr/>
        </p:nvCxnSpPr>
        <p:spPr>
          <a:xfrm flipV="1">
            <a:off x="7071068" y="4310452"/>
            <a:ext cx="592535" cy="2431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a:off x="7087153" y="4667422"/>
            <a:ext cx="553204" cy="4050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Rounded Rectangle 50"/>
          <p:cNvSpPr/>
          <p:nvPr/>
        </p:nvSpPr>
        <p:spPr>
          <a:xfrm>
            <a:off x="7747814" y="3536998"/>
            <a:ext cx="2378972" cy="994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dirty="0" smtClean="0">
                <a:latin typeface="Times New Roman" panose="02020603050405020304" pitchFamily="18" charset="0"/>
                <a:cs typeface="Times New Roman" panose="02020603050405020304" pitchFamily="18" charset="0"/>
              </a:rPr>
              <a:t>ACC – </a:t>
            </a:r>
            <a:r>
              <a:rPr lang="lt-LT" sz="1400" dirty="0">
                <a:latin typeface="Times New Roman" panose="02020603050405020304" pitchFamily="18" charset="0"/>
                <a:cs typeface="Times New Roman" panose="02020603050405020304" pitchFamily="18" charset="0"/>
              </a:rPr>
              <a:t>EN ISO 4833-1:2013</a:t>
            </a:r>
            <a:endParaRPr lang="lt-LT" sz="1400" dirty="0" smtClean="0">
              <a:latin typeface="Times New Roman" panose="02020603050405020304" pitchFamily="18" charset="0"/>
              <a:cs typeface="Times New Roman" panose="02020603050405020304" pitchFamily="18" charset="0"/>
            </a:endParaRPr>
          </a:p>
          <a:p>
            <a:r>
              <a:rPr lang="lt-LT" sz="1400" i="1" dirty="0" smtClean="0">
                <a:latin typeface="Times New Roman" panose="02020603050405020304" pitchFamily="18" charset="0"/>
                <a:cs typeface="Times New Roman" panose="02020603050405020304" pitchFamily="18" charset="0"/>
              </a:rPr>
              <a:t>E. coli </a:t>
            </a:r>
            <a:r>
              <a:rPr lang="lt-LT" sz="1400" dirty="0" smtClean="0">
                <a:latin typeface="Times New Roman" panose="02020603050405020304" pitchFamily="18" charset="0"/>
                <a:cs typeface="Times New Roman" panose="02020603050405020304" pitchFamily="18" charset="0"/>
              </a:rPr>
              <a:t>–</a:t>
            </a:r>
          </a:p>
          <a:p>
            <a:r>
              <a:rPr lang="lt-LT" sz="1400" dirty="0" err="1" smtClean="0">
                <a:latin typeface="Times New Roman" panose="02020603050405020304" pitchFamily="18" charset="0"/>
                <a:cs typeface="Times New Roman" panose="02020603050405020304" pitchFamily="18" charset="0"/>
              </a:rPr>
              <a:t>Coliforms</a:t>
            </a:r>
            <a:r>
              <a:rPr lang="lt-LT" sz="1400" dirty="0" smtClean="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a:t>
            </a:r>
            <a:r>
              <a:rPr lang="lt-LT" sz="1400" dirty="0" smtClean="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EN ISO 4832:2006</a:t>
            </a:r>
          </a:p>
        </p:txBody>
      </p:sp>
      <p:sp>
        <p:nvSpPr>
          <p:cNvPr id="52" name="Rounded Rectangle 51"/>
          <p:cNvSpPr/>
          <p:nvPr/>
        </p:nvSpPr>
        <p:spPr>
          <a:xfrm>
            <a:off x="7776672" y="5072436"/>
            <a:ext cx="2378972" cy="994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i="1" dirty="0" err="1" smtClean="0">
                <a:latin typeface="Times New Roman" panose="02020603050405020304" pitchFamily="18" charset="0"/>
                <a:cs typeface="Times New Roman" panose="02020603050405020304" pitchFamily="18" charset="0"/>
              </a:rPr>
              <a:t>Salmonella</a:t>
            </a:r>
            <a:r>
              <a:rPr lang="lt-LT" sz="1400" i="1" dirty="0" smtClean="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spp</a:t>
            </a:r>
            <a:r>
              <a:rPr lang="lt-LT" sz="1400" i="1" dirty="0" smtClean="0">
                <a:latin typeface="Times New Roman" panose="02020603050405020304" pitchFamily="18" charset="0"/>
                <a:cs typeface="Times New Roman" panose="02020603050405020304" pitchFamily="18" charset="0"/>
              </a:rPr>
              <a:t>.</a:t>
            </a:r>
            <a:r>
              <a:rPr lang="lt-LT"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EN ISO 6579-1:2017</a:t>
            </a:r>
            <a:endParaRPr lang="lt-LT" sz="1400" dirty="0" smtClean="0">
              <a:latin typeface="Times New Roman" panose="02020603050405020304" pitchFamily="18" charset="0"/>
              <a:cs typeface="Times New Roman" panose="02020603050405020304" pitchFamily="18" charset="0"/>
            </a:endParaRPr>
          </a:p>
          <a:p>
            <a:r>
              <a:rPr lang="lt-LT" sz="1400" i="1" dirty="0" err="1" smtClean="0">
                <a:latin typeface="Times New Roman" panose="02020603050405020304" pitchFamily="18" charset="0"/>
                <a:cs typeface="Times New Roman" panose="02020603050405020304" pitchFamily="18" charset="0"/>
              </a:rPr>
              <a:t>Listeria</a:t>
            </a:r>
            <a:r>
              <a:rPr lang="lt-LT" sz="1400" dirty="0">
                <a:latin typeface="Times New Roman" panose="02020603050405020304" pitchFamily="18" charset="0"/>
                <a:cs typeface="Times New Roman" panose="02020603050405020304" pitchFamily="18" charset="0"/>
              </a:rPr>
              <a:t> </a:t>
            </a:r>
            <a:r>
              <a:rPr lang="lt-LT" sz="1400" dirty="0" err="1" smtClean="0">
                <a:latin typeface="Times New Roman" panose="02020603050405020304" pitchFamily="18" charset="0"/>
                <a:cs typeface="Times New Roman" panose="02020603050405020304" pitchFamily="18" charset="0"/>
              </a:rPr>
              <a:t>spp</a:t>
            </a:r>
            <a:r>
              <a:rPr lang="lt-LT" sz="1400" dirty="0" smtClean="0">
                <a:latin typeface="Times New Roman" panose="02020603050405020304" pitchFamily="18" charset="0"/>
                <a:cs typeface="Times New Roman" panose="02020603050405020304" pitchFamily="18" charset="0"/>
              </a:rPr>
              <a:t>.– ISO </a:t>
            </a:r>
            <a:r>
              <a:rPr lang="lt-LT" sz="1400" dirty="0">
                <a:latin typeface="Times New Roman" panose="02020603050405020304" pitchFamily="18" charset="0"/>
                <a:cs typeface="Times New Roman" panose="02020603050405020304" pitchFamily="18" charset="0"/>
              </a:rPr>
              <a:t>11290-1:2017</a:t>
            </a:r>
          </a:p>
        </p:txBody>
      </p:sp>
      <p:sp>
        <p:nvSpPr>
          <p:cNvPr id="53" name="Down Arrow 52"/>
          <p:cNvSpPr/>
          <p:nvPr/>
        </p:nvSpPr>
        <p:spPr>
          <a:xfrm>
            <a:off x="2908300" y="3196685"/>
            <a:ext cx="83223" cy="202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4" name="Down Arrow 53"/>
          <p:cNvSpPr/>
          <p:nvPr/>
        </p:nvSpPr>
        <p:spPr>
          <a:xfrm>
            <a:off x="5373026" y="3186247"/>
            <a:ext cx="83223" cy="202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5" name="Down Arrow 54"/>
          <p:cNvSpPr/>
          <p:nvPr/>
        </p:nvSpPr>
        <p:spPr>
          <a:xfrm>
            <a:off x="7706203" y="3153592"/>
            <a:ext cx="83223" cy="202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51056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2275</Words>
  <Application>Microsoft Office PowerPoint</Application>
  <PresentationFormat>Custom</PresentationFormat>
  <Paragraphs>261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Aistė Kabašinskienė</cp:lastModifiedBy>
  <cp:revision>134</cp:revision>
  <cp:lastPrinted>2018-06-06T12:39:30Z</cp:lastPrinted>
  <dcterms:created xsi:type="dcterms:W3CDTF">2006-08-16T00:00:00Z</dcterms:created>
  <dcterms:modified xsi:type="dcterms:W3CDTF">2018-06-07T13:20:26Z</dcterms:modified>
</cp:coreProperties>
</file>