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5" r:id="rId3"/>
    <p:sldId id="258" r:id="rId4"/>
    <p:sldId id="262" r:id="rId5"/>
    <p:sldId id="257" r:id="rId6"/>
    <p:sldId id="277" r:id="rId7"/>
    <p:sldId id="267" r:id="rId8"/>
    <p:sldId id="272" r:id="rId9"/>
    <p:sldId id="271" r:id="rId10"/>
    <p:sldId id="268" r:id="rId11"/>
    <p:sldId id="269" r:id="rId12"/>
    <p:sldId id="273" r:id="rId13"/>
    <p:sldId id="280" r:id="rId14"/>
    <p:sldId id="274" r:id="rId15"/>
    <p:sldId id="278" r:id="rId16"/>
    <p:sldId id="276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301F"/>
    <a:srgbClr val="AF2A1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2F1ED-B1E0-0446-A867-694ACFFFFB17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76C42-C6F4-DD45-AF38-B9334D1721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99552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E4970-BAC9-4A45-B752-ADBFF65795A8}" type="datetimeFigureOut">
              <a:rPr lang="en-US" smtClean="0"/>
              <a:pPr/>
              <a:t>10/31/2014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3C459-FA72-9F4A-89AB-B231C51402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46748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 Variables with p  value ≤0.2 in </a:t>
            </a:r>
            <a:r>
              <a:rPr lang="en-US" dirty="0" err="1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univariate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analysis were included in the multivariate model</a:t>
            </a:r>
          </a:p>
          <a:p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Kaplan Meier plots were used to determine the rate of loss to follow 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3C459-FA72-9F4A-89AB-B231C51402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233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31572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878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340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918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89412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931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9459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756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838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2776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10/27/2014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3763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>
              <a:lumMod val="40000"/>
              <a:lumOff val="60000"/>
            </a:schemeClr>
          </a:fgClr>
          <a:bgClr>
            <a:prstClr val="white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55939-536E-C849-8D56-A0AB2487C0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Tanzania_0"/>
          <p:cNvPicPr/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20962" y="12286"/>
            <a:ext cx="1266514" cy="107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C:\Users\amuya\AppData\Local\Microsoft\Windows\Temporary Internet Files\Content.IE5\AY580ERO\8MDH%20Logo[1].png"/>
          <p:cNvPicPr/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363584" y="12286"/>
            <a:ext cx="1780415" cy="788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938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indent="0" algn="ctr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133" y="2567426"/>
            <a:ext cx="8754534" cy="215375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AF2A1C"/>
                </a:solidFill>
              </a:rPr>
              <a:t>Clinical and immunologic pattern of PLHIV lost from HIV care before initiated Antiretroviral treatment within an HIV Program in Tanzania</a:t>
            </a:r>
            <a:endParaRPr lang="en-US" sz="3600" dirty="0">
              <a:solidFill>
                <a:srgbClr val="AF2A1C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466" y="4721180"/>
            <a:ext cx="8585201" cy="2136820"/>
          </a:xfrm>
        </p:spPr>
        <p:txBody>
          <a:bodyPr>
            <a:normAutofit fontScale="70000" lnSpcReduction="20000"/>
          </a:bodyPr>
          <a:lstStyle/>
          <a:p>
            <a:endParaRPr lang="en-US" b="1" dirty="0" smtClean="0">
              <a:solidFill>
                <a:srgbClr val="000090"/>
              </a:solidFill>
            </a:endParaRPr>
          </a:p>
          <a:p>
            <a:r>
              <a:rPr lang="en-US" b="1" dirty="0" smtClean="0">
                <a:solidFill>
                  <a:srgbClr val="000090"/>
                </a:solidFill>
              </a:rPr>
              <a:t>Aisa N Muya, MD, MPH</a:t>
            </a:r>
          </a:p>
          <a:p>
            <a:r>
              <a:rPr lang="en-US" b="1" dirty="0">
                <a:solidFill>
                  <a:srgbClr val="000090"/>
                </a:solidFill>
              </a:rPr>
              <a:t>Management and Development for Health (</a:t>
            </a:r>
            <a:r>
              <a:rPr lang="en-US" b="1" dirty="0" smtClean="0">
                <a:solidFill>
                  <a:srgbClr val="000090"/>
                </a:solidFill>
              </a:rPr>
              <a:t>MDH)</a:t>
            </a:r>
          </a:p>
          <a:p>
            <a:endParaRPr lang="en-US" b="1" dirty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Co-authors: </a:t>
            </a:r>
            <a:r>
              <a:rPr lang="en-US" dirty="0" err="1" smtClean="0">
                <a:solidFill>
                  <a:srgbClr val="000090"/>
                </a:solidFill>
              </a:rPr>
              <a:t>Expeditho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Mtisi</a:t>
            </a:r>
            <a:r>
              <a:rPr lang="en-US" dirty="0" smtClean="0">
                <a:solidFill>
                  <a:srgbClr val="000090"/>
                </a:solidFill>
              </a:rPr>
              <a:t>, </a:t>
            </a:r>
            <a:r>
              <a:rPr lang="en-US" dirty="0" err="1" smtClean="0">
                <a:solidFill>
                  <a:srgbClr val="000090"/>
                </a:solidFill>
              </a:rPr>
              <a:t>Lameck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Machumi</a:t>
            </a:r>
            <a:r>
              <a:rPr lang="en-US" dirty="0" smtClean="0">
                <a:solidFill>
                  <a:srgbClr val="000090"/>
                </a:solidFill>
              </a:rPr>
              <a:t>, </a:t>
            </a:r>
            <a:r>
              <a:rPr lang="en-US" dirty="0" err="1" smtClean="0">
                <a:solidFill>
                  <a:srgbClr val="000090"/>
                </a:solidFill>
              </a:rPr>
              <a:t>Guerino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Chalamilla</a:t>
            </a: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9466" y="1178893"/>
            <a:ext cx="8754534" cy="13885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solidFill>
                <a:srgbClr val="CB301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8893"/>
            <a:ext cx="9144000" cy="13917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538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Results-2</a:t>
            </a:r>
            <a:endParaRPr lang="en-US" b="1" dirty="0">
              <a:solidFill>
                <a:srgbClr val="00009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7772400" cy="5105399"/>
          </a:xfrm>
        </p:spPr>
        <p:txBody>
          <a:bodyPr>
            <a:noAutofit/>
          </a:bodyPr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ignificant increased risk for LTFU was found among patients with:</a:t>
            </a:r>
          </a:p>
          <a:p>
            <a:pPr lvl="1"/>
            <a:r>
              <a:rPr lang="en-US" sz="3200" b="1" dirty="0">
                <a:solidFill>
                  <a:srgbClr val="0000FF"/>
                </a:solidFill>
              </a:rPr>
              <a:t>CD4 </a:t>
            </a:r>
            <a:r>
              <a:rPr lang="en-US" sz="3200" b="1" dirty="0" smtClean="0">
                <a:solidFill>
                  <a:srgbClr val="0000FF"/>
                </a:solidFill>
              </a:rPr>
              <a:t>&lt;200 cells/</a:t>
            </a:r>
            <a:r>
              <a:rPr lang="en-US" sz="3200" b="1" dirty="0">
                <a:solidFill>
                  <a:srgbClr val="0000FF"/>
                </a:solidFill>
              </a:rPr>
              <a:t>mm</a:t>
            </a:r>
            <a:r>
              <a:rPr lang="en-US" sz="3200" b="1" baseline="30000" dirty="0">
                <a:solidFill>
                  <a:srgbClr val="0000FF"/>
                </a:solidFill>
              </a:rPr>
              <a:t>3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(HR: 2.10, 95% CI 2.07 – 2.22, p&lt;0.0001); </a:t>
            </a:r>
            <a:endParaRPr lang="en-US" sz="3200" dirty="0" smtClean="0">
              <a:solidFill>
                <a:srgbClr val="000000"/>
              </a:solidFill>
            </a:endParaRPr>
          </a:p>
          <a:p>
            <a:pPr lvl="1"/>
            <a:r>
              <a:rPr lang="en-US" sz="3200" b="1" dirty="0" smtClean="0">
                <a:solidFill>
                  <a:srgbClr val="0000FF"/>
                </a:solidFill>
              </a:rPr>
              <a:t>WHO </a:t>
            </a:r>
            <a:r>
              <a:rPr lang="en-US" sz="3200" b="1" dirty="0">
                <a:solidFill>
                  <a:srgbClr val="0000FF"/>
                </a:solidFill>
              </a:rPr>
              <a:t>clinical stage IV </a:t>
            </a:r>
            <a:r>
              <a:rPr lang="en-US" sz="3200" dirty="0">
                <a:solidFill>
                  <a:srgbClr val="000000"/>
                </a:solidFill>
              </a:rPr>
              <a:t>(HR: 1.26, 95%CI 1.14 – 1.39, p&lt;0.0001) </a:t>
            </a:r>
            <a:endParaRPr lang="en-US" sz="3200" dirty="0" smtClean="0">
              <a:solidFill>
                <a:srgbClr val="000000"/>
              </a:solidFill>
            </a:endParaRPr>
          </a:p>
          <a:p>
            <a:pPr lvl="1"/>
            <a:r>
              <a:rPr lang="en-US" sz="3200" b="1" dirty="0" smtClean="0">
                <a:solidFill>
                  <a:srgbClr val="0000FF"/>
                </a:solidFill>
              </a:rPr>
              <a:t>BMI </a:t>
            </a:r>
            <a:r>
              <a:rPr lang="en-US" sz="3200" b="1" dirty="0">
                <a:solidFill>
                  <a:srgbClr val="0000FF"/>
                </a:solidFill>
              </a:rPr>
              <a:t>ratio </a:t>
            </a:r>
            <a:r>
              <a:rPr lang="en-US" sz="3200" b="1" dirty="0" smtClean="0">
                <a:solidFill>
                  <a:srgbClr val="0000FF"/>
                </a:solidFill>
              </a:rPr>
              <a:t>&lt;</a:t>
            </a:r>
            <a:r>
              <a:rPr lang="en-US" sz="3200" b="1" dirty="0">
                <a:solidFill>
                  <a:srgbClr val="0000FF"/>
                </a:solidFill>
              </a:rPr>
              <a:t>18.5 kg/ </a:t>
            </a:r>
            <a:r>
              <a:rPr lang="en-US" sz="3200" b="1" dirty="0" smtClean="0">
                <a:solidFill>
                  <a:srgbClr val="0000FF"/>
                </a:solidFill>
              </a:rPr>
              <a:t>m</a:t>
            </a:r>
            <a:r>
              <a:rPr lang="en-US" sz="32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3200" b="1" dirty="0" smtClean="0">
                <a:solidFill>
                  <a:srgbClr val="3366FF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(HR: 1.16, 95% CI 1.07-1.25, p=0.03) </a:t>
            </a:r>
            <a:endParaRPr lang="en-US" sz="3200" dirty="0" smtClean="0">
              <a:solidFill>
                <a:srgbClr val="000000"/>
              </a:solidFill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873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337733" y="152400"/>
            <a:ext cx="6197600" cy="10668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Table 2: </a:t>
            </a:r>
            <a:r>
              <a:rPr lang="en-US" sz="2000" b="1" dirty="0" err="1" smtClean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Univariate</a:t>
            </a:r>
            <a:r>
              <a:rPr lang="en-US" sz="2000" b="1" dirty="0" smtClean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and Multivariate for LTFU for Patients </a:t>
            </a:r>
            <a:r>
              <a:rPr lang="en-US" sz="2000" b="1" dirty="0" smtClean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enrolled in care and not initiated ART </a:t>
            </a:r>
            <a:r>
              <a:rPr lang="en-US" sz="2000" b="1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(N = </a:t>
            </a:r>
            <a:r>
              <a:rPr lang="en-US" sz="2000" b="1" dirty="0" smtClean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25,433 </a:t>
            </a:r>
            <a:r>
              <a:rPr lang="en-US" sz="2000" b="1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patients with </a:t>
            </a:r>
            <a:r>
              <a:rPr lang="en-US" sz="2000" b="1" dirty="0" smtClean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13,395 events)</a:t>
            </a:r>
            <a:r>
              <a:rPr lang="en-US" sz="2400" b="1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/>
            </a:r>
            <a:br>
              <a:rPr lang="en-US" sz="2400" b="1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</a:br>
            <a:endParaRPr lang="en-US" sz="2000" b="1" dirty="0">
              <a:solidFill>
                <a:srgbClr val="00009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70303125"/>
              </p:ext>
            </p:extLst>
          </p:nvPr>
        </p:nvGraphicFramePr>
        <p:xfrm>
          <a:off x="228600" y="1066800"/>
          <a:ext cx="8763000" cy="5468963"/>
        </p:xfrm>
        <a:graphic>
          <a:graphicData uri="http://schemas.openxmlformats.org/drawingml/2006/table">
            <a:tbl>
              <a:tblPr/>
              <a:tblGrid>
                <a:gridCol w="1876368"/>
                <a:gridCol w="2136832"/>
                <a:gridCol w="1146175"/>
                <a:gridCol w="2047875"/>
                <a:gridCol w="1555750"/>
              </a:tblGrid>
              <a:tr h="6400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Variable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Univariate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HR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(95% CI)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P for Trend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Multivariate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HR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(95% CI)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P for Trend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Sex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marL="45720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Male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1.26 (1.20 – 1.33)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&lt;0.0001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1.06 (1.01 – 1.14)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0.04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marL="45720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Female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Reference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Reference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Age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&lt;0.0001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marL="45720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&lt;30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0.35 (0.33 – 0.36)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0.42 (0.40 – 0.45)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marL="45720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30 - &lt;40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Reference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Reference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marL="45720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40 - &lt;50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1.04 (0.97 – 1.12)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1.04 (0.97 – 1.12)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marL="45720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50+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1.09 (0.99 – 1.20)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1.09 (0.99 – 1.20)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BMI group: kg/m</a:t>
                      </a:r>
                      <a:r>
                        <a:rPr kumimoji="0" lang="en-US" sz="18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&lt;0.0001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0.03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marL="263525" lvl="1" indent="0"/>
                      <a:r>
                        <a:rPr lang="en-US" sz="1600" b="1" dirty="0" smtClean="0">
                          <a:latin typeface="+mn-lt"/>
                        </a:rPr>
                        <a:t>&lt;18.5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1.86 (1.76-1.93)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1.16 (1.07 -1.25)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marL="176213" lvl="1" indent="0"/>
                      <a:r>
                        <a:rPr lang="en-US" sz="1600" b="1" dirty="0" smtClean="0">
                          <a:latin typeface="+mn-lt"/>
                        </a:rPr>
                        <a:t>18.5</a:t>
                      </a:r>
                      <a:r>
                        <a:rPr lang="en-US" sz="1600" b="1" baseline="0" dirty="0" smtClean="0">
                          <a:latin typeface="+mn-lt"/>
                        </a:rPr>
                        <a:t> - &lt;25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Reference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Reference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marL="176213" lvl="1" indent="0"/>
                      <a:r>
                        <a:rPr lang="en-US" sz="1600" b="1" dirty="0" smtClean="0">
                          <a:latin typeface="+mn-lt"/>
                        </a:rPr>
                        <a:t>25</a:t>
                      </a:r>
                      <a:r>
                        <a:rPr lang="en-US" sz="1600" b="1" baseline="0" dirty="0" smtClean="0">
                          <a:latin typeface="+mn-lt"/>
                        </a:rPr>
                        <a:t> - &lt;30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0.84 (0.80-0.88)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0.92 (0.86-0.97)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lvl="1"/>
                      <a:r>
                        <a:rPr lang="en-US" sz="1600" b="1" dirty="0" smtClean="0">
                          <a:latin typeface="+mn-lt"/>
                        </a:rPr>
                        <a:t>30</a:t>
                      </a:r>
                      <a:r>
                        <a:rPr lang="en-US" sz="1600" b="1" baseline="0" dirty="0" smtClean="0">
                          <a:latin typeface="+mn-lt"/>
                        </a:rPr>
                        <a:t> +</a:t>
                      </a:r>
                      <a:endParaRPr lang="en-US" sz="1600" b="1" dirty="0">
                        <a:latin typeface="+mn-lt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0.72 (0.67- 0.76)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0.78 (0.71-0.84)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5201533" y="5061961"/>
            <a:ext cx="2052779" cy="4000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9512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1473200" y="304800"/>
            <a:ext cx="5920283" cy="609600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Table 2: </a:t>
            </a:r>
            <a:r>
              <a:rPr lang="en-US" sz="2000" b="1" dirty="0" err="1" smtClean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Univariate</a:t>
            </a:r>
            <a:r>
              <a:rPr lang="en-US" sz="2000" b="1" dirty="0" smtClean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2000" b="1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and Multivariate for LTFU for Patients </a:t>
            </a:r>
            <a:r>
              <a:rPr lang="en-US" sz="2000" b="1" dirty="0" smtClean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enrolled in care and not initiated ART </a:t>
            </a:r>
            <a:r>
              <a:rPr lang="en-US" sz="2000" b="1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(N = </a:t>
            </a:r>
            <a:r>
              <a:rPr lang="en-US" sz="2000" b="1" dirty="0" smtClean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25,433 </a:t>
            </a:r>
            <a:r>
              <a:rPr lang="en-US" sz="2000" b="1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patients with </a:t>
            </a:r>
            <a:r>
              <a:rPr lang="en-US" sz="2000" b="1" dirty="0" smtClean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13,395 events)</a:t>
            </a:r>
            <a:r>
              <a:rPr lang="en-US" sz="2400" b="1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/>
            </a:r>
            <a:br>
              <a:rPr lang="en-US" sz="2400" b="1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</a:br>
            <a:endParaRPr lang="en-US" sz="2000" b="1" dirty="0">
              <a:solidFill>
                <a:srgbClr val="00009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50783320"/>
              </p:ext>
            </p:extLst>
          </p:nvPr>
        </p:nvGraphicFramePr>
        <p:xfrm>
          <a:off x="228600" y="1066800"/>
          <a:ext cx="8763000" cy="5366133"/>
        </p:xfrm>
        <a:graphic>
          <a:graphicData uri="http://schemas.openxmlformats.org/drawingml/2006/table">
            <a:tbl>
              <a:tblPr/>
              <a:tblGrid>
                <a:gridCol w="1876368"/>
                <a:gridCol w="2136832"/>
                <a:gridCol w="1146175"/>
                <a:gridCol w="2047875"/>
                <a:gridCol w="1555750"/>
              </a:tblGrid>
              <a:tr h="64004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Variable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Univariate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HR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(95% CI)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P for Trend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Multivariate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HR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(95% CI)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P for Trend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CD4</a:t>
                      </a:r>
                      <a:r>
                        <a:rPr lang="en-US" sz="1800" b="1" baseline="0" dirty="0" smtClean="0"/>
                        <a:t> count, cells/mm</a:t>
                      </a:r>
                      <a:r>
                        <a:rPr lang="en-US" sz="1800" b="1" baseline="30000" dirty="0" smtClean="0"/>
                        <a:t>3</a:t>
                      </a:r>
                      <a:r>
                        <a:rPr lang="en-US" sz="1800" b="1" dirty="0" smtClean="0"/>
                        <a:t> </a:t>
                      </a:r>
                      <a:endParaRPr lang="en-US" sz="1800" b="1" dirty="0"/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&lt;0.0001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&lt;0.0001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marL="45720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&lt;200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2.60 (2.53 – 2.65)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2.10 (2.07 – 2.22)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marL="45720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200 - &lt;350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1.30 (1.23 – 1.86)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1.26 (1.20 – 1.33) 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marL="45720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350+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Reference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Reference</a:t>
                      </a: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WHO stage: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&lt;0.0001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&lt;0.0001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marL="45720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Reference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Reference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marL="45720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II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1.04 (0.99 – 1.09)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0.96 (0.91 – 1.02)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marL="45720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III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1.73 (1.66 – 1.81)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1.18 (1.11 – 1.26)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marL="457200" marR="0" lvl="1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IV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2.61 (2.48 – 2.75)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1.26 (1.14 – 1.39)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marL="176213" lvl="1" indent="0"/>
                      <a:r>
                        <a:rPr lang="en-US" sz="1800" b="1" dirty="0" smtClean="0">
                          <a:latin typeface="+mn-lt"/>
                        </a:rPr>
                        <a:t>Married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&lt;0.0001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0.001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marL="176213" lvl="1" indent="0"/>
                      <a:r>
                        <a:rPr lang="en-US" sz="1800" b="1" dirty="0" smtClean="0">
                          <a:latin typeface="+mn-lt"/>
                        </a:rPr>
                        <a:t>       No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Reference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Reference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71453">
                <a:tc>
                  <a:txBody>
                    <a:bodyPr/>
                    <a:lstStyle/>
                    <a:p>
                      <a:pPr lvl="1"/>
                      <a:r>
                        <a:rPr lang="en-US" sz="1800" b="1" dirty="0" smtClean="0">
                          <a:latin typeface="+mn-lt"/>
                        </a:rPr>
                        <a:t>Yes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T="45712" marB="45712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0.88 (0.84- 0.92)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0.92 (0.88- 0.97)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5340704" y="2348333"/>
            <a:ext cx="2052779" cy="400086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6" name="Oval 5"/>
          <p:cNvSpPr/>
          <p:nvPr/>
        </p:nvSpPr>
        <p:spPr>
          <a:xfrm>
            <a:off x="5340704" y="4961466"/>
            <a:ext cx="1974816" cy="410373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663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88532" y="0"/>
            <a:ext cx="6045201" cy="110066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Kaplan Meier probability of LTFU by Clinical stage and CD4 count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" name="Content Placeholder 11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36" b="1736"/>
          <a:stretch>
            <a:fillRect/>
          </a:stretch>
        </p:blipFill>
        <p:spPr bwMode="auto">
          <a:xfrm>
            <a:off x="-1" y="1100668"/>
            <a:ext cx="4648199" cy="5620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Content Placeholder 13"/>
          <p:cNvPicPr>
            <a:picLocks noGrp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69" b="2569"/>
          <a:stretch>
            <a:fillRect/>
          </a:stretch>
        </p:blipFill>
        <p:spPr bwMode="auto">
          <a:xfrm>
            <a:off x="4648199" y="1100667"/>
            <a:ext cx="4360333" cy="5620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39233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9160"/>
            <a:ext cx="8229600" cy="800173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Conclusion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259"/>
            <a:ext cx="8229600" cy="5521215"/>
          </a:xfrm>
        </p:spPr>
        <p:txBody>
          <a:bodyPr>
            <a:normAutofit/>
          </a:bodyPr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Patients with </a:t>
            </a:r>
            <a:r>
              <a:rPr lang="en-US" dirty="0">
                <a:ea typeface="ＭＳ Ｐゴシック" charset="0"/>
                <a:cs typeface="ＭＳ Ｐゴシック" charset="0"/>
              </a:rPr>
              <a:t>advance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HIV/AIDS disease </a:t>
            </a:r>
            <a:r>
              <a:rPr lang="en-US" dirty="0">
                <a:ea typeface="ＭＳ Ｐゴシック" charset="0"/>
                <a:cs typeface="ＭＳ Ｐゴシック" charset="0"/>
              </a:rPr>
              <a:t>have significant increased risk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of being </a:t>
            </a:r>
            <a:r>
              <a:rPr lang="en-US" dirty="0">
                <a:ea typeface="ＭＳ Ｐゴシック" charset="0"/>
                <a:cs typeface="ＭＳ Ｐゴシック" charset="0"/>
              </a:rPr>
              <a:t>LTFU</a:t>
            </a:r>
            <a:endParaRPr lang="en-US" dirty="0" smtClean="0"/>
          </a:p>
          <a:p>
            <a:r>
              <a:rPr lang="en-US" dirty="0" smtClean="0"/>
              <a:t>The identified clinical and immunological pattern among LTFU patients correspond to the risk factors associated with </a:t>
            </a:r>
            <a:r>
              <a:rPr lang="en-US" dirty="0"/>
              <a:t>HIV/AIDS mortality identified </a:t>
            </a:r>
            <a:r>
              <a:rPr lang="en-US" dirty="0" smtClean="0"/>
              <a:t>in other studies </a:t>
            </a:r>
            <a:r>
              <a:rPr lang="en-US" sz="2600" dirty="0" smtClean="0">
                <a:solidFill>
                  <a:srgbClr val="0000FF"/>
                </a:solidFill>
              </a:rPr>
              <a:t>(</a:t>
            </a:r>
            <a:r>
              <a:rPr lang="en-US" sz="2600" dirty="0" err="1" smtClean="0">
                <a:solidFill>
                  <a:srgbClr val="0000FF"/>
                </a:solidFill>
              </a:rPr>
              <a:t>Chalamilla</a:t>
            </a:r>
            <a:r>
              <a:rPr lang="en-US" sz="2600" dirty="0" smtClean="0">
                <a:solidFill>
                  <a:srgbClr val="0000FF"/>
                </a:solidFill>
              </a:rPr>
              <a:t> et al, 2012)</a:t>
            </a:r>
          </a:p>
          <a:p>
            <a:r>
              <a:rPr lang="en-US" dirty="0" smtClean="0"/>
              <a:t>This suggests possibility of AIDS mortality among the LTFU patients in programs that do not have efficient patient tracking system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92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0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Recommendations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6" y="1146706"/>
            <a:ext cx="7907867" cy="5304894"/>
          </a:xfrm>
        </p:spPr>
        <p:txBody>
          <a:bodyPr>
            <a:normAutofit/>
          </a:bodyPr>
          <a:lstStyle/>
          <a:p>
            <a:r>
              <a:rPr lang="en-US" dirty="0" smtClean="0"/>
              <a:t>Special adherence counseling targeting  patients with advance HIV disease in tandem with early ART initiation may reduce LTFU</a:t>
            </a:r>
          </a:p>
          <a:p>
            <a:r>
              <a:rPr lang="en-US" dirty="0" smtClean="0"/>
              <a:t>HIV Programs to design more effective patient </a:t>
            </a:r>
            <a:r>
              <a:rPr lang="en-US" dirty="0"/>
              <a:t>tracking systems </a:t>
            </a:r>
            <a:r>
              <a:rPr lang="en-US" dirty="0" smtClean="0"/>
              <a:t>targeting patients in HIV care awaiting ART initiation. </a:t>
            </a:r>
          </a:p>
          <a:p>
            <a:r>
              <a:rPr lang="en-US" dirty="0" smtClean="0"/>
              <a:t>Further studies on effective models to improve patient retention in HIV care and treatment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78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extLst/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Acknowledgements</a:t>
            </a:r>
            <a:endParaRPr lang="en-US" b="1" dirty="0">
              <a:solidFill>
                <a:srgbClr val="00009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440362"/>
          </a:xfrm>
          <a:extLst/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The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govt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of Tanzania through Ministry of Health and Social welfare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The Dar 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es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 Salaam regional secretariat and its  municipal councils health management teams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Management and Development for Health staff</a:t>
            </a: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This study has been supported by the US President’s Emergency Plan for AIDS Relief (PEPFAR) through Centers for Disease Control and Prevention under the terms of SHAPE Project Award # GH11‐112703CONT13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15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AF2A1C"/>
                </a:solidFill>
                <a:latin typeface="+mn-lt"/>
                <a:ea typeface="ＭＳ Ｐゴシック" charset="0"/>
                <a:cs typeface="ＭＳ Ｐゴシック" charset="0"/>
              </a:rPr>
              <a:t>THANK YOU</a:t>
            </a:r>
            <a:br>
              <a:rPr lang="en-US" b="1" dirty="0" smtClean="0">
                <a:solidFill>
                  <a:srgbClr val="AF2A1C"/>
                </a:solidFill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b="1" dirty="0">
                <a:solidFill>
                  <a:srgbClr val="AF2A1C"/>
                </a:solidFill>
                <a:latin typeface="+mn-lt"/>
                <a:ea typeface="ＭＳ Ｐゴシック" charset="0"/>
                <a:cs typeface="ＭＳ Ｐゴシック" charset="0"/>
              </a:rPr>
              <a:t/>
            </a:r>
            <a:br>
              <a:rPr lang="en-US" b="1" dirty="0">
                <a:solidFill>
                  <a:srgbClr val="AF2A1C"/>
                </a:solidFill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b="1" dirty="0" smtClean="0">
                <a:solidFill>
                  <a:srgbClr val="AF2A1C"/>
                </a:solidFill>
                <a:latin typeface="+mn-lt"/>
                <a:ea typeface="ＭＳ Ｐゴシック" charset="0"/>
                <a:cs typeface="ＭＳ Ｐゴシック" charset="0"/>
              </a:rPr>
              <a:t>AHSANTENI SANA</a:t>
            </a:r>
            <a:endParaRPr lang="en-US" b="1" dirty="0">
              <a:solidFill>
                <a:srgbClr val="AF2A1C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63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3436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HIV/AIDS in Tanzania 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9" y="1148074"/>
            <a:ext cx="4250267" cy="5709926"/>
          </a:xfrm>
        </p:spPr>
        <p:txBody>
          <a:bodyPr>
            <a:normAutofit fontScale="25000" lnSpcReduction="20000"/>
          </a:bodyPr>
          <a:lstStyle/>
          <a:p>
            <a:pPr>
              <a:defRPr/>
            </a:pPr>
            <a:r>
              <a:rPr lang="en-US" sz="11200" dirty="0" smtClean="0">
                <a:ea typeface="ＭＳ Ｐゴシック" charset="0"/>
                <a:cs typeface="ＭＳ Ｐゴシック" charset="0"/>
              </a:rPr>
              <a:t>HIV </a:t>
            </a:r>
            <a:r>
              <a:rPr lang="en-US" sz="11200" dirty="0">
                <a:ea typeface="ＭＳ Ｐゴシック" charset="0"/>
                <a:cs typeface="ＭＳ Ｐゴシック" charset="0"/>
              </a:rPr>
              <a:t>prevalence of 5.1%*</a:t>
            </a:r>
            <a:r>
              <a:rPr lang="en-US" sz="11200" dirty="0" smtClean="0">
                <a:ea typeface="ＭＳ Ｐゴシック" charset="0"/>
                <a:cs typeface="ＭＳ Ｐゴシック" charset="0"/>
              </a:rPr>
              <a:t>; </a:t>
            </a:r>
          </a:p>
          <a:p>
            <a:pPr>
              <a:defRPr/>
            </a:pPr>
            <a:r>
              <a:rPr lang="en-US" sz="11200" dirty="0" smtClean="0">
                <a:ea typeface="ＭＳ Ｐゴシック" charset="0"/>
                <a:cs typeface="ＭＳ Ｐゴシック" charset="0"/>
              </a:rPr>
              <a:t>Estimated number of PLHIV- 2.2 million* </a:t>
            </a:r>
            <a:endParaRPr lang="en-US" sz="112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11200" dirty="0" smtClean="0">
                <a:ea typeface="ＭＳ Ｐゴシック" charset="0"/>
                <a:cs typeface="ＭＳ Ｐゴシック" charset="0"/>
              </a:rPr>
              <a:t>Enrolled for HIV care: 1.4 million by 2014**</a:t>
            </a:r>
          </a:p>
          <a:p>
            <a:pPr>
              <a:defRPr/>
            </a:pPr>
            <a:r>
              <a:rPr lang="en-US" sz="11200" dirty="0" smtClean="0">
                <a:ea typeface="ＭＳ Ｐゴシック" charset="0"/>
                <a:cs typeface="ＭＳ Ｐゴシック" charset="0"/>
              </a:rPr>
              <a:t>Initiated ART: 928,484**</a:t>
            </a:r>
          </a:p>
          <a:p>
            <a:pPr>
              <a:defRPr/>
            </a:pPr>
            <a:r>
              <a:rPr lang="en-US" sz="11200" dirty="0" smtClean="0">
                <a:ea typeface="ＭＳ Ｐゴシック" charset="0"/>
                <a:cs typeface="ＭＳ Ｐゴシック" charset="0"/>
              </a:rPr>
              <a:t>Current on ART: 560,262**</a:t>
            </a:r>
            <a:endParaRPr lang="en-US" sz="11200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11200" dirty="0" smtClean="0">
                <a:ea typeface="ＭＳ Ｐゴシック" charset="0"/>
                <a:cs typeface="ＭＳ Ｐゴシック" charset="0"/>
              </a:rPr>
              <a:t>MDH supported </a:t>
            </a:r>
            <a:r>
              <a:rPr lang="en-US" sz="11200" dirty="0">
                <a:ea typeface="ＭＳ Ｐゴシック" charset="0"/>
                <a:cs typeface="ＭＳ Ｐゴシック" charset="0"/>
              </a:rPr>
              <a:t>HIV care and treatment </a:t>
            </a:r>
            <a:r>
              <a:rPr lang="en-US" sz="11200" dirty="0" smtClean="0">
                <a:ea typeface="ＭＳ Ｐゴシック" charset="0"/>
                <a:cs typeface="ＭＳ Ｐゴシック" charset="0"/>
              </a:rPr>
              <a:t>program: </a:t>
            </a:r>
          </a:p>
          <a:p>
            <a:pPr marL="438150" lvl="1">
              <a:defRPr/>
            </a:pPr>
            <a:r>
              <a:rPr lang="en-US" sz="9600" b="1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Enrolled: 158,520 PLHIV*** </a:t>
            </a:r>
            <a:endParaRPr lang="en-US" sz="9600" b="1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  <a:p>
            <a:pPr marL="438150" lvl="1">
              <a:defRPr/>
            </a:pPr>
            <a:r>
              <a:rPr lang="en-US" sz="9600" b="1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Initiated ART: 118,649*** </a:t>
            </a:r>
          </a:p>
          <a:p>
            <a:pPr marL="438150" lvl="1">
              <a:defRPr/>
            </a:pPr>
            <a:r>
              <a:rPr lang="en-US" sz="9600" b="1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Current on ART: 72,977*** </a:t>
            </a:r>
            <a:endParaRPr lang="en-US" sz="1900" dirty="0"/>
          </a:p>
          <a:p>
            <a:pPr marL="0" indent="0">
              <a:buNone/>
              <a:defRPr/>
            </a:pPr>
            <a:r>
              <a:rPr lang="en-US" sz="4800" dirty="0" smtClean="0"/>
              <a:t>*</a:t>
            </a:r>
            <a:r>
              <a:rPr lang="en-US" sz="4800" dirty="0"/>
              <a:t>The Tanzania HIV/AIDS and Malaria Indicator Survey (THMIS )</a:t>
            </a:r>
            <a:r>
              <a:rPr lang="en-US" sz="4800" dirty="0" smtClean="0"/>
              <a:t>2012</a:t>
            </a:r>
            <a:endParaRPr lang="en-US" sz="4800" dirty="0"/>
          </a:p>
          <a:p>
            <a:pPr marL="0" indent="0">
              <a:buNone/>
              <a:defRPr/>
            </a:pPr>
            <a:r>
              <a:rPr lang="en-US" sz="4800" dirty="0"/>
              <a:t>** </a:t>
            </a:r>
            <a:r>
              <a:rPr lang="en-US" sz="4800" dirty="0" smtClean="0"/>
              <a:t>NACP report June 2014</a:t>
            </a:r>
          </a:p>
          <a:p>
            <a:pPr marL="0" indent="0">
              <a:buNone/>
              <a:defRPr/>
            </a:pPr>
            <a:r>
              <a:rPr lang="en-US" sz="4800" dirty="0" smtClean="0"/>
              <a:t>*** MDH report June 2014</a:t>
            </a:r>
            <a:endParaRPr lang="en-US" sz="48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" r="351"/>
          <a:stretch>
            <a:fillRect/>
          </a:stretch>
        </p:blipFill>
        <p:spPr bwMode="auto">
          <a:xfrm>
            <a:off x="4707467" y="1148074"/>
            <a:ext cx="4267199" cy="5336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32133" y="1979767"/>
            <a:ext cx="152400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DSM, HIV prev. 6.9%*</a:t>
            </a:r>
            <a:endParaRPr lang="en-US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975600" y="2626098"/>
            <a:ext cx="372533" cy="147176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261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736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Retention on HIV care</a:t>
            </a:r>
            <a:endParaRPr lang="en-US" b="1" dirty="0">
              <a:solidFill>
                <a:srgbClr val="00009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592667" y="1270000"/>
            <a:ext cx="8178799" cy="536786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dirty="0">
                <a:ea typeface="ＭＳ Ｐゴシック" charset="0"/>
                <a:cs typeface="ＭＳ Ｐゴシック" charset="0"/>
              </a:rPr>
              <a:t>Early ART initiation improves survival and quality of life of PLHIV 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(Cohen, N </a:t>
            </a:r>
            <a:r>
              <a:rPr lang="en-US" sz="2000" dirty="0" err="1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Eng</a:t>
            </a:r>
            <a:r>
              <a:rPr lang="en-US" sz="2000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 Med 2011)</a:t>
            </a:r>
            <a:endParaRPr lang="en-US" sz="3600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3500" dirty="0" smtClean="0">
                <a:ea typeface="ＭＳ Ｐゴシック" charset="0"/>
                <a:cs typeface="ＭＳ Ｐゴシック" charset="0"/>
              </a:rPr>
              <a:t>Retention of patients on care before ART initiation</a:t>
            </a:r>
            <a:r>
              <a:rPr lang="en-US" sz="3500" dirty="0">
                <a:ea typeface="ＭＳ Ｐゴシック" charset="0"/>
                <a:cs typeface="ＭＳ Ｐゴシック" charset="0"/>
              </a:rPr>
              <a:t> </a:t>
            </a:r>
            <a:r>
              <a:rPr lang="en-US" sz="3500" dirty="0" smtClean="0">
                <a:ea typeface="ＭＳ Ｐゴシック" charset="0"/>
                <a:cs typeface="ＭＳ Ｐゴシック" charset="0"/>
              </a:rPr>
              <a:t>is still a major challenge in SSA, including Tanzania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(Fox MP, Trop Med </a:t>
            </a:r>
            <a:r>
              <a:rPr lang="en-US" sz="2000" dirty="0" err="1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Int</a:t>
            </a:r>
            <a:r>
              <a:rPr lang="en-US" sz="2000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 Health 2010)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</a:t>
            </a:r>
          </a:p>
          <a:p>
            <a:pPr>
              <a:defRPr/>
            </a:pPr>
            <a:r>
              <a:rPr lang="en-US" sz="3600" dirty="0" smtClean="0">
                <a:ea typeface="ＭＳ Ｐゴシック" charset="0"/>
                <a:cs typeface="ＭＳ Ｐゴシック" charset="0"/>
              </a:rPr>
              <a:t>In MDH supported program in Tanzania,  </a:t>
            </a:r>
            <a:r>
              <a:rPr lang="en-US" sz="3600" b="1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52.7% of enrolled patients </a:t>
            </a:r>
            <a:r>
              <a:rPr lang="en-US" sz="3600" b="1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were </a:t>
            </a:r>
            <a:r>
              <a:rPr lang="en-US" sz="3600" b="1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lost to follow up before initiated ART  </a:t>
            </a:r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(Sept 2012)</a:t>
            </a:r>
            <a:endParaRPr lang="en-US" sz="3600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endParaRPr lang="en-US" sz="2200" dirty="0" smtClean="0"/>
          </a:p>
          <a:p>
            <a:pPr marL="0" indent="0">
              <a:buNone/>
              <a:defRPr/>
            </a:pPr>
            <a:endParaRPr lang="en-US" sz="2200" dirty="0"/>
          </a:p>
          <a:p>
            <a:pPr>
              <a:defRPr/>
            </a:pPr>
            <a:endParaRPr lang="en-US" sz="3500" dirty="0" smtClean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endParaRPr lang="en-US" sz="3500" dirty="0" smtClean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22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762000" y="177800"/>
            <a:ext cx="7772400" cy="9398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Rationale</a:t>
            </a:r>
            <a:endParaRPr lang="en-US" sz="4000" b="1" dirty="0">
              <a:solidFill>
                <a:srgbClr val="00009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457200" y="1320800"/>
            <a:ext cx="8458200" cy="5537200"/>
          </a:xfrm>
          <a:extLst/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3600" dirty="0" smtClean="0">
                <a:ea typeface="ＭＳ Ｐゴシック" charset="0"/>
                <a:cs typeface="ＭＳ Ｐゴシック" charset="0"/>
              </a:rPr>
              <a:t>Advanced clinical and immunological HIV disease is associated with early mortality 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 err="1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Chalamilla</a:t>
            </a:r>
            <a:r>
              <a:rPr lang="en-US" sz="2400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 et al, </a:t>
            </a:r>
            <a:r>
              <a:rPr lang="en-US" sz="2400" dirty="0">
                <a:solidFill>
                  <a:srgbClr val="0000FF"/>
                </a:solidFill>
              </a:rPr>
              <a:t>J </a:t>
            </a:r>
            <a:r>
              <a:rPr lang="en-US" sz="2400" dirty="0" err="1">
                <a:solidFill>
                  <a:srgbClr val="0000FF"/>
                </a:solidFill>
              </a:rPr>
              <a:t>Int</a:t>
            </a:r>
            <a:r>
              <a:rPr lang="en-US" sz="2400" dirty="0">
                <a:solidFill>
                  <a:srgbClr val="0000FF"/>
                </a:solidFill>
              </a:rPr>
              <a:t> </a:t>
            </a:r>
            <a:r>
              <a:rPr lang="en-US" sz="2400" dirty="0" err="1">
                <a:solidFill>
                  <a:srgbClr val="0000FF"/>
                </a:solidFill>
              </a:rPr>
              <a:t>Assoc</a:t>
            </a:r>
            <a:r>
              <a:rPr lang="en-US" sz="2400" dirty="0">
                <a:solidFill>
                  <a:srgbClr val="0000FF"/>
                </a:solidFill>
              </a:rPr>
              <a:t> Physicians AIDS Care (Chic). 2012</a:t>
            </a:r>
            <a:endParaRPr lang="en-US" sz="2400" dirty="0" smtClean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sz="3600" dirty="0" smtClean="0">
                <a:ea typeface="ＭＳ Ｐゴシック" charset="0"/>
                <a:cs typeface="ＭＳ Ｐゴシック" charset="0"/>
              </a:rPr>
              <a:t>Understanding clinical and immunological patterns associated </a:t>
            </a:r>
            <a:r>
              <a:rPr lang="en-US" sz="3600" dirty="0">
                <a:ea typeface="ＭＳ Ｐゴシック" charset="0"/>
                <a:cs typeface="ＭＳ Ｐゴシック" charset="0"/>
              </a:rPr>
              <a:t>with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patients’ LTFU before ART initiation is critical </a:t>
            </a:r>
          </a:p>
          <a:p>
            <a:pPr marL="0" indent="0">
              <a:buNone/>
              <a:defRPr/>
            </a:pPr>
            <a:r>
              <a:rPr lang="en-US" b="1" dirty="0">
                <a:ea typeface="ＭＳ Ｐゴシック" charset="0"/>
                <a:cs typeface="ＭＳ Ｐゴシック" charset="0"/>
              </a:rPr>
              <a:t>Study Objective: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r>
              <a:rPr lang="en-US" sz="3600" dirty="0" smtClean="0">
                <a:ea typeface="ＭＳ Ｐゴシック" charset="0"/>
                <a:cs typeface="ＭＳ Ｐゴシック" charset="0"/>
              </a:rPr>
              <a:t>To</a:t>
            </a:r>
            <a:r>
              <a:rPr lang="en-US" sz="3600" dirty="0" smtClean="0"/>
              <a:t> study the </a:t>
            </a:r>
            <a:r>
              <a:rPr lang="en-US" sz="3600" dirty="0"/>
              <a:t>clinical and immunological </a:t>
            </a:r>
            <a:r>
              <a:rPr lang="en-US" sz="3600" dirty="0" smtClean="0"/>
              <a:t>patterns among patients </a:t>
            </a:r>
            <a:r>
              <a:rPr lang="en-US" sz="3600" dirty="0"/>
              <a:t>who have defaulted from HIV care before initiated </a:t>
            </a:r>
            <a:r>
              <a:rPr lang="en-US" sz="3600" dirty="0" smtClean="0"/>
              <a:t>ART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3774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Methods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14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ＭＳ Ｐゴシック" charset="0"/>
              </a:rPr>
              <a:t>S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urvival analysis of HIV-infected patients enrolled </a:t>
            </a:r>
            <a:r>
              <a:rPr lang="en-US" dirty="0">
                <a:ea typeface="ＭＳ Ｐゴシック" charset="0"/>
                <a:cs typeface="ＭＳ Ｐゴシック" charset="0"/>
              </a:rPr>
              <a:t>between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Oct 2004 – Sept 2012 from the 80 facilities in DSM, </a:t>
            </a:r>
          </a:p>
          <a:p>
            <a:pPr>
              <a:defRPr/>
            </a:pPr>
            <a:r>
              <a:rPr lang="en-US" b="1" dirty="0" smtClean="0">
                <a:ea typeface="ＭＳ Ｐゴシック" charset="0"/>
                <a:cs typeface="ＭＳ Ｐゴシック" charset="0"/>
              </a:rPr>
              <a:t>Analysis cohort: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The 25,433 PLHIV </a:t>
            </a:r>
            <a:r>
              <a:rPr lang="en-US" dirty="0">
                <a:ea typeface="ＭＳ Ｐゴシック" charset="0"/>
                <a:cs typeface="ＭＳ Ｐゴシック" charset="0"/>
              </a:rPr>
              <a:t>who were not initiated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ART </a:t>
            </a: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Event outcome was </a:t>
            </a:r>
            <a:r>
              <a:rPr lang="en-US" dirty="0">
                <a:ea typeface="ＭＳ Ｐゴシック" charset="0"/>
                <a:cs typeface="ＭＳ Ｐゴシック" charset="0"/>
              </a:rPr>
              <a:t>lost to follow up (LTFU)</a:t>
            </a:r>
            <a:endParaRPr lang="en-US" dirty="0" smtClean="0"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 dirty="0" smtClean="0">
                <a:ea typeface="ＭＳ Ｐゴシック" charset="0"/>
                <a:cs typeface="ＭＳ Ｐゴシック" charset="0"/>
              </a:rPr>
              <a:t>LTFU was </a:t>
            </a:r>
            <a:r>
              <a:rPr lang="en-US" dirty="0">
                <a:ea typeface="ＭＳ Ｐゴシック" charset="0"/>
                <a:cs typeface="ＭＳ Ｐゴシック" charset="0"/>
              </a:rPr>
              <a:t>defined as:</a:t>
            </a:r>
          </a:p>
          <a:p>
            <a:pPr lvl="1">
              <a:defRPr/>
            </a:pPr>
            <a:r>
              <a:rPr lang="en-US" dirty="0" smtClean="0">
                <a:ea typeface="ＭＳ Ｐゴシック" charset="0"/>
              </a:rPr>
              <a:t>missing </a:t>
            </a:r>
            <a:r>
              <a:rPr lang="en-US" dirty="0">
                <a:ea typeface="ＭＳ Ｐゴシック" charset="0"/>
              </a:rPr>
              <a:t>clinic visit for </a:t>
            </a:r>
            <a:r>
              <a:rPr lang="en-US" dirty="0" smtClean="0">
                <a:ea typeface="ＭＳ Ｐゴシック" charset="0"/>
              </a:rPr>
              <a:t>more than 180 </a:t>
            </a:r>
            <a:r>
              <a:rPr lang="en-US" dirty="0">
                <a:ea typeface="ＭＳ Ｐゴシック" charset="0"/>
              </a:rPr>
              <a:t>consecutive days after the last scheduled appointment date among patients on </a:t>
            </a:r>
            <a:r>
              <a:rPr lang="en-US" dirty="0" smtClean="0">
                <a:ea typeface="ＭＳ Ｐゴシック" charset="0"/>
              </a:rPr>
              <a:t>HIV care </a:t>
            </a:r>
            <a:r>
              <a:rPr lang="en-US" dirty="0">
                <a:ea typeface="ＭＳ Ｐゴシック" charset="0"/>
              </a:rPr>
              <a:t>and </a:t>
            </a:r>
            <a:r>
              <a:rPr lang="en-US" dirty="0" smtClean="0">
                <a:ea typeface="ＭＳ Ｐゴシック" charset="0"/>
              </a:rPr>
              <a:t>monitoring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434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</a:rPr>
              <a:t>Methods - Analysis</a:t>
            </a:r>
            <a:endParaRPr lang="en-US" b="1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6150"/>
          </a:xfrm>
        </p:spPr>
        <p:txBody>
          <a:bodyPr>
            <a:normAutofit fontScale="925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Data were analyzed using SAS version 9.3</a:t>
            </a:r>
          </a:p>
          <a:p>
            <a:r>
              <a:rPr lang="en-US" dirty="0"/>
              <a:t>In </a:t>
            </a:r>
            <a:r>
              <a:rPr lang="en-US" dirty="0" err="1"/>
              <a:t>Univariate</a:t>
            </a:r>
            <a:r>
              <a:rPr lang="en-US" dirty="0"/>
              <a:t> and multivariate analysis, Cox proportional hazard regression model was employed to identify clinical and immunological risk factors.</a:t>
            </a:r>
            <a:endParaRPr lang="en-US" dirty="0" smtClean="0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Variables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with p  value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&lt;0.2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in </a:t>
            </a:r>
            <a:r>
              <a:rPr lang="en-US" dirty="0" err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univariate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 analysis were included in the multivariate model</a:t>
            </a:r>
          </a:p>
          <a:p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Kaplan Meier plots were used to determine the </a:t>
            </a:r>
            <a:r>
              <a:rPr lang="en-US" dirty="0" smtClean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probability </a:t>
            </a:r>
            <a:r>
              <a:rPr lang="en-US" dirty="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of loss to follow up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39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>
          <a:xfrm>
            <a:off x="762000" y="152400"/>
            <a:ext cx="7772400" cy="381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Flow chart</a:t>
            </a:r>
          </a:p>
        </p:txBody>
      </p:sp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2613025" y="769938"/>
            <a:ext cx="1524000" cy="838200"/>
          </a:xfrm>
          <a:prstGeom prst="rect">
            <a:avLst/>
          </a:prstGeom>
          <a:gradFill rotWithShape="1">
            <a:gsLst>
              <a:gs pos="0">
                <a:srgbClr val="1F1F98"/>
              </a:gs>
              <a:gs pos="100000">
                <a:srgbClr val="A8A8E6"/>
              </a:gs>
            </a:gsLst>
            <a:lin ang="16200000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600" dirty="0" smtClean="0">
                <a:solidFill>
                  <a:schemeClr val="lt1"/>
                </a:solidFill>
              </a:rPr>
              <a:t>98,709 patients</a:t>
            </a:r>
            <a:endParaRPr lang="en-US" sz="16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Followed from 2004 to </a:t>
            </a:r>
            <a:r>
              <a:rPr lang="en-US" sz="1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2012</a:t>
            </a:r>
            <a:endParaRPr lang="en-US" sz="16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3" name="Rectangle 4"/>
          <p:cNvSpPr>
            <a:spLocks noChangeArrowheads="1"/>
          </p:cNvSpPr>
          <p:nvPr/>
        </p:nvSpPr>
        <p:spPr bwMode="auto">
          <a:xfrm>
            <a:off x="389368" y="1713816"/>
            <a:ext cx="1820862" cy="914400"/>
          </a:xfrm>
          <a:prstGeom prst="rect">
            <a:avLst/>
          </a:prstGeom>
          <a:gradFill rotWithShape="1">
            <a:gsLst>
              <a:gs pos="0">
                <a:srgbClr val="1F1F98"/>
              </a:gs>
              <a:gs pos="100000">
                <a:srgbClr val="A8A8E6"/>
              </a:gs>
            </a:gsLst>
            <a:lin ang="16200000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600" dirty="0" smtClean="0">
                <a:solidFill>
                  <a:schemeClr val="lt1"/>
                </a:solidFill>
              </a:rPr>
              <a:t>5,013</a:t>
            </a:r>
            <a:r>
              <a:rPr lang="en-US" sz="1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600" dirty="0" smtClean="0">
                <a:solidFill>
                  <a:schemeClr val="lt1"/>
                </a:solidFill>
              </a:rPr>
              <a:t>5.0</a:t>
            </a:r>
            <a:r>
              <a:rPr lang="en-US" sz="1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) </a:t>
            </a:r>
          </a:p>
          <a:p>
            <a:pPr algn="ctr">
              <a:defRPr/>
            </a:pP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en-US" sz="1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ART </a:t>
            </a: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at enrolment </a:t>
            </a:r>
          </a:p>
        </p:txBody>
      </p:sp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5051425" y="1633538"/>
            <a:ext cx="2187575" cy="914400"/>
          </a:xfrm>
          <a:prstGeom prst="rect">
            <a:avLst/>
          </a:prstGeom>
          <a:gradFill rotWithShape="1">
            <a:gsLst>
              <a:gs pos="0">
                <a:srgbClr val="1F1F98"/>
              </a:gs>
              <a:gs pos="100000">
                <a:srgbClr val="A8A8E6"/>
              </a:gs>
            </a:gsLst>
            <a:lin ang="16200000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600" dirty="0" smtClean="0">
                <a:solidFill>
                  <a:schemeClr val="lt1"/>
                </a:solidFill>
              </a:rPr>
              <a:t>93,696</a:t>
            </a:r>
            <a:r>
              <a:rPr lang="en-US" sz="1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6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95.0%</a:t>
            </a:r>
            <a:r>
              <a:rPr lang="en-US" sz="16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) On care at enrolment</a:t>
            </a: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3013124" y="2748149"/>
            <a:ext cx="1524000" cy="838200"/>
          </a:xfrm>
          <a:prstGeom prst="rect">
            <a:avLst/>
          </a:prstGeom>
          <a:gradFill rotWithShape="1">
            <a:gsLst>
              <a:gs pos="0">
                <a:srgbClr val="ACACE1"/>
              </a:gs>
              <a:gs pos="35001">
                <a:srgbClr val="C5C5E9"/>
              </a:gs>
              <a:gs pos="100000">
                <a:srgbClr val="E9E9F7"/>
              </a:gs>
            </a:gsLst>
            <a:lin ang="162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600" dirty="0" smtClean="0">
                <a:solidFill>
                  <a:schemeClr val="dk1"/>
                </a:solidFill>
              </a:rPr>
              <a:t>68,263</a:t>
            </a:r>
            <a:r>
              <a:rPr lang="en-US" sz="16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sz="1600" dirty="0" smtClean="0">
                <a:solidFill>
                  <a:schemeClr val="dk1"/>
                </a:solidFill>
              </a:rPr>
              <a:t>72.9</a:t>
            </a:r>
            <a:r>
              <a:rPr lang="en-US" sz="16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%</a:t>
            </a:r>
            <a:r>
              <a:rPr lang="en-US" sz="1600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)  Initiated </a:t>
            </a:r>
            <a:r>
              <a:rPr lang="en-US" sz="1600" dirty="0" smtClean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ART</a:t>
            </a:r>
            <a:endParaRPr lang="en-US" sz="16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296" name="Rectangle 7"/>
          <p:cNvSpPr>
            <a:spLocks noChangeArrowheads="1"/>
          </p:cNvSpPr>
          <p:nvPr/>
        </p:nvSpPr>
        <p:spPr bwMode="auto">
          <a:xfrm>
            <a:off x="6564712" y="2748149"/>
            <a:ext cx="1524000" cy="838200"/>
          </a:xfrm>
          <a:prstGeom prst="rect">
            <a:avLst/>
          </a:prstGeom>
          <a:gradFill rotWithShape="1">
            <a:gsLst>
              <a:gs pos="0">
                <a:srgbClr val="ACACE1"/>
              </a:gs>
              <a:gs pos="35001">
                <a:srgbClr val="C5C5E9"/>
              </a:gs>
              <a:gs pos="100000">
                <a:srgbClr val="E9E9F7"/>
              </a:gs>
            </a:gsLst>
            <a:lin ang="16200000" scaled="1"/>
          </a:gradFill>
          <a:ln w="9525">
            <a:solidFill>
              <a:srgbClr val="292989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600" b="1" dirty="0" smtClean="0">
                <a:solidFill>
                  <a:srgbClr val="FF0000"/>
                </a:solidFill>
              </a:rPr>
              <a:t>25,433 (27.1%</a:t>
            </a:r>
            <a:r>
              <a:rPr lang="en-US" sz="1600" b="1" dirty="0">
                <a:solidFill>
                  <a:srgbClr val="FF0000"/>
                </a:solidFill>
              </a:rPr>
              <a:t>) </a:t>
            </a:r>
            <a:r>
              <a:rPr lang="en-US" sz="1600" b="1" dirty="0" smtClean="0">
                <a:solidFill>
                  <a:srgbClr val="FF0000"/>
                </a:solidFill>
              </a:rPr>
              <a:t>Did not start ART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569869" y="4875399"/>
            <a:ext cx="1462087" cy="6096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13,395 (52.7%</a:t>
            </a:r>
            <a:r>
              <a:rPr lang="en-US" sz="1600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 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LTFU</a:t>
            </a:r>
            <a:endParaRPr lang="en-US" sz="16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2210230" y="2076450"/>
            <a:ext cx="2841195" cy="14288"/>
          </a:xfrm>
          <a:prstGeom prst="straightConnector1">
            <a:avLst/>
          </a:prstGeom>
          <a:noFill/>
          <a:ln w="25400">
            <a:solidFill>
              <a:srgbClr val="2D2D8A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Connector 7"/>
          <p:cNvCxnSpPr>
            <a:cxnSpLocks noChangeShapeType="1"/>
            <a:stCxn id="12292" idx="2"/>
          </p:cNvCxnSpPr>
          <p:nvPr/>
        </p:nvCxnSpPr>
        <p:spPr bwMode="auto">
          <a:xfrm>
            <a:off x="3375025" y="1608138"/>
            <a:ext cx="0" cy="468312"/>
          </a:xfrm>
          <a:prstGeom prst="line">
            <a:avLst/>
          </a:prstGeom>
          <a:noFill/>
          <a:ln w="25400">
            <a:solidFill>
              <a:srgbClr val="2D2D8A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2" name="Straight Arrow Connector 21"/>
          <p:cNvCxnSpPr>
            <a:cxnSpLocks noChangeShapeType="1"/>
          </p:cNvCxnSpPr>
          <p:nvPr/>
        </p:nvCxnSpPr>
        <p:spPr bwMode="auto">
          <a:xfrm flipV="1">
            <a:off x="4588933" y="3162301"/>
            <a:ext cx="1975779" cy="4948"/>
          </a:xfrm>
          <a:prstGeom prst="straightConnector1">
            <a:avLst/>
          </a:prstGeom>
          <a:noFill/>
          <a:ln w="25400">
            <a:solidFill>
              <a:srgbClr val="2D2D8A"/>
            </a:solidFill>
            <a:round/>
            <a:headEnd type="arrow" w="med" len="med"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10" name="Straight Arrow Connector 12309"/>
          <p:cNvCxnSpPr>
            <a:cxnSpLocks noChangeShapeType="1"/>
          </p:cNvCxnSpPr>
          <p:nvPr/>
        </p:nvCxnSpPr>
        <p:spPr bwMode="auto">
          <a:xfrm>
            <a:off x="7282572" y="3586349"/>
            <a:ext cx="0" cy="1289050"/>
          </a:xfrm>
          <a:prstGeom prst="straightConnector1">
            <a:avLst/>
          </a:prstGeom>
          <a:noFill/>
          <a:ln w="25400">
            <a:solidFill>
              <a:srgbClr val="2D2D8A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2322" name="Straight Connector 12321"/>
          <p:cNvCxnSpPr>
            <a:cxnSpLocks noChangeShapeType="1"/>
          </p:cNvCxnSpPr>
          <p:nvPr/>
        </p:nvCxnSpPr>
        <p:spPr bwMode="auto">
          <a:xfrm flipH="1">
            <a:off x="5633891" y="2552887"/>
            <a:ext cx="0" cy="614362"/>
          </a:xfrm>
          <a:prstGeom prst="line">
            <a:avLst/>
          </a:prstGeom>
          <a:noFill/>
          <a:ln w="25400">
            <a:solidFill>
              <a:srgbClr val="2D2D8A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3692706" y="3586349"/>
            <a:ext cx="0" cy="1289050"/>
          </a:xfrm>
          <a:prstGeom prst="straightConnector1">
            <a:avLst/>
          </a:prstGeom>
          <a:noFill/>
          <a:ln w="25400">
            <a:solidFill>
              <a:srgbClr val="2D2D8A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3075037" y="4875399"/>
            <a:ext cx="1462087" cy="6096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600" dirty="0" smtClean="0"/>
              <a:t>20,182 (29.6%</a:t>
            </a:r>
            <a:r>
              <a:rPr lang="en-US" sz="1600" dirty="0"/>
              <a:t>)  </a:t>
            </a:r>
            <a:r>
              <a:rPr lang="en-US" sz="1600" dirty="0" smtClean="0"/>
              <a:t>LTFU</a:t>
            </a:r>
            <a:endParaRPr lang="en-US" sz="1600" dirty="0"/>
          </a:p>
        </p:txBody>
      </p:sp>
      <p:sp>
        <p:nvSpPr>
          <p:cNvPr id="3" name="Oval 2"/>
          <p:cNvSpPr/>
          <p:nvPr/>
        </p:nvSpPr>
        <p:spPr>
          <a:xfrm>
            <a:off x="6129867" y="2090738"/>
            <a:ext cx="2404533" cy="3979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7</a:t>
            </a:fld>
            <a:endParaRPr lang="en-US"/>
          </a:p>
        </p:txBody>
      </p: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1338972" y="2628216"/>
            <a:ext cx="0" cy="2247183"/>
          </a:xfrm>
          <a:prstGeom prst="straightConnector1">
            <a:avLst/>
          </a:prstGeom>
          <a:noFill/>
          <a:ln w="25400">
            <a:solidFill>
              <a:srgbClr val="2D2D8A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59391" y="4875399"/>
            <a:ext cx="1462087" cy="609600"/>
          </a:xfrm>
          <a:prstGeom prst="rect">
            <a:avLst/>
          </a:prstGeom>
          <a:gradFill rotWithShape="1">
            <a:gsLst>
              <a:gs pos="0">
                <a:srgbClr val="BCBCBC"/>
              </a:gs>
              <a:gs pos="35001">
                <a:srgbClr val="D0D0D0"/>
              </a:gs>
              <a:gs pos="100000">
                <a:srgbClr val="EDEDED"/>
              </a:gs>
            </a:gsLst>
            <a:lin ang="162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600" dirty="0" smtClean="0"/>
              <a:t>1,362 (27.2%</a:t>
            </a:r>
            <a:r>
              <a:rPr lang="en-US" sz="1600" dirty="0"/>
              <a:t>)  </a:t>
            </a:r>
            <a:r>
              <a:rPr lang="en-US" sz="1600" dirty="0" smtClean="0"/>
              <a:t>LTFU</a:t>
            </a: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158687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Results-1</a:t>
            </a:r>
            <a:endParaRPr lang="en-US" b="1" dirty="0">
              <a:solidFill>
                <a:srgbClr val="00009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8768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Among</a:t>
            </a:r>
            <a:r>
              <a:rPr lang="en-US" sz="36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25,433 patients enrolled to HIV care:</a:t>
            </a:r>
          </a:p>
          <a:p>
            <a:pPr lvl="1"/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13,395 (52.7%)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 were lost before ART initiation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 smtClean="0">
                <a:ea typeface="ＭＳ Ｐゴシック" charset="0"/>
                <a:cs typeface="ＭＳ Ｐゴシック" charset="0"/>
              </a:rPr>
              <a:t>Females were </a:t>
            </a: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77</a:t>
            </a:r>
            <a:r>
              <a:rPr lang="en-US" sz="3200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% </a:t>
            </a:r>
            <a:endParaRPr lang="en-US" sz="3200" dirty="0" smtClean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3200" dirty="0">
                <a:ea typeface="ＭＳ Ｐゴシック" charset="0"/>
                <a:cs typeface="ＭＳ Ｐゴシック" charset="0"/>
              </a:rPr>
              <a:t>M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edian age:  </a:t>
            </a: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35 years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(IQR: 29-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42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years) </a:t>
            </a:r>
          </a:p>
          <a:p>
            <a:pPr lvl="1"/>
            <a:r>
              <a:rPr lang="en-US" sz="3200" dirty="0">
                <a:ea typeface="ＭＳ Ｐゴシック" charset="0"/>
                <a:cs typeface="ＭＳ Ｐゴシック" charset="0"/>
              </a:rPr>
              <a:t>M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edian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CD4+ cell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count:  </a:t>
            </a: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218 </a:t>
            </a:r>
            <a:r>
              <a:rPr lang="en-US" sz="3200" dirty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cells</a:t>
            </a: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/mm</a:t>
            </a:r>
            <a:r>
              <a:rPr lang="en-US" sz="3200" baseline="30000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3</a:t>
            </a:r>
            <a:r>
              <a:rPr lang="en-US" sz="3200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(IQR: 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89 -390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cells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/mm</a:t>
            </a:r>
            <a:r>
              <a:rPr lang="en-US" sz="3200" baseline="30000" dirty="0" smtClean="0">
                <a:ea typeface="ＭＳ Ｐゴシック" charset="0"/>
                <a:cs typeface="ＭＳ Ｐゴシック" charset="0"/>
              </a:rPr>
              <a:t>3</a:t>
            </a:r>
            <a:r>
              <a:rPr lang="en-US" sz="3200" dirty="0" smtClean="0">
                <a:ea typeface="ＭＳ Ｐゴシック" charset="0"/>
                <a:cs typeface="ＭＳ Ｐゴシック" charset="0"/>
              </a:rPr>
              <a:t>)</a:t>
            </a:r>
          </a:p>
          <a:p>
            <a:pPr lvl="1"/>
            <a:endParaRPr lang="en-US" dirty="0"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9604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1100667" y="-16933"/>
            <a:ext cx="6570134" cy="975984"/>
          </a:xfrm>
        </p:spPr>
        <p:txBody>
          <a:bodyPr>
            <a:normAutofit fontScale="90000"/>
          </a:bodyPr>
          <a:lstStyle/>
          <a:p>
            <a:r>
              <a:rPr lang="en-US" sz="2400" b="1" dirty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Table 1: Basic Characteristics at </a:t>
            </a:r>
            <a:r>
              <a:rPr lang="en-US" sz="2400" b="1" dirty="0" smtClean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Enrollment of patients not initiated ART  between Oct 2004 –Sep 2012 </a:t>
            </a:r>
            <a:br>
              <a:rPr lang="en-US" sz="2400" b="1" dirty="0" smtClean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</a:br>
            <a:r>
              <a:rPr lang="en-US" sz="2400" b="1" dirty="0" smtClean="0">
                <a:solidFill>
                  <a:srgbClr val="000090"/>
                </a:solidFill>
                <a:latin typeface="+mn-lt"/>
                <a:ea typeface="ＭＳ Ｐゴシック" charset="0"/>
                <a:cs typeface="ＭＳ Ｐゴシック" charset="0"/>
              </a:rPr>
              <a:t>(N= 25,433)</a:t>
            </a:r>
            <a:endParaRPr lang="en-US" sz="2400" b="1" dirty="0">
              <a:solidFill>
                <a:srgbClr val="000090"/>
              </a:solidFill>
              <a:latin typeface="+mn-lt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85060326"/>
              </p:ext>
            </p:extLst>
          </p:nvPr>
        </p:nvGraphicFramePr>
        <p:xfrm>
          <a:off x="362874" y="915659"/>
          <a:ext cx="8628727" cy="5777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6711"/>
                <a:gridCol w="1152455"/>
                <a:gridCol w="1147085"/>
                <a:gridCol w="2103872"/>
                <a:gridCol w="966336"/>
                <a:gridCol w="1202268"/>
              </a:tblGrid>
              <a:tr h="67484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Variable</a:t>
                      </a:r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Percentage (%)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Variable</a:t>
                      </a:r>
                      <a:endParaRPr lang="en-US" sz="1600" dirty="0"/>
                    </a:p>
                  </a:txBody>
                  <a:tcPr marT="45712" marB="4571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</a:t>
                      </a:r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Percentage (%)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/>
                </a:tc>
              </a:tr>
              <a:tr h="39069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Sex</a:t>
                      </a:r>
                      <a:endParaRPr lang="en-US" sz="1600" b="1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Married</a:t>
                      </a:r>
                      <a:endParaRPr lang="en-US" sz="1600" b="1" dirty="0"/>
                    </a:p>
                  </a:txBody>
                  <a:tcPr marT="45712" marB="4571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/>
                </a:tc>
              </a:tr>
              <a:tr h="390691">
                <a:tc>
                  <a:txBody>
                    <a:bodyPr/>
                    <a:lstStyle/>
                    <a:p>
                      <a:pPr marL="180975" lvl="1" indent="0"/>
                      <a:r>
                        <a:rPr lang="en-US" sz="1600" b="1" dirty="0" smtClean="0"/>
                        <a:t>Male</a:t>
                      </a:r>
                      <a:endParaRPr lang="en-US" sz="1600" b="1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6,104</a:t>
                      </a:r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34.0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0975" indent="0"/>
                      <a:r>
                        <a:rPr lang="en-US" sz="1600" b="1" dirty="0" smtClean="0"/>
                        <a:t>No</a:t>
                      </a:r>
                      <a:endParaRPr lang="en-US" sz="1600" b="1" dirty="0"/>
                    </a:p>
                  </a:txBody>
                  <a:tcPr marT="45712" marB="4571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14,573</a:t>
                      </a:r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57.3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/>
                </a:tc>
              </a:tr>
              <a:tr h="390691">
                <a:tc>
                  <a:txBody>
                    <a:bodyPr/>
                    <a:lstStyle/>
                    <a:p>
                      <a:pPr marL="263525" lvl="1" indent="0">
                        <a:tabLst/>
                      </a:pPr>
                      <a:r>
                        <a:rPr lang="en-US" sz="1600" b="1" dirty="0" smtClean="0"/>
                        <a:t>Female</a:t>
                      </a:r>
                      <a:endParaRPr lang="en-US" sz="1600" b="1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19,329</a:t>
                      </a:r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76.0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80975" indent="0"/>
                      <a:r>
                        <a:rPr lang="en-US" sz="1600" b="1" dirty="0" smtClean="0"/>
                        <a:t>Yes</a:t>
                      </a:r>
                      <a:endParaRPr lang="en-US" sz="1600" b="1" dirty="0"/>
                    </a:p>
                  </a:txBody>
                  <a:tcPr marT="45712" marB="4571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10,860</a:t>
                      </a:r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42.7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/>
                </a:tc>
              </a:tr>
              <a:tr h="390691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Age</a:t>
                      </a:r>
                      <a:r>
                        <a:rPr lang="en-US" sz="1600" b="1" baseline="0" dirty="0" smtClean="0"/>
                        <a:t> groups, years</a:t>
                      </a:r>
                      <a:endParaRPr lang="en-US" sz="1600" b="1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WHO stage: </a:t>
                      </a:r>
                      <a:endParaRPr lang="en-US" sz="1600" b="1" dirty="0"/>
                    </a:p>
                  </a:txBody>
                  <a:tcPr marT="45712" marB="4571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2" marB="45712"/>
                </a:tc>
              </a:tr>
              <a:tr h="390691">
                <a:tc>
                  <a:txBody>
                    <a:bodyPr/>
                    <a:lstStyle/>
                    <a:p>
                      <a:pPr marL="176213" lvl="1" indent="0"/>
                      <a:r>
                        <a:rPr lang="en-US" sz="1600" b="1" dirty="0" smtClean="0"/>
                        <a:t>&lt;30</a:t>
                      </a:r>
                      <a:endParaRPr lang="en-US" sz="1600" b="1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10,046</a:t>
                      </a:r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39.5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600" b="1" dirty="0" smtClean="0"/>
                        <a:t>I</a:t>
                      </a:r>
                      <a:endParaRPr lang="en-US" sz="1600" b="1" dirty="0"/>
                    </a:p>
                  </a:txBody>
                  <a:tcPr marT="45712" marB="4571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10,529</a:t>
                      </a:r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41.4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/>
                </a:tc>
              </a:tr>
              <a:tr h="390691">
                <a:tc>
                  <a:txBody>
                    <a:bodyPr/>
                    <a:lstStyle/>
                    <a:p>
                      <a:pPr marL="176213" lvl="1" indent="0"/>
                      <a:r>
                        <a:rPr lang="en-US" sz="1600" b="1" baseline="0" dirty="0" smtClean="0"/>
                        <a:t>30 - &lt;40</a:t>
                      </a:r>
                      <a:endParaRPr lang="en-US" sz="1600" b="1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9,894</a:t>
                      </a:r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38.9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600" b="1" dirty="0" smtClean="0"/>
                        <a:t>II</a:t>
                      </a:r>
                      <a:endParaRPr lang="en-US" sz="1600" b="1" dirty="0"/>
                    </a:p>
                  </a:txBody>
                  <a:tcPr marT="45712" marB="4571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5,926</a:t>
                      </a:r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23.3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/>
                </a:tc>
              </a:tr>
              <a:tr h="390691">
                <a:tc>
                  <a:txBody>
                    <a:bodyPr/>
                    <a:lstStyle/>
                    <a:p>
                      <a:pPr marL="258763" lvl="1" indent="0"/>
                      <a:r>
                        <a:rPr lang="en-US" sz="1600" b="1" dirty="0" smtClean="0"/>
                        <a:t>40 - &lt;50</a:t>
                      </a:r>
                      <a:endParaRPr lang="en-US" sz="1600" b="1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3,840</a:t>
                      </a:r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15.1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600" b="1" dirty="0" smtClean="0"/>
                        <a:t>III</a:t>
                      </a:r>
                      <a:endParaRPr lang="en-US" sz="1600" b="1" dirty="0"/>
                    </a:p>
                  </a:txBody>
                  <a:tcPr marT="45712" marB="4571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6,511</a:t>
                      </a:r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25.6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/>
                </a:tc>
              </a:tr>
              <a:tr h="390691">
                <a:tc>
                  <a:txBody>
                    <a:bodyPr/>
                    <a:lstStyle/>
                    <a:p>
                      <a:pPr lvl="1"/>
                      <a:r>
                        <a:rPr lang="en-US" sz="1600" b="1" dirty="0" smtClean="0"/>
                        <a:t>50+</a:t>
                      </a:r>
                      <a:endParaRPr lang="en-US" sz="1600" b="1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1,653</a:t>
                      </a:r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 6.5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en-US" sz="1600" b="1" dirty="0" smtClean="0"/>
                        <a:t>IV</a:t>
                      </a:r>
                      <a:endParaRPr lang="en-US" sz="1600" b="1" dirty="0"/>
                    </a:p>
                  </a:txBody>
                  <a:tcPr marT="45712" marB="45712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2,467</a:t>
                      </a:r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 9.7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/>
                </a:tc>
              </a:tr>
              <a:tr h="41477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BMI</a:t>
                      </a:r>
                      <a:r>
                        <a:rPr lang="en-US" sz="1600" b="1" baseline="0" dirty="0" smtClean="0"/>
                        <a:t> , kg/m</a:t>
                      </a:r>
                      <a:r>
                        <a:rPr lang="en-US" sz="1600" b="1" baseline="30000" dirty="0" smtClean="0"/>
                        <a:t>2</a:t>
                      </a:r>
                      <a:endParaRPr lang="en-US" sz="1600" b="1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CD4</a:t>
                      </a:r>
                      <a:r>
                        <a:rPr lang="en-US" sz="1600" b="1" baseline="0" dirty="0" smtClean="0"/>
                        <a:t> count, cells/mm</a:t>
                      </a:r>
                      <a:r>
                        <a:rPr lang="en-US" sz="1600" b="1" baseline="30000" dirty="0" smtClean="0"/>
                        <a:t>3</a:t>
                      </a:r>
                      <a:r>
                        <a:rPr lang="en-US" sz="1600" b="1" dirty="0" smtClean="0"/>
                        <a:t> </a:t>
                      </a:r>
                      <a:endParaRPr lang="en-US" sz="1600" b="1" dirty="0"/>
                    </a:p>
                  </a:txBody>
                  <a:tcPr marT="45721" marB="4572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T="45712" marB="45712"/>
                </a:tc>
              </a:tr>
              <a:tr h="390712">
                <a:tc>
                  <a:txBody>
                    <a:bodyPr/>
                    <a:lstStyle/>
                    <a:p>
                      <a:pPr marL="263525" lvl="1" indent="0"/>
                      <a:r>
                        <a:rPr lang="en-US" sz="1600" b="1" dirty="0" smtClean="0"/>
                        <a:t>&lt;18.5</a:t>
                      </a:r>
                      <a:endParaRPr lang="en-US" sz="1600" b="1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7,579</a:t>
                      </a:r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29.8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6213" lvl="1" indent="0"/>
                      <a:r>
                        <a:rPr lang="en-US" sz="1600" b="1" dirty="0" smtClean="0"/>
                        <a:t>&lt;200</a:t>
                      </a:r>
                      <a:endParaRPr lang="en-US" sz="1600" b="1" dirty="0"/>
                    </a:p>
                  </a:txBody>
                  <a:tcPr marT="45721" marB="4572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12,183</a:t>
                      </a:r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47.9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/>
                </a:tc>
              </a:tr>
              <a:tr h="390712">
                <a:tc>
                  <a:txBody>
                    <a:bodyPr/>
                    <a:lstStyle/>
                    <a:p>
                      <a:pPr marL="176213" lvl="1" indent="0"/>
                      <a:r>
                        <a:rPr lang="en-US" sz="1600" b="1" dirty="0" smtClean="0"/>
                        <a:t>18.5</a:t>
                      </a:r>
                      <a:r>
                        <a:rPr lang="en-US" sz="1600" b="1" baseline="0" dirty="0" smtClean="0"/>
                        <a:t> - &lt;25</a:t>
                      </a:r>
                      <a:endParaRPr lang="en-US" sz="1600" b="1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11,343</a:t>
                      </a:r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44.6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176213" lvl="1" indent="0"/>
                      <a:r>
                        <a:rPr lang="en-US" sz="1600" b="1" dirty="0" smtClean="0"/>
                        <a:t>200 - &lt;350</a:t>
                      </a:r>
                      <a:endParaRPr lang="en-US" sz="1600" b="1" dirty="0"/>
                    </a:p>
                  </a:txBody>
                  <a:tcPr marT="45721" marB="4572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   3,535</a:t>
                      </a:r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13.9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/>
                </a:tc>
              </a:tr>
              <a:tr h="390712">
                <a:tc>
                  <a:txBody>
                    <a:bodyPr/>
                    <a:lstStyle/>
                    <a:p>
                      <a:pPr marL="176213" lvl="1" indent="0"/>
                      <a:r>
                        <a:rPr lang="en-US" sz="1600" b="1" dirty="0" smtClean="0"/>
                        <a:t>25</a:t>
                      </a:r>
                      <a:r>
                        <a:rPr lang="en-US" sz="1600" b="1" baseline="0" dirty="0" smtClean="0"/>
                        <a:t> - &lt;30</a:t>
                      </a:r>
                      <a:endParaRPr lang="en-US" sz="1600" b="1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 4,400</a:t>
                      </a:r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17.3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58763" lvl="1" indent="0"/>
                      <a:r>
                        <a:rPr lang="en-US" sz="1600" b="1" dirty="0" smtClean="0"/>
                        <a:t>350+</a:t>
                      </a:r>
                      <a:endParaRPr lang="en-US" sz="1600" b="1" dirty="0"/>
                    </a:p>
                  </a:txBody>
                  <a:tcPr marT="45721" marB="4572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</a:t>
                      </a:r>
                      <a:r>
                        <a:rPr lang="en-US" sz="1600" baseline="0" dirty="0" smtClean="0"/>
                        <a:t>   9,715</a:t>
                      </a:r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38.2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/>
                </a:tc>
              </a:tr>
              <a:tr h="390712">
                <a:tc>
                  <a:txBody>
                    <a:bodyPr/>
                    <a:lstStyle/>
                    <a:p>
                      <a:pPr lvl="1"/>
                      <a:r>
                        <a:rPr lang="en-US" sz="1600" b="1" dirty="0" smtClean="0"/>
                        <a:t>30</a:t>
                      </a:r>
                      <a:r>
                        <a:rPr lang="en-US" sz="1600" b="1" baseline="0" dirty="0" smtClean="0"/>
                        <a:t> +</a:t>
                      </a:r>
                      <a:endParaRPr lang="en-US" sz="1600" b="1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 2,111</a:t>
                      </a:r>
                      <a:endParaRPr lang="en-US" sz="16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  8.3</a:t>
                      </a:r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 marT="45712" marB="45712"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21" marB="45721"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55939-536E-C849-8D56-A0AB2487C0B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01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19812</TotalTime>
  <Words>1189</Words>
  <Application>Microsoft Macintosh PowerPoint</Application>
  <PresentationFormat>On-screen Show (4:3)</PresentationFormat>
  <Paragraphs>259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Clinical and immunologic pattern of PLHIV lost from HIV care before initiated Antiretroviral treatment within an HIV Program in Tanzania</vt:lpstr>
      <vt:lpstr>HIV/AIDS in Tanzania </vt:lpstr>
      <vt:lpstr>Retention on HIV care</vt:lpstr>
      <vt:lpstr>Rationale</vt:lpstr>
      <vt:lpstr>Methods</vt:lpstr>
      <vt:lpstr>Methods - Analysis</vt:lpstr>
      <vt:lpstr>Flow chart</vt:lpstr>
      <vt:lpstr>Results-1</vt:lpstr>
      <vt:lpstr>Table 1: Basic Characteristics at Enrollment of patients not initiated ART  between Oct 2004 –Sep 2012  (N= 25,433)</vt:lpstr>
      <vt:lpstr>Results-2</vt:lpstr>
      <vt:lpstr>Table 2: Univariate and Multivariate for LTFU for Patients enrolled in care and not initiated ART (N = 25,433 patients with 13,395 events) </vt:lpstr>
      <vt:lpstr>Table 2: Univariate and Multivariate for LTFU for Patients enrolled in care and not initiated ART (N = 25,433 patients with 13,395 events) </vt:lpstr>
      <vt:lpstr>Kaplan Meier probability of LTFU by Clinical stage and CD4 count</vt:lpstr>
      <vt:lpstr>Conclusion</vt:lpstr>
      <vt:lpstr>Recommendations</vt:lpstr>
      <vt:lpstr>Acknowledgements</vt:lpstr>
      <vt:lpstr>THANK YOU  AHSANTENI SANA</vt:lpstr>
    </vt:vector>
  </TitlesOfParts>
  <Company>Personal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and immunologic pattern of PLHIV lost from HIV care before initiated Antiretroviral treatment within an HIV Program in Tanzania</dc:title>
  <dc:creator>Aisa Muya</dc:creator>
  <cp:lastModifiedBy>sahoo</cp:lastModifiedBy>
  <cp:revision>105</cp:revision>
  <dcterms:created xsi:type="dcterms:W3CDTF">2014-09-24T13:05:07Z</dcterms:created>
  <dcterms:modified xsi:type="dcterms:W3CDTF">2014-10-31T10:17:59Z</dcterms:modified>
</cp:coreProperties>
</file>