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5" r:id="rId3"/>
    <p:sldId id="285" r:id="rId4"/>
    <p:sldId id="284" r:id="rId5"/>
    <p:sldId id="315" r:id="rId6"/>
    <p:sldId id="261" r:id="rId7"/>
    <p:sldId id="263" r:id="rId8"/>
    <p:sldId id="289" r:id="rId9"/>
    <p:sldId id="265" r:id="rId10"/>
    <p:sldId id="266" r:id="rId11"/>
    <p:sldId id="267" r:id="rId12"/>
    <p:sldId id="305" r:id="rId13"/>
    <p:sldId id="271" r:id="rId14"/>
    <p:sldId id="291" r:id="rId15"/>
    <p:sldId id="310" r:id="rId16"/>
    <p:sldId id="302" r:id="rId17"/>
    <p:sldId id="316" r:id="rId18"/>
    <p:sldId id="317" r:id="rId19"/>
    <p:sldId id="318" r:id="rId20"/>
    <p:sldId id="307" r:id="rId21"/>
    <p:sldId id="269" r:id="rId22"/>
    <p:sldId id="270" r:id="rId23"/>
    <p:sldId id="272" r:id="rId24"/>
    <p:sldId id="292" r:id="rId25"/>
    <p:sldId id="274" r:id="rId26"/>
    <p:sldId id="312" r:id="rId27"/>
    <p:sldId id="276" r:id="rId28"/>
    <p:sldId id="277" r:id="rId29"/>
    <p:sldId id="278" r:id="rId30"/>
    <p:sldId id="288" r:id="rId31"/>
    <p:sldId id="314" r:id="rId32"/>
    <p:sldId id="313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6" d="100"/>
          <a:sy n="76" d="100"/>
        </p:scale>
        <p:origin x="-160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5A5AB-5892-6D4E-8980-B4571026DD80}" type="datetimeFigureOut">
              <a:rPr lang="en-US" smtClean="0"/>
              <a:pPr/>
              <a:t>30.09.2015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F91D0-A5BC-6944-B6DA-045FA2DB2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95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925F4-B71D-3948-9EA5-4A60ABC6BC30}" type="datetimeFigureOut">
              <a:rPr lang="en-US" smtClean="0"/>
              <a:pPr/>
              <a:t>30.09.2015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E788-0D26-D742-B3F0-459499F8F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43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28A4A9-3265-9B4E-818E-1AE498473AF0}" type="datetime1">
              <a:rPr lang="tr-TR" smtClean="0"/>
              <a:pPr/>
              <a:t>30.09.2015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4CC58E-C395-4441-8BAF-0734F7067B25}" type="datetime1">
              <a:rPr lang="tr-TR" smtClean="0"/>
              <a:pPr/>
              <a:t>30.09.2015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ABAF1EA-7AEE-CA44-9FD2-CBF680ADE4C2}" type="datetime1">
              <a:rPr lang="tr-TR" smtClean="0"/>
              <a:pPr/>
              <a:t>30.09.2015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6B337B-1D06-D846-877E-FB46A6BC7CF4}" type="datetime1">
              <a:rPr lang="tr-TR" smtClean="0"/>
              <a:pPr/>
              <a:t>30.09.2015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E8B799-027A-944D-887D-90E8C0E30CA3}" type="datetime1">
              <a:rPr lang="tr-TR" smtClean="0"/>
              <a:pPr/>
              <a:t>30.09.2015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5A3A68-651B-2C47-A292-ECEECC0D45B5}" type="datetime1">
              <a:rPr lang="tr-TR" smtClean="0"/>
              <a:pPr/>
              <a:t>30.09.2015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6A840E-5154-5748-8980-354FD291E555}" type="datetime1">
              <a:rPr lang="tr-TR" smtClean="0"/>
              <a:pPr/>
              <a:t>30.09.2015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C2178-9EC9-684C-BC67-D0C182C0255A}" type="datetime1">
              <a:rPr lang="tr-TR" smtClean="0"/>
              <a:pPr/>
              <a:t>30.09.2015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23111B-D672-004A-837B-01069A25241F}" type="datetime1">
              <a:rPr lang="tr-TR" smtClean="0"/>
              <a:pPr/>
              <a:t>30.09.2015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4DDBA-577A-C045-A4AE-E43846D0900A}" type="datetime1">
              <a:rPr lang="tr-TR" smtClean="0"/>
              <a:pPr/>
              <a:t>30.09.2015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44400-3212-9449-8892-EB6368D041E3}" type="datetime1">
              <a:rPr lang="tr-TR" smtClean="0"/>
              <a:pPr/>
              <a:t>30.09.2015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47D7FA4-D91B-A447-B481-3EFF768B1C99}" type="datetime1">
              <a:rPr lang="tr-TR" smtClean="0"/>
              <a:pPr/>
              <a:t>30.09.2015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om.tr/url?sa=i&amp;rct=j&amp;q=&amp;esrc=s&amp;source=images&amp;cd=&amp;cad=rja&amp;uact=8&amp;ved=0CAcQjRw&amp;url=http://www.izmir.edu.tr/&amp;ei=lSsmVfj7KYSbsgHZgYTABw&amp;bvm=bv.90237346,d.d2s&amp;psig=AFQjCNHj121IjceL4f2ENjTJ-M7e_q3QHA&amp;ust=1428651257987625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2736304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Evaluation of health related </a:t>
            </a:r>
            <a:r>
              <a:rPr lang="en-US" sz="3800" dirty="0" err="1" smtClean="0"/>
              <a:t>behaviours</a:t>
            </a:r>
            <a:r>
              <a:rPr lang="en-US" sz="3800" dirty="0" smtClean="0"/>
              <a:t> and attitudes of women during pregnancy in</a:t>
            </a:r>
            <a:br>
              <a:rPr lang="en-US" sz="3800" dirty="0" smtClean="0"/>
            </a:br>
            <a:r>
              <a:rPr lang="tr-TR" sz="3800" dirty="0" smtClean="0"/>
              <a:t>Edirne, </a:t>
            </a:r>
            <a:r>
              <a:rPr lang="tr-TR" sz="3800" dirty="0" err="1" smtClean="0"/>
              <a:t>Turkey</a:t>
            </a:r>
            <a:r>
              <a:rPr lang="tr-TR" sz="3800" dirty="0" smtClean="0"/>
              <a:t> </a:t>
            </a:r>
            <a:endParaRPr lang="tr-TR" sz="3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8532440" cy="1988840"/>
          </a:xfrm>
        </p:spPr>
        <p:txBody>
          <a:bodyPr>
            <a:normAutofit/>
          </a:bodyPr>
          <a:lstStyle/>
          <a:p>
            <a:r>
              <a:rPr lang="tr-TR" sz="1800" b="1" dirty="0" smtClean="0"/>
              <a:t>BANU KARAÖZ, </a:t>
            </a:r>
            <a:r>
              <a:rPr lang="en-US" sz="1800" b="1" dirty="0" smtClean="0"/>
              <a:t>Assist. Prof., Izmir University,</a:t>
            </a:r>
            <a:endParaRPr lang="tr-TR" sz="1800" b="1" dirty="0" smtClean="0"/>
          </a:p>
          <a:p>
            <a:r>
              <a:rPr lang="en-US" sz="1800" b="1" dirty="0" smtClean="0"/>
              <a:t>School of Health, Izmir, Turkey</a:t>
            </a:r>
            <a:endParaRPr lang="tr-TR" sz="1800" b="1" dirty="0" smtClean="0"/>
          </a:p>
          <a:p>
            <a:r>
              <a:rPr lang="tr-TR" sz="1800" b="1" dirty="0" smtClean="0"/>
              <a:t>AHSEN ŞİRİN, </a:t>
            </a:r>
            <a:r>
              <a:rPr lang="en-US" sz="1800" b="1" dirty="0" smtClean="0"/>
              <a:t>Prof., </a:t>
            </a:r>
            <a:r>
              <a:rPr lang="en-US" sz="1800" b="1" dirty="0" err="1" smtClean="0"/>
              <a:t>Zirve</a:t>
            </a:r>
            <a:r>
              <a:rPr lang="en-US" sz="1800" b="1" dirty="0" smtClean="0"/>
              <a:t> University,</a:t>
            </a:r>
            <a:endParaRPr lang="tr-TR" sz="1800" b="1" dirty="0" smtClean="0"/>
          </a:p>
          <a:p>
            <a:r>
              <a:rPr lang="en-US" sz="1800" b="1" dirty="0" smtClean="0"/>
              <a:t>Faculty of Health Sciences, Gaziantep, Turkey</a:t>
            </a:r>
            <a:endParaRPr lang="tr-TR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1026" name="Picture 2" descr="https://encrypted-tbn3.gstatic.com/images?q=tbn:ANd9GcToqpX_nmoPXgxn9Eui7FHH4mRphgFw3T061AW95t7HywyQArnqT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" y="66675"/>
            <a:ext cx="1637704" cy="242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619672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332656"/>
            <a:ext cx="7920880" cy="6123080"/>
          </a:xfrm>
        </p:spPr>
        <p:txBody>
          <a:bodyPr/>
          <a:lstStyle/>
          <a:p>
            <a:pPr algn="ctr">
              <a:buNone/>
            </a:pPr>
            <a:endParaRPr lang="tr-TR" b="1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This study included 244 pregnant hospitalized in the obstetrics and gynecology department</a:t>
            </a:r>
            <a:r>
              <a:rPr lang="tr-TR" b="1" dirty="0" smtClean="0"/>
              <a:t> </a:t>
            </a:r>
            <a:r>
              <a:rPr lang="en-US" b="1" dirty="0" smtClean="0"/>
              <a:t>of a tertiary care center between February and May 2014. </a:t>
            </a:r>
            <a:endParaRPr lang="tr-TR" b="1" dirty="0" smtClean="0"/>
          </a:p>
          <a:p>
            <a:pPr algn="ctr">
              <a:lnSpc>
                <a:spcPct val="150000"/>
              </a:lnSpc>
              <a:buNone/>
            </a:pPr>
            <a:endParaRPr lang="tr-TR" b="1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Age&lt;18 years,</a:t>
            </a:r>
            <a:r>
              <a:rPr lang="tr-TR" b="1" dirty="0" smtClean="0"/>
              <a:t> </a:t>
            </a:r>
            <a:r>
              <a:rPr lang="en-US" b="1" dirty="0" smtClean="0"/>
              <a:t>illiteracy, multiple pregnancy, psychiatric disorder and any obstetric complication constituted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criteria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exclusion</a:t>
            </a:r>
            <a:r>
              <a:rPr lang="tr-TR" b="1" dirty="0" smtClean="0"/>
              <a:t>.</a:t>
            </a:r>
            <a:endParaRPr lang="tr-T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32656"/>
            <a:ext cx="8172400" cy="54006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Demographic data and descriptive variables of </a:t>
            </a:r>
            <a:r>
              <a:rPr lang="en-US" b="1" dirty="0" err="1" smtClean="0"/>
              <a:t>pregnants</a:t>
            </a:r>
            <a:r>
              <a:rPr lang="en-US" b="1" dirty="0" smtClean="0"/>
              <a:t> were collected using “Personal</a:t>
            </a:r>
            <a:r>
              <a:rPr lang="tr-TR" b="1" dirty="0" smtClean="0"/>
              <a:t> </a:t>
            </a:r>
            <a:r>
              <a:rPr lang="en-US" b="1" dirty="0" smtClean="0"/>
              <a:t>Identity Questionnaire Form”. </a:t>
            </a:r>
            <a:endParaRPr lang="tr-TR" b="1" dirty="0" smtClean="0"/>
          </a:p>
          <a:p>
            <a:pPr algn="just"/>
            <a:endParaRPr lang="tr-TR" b="1" dirty="0" smtClean="0"/>
          </a:p>
          <a:p>
            <a:pPr algn="just"/>
            <a:r>
              <a:rPr lang="en-US" b="1" dirty="0" err="1" smtClean="0"/>
              <a:t>Behaviours</a:t>
            </a:r>
            <a:r>
              <a:rPr lang="en-US" b="1" dirty="0" smtClean="0"/>
              <a:t>, knowledge and attitudes related</a:t>
            </a:r>
            <a:r>
              <a:rPr lang="tr-TR" b="1" dirty="0" smtClean="0"/>
              <a:t> </a:t>
            </a:r>
            <a:r>
              <a:rPr lang="en-US" b="1" dirty="0" smtClean="0"/>
              <a:t>with health practice during pregnancy were obtained by means of “Health Practice</a:t>
            </a:r>
            <a:r>
              <a:rPr lang="tr-TR" b="1" dirty="0" smtClean="0"/>
              <a:t> </a:t>
            </a:r>
            <a:r>
              <a:rPr lang="en-US" b="1" dirty="0" smtClean="0"/>
              <a:t>Questionnaire-II”</a:t>
            </a:r>
            <a:r>
              <a:rPr lang="tr-TR" b="1" dirty="0" smtClean="0"/>
              <a:t> (6)</a:t>
            </a:r>
            <a:r>
              <a:rPr lang="en-US" b="1" dirty="0" smtClean="0"/>
              <a:t>.</a:t>
            </a:r>
            <a:endParaRPr lang="tr-TR" b="1" dirty="0" smtClean="0"/>
          </a:p>
          <a:p>
            <a:pPr algn="just"/>
            <a:endParaRPr lang="tr-TR" b="1" dirty="0" smtClean="0"/>
          </a:p>
          <a:p>
            <a:pPr algn="just"/>
            <a:r>
              <a:rPr lang="en-US" b="1" dirty="0" smtClean="0"/>
              <a:t>Health Practice Questionnaire had been validated into</a:t>
            </a:r>
            <a:r>
              <a:rPr lang="tr-TR" b="1" dirty="0" smtClean="0"/>
              <a:t> </a:t>
            </a:r>
            <a:r>
              <a:rPr lang="tr-TR" b="1" dirty="0" err="1" smtClean="0"/>
              <a:t>Turkish</a:t>
            </a:r>
            <a:r>
              <a:rPr lang="tr-TR" b="1" dirty="0" smtClean="0"/>
              <a:t> versiyon </a:t>
            </a:r>
            <a:r>
              <a:rPr lang="tr-TR" b="1" dirty="0" err="1" smtClean="0"/>
              <a:t>language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Er </a:t>
            </a:r>
            <a:r>
              <a:rPr lang="tr-TR" b="1" dirty="0" err="1" smtClean="0"/>
              <a:t>and</a:t>
            </a:r>
            <a:r>
              <a:rPr lang="tr-TR" b="1" dirty="0" smtClean="0"/>
              <a:t> Şirin </a:t>
            </a:r>
            <a:r>
              <a:rPr lang="tr-TR" b="1" i="1" dirty="0" smtClean="0"/>
              <a:t>(7).</a:t>
            </a:r>
            <a:endParaRPr lang="tr-T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60648"/>
            <a:ext cx="7848872" cy="6195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These questionnaires were administered based on a face-to-face interview. “Personal Identity</a:t>
            </a:r>
            <a:r>
              <a:rPr lang="tr-TR" b="1" dirty="0" smtClean="0"/>
              <a:t> </a:t>
            </a:r>
            <a:r>
              <a:rPr lang="en-US" b="1" dirty="0" smtClean="0"/>
              <a:t>Questionnaire Form” was composed of 22 questions that focused on socio-demographic and</a:t>
            </a:r>
            <a:r>
              <a:rPr lang="tr-TR" b="1" dirty="0" smtClean="0"/>
              <a:t> </a:t>
            </a:r>
            <a:r>
              <a:rPr lang="en-US" b="1" dirty="0" smtClean="0"/>
              <a:t>familial features of the pregnant and their husbands, </a:t>
            </a:r>
            <a:r>
              <a:rPr lang="tr-TR" b="1" dirty="0" err="1" smtClean="0"/>
              <a:t>region</a:t>
            </a:r>
            <a:r>
              <a:rPr lang="tr-TR" b="1" dirty="0" smtClean="0"/>
              <a:t> </a:t>
            </a:r>
            <a:r>
              <a:rPr lang="tr-TR" b="1" dirty="0" err="1" smtClean="0"/>
              <a:t>setlement</a:t>
            </a:r>
            <a:r>
              <a:rPr lang="en-US" b="1" dirty="0" smtClean="0"/>
              <a:t>, level of</a:t>
            </a:r>
            <a:r>
              <a:rPr lang="tr-TR" b="1" dirty="0" smtClean="0"/>
              <a:t> </a:t>
            </a:r>
            <a:r>
              <a:rPr lang="en-US" b="1" dirty="0" smtClean="0"/>
              <a:t>income, body-mass index, status of prenatal care, history of venereal disease and whether the</a:t>
            </a:r>
            <a:r>
              <a:rPr lang="tr-TR" b="1" dirty="0" smtClean="0"/>
              <a:t> </a:t>
            </a:r>
            <a:r>
              <a:rPr lang="en-US" b="1" dirty="0" smtClean="0"/>
              <a:t>husband helped during daily life. </a:t>
            </a:r>
            <a:endParaRPr lang="tr-TR" b="1" dirty="0" smtClean="0"/>
          </a:p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r>
              <a:rPr lang="en-US" b="1" dirty="0" smtClean="0"/>
              <a:t>“Health Practice Questionnaire-II” consisted of 34 items that</a:t>
            </a:r>
            <a:r>
              <a:rPr lang="tr-TR" b="1" dirty="0" smtClean="0"/>
              <a:t> </a:t>
            </a:r>
            <a:r>
              <a:rPr lang="en-US" b="1" dirty="0" smtClean="0"/>
              <a:t>assess the adequacy of health practices in six aspects.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60648"/>
            <a:ext cx="8172400" cy="61950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Answers to items 1-17 include 5 “</a:t>
            </a:r>
            <a:r>
              <a:rPr lang="en-US" b="1" dirty="0" err="1" smtClean="0"/>
              <a:t>Likert</a:t>
            </a:r>
            <a:r>
              <a:rPr lang="en-US" b="1" dirty="0" smtClean="0"/>
              <a:t> scale” options ranging from “never” to</a:t>
            </a:r>
            <a:r>
              <a:rPr lang="tr-TR" b="1" dirty="0" smtClean="0"/>
              <a:t> </a:t>
            </a:r>
            <a:r>
              <a:rPr lang="en-US" b="1" dirty="0" smtClean="0"/>
              <a:t>“always”. Scoring was made as follows: (a) Never: 1 point, (b) Rarely: 2 points, (c)</a:t>
            </a:r>
            <a:r>
              <a:rPr lang="tr-TR" b="1" dirty="0" smtClean="0"/>
              <a:t> </a:t>
            </a:r>
            <a:r>
              <a:rPr lang="en-US" b="1" dirty="0" smtClean="0"/>
              <a:t>Sometimes: 3 points, (d) Often: 4 points, and (e) Always: 5 points. </a:t>
            </a:r>
            <a:endParaRPr lang="tr-TR" b="1" dirty="0" smtClean="0"/>
          </a:p>
          <a:p>
            <a:pPr algn="just">
              <a:lnSpc>
                <a:spcPct val="150000"/>
              </a:lnSpc>
            </a:pPr>
            <a:endParaRPr lang="tr-TR" b="1" dirty="0" smtClean="0"/>
          </a:p>
          <a:p>
            <a:pPr algn="just">
              <a:lnSpc>
                <a:spcPct val="150000"/>
              </a:lnSpc>
            </a:pPr>
            <a:endParaRPr lang="tr-TR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Lowest and highest scores that can be achieved from questionnaire</a:t>
            </a:r>
            <a:r>
              <a:rPr lang="tr-TR" b="1" dirty="0" smtClean="0"/>
              <a:t> </a:t>
            </a:r>
            <a:r>
              <a:rPr lang="en-US" b="1" dirty="0" smtClean="0"/>
              <a:t>are 34 and 170, respectively</a:t>
            </a:r>
            <a:r>
              <a:rPr lang="tr-TR" b="1" dirty="0" smtClean="0"/>
              <a:t> (6)</a:t>
            </a:r>
            <a:r>
              <a:rPr lang="en-US" b="1" dirty="0" smtClean="0"/>
              <a:t>.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76672"/>
            <a:ext cx="8100392" cy="60486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endParaRPr lang="tr-TR" b="1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A high overall score is interpreted in accordance with an improvement of health related</a:t>
            </a:r>
            <a:r>
              <a:rPr lang="tr-TR" b="1" dirty="0" smtClean="0"/>
              <a:t> </a:t>
            </a:r>
            <a:r>
              <a:rPr lang="en-US" b="1" dirty="0" smtClean="0"/>
              <a:t>behavior and attitude of the pregnant.</a:t>
            </a:r>
            <a:endParaRPr lang="tr-TR" b="1" dirty="0" smtClean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88640"/>
            <a:ext cx="7920880" cy="626709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b="1" u="sng" dirty="0" smtClean="0"/>
              <a:t>Statistical analysis:</a:t>
            </a:r>
            <a:endParaRPr lang="tr-TR" b="1" u="sng" dirty="0" smtClean="0"/>
          </a:p>
          <a:p>
            <a:pPr algn="just">
              <a:buNone/>
            </a:pPr>
            <a:r>
              <a:rPr lang="tr-TR" b="1" dirty="0" smtClean="0"/>
              <a:t>		</a:t>
            </a:r>
            <a:r>
              <a:rPr lang="en-US" b="1" i="1" dirty="0" smtClean="0"/>
              <a:t>Descriptive data was expressed</a:t>
            </a:r>
            <a:r>
              <a:rPr lang="tr-TR" b="1" i="1" dirty="0" smtClean="0"/>
              <a:t> </a:t>
            </a:r>
            <a:r>
              <a:rPr lang="en-US" b="1" dirty="0" smtClean="0"/>
              <a:t>as </a:t>
            </a:r>
            <a:r>
              <a:rPr lang="en-US" b="1" dirty="0" err="1" smtClean="0"/>
              <a:t>mean±standard</a:t>
            </a:r>
            <a:r>
              <a:rPr lang="en-US" b="1" dirty="0" smtClean="0"/>
              <a:t> deviation or median (minimum-maximum). </a:t>
            </a:r>
            <a:endParaRPr lang="tr-TR" b="1" dirty="0" smtClean="0"/>
          </a:p>
          <a:p>
            <a:pPr algn="just">
              <a:buNone/>
            </a:pPr>
            <a:endParaRPr lang="tr-TR" b="1" dirty="0" smtClean="0"/>
          </a:p>
          <a:p>
            <a:pPr algn="just">
              <a:buNone/>
            </a:pPr>
            <a:r>
              <a:rPr lang="tr-TR" b="1" dirty="0" smtClean="0"/>
              <a:t>		</a:t>
            </a:r>
            <a:r>
              <a:rPr lang="en-US" b="1" dirty="0" smtClean="0"/>
              <a:t>Level of significance was set at</a:t>
            </a:r>
            <a:r>
              <a:rPr lang="tr-TR" b="1" dirty="0" smtClean="0"/>
              <a:t> </a:t>
            </a:r>
            <a:r>
              <a:rPr lang="en-US" b="1" dirty="0" smtClean="0"/>
              <a:t>p&lt;0.05. Reliability coefficient of HPQ-II was assessed with </a:t>
            </a:r>
            <a:r>
              <a:rPr lang="en-US" b="1" dirty="0" err="1" smtClean="0"/>
              <a:t>Cronbach’s</a:t>
            </a:r>
            <a:r>
              <a:rPr lang="en-US" b="1" dirty="0" smtClean="0"/>
              <a:t> alpha and was found</a:t>
            </a:r>
            <a:r>
              <a:rPr lang="tr-TR" b="1" dirty="0" smtClean="0"/>
              <a:t> </a:t>
            </a:r>
            <a:r>
              <a:rPr lang="en-US" b="1" dirty="0" smtClean="0"/>
              <a:t>to be 0.644. Means and minimum-maximum values for items and variances are 3.025 (1.041-4.525) and 1.433 (0.039-2.614), respectively. </a:t>
            </a:r>
            <a:endParaRPr lang="tr-TR" b="1" dirty="0" smtClean="0"/>
          </a:p>
          <a:p>
            <a:pPr algn="just">
              <a:buNone/>
            </a:pPr>
            <a:endParaRPr lang="tr-TR" b="1" dirty="0" smtClean="0"/>
          </a:p>
          <a:p>
            <a:pPr algn="just">
              <a:buNone/>
            </a:pPr>
            <a:r>
              <a:rPr lang="tr-TR" b="1" dirty="0" smtClean="0"/>
              <a:t>		</a:t>
            </a:r>
            <a:r>
              <a:rPr lang="en-US" b="1" dirty="0" smtClean="0"/>
              <a:t>A significant difference had been detected from</a:t>
            </a:r>
            <a:r>
              <a:rPr lang="tr-TR" b="1" dirty="0" smtClean="0"/>
              <a:t> </a:t>
            </a:r>
            <a:r>
              <a:rPr lang="en-US" b="1" dirty="0" smtClean="0"/>
              <a:t>measurements made from HPQ-II (p&lt;0.001). </a:t>
            </a:r>
            <a:r>
              <a:rPr lang="en-US" b="1" dirty="0" err="1" smtClean="0"/>
              <a:t>Hotelling’s</a:t>
            </a:r>
            <a:r>
              <a:rPr lang="en-US" b="1" dirty="0" smtClean="0"/>
              <a:t> T2 test has indicated that there was</a:t>
            </a:r>
            <a:r>
              <a:rPr lang="tr-TR" b="1" dirty="0" smtClean="0"/>
              <a:t> </a:t>
            </a:r>
            <a:r>
              <a:rPr lang="en-US" b="1" dirty="0" smtClean="0"/>
              <a:t>statistically significant difference between average values obtained from scores of</a:t>
            </a:r>
            <a:r>
              <a:rPr lang="tr-TR" b="1" dirty="0" smtClean="0"/>
              <a:t> </a:t>
            </a:r>
            <a:r>
              <a:rPr lang="tr-TR" b="1" dirty="0" err="1" smtClean="0"/>
              <a:t>questionnaires</a:t>
            </a:r>
            <a:r>
              <a:rPr lang="tr-TR" b="1" dirty="0" smtClean="0"/>
              <a:t> (p&lt;0.001).</a:t>
            </a:r>
            <a:endParaRPr lang="tr-T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320040"/>
            <a:ext cx="7776864" cy="804704"/>
          </a:xfrm>
        </p:spPr>
        <p:txBody>
          <a:bodyPr/>
          <a:lstStyle/>
          <a:p>
            <a:pPr algn="ctr"/>
            <a:r>
              <a:rPr lang="tr-TR" b="0" dirty="0" smtClean="0"/>
              <a:t>FINDINGS</a:t>
            </a:r>
            <a:endParaRPr lang="tr-TR" b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268760"/>
            <a:ext cx="8100392" cy="518697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Total number of pregnant enrolled in this study was 244 and 5 age groups </a:t>
            </a:r>
            <a:endParaRPr lang="tr-TR" b="1" dirty="0" smtClean="0"/>
          </a:p>
          <a:p>
            <a:pPr algn="just">
              <a:lnSpc>
                <a:spcPct val="150000"/>
              </a:lnSpc>
            </a:pPr>
            <a:endParaRPr lang="tr-TR" b="1" dirty="0" smtClean="0"/>
          </a:p>
          <a:p>
            <a:pPr algn="just">
              <a:lnSpc>
                <a:spcPct val="150000"/>
              </a:lnSpc>
            </a:pPr>
            <a:endParaRPr lang="tr-TR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No</a:t>
            </a:r>
            <a:r>
              <a:rPr lang="tr-TR" b="1" dirty="0" smtClean="0"/>
              <a:t> </a:t>
            </a:r>
            <a:r>
              <a:rPr lang="en-US" b="1" dirty="0" smtClean="0"/>
              <a:t>statistically significant difference could be detected between age groups in terms of Health</a:t>
            </a:r>
            <a:r>
              <a:rPr lang="tr-TR" b="1" dirty="0" smtClean="0"/>
              <a:t> </a:t>
            </a:r>
            <a:r>
              <a:rPr lang="fr-FR" b="1" dirty="0" smtClean="0"/>
              <a:t>Practice Questionnaire-II scores (p=0.849) (Table 1).</a:t>
            </a:r>
            <a:endParaRPr lang="tr-TR" b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320040"/>
            <a:ext cx="7776864" cy="660688"/>
          </a:xfrm>
        </p:spPr>
        <p:txBody>
          <a:bodyPr>
            <a:normAutofit/>
          </a:bodyPr>
          <a:lstStyle/>
          <a:p>
            <a:pPr algn="just"/>
            <a:r>
              <a:rPr lang="en-US" sz="1400" b="0" dirty="0" smtClean="0"/>
              <a:t>Table 1. Comparative overview of descriptive data groups with respect to their Health Practice</a:t>
            </a:r>
            <a:r>
              <a:rPr lang="tr-TR" sz="1400" b="0" dirty="0" smtClean="0"/>
              <a:t> </a:t>
            </a:r>
            <a:r>
              <a:rPr lang="tr-TR" sz="1400" b="0" dirty="0" err="1" smtClean="0"/>
              <a:t>Questionnaire</a:t>
            </a:r>
            <a:r>
              <a:rPr lang="tr-TR" sz="1400" b="0" dirty="0" smtClean="0"/>
              <a:t>-II </a:t>
            </a:r>
            <a:r>
              <a:rPr lang="tr-TR" sz="1400" b="0" dirty="0" err="1" smtClean="0"/>
              <a:t>scores</a:t>
            </a:r>
            <a:r>
              <a:rPr lang="tr-TR" sz="1400" b="0" dirty="0" smtClean="0"/>
              <a:t>.</a:t>
            </a:r>
            <a:endParaRPr lang="tr-TR" sz="1400" b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74168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320040"/>
            <a:ext cx="7848872" cy="588680"/>
          </a:xfrm>
        </p:spPr>
        <p:txBody>
          <a:bodyPr>
            <a:normAutofit/>
          </a:bodyPr>
          <a:lstStyle/>
          <a:p>
            <a:pPr algn="just"/>
            <a:r>
              <a:rPr lang="en-US" sz="1600" b="0" dirty="0" smtClean="0"/>
              <a:t>Table 1. Comparative overview of descriptive data groups with respect to their Health Practice</a:t>
            </a:r>
            <a:r>
              <a:rPr lang="tr-TR" sz="1600" b="0" dirty="0" smtClean="0"/>
              <a:t> </a:t>
            </a:r>
            <a:r>
              <a:rPr lang="tr-TR" sz="1600" b="0" dirty="0" err="1" smtClean="0"/>
              <a:t>Questionnaire</a:t>
            </a:r>
            <a:r>
              <a:rPr lang="tr-TR" sz="1600" b="0" dirty="0" smtClean="0"/>
              <a:t>-II </a:t>
            </a:r>
            <a:r>
              <a:rPr lang="tr-TR" sz="1600" b="0" dirty="0" err="1" smtClean="0"/>
              <a:t>scores</a:t>
            </a:r>
            <a:endParaRPr lang="tr-TR" sz="1600" b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75608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74168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pPr algn="just"/>
            <a:r>
              <a:rPr lang="en-US" sz="1600" b="0" dirty="0" smtClean="0"/>
              <a:t>Table 1. Comparative overview of descriptive data groups with respect to their Health Practice</a:t>
            </a:r>
            <a:r>
              <a:rPr lang="tr-TR" sz="1600" b="0" dirty="0" smtClean="0"/>
              <a:t> </a:t>
            </a:r>
            <a:r>
              <a:rPr lang="tr-TR" sz="1600" b="0" dirty="0" err="1" smtClean="0"/>
              <a:t>Questionnaire</a:t>
            </a:r>
            <a:r>
              <a:rPr lang="tr-TR" sz="1600" b="0" dirty="0" smtClean="0"/>
              <a:t>-II </a:t>
            </a:r>
            <a:r>
              <a:rPr lang="tr-TR" sz="1600" b="0" dirty="0" err="1" smtClean="0"/>
              <a:t>scores</a:t>
            </a:r>
            <a:r>
              <a:rPr lang="tr-TR" sz="1600" b="0" dirty="0" smtClean="0"/>
              <a:t>.</a:t>
            </a:r>
            <a:endParaRPr lang="tr-TR" sz="1600" b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72008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71287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92896"/>
            <a:ext cx="72728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36868" name="Picture 4" descr="http://www.kultur.gov.tr/genel/logo/Englan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8172400" cy="2852936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0"/>
            <a:ext cx="4744045" cy="3898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92696"/>
            <a:ext cx="8172400" cy="54223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/>
              <a:t>A </a:t>
            </a:r>
            <a:r>
              <a:rPr lang="en-US" b="1" dirty="0" smtClean="0"/>
              <a:t>remarkable difference for HPQ-II scores was</a:t>
            </a:r>
            <a:r>
              <a:rPr lang="tr-TR" b="1" dirty="0" smtClean="0"/>
              <a:t> </a:t>
            </a:r>
            <a:r>
              <a:rPr lang="en-US" b="1" dirty="0" smtClean="0"/>
              <a:t>noted with respect to professions (p=0.001) and educational levels (p&lt;0.001) and body-mass</a:t>
            </a:r>
            <a:r>
              <a:rPr lang="tr-TR" b="1" dirty="0" smtClean="0"/>
              <a:t> </a:t>
            </a:r>
            <a:r>
              <a:rPr lang="en-US" b="1" dirty="0" smtClean="0"/>
              <a:t>indices (p=0.004) of pregnant as well as educational levels of their husbands (p&lt;0.001). </a:t>
            </a:r>
            <a:endParaRPr lang="tr-TR" b="1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97152"/>
            <a:ext cx="147243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7848872" cy="792088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DISCUSSION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80728"/>
            <a:ext cx="8172400" cy="527836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tr-TR" b="1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The present study provides crucial insights into the role and importance of communication,</a:t>
            </a:r>
            <a:r>
              <a:rPr lang="tr-TR" b="1" dirty="0" smtClean="0"/>
              <a:t> </a:t>
            </a:r>
            <a:r>
              <a:rPr lang="en-US" b="1" dirty="0" smtClean="0"/>
              <a:t>education and guidance of pregnant during </a:t>
            </a:r>
            <a:r>
              <a:rPr lang="en-US" b="1" dirty="0" err="1" smtClean="0"/>
              <a:t>perinatal</a:t>
            </a:r>
            <a:r>
              <a:rPr lang="en-US" b="1" dirty="0" smtClean="0"/>
              <a:t> care. </a:t>
            </a:r>
            <a:endParaRPr lang="tr-TR" b="1" dirty="0" smtClean="0"/>
          </a:p>
          <a:p>
            <a:pPr algn="ctr">
              <a:lnSpc>
                <a:spcPct val="150000"/>
              </a:lnSpc>
              <a:buNone/>
            </a:pPr>
            <a:endParaRPr lang="tr-TR" b="1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From this point of view, nurses</a:t>
            </a:r>
            <a:r>
              <a:rPr lang="tr-TR" b="1" dirty="0" smtClean="0"/>
              <a:t> </a:t>
            </a:r>
            <a:r>
              <a:rPr lang="en-US" b="1" dirty="0" smtClean="0"/>
              <a:t>constitute a corner stone in the establishment of appropriate communication between</a:t>
            </a:r>
            <a:r>
              <a:rPr lang="tr-TR" b="1" dirty="0" smtClean="0"/>
              <a:t> </a:t>
            </a:r>
            <a:r>
              <a:rPr lang="en-US" b="1" dirty="0" smtClean="0"/>
              <a:t>pregnant and healthcare personnel.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332656"/>
            <a:ext cx="7776864" cy="62646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Achievement of diagnostic, preventive and therapeutic goals in addition to reduction of</a:t>
            </a:r>
            <a:r>
              <a:rPr lang="tr-TR" b="1" dirty="0" smtClean="0"/>
              <a:t> </a:t>
            </a:r>
            <a:r>
              <a:rPr lang="en-US" b="1" dirty="0" err="1" smtClean="0"/>
              <a:t>perinatal</a:t>
            </a:r>
            <a:r>
              <a:rPr lang="en-US" b="1" dirty="0" smtClean="0"/>
              <a:t> morbidity and mortality during pregnancy can be possible by integration of nurses as</a:t>
            </a:r>
            <a:r>
              <a:rPr lang="tr-TR" b="1" dirty="0" smtClean="0"/>
              <a:t> </a:t>
            </a:r>
            <a:r>
              <a:rPr lang="en-US" b="1" dirty="0" smtClean="0"/>
              <a:t>important elements of healthcare provision. </a:t>
            </a:r>
            <a:endParaRPr lang="tr-TR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404664"/>
            <a:ext cx="7920880" cy="605107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endParaRPr lang="tr-TR" b="1" dirty="0" smtClean="0"/>
          </a:p>
          <a:p>
            <a:pPr algn="ctr">
              <a:lnSpc>
                <a:spcPct val="150000"/>
              </a:lnSpc>
            </a:pPr>
            <a:r>
              <a:rPr lang="en-US" b="1" dirty="0" smtClean="0"/>
              <a:t>Not economical status, but body mass</a:t>
            </a:r>
            <a:r>
              <a:rPr lang="tr-TR" b="1" dirty="0" smtClean="0"/>
              <a:t> </a:t>
            </a:r>
            <a:r>
              <a:rPr lang="en-US" b="1" dirty="0" smtClean="0"/>
              <a:t>index and educational level were associated with higher scores of HPQ-II. </a:t>
            </a:r>
            <a:endParaRPr lang="tr-TR" b="1" dirty="0" smtClean="0"/>
          </a:p>
          <a:p>
            <a:pPr algn="ctr">
              <a:lnSpc>
                <a:spcPct val="150000"/>
              </a:lnSpc>
            </a:pPr>
            <a:endParaRPr lang="tr-TR" b="1" dirty="0" smtClean="0"/>
          </a:p>
          <a:p>
            <a:pPr algn="ctr">
              <a:lnSpc>
                <a:spcPct val="150000"/>
              </a:lnSpc>
            </a:pPr>
            <a:endParaRPr lang="tr-TR" b="1" dirty="0" smtClean="0"/>
          </a:p>
          <a:p>
            <a:pPr algn="ctr">
              <a:lnSpc>
                <a:spcPct val="150000"/>
              </a:lnSpc>
            </a:pPr>
            <a:r>
              <a:rPr lang="en-US" b="1" dirty="0" smtClean="0"/>
              <a:t>Therefore,</a:t>
            </a:r>
            <a:r>
              <a:rPr lang="tr-TR" b="1" dirty="0" smtClean="0"/>
              <a:t> </a:t>
            </a:r>
            <a:r>
              <a:rPr lang="en-US" b="1" dirty="0" smtClean="0"/>
              <a:t>appropriate counseling on weight gain and provision and spread of educational facilities may</a:t>
            </a:r>
            <a:r>
              <a:rPr lang="tr-TR" b="1" dirty="0" smtClean="0"/>
              <a:t> </a:t>
            </a:r>
            <a:r>
              <a:rPr lang="en-US" b="1" dirty="0" smtClean="0"/>
              <a:t>notably promote pregnancy health. In contrary, age or numbers of previous pregnancies</a:t>
            </a:r>
            <a:r>
              <a:rPr lang="tr-TR" b="1" dirty="0" smtClean="0"/>
              <a:t> </a:t>
            </a:r>
            <a:r>
              <a:rPr lang="en-US" b="1" dirty="0" smtClean="0"/>
              <a:t>displayed no significant impact on HPQ-II scores.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476672"/>
            <a:ext cx="7848872" cy="59766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Education is reported to have the most powerful influence on the knowledge score of maternal</a:t>
            </a:r>
            <a:r>
              <a:rPr lang="tr-TR" b="1" dirty="0" smtClean="0"/>
              <a:t> </a:t>
            </a:r>
            <a:r>
              <a:rPr lang="en-US" b="1" dirty="0" smtClean="0"/>
              <a:t>health. </a:t>
            </a:r>
            <a:endParaRPr lang="tr-TR" b="1" dirty="0" smtClean="0"/>
          </a:p>
          <a:p>
            <a:pPr algn="ctr">
              <a:lnSpc>
                <a:spcPct val="150000"/>
              </a:lnSpc>
            </a:pPr>
            <a:endParaRPr lang="tr-TR" b="1" dirty="0" smtClean="0"/>
          </a:p>
          <a:p>
            <a:pPr algn="ctr">
              <a:lnSpc>
                <a:spcPct val="150000"/>
              </a:lnSpc>
              <a:buNone/>
            </a:pPr>
            <a:endParaRPr lang="en-US" b="1" dirty="0" smtClean="0"/>
          </a:p>
          <a:p>
            <a:pPr algn="ctr">
              <a:lnSpc>
                <a:spcPct val="150000"/>
              </a:lnSpc>
            </a:pPr>
            <a:r>
              <a:rPr lang="en-US" b="1" dirty="0" smtClean="0"/>
              <a:t>Educated women are more likely to aware their health status and seek health</a:t>
            </a:r>
            <a:r>
              <a:rPr lang="tr-TR" b="1" dirty="0" smtClean="0"/>
              <a:t> </a:t>
            </a:r>
            <a:r>
              <a:rPr lang="tr-TR" b="1" dirty="0" err="1" smtClean="0"/>
              <a:t>knowledge</a:t>
            </a:r>
            <a:r>
              <a:rPr lang="tr-TR" b="1" dirty="0" smtClean="0"/>
              <a:t>.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052736"/>
            <a:ext cx="8172400" cy="48463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tr-TR" b="1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/>
              <a:t>In the literature, it has been stated that advisory services provided by nurses in addition to</a:t>
            </a:r>
            <a:r>
              <a:rPr lang="tr-TR" b="1" dirty="0" smtClean="0"/>
              <a:t> </a:t>
            </a:r>
            <a:r>
              <a:rPr lang="en-US" b="1" dirty="0" smtClean="0"/>
              <a:t>physicians may be more beneficial for </a:t>
            </a:r>
            <a:r>
              <a:rPr lang="en-US" b="1" dirty="0" err="1" smtClean="0"/>
              <a:t>perinatal</a:t>
            </a:r>
            <a:r>
              <a:rPr lang="en-US" b="1" dirty="0" smtClean="0"/>
              <a:t> outcomes. </a:t>
            </a:r>
            <a:endParaRPr lang="tr-TR" b="1" dirty="0" smtClean="0"/>
          </a:p>
          <a:p>
            <a:pPr algn="ctr">
              <a:lnSpc>
                <a:spcPct val="150000"/>
              </a:lnSpc>
            </a:pPr>
            <a:endParaRPr lang="tr-TR" b="1" dirty="0" smtClean="0"/>
          </a:p>
          <a:p>
            <a:pPr algn="ctr">
              <a:lnSpc>
                <a:spcPct val="150000"/>
              </a:lnSpc>
            </a:pPr>
            <a:r>
              <a:rPr lang="en-US" b="1" dirty="0" smtClean="0"/>
              <a:t>In parallel to our findings,</a:t>
            </a:r>
            <a:r>
              <a:rPr lang="tr-TR" b="1" dirty="0" smtClean="0"/>
              <a:t> </a:t>
            </a:r>
            <a:r>
              <a:rPr lang="en-US" b="1" dirty="0" smtClean="0"/>
              <a:t>higher level of education was associated with better health knowledge in previous</a:t>
            </a:r>
            <a:r>
              <a:rPr lang="tr-TR" b="1" dirty="0" smtClean="0"/>
              <a:t> </a:t>
            </a:r>
            <a:r>
              <a:rPr lang="tr-TR" b="1" dirty="0" err="1" smtClean="0"/>
              <a:t>reports</a:t>
            </a:r>
            <a:r>
              <a:rPr lang="tr-TR" b="1" dirty="0" smtClean="0"/>
              <a:t>.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CONCLUSIONS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9416"/>
            <a:ext cx="8100392" cy="4846320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To conclude, education, employment and support of spouse during daily life seem to improve</a:t>
            </a:r>
            <a:r>
              <a:rPr lang="tr-TR" b="1" dirty="0" smtClean="0"/>
              <a:t> </a:t>
            </a:r>
            <a:r>
              <a:rPr lang="en-US" b="1" dirty="0" smtClean="0"/>
              <a:t>HPQ-II scores substantially in pregnancy. Promotion of women’s knowledge, attitude and</a:t>
            </a:r>
            <a:r>
              <a:rPr lang="tr-TR" b="1" dirty="0" smtClean="0"/>
              <a:t> </a:t>
            </a:r>
            <a:r>
              <a:rPr lang="en-US" b="1" dirty="0" smtClean="0"/>
              <a:t>behaviors' on health can be accomplished via education and modification of behaviors'.</a:t>
            </a:r>
          </a:p>
          <a:p>
            <a:pPr algn="just"/>
            <a:endParaRPr lang="tr-T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80728"/>
            <a:ext cx="8172400" cy="4846320"/>
          </a:xfrm>
        </p:spPr>
        <p:txBody>
          <a:bodyPr/>
          <a:lstStyle/>
          <a:p>
            <a:pPr algn="ctr">
              <a:buNone/>
            </a:pPr>
            <a:endParaRPr lang="tr-TR" b="1" dirty="0" smtClean="0"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Therefore, a greater emphasis must be</a:t>
            </a:r>
            <a:r>
              <a:rPr lang="tr-TR" b="1" dirty="0" smtClean="0"/>
              <a:t> </a:t>
            </a:r>
            <a:r>
              <a:rPr lang="en-US" b="1" dirty="0" smtClean="0"/>
              <a:t>put on enrichment and effective use of resources, determination of policy definitely,</a:t>
            </a:r>
            <a:r>
              <a:rPr lang="tr-TR" b="1" dirty="0" smtClean="0"/>
              <a:t> </a:t>
            </a:r>
            <a:r>
              <a:rPr lang="en-US" b="1" dirty="0" smtClean="0"/>
              <a:t>popularization of education for pregnant together with their families.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320040"/>
            <a:ext cx="7848872" cy="11430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REFERENCES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09416"/>
            <a:ext cx="7920880" cy="484632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tr-TR" dirty="0" smtClean="0"/>
              <a:t>1. </a:t>
            </a:r>
            <a:r>
              <a:rPr lang="tr-TR" dirty="0" err="1" smtClean="0"/>
              <a:t>Perumal</a:t>
            </a:r>
            <a:r>
              <a:rPr lang="tr-TR" dirty="0" smtClean="0"/>
              <a:t> N, </a:t>
            </a:r>
            <a:r>
              <a:rPr lang="tr-TR" dirty="0" err="1" smtClean="0"/>
              <a:t>Cole</a:t>
            </a:r>
            <a:r>
              <a:rPr lang="tr-TR" dirty="0" smtClean="0"/>
              <a:t> DC, </a:t>
            </a:r>
            <a:r>
              <a:rPr lang="tr-TR" dirty="0" err="1" smtClean="0"/>
              <a:t>Ouédraogo</a:t>
            </a:r>
            <a:r>
              <a:rPr lang="tr-TR" dirty="0" smtClean="0"/>
              <a:t> HZ, Sindi K, </a:t>
            </a:r>
            <a:r>
              <a:rPr lang="tr-TR" dirty="0" err="1" smtClean="0"/>
              <a:t>Loechl</a:t>
            </a:r>
            <a:r>
              <a:rPr lang="tr-TR" dirty="0" smtClean="0"/>
              <a:t> C, </a:t>
            </a:r>
            <a:r>
              <a:rPr lang="tr-TR" dirty="0" err="1" smtClean="0"/>
              <a:t>Low</a:t>
            </a:r>
            <a:r>
              <a:rPr lang="tr-TR" dirty="0" smtClean="0"/>
              <a:t> J, </a:t>
            </a:r>
            <a:r>
              <a:rPr lang="tr-TR" dirty="0" err="1" smtClean="0"/>
              <a:t>Levin</a:t>
            </a:r>
            <a:r>
              <a:rPr lang="tr-TR" dirty="0" smtClean="0"/>
              <a:t> C, </a:t>
            </a:r>
            <a:r>
              <a:rPr lang="tr-TR" dirty="0" err="1" smtClean="0"/>
              <a:t>Kiria</a:t>
            </a:r>
            <a:r>
              <a:rPr lang="tr-TR" dirty="0" smtClean="0"/>
              <a:t> C, </a:t>
            </a:r>
            <a:r>
              <a:rPr lang="tr-TR" dirty="0" err="1" smtClean="0"/>
              <a:t>Kurji</a:t>
            </a:r>
            <a:r>
              <a:rPr lang="tr-TR" dirty="0" smtClean="0"/>
              <a:t> J, </a:t>
            </a:r>
            <a:r>
              <a:rPr lang="en-US" dirty="0" err="1" smtClean="0"/>
              <a:t>Oyunga</a:t>
            </a:r>
            <a:r>
              <a:rPr lang="en-US" dirty="0" smtClean="0"/>
              <a:t> M. Health and nutrition knowledge, attitudes and practices of pregnant women</a:t>
            </a:r>
            <a:r>
              <a:rPr lang="tr-TR" dirty="0" smtClean="0"/>
              <a:t> </a:t>
            </a:r>
            <a:r>
              <a:rPr lang="en-US" dirty="0" smtClean="0"/>
              <a:t>attending and not-attending ANC clinics in Western Kenya: a cross-sectional analysis. </a:t>
            </a:r>
            <a:r>
              <a:rPr lang="en-US" i="1" dirty="0" smtClean="0"/>
              <a:t>BMC</a:t>
            </a:r>
            <a:r>
              <a:rPr lang="tr-TR" i="1" dirty="0" smtClean="0"/>
              <a:t> </a:t>
            </a:r>
            <a:r>
              <a:rPr lang="tr-TR" i="1" dirty="0" err="1" smtClean="0"/>
              <a:t>Pregnancy</a:t>
            </a:r>
            <a:r>
              <a:rPr lang="tr-TR" i="1" dirty="0" smtClean="0"/>
              <a:t> </a:t>
            </a:r>
            <a:r>
              <a:rPr lang="tr-TR" i="1" dirty="0" err="1" smtClean="0"/>
              <a:t>Childbirth</a:t>
            </a:r>
            <a:r>
              <a:rPr lang="tr-TR" i="1" dirty="0" smtClean="0"/>
              <a:t>. 2013;13:146.</a:t>
            </a:r>
          </a:p>
          <a:p>
            <a:pPr algn="just">
              <a:buNone/>
            </a:pPr>
            <a:r>
              <a:rPr lang="en-US" dirty="0" smtClean="0"/>
              <a:t>2. Zhao Q, </a:t>
            </a:r>
            <a:r>
              <a:rPr lang="en-US" dirty="0" err="1" smtClean="0"/>
              <a:t>Kulane</a:t>
            </a:r>
            <a:r>
              <a:rPr lang="en-US" dirty="0" smtClean="0"/>
              <a:t> A, </a:t>
            </a:r>
            <a:r>
              <a:rPr lang="en-US" dirty="0" err="1" smtClean="0"/>
              <a:t>Gao</a:t>
            </a:r>
            <a:r>
              <a:rPr lang="en-US" dirty="0" smtClean="0"/>
              <a:t> Y, </a:t>
            </a:r>
            <a:r>
              <a:rPr lang="en-US" dirty="0" err="1" smtClean="0"/>
              <a:t>Xu</a:t>
            </a:r>
            <a:r>
              <a:rPr lang="en-US" dirty="0" smtClean="0"/>
              <a:t> B. Knowledge and attitude on maternal health care among</a:t>
            </a:r>
            <a:r>
              <a:rPr lang="tr-TR" dirty="0" smtClean="0"/>
              <a:t> </a:t>
            </a:r>
            <a:r>
              <a:rPr lang="en-US" dirty="0" smtClean="0"/>
              <a:t>rural-to-urban migrant women in Shanghai, China. </a:t>
            </a:r>
            <a:r>
              <a:rPr lang="en-US" i="1" dirty="0" smtClean="0"/>
              <a:t>BMC </a:t>
            </a:r>
            <a:r>
              <a:rPr lang="en-US" i="1" dirty="0" err="1" smtClean="0"/>
              <a:t>Womens</a:t>
            </a:r>
            <a:r>
              <a:rPr lang="en-US" i="1" dirty="0" smtClean="0"/>
              <a:t> Health. 2009;9:5.</a:t>
            </a:r>
          </a:p>
          <a:p>
            <a:pPr algn="just">
              <a:buNone/>
            </a:pPr>
            <a:r>
              <a:rPr lang="tr-TR" dirty="0" smtClean="0"/>
              <a:t>3. </a:t>
            </a:r>
            <a:r>
              <a:rPr lang="tr-TR" dirty="0" err="1" smtClean="0"/>
              <a:t>Mbada</a:t>
            </a:r>
            <a:r>
              <a:rPr lang="tr-TR" dirty="0" smtClean="0"/>
              <a:t> CE, </a:t>
            </a:r>
            <a:r>
              <a:rPr lang="tr-TR" dirty="0" err="1" smtClean="0"/>
              <a:t>Adebayo</a:t>
            </a:r>
            <a:r>
              <a:rPr lang="tr-TR" dirty="0" smtClean="0"/>
              <a:t> OE, </a:t>
            </a:r>
            <a:r>
              <a:rPr lang="tr-TR" dirty="0" err="1" smtClean="0"/>
              <a:t>Adeyemi</a:t>
            </a:r>
            <a:r>
              <a:rPr lang="tr-TR" dirty="0" smtClean="0"/>
              <a:t> AB, </a:t>
            </a:r>
            <a:r>
              <a:rPr lang="tr-TR" dirty="0" err="1" smtClean="0"/>
              <a:t>Arije</a:t>
            </a:r>
            <a:r>
              <a:rPr lang="tr-TR" dirty="0" smtClean="0"/>
              <a:t> OO, Dada OO, </a:t>
            </a:r>
            <a:r>
              <a:rPr lang="tr-TR" dirty="0" err="1" smtClean="0"/>
              <a:t>Akinwande</a:t>
            </a:r>
            <a:r>
              <a:rPr lang="tr-TR" dirty="0" smtClean="0"/>
              <a:t> OA, et al. </a:t>
            </a:r>
            <a:r>
              <a:rPr lang="en-US" dirty="0" smtClean="0"/>
              <a:t>Knowledge and attitude of Nigerian pregnant women towards antenatal exercise: a </a:t>
            </a:r>
            <a:r>
              <a:rPr lang="en-US" dirty="0" err="1" smtClean="0"/>
              <a:t>crosssectional</a:t>
            </a:r>
            <a:r>
              <a:rPr lang="tr-TR" dirty="0" smtClean="0"/>
              <a:t> </a:t>
            </a:r>
            <a:r>
              <a:rPr lang="tr-TR" dirty="0" err="1" smtClean="0"/>
              <a:t>survey</a:t>
            </a:r>
            <a:r>
              <a:rPr lang="tr-TR" dirty="0" smtClean="0"/>
              <a:t>. </a:t>
            </a:r>
            <a:r>
              <a:rPr lang="tr-TR" i="1" dirty="0" smtClean="0"/>
              <a:t>ISRN </a:t>
            </a:r>
            <a:r>
              <a:rPr lang="tr-TR" i="1" dirty="0" err="1" smtClean="0"/>
              <a:t>Obstet</a:t>
            </a:r>
            <a:r>
              <a:rPr lang="tr-TR" i="1" dirty="0" smtClean="0"/>
              <a:t> </a:t>
            </a:r>
            <a:r>
              <a:rPr lang="tr-TR" i="1" dirty="0" err="1" smtClean="0"/>
              <a:t>Gynecol</a:t>
            </a:r>
            <a:r>
              <a:rPr lang="tr-TR" i="1" dirty="0" smtClean="0"/>
              <a:t>. 2014;2014:260539.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60648"/>
            <a:ext cx="7920880" cy="61950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4. </a:t>
            </a:r>
            <a:r>
              <a:rPr lang="en-US" dirty="0" err="1" smtClean="0"/>
              <a:t>Masuku</a:t>
            </a:r>
            <a:r>
              <a:rPr lang="en-US" dirty="0" smtClean="0"/>
              <a:t> SK, </a:t>
            </a:r>
            <a:r>
              <a:rPr lang="en-US" dirty="0" err="1" smtClean="0"/>
              <a:t>Lan</a:t>
            </a:r>
            <a:r>
              <a:rPr lang="en-US" dirty="0" smtClean="0"/>
              <a:t> SJ. Nutritional knowledge, attitude, and practices among pregnant and</a:t>
            </a:r>
            <a:r>
              <a:rPr lang="tr-TR" dirty="0" smtClean="0"/>
              <a:t> </a:t>
            </a:r>
            <a:r>
              <a:rPr lang="en-US" dirty="0" smtClean="0"/>
              <a:t>lactating women living with HIV in the </a:t>
            </a:r>
            <a:r>
              <a:rPr lang="en-US" dirty="0" err="1" smtClean="0"/>
              <a:t>Manzini</a:t>
            </a:r>
            <a:r>
              <a:rPr lang="en-US" dirty="0" smtClean="0"/>
              <a:t> region of Swaziland. </a:t>
            </a:r>
            <a:r>
              <a:rPr lang="en-US" i="1" dirty="0" smtClean="0"/>
              <a:t>J Health </a:t>
            </a:r>
            <a:r>
              <a:rPr lang="en-US" i="1" dirty="0" err="1" smtClean="0"/>
              <a:t>Popul</a:t>
            </a:r>
            <a:r>
              <a:rPr lang="en-US" i="1" dirty="0" smtClean="0"/>
              <a:t> </a:t>
            </a:r>
            <a:r>
              <a:rPr lang="en-US" i="1" dirty="0" err="1" smtClean="0"/>
              <a:t>Nutr</a:t>
            </a:r>
            <a:r>
              <a:rPr lang="en-US" i="1" dirty="0" smtClean="0"/>
              <a:t>.</a:t>
            </a:r>
            <a:r>
              <a:rPr lang="tr-TR" i="1" dirty="0" smtClean="0"/>
              <a:t> </a:t>
            </a:r>
            <a:r>
              <a:rPr lang="tr-TR" dirty="0" smtClean="0"/>
              <a:t>2014;32:261-269.</a:t>
            </a:r>
          </a:p>
          <a:p>
            <a:pPr algn="just">
              <a:buNone/>
            </a:pPr>
            <a:r>
              <a:rPr lang="tr-TR" dirty="0" smtClean="0"/>
              <a:t>5. </a:t>
            </a:r>
            <a:r>
              <a:rPr lang="tr-TR" dirty="0" err="1" smtClean="0"/>
              <a:t>Cormick</a:t>
            </a:r>
            <a:r>
              <a:rPr lang="tr-TR" dirty="0" smtClean="0"/>
              <a:t> G, Kim NA, </a:t>
            </a:r>
            <a:r>
              <a:rPr lang="tr-TR" dirty="0" err="1" smtClean="0"/>
              <a:t>Rodgers</a:t>
            </a:r>
            <a:r>
              <a:rPr lang="tr-TR" dirty="0" smtClean="0"/>
              <a:t> A, </a:t>
            </a:r>
            <a:r>
              <a:rPr lang="tr-TR" dirty="0" err="1" smtClean="0"/>
              <a:t>Gibbons</a:t>
            </a:r>
            <a:r>
              <a:rPr lang="tr-TR" dirty="0" smtClean="0"/>
              <a:t> L, </a:t>
            </a:r>
            <a:r>
              <a:rPr lang="tr-TR" dirty="0" err="1" smtClean="0"/>
              <a:t>Buekens</a:t>
            </a:r>
            <a:r>
              <a:rPr lang="tr-TR" dirty="0" smtClean="0"/>
              <a:t> PM, </a:t>
            </a:r>
            <a:r>
              <a:rPr lang="tr-TR" dirty="0" err="1" smtClean="0"/>
              <a:t>Belizán</a:t>
            </a:r>
            <a:r>
              <a:rPr lang="tr-TR" dirty="0" smtClean="0"/>
              <a:t> JM, </a:t>
            </a:r>
            <a:r>
              <a:rPr lang="tr-TR" dirty="0" err="1" smtClean="0"/>
              <a:t>Althabe</a:t>
            </a:r>
            <a:r>
              <a:rPr lang="tr-TR" dirty="0" smtClean="0"/>
              <a:t> F. </a:t>
            </a:r>
            <a:r>
              <a:rPr lang="tr-TR" dirty="0" err="1" smtClean="0"/>
              <a:t>Interest</a:t>
            </a:r>
            <a:r>
              <a:rPr lang="tr-TR" dirty="0" smtClean="0"/>
              <a:t> </a:t>
            </a:r>
            <a:r>
              <a:rPr lang="en-US" dirty="0" smtClean="0"/>
              <a:t>of pregnant women in the use of SMS (short message service) text messages for the</a:t>
            </a:r>
            <a:r>
              <a:rPr lang="tr-TR" dirty="0" smtClean="0"/>
              <a:t> </a:t>
            </a:r>
            <a:r>
              <a:rPr lang="en-US" dirty="0" smtClean="0"/>
              <a:t>improvement of </a:t>
            </a:r>
            <a:r>
              <a:rPr lang="en-US" dirty="0" err="1" smtClean="0"/>
              <a:t>perinatal</a:t>
            </a:r>
            <a:r>
              <a:rPr lang="en-US" dirty="0" smtClean="0"/>
              <a:t> and postnatal care. </a:t>
            </a:r>
            <a:r>
              <a:rPr lang="en-US" i="1" dirty="0" err="1" smtClean="0"/>
              <a:t>Reprod</a:t>
            </a:r>
            <a:r>
              <a:rPr lang="en-US" i="1" dirty="0" smtClean="0"/>
              <a:t> Health. 2012;9:9.</a:t>
            </a:r>
            <a:endParaRPr lang="tr-TR" i="1" dirty="0" smtClean="0"/>
          </a:p>
          <a:p>
            <a:pPr algn="just">
              <a:buNone/>
            </a:pPr>
            <a:r>
              <a:rPr lang="tr-TR" dirty="0" smtClean="0"/>
              <a:t>6. </a:t>
            </a:r>
            <a:r>
              <a:rPr lang="tr-TR" dirty="0" err="1" smtClean="0"/>
              <a:t>Lindgren</a:t>
            </a:r>
            <a:r>
              <a:rPr lang="tr-TR" dirty="0" smtClean="0"/>
              <a:t> K. </a:t>
            </a:r>
            <a:r>
              <a:rPr lang="tr-TR" dirty="0" err="1" smtClean="0"/>
              <a:t>Testing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r>
              <a:rPr lang="tr-TR" dirty="0" smtClean="0"/>
              <a:t> </a:t>
            </a:r>
            <a:r>
              <a:rPr lang="tr-TR" dirty="0" err="1" smtClean="0"/>
              <a:t>practices</a:t>
            </a:r>
            <a:r>
              <a:rPr lang="tr-TR" dirty="0" smtClean="0"/>
              <a:t> in </a:t>
            </a:r>
            <a:r>
              <a:rPr lang="tr-TR" dirty="0" err="1" smtClean="0"/>
              <a:t>Pregnancy</a:t>
            </a:r>
            <a:r>
              <a:rPr lang="tr-TR" dirty="0" smtClean="0"/>
              <a:t> </a:t>
            </a:r>
            <a:r>
              <a:rPr lang="tr-TR" dirty="0" err="1" smtClean="0"/>
              <a:t>Questionnaire</a:t>
            </a:r>
            <a:r>
              <a:rPr lang="tr-TR" dirty="0" smtClean="0"/>
              <a:t>-II. J </a:t>
            </a:r>
            <a:r>
              <a:rPr lang="tr-TR" i="1" dirty="0" err="1" smtClean="0"/>
              <a:t>Obstet</a:t>
            </a:r>
            <a:r>
              <a:rPr lang="tr-TR" i="1" dirty="0" smtClean="0"/>
              <a:t> </a:t>
            </a:r>
            <a:r>
              <a:rPr lang="tr-TR" i="1" dirty="0" err="1" smtClean="0"/>
              <a:t>Gynecol</a:t>
            </a:r>
            <a:r>
              <a:rPr lang="tr-TR" i="1" dirty="0" smtClean="0"/>
              <a:t> </a:t>
            </a:r>
            <a:r>
              <a:rPr lang="tr-TR" i="1" dirty="0" err="1" smtClean="0"/>
              <a:t>Neonatal</a:t>
            </a:r>
            <a:r>
              <a:rPr lang="tr-TR" i="1" dirty="0" smtClean="0"/>
              <a:t> </a:t>
            </a:r>
            <a:r>
              <a:rPr lang="tr-TR" i="1" dirty="0" err="1" smtClean="0"/>
              <a:t>Nurs</a:t>
            </a:r>
            <a:r>
              <a:rPr lang="tr-TR" i="1" dirty="0" smtClean="0"/>
              <a:t>. 2005;34:465-472.</a:t>
            </a:r>
            <a:endParaRPr lang="tr-T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Grp="1"/>
          </p:cNvGrpSpPr>
          <p:nvPr/>
        </p:nvGrpSpPr>
        <p:grpSpPr bwMode="auto">
          <a:xfrm>
            <a:off x="0" y="188640"/>
            <a:ext cx="8172400" cy="6264696"/>
            <a:chOff x="768" y="1056"/>
            <a:chExt cx="4722" cy="3120"/>
          </a:xfrm>
        </p:grpSpPr>
        <p:pic>
          <p:nvPicPr>
            <p:cNvPr id="5" name="Picture 5" descr="greenb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1056"/>
              <a:ext cx="4722" cy="3114"/>
            </a:xfrm>
            <a:prstGeom prst="rect">
              <a:avLst/>
            </a:prstGeom>
            <a:solidFill>
              <a:srgbClr val="00CC66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968" y="1344"/>
              <a:ext cx="3264" cy="76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996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tr-TR" sz="2400">
                <a:latin typeface="Times New Roman" pitchFamily="18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024" y="1152"/>
              <a:ext cx="912" cy="192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4080" y="1152"/>
              <a:ext cx="912" cy="192"/>
            </a:xfrm>
            <a:prstGeom prst="roundRect">
              <a:avLst>
                <a:gd name="adj" fmla="val 16667"/>
              </a:avLst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968" y="1152"/>
              <a:ext cx="912" cy="192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824" y="3984"/>
              <a:ext cx="3600" cy="19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912" y="3792"/>
              <a:ext cx="9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912" y="1056"/>
              <a:ext cx="864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3" name="12 Dikdörtgen"/>
          <p:cNvSpPr/>
          <p:nvPr/>
        </p:nvSpPr>
        <p:spPr>
          <a:xfrm>
            <a:off x="1979712" y="620688"/>
            <a:ext cx="62646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b="1" dirty="0" smtClean="0"/>
              <a:t>	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A healthy society is only possible if new generations are healthy and maintenance of healthy</a:t>
            </a:r>
            <a:r>
              <a:rPr lang="tr-TR" sz="2400" b="1" dirty="0" smtClean="0"/>
              <a:t> </a:t>
            </a:r>
            <a:r>
              <a:rPr lang="en-US" sz="2400" b="1" dirty="0" smtClean="0"/>
              <a:t>generations can be achieved by preservation of women’s health including physical, mental and</a:t>
            </a:r>
            <a:r>
              <a:rPr lang="tr-TR" sz="2400" b="1" dirty="0" smtClean="0"/>
              <a:t> </a:t>
            </a:r>
            <a:r>
              <a:rPr lang="en-US" sz="2400" b="1" dirty="0" smtClean="0"/>
              <a:t>social aspects</a:t>
            </a:r>
            <a:r>
              <a:rPr lang="tr-TR" sz="2400" b="1" dirty="0" smtClean="0"/>
              <a:t> (1)</a:t>
            </a:r>
            <a:r>
              <a:rPr lang="en-US" sz="2400" b="1" dirty="0" smtClean="0"/>
              <a:t>. </a:t>
            </a:r>
            <a:endParaRPr lang="tr-TR" sz="2400" b="1" dirty="0" smtClean="0"/>
          </a:p>
          <a:p>
            <a:pPr algn="ctr">
              <a:lnSpc>
                <a:spcPct val="150000"/>
              </a:lnSpc>
            </a:pPr>
            <a:endParaRPr lang="tr-TR" sz="2400" b="1" dirty="0" smtClean="0"/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Pregnancy, infancy and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childhood bring about certain additional risks</a:t>
            </a:r>
            <a:r>
              <a:rPr lang="tr-TR" sz="2400" b="1" dirty="0" smtClean="0"/>
              <a:t> (2)</a:t>
            </a:r>
            <a:r>
              <a:rPr lang="en-US" sz="2400" b="1" dirty="0" smtClean="0"/>
              <a:t>.</a:t>
            </a:r>
            <a:endParaRPr lang="tr-TR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0" y="548680"/>
            <a:ext cx="8172400" cy="5877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7. </a:t>
            </a:r>
            <a:r>
              <a:rPr lang="en-US" sz="2400" dirty="0" err="1" smtClean="0"/>
              <a:t>Er</a:t>
            </a:r>
            <a:r>
              <a:rPr lang="en-US" sz="2400" dirty="0" smtClean="0"/>
              <a:t> S. Validation of Turkish version of Health Practice Questionnaire II in pregnancy</a:t>
            </a:r>
            <a:r>
              <a:rPr lang="tr-TR" sz="2400" dirty="0" smtClean="0"/>
              <a:t> </a:t>
            </a:r>
            <a:r>
              <a:rPr lang="en-US" sz="2400" dirty="0" smtClean="0"/>
              <a:t>[master’s thesis]. </a:t>
            </a:r>
            <a:r>
              <a:rPr lang="en-US" sz="2400" dirty="0" err="1" smtClean="0"/>
              <a:t>Ege</a:t>
            </a:r>
            <a:r>
              <a:rPr lang="en-US" sz="2400" dirty="0" smtClean="0"/>
              <a:t> University Institute of Health Sciences, Obstetric and </a:t>
            </a:r>
            <a:r>
              <a:rPr lang="en-US" sz="2400" dirty="0" err="1" smtClean="0"/>
              <a:t>Gynaecology</a:t>
            </a:r>
            <a:r>
              <a:rPr lang="tr-TR" sz="2400" dirty="0" smtClean="0"/>
              <a:t> </a:t>
            </a:r>
            <a:r>
              <a:rPr lang="tr-TR" sz="2400" dirty="0" err="1" smtClean="0"/>
              <a:t>Nursing</a:t>
            </a:r>
            <a:r>
              <a:rPr lang="tr-TR" sz="2400" dirty="0" smtClean="0"/>
              <a:t> Program, </a:t>
            </a:r>
            <a:r>
              <a:rPr lang="tr-TR" sz="2400" dirty="0" err="1" smtClean="0"/>
              <a:t>Izmir</a:t>
            </a:r>
            <a:r>
              <a:rPr lang="tr-TR" sz="2400" dirty="0" smtClean="0"/>
              <a:t>, </a:t>
            </a:r>
            <a:r>
              <a:rPr lang="tr-TR" sz="2400" dirty="0" err="1" smtClean="0"/>
              <a:t>Turkey</a:t>
            </a:r>
            <a:r>
              <a:rPr lang="tr-TR" sz="2400" dirty="0" smtClean="0"/>
              <a:t>, 2006.</a:t>
            </a:r>
          </a:p>
          <a:p>
            <a:pPr algn="just">
              <a:buNone/>
            </a:pPr>
            <a:r>
              <a:rPr lang="en-US" sz="2400" dirty="0" smtClean="0"/>
              <a:t>8. </a:t>
            </a:r>
            <a:r>
              <a:rPr lang="en-US" sz="2400" dirty="0" err="1" smtClean="0"/>
              <a:t>Renkert</a:t>
            </a:r>
            <a:r>
              <a:rPr lang="en-US" sz="2400" dirty="0" smtClean="0"/>
              <a:t> S, </a:t>
            </a:r>
            <a:r>
              <a:rPr lang="en-US" sz="2400" dirty="0" err="1" smtClean="0"/>
              <a:t>Nutbeam</a:t>
            </a:r>
            <a:r>
              <a:rPr lang="en-US" sz="2400" dirty="0" smtClean="0"/>
              <a:t> D. Opportunities to improve maternal health literacy through antenatal</a:t>
            </a:r>
            <a:r>
              <a:rPr lang="tr-TR" sz="2400" dirty="0" smtClean="0"/>
              <a:t> </a:t>
            </a:r>
            <a:r>
              <a:rPr lang="en-US" sz="2400" dirty="0" smtClean="0"/>
              <a:t>education: an exploratory study. </a:t>
            </a:r>
            <a:r>
              <a:rPr lang="en-US" sz="2400" i="1" dirty="0" smtClean="0"/>
              <a:t>Health Promotion International. 2001;16:381-388.</a:t>
            </a:r>
          </a:p>
          <a:p>
            <a:pPr algn="just">
              <a:buNone/>
            </a:pPr>
            <a:r>
              <a:rPr lang="en-US" sz="2400" dirty="0" smtClean="0"/>
              <a:t>9.</a:t>
            </a:r>
            <a:r>
              <a:rPr lang="tr-TR" sz="2400" dirty="0" smtClean="0"/>
              <a:t> </a:t>
            </a:r>
            <a:r>
              <a:rPr lang="en-US" sz="2400" dirty="0" err="1" smtClean="0"/>
              <a:t>Bamanikar</a:t>
            </a:r>
            <a:r>
              <a:rPr lang="en-US" sz="2400" dirty="0" smtClean="0"/>
              <a:t> S, </a:t>
            </a:r>
            <a:r>
              <a:rPr lang="en-US" sz="2400" dirty="0" err="1" smtClean="0"/>
              <a:t>Kee</a:t>
            </a:r>
            <a:r>
              <a:rPr lang="en-US" sz="2400" dirty="0" smtClean="0"/>
              <a:t> LK. Knowledge, attitude and practice of oral and dental healthcare in</a:t>
            </a:r>
            <a:r>
              <a:rPr lang="tr-TR" sz="2400" dirty="0" smtClean="0"/>
              <a:t> </a:t>
            </a:r>
            <a:r>
              <a:rPr lang="tr-TR" sz="2400" dirty="0" err="1" smtClean="0"/>
              <a:t>pregnant</a:t>
            </a:r>
            <a:r>
              <a:rPr lang="tr-TR" sz="2400" dirty="0" smtClean="0"/>
              <a:t> </a:t>
            </a:r>
            <a:r>
              <a:rPr lang="tr-TR" sz="2400" dirty="0" err="1" smtClean="0"/>
              <a:t>women</a:t>
            </a:r>
            <a:r>
              <a:rPr lang="tr-TR" sz="2400" dirty="0" smtClean="0"/>
              <a:t>. </a:t>
            </a:r>
            <a:r>
              <a:rPr lang="tr-TR" sz="2400" i="1" dirty="0" err="1" smtClean="0"/>
              <a:t>Oman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Med</a:t>
            </a:r>
            <a:r>
              <a:rPr lang="tr-TR" sz="2400" i="1" dirty="0" smtClean="0"/>
              <a:t> J. 2013;28:288-291.</a:t>
            </a:r>
          </a:p>
          <a:p>
            <a:pPr algn="just">
              <a:buNone/>
            </a:pPr>
            <a:r>
              <a:rPr lang="en-US" sz="2400" dirty="0" smtClean="0"/>
              <a:t>10. Anya SE, </a:t>
            </a:r>
            <a:r>
              <a:rPr lang="en-US" sz="2400" dirty="0" err="1" smtClean="0"/>
              <a:t>Hydara</a:t>
            </a:r>
            <a:r>
              <a:rPr lang="en-US" sz="2400" dirty="0" smtClean="0"/>
              <a:t> A, </a:t>
            </a:r>
            <a:r>
              <a:rPr lang="en-US" sz="2400" dirty="0" err="1" smtClean="0"/>
              <a:t>Jaiteh</a:t>
            </a:r>
            <a:r>
              <a:rPr lang="en-US" sz="2400" dirty="0" smtClean="0"/>
              <a:t> LE. Antenatal care in The Gambia: missed opportunity for</a:t>
            </a:r>
            <a:r>
              <a:rPr lang="tr-TR" sz="2400" dirty="0" smtClean="0"/>
              <a:t> </a:t>
            </a:r>
            <a:r>
              <a:rPr lang="en-US" sz="2400" dirty="0" smtClean="0"/>
              <a:t>information, education and communication. </a:t>
            </a:r>
            <a:r>
              <a:rPr lang="en-US" sz="2400" i="1" dirty="0" smtClean="0"/>
              <a:t>BMC Pregnancy Childbirth. 2008;8:9.</a:t>
            </a:r>
            <a:endParaRPr lang="tr-TR" sz="2400" b="1" dirty="0" smtClean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404664"/>
            <a:ext cx="7776864" cy="59046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11. </a:t>
            </a:r>
            <a:r>
              <a:rPr lang="en-US" dirty="0" err="1" smtClean="0"/>
              <a:t>Chemir</a:t>
            </a:r>
            <a:r>
              <a:rPr lang="en-US" dirty="0" smtClean="0"/>
              <a:t> F, </a:t>
            </a:r>
            <a:r>
              <a:rPr lang="en-US" dirty="0" err="1" smtClean="0"/>
              <a:t>Alemseged</a:t>
            </a:r>
            <a:r>
              <a:rPr lang="en-US" dirty="0" smtClean="0"/>
              <a:t> F, </a:t>
            </a:r>
            <a:r>
              <a:rPr lang="en-US" dirty="0" err="1" smtClean="0"/>
              <a:t>Workneh</a:t>
            </a:r>
            <a:r>
              <a:rPr lang="en-US" dirty="0" smtClean="0"/>
              <a:t> D. Satisfaction with focused antenatal care service and</a:t>
            </a:r>
            <a:r>
              <a:rPr lang="tr-TR" dirty="0" smtClean="0"/>
              <a:t> </a:t>
            </a:r>
            <a:r>
              <a:rPr lang="en-US" dirty="0" smtClean="0"/>
              <a:t>associated factors among pregnant women attending focused antenatal care at health centers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Jimma</a:t>
            </a:r>
            <a:r>
              <a:rPr lang="en-US" dirty="0" smtClean="0"/>
              <a:t> town, </a:t>
            </a:r>
            <a:r>
              <a:rPr lang="en-US" dirty="0" err="1" smtClean="0"/>
              <a:t>Jimma</a:t>
            </a:r>
            <a:r>
              <a:rPr lang="en-US" dirty="0" smtClean="0"/>
              <a:t> zone, South West Ethiopia; a facility based cross-sectional study</a:t>
            </a:r>
            <a:r>
              <a:rPr lang="tr-TR" dirty="0" smtClean="0"/>
              <a:t> </a:t>
            </a:r>
            <a:r>
              <a:rPr lang="en-US" dirty="0" smtClean="0"/>
              <a:t>triangulated with qualitative study. </a:t>
            </a:r>
            <a:r>
              <a:rPr lang="en-US" i="1" dirty="0" smtClean="0"/>
              <a:t>BMC Res Notes. 2014;7:164.</a:t>
            </a:r>
          </a:p>
          <a:p>
            <a:pPr algn="just">
              <a:buNone/>
            </a:pPr>
            <a:r>
              <a:rPr lang="en-US" dirty="0" smtClean="0"/>
              <a:t>12. </a:t>
            </a:r>
            <a:r>
              <a:rPr lang="en-US" dirty="0" err="1" smtClean="0"/>
              <a:t>Regassa</a:t>
            </a:r>
            <a:r>
              <a:rPr lang="en-US" dirty="0" smtClean="0"/>
              <a:t> N. Antenatal and postnatal care service utilization in southern Ethiopia: a</a:t>
            </a:r>
            <a:r>
              <a:rPr lang="tr-TR" dirty="0" smtClean="0"/>
              <a:t> </a:t>
            </a:r>
            <a:r>
              <a:rPr lang="en-US" dirty="0" smtClean="0"/>
              <a:t>population-based study. </a:t>
            </a:r>
            <a:r>
              <a:rPr lang="en-US" i="1" dirty="0" err="1" smtClean="0"/>
              <a:t>Afr</a:t>
            </a:r>
            <a:r>
              <a:rPr lang="en-US" i="1" dirty="0" smtClean="0"/>
              <a:t> Health Sci. 2011;11:390-397.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10039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5013176"/>
            <a:ext cx="8172400" cy="184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3600" b="1" i="1" dirty="0" err="1" smtClean="0">
                <a:solidFill>
                  <a:schemeClr val="accent6"/>
                </a:solidFill>
                <a:latin typeface="Comic Sans MS" pitchFamily="66" charset="0"/>
              </a:rPr>
              <a:t>Thanks</a:t>
            </a:r>
            <a:r>
              <a:rPr lang="tr-TR" sz="3600" b="1" i="1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tr-TR" sz="3600" b="1" i="1" dirty="0" err="1" smtClean="0">
                <a:solidFill>
                  <a:schemeClr val="accent6"/>
                </a:solidFill>
                <a:latin typeface="Comic Sans MS" pitchFamily="66" charset="0"/>
              </a:rPr>
              <a:t>For</a:t>
            </a:r>
            <a:r>
              <a:rPr lang="tr-TR" sz="3600" b="1" i="1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tr-TR" sz="3600" b="1" i="1" dirty="0" err="1" smtClean="0">
                <a:solidFill>
                  <a:schemeClr val="accent6"/>
                </a:solidFill>
                <a:latin typeface="Comic Sans MS" pitchFamily="66" charset="0"/>
              </a:rPr>
              <a:t>Your</a:t>
            </a:r>
            <a:r>
              <a:rPr lang="tr-TR" sz="3600" b="1" i="1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tr-TR" sz="3600" b="1" i="1" dirty="0" err="1" smtClean="0">
                <a:solidFill>
                  <a:schemeClr val="accent6"/>
                </a:solidFill>
                <a:latin typeface="Comic Sans MS" pitchFamily="66" charset="0"/>
              </a:rPr>
              <a:t>Attention</a:t>
            </a:r>
            <a:r>
              <a:rPr lang="tr-TR" sz="3600" b="1" i="1" dirty="0" smtClean="0">
                <a:solidFill>
                  <a:schemeClr val="accent6"/>
                </a:solidFill>
                <a:latin typeface="Comic Sans MS" pitchFamily="66" charset="0"/>
              </a:rPr>
              <a:t> …</a:t>
            </a:r>
            <a:endParaRPr lang="tr-TR" sz="3600" b="1" i="1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32656"/>
            <a:ext cx="8172400" cy="63367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b="1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Annually, number of mortality worldwide due</a:t>
            </a:r>
            <a:r>
              <a:rPr lang="tr-TR" b="1" dirty="0" smtClean="0"/>
              <a:t> </a:t>
            </a:r>
            <a:r>
              <a:rPr lang="en-US" b="1" dirty="0" smtClean="0"/>
              <a:t>to maternal, prenatal and contraceptive causes and complications is more than 500,000</a:t>
            </a:r>
            <a:r>
              <a:rPr lang="tr-TR" b="1" dirty="0" smtClean="0"/>
              <a:t> (1, 2)</a:t>
            </a:r>
            <a:r>
              <a:rPr lang="en-US" b="1" dirty="0" smtClean="0"/>
              <a:t>. In</a:t>
            </a:r>
            <a:r>
              <a:rPr lang="tr-TR" b="1" dirty="0" smtClean="0"/>
              <a:t> </a:t>
            </a:r>
            <a:r>
              <a:rPr lang="en-US" b="1" dirty="0" smtClean="0"/>
              <a:t>other words, at least 1,600 women die due to causes associated with birth and pregnancy</a:t>
            </a:r>
            <a:r>
              <a:rPr lang="tr-TR" b="1" dirty="0" smtClean="0"/>
              <a:t> </a:t>
            </a:r>
            <a:r>
              <a:rPr lang="tr-TR" b="1" dirty="0" err="1" smtClean="0"/>
              <a:t>everyday</a:t>
            </a:r>
            <a:r>
              <a:rPr lang="tr-TR" b="1" dirty="0" smtClean="0"/>
              <a:t> (1).</a:t>
            </a:r>
            <a:endParaRPr lang="tr-T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404664"/>
            <a:ext cx="7848872" cy="612068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Improvement of educational level results in advancements of ages of marriage and</a:t>
            </a:r>
            <a:r>
              <a:rPr lang="tr-TR" b="1" dirty="0" smtClean="0"/>
              <a:t> </a:t>
            </a:r>
            <a:r>
              <a:rPr lang="en-US" b="1" dirty="0" smtClean="0"/>
              <a:t>birth and women tend to behave more consciously with respect to their health</a:t>
            </a:r>
            <a:r>
              <a:rPr lang="tr-TR" b="1" dirty="0" smtClean="0"/>
              <a:t> (2, 3)</a:t>
            </a:r>
            <a:r>
              <a:rPr lang="en-US" b="1" dirty="0" smtClean="0"/>
              <a:t>.</a:t>
            </a:r>
            <a:endParaRPr lang="tr-TR" b="1" dirty="0" smtClean="0"/>
          </a:p>
          <a:p>
            <a:pPr algn="ctr">
              <a:lnSpc>
                <a:spcPct val="150000"/>
              </a:lnSpc>
              <a:buNone/>
            </a:pPr>
            <a:endParaRPr lang="tr-TR" b="1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Hence,</a:t>
            </a:r>
            <a:r>
              <a:rPr lang="tr-TR" b="1" dirty="0" smtClean="0"/>
              <a:t> </a:t>
            </a:r>
            <a:r>
              <a:rPr lang="en-US" b="1" dirty="0" smtClean="0"/>
              <a:t>primary healthcare for pregnant and women in puerperal period must be provided by well</a:t>
            </a:r>
            <a:r>
              <a:rPr lang="tr-TR" b="1" dirty="0" smtClean="0"/>
              <a:t> </a:t>
            </a:r>
            <a:r>
              <a:rPr lang="en-US" b="1" dirty="0" smtClean="0"/>
              <a:t>trained</a:t>
            </a:r>
            <a:r>
              <a:rPr lang="tr-TR" b="1" dirty="0" smtClean="0"/>
              <a:t> </a:t>
            </a:r>
            <a:r>
              <a:rPr lang="tr-TR" b="1" dirty="0" err="1" smtClean="0"/>
              <a:t>Health</a:t>
            </a:r>
            <a:r>
              <a:rPr lang="tr-TR" b="1" dirty="0" smtClean="0"/>
              <a:t> </a:t>
            </a:r>
            <a:r>
              <a:rPr lang="tr-TR" b="1" dirty="0" err="1" smtClean="0"/>
              <a:t>Care</a:t>
            </a:r>
            <a:r>
              <a:rPr lang="tr-TR" b="1" dirty="0" smtClean="0"/>
              <a:t> Professional (4).</a:t>
            </a:r>
            <a:endParaRPr lang="tr-TR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764704"/>
            <a:ext cx="8100392" cy="484632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endParaRPr lang="tr-TR" b="0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Descriptive data including age, obstetric history and</a:t>
            </a:r>
            <a:r>
              <a:rPr lang="tr-TR" b="1" dirty="0" smtClean="0"/>
              <a:t> </a:t>
            </a:r>
            <a:r>
              <a:rPr lang="en-US" b="1" dirty="0" smtClean="0"/>
              <a:t>ethnicity must be taken into account in order to amplify the efficacy of prenatal education</a:t>
            </a:r>
            <a:r>
              <a:rPr lang="tr-TR" b="1" dirty="0" smtClean="0"/>
              <a:t> (5)</a:t>
            </a:r>
            <a:r>
              <a:rPr lang="en-US" b="1" dirty="0" smtClean="0"/>
              <a:t>.</a:t>
            </a:r>
            <a:endParaRPr lang="tr-TR" b="1" dirty="0" smtClean="0"/>
          </a:p>
          <a:p>
            <a:pPr algn="ctr">
              <a:lnSpc>
                <a:spcPct val="150000"/>
              </a:lnSpc>
              <a:buNone/>
            </a:pPr>
            <a:endParaRPr lang="tr-TR" b="1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Diminution of amount of medications used during prenatal course was linked with</a:t>
            </a:r>
            <a:r>
              <a:rPr lang="tr-TR" b="1" dirty="0" smtClean="0"/>
              <a:t> </a:t>
            </a:r>
            <a:r>
              <a:rPr lang="en-US" b="1" dirty="0" smtClean="0"/>
              <a:t>administration of an effective prenatal training</a:t>
            </a:r>
            <a:r>
              <a:rPr lang="tr-TR" b="1" dirty="0" smtClean="0"/>
              <a:t> (4, 5)</a:t>
            </a:r>
            <a:r>
              <a:rPr lang="en-US" b="1" dirty="0" smtClean="0"/>
              <a:t>.</a:t>
            </a:r>
            <a:endParaRPr lang="tr-T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88640"/>
            <a:ext cx="8244408" cy="6267096"/>
          </a:xfrm>
        </p:spPr>
        <p:txBody>
          <a:bodyPr>
            <a:normAutofit/>
          </a:bodyPr>
          <a:lstStyle/>
          <a:p>
            <a:pPr algn="just"/>
            <a:endParaRPr lang="tr-TR" b="0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Questionnaires are useful tools to assess healthcare applications, but they have been rarely</a:t>
            </a:r>
            <a:r>
              <a:rPr lang="tr-TR" b="1" dirty="0" smtClean="0"/>
              <a:t> </a:t>
            </a:r>
            <a:r>
              <a:rPr lang="en-US" b="1" dirty="0" smtClean="0"/>
              <a:t>used for healthcare status of pregnant women</a:t>
            </a:r>
            <a:r>
              <a:rPr lang="tr-TR" b="1" dirty="0" smtClean="0"/>
              <a:t> (6)</a:t>
            </a:r>
            <a:r>
              <a:rPr lang="en-US" b="1" dirty="0" smtClean="0"/>
              <a:t>.</a:t>
            </a:r>
            <a:endParaRPr lang="tr-TR" b="1" dirty="0" smtClean="0"/>
          </a:p>
          <a:p>
            <a:pPr algn="ctr">
              <a:lnSpc>
                <a:spcPct val="150000"/>
              </a:lnSpc>
              <a:buNone/>
            </a:pPr>
            <a:endParaRPr lang="tr-TR" b="1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Since nurses are in close</a:t>
            </a:r>
            <a:r>
              <a:rPr lang="tr-TR" b="1" dirty="0" smtClean="0"/>
              <a:t> </a:t>
            </a:r>
            <a:r>
              <a:rPr lang="en-US" b="1" dirty="0" smtClean="0"/>
              <a:t>communication with pregnant under obstetric follow-up, they may determine the problems in</a:t>
            </a:r>
            <a:r>
              <a:rPr lang="tr-TR" b="1" dirty="0" smtClean="0"/>
              <a:t> </a:t>
            </a:r>
            <a:r>
              <a:rPr lang="en-US" b="1" dirty="0" smtClean="0"/>
              <a:t>personal and healthcare related issues.</a:t>
            </a:r>
            <a:endParaRPr lang="tr-TR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320040"/>
            <a:ext cx="7992888" cy="1380768"/>
          </a:xfrm>
        </p:spPr>
        <p:txBody>
          <a:bodyPr>
            <a:normAutofit/>
          </a:bodyPr>
          <a:lstStyle/>
          <a:p>
            <a:pPr algn="ctr"/>
            <a:r>
              <a:rPr lang="tr-TR" b="0" dirty="0" err="1" smtClean="0"/>
              <a:t>AIm</a:t>
            </a:r>
            <a:endParaRPr lang="tr-TR" b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9416"/>
            <a:ext cx="8100392" cy="4846320"/>
          </a:xfrm>
        </p:spPr>
        <p:txBody>
          <a:bodyPr/>
          <a:lstStyle/>
          <a:p>
            <a:pPr algn="just"/>
            <a:endParaRPr lang="tr-TR" b="0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The aim of the current study was to determine the health related attitudes, </a:t>
            </a:r>
            <a:r>
              <a:rPr lang="en-US" b="1" dirty="0" err="1" smtClean="0"/>
              <a:t>behaviour</a:t>
            </a:r>
            <a:r>
              <a:rPr lang="en-US" b="1" dirty="0" smtClean="0"/>
              <a:t> and</a:t>
            </a:r>
            <a:r>
              <a:rPr lang="tr-TR" b="1" dirty="0" smtClean="0"/>
              <a:t> </a:t>
            </a:r>
            <a:r>
              <a:rPr lang="en-US" b="1" dirty="0" smtClean="0"/>
              <a:t>practices of pregnant and to estimate proper </a:t>
            </a:r>
            <a:r>
              <a:rPr lang="en-US" b="1" dirty="0" err="1" smtClean="0"/>
              <a:t>nurs</a:t>
            </a:r>
            <a:r>
              <a:rPr lang="tr-TR" b="1" dirty="0" err="1" smtClean="0"/>
              <a:t>ing</a:t>
            </a:r>
            <a:r>
              <a:rPr lang="en-US" b="1" dirty="0" smtClean="0"/>
              <a:t> applications that may aid in</a:t>
            </a:r>
            <a:r>
              <a:rPr lang="tr-TR" b="1" dirty="0" smtClean="0"/>
              <a:t> </a:t>
            </a:r>
            <a:r>
              <a:rPr lang="en-US" b="1" dirty="0" smtClean="0"/>
              <a:t>improvement and promotion of women’s health during pregnancy.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320040"/>
            <a:ext cx="7848872" cy="1143000"/>
          </a:xfrm>
        </p:spPr>
        <p:txBody>
          <a:bodyPr>
            <a:normAutofit/>
          </a:bodyPr>
          <a:lstStyle/>
          <a:p>
            <a:pPr algn="ctr"/>
            <a:r>
              <a:rPr lang="tr-TR" b="0" dirty="0" err="1" smtClean="0"/>
              <a:t>METHODs</a:t>
            </a:r>
            <a:endParaRPr lang="tr-TR" b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28800"/>
            <a:ext cx="7920880" cy="48269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This cross-sectional study was performed after the approval of local Institutional Review</a:t>
            </a:r>
            <a:r>
              <a:rPr lang="tr-TR" b="1" dirty="0" smtClean="0"/>
              <a:t> </a:t>
            </a:r>
            <a:r>
              <a:rPr lang="en-US" b="1" dirty="0" smtClean="0"/>
              <a:t>Board (2014/600-669). </a:t>
            </a:r>
            <a:endParaRPr lang="tr-TR" b="1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Participants were instructed about the procedures for application of</a:t>
            </a:r>
            <a:r>
              <a:rPr lang="tr-TR" b="1" dirty="0" smtClean="0"/>
              <a:t> </a:t>
            </a:r>
            <a:r>
              <a:rPr lang="en-US" b="1" dirty="0" smtClean="0"/>
              <a:t>questionnaires in detail and written informed consent was obtained.</a:t>
            </a:r>
            <a:endParaRPr lang="tr-TR" b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1323</TotalTime>
  <Words>1647</Words>
  <Application>Microsoft Macintosh PowerPoint</Application>
  <PresentationFormat>On-screen Show (4:3)</PresentationFormat>
  <Paragraphs>133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Zengin</vt:lpstr>
      <vt:lpstr>Evaluation of health related behaviours and attitudes of women during pregnancy in Edirne, Turkey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FINDINGS</vt:lpstr>
      <vt:lpstr>Table 1. Comparative overview of descriptive data groups with respect to their Health Practice Questionnaire-II scores.</vt:lpstr>
      <vt:lpstr>Table 1. Comparative overview of descriptive data groups with respect to their Health Practice Questionnaire-II scores</vt:lpstr>
      <vt:lpstr>Table 1. Comparative overview of descriptive data groups with respect to their Health Practice Questionnaire-II scores.</vt:lpstr>
      <vt:lpstr>PowerPoint Presentation</vt:lpstr>
      <vt:lpstr>DISCUSSION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REFERENCES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PERİNATAL HEMŞİRELİKTE KARŞILAŞILAN ETİK İKİLEMLER VE YASAL SORUNLAR</dc:title>
  <dc:creator>user</dc:creator>
  <cp:lastModifiedBy>Ahsen ŞİRİN</cp:lastModifiedBy>
  <cp:revision>179</cp:revision>
  <dcterms:created xsi:type="dcterms:W3CDTF">2015-03-31T10:24:53Z</dcterms:created>
  <dcterms:modified xsi:type="dcterms:W3CDTF">2015-09-30T06:46:29Z</dcterms:modified>
</cp:coreProperties>
</file>