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94" r:id="rId3"/>
    <p:sldId id="295" r:id="rId4"/>
    <p:sldId id="256" r:id="rId5"/>
    <p:sldId id="262" r:id="rId6"/>
    <p:sldId id="285" r:id="rId7"/>
    <p:sldId id="286" r:id="rId8"/>
    <p:sldId id="287" r:id="rId9"/>
    <p:sldId id="288" r:id="rId10"/>
    <p:sldId id="289" r:id="rId11"/>
    <p:sldId id="290" r:id="rId12"/>
    <p:sldId id="291" r:id="rId13"/>
    <p:sldId id="292" r:id="rId14"/>
    <p:sldId id="293" r:id="rId15"/>
    <p:sldId id="274"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0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60"/>
  </p:normalViewPr>
  <p:slideViewPr>
    <p:cSldViewPr snapToGrid="0">
      <p:cViewPr varScale="1">
        <p:scale>
          <a:sx n="70" d="100"/>
          <a:sy n="70" d="100"/>
        </p:scale>
        <p:origin x="-13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9DCA30-5B44-41AE-8D42-2A60C427B1F2}" type="datetimeFigureOut">
              <a:rPr lang="tr-TR" smtClean="0"/>
              <a:t>13.10.2015</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5D8CA-1D5C-4CD2-8795-114CB7478BF1}" type="slidenum">
              <a:rPr lang="tr-TR" smtClean="0"/>
              <a:t>‹#›</a:t>
            </a:fld>
            <a:endParaRPr lang="tr-TR"/>
          </a:p>
        </p:txBody>
      </p:sp>
    </p:spTree>
    <p:extLst>
      <p:ext uri="{BB962C8B-B14F-4D97-AF65-F5344CB8AC3E}">
        <p14:creationId xmlns:p14="http://schemas.microsoft.com/office/powerpoint/2010/main" val="4280618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3D35D8CA-1D5C-4CD2-8795-114CB7478BF1}" type="slidenum">
              <a:rPr lang="tr-TR" smtClean="0"/>
              <a:t>3</a:t>
            </a:fld>
            <a:endParaRPr lang="tr-TR"/>
          </a:p>
        </p:txBody>
      </p:sp>
    </p:spTree>
    <p:extLst>
      <p:ext uri="{BB962C8B-B14F-4D97-AF65-F5344CB8AC3E}">
        <p14:creationId xmlns:p14="http://schemas.microsoft.com/office/powerpoint/2010/main" val="2975448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D35D8CA-1D5C-4CD2-8795-114CB7478BF1}" type="slidenum">
              <a:rPr lang="tr-TR" smtClean="0"/>
              <a:t>14</a:t>
            </a:fld>
            <a:endParaRPr lang="tr-TR"/>
          </a:p>
        </p:txBody>
      </p:sp>
    </p:spTree>
    <p:extLst>
      <p:ext uri="{BB962C8B-B14F-4D97-AF65-F5344CB8AC3E}">
        <p14:creationId xmlns:p14="http://schemas.microsoft.com/office/powerpoint/2010/main" val="104313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tr-TR"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algn="r"/>
            <a:fld id="{04252D96-915F-44D9-8867-434AD48E8AAA}" type="slidenum">
              <a:rPr lang="tr-TR" smtClean="0"/>
              <a:pPr algn="r"/>
              <a:t>‹#›</a:t>
            </a:fld>
            <a:r>
              <a:rPr lang="tr-TR" dirty="0" smtClean="0"/>
              <a:t>/12</a:t>
            </a:r>
            <a:endParaRPr lang="tr-TR" dirty="0"/>
          </a:p>
        </p:txBody>
      </p:sp>
    </p:spTree>
    <p:extLst>
      <p:ext uri="{BB962C8B-B14F-4D97-AF65-F5344CB8AC3E}">
        <p14:creationId xmlns:p14="http://schemas.microsoft.com/office/powerpoint/2010/main" val="36070345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tr-T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4252D96-915F-44D9-8867-434AD48E8AAA}" type="slidenum">
              <a:rPr lang="tr-TR" smtClean="0"/>
              <a:t>‹#›</a:t>
            </a:fld>
            <a:endParaRPr lang="tr-TR"/>
          </a:p>
        </p:txBody>
      </p:sp>
      <p:sp>
        <p:nvSpPr>
          <p:cNvPr id="8" name="Dikdörtgen 6"/>
          <p:cNvSpPr/>
          <p:nvPr userDrawn="1"/>
        </p:nvSpPr>
        <p:spPr>
          <a:xfrm>
            <a:off x="0" y="1194816"/>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20403951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tr-TR"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4252D96-915F-44D9-8867-434AD48E8AAA}" type="slidenum">
              <a:rPr lang="tr-TR" smtClean="0"/>
              <a:t>‹#›</a:t>
            </a:fld>
            <a:endParaRPr lang="tr-TR"/>
          </a:p>
        </p:txBody>
      </p:sp>
      <p:sp>
        <p:nvSpPr>
          <p:cNvPr id="8" name="Dikdörtgen 6"/>
          <p:cNvSpPr/>
          <p:nvPr userDrawn="1"/>
        </p:nvSpPr>
        <p:spPr>
          <a:xfrm>
            <a:off x="0" y="1207008"/>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19556951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Line 1026"/>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kumimoji="1" lang="en-US" sz="2800">
              <a:solidFill>
                <a:srgbClr val="FFFFFF"/>
              </a:solidFill>
              <a:latin typeface="Times New Roman" pitchFamily="18" charset="0"/>
              <a:ea typeface="ＭＳ Ｐゴシック" pitchFamily="34" charset="-128"/>
            </a:endParaRPr>
          </a:p>
        </p:txBody>
      </p:sp>
      <p:sp>
        <p:nvSpPr>
          <p:cNvPr id="5" name="Arc 1027"/>
          <p:cNvSpPr>
            <a:spLocks/>
          </p:cNvSpPr>
          <p:nvPr/>
        </p:nvSpPr>
        <p:spPr bwMode="auto">
          <a:xfrm>
            <a:off x="0" y="842963"/>
            <a:ext cx="2897188" cy="6015037"/>
          </a:xfrm>
          <a:custGeom>
            <a:avLst/>
            <a:gdLst>
              <a:gd name="T0" fmla="*/ 0 w 21600"/>
              <a:gd name="T1" fmla="*/ 0 h 21600"/>
              <a:gd name="T2" fmla="*/ 388597144 w 21600"/>
              <a:gd name="T3" fmla="*/ 1675031024 h 21600"/>
              <a:gd name="T4" fmla="*/ 0 w 21600"/>
              <a:gd name="T5" fmla="*/ 167503102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pPr eaLnBrk="0" fontAlgn="base" hangingPunct="0">
              <a:spcBef>
                <a:spcPct val="0"/>
              </a:spcBef>
              <a:spcAft>
                <a:spcPct val="0"/>
              </a:spcAft>
            </a:pPr>
            <a:endParaRPr kumimoji="1" lang="en-US" sz="2800">
              <a:solidFill>
                <a:srgbClr val="FFFFFF"/>
              </a:solidFill>
              <a:latin typeface="Times New Roman" pitchFamily="18" charset="0"/>
              <a:ea typeface="ＭＳ Ｐゴシック" pitchFamily="34" charset="-128"/>
            </a:endParaRPr>
          </a:p>
        </p:txBody>
      </p:sp>
      <p:sp>
        <p:nvSpPr>
          <p:cNvPr id="22532" name="Rectangle 1028"/>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ja-JP" altLang="en-US"/>
              <a:t>マスタ タイトルの</a:t>
            </a:r>
            <a:br>
              <a:rPr lang="ja-JP" altLang="en-US"/>
            </a:br>
            <a:r>
              <a:rPr lang="ja-JP" altLang="en-US"/>
              <a:t>書式設定</a:t>
            </a:r>
          </a:p>
        </p:txBody>
      </p:sp>
      <p:sp>
        <p:nvSpPr>
          <p:cNvPr id="22533" name="Rectangle 1029"/>
          <p:cNvSpPr>
            <a:spLocks noGrp="1" noChangeArrowheads="1"/>
          </p:cNvSpPr>
          <p:nvPr>
            <p:ph type="subTitle" sz="quarter" idx="1"/>
          </p:nvPr>
        </p:nvSpPr>
        <p:spPr>
          <a:xfrm>
            <a:off x="4191000" y="1828800"/>
            <a:ext cx="4572000" cy="1752600"/>
          </a:xfrm>
        </p:spPr>
        <p:txBody>
          <a:bodyPr/>
          <a:lstStyle>
            <a:lvl1pPr marL="0" indent="0">
              <a:buFont typeface="Wingdings" pitchFamily="2" charset="2"/>
              <a:buNone/>
              <a:defRPr sz="2400"/>
            </a:lvl1pPr>
          </a:lstStyle>
          <a:p>
            <a:r>
              <a:rPr lang="ja-JP" altLang="en-US"/>
              <a:t>マスタ サブタイトルの書式設定</a:t>
            </a:r>
          </a:p>
        </p:txBody>
      </p:sp>
      <p:sp>
        <p:nvSpPr>
          <p:cNvPr id="6" name="Rectangle 1030"/>
          <p:cNvSpPr>
            <a:spLocks noGrp="1" noChangeArrowheads="1"/>
          </p:cNvSpPr>
          <p:nvPr>
            <p:ph type="dt" sz="quarter" idx="10"/>
          </p:nvPr>
        </p:nvSpPr>
        <p:spPr/>
        <p:txBody>
          <a:bodyPr/>
          <a:lstStyle>
            <a:lvl1pPr>
              <a:defRPr smtClean="0"/>
            </a:lvl1pPr>
          </a:lstStyle>
          <a:p>
            <a:pPr>
              <a:defRPr/>
            </a:pPr>
            <a:fld id="{6C173D50-E166-4435-9EEB-2B6ED71E984F}" type="datetime1">
              <a:rPr lang="ja-JP" altLang="en-US">
                <a:solidFill>
                  <a:srgbClr val="FFFFFF"/>
                </a:solidFill>
              </a:rPr>
              <a:pPr>
                <a:defRPr/>
              </a:pPr>
              <a:t>2015/10/13</a:t>
            </a:fld>
            <a:endParaRPr lang="en-US" altLang="ja-JP">
              <a:solidFill>
                <a:srgbClr val="FFFFFF"/>
              </a:solidFill>
            </a:endParaRPr>
          </a:p>
        </p:txBody>
      </p:sp>
      <p:sp>
        <p:nvSpPr>
          <p:cNvPr id="7" name="Rectangle 1031"/>
          <p:cNvSpPr>
            <a:spLocks noGrp="1" noChangeArrowheads="1"/>
          </p:cNvSpPr>
          <p:nvPr>
            <p:ph type="ftr" sz="quarter" idx="11"/>
          </p:nvPr>
        </p:nvSpPr>
        <p:spPr/>
        <p:txBody>
          <a:bodyPr/>
          <a:lstStyle>
            <a:lvl1pPr>
              <a:defRPr smtClean="0"/>
            </a:lvl1pPr>
          </a:lstStyle>
          <a:p>
            <a:pPr>
              <a:defRPr/>
            </a:pPr>
            <a:endParaRPr lang="en-US" altLang="ja-JP">
              <a:solidFill>
                <a:srgbClr val="FFFFFF"/>
              </a:solidFill>
            </a:endParaRPr>
          </a:p>
        </p:txBody>
      </p:sp>
      <p:sp>
        <p:nvSpPr>
          <p:cNvPr id="8" name="Rectangle 1032"/>
          <p:cNvSpPr>
            <a:spLocks noGrp="1" noChangeArrowheads="1"/>
          </p:cNvSpPr>
          <p:nvPr>
            <p:ph type="sldNum" sz="quarter" idx="12"/>
          </p:nvPr>
        </p:nvSpPr>
        <p:spPr/>
        <p:txBody>
          <a:bodyPr/>
          <a:lstStyle>
            <a:lvl1pPr>
              <a:defRPr smtClean="0"/>
            </a:lvl1pPr>
          </a:lstStyle>
          <a:p>
            <a:pPr>
              <a:defRPr/>
            </a:pPr>
            <a:fld id="{289DF824-A5D4-44F2-9082-6B9BFA81D393}"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623440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C6EEC934-A16F-4FF9-B542-D26E38E44E81}" type="datetime1">
              <a:rPr lang="ja-JP" altLang="en-US">
                <a:solidFill>
                  <a:srgbClr val="FFFFFF"/>
                </a:solidFill>
              </a:rPr>
              <a:pPr>
                <a:defRPr/>
              </a:pPr>
              <a:t>2015/10/13</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69B1D514-AB0E-42F7-B6FE-C87590C6F6F6}"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20611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C25EBCC-11C8-4A9D-84C2-FFB6C014B292}" type="datetime1">
              <a:rPr lang="ja-JP" altLang="en-US">
                <a:solidFill>
                  <a:srgbClr val="FFFFFF"/>
                </a:solidFill>
              </a:rPr>
              <a:pPr>
                <a:defRPr/>
              </a:pPr>
              <a:t>2015/10/13</a:t>
            </a:fld>
            <a:endParaRPr lang="en-US" altLang="ja-JP">
              <a:solidFill>
                <a:srgbClr val="FFFFFF"/>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4" name="Rectangle 7"/>
          <p:cNvSpPr>
            <a:spLocks noGrp="1" noChangeArrowheads="1"/>
          </p:cNvSpPr>
          <p:nvPr>
            <p:ph type="sldNum" sz="quarter" idx="12"/>
          </p:nvPr>
        </p:nvSpPr>
        <p:spPr>
          <a:ln/>
        </p:spPr>
        <p:txBody>
          <a:bodyPr/>
          <a:lstStyle>
            <a:lvl1pPr>
              <a:defRPr/>
            </a:lvl1pPr>
          </a:lstStyle>
          <a:p>
            <a:pPr>
              <a:defRPr/>
            </a:pPr>
            <a:fld id="{ADDA1997-3A31-41A4-94A7-EBF038C4C81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307125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5"/>
          <p:cNvSpPr>
            <a:spLocks noGrp="1" noChangeArrowheads="1"/>
          </p:cNvSpPr>
          <p:nvPr>
            <p:ph type="dt" sz="half" idx="10"/>
          </p:nvPr>
        </p:nvSpPr>
        <p:spPr>
          <a:ln/>
        </p:spPr>
        <p:txBody>
          <a:bodyPr/>
          <a:lstStyle>
            <a:lvl1pPr>
              <a:defRPr/>
            </a:lvl1pPr>
          </a:lstStyle>
          <a:p>
            <a:pPr>
              <a:defRPr/>
            </a:pPr>
            <a:fld id="{8C37AD21-3DE5-47DB-BECF-A7AE85457FA1}" type="datetime1">
              <a:rPr lang="ja-JP" altLang="en-US">
                <a:solidFill>
                  <a:srgbClr val="FFFFFF"/>
                </a:solidFill>
              </a:rPr>
              <a:pPr>
                <a:defRPr/>
              </a:pPr>
              <a:t>2015/10/13</a:t>
            </a:fld>
            <a:endParaRPr lang="en-US" altLang="ja-JP">
              <a:solidFill>
                <a:srgbClr val="FFFFFF"/>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5692266B-F93A-4A7D-B1C0-5E189B42743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539373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tr-T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algn="r"/>
            <a:fld id="{04252D96-915F-44D9-8867-434AD48E8AAA}" type="slidenum">
              <a:rPr lang="tr-TR" smtClean="0"/>
              <a:pPr algn="r"/>
              <a:t>‹#›</a:t>
            </a:fld>
            <a:r>
              <a:rPr lang="tr-TR" dirty="0" smtClean="0"/>
              <a:t>/12</a:t>
            </a:r>
            <a:endParaRPr lang="tr-TR" dirty="0"/>
          </a:p>
        </p:txBody>
      </p:sp>
      <p:sp>
        <p:nvSpPr>
          <p:cNvPr id="7" name="Dikdörtgen 6"/>
          <p:cNvSpPr/>
          <p:nvPr userDrawn="1"/>
        </p:nvSpPr>
        <p:spPr>
          <a:xfrm>
            <a:off x="0" y="1194816"/>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i="1" baseline="0" noProof="0" dirty="0" smtClean="0"/>
              <a:t>Faculty of Aeronautics and Astronautics</a:t>
            </a:r>
            <a:endParaRPr lang="en-US" b="1" i="1" noProof="0" dirty="0"/>
          </a:p>
        </p:txBody>
      </p:sp>
    </p:spTree>
    <p:extLst>
      <p:ext uri="{BB962C8B-B14F-4D97-AF65-F5344CB8AC3E}">
        <p14:creationId xmlns:p14="http://schemas.microsoft.com/office/powerpoint/2010/main" val="4776922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tr-T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lgn="r"/>
            <a:fld id="{04252D96-915F-44D9-8867-434AD48E8AAA}" type="slidenum">
              <a:rPr lang="tr-TR" smtClean="0"/>
              <a:pPr algn="r"/>
              <a:t>‹#›</a:t>
            </a:fld>
            <a:r>
              <a:rPr lang="tr-TR" dirty="0" smtClean="0"/>
              <a:t>/12</a:t>
            </a:r>
          </a:p>
          <a:p>
            <a:pPr algn="r"/>
            <a:endParaRPr lang="tr-TR" dirty="0"/>
          </a:p>
        </p:txBody>
      </p:sp>
      <p:sp>
        <p:nvSpPr>
          <p:cNvPr id="9" name="Dikdörtgen 6"/>
          <p:cNvSpPr/>
          <p:nvPr userDrawn="1"/>
        </p:nvSpPr>
        <p:spPr>
          <a:xfrm>
            <a:off x="-3606" y="1194222"/>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i="1" baseline="0" noProof="0" dirty="0" smtClean="0"/>
              <a:t>Faculty of Aeronautics and Astronautics</a:t>
            </a:r>
            <a:endParaRPr lang="en-US" b="1" i="1" noProof="0" dirty="0"/>
          </a:p>
        </p:txBody>
      </p:sp>
    </p:spTree>
    <p:extLst>
      <p:ext uri="{BB962C8B-B14F-4D97-AF65-F5344CB8AC3E}">
        <p14:creationId xmlns:p14="http://schemas.microsoft.com/office/powerpoint/2010/main" val="41016851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a:lvl1pPr>
          </a:lstStyle>
          <a:p>
            <a:r>
              <a:rPr lang="tr-TR" smtClean="0"/>
              <a:t>Mech Aero 2015</a:t>
            </a:r>
            <a:endParaRPr lang="tr-TR"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tr-T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algn="r"/>
            <a:fld id="{04252D96-915F-44D9-8867-434AD48E8AAA}" type="slidenum">
              <a:rPr lang="tr-TR" smtClean="0"/>
              <a:pPr algn="r"/>
              <a:t>‹#›</a:t>
            </a:fld>
            <a:r>
              <a:rPr lang="tr-TR" dirty="0" smtClean="0"/>
              <a:t>/12</a:t>
            </a:r>
            <a:endParaRPr lang="tr-TR" dirty="0"/>
          </a:p>
        </p:txBody>
      </p:sp>
      <p:sp>
        <p:nvSpPr>
          <p:cNvPr id="9" name="Dikdörtgen 6"/>
          <p:cNvSpPr/>
          <p:nvPr userDrawn="1"/>
        </p:nvSpPr>
        <p:spPr>
          <a:xfrm>
            <a:off x="0" y="1194816"/>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30915968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tr-T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pPr algn="r"/>
            <a:fld id="{04252D96-915F-44D9-8867-434AD48E8AAA}" type="slidenum">
              <a:rPr lang="tr-TR" smtClean="0"/>
              <a:pPr algn="r"/>
              <a:t>‹#›</a:t>
            </a:fld>
            <a:r>
              <a:rPr lang="tr-TR" dirty="0" smtClean="0"/>
              <a:t>/23</a:t>
            </a:r>
            <a:endParaRPr lang="tr-TR" dirty="0"/>
          </a:p>
        </p:txBody>
      </p:sp>
      <p:sp>
        <p:nvSpPr>
          <p:cNvPr id="11" name="Dikdörtgen 6"/>
          <p:cNvSpPr/>
          <p:nvPr userDrawn="1"/>
        </p:nvSpPr>
        <p:spPr>
          <a:xfrm>
            <a:off x="0" y="1194816"/>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8468899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tr-T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lgn="r"/>
            <a:fld id="{04252D96-915F-44D9-8867-434AD48E8AAA}" type="slidenum">
              <a:rPr lang="tr-TR" smtClean="0"/>
              <a:pPr algn="r"/>
              <a:t>‹#›</a:t>
            </a:fld>
            <a:r>
              <a:rPr lang="tr-TR" dirty="0" smtClean="0"/>
              <a:t>/15</a:t>
            </a:r>
          </a:p>
          <a:p>
            <a:pPr algn="r"/>
            <a:endParaRPr lang="tr-TR" dirty="0"/>
          </a:p>
        </p:txBody>
      </p:sp>
      <p:sp>
        <p:nvSpPr>
          <p:cNvPr id="7" name="Dikdörtgen 6"/>
          <p:cNvSpPr/>
          <p:nvPr userDrawn="1"/>
        </p:nvSpPr>
        <p:spPr>
          <a:xfrm>
            <a:off x="0" y="1207008"/>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27892722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tr-T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algn="r"/>
            <a:fld id="{04252D96-915F-44D9-8867-434AD48E8AAA}" type="slidenum">
              <a:rPr lang="tr-TR" smtClean="0"/>
              <a:pPr algn="r"/>
              <a:t>‹#›</a:t>
            </a:fld>
            <a:r>
              <a:rPr lang="tr-TR" dirty="0" smtClean="0"/>
              <a:t>/23</a:t>
            </a:r>
            <a:endParaRPr lang="tr-TR" dirty="0"/>
          </a:p>
        </p:txBody>
      </p:sp>
      <p:sp>
        <p:nvSpPr>
          <p:cNvPr id="6" name="Dikdörtgen 6"/>
          <p:cNvSpPr/>
          <p:nvPr userDrawn="1"/>
        </p:nvSpPr>
        <p:spPr>
          <a:xfrm>
            <a:off x="0" y="1207008"/>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37191364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tr-T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4252D96-915F-44D9-8867-434AD48E8AAA}" type="slidenum">
              <a:rPr lang="tr-TR" smtClean="0"/>
              <a:t>‹#›</a:t>
            </a:fld>
            <a:endParaRPr lang="tr-TR"/>
          </a:p>
        </p:txBody>
      </p:sp>
      <p:sp>
        <p:nvSpPr>
          <p:cNvPr id="9" name="Dikdörtgen 6"/>
          <p:cNvSpPr/>
          <p:nvPr userDrawn="1"/>
        </p:nvSpPr>
        <p:spPr>
          <a:xfrm>
            <a:off x="0" y="1207008"/>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21374929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tr-TR" smtClean="0"/>
              <a:t>Mech Aero 2015</a:t>
            </a:r>
            <a:endParaRPr lang="tr-T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tr-T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4252D96-915F-44D9-8867-434AD48E8AAA}" type="slidenum">
              <a:rPr lang="tr-TR" smtClean="0"/>
              <a:t>‹#›</a:t>
            </a:fld>
            <a:endParaRPr lang="tr-TR"/>
          </a:p>
        </p:txBody>
      </p:sp>
      <p:sp>
        <p:nvSpPr>
          <p:cNvPr id="9" name="Dikdörtgen 6"/>
          <p:cNvSpPr/>
          <p:nvPr userDrawn="1"/>
        </p:nvSpPr>
        <p:spPr>
          <a:xfrm>
            <a:off x="0" y="1207008"/>
            <a:ext cx="9141688" cy="200049"/>
          </a:xfrm>
          <a:prstGeom prst="rect">
            <a:avLst/>
          </a:prstGeom>
          <a:solidFill>
            <a:srgbClr val="A70828"/>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b="1" i="1" baseline="0" dirty="0" err="1" smtClean="0"/>
              <a:t>Faculty</a:t>
            </a:r>
            <a:r>
              <a:rPr lang="tr-TR" b="1" i="1" baseline="0" dirty="0" smtClean="0"/>
              <a:t> of </a:t>
            </a:r>
            <a:r>
              <a:rPr lang="tr-TR" b="1" i="1" baseline="0" dirty="0" err="1" smtClean="0"/>
              <a:t>Aeronautics</a:t>
            </a:r>
            <a:r>
              <a:rPr lang="tr-TR" b="1" i="1" baseline="0" dirty="0" smtClean="0"/>
              <a:t> </a:t>
            </a:r>
            <a:r>
              <a:rPr lang="tr-TR" b="1" i="1" baseline="0" dirty="0" err="1" smtClean="0"/>
              <a:t>and</a:t>
            </a:r>
            <a:r>
              <a:rPr lang="tr-TR" b="1" i="1" baseline="0" dirty="0" smtClean="0"/>
              <a:t> </a:t>
            </a:r>
            <a:r>
              <a:rPr lang="tr-TR" b="1" i="1" baseline="0" dirty="0" err="1" smtClean="0"/>
              <a:t>Astronautics</a:t>
            </a:r>
            <a:endParaRPr lang="tr-TR" b="1" i="1" dirty="0"/>
          </a:p>
        </p:txBody>
      </p:sp>
    </p:spTree>
    <p:extLst>
      <p:ext uri="{BB962C8B-B14F-4D97-AF65-F5344CB8AC3E}">
        <p14:creationId xmlns:p14="http://schemas.microsoft.com/office/powerpoint/2010/main" val="3178683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73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t="11200" b="10400"/>
          <a:stretch/>
        </p:blipFill>
        <p:spPr>
          <a:xfrm>
            <a:off x="0" y="0"/>
            <a:ext cx="9144000" cy="1194816"/>
          </a:xfrm>
          <a:prstGeom prst="rect">
            <a:avLst/>
          </a:prstGeom>
        </p:spPr>
      </p:pic>
    </p:spTree>
    <p:extLst>
      <p:ext uri="{BB962C8B-B14F-4D97-AF65-F5344CB8AC3E}">
        <p14:creationId xmlns:p14="http://schemas.microsoft.com/office/powerpoint/2010/main" val="2859900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D0D0D">
            <a:alpha val="0"/>
          </a:srgb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a:t>
            </a:r>
            <a:br>
              <a:rPr lang="ja-JP" altLang="en-US" smtClean="0"/>
            </a:br>
            <a:r>
              <a:rPr lang="ja-JP" altLang="en-US" smtClean="0"/>
              <a:t>書式設定</a:t>
            </a:r>
          </a:p>
        </p:txBody>
      </p:sp>
      <p:sp>
        <p:nvSpPr>
          <p:cNvPr id="1027"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8" name="Rectangle 5"/>
          <p:cNvSpPr>
            <a:spLocks noGrp="1" noChangeArrowheads="1"/>
          </p:cNvSpPr>
          <p:nvPr>
            <p:ph type="dt" sz="half" idx="2"/>
          </p:nvPr>
        </p:nvSpPr>
        <p:spPr bwMode="auto">
          <a:xfrm>
            <a:off x="3048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defRPr sz="1400" smtClean="0"/>
            </a:lvl1pPr>
          </a:lstStyle>
          <a:p>
            <a:pPr fontAlgn="base">
              <a:spcBef>
                <a:spcPct val="0"/>
              </a:spcBef>
              <a:spcAft>
                <a:spcPct val="0"/>
              </a:spcAft>
              <a:defRPr/>
            </a:pPr>
            <a:fld id="{660B9A97-EAE3-4393-9844-3EC263B28109}" type="datetime1">
              <a:rPr kumimoji="1" lang="ja-JP" altLang="en-US">
                <a:solidFill>
                  <a:srgbClr val="FFFFFF"/>
                </a:solidFill>
                <a:latin typeface="Times New Roman" pitchFamily="18" charset="0"/>
                <a:ea typeface="ＭＳ Ｐゴシック" pitchFamily="34" charset="-128"/>
              </a:rPr>
              <a:pPr fontAlgn="base">
                <a:spcBef>
                  <a:spcPct val="0"/>
                </a:spcBef>
                <a:spcAft>
                  <a:spcPct val="0"/>
                </a:spcAft>
                <a:defRPr/>
              </a:pPr>
              <a:t>2015/10/13</a:t>
            </a:fld>
            <a:endParaRPr kumimoji="1" lang="en-US" altLang="ja-JP">
              <a:solidFill>
                <a:srgbClr val="FFFFFF"/>
              </a:solidFill>
              <a:latin typeface="Times New Roman" pitchFamily="18" charset="0"/>
              <a:ea typeface="ＭＳ Ｐゴシック" pitchFamily="34" charset="-128"/>
            </a:endParaRPr>
          </a:p>
        </p:txBody>
      </p:sp>
      <p:sp>
        <p:nvSpPr>
          <p:cNvPr id="9" name="Rectangle 6"/>
          <p:cNvSpPr>
            <a:spLocks noGrp="1" noChangeArrowheads="1"/>
          </p:cNvSpPr>
          <p:nvPr>
            <p:ph type="ftr" sz="quarter" idx="3"/>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eaLnBrk="1" hangingPunct="1">
              <a:defRPr sz="1400" smtClean="0"/>
            </a:lvl1pPr>
          </a:lstStyle>
          <a:p>
            <a:pPr fontAlgn="base">
              <a:spcBef>
                <a:spcPct val="0"/>
              </a:spcBef>
              <a:spcAft>
                <a:spcPct val="0"/>
              </a:spcAft>
              <a:defRPr/>
            </a:pPr>
            <a:endParaRPr kumimoji="1" lang="en-US" altLang="ja-JP">
              <a:solidFill>
                <a:srgbClr val="FFFFFF"/>
              </a:solidFill>
              <a:latin typeface="Times New Roman" pitchFamily="18" charset="0"/>
              <a:ea typeface="ＭＳ Ｐゴシック" pitchFamily="34" charset="-128"/>
            </a:endParaRPr>
          </a:p>
        </p:txBody>
      </p:sp>
      <p:sp>
        <p:nvSpPr>
          <p:cNvPr id="10" name="Rectangle 7"/>
          <p:cNvSpPr>
            <a:spLocks noGrp="1" noChangeArrowheads="1"/>
          </p:cNvSpPr>
          <p:nvPr>
            <p:ph type="sldNum" sz="quarter" idx="4"/>
          </p:nvPr>
        </p:nvSpPr>
        <p:spPr bwMode="auto">
          <a:xfrm>
            <a:off x="70104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1" hangingPunct="1">
              <a:defRPr sz="1400" smtClean="0"/>
            </a:lvl1pPr>
          </a:lstStyle>
          <a:p>
            <a:pPr fontAlgn="base">
              <a:spcBef>
                <a:spcPct val="0"/>
              </a:spcBef>
              <a:spcAft>
                <a:spcPct val="0"/>
              </a:spcAft>
              <a:defRPr/>
            </a:pPr>
            <a:fld id="{B8230C9D-D6AA-4A10-B604-F50816F95B66}" type="slidenum">
              <a:rPr kumimoji="1" lang="en-US" altLang="ja-JP">
                <a:solidFill>
                  <a:srgbClr val="FFFFFF"/>
                </a:solidFill>
                <a:latin typeface="Times New Roman" pitchFamily="18" charset="0"/>
                <a:ea typeface="ＭＳ Ｐゴシック" pitchFamily="34" charset="-128"/>
              </a:rPr>
              <a:pPr fontAlgn="base">
                <a:spcBef>
                  <a:spcPct val="0"/>
                </a:spcBef>
                <a:spcAft>
                  <a:spcPct val="0"/>
                </a:spcAft>
                <a:defRPr/>
              </a:pPr>
              <a:t>‹#›</a:t>
            </a:fld>
            <a:endParaRPr kumimoji="1" lang="en-US" altLang="ja-JP">
              <a:solidFill>
                <a:srgbClr val="FFFFFF"/>
              </a:solidFill>
              <a:latin typeface="Times New Roman" pitchFamily="18" charset="0"/>
              <a:ea typeface="ＭＳ Ｐゴシック" pitchFamily="34" charset="-128"/>
            </a:endParaRPr>
          </a:p>
        </p:txBody>
      </p:sp>
    </p:spTree>
    <p:extLst>
      <p:ext uri="{BB962C8B-B14F-4D97-AF65-F5344CB8AC3E}">
        <p14:creationId xmlns:p14="http://schemas.microsoft.com/office/powerpoint/2010/main" val="147309347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p:txStyles>
    <p:titleStyle>
      <a:lvl1pPr algn="l" rtl="0" eaLnBrk="0" fontAlgn="base" hangingPunct="0">
        <a:lnSpc>
          <a:spcPct val="70000"/>
        </a:lnSpc>
        <a:spcBef>
          <a:spcPct val="0"/>
        </a:spcBef>
        <a:spcAft>
          <a:spcPct val="0"/>
        </a:spcAft>
        <a:defRPr kumimoji="1" sz="4800" b="1">
          <a:solidFill>
            <a:schemeClr val="tx2"/>
          </a:solidFill>
          <a:latin typeface="Arial" pitchFamily="34" charset="0"/>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2pPr>
      <a:lvl3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3pPr>
      <a:lvl4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4pPr>
      <a:lvl5pPr algn="l" rtl="0" eaLnBrk="0" fontAlgn="base" hangingPunct="0">
        <a:lnSpc>
          <a:spcPct val="70000"/>
        </a:lnSpc>
        <a:spcBef>
          <a:spcPct val="0"/>
        </a:spcBef>
        <a:spcAft>
          <a:spcPct val="0"/>
        </a:spcAft>
        <a:defRPr kumimoji="1" sz="4800" b="1">
          <a:solidFill>
            <a:schemeClr val="tx2"/>
          </a:solidFill>
          <a:latin typeface="Arial" pitchFamily="34" charset="0"/>
          <a:ea typeface="ＭＳ Ｐゴシック" pitchFamily="50" charset="-128"/>
        </a:defRPr>
      </a:lvl5pPr>
      <a:lvl6pPr marL="4572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6pPr>
      <a:lvl7pPr marL="9144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7pPr>
      <a:lvl8pPr marL="13716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8pPr>
      <a:lvl9pPr marL="1828800" algn="l" rtl="0" fontAlgn="base">
        <a:lnSpc>
          <a:spcPct val="70000"/>
        </a:lnSpc>
        <a:spcBef>
          <a:spcPct val="0"/>
        </a:spcBef>
        <a:spcAft>
          <a:spcPct val="0"/>
        </a:spcAft>
        <a:defRPr kumimoji="1" sz="4800" b="1">
          <a:solidFill>
            <a:schemeClr val="tx2"/>
          </a:solidFill>
          <a:latin typeface="Arial Narrow"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kumimoji="1" sz="28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kumimoji="1" sz="2600">
          <a:solidFill>
            <a:schemeClr val="tx1"/>
          </a:solidFill>
          <a:latin typeface="Arial" pitchFamily="34" charset="0"/>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kumimoji="1" sz="2400">
          <a:solidFill>
            <a:schemeClr val="tx1"/>
          </a:solidFill>
          <a:latin typeface="Arial" pitchFamily="34" charset="0"/>
          <a:ea typeface="+mn-ea"/>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pitchFamily="34" charset="0"/>
          <a:ea typeface="+mn-ea"/>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pitchFamily="34" charset="0"/>
          <a:ea typeface="+mn-ea"/>
        </a:defRPr>
      </a:lvl5pPr>
      <a:lvl6pPr marL="25146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File:RQ-2B_Pioneer_(drawing).p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382000" cy="1143000"/>
          </a:xfrm>
          <a:solidFill>
            <a:schemeClr val="tx2"/>
          </a:solidFill>
          <a:ln w="3175"/>
        </p:spPr>
        <p:txBody>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382000" cy="4530725"/>
          </a:xfrm>
          <a:solidFill>
            <a:schemeClr val="tx2"/>
          </a:solidFill>
          <a:ln>
            <a:solidFill>
              <a:schemeClr val="accent1"/>
            </a:solidFill>
          </a:ln>
        </p:spPr>
        <p:txBody>
          <a:bodyPr>
            <a:normAutofit lnSpcReduction="10000"/>
          </a:bodyPr>
          <a:lstStyle/>
          <a:p>
            <a:pPr algn="just" eaLnBrk="1" hangingPunct="1">
              <a:buFont typeface="Arial" charset="0"/>
              <a:buNone/>
              <a:defRPr/>
            </a:pPr>
            <a:r>
              <a:rPr lang="en-US" sz="2000" dirty="0" smtClean="0">
                <a:solidFill>
                  <a:schemeClr val="bg2">
                    <a:lumMod val="75000"/>
                  </a:schemeClr>
                </a:solidFill>
                <a:latin typeface="+mj-lt"/>
              </a:rPr>
              <a:t>      </a:t>
            </a:r>
            <a:r>
              <a:rPr lang="en-US" sz="2000" b="1" dirty="0" smtClean="0">
                <a:solidFill>
                  <a:schemeClr val="bg2">
                    <a:lumMod val="75000"/>
                  </a:schemeClr>
                </a:solidFill>
                <a:latin typeface="+mj-lt"/>
              </a:rPr>
              <a:t>OMICS Group International is an amalgamation of </a:t>
            </a:r>
            <a:r>
              <a:rPr lang="en-US" sz="2000" b="1" dirty="0" smtClean="0">
                <a:solidFill>
                  <a:schemeClr val="bg2">
                    <a:lumMod val="75000"/>
                  </a:schemeClr>
                </a:solidFill>
                <a:latin typeface="+mj-lt"/>
                <a:hlinkClick r:id="rId2" tooltip="Open Access publications"/>
              </a:rPr>
              <a:t>Open Access publications</a:t>
            </a:r>
            <a:r>
              <a:rPr lang="en-US" sz="2000" b="1" dirty="0" smtClean="0">
                <a:solidFill>
                  <a:schemeClr val="bg2">
                    <a:lumMod val="75000"/>
                  </a:schemeClr>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2000" b="1" dirty="0" smtClean="0">
                <a:solidFill>
                  <a:schemeClr val="bg2">
                    <a:lumMod val="75000"/>
                  </a:schemeClr>
                </a:solidFill>
                <a:latin typeface="+mj-lt"/>
                <a:hlinkClick r:id="rId3" tooltip="scholarly journals"/>
              </a:rPr>
              <a:t>scholarly journals</a:t>
            </a:r>
            <a:r>
              <a:rPr lang="en-US" sz="2000" b="1" dirty="0" smtClean="0">
                <a:solidFill>
                  <a:schemeClr val="bg2">
                    <a:lumMod val="75000"/>
                  </a:schemeClr>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b="1" dirty="0" smtClean="0">
                <a:solidFill>
                  <a:schemeClr val="bg2">
                    <a:lumMod val="75000"/>
                  </a:schemeClr>
                </a:solidFill>
                <a:latin typeface="+mj-lt"/>
                <a:hlinkClick r:id="rId4" tooltip="International conferences"/>
              </a:rPr>
              <a:t>International conferences</a:t>
            </a:r>
            <a:r>
              <a:rPr lang="en-US" sz="2000" b="1" dirty="0" smtClean="0">
                <a:solidFill>
                  <a:schemeClr val="bg2">
                    <a:lumMod val="75000"/>
                  </a:schemeClr>
                </a:solidFill>
                <a:latin typeface="+mj-lt"/>
              </a:rPr>
              <a:t> annually across the globe, where knowledge transfer takes place through debates, round table discussions, poster presentations, workshops, symposia and exhibitions</a:t>
            </a:r>
            <a:r>
              <a:rPr lang="en-US" sz="1800" b="1" dirty="0" smtClean="0">
                <a:solidFill>
                  <a:schemeClr val="bg2">
                    <a:lumMod val="75000"/>
                  </a:schemeClr>
                </a:solidFill>
                <a:latin typeface="+mj-lt"/>
              </a:rPr>
              <a:t>.</a:t>
            </a:r>
            <a:endParaRPr lang="en-US" sz="1800" b="1" dirty="0">
              <a:solidFill>
                <a:schemeClr val="bg2">
                  <a:lumMod val="75000"/>
                </a:schemeClr>
              </a:solidFill>
              <a:latin typeface="+mj-lt"/>
            </a:endParaRPr>
          </a:p>
        </p:txBody>
      </p:sp>
      <p:pic>
        <p:nvPicPr>
          <p:cNvPr id="3076"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15125" y="0"/>
            <a:ext cx="2428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6632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578" y="342555"/>
            <a:ext cx="6445772" cy="675899"/>
          </a:xfrm>
        </p:spPr>
        <p:txBody>
          <a:bodyPr/>
          <a:lstStyle/>
          <a:p>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Airspeed</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Response</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621536"/>
            <a:ext cx="7886700" cy="4734815"/>
          </a:xfrm>
        </p:spPr>
        <p:txBody>
          <a:bodyPr>
            <a:normAutofit/>
          </a:bodyPr>
          <a:lstStyle/>
          <a:p>
            <a:pPr>
              <a:spcBef>
                <a:spcPts val="2400"/>
              </a:spcBef>
            </a:pPr>
            <a:endParaRPr lang="tr-TR" sz="2000" dirty="0" smtClean="0"/>
          </a:p>
          <a:p>
            <a:pPr marL="0" indent="0">
              <a:buNone/>
            </a:pPr>
            <a:endParaRPr lang="tr-TR"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6448" t="5048" r="7573" b="2070"/>
          <a:stretch/>
        </p:blipFill>
        <p:spPr bwMode="auto">
          <a:xfrm>
            <a:off x="1079839" y="1519623"/>
            <a:ext cx="6984322" cy="4938639"/>
          </a:xfrm>
          <a:prstGeom prst="rect">
            <a:avLst/>
          </a:prstGeom>
          <a:noFill/>
          <a:ln>
            <a:noFill/>
          </a:ln>
          <a:extLst>
            <a:ext uri="{53640926-AAD7-44D8-BBD7-CCE9431645EC}">
              <a14:shadowObscured xmlns:a14="http://schemas.microsoft.com/office/drawing/2010/main"/>
            </a:ext>
          </a:extLst>
        </p:spPr>
      </p:pic>
      <p:sp>
        <p:nvSpPr>
          <p:cNvPr id="4" name="Veri Yer Tutucusu 3"/>
          <p:cNvSpPr>
            <a:spLocks noGrp="1"/>
          </p:cNvSpPr>
          <p:nvPr>
            <p:ph type="dt" sz="half" idx="10"/>
          </p:nvPr>
        </p:nvSpPr>
        <p:spPr/>
        <p:txBody>
          <a:bodyPr/>
          <a:lstStyle/>
          <a:p>
            <a:r>
              <a:rPr lang="tr-TR" smtClean="0"/>
              <a:t>Mech Aero 2015</a:t>
            </a:r>
            <a:endParaRPr lang="tr-TR"/>
          </a:p>
        </p:txBody>
      </p:sp>
      <p:sp>
        <p:nvSpPr>
          <p:cNvPr id="8" name="Slayt Numarası Yer Tutucusu 7"/>
          <p:cNvSpPr>
            <a:spLocks noGrp="1"/>
          </p:cNvSpPr>
          <p:nvPr>
            <p:ph type="sldNum" sz="quarter" idx="12"/>
          </p:nvPr>
        </p:nvSpPr>
        <p:spPr/>
        <p:txBody>
          <a:bodyPr/>
          <a:lstStyle/>
          <a:p>
            <a:pPr algn="r"/>
            <a:fld id="{04252D96-915F-44D9-8867-434AD48E8AAA}" type="slidenum">
              <a:rPr lang="tr-TR" smtClean="0"/>
              <a:pPr algn="r"/>
              <a:t>10</a:t>
            </a:fld>
            <a:r>
              <a:rPr lang="tr-TR" smtClean="0"/>
              <a:t>/12</a:t>
            </a:r>
            <a:endParaRPr lang="tr-TR" dirty="0"/>
          </a:p>
        </p:txBody>
      </p:sp>
    </p:spTree>
    <p:extLst>
      <p:ext uri="{BB962C8B-B14F-4D97-AF65-F5344CB8AC3E}">
        <p14:creationId xmlns:p14="http://schemas.microsoft.com/office/powerpoint/2010/main" val="368422856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578" y="342555"/>
            <a:ext cx="6445772" cy="675899"/>
          </a:xfrm>
        </p:spPr>
        <p:txBody>
          <a:bodyPr/>
          <a:lstStyle/>
          <a:p>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Altitude</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Response</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621536"/>
            <a:ext cx="7886700" cy="4734815"/>
          </a:xfrm>
        </p:spPr>
        <p:txBody>
          <a:bodyPr>
            <a:normAutofit/>
          </a:bodyPr>
          <a:lstStyle/>
          <a:p>
            <a:pPr>
              <a:spcBef>
                <a:spcPts val="2400"/>
              </a:spcBef>
            </a:pPr>
            <a:endParaRPr lang="tr-TR" sz="2000" dirty="0" smtClean="0"/>
          </a:p>
          <a:p>
            <a:pPr marL="0" indent="0">
              <a:buNone/>
            </a:pPr>
            <a:endParaRPr lang="tr-TR"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6448" t="5047" r="7408" b="2322"/>
          <a:stretch/>
        </p:blipFill>
        <p:spPr bwMode="auto">
          <a:xfrm>
            <a:off x="1073137" y="1526296"/>
            <a:ext cx="6997725" cy="4925293"/>
          </a:xfrm>
          <a:prstGeom prst="rect">
            <a:avLst/>
          </a:prstGeom>
          <a:noFill/>
          <a:ln>
            <a:noFill/>
          </a:ln>
          <a:extLst>
            <a:ext uri="{53640926-AAD7-44D8-BBD7-CCE9431645EC}">
              <a14:shadowObscured xmlns:a14="http://schemas.microsoft.com/office/drawing/2010/main"/>
            </a:ext>
          </a:extLst>
        </p:spPr>
      </p:pic>
      <p:sp>
        <p:nvSpPr>
          <p:cNvPr id="4" name="Veri Yer Tutucusu 3"/>
          <p:cNvSpPr>
            <a:spLocks noGrp="1"/>
          </p:cNvSpPr>
          <p:nvPr>
            <p:ph type="dt" sz="half" idx="10"/>
          </p:nvPr>
        </p:nvSpPr>
        <p:spPr/>
        <p:txBody>
          <a:bodyPr/>
          <a:lstStyle/>
          <a:p>
            <a:r>
              <a:rPr lang="tr-TR" smtClean="0"/>
              <a:t>Mech Aero 2015</a:t>
            </a:r>
            <a:endParaRPr lang="tr-TR"/>
          </a:p>
        </p:txBody>
      </p:sp>
      <p:sp>
        <p:nvSpPr>
          <p:cNvPr id="8" name="Slayt Numarası Yer Tutucusu 7"/>
          <p:cNvSpPr>
            <a:spLocks noGrp="1"/>
          </p:cNvSpPr>
          <p:nvPr>
            <p:ph type="sldNum" sz="quarter" idx="12"/>
          </p:nvPr>
        </p:nvSpPr>
        <p:spPr/>
        <p:txBody>
          <a:bodyPr/>
          <a:lstStyle/>
          <a:p>
            <a:pPr algn="r"/>
            <a:fld id="{04252D96-915F-44D9-8867-434AD48E8AAA}" type="slidenum">
              <a:rPr lang="tr-TR" smtClean="0"/>
              <a:pPr algn="r"/>
              <a:t>11</a:t>
            </a:fld>
            <a:r>
              <a:rPr lang="tr-TR" smtClean="0"/>
              <a:t>/12</a:t>
            </a:r>
            <a:endParaRPr lang="tr-TR" dirty="0"/>
          </a:p>
        </p:txBody>
      </p:sp>
    </p:spTree>
    <p:extLst>
      <p:ext uri="{BB962C8B-B14F-4D97-AF65-F5344CB8AC3E}">
        <p14:creationId xmlns:p14="http://schemas.microsoft.com/office/powerpoint/2010/main" val="2401965368"/>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578" y="342555"/>
            <a:ext cx="6445772" cy="675899"/>
          </a:xfrm>
        </p:spPr>
        <p:txBody>
          <a:bodyPr/>
          <a:lstStyle/>
          <a:p>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Heading</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Response</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621536"/>
            <a:ext cx="7886700" cy="4734815"/>
          </a:xfrm>
        </p:spPr>
        <p:txBody>
          <a:bodyPr>
            <a:normAutofit/>
          </a:bodyPr>
          <a:lstStyle/>
          <a:p>
            <a:pPr>
              <a:spcBef>
                <a:spcPts val="2400"/>
              </a:spcBef>
            </a:pPr>
            <a:endParaRPr lang="tr-TR" sz="2000" dirty="0" smtClean="0"/>
          </a:p>
          <a:p>
            <a:pPr marL="0" indent="0">
              <a:buNone/>
            </a:pPr>
            <a:endParaRPr lang="tr-TR"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638" t="5805" r="7396" b="2070"/>
          <a:stretch/>
        </p:blipFill>
        <p:spPr bwMode="auto">
          <a:xfrm>
            <a:off x="132195" y="1621536"/>
            <a:ext cx="3613482" cy="2449195"/>
          </a:xfrm>
          <a:prstGeom prst="rect">
            <a:avLst/>
          </a:prstGeom>
          <a:noFill/>
          <a:ln>
            <a:noFill/>
          </a:ln>
          <a:extLst>
            <a:ext uri="{53640926-AAD7-44D8-BBD7-CCE9431645EC}">
              <a14:shadowObscured xmlns:a14="http://schemas.microsoft.com/office/drawing/2010/main"/>
            </a:ext>
          </a:extLst>
        </p:spPr>
      </p:pic>
      <p:pic>
        <p:nvPicPr>
          <p:cNvPr id="8" name="Picture 7"/>
          <p:cNvPicPr/>
          <p:nvPr/>
        </p:nvPicPr>
        <p:blipFill rotWithShape="1">
          <a:blip r:embed="rId3">
            <a:extLst>
              <a:ext uri="{28A0092B-C50C-407E-A947-70E740481C1C}">
                <a14:useLocalDpi xmlns:a14="http://schemas.microsoft.com/office/drawing/2010/main" val="0"/>
              </a:ext>
            </a:extLst>
          </a:blip>
          <a:srcRect l="3637" t="4796" r="8068" b="2827"/>
          <a:stretch/>
        </p:blipFill>
        <p:spPr bwMode="auto">
          <a:xfrm>
            <a:off x="3745677" y="2930738"/>
            <a:ext cx="5086350" cy="3486150"/>
          </a:xfrm>
          <a:prstGeom prst="rect">
            <a:avLst/>
          </a:prstGeom>
          <a:noFill/>
          <a:ln>
            <a:noFill/>
          </a:ln>
          <a:extLst>
            <a:ext uri="{53640926-AAD7-44D8-BBD7-CCE9431645EC}">
              <a14:shadowObscured xmlns:a14="http://schemas.microsoft.com/office/drawing/2010/main"/>
            </a:ext>
          </a:extLst>
        </p:spPr>
      </p:pic>
      <p:sp>
        <p:nvSpPr>
          <p:cNvPr id="4" name="Veri Yer Tutucusu 3"/>
          <p:cNvSpPr>
            <a:spLocks noGrp="1"/>
          </p:cNvSpPr>
          <p:nvPr>
            <p:ph type="dt" sz="half" idx="10"/>
          </p:nvPr>
        </p:nvSpPr>
        <p:spPr/>
        <p:txBody>
          <a:bodyPr/>
          <a:lstStyle/>
          <a:p>
            <a:r>
              <a:rPr lang="tr-TR" smtClean="0"/>
              <a:t>Mech Aero 2015</a:t>
            </a:r>
            <a:endParaRPr lang="tr-TR"/>
          </a:p>
        </p:txBody>
      </p:sp>
      <p:sp>
        <p:nvSpPr>
          <p:cNvPr id="9" name="Slayt Numarası Yer Tutucusu 8"/>
          <p:cNvSpPr>
            <a:spLocks noGrp="1"/>
          </p:cNvSpPr>
          <p:nvPr>
            <p:ph type="sldNum" sz="quarter" idx="12"/>
          </p:nvPr>
        </p:nvSpPr>
        <p:spPr/>
        <p:txBody>
          <a:bodyPr/>
          <a:lstStyle/>
          <a:p>
            <a:pPr algn="r"/>
            <a:fld id="{04252D96-915F-44D9-8867-434AD48E8AAA}" type="slidenum">
              <a:rPr lang="tr-TR" smtClean="0"/>
              <a:pPr algn="r"/>
              <a:t>12</a:t>
            </a:fld>
            <a:r>
              <a:rPr lang="tr-TR" smtClean="0"/>
              <a:t>/12</a:t>
            </a:r>
            <a:endParaRPr lang="tr-TR" dirty="0"/>
          </a:p>
        </p:txBody>
      </p:sp>
    </p:spTree>
    <p:extLst>
      <p:ext uri="{BB962C8B-B14F-4D97-AF65-F5344CB8AC3E}">
        <p14:creationId xmlns:p14="http://schemas.microsoft.com/office/powerpoint/2010/main" val="207553282"/>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059" y="342556"/>
            <a:ext cx="6445772" cy="675899"/>
          </a:xfrm>
        </p:spPr>
        <p:txBody>
          <a:bodyPr/>
          <a:lstStyle/>
          <a:p>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Conclusion</a:t>
            </a:r>
            <a:endParaRPr lang="tr-TR"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621536"/>
            <a:ext cx="7886700" cy="4555427"/>
          </a:xfrm>
        </p:spPr>
        <p:txBody>
          <a:bodyPr>
            <a:normAutofit/>
          </a:bodyPr>
          <a:lstStyle/>
          <a:p>
            <a:pPr>
              <a:spcBef>
                <a:spcPts val="1800"/>
              </a:spcBef>
            </a:pPr>
            <a:r>
              <a:rPr lang="en-US" sz="2400" dirty="0"/>
              <a:t>In this study a fuzzy gain scheduled PID controller is designed and implemented to an UAV autopilot system in SIMULINK environment. </a:t>
            </a:r>
            <a:endParaRPr lang="tr-TR" sz="2400" dirty="0" smtClean="0"/>
          </a:p>
          <a:p>
            <a:pPr>
              <a:spcBef>
                <a:spcPts val="1800"/>
              </a:spcBef>
            </a:pPr>
            <a:r>
              <a:rPr lang="en-US" sz="2400" dirty="0" smtClean="0"/>
              <a:t>The </a:t>
            </a:r>
            <a:r>
              <a:rPr lang="en-US" sz="2400" dirty="0"/>
              <a:t>control of airspeed, altitude and heading parameters of UAV is performed using both PID and Fuzzy-PID. </a:t>
            </a:r>
            <a:endParaRPr lang="tr-TR" sz="2400" dirty="0" smtClean="0"/>
          </a:p>
          <a:p>
            <a:pPr>
              <a:spcBef>
                <a:spcPts val="1800"/>
              </a:spcBef>
            </a:pPr>
            <a:r>
              <a:rPr lang="en-US" sz="2400" dirty="0" smtClean="0"/>
              <a:t>Results </a:t>
            </a:r>
            <a:r>
              <a:rPr lang="en-US" sz="2400" dirty="0"/>
              <a:t>show that changing controller gains dynamically gives a better performance than fixed gain values. </a:t>
            </a:r>
            <a:endParaRPr lang="tr-TR" sz="2400" dirty="0" smtClean="0"/>
          </a:p>
          <a:p>
            <a:pPr>
              <a:spcBef>
                <a:spcPts val="1800"/>
              </a:spcBef>
            </a:pPr>
            <a:r>
              <a:rPr lang="en-US" sz="2400" dirty="0" smtClean="0"/>
              <a:t>It </a:t>
            </a:r>
            <a:r>
              <a:rPr lang="en-US" sz="2400" dirty="0"/>
              <a:t>should be noted that these results can be improved with a better tuning of the fuzzy logic parameters.</a:t>
            </a:r>
            <a:endParaRPr lang="tr-TR" sz="2400" dirty="0"/>
          </a:p>
          <a:p>
            <a:endParaRPr lang="en-US" sz="2000" dirty="0" smtClean="0"/>
          </a:p>
          <a:p>
            <a:endParaRPr lang="en-US" sz="2000" dirty="0" smtClean="0"/>
          </a:p>
          <a:p>
            <a:endParaRPr lang="en-US" sz="2000" dirty="0" smtClean="0"/>
          </a:p>
          <a:p>
            <a:pPr marL="0" indent="0">
              <a:buNone/>
            </a:pPr>
            <a:endParaRPr lang="en-US" dirty="0"/>
          </a:p>
        </p:txBody>
      </p:sp>
      <p:sp>
        <p:nvSpPr>
          <p:cNvPr id="4" name="Veri Yer Tutucusu 3"/>
          <p:cNvSpPr>
            <a:spLocks noGrp="1"/>
          </p:cNvSpPr>
          <p:nvPr>
            <p:ph type="dt" sz="half" idx="10"/>
          </p:nvPr>
        </p:nvSpPr>
        <p:spPr/>
        <p:txBody>
          <a:bodyPr/>
          <a:lstStyle/>
          <a:p>
            <a:r>
              <a:rPr lang="tr-TR" smtClean="0"/>
              <a:t>Mech Aero 2015</a:t>
            </a:r>
            <a:endParaRPr lang="tr-TR"/>
          </a:p>
        </p:txBody>
      </p:sp>
      <p:sp>
        <p:nvSpPr>
          <p:cNvPr id="7" name="Slayt Numarası Yer Tutucusu 6"/>
          <p:cNvSpPr>
            <a:spLocks noGrp="1"/>
          </p:cNvSpPr>
          <p:nvPr>
            <p:ph type="sldNum" sz="quarter" idx="12"/>
          </p:nvPr>
        </p:nvSpPr>
        <p:spPr/>
        <p:txBody>
          <a:bodyPr/>
          <a:lstStyle/>
          <a:p>
            <a:pPr algn="r"/>
            <a:fld id="{04252D96-915F-44D9-8867-434AD48E8AAA}" type="slidenum">
              <a:rPr lang="tr-TR" smtClean="0"/>
              <a:pPr algn="r"/>
              <a:t>13</a:t>
            </a:fld>
            <a:r>
              <a:rPr lang="tr-TR" smtClean="0"/>
              <a:t>/12</a:t>
            </a:r>
            <a:endParaRPr lang="tr-TR" dirty="0"/>
          </a:p>
        </p:txBody>
      </p:sp>
    </p:spTree>
    <p:extLst>
      <p:ext uri="{BB962C8B-B14F-4D97-AF65-F5344CB8AC3E}">
        <p14:creationId xmlns:p14="http://schemas.microsoft.com/office/powerpoint/2010/main" val="3288909830"/>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869" y="-311732"/>
            <a:ext cx="7052155" cy="1302707"/>
          </a:xfrm>
        </p:spPr>
        <p:txBody>
          <a:bodyPr/>
          <a:lstStyle/>
          <a:p>
            <a:r>
              <a:rPr lang="en-US" sz="2400" b="1" dirty="0" err="1" smtClean="0">
                <a:solidFill>
                  <a:schemeClr val="bg1"/>
                </a:solidFill>
                <a:effectLst>
                  <a:outerShdw blurRad="50800" dist="38100" dir="8100000" algn="tr" rotWithShape="0">
                    <a:prstClr val="black">
                      <a:alpha val="40000"/>
                    </a:prstClr>
                  </a:outerShdw>
                </a:effectLst>
                <a:latin typeface="+mn-lt"/>
              </a:rPr>
              <a:t>Anadolu</a:t>
            </a:r>
            <a:r>
              <a:rPr lang="en-US" sz="2400" b="1" dirty="0" smtClean="0">
                <a:solidFill>
                  <a:schemeClr val="bg1"/>
                </a:solidFill>
                <a:effectLst>
                  <a:outerShdw blurRad="50800" dist="38100" dir="8100000" algn="tr" rotWithShape="0">
                    <a:prstClr val="black">
                      <a:alpha val="40000"/>
                    </a:prstClr>
                  </a:outerShdw>
                </a:effectLst>
                <a:latin typeface="+mn-lt"/>
              </a:rPr>
              <a:t> University</a:t>
            </a:r>
            <a:br>
              <a:rPr lang="en-US" sz="2400" b="1" dirty="0" smtClean="0">
                <a:solidFill>
                  <a:schemeClr val="bg1"/>
                </a:solidFill>
                <a:effectLst>
                  <a:outerShdw blurRad="50800" dist="38100" dir="8100000" algn="tr" rotWithShape="0">
                    <a:prstClr val="black">
                      <a:alpha val="40000"/>
                    </a:prstClr>
                  </a:outerShdw>
                </a:effectLst>
                <a:latin typeface="+mn-lt"/>
              </a:rPr>
            </a:br>
            <a:r>
              <a:rPr lang="en-US" sz="2400" b="1" dirty="0">
                <a:solidFill>
                  <a:schemeClr val="bg1"/>
                </a:solidFill>
                <a:effectLst>
                  <a:outerShdw blurRad="50800" dist="38100" dir="8100000" algn="tr" rotWithShape="0">
                    <a:prstClr val="black">
                      <a:alpha val="40000"/>
                    </a:prstClr>
                  </a:outerShdw>
                </a:effectLst>
                <a:latin typeface="+mn-lt"/>
              </a:rPr>
              <a:t>Faculty of Aeronautics and Astronautics</a:t>
            </a:r>
          </a:p>
        </p:txBody>
      </p:sp>
      <p:sp>
        <p:nvSpPr>
          <p:cNvPr id="3" name="Subtitle 2"/>
          <p:cNvSpPr>
            <a:spLocks noGrp="1"/>
          </p:cNvSpPr>
          <p:nvPr>
            <p:ph type="subTitle" idx="1"/>
          </p:nvPr>
        </p:nvSpPr>
        <p:spPr>
          <a:xfrm>
            <a:off x="536309" y="2633203"/>
            <a:ext cx="7934586" cy="743845"/>
          </a:xfrm>
        </p:spPr>
        <p:txBody>
          <a:bodyPr>
            <a:normAutofit/>
            <a:scene3d>
              <a:camera prst="perspectiveFront"/>
              <a:lightRig rig="threePt" dir="t"/>
            </a:scene3d>
          </a:bodyPr>
          <a:lstStyle/>
          <a:p>
            <a:r>
              <a:rPr lang="tr-TR" sz="4000" b="1" dirty="0" smtClean="0">
                <a:ln w="13462">
                  <a:solidFill>
                    <a:schemeClr val="bg1"/>
                  </a:solidFill>
                  <a:prstDash val="solid"/>
                </a:ln>
                <a:solidFill>
                  <a:schemeClr val="tx1">
                    <a:lumMod val="85000"/>
                    <a:lumOff val="15000"/>
                  </a:schemeClr>
                </a:solidFill>
                <a:effectLst>
                  <a:glow rad="63500">
                    <a:schemeClr val="accent3">
                      <a:satMod val="175000"/>
                      <a:alpha val="40000"/>
                    </a:schemeClr>
                  </a:glow>
                  <a:outerShdw blurRad="50800" dist="38100" algn="l" rotWithShape="0">
                    <a:prstClr val="black">
                      <a:alpha val="40000"/>
                    </a:prstClr>
                  </a:outerShdw>
                </a:effectLst>
              </a:rPr>
              <a:t>THANK YOU FOR YOUR ATTENTION</a:t>
            </a:r>
            <a:endParaRPr lang="tr-TR" sz="4000" b="1" dirty="0">
              <a:ln w="13462">
                <a:solidFill>
                  <a:schemeClr val="bg1"/>
                </a:solidFill>
                <a:prstDash val="solid"/>
              </a:ln>
              <a:solidFill>
                <a:schemeClr val="tx1">
                  <a:lumMod val="85000"/>
                  <a:lumOff val="15000"/>
                </a:schemeClr>
              </a:solidFill>
              <a:effectLst>
                <a:glow rad="63500">
                  <a:schemeClr val="accent3">
                    <a:satMod val="175000"/>
                    <a:alpha val="40000"/>
                  </a:schemeClr>
                </a:glow>
                <a:outerShdw blurRad="50800" dist="38100" algn="l" rotWithShape="0">
                  <a:prstClr val="black">
                    <a:alpha val="40000"/>
                  </a:prstClr>
                </a:outerShdw>
              </a:effectLst>
            </a:endParaRPr>
          </a:p>
        </p:txBody>
      </p:sp>
      <p:sp>
        <p:nvSpPr>
          <p:cNvPr id="4" name="Title 1"/>
          <p:cNvSpPr txBox="1">
            <a:spLocks/>
          </p:cNvSpPr>
          <p:nvPr/>
        </p:nvSpPr>
        <p:spPr>
          <a:xfrm>
            <a:off x="353861" y="3377048"/>
            <a:ext cx="7772400" cy="23876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a:solidFill>
                <a:prstClr val="black"/>
              </a:solidFill>
            </a:endParaRPr>
          </a:p>
        </p:txBody>
      </p:sp>
      <p:sp>
        <p:nvSpPr>
          <p:cNvPr id="8" name="Veri Yer Tutucusu 7"/>
          <p:cNvSpPr>
            <a:spLocks noGrp="1"/>
          </p:cNvSpPr>
          <p:nvPr>
            <p:ph type="dt" sz="half" idx="10"/>
          </p:nvPr>
        </p:nvSpPr>
        <p:spPr/>
        <p:txBody>
          <a:bodyPr/>
          <a:lstStyle/>
          <a:p>
            <a:r>
              <a:rPr lang="tr-TR" smtClean="0"/>
              <a:t>Mech Aero 2015</a:t>
            </a:r>
            <a:endParaRPr lang="tr-TR"/>
          </a:p>
        </p:txBody>
      </p:sp>
      <p:sp>
        <p:nvSpPr>
          <p:cNvPr id="6" name="Slayt Numarası Yer Tutucusu 5"/>
          <p:cNvSpPr>
            <a:spLocks noGrp="1"/>
          </p:cNvSpPr>
          <p:nvPr>
            <p:ph type="sldNum" sz="quarter" idx="12"/>
          </p:nvPr>
        </p:nvSpPr>
        <p:spPr/>
        <p:txBody>
          <a:bodyPr/>
          <a:lstStyle/>
          <a:p>
            <a:pPr algn="r"/>
            <a:fld id="{04252D96-915F-44D9-8867-434AD48E8AAA}" type="slidenum">
              <a:rPr lang="tr-TR" smtClean="0"/>
              <a:pPr algn="r"/>
              <a:t>14</a:t>
            </a:fld>
            <a:r>
              <a:rPr lang="tr-TR" smtClean="0"/>
              <a:t>/12</a:t>
            </a:r>
            <a:endParaRPr lang="tr-TR" dirty="0"/>
          </a:p>
        </p:txBody>
      </p:sp>
    </p:spTree>
    <p:extLst>
      <p:ext uri="{BB962C8B-B14F-4D97-AF65-F5344CB8AC3E}">
        <p14:creationId xmlns:p14="http://schemas.microsoft.com/office/powerpoint/2010/main" val="2811373381"/>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58175" cy="1143000"/>
          </a:xfrm>
          <a:solidFill>
            <a:schemeClr val="tx2"/>
          </a:solidFill>
        </p:spPr>
        <p:txBody>
          <a:bodyPr>
            <a:normAutofit/>
          </a:bodyPr>
          <a:lstStyle/>
          <a:p>
            <a:pPr eaLnBrk="1" hangingPunct="1">
              <a:defRPr/>
            </a:pPr>
            <a:r>
              <a:rPr lang="en-US" sz="3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457200" y="1571625"/>
            <a:ext cx="8229600" cy="4483100"/>
          </a:xfrm>
          <a:solidFill>
            <a:schemeClr val="tx2"/>
          </a:solidFill>
          <a:ln>
            <a:solidFill>
              <a:schemeClr val="accent1"/>
            </a:solidFill>
          </a:ln>
        </p:spPr>
        <p:txBody>
          <a:bodyPr>
            <a:normAutofit/>
          </a:bodyPr>
          <a:lstStyle/>
          <a:p>
            <a:pPr eaLnBrk="1" hangingPunct="1">
              <a:buFont typeface="Arial" charset="0"/>
              <a:buNone/>
              <a:defRPr/>
            </a:pPr>
            <a:r>
              <a:rPr lang="en-US" sz="2000" b="1" dirty="0" smtClean="0">
                <a:solidFill>
                  <a:schemeClr val="bg2">
                    <a:lumMod val="50000"/>
                  </a:schemeClr>
                </a:solidFill>
                <a:latin typeface="+mj-lt"/>
              </a:rPr>
              <a:t>     </a:t>
            </a:r>
            <a:r>
              <a:rPr lang="en-US" sz="2000" b="1" dirty="0">
                <a:solidFill>
                  <a:schemeClr val="bg2">
                    <a:lumMod val="50000"/>
                  </a:schemeClr>
                </a:solidFill>
              </a:rPr>
              <a:t>OMICS Group International is a pioneer and leading science event organizer, which publishes around 400 open access journals and conducts over 300 Medical, Clinical, Engineering, Life Sciences, Pharma scientific conferences all over the globe annually with the support of more than 1000 scientific associations and 30,000 editorial board members and 3.5 million followers to its credit.</a:t>
            </a:r>
            <a:br>
              <a:rPr lang="en-US" sz="2000" b="1" dirty="0">
                <a:solidFill>
                  <a:schemeClr val="bg2">
                    <a:lumMod val="50000"/>
                  </a:schemeClr>
                </a:solidFill>
              </a:rPr>
            </a:br>
            <a:endParaRPr lang="en-US" sz="2000" b="1" dirty="0">
              <a:solidFill>
                <a:schemeClr val="bg2">
                  <a:lumMod val="50000"/>
                </a:schemeClr>
              </a:solidFill>
            </a:endParaRPr>
          </a:p>
          <a:p>
            <a:pPr algn="just" eaLnBrk="1" hangingPunct="1">
              <a:buFont typeface="Arial" charset="0"/>
              <a:buNone/>
              <a:defRPr/>
            </a:pPr>
            <a:r>
              <a:rPr lang="en-US" sz="2000" b="1" dirty="0">
                <a:solidFill>
                  <a:schemeClr val="bg2">
                    <a:lumMod val="50000"/>
                  </a:schemeClr>
                </a:solidFill>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eaLnBrk="1" hangingPunct="1">
              <a:defRPr/>
            </a:pPr>
            <a:endParaRPr lang="en-US" b="1" dirty="0">
              <a:solidFill>
                <a:schemeClr val="bg2">
                  <a:lumMod val="50000"/>
                </a:schemeClr>
              </a:solidFill>
            </a:endParaRPr>
          </a:p>
        </p:txBody>
      </p:sp>
      <p:pic>
        <p:nvPicPr>
          <p:cNvPr id="410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13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086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869" y="-311732"/>
            <a:ext cx="7052155" cy="1302707"/>
          </a:xfrm>
        </p:spPr>
        <p:txBody>
          <a:bodyPr/>
          <a:lstStyle/>
          <a:p>
            <a:r>
              <a:rPr lang="en-US" sz="2400" b="1" dirty="0" err="1" smtClean="0">
                <a:solidFill>
                  <a:schemeClr val="bg1"/>
                </a:solidFill>
                <a:effectLst>
                  <a:outerShdw blurRad="50800" dist="38100" dir="8100000" algn="tr" rotWithShape="0">
                    <a:prstClr val="black">
                      <a:alpha val="40000"/>
                    </a:prstClr>
                  </a:outerShdw>
                </a:effectLst>
                <a:latin typeface="+mn-lt"/>
              </a:rPr>
              <a:t>Anadolu</a:t>
            </a:r>
            <a:r>
              <a:rPr lang="en-US" sz="2400" b="1" dirty="0" smtClean="0">
                <a:solidFill>
                  <a:schemeClr val="bg1"/>
                </a:solidFill>
                <a:effectLst>
                  <a:outerShdw blurRad="50800" dist="38100" dir="8100000" algn="tr" rotWithShape="0">
                    <a:prstClr val="black">
                      <a:alpha val="40000"/>
                    </a:prstClr>
                  </a:outerShdw>
                </a:effectLst>
                <a:latin typeface="+mn-lt"/>
              </a:rPr>
              <a:t> </a:t>
            </a:r>
            <a:r>
              <a:rPr lang="tr-TR" sz="2400" b="1" dirty="0" err="1" smtClean="0">
                <a:solidFill>
                  <a:schemeClr val="bg1"/>
                </a:solidFill>
                <a:effectLst>
                  <a:outerShdw blurRad="50800" dist="38100" dir="8100000" algn="tr" rotWithShape="0">
                    <a:prstClr val="black">
                      <a:alpha val="40000"/>
                    </a:prstClr>
                  </a:outerShdw>
                </a:effectLst>
                <a:latin typeface="+mn-lt"/>
              </a:rPr>
              <a:t>University</a:t>
            </a:r>
            <a:r>
              <a:rPr lang="en-US" sz="2400" b="1" dirty="0" smtClean="0">
                <a:solidFill>
                  <a:schemeClr val="bg1"/>
                </a:solidFill>
                <a:effectLst>
                  <a:outerShdw blurRad="50800" dist="38100" dir="8100000" algn="tr" rotWithShape="0">
                    <a:prstClr val="black">
                      <a:alpha val="40000"/>
                    </a:prstClr>
                  </a:outerShdw>
                </a:effectLst>
                <a:latin typeface="+mn-lt"/>
              </a:rPr>
              <a:t/>
            </a:r>
            <a:br>
              <a:rPr lang="en-US" sz="2400" b="1" dirty="0" smtClean="0">
                <a:solidFill>
                  <a:schemeClr val="bg1"/>
                </a:solidFill>
                <a:effectLst>
                  <a:outerShdw blurRad="50800" dist="38100" dir="8100000" algn="tr" rotWithShape="0">
                    <a:prstClr val="black">
                      <a:alpha val="40000"/>
                    </a:prstClr>
                  </a:outerShdw>
                </a:effectLst>
                <a:latin typeface="+mn-lt"/>
              </a:rPr>
            </a:br>
            <a:r>
              <a:rPr lang="en-US" sz="2400" b="1" dirty="0">
                <a:solidFill>
                  <a:schemeClr val="bg1"/>
                </a:solidFill>
                <a:effectLst>
                  <a:outerShdw blurRad="50800" dist="38100" dir="8100000" algn="tr" rotWithShape="0">
                    <a:prstClr val="black">
                      <a:alpha val="40000"/>
                    </a:prstClr>
                  </a:outerShdw>
                </a:effectLst>
                <a:latin typeface="+mn-lt"/>
              </a:rPr>
              <a:t>Faculty of Aeronautics and </a:t>
            </a:r>
            <a:r>
              <a:rPr lang="en-US" sz="2400" b="1" dirty="0" smtClean="0">
                <a:solidFill>
                  <a:schemeClr val="bg1"/>
                </a:solidFill>
                <a:effectLst>
                  <a:outerShdw blurRad="50800" dist="38100" dir="8100000" algn="tr" rotWithShape="0">
                    <a:prstClr val="black">
                      <a:alpha val="40000"/>
                    </a:prstClr>
                  </a:outerShdw>
                </a:effectLst>
                <a:latin typeface="+mn-lt"/>
              </a:rPr>
              <a:t>Astronautics</a:t>
            </a:r>
            <a:endParaRPr lang="en-US" sz="2400" b="1" dirty="0">
              <a:solidFill>
                <a:schemeClr val="bg1"/>
              </a:solidFill>
              <a:effectLst>
                <a:outerShdw blurRad="50800" dist="38100" dir="8100000" algn="tr" rotWithShape="0">
                  <a:prstClr val="black">
                    <a:alpha val="40000"/>
                  </a:prstClr>
                </a:outerShdw>
              </a:effectLst>
              <a:latin typeface="+mn-lt"/>
            </a:endParaRPr>
          </a:p>
        </p:txBody>
      </p:sp>
      <p:sp>
        <p:nvSpPr>
          <p:cNvPr id="3" name="Subtitle 2"/>
          <p:cNvSpPr>
            <a:spLocks noGrp="1"/>
          </p:cNvSpPr>
          <p:nvPr>
            <p:ph type="subTitle" idx="1"/>
          </p:nvPr>
        </p:nvSpPr>
        <p:spPr>
          <a:xfrm>
            <a:off x="487541" y="1718939"/>
            <a:ext cx="7934586" cy="1137409"/>
          </a:xfrm>
        </p:spPr>
        <p:txBody>
          <a:bodyPr>
            <a:normAutofit/>
          </a:bodyPr>
          <a:lstStyle/>
          <a:p>
            <a:r>
              <a:rPr lang="en-US" sz="3200" dirty="0"/>
              <a:t>Flight Control of a UAV Using Fuzzy </a:t>
            </a:r>
            <a:endParaRPr lang="tr-TR" sz="3200" dirty="0" smtClean="0"/>
          </a:p>
          <a:p>
            <a:r>
              <a:rPr lang="en-US" sz="3200" dirty="0" smtClean="0"/>
              <a:t>Gain–Scheduled </a:t>
            </a:r>
            <a:r>
              <a:rPr lang="en-US" sz="3200" dirty="0"/>
              <a:t>PID</a:t>
            </a:r>
            <a:endParaRPr lang="tr-TR" sz="3200" dirty="0"/>
          </a:p>
        </p:txBody>
      </p:sp>
      <p:sp>
        <p:nvSpPr>
          <p:cNvPr id="11" name="TextBox 10"/>
          <p:cNvSpPr txBox="1"/>
          <p:nvPr/>
        </p:nvSpPr>
        <p:spPr>
          <a:xfrm>
            <a:off x="888674" y="3377048"/>
            <a:ext cx="7132320" cy="769441"/>
          </a:xfrm>
          <a:prstGeom prst="rect">
            <a:avLst/>
          </a:prstGeom>
          <a:noFill/>
        </p:spPr>
        <p:txBody>
          <a:bodyPr wrap="square" numCol="3" rtlCol="0">
            <a:spAutoFit/>
          </a:bodyPr>
          <a:lstStyle/>
          <a:p>
            <a:pPr algn="ctr"/>
            <a:r>
              <a:rPr lang="en-US" sz="2200" dirty="0" smtClean="0"/>
              <a:t>Ahmet </a:t>
            </a:r>
            <a:r>
              <a:rPr lang="en-US" sz="2200" dirty="0" err="1" smtClean="0"/>
              <a:t>Ermeydan</a:t>
            </a:r>
            <a:endParaRPr lang="en-US" sz="2200" dirty="0" smtClean="0"/>
          </a:p>
          <a:p>
            <a:pPr algn="ctr"/>
            <a:endParaRPr lang="tr-TR" sz="2200" dirty="0" smtClean="0"/>
          </a:p>
          <a:p>
            <a:pPr algn="ctr"/>
            <a:r>
              <a:rPr lang="tr-TR" sz="2200" dirty="0" smtClean="0"/>
              <a:t>Ozan Durmaz</a:t>
            </a:r>
          </a:p>
          <a:p>
            <a:pPr algn="ctr"/>
            <a:endParaRPr lang="tr-TR" sz="2200" dirty="0" smtClean="0"/>
          </a:p>
          <a:p>
            <a:pPr algn="ctr"/>
            <a:r>
              <a:rPr lang="tr-TR" sz="2200" dirty="0" smtClean="0"/>
              <a:t>Emre </a:t>
            </a:r>
            <a:r>
              <a:rPr lang="tr-TR" sz="2200" dirty="0" err="1" smtClean="0"/>
              <a:t>Kiyak</a:t>
            </a:r>
            <a:endParaRPr lang="en-US" dirty="0"/>
          </a:p>
        </p:txBody>
      </p:sp>
      <p:sp>
        <p:nvSpPr>
          <p:cNvPr id="7" name="Veri Yer Tutucusu 6"/>
          <p:cNvSpPr>
            <a:spLocks noGrp="1"/>
          </p:cNvSpPr>
          <p:nvPr>
            <p:ph type="dt" sz="half" idx="10"/>
          </p:nvPr>
        </p:nvSpPr>
        <p:spPr/>
        <p:txBody>
          <a:bodyPr/>
          <a:lstStyle/>
          <a:p>
            <a:r>
              <a:rPr lang="tr-TR" smtClean="0"/>
              <a:t>Mech Aero 2015</a:t>
            </a:r>
            <a:endParaRPr lang="tr-TR"/>
          </a:p>
        </p:txBody>
      </p:sp>
      <p:sp>
        <p:nvSpPr>
          <p:cNvPr id="5" name="Slayt Numarası Yer Tutucusu 4"/>
          <p:cNvSpPr>
            <a:spLocks noGrp="1"/>
          </p:cNvSpPr>
          <p:nvPr>
            <p:ph type="sldNum" sz="quarter" idx="12"/>
          </p:nvPr>
        </p:nvSpPr>
        <p:spPr/>
        <p:txBody>
          <a:bodyPr/>
          <a:lstStyle/>
          <a:p>
            <a:pPr algn="r"/>
            <a:fld id="{04252D96-915F-44D9-8867-434AD48E8AAA}" type="slidenum">
              <a:rPr lang="tr-TR" smtClean="0"/>
              <a:pPr algn="r"/>
              <a:t>3</a:t>
            </a:fld>
            <a:r>
              <a:rPr lang="tr-TR" smtClean="0"/>
              <a:t>/12</a:t>
            </a:r>
            <a:endParaRPr lang="tr-TR" dirty="0"/>
          </a:p>
        </p:txBody>
      </p:sp>
    </p:spTree>
    <p:extLst>
      <p:ext uri="{BB962C8B-B14F-4D97-AF65-F5344CB8AC3E}">
        <p14:creationId xmlns:p14="http://schemas.microsoft.com/office/powerpoint/2010/main" val="9166454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059" y="342556"/>
            <a:ext cx="6445772" cy="675899"/>
          </a:xfrm>
        </p:spPr>
        <p:txBody>
          <a:bodyPr/>
          <a:lstStyle/>
          <a:p>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Content </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Veri Yer Tutucusu 6"/>
          <p:cNvSpPr>
            <a:spLocks noGrp="1"/>
          </p:cNvSpPr>
          <p:nvPr>
            <p:ph type="dt" sz="half" idx="10"/>
          </p:nvPr>
        </p:nvSpPr>
        <p:spPr/>
        <p:txBody>
          <a:bodyPr/>
          <a:lstStyle/>
          <a:p>
            <a:r>
              <a:rPr lang="tr-TR" smtClean="0"/>
              <a:t>Mech Aero 2015</a:t>
            </a:r>
            <a:endParaRPr lang="tr-TR"/>
          </a:p>
        </p:txBody>
      </p:sp>
      <p:sp>
        <p:nvSpPr>
          <p:cNvPr id="6" name="Content Placeholder 2"/>
          <p:cNvSpPr>
            <a:spLocks noGrp="1"/>
          </p:cNvSpPr>
          <p:nvPr>
            <p:ph idx="1"/>
          </p:nvPr>
        </p:nvSpPr>
        <p:spPr>
          <a:xfrm>
            <a:off x="628650" y="1621536"/>
            <a:ext cx="7886700" cy="4734815"/>
          </a:xfrm>
        </p:spPr>
        <p:txBody>
          <a:bodyPr>
            <a:normAutofit/>
          </a:bodyPr>
          <a:lstStyle/>
          <a:p>
            <a:pPr>
              <a:spcBef>
                <a:spcPts val="2400"/>
              </a:spcBef>
            </a:pPr>
            <a:r>
              <a:rPr lang="tr-TR" sz="2400" dirty="0" err="1" smtClean="0"/>
              <a:t>Introduction</a:t>
            </a:r>
            <a:endParaRPr lang="tr-TR" sz="2400" dirty="0" smtClean="0"/>
          </a:p>
          <a:p>
            <a:pPr>
              <a:spcBef>
                <a:spcPts val="2400"/>
              </a:spcBef>
            </a:pPr>
            <a:r>
              <a:rPr lang="tr-TR" sz="2400" dirty="0" err="1" smtClean="0"/>
              <a:t>Fuzzy</a:t>
            </a:r>
            <a:r>
              <a:rPr lang="tr-TR" sz="2400" dirty="0" smtClean="0"/>
              <a:t> </a:t>
            </a:r>
            <a:r>
              <a:rPr lang="tr-TR" sz="2400" dirty="0" err="1" smtClean="0"/>
              <a:t>Logic</a:t>
            </a:r>
            <a:r>
              <a:rPr lang="tr-TR" sz="2400" dirty="0" smtClean="0"/>
              <a:t> </a:t>
            </a:r>
            <a:r>
              <a:rPr lang="tr-TR" sz="2400" dirty="0" err="1" smtClean="0"/>
              <a:t>Overview</a:t>
            </a:r>
            <a:endParaRPr lang="tr-TR" sz="2400" dirty="0" smtClean="0"/>
          </a:p>
          <a:p>
            <a:pPr>
              <a:spcBef>
                <a:spcPts val="2400"/>
              </a:spcBef>
            </a:pPr>
            <a:r>
              <a:rPr lang="tr-TR" sz="2400" dirty="0" smtClean="0"/>
              <a:t>Pioneer UAV</a:t>
            </a:r>
          </a:p>
          <a:p>
            <a:pPr>
              <a:spcBef>
                <a:spcPts val="2400"/>
              </a:spcBef>
            </a:pPr>
            <a:r>
              <a:rPr lang="tr-TR" sz="2400" dirty="0" err="1"/>
              <a:t>Fuzzy</a:t>
            </a:r>
            <a:r>
              <a:rPr lang="tr-TR" sz="2400" dirty="0"/>
              <a:t> </a:t>
            </a:r>
            <a:r>
              <a:rPr lang="tr-TR" sz="2400" dirty="0" err="1"/>
              <a:t>Logic</a:t>
            </a:r>
            <a:r>
              <a:rPr lang="tr-TR" sz="2400" dirty="0"/>
              <a:t> </a:t>
            </a:r>
            <a:r>
              <a:rPr lang="tr-TR" sz="2400" dirty="0" err="1"/>
              <a:t>Structure</a:t>
            </a:r>
            <a:endParaRPr lang="tr-TR" sz="2400" dirty="0" smtClean="0"/>
          </a:p>
          <a:p>
            <a:pPr>
              <a:spcBef>
                <a:spcPts val="2400"/>
              </a:spcBef>
            </a:pPr>
            <a:r>
              <a:rPr lang="tr-TR" sz="2400" dirty="0" err="1"/>
              <a:t>Table</a:t>
            </a:r>
            <a:r>
              <a:rPr lang="tr-TR" sz="2400" dirty="0"/>
              <a:t> of Rules</a:t>
            </a:r>
            <a:endParaRPr lang="tr-TR" sz="2400" dirty="0" smtClean="0"/>
          </a:p>
          <a:p>
            <a:pPr>
              <a:spcBef>
                <a:spcPts val="2400"/>
              </a:spcBef>
            </a:pPr>
            <a:r>
              <a:rPr lang="tr-TR" sz="2400" dirty="0" err="1" smtClean="0"/>
              <a:t>Airspeed</a:t>
            </a:r>
            <a:r>
              <a:rPr lang="tr-TR" sz="2400" dirty="0" smtClean="0"/>
              <a:t>, </a:t>
            </a:r>
            <a:r>
              <a:rPr lang="tr-TR" sz="2400" dirty="0" err="1" smtClean="0"/>
              <a:t>Altitude</a:t>
            </a:r>
            <a:r>
              <a:rPr lang="tr-TR" sz="2400" dirty="0" smtClean="0"/>
              <a:t> </a:t>
            </a:r>
            <a:r>
              <a:rPr lang="tr-TR" sz="2400" dirty="0" err="1" smtClean="0"/>
              <a:t>and</a:t>
            </a:r>
            <a:r>
              <a:rPr lang="tr-TR" sz="2400" dirty="0" smtClean="0"/>
              <a:t> </a:t>
            </a:r>
            <a:r>
              <a:rPr lang="tr-TR" sz="2400" dirty="0" err="1" smtClean="0"/>
              <a:t>Heading</a:t>
            </a:r>
            <a:r>
              <a:rPr lang="tr-TR" sz="2400" dirty="0" smtClean="0"/>
              <a:t> </a:t>
            </a:r>
            <a:r>
              <a:rPr lang="tr-TR" sz="2400" dirty="0" err="1" smtClean="0"/>
              <a:t>Responses</a:t>
            </a:r>
            <a:r>
              <a:rPr lang="tr-TR" sz="2400" dirty="0" smtClean="0"/>
              <a:t> </a:t>
            </a:r>
          </a:p>
          <a:p>
            <a:pPr>
              <a:spcBef>
                <a:spcPts val="2400"/>
              </a:spcBef>
            </a:pPr>
            <a:r>
              <a:rPr lang="tr-TR" sz="2400" dirty="0" err="1" smtClean="0"/>
              <a:t>Conclusion</a:t>
            </a:r>
            <a:endParaRPr lang="tr-TR" sz="2400" dirty="0" smtClean="0"/>
          </a:p>
          <a:p>
            <a:endParaRPr lang="tr-TR" sz="2000" dirty="0" smtClean="0"/>
          </a:p>
          <a:p>
            <a:pPr marL="0" indent="0">
              <a:buNone/>
            </a:pPr>
            <a:endParaRPr lang="tr-TR" dirty="0"/>
          </a:p>
        </p:txBody>
      </p:sp>
      <p:sp>
        <p:nvSpPr>
          <p:cNvPr id="4" name="Slayt Numarası Yer Tutucusu 3"/>
          <p:cNvSpPr>
            <a:spLocks noGrp="1"/>
          </p:cNvSpPr>
          <p:nvPr>
            <p:ph type="sldNum" sz="quarter" idx="12"/>
          </p:nvPr>
        </p:nvSpPr>
        <p:spPr/>
        <p:txBody>
          <a:bodyPr/>
          <a:lstStyle/>
          <a:p>
            <a:pPr algn="r"/>
            <a:fld id="{04252D96-915F-44D9-8867-434AD48E8AAA}" type="slidenum">
              <a:rPr lang="tr-TR" smtClean="0"/>
              <a:pPr algn="r"/>
              <a:t>4</a:t>
            </a:fld>
            <a:r>
              <a:rPr lang="tr-TR" smtClean="0"/>
              <a:t>/12</a:t>
            </a:r>
            <a:endParaRPr lang="tr-TR" dirty="0"/>
          </a:p>
        </p:txBody>
      </p:sp>
    </p:spTree>
    <p:extLst>
      <p:ext uri="{BB962C8B-B14F-4D97-AF65-F5344CB8AC3E}">
        <p14:creationId xmlns:p14="http://schemas.microsoft.com/office/powerpoint/2010/main" val="4005312583"/>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059" y="342556"/>
            <a:ext cx="6445772" cy="675899"/>
          </a:xfrm>
        </p:spPr>
        <p:txBody>
          <a:bodyPr/>
          <a:lstStyle/>
          <a:p>
            <a:r>
              <a:rPr lang="en-US"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Introduction</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621536"/>
            <a:ext cx="7886700" cy="4734815"/>
          </a:xfrm>
        </p:spPr>
        <p:txBody>
          <a:bodyPr>
            <a:normAutofit lnSpcReduction="10000"/>
          </a:bodyPr>
          <a:lstStyle/>
          <a:p>
            <a:pPr>
              <a:spcBef>
                <a:spcPts val="2400"/>
              </a:spcBef>
            </a:pPr>
            <a:r>
              <a:rPr lang="en-US" sz="2400" dirty="0"/>
              <a:t>Since the first flight of human being took place in the history, unmanned aerial vehicles (UAV) have been the focal point of aviation. </a:t>
            </a:r>
            <a:endParaRPr lang="tr-TR" sz="2400" dirty="0" smtClean="0"/>
          </a:p>
          <a:p>
            <a:pPr>
              <a:spcBef>
                <a:spcPts val="2400"/>
              </a:spcBef>
            </a:pPr>
            <a:r>
              <a:rPr lang="en-US" sz="2400" dirty="0" smtClean="0"/>
              <a:t>Today </a:t>
            </a:r>
            <a:r>
              <a:rPr lang="en-US" sz="2400" dirty="0"/>
              <a:t>UAVs </a:t>
            </a:r>
            <a:r>
              <a:rPr lang="en-US" sz="2400" dirty="0" smtClean="0"/>
              <a:t>have</a:t>
            </a:r>
            <a:r>
              <a:rPr lang="tr-TR" sz="2400" dirty="0" smtClean="0"/>
              <a:t> </a:t>
            </a:r>
            <a:r>
              <a:rPr lang="en-US" sz="2400" dirty="0" smtClean="0"/>
              <a:t>many applications fields </a:t>
            </a:r>
            <a:r>
              <a:rPr lang="en-US" sz="2400" dirty="0"/>
              <a:t>such as remote inspection and monitoring, search operations, spy work, rescue and surveillance. </a:t>
            </a:r>
            <a:endParaRPr lang="tr-TR" sz="2400" dirty="0" smtClean="0"/>
          </a:p>
          <a:p>
            <a:pPr>
              <a:spcBef>
                <a:spcPts val="2400"/>
              </a:spcBef>
            </a:pPr>
            <a:r>
              <a:rPr lang="en-US" sz="2400" dirty="0" smtClean="0"/>
              <a:t>In this work</a:t>
            </a:r>
            <a:r>
              <a:rPr lang="tr-TR" sz="2400" dirty="0" smtClean="0"/>
              <a:t>, t</a:t>
            </a:r>
            <a:r>
              <a:rPr lang="en-US" sz="2400" dirty="0" smtClean="0"/>
              <a:t>he </a:t>
            </a:r>
            <a:r>
              <a:rPr lang="en-US" sz="2400" dirty="0"/>
              <a:t>design of airspeed, altitude and heading controllers for Pioneer Unmanned Aerial Vehicle (UAV) aircraft is studied. </a:t>
            </a:r>
            <a:endParaRPr lang="tr-TR" sz="2400" dirty="0" smtClean="0"/>
          </a:p>
          <a:p>
            <a:pPr>
              <a:spcBef>
                <a:spcPts val="2400"/>
              </a:spcBef>
            </a:pPr>
            <a:r>
              <a:rPr lang="en-US" sz="2400" dirty="0"/>
              <a:t>A performance comparison between PID and Fuzzy-PID controllers designed for airspeed, altitude and heading are made. </a:t>
            </a:r>
            <a:endParaRPr lang="tr-TR" sz="2400" dirty="0" smtClean="0"/>
          </a:p>
          <a:p>
            <a:pPr>
              <a:spcBef>
                <a:spcPts val="2400"/>
              </a:spcBef>
            </a:pPr>
            <a:endParaRPr lang="tr-TR" sz="2000" dirty="0" smtClean="0"/>
          </a:p>
          <a:p>
            <a:pPr marL="0" indent="0">
              <a:buNone/>
            </a:pPr>
            <a:endParaRPr lang="tr-TR" dirty="0"/>
          </a:p>
        </p:txBody>
      </p:sp>
      <p:sp>
        <p:nvSpPr>
          <p:cNvPr id="4" name="Veri Yer Tutucusu 3"/>
          <p:cNvSpPr>
            <a:spLocks noGrp="1"/>
          </p:cNvSpPr>
          <p:nvPr>
            <p:ph type="dt" sz="half" idx="10"/>
          </p:nvPr>
        </p:nvSpPr>
        <p:spPr/>
        <p:txBody>
          <a:bodyPr/>
          <a:lstStyle/>
          <a:p>
            <a:r>
              <a:rPr lang="tr-TR" smtClean="0"/>
              <a:t>Mech Aero 2015</a:t>
            </a:r>
            <a:endParaRPr lang="tr-TR"/>
          </a:p>
        </p:txBody>
      </p:sp>
      <p:sp>
        <p:nvSpPr>
          <p:cNvPr id="7" name="Slayt Numarası Yer Tutucusu 6"/>
          <p:cNvSpPr>
            <a:spLocks noGrp="1"/>
          </p:cNvSpPr>
          <p:nvPr>
            <p:ph type="sldNum" sz="quarter" idx="12"/>
          </p:nvPr>
        </p:nvSpPr>
        <p:spPr/>
        <p:txBody>
          <a:bodyPr/>
          <a:lstStyle/>
          <a:p>
            <a:pPr algn="r"/>
            <a:fld id="{04252D96-915F-44D9-8867-434AD48E8AAA}" type="slidenum">
              <a:rPr lang="tr-TR" smtClean="0"/>
              <a:pPr algn="r"/>
              <a:t>5</a:t>
            </a:fld>
            <a:r>
              <a:rPr lang="tr-TR" smtClean="0"/>
              <a:t>/12</a:t>
            </a:r>
            <a:endParaRPr lang="tr-TR" dirty="0"/>
          </a:p>
        </p:txBody>
      </p:sp>
    </p:spTree>
    <p:extLst>
      <p:ext uri="{BB962C8B-B14F-4D97-AF65-F5344CB8AC3E}">
        <p14:creationId xmlns:p14="http://schemas.microsoft.com/office/powerpoint/2010/main" val="217416377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059" y="342556"/>
            <a:ext cx="6445772" cy="675899"/>
          </a:xfrm>
        </p:spPr>
        <p:txBody>
          <a:bodyPr/>
          <a:lstStyle/>
          <a:p>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Fuzzy</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Logic</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Overview</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426464"/>
            <a:ext cx="7886700" cy="4734815"/>
          </a:xfrm>
        </p:spPr>
        <p:txBody>
          <a:bodyPr>
            <a:normAutofit/>
          </a:bodyPr>
          <a:lstStyle/>
          <a:p>
            <a:pPr>
              <a:spcBef>
                <a:spcPts val="1200"/>
              </a:spcBef>
            </a:pPr>
            <a:r>
              <a:rPr lang="en-US" sz="2000" dirty="0"/>
              <a:t>Fuzzy Logic was developed in the seventies by </a:t>
            </a:r>
            <a:r>
              <a:rPr lang="en-US" sz="2000" dirty="0" err="1"/>
              <a:t>Lotfi</a:t>
            </a:r>
            <a:r>
              <a:rPr lang="en-US" sz="2000" dirty="0"/>
              <a:t> A. </a:t>
            </a:r>
            <a:r>
              <a:rPr lang="en-US" sz="2000" dirty="0" err="1"/>
              <a:t>Zadeh</a:t>
            </a:r>
            <a:r>
              <a:rPr lang="en-US" sz="2000" dirty="0"/>
              <a:t>, a professor at the University of </a:t>
            </a:r>
            <a:r>
              <a:rPr lang="en-US" sz="2000" dirty="0" smtClean="0"/>
              <a:t>California</a:t>
            </a:r>
            <a:r>
              <a:rPr lang="tr-TR" sz="2000" dirty="0" smtClean="0"/>
              <a:t>.</a:t>
            </a:r>
          </a:p>
          <a:p>
            <a:pPr>
              <a:spcBef>
                <a:spcPts val="1200"/>
              </a:spcBef>
            </a:pPr>
            <a:r>
              <a:rPr lang="en-US" sz="2000" dirty="0"/>
              <a:t>Recently, fuzzy logic control has emerged as one of the most active and promising fields in the application of fuzzy set theory. </a:t>
            </a:r>
            <a:endParaRPr lang="tr-TR" sz="2000" dirty="0" smtClean="0"/>
          </a:p>
          <a:p>
            <a:pPr>
              <a:spcBef>
                <a:spcPts val="1200"/>
              </a:spcBef>
            </a:pPr>
            <a:r>
              <a:rPr lang="en-US" sz="2000" dirty="0"/>
              <a:t>There are now many technological products employing fuzzy logic, ranging from washing machines to high-speed </a:t>
            </a:r>
            <a:r>
              <a:rPr lang="en-US" sz="2000" dirty="0" smtClean="0"/>
              <a:t>trains</a:t>
            </a:r>
            <a:r>
              <a:rPr lang="tr-TR" sz="2000" dirty="0" smtClean="0"/>
              <a:t>.</a:t>
            </a:r>
          </a:p>
          <a:p>
            <a:pPr marL="0" indent="0">
              <a:buNone/>
            </a:pPr>
            <a:endParaRPr lang="tr-TR" dirty="0"/>
          </a:p>
        </p:txBody>
      </p:sp>
      <p:pic>
        <p:nvPicPr>
          <p:cNvPr id="2050" name="Picture 2" descr="http://withfriendship.com/images/c/13076/Fuzzy-logic-wallpap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2817" y="3550562"/>
            <a:ext cx="3415027" cy="3230788"/>
          </a:xfrm>
          <a:prstGeom prst="rect">
            <a:avLst/>
          </a:prstGeom>
          <a:noFill/>
          <a:extLst>
            <a:ext uri="{909E8E84-426E-40DD-AFC4-6F175D3DCCD1}">
              <a14:hiddenFill xmlns:a14="http://schemas.microsoft.com/office/drawing/2010/main">
                <a:solidFill>
                  <a:srgbClr val="FFFFFF"/>
                </a:solidFill>
              </a14:hiddenFill>
            </a:ext>
          </a:extLst>
        </p:spPr>
      </p:pic>
      <p:sp>
        <p:nvSpPr>
          <p:cNvPr id="4" name="Veri Yer Tutucusu 3"/>
          <p:cNvSpPr>
            <a:spLocks noGrp="1"/>
          </p:cNvSpPr>
          <p:nvPr>
            <p:ph type="dt" sz="half" idx="10"/>
          </p:nvPr>
        </p:nvSpPr>
        <p:spPr/>
        <p:txBody>
          <a:bodyPr/>
          <a:lstStyle/>
          <a:p>
            <a:r>
              <a:rPr lang="tr-TR" smtClean="0"/>
              <a:t>Mech Aero 2015</a:t>
            </a:r>
            <a:endParaRPr lang="tr-TR"/>
          </a:p>
        </p:txBody>
      </p:sp>
      <p:sp>
        <p:nvSpPr>
          <p:cNvPr id="7" name="Slayt Numarası Yer Tutucusu 6"/>
          <p:cNvSpPr>
            <a:spLocks noGrp="1"/>
          </p:cNvSpPr>
          <p:nvPr>
            <p:ph type="sldNum" sz="quarter" idx="12"/>
          </p:nvPr>
        </p:nvSpPr>
        <p:spPr/>
        <p:txBody>
          <a:bodyPr/>
          <a:lstStyle/>
          <a:p>
            <a:pPr algn="r"/>
            <a:fld id="{04252D96-915F-44D9-8867-434AD48E8AAA}" type="slidenum">
              <a:rPr lang="tr-TR" smtClean="0"/>
              <a:pPr algn="r"/>
              <a:t>6</a:t>
            </a:fld>
            <a:r>
              <a:rPr lang="tr-TR" smtClean="0"/>
              <a:t>/12</a:t>
            </a:r>
            <a:endParaRPr lang="tr-TR" dirty="0"/>
          </a:p>
        </p:txBody>
      </p:sp>
    </p:spTree>
    <p:extLst>
      <p:ext uri="{BB962C8B-B14F-4D97-AF65-F5344CB8AC3E}">
        <p14:creationId xmlns:p14="http://schemas.microsoft.com/office/powerpoint/2010/main" val="342712490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059" y="342556"/>
            <a:ext cx="6445772" cy="675899"/>
          </a:xfrm>
        </p:spPr>
        <p:txBody>
          <a:bodyPr/>
          <a:lstStyle/>
          <a:p>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Pioneer UAV</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4442269"/>
            <a:ext cx="7886700" cy="2096644"/>
          </a:xfrm>
        </p:spPr>
        <p:txBody>
          <a:bodyPr>
            <a:normAutofit fontScale="92500" lnSpcReduction="20000"/>
          </a:bodyPr>
          <a:lstStyle/>
          <a:p>
            <a:pPr lvl="0"/>
            <a:r>
              <a:rPr lang="en-US" sz="2000" dirty="0"/>
              <a:t>Length: 14 feet (4 m)</a:t>
            </a:r>
            <a:endParaRPr lang="tr-TR" sz="2000" dirty="0"/>
          </a:p>
          <a:p>
            <a:pPr lvl="0"/>
            <a:r>
              <a:rPr lang="en-US" sz="2000" dirty="0"/>
              <a:t>Height: 3.3 feet (1.0 m)</a:t>
            </a:r>
            <a:endParaRPr lang="tr-TR" sz="2000" dirty="0"/>
          </a:p>
          <a:p>
            <a:pPr lvl="0"/>
            <a:r>
              <a:rPr lang="en-US" sz="2000" dirty="0"/>
              <a:t>Weight: 205 pounds (452 </a:t>
            </a:r>
            <a:r>
              <a:rPr lang="en-US" sz="2000" dirty="0" smtClean="0"/>
              <a:t>kilograms)</a:t>
            </a:r>
            <a:endParaRPr lang="tr-TR" sz="2000" dirty="0"/>
          </a:p>
          <a:p>
            <a:pPr lvl="0"/>
            <a:r>
              <a:rPr lang="en-US" sz="2000" dirty="0"/>
              <a:t>Wingspan: 16.9 feet (5.2 m)</a:t>
            </a:r>
            <a:endParaRPr lang="tr-TR" sz="2000" dirty="0"/>
          </a:p>
          <a:p>
            <a:pPr lvl="0"/>
            <a:r>
              <a:rPr lang="en-US" sz="2000" dirty="0"/>
              <a:t>Speed: 110 knots (200 km/h)</a:t>
            </a:r>
            <a:endParaRPr lang="tr-TR" sz="2000" dirty="0"/>
          </a:p>
          <a:p>
            <a:pPr lvl="0"/>
            <a:r>
              <a:rPr lang="en-US" sz="2000" dirty="0"/>
              <a:t>Range: five hours at 100 nautical miles (185 kilometers )</a:t>
            </a:r>
            <a:endParaRPr lang="tr-TR" sz="2000" dirty="0"/>
          </a:p>
          <a:p>
            <a:pPr>
              <a:spcBef>
                <a:spcPts val="2400"/>
              </a:spcBef>
            </a:pPr>
            <a:endParaRPr lang="tr-TR" sz="2000" dirty="0" smtClean="0"/>
          </a:p>
          <a:p>
            <a:pPr marL="0" indent="0">
              <a:buNone/>
            </a:pPr>
            <a:endParaRPr lang="tr-TR" dirty="0"/>
          </a:p>
        </p:txBody>
      </p:sp>
      <p:pic>
        <p:nvPicPr>
          <p:cNvPr id="6" name="Resim 7" descr="RQ-2B Pioneer">
            <a:hlinkClick r:id="rId2" tooltip="&quot;RQ-2B Pioneer&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26627" y="1496822"/>
            <a:ext cx="4690745" cy="2762885"/>
          </a:xfrm>
          <a:prstGeom prst="rect">
            <a:avLst/>
          </a:prstGeom>
          <a:noFill/>
          <a:ln>
            <a:noFill/>
          </a:ln>
        </p:spPr>
      </p:pic>
      <p:sp>
        <p:nvSpPr>
          <p:cNvPr id="4" name="Veri Yer Tutucusu 3"/>
          <p:cNvSpPr>
            <a:spLocks noGrp="1"/>
          </p:cNvSpPr>
          <p:nvPr>
            <p:ph type="dt" sz="half" idx="10"/>
          </p:nvPr>
        </p:nvSpPr>
        <p:spPr/>
        <p:txBody>
          <a:bodyPr/>
          <a:lstStyle/>
          <a:p>
            <a:r>
              <a:rPr lang="tr-TR" smtClean="0"/>
              <a:t>Mech Aero 2015</a:t>
            </a:r>
            <a:endParaRPr lang="tr-TR"/>
          </a:p>
        </p:txBody>
      </p:sp>
      <p:sp>
        <p:nvSpPr>
          <p:cNvPr id="8" name="Slayt Numarası Yer Tutucusu 7"/>
          <p:cNvSpPr>
            <a:spLocks noGrp="1"/>
          </p:cNvSpPr>
          <p:nvPr>
            <p:ph type="sldNum" sz="quarter" idx="12"/>
          </p:nvPr>
        </p:nvSpPr>
        <p:spPr/>
        <p:txBody>
          <a:bodyPr/>
          <a:lstStyle/>
          <a:p>
            <a:pPr algn="r"/>
            <a:fld id="{04252D96-915F-44D9-8867-434AD48E8AAA}" type="slidenum">
              <a:rPr lang="tr-TR" smtClean="0"/>
              <a:pPr algn="r"/>
              <a:t>7</a:t>
            </a:fld>
            <a:r>
              <a:rPr lang="tr-TR" smtClean="0"/>
              <a:t>/12</a:t>
            </a:r>
            <a:endParaRPr lang="tr-TR" dirty="0"/>
          </a:p>
        </p:txBody>
      </p:sp>
    </p:spTree>
    <p:extLst>
      <p:ext uri="{BB962C8B-B14F-4D97-AF65-F5344CB8AC3E}">
        <p14:creationId xmlns:p14="http://schemas.microsoft.com/office/powerpoint/2010/main" val="2827482655"/>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059" y="342556"/>
            <a:ext cx="6445772" cy="675899"/>
          </a:xfrm>
        </p:spPr>
        <p:txBody>
          <a:bodyPr/>
          <a:lstStyle/>
          <a:p>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Fuzzy</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Logic</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Structure</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621536"/>
            <a:ext cx="7886700" cy="4734815"/>
          </a:xfrm>
        </p:spPr>
        <p:txBody>
          <a:bodyPr>
            <a:normAutofit/>
          </a:bodyPr>
          <a:lstStyle/>
          <a:p>
            <a:pPr>
              <a:spcBef>
                <a:spcPts val="2400"/>
              </a:spcBef>
            </a:pPr>
            <a:endParaRPr lang="tr-TR" sz="2000" dirty="0" smtClean="0"/>
          </a:p>
          <a:p>
            <a:pPr marL="0" indent="0">
              <a:buNone/>
            </a:pPr>
            <a:endParaRPr lang="tr-TR" dirty="0"/>
          </a:p>
        </p:txBody>
      </p:sp>
      <p:pic>
        <p:nvPicPr>
          <p:cNvPr id="6" name="Picture 5" descr="C:\Users\User\Desktop\heading.png"/>
          <p:cNvPicPr/>
          <p:nvPr/>
        </p:nvPicPr>
        <p:blipFill rotWithShape="1">
          <a:blip r:embed="rId2">
            <a:extLst>
              <a:ext uri="{28A0092B-C50C-407E-A947-70E740481C1C}">
                <a14:useLocalDpi xmlns:a14="http://schemas.microsoft.com/office/drawing/2010/main" val="0"/>
              </a:ext>
            </a:extLst>
          </a:blip>
          <a:srcRect l="5530" r="6112"/>
          <a:stretch/>
        </p:blipFill>
        <p:spPr bwMode="auto">
          <a:xfrm>
            <a:off x="1637665" y="1668088"/>
            <a:ext cx="5868670" cy="1673225"/>
          </a:xfrm>
          <a:prstGeom prst="rect">
            <a:avLst/>
          </a:prstGeom>
          <a:noFill/>
          <a:ln>
            <a:noFill/>
          </a:ln>
          <a:extLst>
            <a:ext uri="{53640926-AAD7-44D8-BBD7-CCE9431645EC}">
              <a14:shadowObscured xmlns:a14="http://schemas.microsoft.com/office/drawing/2010/main"/>
            </a:ext>
          </a:extLst>
        </p:spPr>
      </p:pic>
      <p:pic>
        <p:nvPicPr>
          <p:cNvPr id="7" name="Resim 1" descr="C:\Users\user\Desktop\fuzzy.PNG"/>
          <p:cNvPicPr/>
          <p:nvPr/>
        </p:nvPicPr>
        <p:blipFill rotWithShape="1">
          <a:blip r:embed="rId3">
            <a:extLst>
              <a:ext uri="{28A0092B-C50C-407E-A947-70E740481C1C}">
                <a14:useLocalDpi xmlns:a14="http://schemas.microsoft.com/office/drawing/2010/main" val="0"/>
              </a:ext>
            </a:extLst>
          </a:blip>
          <a:srcRect l="5667" t="4883" r="3433" b="12128"/>
          <a:stretch/>
        </p:blipFill>
        <p:spPr bwMode="auto">
          <a:xfrm>
            <a:off x="2286000" y="3720647"/>
            <a:ext cx="4572000" cy="2422525"/>
          </a:xfrm>
          <a:prstGeom prst="rect">
            <a:avLst/>
          </a:prstGeom>
          <a:noFill/>
          <a:ln>
            <a:noFill/>
          </a:ln>
          <a:extLst>
            <a:ext uri="{53640926-AAD7-44D8-BBD7-CCE9431645EC}">
              <a14:shadowObscured xmlns:a14="http://schemas.microsoft.com/office/drawing/2010/main"/>
            </a:ext>
          </a:extLst>
        </p:spPr>
      </p:pic>
      <p:sp>
        <p:nvSpPr>
          <p:cNvPr id="4" name="Veri Yer Tutucusu 3"/>
          <p:cNvSpPr>
            <a:spLocks noGrp="1"/>
          </p:cNvSpPr>
          <p:nvPr>
            <p:ph type="dt" sz="half" idx="10"/>
          </p:nvPr>
        </p:nvSpPr>
        <p:spPr/>
        <p:txBody>
          <a:bodyPr/>
          <a:lstStyle/>
          <a:p>
            <a:r>
              <a:rPr lang="tr-TR" smtClean="0"/>
              <a:t>Mech Aero 2015</a:t>
            </a:r>
            <a:endParaRPr lang="tr-TR"/>
          </a:p>
        </p:txBody>
      </p:sp>
      <p:sp>
        <p:nvSpPr>
          <p:cNvPr id="9" name="Slayt Numarası Yer Tutucusu 8"/>
          <p:cNvSpPr>
            <a:spLocks noGrp="1"/>
          </p:cNvSpPr>
          <p:nvPr>
            <p:ph type="sldNum" sz="quarter" idx="12"/>
          </p:nvPr>
        </p:nvSpPr>
        <p:spPr/>
        <p:txBody>
          <a:bodyPr/>
          <a:lstStyle/>
          <a:p>
            <a:pPr algn="r"/>
            <a:fld id="{04252D96-915F-44D9-8867-434AD48E8AAA}" type="slidenum">
              <a:rPr lang="tr-TR" smtClean="0"/>
              <a:pPr algn="r"/>
              <a:t>8</a:t>
            </a:fld>
            <a:r>
              <a:rPr lang="tr-TR" smtClean="0"/>
              <a:t>/12</a:t>
            </a:r>
            <a:endParaRPr lang="tr-TR" dirty="0"/>
          </a:p>
        </p:txBody>
      </p:sp>
    </p:spTree>
    <p:extLst>
      <p:ext uri="{BB962C8B-B14F-4D97-AF65-F5344CB8AC3E}">
        <p14:creationId xmlns:p14="http://schemas.microsoft.com/office/powerpoint/2010/main" val="271404163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059" y="342556"/>
            <a:ext cx="6445772" cy="675899"/>
          </a:xfrm>
        </p:spPr>
        <p:txBody>
          <a:bodyPr/>
          <a:lstStyle/>
          <a:p>
            <a:r>
              <a:rPr lang="tr-TR" sz="3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Table</a:t>
            </a:r>
            <a:r>
              <a:rPr lang="tr-TR" sz="3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of Rules</a:t>
            </a:r>
            <a:endParaRPr lang="en-US"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628650" y="1506555"/>
            <a:ext cx="7886700" cy="4734815"/>
          </a:xfrm>
        </p:spPr>
        <p:txBody>
          <a:bodyPr>
            <a:normAutofit/>
          </a:bodyPr>
          <a:lstStyle/>
          <a:p>
            <a:r>
              <a:rPr lang="en-US" sz="2000" dirty="0" smtClean="0"/>
              <a:t>When </a:t>
            </a:r>
            <a:r>
              <a:rPr lang="en-US" sz="2000" dirty="0"/>
              <a:t>|e| is bigger value, </a:t>
            </a:r>
            <a:r>
              <a:rPr lang="en-US" sz="2000" dirty="0" err="1"/>
              <a:t>Kp</a:t>
            </a:r>
            <a:r>
              <a:rPr lang="en-US" sz="2000" dirty="0"/>
              <a:t> should be bigger, </a:t>
            </a:r>
            <a:r>
              <a:rPr lang="en-US" sz="2000" dirty="0" err="1"/>
              <a:t>Kd</a:t>
            </a:r>
            <a:r>
              <a:rPr lang="en-US" sz="2000" dirty="0"/>
              <a:t> should be smaller for better tracking performance and the Ki should be set to zero for avoiding integral saturation and heavier overshoot. </a:t>
            </a:r>
            <a:endParaRPr lang="tr-TR" sz="2000" dirty="0"/>
          </a:p>
          <a:p>
            <a:r>
              <a:rPr lang="en-US" sz="2000" dirty="0" smtClean="0"/>
              <a:t>When </a:t>
            </a:r>
            <a:r>
              <a:rPr lang="en-US" sz="2000" dirty="0"/>
              <a:t>|e| and |</a:t>
            </a:r>
            <a:r>
              <a:rPr lang="en-US" sz="2000" dirty="0" err="1"/>
              <a:t>ec</a:t>
            </a:r>
            <a:r>
              <a:rPr lang="en-US" sz="2000" dirty="0"/>
              <a:t>| are middle value, neither </a:t>
            </a:r>
            <a:r>
              <a:rPr lang="en-US" sz="2000" dirty="0" err="1"/>
              <a:t>Kp</a:t>
            </a:r>
            <a:r>
              <a:rPr lang="en-US" sz="2000" dirty="0"/>
              <a:t>, Ki and </a:t>
            </a:r>
            <a:r>
              <a:rPr lang="en-US" sz="2000" dirty="0" err="1"/>
              <a:t>Kd</a:t>
            </a:r>
            <a:r>
              <a:rPr lang="en-US" sz="2000" dirty="0"/>
              <a:t> is too large for slight overshoot. Ki should be smaller while </a:t>
            </a:r>
            <a:r>
              <a:rPr lang="en-US" sz="2000" dirty="0" err="1"/>
              <a:t>Kp</a:t>
            </a:r>
            <a:r>
              <a:rPr lang="en-US" sz="2000" dirty="0"/>
              <a:t> and </a:t>
            </a:r>
            <a:r>
              <a:rPr lang="en-US" sz="2000" dirty="0" err="1"/>
              <a:t>Kd</a:t>
            </a:r>
            <a:r>
              <a:rPr lang="en-US" sz="2000" dirty="0"/>
              <a:t> should be moderate for rapid response. </a:t>
            </a:r>
            <a:endParaRPr lang="tr-TR" sz="2000" dirty="0"/>
          </a:p>
          <a:p>
            <a:r>
              <a:rPr lang="en-US" sz="2000" dirty="0" smtClean="0"/>
              <a:t>When </a:t>
            </a:r>
            <a:r>
              <a:rPr lang="en-US" sz="2000" dirty="0"/>
              <a:t>the |e| is smaller value, both </a:t>
            </a:r>
            <a:r>
              <a:rPr lang="en-US" sz="2000" dirty="0" err="1"/>
              <a:t>Kp</a:t>
            </a:r>
            <a:r>
              <a:rPr lang="en-US" sz="2000" dirty="0"/>
              <a:t> and Ki should be increased for better steady performance .</a:t>
            </a:r>
            <a:r>
              <a:rPr lang="en-US" sz="2000" dirty="0" err="1"/>
              <a:t>Kd</a:t>
            </a:r>
            <a:r>
              <a:rPr lang="en-US" sz="2000" dirty="0"/>
              <a:t> should be moderate for avoiding oscillation around the corresponding static value. </a:t>
            </a:r>
            <a:endParaRPr lang="tr-TR" sz="2000" dirty="0"/>
          </a:p>
          <a:p>
            <a:pPr>
              <a:spcBef>
                <a:spcPts val="2400"/>
              </a:spcBef>
            </a:pPr>
            <a:endParaRPr lang="tr-TR" sz="2000" dirty="0" smtClean="0"/>
          </a:p>
          <a:p>
            <a:pPr marL="0" indent="0">
              <a:buNone/>
            </a:pPr>
            <a:endParaRPr lang="tr-TR" dirty="0"/>
          </a:p>
        </p:txBody>
      </p:sp>
      <p:pic>
        <p:nvPicPr>
          <p:cNvPr id="8" name="Picture 7" descr="C:\Users\User\Desktop\Dersler\Bulanık Mantık\Rapor\üyeli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1877" y="4404563"/>
            <a:ext cx="6625752" cy="1993861"/>
          </a:xfrm>
          <a:prstGeom prst="rect">
            <a:avLst/>
          </a:prstGeom>
          <a:noFill/>
          <a:ln>
            <a:noFill/>
          </a:ln>
        </p:spPr>
      </p:pic>
      <p:sp>
        <p:nvSpPr>
          <p:cNvPr id="4" name="Veri Yer Tutucusu 3"/>
          <p:cNvSpPr>
            <a:spLocks noGrp="1"/>
          </p:cNvSpPr>
          <p:nvPr>
            <p:ph type="dt" sz="half" idx="10"/>
          </p:nvPr>
        </p:nvSpPr>
        <p:spPr/>
        <p:txBody>
          <a:bodyPr/>
          <a:lstStyle/>
          <a:p>
            <a:r>
              <a:rPr lang="tr-TR" smtClean="0"/>
              <a:t>Mech Aero 2015</a:t>
            </a:r>
            <a:endParaRPr lang="tr-TR"/>
          </a:p>
        </p:txBody>
      </p:sp>
      <p:sp>
        <p:nvSpPr>
          <p:cNvPr id="7" name="Slayt Numarası Yer Tutucusu 6"/>
          <p:cNvSpPr>
            <a:spLocks noGrp="1"/>
          </p:cNvSpPr>
          <p:nvPr>
            <p:ph type="sldNum" sz="quarter" idx="12"/>
          </p:nvPr>
        </p:nvSpPr>
        <p:spPr/>
        <p:txBody>
          <a:bodyPr/>
          <a:lstStyle/>
          <a:p>
            <a:pPr algn="r"/>
            <a:fld id="{04252D96-915F-44D9-8867-434AD48E8AAA}" type="slidenum">
              <a:rPr lang="tr-TR" smtClean="0"/>
              <a:pPr algn="r"/>
              <a:t>9</a:t>
            </a:fld>
            <a:r>
              <a:rPr lang="tr-TR" smtClean="0"/>
              <a:t>/12</a:t>
            </a:r>
            <a:endParaRPr lang="tr-TR" dirty="0"/>
          </a:p>
        </p:txBody>
      </p:sp>
    </p:spTree>
    <p:extLst>
      <p:ext uri="{BB962C8B-B14F-4D97-AF65-F5344CB8AC3E}">
        <p14:creationId xmlns:p14="http://schemas.microsoft.com/office/powerpoint/2010/main" val="3996838070"/>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A70828"/>
        </a:solidFill>
        <a:ln>
          <a:solidFill>
            <a:schemeClr val="accent2">
              <a:lumMod val="75000"/>
            </a:schemeClr>
          </a:solidFill>
        </a:ln>
      </a:spPr>
      <a:bodyPr rtlCol="0" anchor="ctr"/>
      <a:lstStyle>
        <a:defPPr algn="r">
          <a:defRPr b="1" i="1" baseline="0"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3_一般">
  <a:themeElements>
    <a:clrScheme name="一般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13_一般">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err="1" smtClean="0"/>
        </a:defPPr>
      </a:lstStyle>
    </a:txDef>
  </a:objectDefaults>
  <a:extraClrSchemeLst>
    <a:extraClrScheme>
      <a:clrScheme name="一般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一般 2">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一般 3">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3129</TotalTime>
  <Words>496</Words>
  <Application>Microsoft Office PowerPoint</Application>
  <PresentationFormat>On-screen Show (4:3)</PresentationFormat>
  <Paragraphs>80</Paragraphs>
  <Slides>14</Slides>
  <Notes>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13_一般</vt:lpstr>
      <vt:lpstr>About OMICS Group</vt:lpstr>
      <vt:lpstr>About OMICS Group Conferences</vt:lpstr>
      <vt:lpstr>Anadolu University Faculty of Aeronautics and Astronautics</vt:lpstr>
      <vt:lpstr>Content </vt:lpstr>
      <vt:lpstr>Introduction</vt:lpstr>
      <vt:lpstr>Fuzzy Logic Overview</vt:lpstr>
      <vt:lpstr>Pioneer UAV</vt:lpstr>
      <vt:lpstr>Fuzzy Logic Structure</vt:lpstr>
      <vt:lpstr>Table of Rules</vt:lpstr>
      <vt:lpstr>Airspeed Response</vt:lpstr>
      <vt:lpstr>Altitude Response</vt:lpstr>
      <vt:lpstr>Heading Response</vt:lpstr>
      <vt:lpstr>Conclusion</vt:lpstr>
      <vt:lpstr>Anadolu University Faculty of Aeronautics and Astronautics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aermeydan</dc:creator>
  <cp:lastModifiedBy>valentina</cp:lastModifiedBy>
  <cp:revision>201</cp:revision>
  <dcterms:created xsi:type="dcterms:W3CDTF">2013-08-27T19:28:43Z</dcterms:created>
  <dcterms:modified xsi:type="dcterms:W3CDTF">2015-10-13T16:41:48Z</dcterms:modified>
</cp:coreProperties>
</file>