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gif" ContentType="image/gif"/>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embeddings/oleObject1.bin" ContentType="application/vnd.openxmlformats-officedocument.oleObject"/>
  <Override PartName="/ppt/notesSlides/notesSlide5.xml" ContentType="application/vnd.openxmlformats-officedocument.presentationml.notesSlide+xml"/>
  <Override PartName="/ppt/embeddings/oleObject2.bin" ContentType="application/vnd.openxmlformats-officedocument.oleObject"/>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embeddings/oleObject3.bin" ContentType="application/vnd.openxmlformats-officedocument.oleObject"/>
  <Override PartName="/ppt/embeddings/oleObject4.bin" ContentType="application/vnd.openxmlformats-officedocument.oleObject"/>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embeddings/oleObject5.bin" ContentType="application/vnd.openxmlformats-officedocument.oleObject"/>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68" r:id="rId1"/>
  </p:sldMasterIdLst>
  <p:notesMasterIdLst>
    <p:notesMasterId r:id="rId43"/>
  </p:notesMasterIdLst>
  <p:sldIdLst>
    <p:sldId id="266" r:id="rId2"/>
    <p:sldId id="419" r:id="rId3"/>
    <p:sldId id="256" r:id="rId4"/>
    <p:sldId id="349" r:id="rId5"/>
    <p:sldId id="420" r:id="rId6"/>
    <p:sldId id="421" r:id="rId7"/>
    <p:sldId id="358" r:id="rId8"/>
    <p:sldId id="339" r:id="rId9"/>
    <p:sldId id="357" r:id="rId10"/>
    <p:sldId id="343" r:id="rId11"/>
    <p:sldId id="259" r:id="rId12"/>
    <p:sldId id="260" r:id="rId13"/>
    <p:sldId id="268" r:id="rId14"/>
    <p:sldId id="305" r:id="rId15"/>
    <p:sldId id="306" r:id="rId16"/>
    <p:sldId id="264" r:id="rId17"/>
    <p:sldId id="365" r:id="rId18"/>
    <p:sldId id="367" r:id="rId19"/>
    <p:sldId id="263" r:id="rId20"/>
    <p:sldId id="267" r:id="rId21"/>
    <p:sldId id="430" r:id="rId22"/>
    <p:sldId id="261" r:id="rId23"/>
    <p:sldId id="359" r:id="rId24"/>
    <p:sldId id="272" r:id="rId25"/>
    <p:sldId id="425" r:id="rId26"/>
    <p:sldId id="426" r:id="rId27"/>
    <p:sldId id="427" r:id="rId28"/>
    <p:sldId id="428" r:id="rId29"/>
    <p:sldId id="433" r:id="rId30"/>
    <p:sldId id="434" r:id="rId31"/>
    <p:sldId id="437" r:id="rId32"/>
    <p:sldId id="269" r:id="rId33"/>
    <p:sldId id="274" r:id="rId34"/>
    <p:sldId id="438" r:id="rId35"/>
    <p:sldId id="439" r:id="rId36"/>
    <p:sldId id="440" r:id="rId37"/>
    <p:sldId id="278" r:id="rId38"/>
    <p:sldId id="280" r:id="rId39"/>
    <p:sldId id="442" r:id="rId40"/>
    <p:sldId id="447" r:id="rId41"/>
    <p:sldId id="429"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8D9F383F-ACA3-0E40-8C38-2B6769389BE2}">
          <p14:sldIdLst>
            <p14:sldId id="266"/>
            <p14:sldId id="419"/>
            <p14:sldId id="256"/>
            <p14:sldId id="349"/>
            <p14:sldId id="420"/>
            <p14:sldId id="421"/>
            <p14:sldId id="358"/>
            <p14:sldId id="339"/>
            <p14:sldId id="357"/>
            <p14:sldId id="343"/>
            <p14:sldId id="259"/>
            <p14:sldId id="260"/>
            <p14:sldId id="268"/>
            <p14:sldId id="305"/>
            <p14:sldId id="306"/>
            <p14:sldId id="264"/>
            <p14:sldId id="365"/>
            <p14:sldId id="367"/>
            <p14:sldId id="263"/>
            <p14:sldId id="267"/>
            <p14:sldId id="430"/>
            <p14:sldId id="261"/>
            <p14:sldId id="359"/>
            <p14:sldId id="272"/>
            <p14:sldId id="425"/>
            <p14:sldId id="426"/>
            <p14:sldId id="427"/>
            <p14:sldId id="428"/>
            <p14:sldId id="433"/>
            <p14:sldId id="434"/>
            <p14:sldId id="437"/>
            <p14:sldId id="269"/>
            <p14:sldId id="274"/>
            <p14:sldId id="438"/>
            <p14:sldId id="439"/>
            <p14:sldId id="440"/>
            <p14:sldId id="278"/>
            <p14:sldId id="280"/>
            <p14:sldId id="442"/>
            <p14:sldId id="447"/>
            <p14:sldId id="42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45" autoAdjust="0"/>
    <p:restoredTop sz="99616" autoAdjust="0"/>
  </p:normalViewPr>
  <p:slideViewPr>
    <p:cSldViewPr snapToGrid="0" snapToObjects="1">
      <p:cViewPr>
        <p:scale>
          <a:sx n="100" d="100"/>
          <a:sy n="100" d="100"/>
        </p:scale>
        <p:origin x="-1240" y="-80"/>
      </p:cViewPr>
      <p:guideLst>
        <p:guide orient="horz" pos="2160"/>
        <p:guide pos="2880"/>
      </p:guideLst>
    </p:cSldViewPr>
  </p:slideViewPr>
  <p:outlineViewPr>
    <p:cViewPr>
      <p:scale>
        <a:sx n="33" d="100"/>
        <a:sy n="33" d="100"/>
      </p:scale>
      <p:origin x="56" y="39120"/>
    </p:cViewPr>
  </p:outlineViewPr>
  <p:notesTextViewPr>
    <p:cViewPr>
      <p:scale>
        <a:sx n="100" d="100"/>
        <a:sy n="100" d="100"/>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FAFD7F-9C98-BC43-8E07-F73C2C3423E0}" type="doc">
      <dgm:prSet loTypeId="urn:microsoft.com/office/officeart/2005/8/layout/lProcess1" loCatId="" qsTypeId="urn:microsoft.com/office/officeart/2005/8/quickstyle/3D4" qsCatId="3D" csTypeId="urn:microsoft.com/office/officeart/2005/8/colors/accent1_2" csCatId="accent1" phldr="1"/>
      <dgm:spPr/>
      <dgm:t>
        <a:bodyPr/>
        <a:lstStyle/>
        <a:p>
          <a:endParaRPr lang="en-US"/>
        </a:p>
      </dgm:t>
    </dgm:pt>
    <dgm:pt modelId="{68132185-184C-C14D-9470-5841BCD5664F}">
      <dgm:prSet phldrT="[Text]"/>
      <dgm:spPr/>
      <dgm:t>
        <a:bodyPr/>
        <a:lstStyle/>
        <a:p>
          <a:r>
            <a:rPr lang="en-US" dirty="0" smtClean="0"/>
            <a:t>Functional iron deficiency</a:t>
          </a:r>
          <a:endParaRPr lang="en-US" dirty="0"/>
        </a:p>
      </dgm:t>
    </dgm:pt>
    <dgm:pt modelId="{46E517D7-79E6-944D-AA94-95091D4D366D}" type="parTrans" cxnId="{A33BF4D9-27E1-F944-BAD1-26BBAEDE9072}">
      <dgm:prSet/>
      <dgm:spPr/>
      <dgm:t>
        <a:bodyPr/>
        <a:lstStyle/>
        <a:p>
          <a:endParaRPr lang="en-US"/>
        </a:p>
      </dgm:t>
    </dgm:pt>
    <dgm:pt modelId="{864E486C-725D-344F-B7DF-63DAD5E5316D}" type="sibTrans" cxnId="{A33BF4D9-27E1-F944-BAD1-26BBAEDE9072}">
      <dgm:prSet/>
      <dgm:spPr/>
      <dgm:t>
        <a:bodyPr/>
        <a:lstStyle/>
        <a:p>
          <a:endParaRPr lang="en-US"/>
        </a:p>
      </dgm:t>
    </dgm:pt>
    <dgm:pt modelId="{17550029-1178-D94A-BFEC-701F625C4EA8}">
      <dgm:prSet phldrT="[Text]"/>
      <dgm:spPr/>
      <dgm:t>
        <a:bodyPr/>
        <a:lstStyle/>
        <a:p>
          <a:pPr algn="ctr"/>
          <a:r>
            <a:rPr lang="en-US" dirty="0" smtClean="0">
              <a:latin typeface="+mj-lt"/>
              <a:ea typeface="Wingdings"/>
              <a:cs typeface="Wingdings"/>
              <a:sym typeface="Wingdings"/>
            </a:rPr>
            <a:t>Iron stores             </a:t>
          </a:r>
        </a:p>
        <a:p>
          <a:pPr algn="ctr"/>
          <a:r>
            <a:rPr lang="en-US" dirty="0" smtClean="0">
              <a:latin typeface="Wingdings"/>
              <a:ea typeface="Wingdings"/>
              <a:cs typeface="Wingdings"/>
              <a:sym typeface="Wingdings"/>
            </a:rPr>
            <a:t> </a:t>
          </a:r>
          <a:r>
            <a:rPr lang="en-US" dirty="0" smtClean="0">
              <a:latin typeface="+mj-lt"/>
              <a:ea typeface="Wingdings"/>
              <a:cs typeface="Wingdings"/>
              <a:sym typeface="Wingdings"/>
            </a:rPr>
            <a:t>or</a:t>
          </a:r>
          <a:r>
            <a:rPr lang="en-US" dirty="0" smtClean="0">
              <a:latin typeface="Wingdings"/>
              <a:ea typeface="Wingdings"/>
              <a:cs typeface="Wingdings"/>
              <a:sym typeface="Wingdings"/>
            </a:rPr>
            <a:t>  </a:t>
          </a:r>
          <a:r>
            <a:rPr lang="en-US" dirty="0" smtClean="0"/>
            <a:t>      </a:t>
          </a:r>
        </a:p>
      </dgm:t>
    </dgm:pt>
    <dgm:pt modelId="{9155085D-EABA-8E4B-A724-E18195BCD493}" type="parTrans" cxnId="{FB397184-C730-6446-9D09-D688C34DEC48}">
      <dgm:prSet/>
      <dgm:spPr/>
      <dgm:t>
        <a:bodyPr/>
        <a:lstStyle/>
        <a:p>
          <a:endParaRPr lang="en-US"/>
        </a:p>
      </dgm:t>
    </dgm:pt>
    <dgm:pt modelId="{BFACF0EC-3144-A040-8A80-5A77E74D19BB}" type="sibTrans" cxnId="{FB397184-C730-6446-9D09-D688C34DEC48}">
      <dgm:prSet/>
      <dgm:spPr/>
      <dgm:t>
        <a:bodyPr/>
        <a:lstStyle/>
        <a:p>
          <a:endParaRPr lang="en-US"/>
        </a:p>
      </dgm:t>
    </dgm:pt>
    <dgm:pt modelId="{9EB428AB-7C4D-6343-B80E-B6F76F650F87}">
      <dgm:prSet phldrT="[Text]"/>
      <dgm:spPr/>
      <dgm:t>
        <a:bodyPr/>
        <a:lstStyle/>
        <a:p>
          <a:r>
            <a:rPr lang="en-US" dirty="0" smtClean="0"/>
            <a:t>Mobilization and transport  </a:t>
          </a:r>
        </a:p>
        <a:p>
          <a:r>
            <a:rPr lang="en-US" dirty="0" smtClean="0">
              <a:latin typeface="Wingdings"/>
              <a:ea typeface="Wingdings"/>
              <a:cs typeface="Wingdings"/>
              <a:sym typeface="Wingdings"/>
            </a:rPr>
            <a:t></a:t>
          </a:r>
          <a:endParaRPr lang="en-US" dirty="0"/>
        </a:p>
      </dgm:t>
    </dgm:pt>
    <dgm:pt modelId="{CBA232D9-2E42-DA49-A913-CF66D7E52261}" type="parTrans" cxnId="{F31D92A5-C6D6-8640-AA21-5D900D821316}">
      <dgm:prSet/>
      <dgm:spPr/>
      <dgm:t>
        <a:bodyPr/>
        <a:lstStyle/>
        <a:p>
          <a:endParaRPr lang="en-US"/>
        </a:p>
      </dgm:t>
    </dgm:pt>
    <dgm:pt modelId="{FB1C393D-25F3-D948-895C-A2821376A112}" type="sibTrans" cxnId="{F31D92A5-C6D6-8640-AA21-5D900D821316}">
      <dgm:prSet/>
      <dgm:spPr/>
      <dgm:t>
        <a:bodyPr/>
        <a:lstStyle/>
        <a:p>
          <a:endParaRPr lang="en-US"/>
        </a:p>
      </dgm:t>
    </dgm:pt>
    <dgm:pt modelId="{D8AEA2D0-5E66-1345-940C-9149DAD127E9}">
      <dgm:prSet phldrT="[Text]"/>
      <dgm:spPr/>
      <dgm:t>
        <a:bodyPr/>
        <a:lstStyle/>
        <a:p>
          <a:r>
            <a:rPr lang="en-US" dirty="0" smtClean="0"/>
            <a:t>Absolute iron deficiency</a:t>
          </a:r>
          <a:endParaRPr lang="en-US" dirty="0"/>
        </a:p>
      </dgm:t>
    </dgm:pt>
    <dgm:pt modelId="{312585CF-FF40-9440-A545-29BD7CB5B607}" type="parTrans" cxnId="{720DA0E7-9A4B-0549-9DEA-6C7468B5D40B}">
      <dgm:prSet/>
      <dgm:spPr/>
      <dgm:t>
        <a:bodyPr/>
        <a:lstStyle/>
        <a:p>
          <a:endParaRPr lang="en-US"/>
        </a:p>
      </dgm:t>
    </dgm:pt>
    <dgm:pt modelId="{4437C612-B5C9-0D43-A23A-EADE280DE54B}" type="sibTrans" cxnId="{720DA0E7-9A4B-0549-9DEA-6C7468B5D40B}">
      <dgm:prSet/>
      <dgm:spPr/>
      <dgm:t>
        <a:bodyPr/>
        <a:lstStyle/>
        <a:p>
          <a:endParaRPr lang="en-US"/>
        </a:p>
      </dgm:t>
    </dgm:pt>
    <dgm:pt modelId="{704FF38D-3C49-F948-9776-DFAAA99167B8}">
      <dgm:prSet phldrT="[Text]"/>
      <dgm:spPr/>
      <dgm:t>
        <a:bodyPr/>
        <a:lstStyle/>
        <a:p>
          <a:r>
            <a:rPr lang="en-US" dirty="0" smtClean="0"/>
            <a:t>Iron stores</a:t>
          </a:r>
        </a:p>
        <a:p>
          <a:r>
            <a:rPr lang="en-US" dirty="0" smtClean="0">
              <a:latin typeface="Wingdings"/>
              <a:ea typeface="Wingdings"/>
              <a:cs typeface="Wingdings"/>
              <a:sym typeface="Wingdings"/>
            </a:rPr>
            <a:t></a:t>
          </a:r>
          <a:endParaRPr lang="en-US" dirty="0"/>
        </a:p>
      </dgm:t>
    </dgm:pt>
    <dgm:pt modelId="{9CF92D52-4B39-E74F-A02C-CD11677FD116}" type="parTrans" cxnId="{CFE695CF-D83F-8E48-9666-FFC031044CB7}">
      <dgm:prSet/>
      <dgm:spPr/>
      <dgm:t>
        <a:bodyPr/>
        <a:lstStyle/>
        <a:p>
          <a:endParaRPr lang="en-US"/>
        </a:p>
      </dgm:t>
    </dgm:pt>
    <dgm:pt modelId="{B2BBA9D3-2616-F74E-A5BC-558972A63EBB}" type="sibTrans" cxnId="{CFE695CF-D83F-8E48-9666-FFC031044CB7}">
      <dgm:prSet/>
      <dgm:spPr/>
      <dgm:t>
        <a:bodyPr/>
        <a:lstStyle/>
        <a:p>
          <a:endParaRPr lang="en-US"/>
        </a:p>
      </dgm:t>
    </dgm:pt>
    <dgm:pt modelId="{F1B00336-474C-404B-A90F-66013680149F}">
      <dgm:prSet phldrT="[Text]"/>
      <dgm:spPr/>
      <dgm:t>
        <a:bodyPr/>
        <a:lstStyle/>
        <a:p>
          <a:r>
            <a:rPr lang="en-US" dirty="0" smtClean="0"/>
            <a:t>Mobilization and transport</a:t>
          </a:r>
        </a:p>
        <a:p>
          <a:r>
            <a:rPr lang="en-US" dirty="0" smtClean="0">
              <a:latin typeface="Wingdings"/>
              <a:ea typeface="Wingdings"/>
              <a:cs typeface="Wingdings"/>
              <a:sym typeface="Wingdings"/>
            </a:rPr>
            <a:t></a:t>
          </a:r>
          <a:endParaRPr lang="en-US" dirty="0"/>
        </a:p>
      </dgm:t>
    </dgm:pt>
    <dgm:pt modelId="{ECDD413C-939F-7449-9681-F0685522D906}" type="parTrans" cxnId="{E2E07170-BA8E-564A-B35D-422CF7E9A6C8}">
      <dgm:prSet/>
      <dgm:spPr/>
      <dgm:t>
        <a:bodyPr/>
        <a:lstStyle/>
        <a:p>
          <a:endParaRPr lang="en-US"/>
        </a:p>
      </dgm:t>
    </dgm:pt>
    <dgm:pt modelId="{620FE350-7F2A-0241-A341-1F69ABD463F6}" type="sibTrans" cxnId="{E2E07170-BA8E-564A-B35D-422CF7E9A6C8}">
      <dgm:prSet/>
      <dgm:spPr/>
      <dgm:t>
        <a:bodyPr/>
        <a:lstStyle/>
        <a:p>
          <a:endParaRPr lang="en-US"/>
        </a:p>
      </dgm:t>
    </dgm:pt>
    <dgm:pt modelId="{B948930C-409D-E54C-B0A2-8F2EC8DB981D}" type="pres">
      <dgm:prSet presAssocID="{8BFAFD7F-9C98-BC43-8E07-F73C2C3423E0}" presName="Name0" presStyleCnt="0">
        <dgm:presLayoutVars>
          <dgm:dir/>
          <dgm:animLvl val="lvl"/>
          <dgm:resizeHandles val="exact"/>
        </dgm:presLayoutVars>
      </dgm:prSet>
      <dgm:spPr/>
      <dgm:t>
        <a:bodyPr/>
        <a:lstStyle/>
        <a:p>
          <a:endParaRPr lang="en-US"/>
        </a:p>
      </dgm:t>
    </dgm:pt>
    <dgm:pt modelId="{CF88ACB8-0933-3E42-A524-2E7EE165B61D}" type="pres">
      <dgm:prSet presAssocID="{68132185-184C-C14D-9470-5841BCD5664F}" presName="vertFlow" presStyleCnt="0"/>
      <dgm:spPr/>
    </dgm:pt>
    <dgm:pt modelId="{1136307D-4B35-4949-A869-6196FF0DBAEA}" type="pres">
      <dgm:prSet presAssocID="{68132185-184C-C14D-9470-5841BCD5664F}" presName="header" presStyleLbl="node1" presStyleIdx="0" presStyleCnt="2"/>
      <dgm:spPr/>
      <dgm:t>
        <a:bodyPr/>
        <a:lstStyle/>
        <a:p>
          <a:endParaRPr lang="en-US"/>
        </a:p>
      </dgm:t>
    </dgm:pt>
    <dgm:pt modelId="{182D014C-F175-4340-8493-8C7D354D9032}" type="pres">
      <dgm:prSet presAssocID="{9155085D-EABA-8E4B-A724-E18195BCD493}" presName="parTrans" presStyleLbl="sibTrans2D1" presStyleIdx="0" presStyleCnt="4"/>
      <dgm:spPr/>
      <dgm:t>
        <a:bodyPr/>
        <a:lstStyle/>
        <a:p>
          <a:endParaRPr lang="en-US"/>
        </a:p>
      </dgm:t>
    </dgm:pt>
    <dgm:pt modelId="{F94D5682-B63A-6A42-876D-F229300A7E56}" type="pres">
      <dgm:prSet presAssocID="{17550029-1178-D94A-BFEC-701F625C4EA8}" presName="child" presStyleLbl="alignAccFollowNode1" presStyleIdx="0" presStyleCnt="4">
        <dgm:presLayoutVars>
          <dgm:chMax val="0"/>
          <dgm:bulletEnabled val="1"/>
        </dgm:presLayoutVars>
      </dgm:prSet>
      <dgm:spPr/>
      <dgm:t>
        <a:bodyPr/>
        <a:lstStyle/>
        <a:p>
          <a:endParaRPr lang="en-US"/>
        </a:p>
      </dgm:t>
    </dgm:pt>
    <dgm:pt modelId="{F3EA8F2F-45FB-ED40-89FF-42CD2922B1B0}" type="pres">
      <dgm:prSet presAssocID="{BFACF0EC-3144-A040-8A80-5A77E74D19BB}" presName="sibTrans" presStyleLbl="sibTrans2D1" presStyleIdx="1" presStyleCnt="4"/>
      <dgm:spPr/>
      <dgm:t>
        <a:bodyPr/>
        <a:lstStyle/>
        <a:p>
          <a:endParaRPr lang="en-US"/>
        </a:p>
      </dgm:t>
    </dgm:pt>
    <dgm:pt modelId="{6F9D5145-B51A-0940-B4CF-58BB6BAB2AEE}" type="pres">
      <dgm:prSet presAssocID="{9EB428AB-7C4D-6343-B80E-B6F76F650F87}" presName="child" presStyleLbl="alignAccFollowNode1" presStyleIdx="1" presStyleCnt="4">
        <dgm:presLayoutVars>
          <dgm:chMax val="0"/>
          <dgm:bulletEnabled val="1"/>
        </dgm:presLayoutVars>
      </dgm:prSet>
      <dgm:spPr/>
      <dgm:t>
        <a:bodyPr/>
        <a:lstStyle/>
        <a:p>
          <a:endParaRPr lang="en-US"/>
        </a:p>
      </dgm:t>
    </dgm:pt>
    <dgm:pt modelId="{AA65833F-FC8D-E442-8BAA-341322A3895F}" type="pres">
      <dgm:prSet presAssocID="{68132185-184C-C14D-9470-5841BCD5664F}" presName="hSp" presStyleCnt="0"/>
      <dgm:spPr/>
    </dgm:pt>
    <dgm:pt modelId="{A8F74569-3FD7-B543-8644-D8E289E93505}" type="pres">
      <dgm:prSet presAssocID="{D8AEA2D0-5E66-1345-940C-9149DAD127E9}" presName="vertFlow" presStyleCnt="0"/>
      <dgm:spPr/>
    </dgm:pt>
    <dgm:pt modelId="{BE63FD15-63D9-444E-84A9-09D5028423C9}" type="pres">
      <dgm:prSet presAssocID="{D8AEA2D0-5E66-1345-940C-9149DAD127E9}" presName="header" presStyleLbl="node1" presStyleIdx="1" presStyleCnt="2"/>
      <dgm:spPr/>
      <dgm:t>
        <a:bodyPr/>
        <a:lstStyle/>
        <a:p>
          <a:endParaRPr lang="en-US"/>
        </a:p>
      </dgm:t>
    </dgm:pt>
    <dgm:pt modelId="{BF115A8B-75B8-444F-8B48-981E205E89BC}" type="pres">
      <dgm:prSet presAssocID="{9CF92D52-4B39-E74F-A02C-CD11677FD116}" presName="parTrans" presStyleLbl="sibTrans2D1" presStyleIdx="2" presStyleCnt="4"/>
      <dgm:spPr/>
      <dgm:t>
        <a:bodyPr/>
        <a:lstStyle/>
        <a:p>
          <a:endParaRPr lang="en-US"/>
        </a:p>
      </dgm:t>
    </dgm:pt>
    <dgm:pt modelId="{C1B018FA-1484-3040-A61A-5C708CD6A966}" type="pres">
      <dgm:prSet presAssocID="{704FF38D-3C49-F948-9776-DFAAA99167B8}" presName="child" presStyleLbl="alignAccFollowNode1" presStyleIdx="2" presStyleCnt="4">
        <dgm:presLayoutVars>
          <dgm:chMax val="0"/>
          <dgm:bulletEnabled val="1"/>
        </dgm:presLayoutVars>
      </dgm:prSet>
      <dgm:spPr/>
      <dgm:t>
        <a:bodyPr/>
        <a:lstStyle/>
        <a:p>
          <a:endParaRPr lang="en-US"/>
        </a:p>
      </dgm:t>
    </dgm:pt>
    <dgm:pt modelId="{48AFA82A-B978-544A-A77C-CC7C5B8A558F}" type="pres">
      <dgm:prSet presAssocID="{B2BBA9D3-2616-F74E-A5BC-558972A63EBB}" presName="sibTrans" presStyleLbl="sibTrans2D1" presStyleIdx="3" presStyleCnt="4"/>
      <dgm:spPr/>
      <dgm:t>
        <a:bodyPr/>
        <a:lstStyle/>
        <a:p>
          <a:endParaRPr lang="en-US"/>
        </a:p>
      </dgm:t>
    </dgm:pt>
    <dgm:pt modelId="{EDC43304-CBA7-8E4F-8426-EE980820E6E1}" type="pres">
      <dgm:prSet presAssocID="{F1B00336-474C-404B-A90F-66013680149F}" presName="child" presStyleLbl="alignAccFollowNode1" presStyleIdx="3" presStyleCnt="4">
        <dgm:presLayoutVars>
          <dgm:chMax val="0"/>
          <dgm:bulletEnabled val="1"/>
        </dgm:presLayoutVars>
      </dgm:prSet>
      <dgm:spPr/>
      <dgm:t>
        <a:bodyPr/>
        <a:lstStyle/>
        <a:p>
          <a:endParaRPr lang="en-US"/>
        </a:p>
      </dgm:t>
    </dgm:pt>
  </dgm:ptLst>
  <dgm:cxnLst>
    <dgm:cxn modelId="{0C01F5EF-A6CD-6047-A3D7-EC08798C7D8C}" type="presOf" srcId="{F1B00336-474C-404B-A90F-66013680149F}" destId="{EDC43304-CBA7-8E4F-8426-EE980820E6E1}" srcOrd="0" destOrd="0" presId="urn:microsoft.com/office/officeart/2005/8/layout/lProcess1"/>
    <dgm:cxn modelId="{16D05C58-C380-7747-91F3-61A494DFEF89}" type="presOf" srcId="{704FF38D-3C49-F948-9776-DFAAA99167B8}" destId="{C1B018FA-1484-3040-A61A-5C708CD6A966}" srcOrd="0" destOrd="0" presId="urn:microsoft.com/office/officeart/2005/8/layout/lProcess1"/>
    <dgm:cxn modelId="{77393AF1-AA96-6C44-9029-2D33D5D64988}" type="presOf" srcId="{17550029-1178-D94A-BFEC-701F625C4EA8}" destId="{F94D5682-B63A-6A42-876D-F229300A7E56}" srcOrd="0" destOrd="0" presId="urn:microsoft.com/office/officeart/2005/8/layout/lProcess1"/>
    <dgm:cxn modelId="{C04DDB24-1E26-1C44-879A-FF2A3CC799EC}" type="presOf" srcId="{D8AEA2D0-5E66-1345-940C-9149DAD127E9}" destId="{BE63FD15-63D9-444E-84A9-09D5028423C9}" srcOrd="0" destOrd="0" presId="urn:microsoft.com/office/officeart/2005/8/layout/lProcess1"/>
    <dgm:cxn modelId="{1E8E938F-AEC4-6443-9683-7CEB65D18525}" type="presOf" srcId="{B2BBA9D3-2616-F74E-A5BC-558972A63EBB}" destId="{48AFA82A-B978-544A-A77C-CC7C5B8A558F}" srcOrd="0" destOrd="0" presId="urn:microsoft.com/office/officeart/2005/8/layout/lProcess1"/>
    <dgm:cxn modelId="{E2E07170-BA8E-564A-B35D-422CF7E9A6C8}" srcId="{D8AEA2D0-5E66-1345-940C-9149DAD127E9}" destId="{F1B00336-474C-404B-A90F-66013680149F}" srcOrd="1" destOrd="0" parTransId="{ECDD413C-939F-7449-9681-F0685522D906}" sibTransId="{620FE350-7F2A-0241-A341-1F69ABD463F6}"/>
    <dgm:cxn modelId="{F0150B44-3251-484B-9391-92BA5376082A}" type="presOf" srcId="{68132185-184C-C14D-9470-5841BCD5664F}" destId="{1136307D-4B35-4949-A869-6196FF0DBAEA}" srcOrd="0" destOrd="0" presId="urn:microsoft.com/office/officeart/2005/8/layout/lProcess1"/>
    <dgm:cxn modelId="{FB397184-C730-6446-9D09-D688C34DEC48}" srcId="{68132185-184C-C14D-9470-5841BCD5664F}" destId="{17550029-1178-D94A-BFEC-701F625C4EA8}" srcOrd="0" destOrd="0" parTransId="{9155085D-EABA-8E4B-A724-E18195BCD493}" sibTransId="{BFACF0EC-3144-A040-8A80-5A77E74D19BB}"/>
    <dgm:cxn modelId="{F31D92A5-C6D6-8640-AA21-5D900D821316}" srcId="{68132185-184C-C14D-9470-5841BCD5664F}" destId="{9EB428AB-7C4D-6343-B80E-B6F76F650F87}" srcOrd="1" destOrd="0" parTransId="{CBA232D9-2E42-DA49-A913-CF66D7E52261}" sibTransId="{FB1C393D-25F3-D948-895C-A2821376A112}"/>
    <dgm:cxn modelId="{CFE695CF-D83F-8E48-9666-FFC031044CB7}" srcId="{D8AEA2D0-5E66-1345-940C-9149DAD127E9}" destId="{704FF38D-3C49-F948-9776-DFAAA99167B8}" srcOrd="0" destOrd="0" parTransId="{9CF92D52-4B39-E74F-A02C-CD11677FD116}" sibTransId="{B2BBA9D3-2616-F74E-A5BC-558972A63EBB}"/>
    <dgm:cxn modelId="{B918CCEB-114E-A144-974E-B2EE750F281C}" type="presOf" srcId="{9CF92D52-4B39-E74F-A02C-CD11677FD116}" destId="{BF115A8B-75B8-444F-8B48-981E205E89BC}" srcOrd="0" destOrd="0" presId="urn:microsoft.com/office/officeart/2005/8/layout/lProcess1"/>
    <dgm:cxn modelId="{A63C15B0-AD1D-B649-8726-C4F1ADEFA88B}" type="presOf" srcId="{9EB428AB-7C4D-6343-B80E-B6F76F650F87}" destId="{6F9D5145-B51A-0940-B4CF-58BB6BAB2AEE}" srcOrd="0" destOrd="0" presId="urn:microsoft.com/office/officeart/2005/8/layout/lProcess1"/>
    <dgm:cxn modelId="{1CF0BF45-2E8A-9D4E-A03C-1031380EDDD6}" type="presOf" srcId="{BFACF0EC-3144-A040-8A80-5A77E74D19BB}" destId="{F3EA8F2F-45FB-ED40-89FF-42CD2922B1B0}" srcOrd="0" destOrd="0" presId="urn:microsoft.com/office/officeart/2005/8/layout/lProcess1"/>
    <dgm:cxn modelId="{A33BF4D9-27E1-F944-BAD1-26BBAEDE9072}" srcId="{8BFAFD7F-9C98-BC43-8E07-F73C2C3423E0}" destId="{68132185-184C-C14D-9470-5841BCD5664F}" srcOrd="0" destOrd="0" parTransId="{46E517D7-79E6-944D-AA94-95091D4D366D}" sibTransId="{864E486C-725D-344F-B7DF-63DAD5E5316D}"/>
    <dgm:cxn modelId="{720DA0E7-9A4B-0549-9DEA-6C7468B5D40B}" srcId="{8BFAFD7F-9C98-BC43-8E07-F73C2C3423E0}" destId="{D8AEA2D0-5E66-1345-940C-9149DAD127E9}" srcOrd="1" destOrd="0" parTransId="{312585CF-FF40-9440-A545-29BD7CB5B607}" sibTransId="{4437C612-B5C9-0D43-A23A-EADE280DE54B}"/>
    <dgm:cxn modelId="{6416DE24-6D3B-534A-BE97-0DA0647B5C13}" type="presOf" srcId="{9155085D-EABA-8E4B-A724-E18195BCD493}" destId="{182D014C-F175-4340-8493-8C7D354D9032}" srcOrd="0" destOrd="0" presId="urn:microsoft.com/office/officeart/2005/8/layout/lProcess1"/>
    <dgm:cxn modelId="{565E24D2-8BEE-D343-9C8A-CC062A2AAFBB}" type="presOf" srcId="{8BFAFD7F-9C98-BC43-8E07-F73C2C3423E0}" destId="{B948930C-409D-E54C-B0A2-8F2EC8DB981D}" srcOrd="0" destOrd="0" presId="urn:microsoft.com/office/officeart/2005/8/layout/lProcess1"/>
    <dgm:cxn modelId="{419380DE-58EE-8D40-BAEF-2311E8723E56}" type="presParOf" srcId="{B948930C-409D-E54C-B0A2-8F2EC8DB981D}" destId="{CF88ACB8-0933-3E42-A524-2E7EE165B61D}" srcOrd="0" destOrd="0" presId="urn:microsoft.com/office/officeart/2005/8/layout/lProcess1"/>
    <dgm:cxn modelId="{C437D610-F751-0847-86BD-EE1795132F57}" type="presParOf" srcId="{CF88ACB8-0933-3E42-A524-2E7EE165B61D}" destId="{1136307D-4B35-4949-A869-6196FF0DBAEA}" srcOrd="0" destOrd="0" presId="urn:microsoft.com/office/officeart/2005/8/layout/lProcess1"/>
    <dgm:cxn modelId="{DB661C83-7383-4C4E-A9DF-52FB63C1259A}" type="presParOf" srcId="{CF88ACB8-0933-3E42-A524-2E7EE165B61D}" destId="{182D014C-F175-4340-8493-8C7D354D9032}" srcOrd="1" destOrd="0" presId="urn:microsoft.com/office/officeart/2005/8/layout/lProcess1"/>
    <dgm:cxn modelId="{E25DDC9B-AF09-444F-AB41-7D47EEFEFD95}" type="presParOf" srcId="{CF88ACB8-0933-3E42-A524-2E7EE165B61D}" destId="{F94D5682-B63A-6A42-876D-F229300A7E56}" srcOrd="2" destOrd="0" presId="urn:microsoft.com/office/officeart/2005/8/layout/lProcess1"/>
    <dgm:cxn modelId="{891EBD98-1060-564D-AE64-7B0B1EC4A350}" type="presParOf" srcId="{CF88ACB8-0933-3E42-A524-2E7EE165B61D}" destId="{F3EA8F2F-45FB-ED40-89FF-42CD2922B1B0}" srcOrd="3" destOrd="0" presId="urn:microsoft.com/office/officeart/2005/8/layout/lProcess1"/>
    <dgm:cxn modelId="{3C77AB34-DF19-374B-8F92-DA403A8341F0}" type="presParOf" srcId="{CF88ACB8-0933-3E42-A524-2E7EE165B61D}" destId="{6F9D5145-B51A-0940-B4CF-58BB6BAB2AEE}" srcOrd="4" destOrd="0" presId="urn:microsoft.com/office/officeart/2005/8/layout/lProcess1"/>
    <dgm:cxn modelId="{406D1C5D-92F1-C140-BF13-E3A96AB7145E}" type="presParOf" srcId="{B948930C-409D-E54C-B0A2-8F2EC8DB981D}" destId="{AA65833F-FC8D-E442-8BAA-341322A3895F}" srcOrd="1" destOrd="0" presId="urn:microsoft.com/office/officeart/2005/8/layout/lProcess1"/>
    <dgm:cxn modelId="{61DD5685-2066-A842-AA06-BA7903CF302F}" type="presParOf" srcId="{B948930C-409D-E54C-B0A2-8F2EC8DB981D}" destId="{A8F74569-3FD7-B543-8644-D8E289E93505}" srcOrd="2" destOrd="0" presId="urn:microsoft.com/office/officeart/2005/8/layout/lProcess1"/>
    <dgm:cxn modelId="{D4D401C0-B037-344A-B1CE-99FDCFF25B8C}" type="presParOf" srcId="{A8F74569-3FD7-B543-8644-D8E289E93505}" destId="{BE63FD15-63D9-444E-84A9-09D5028423C9}" srcOrd="0" destOrd="0" presId="urn:microsoft.com/office/officeart/2005/8/layout/lProcess1"/>
    <dgm:cxn modelId="{D2FE9D7E-7834-4F4C-A6D4-4BFC21839306}" type="presParOf" srcId="{A8F74569-3FD7-B543-8644-D8E289E93505}" destId="{BF115A8B-75B8-444F-8B48-981E205E89BC}" srcOrd="1" destOrd="0" presId="urn:microsoft.com/office/officeart/2005/8/layout/lProcess1"/>
    <dgm:cxn modelId="{32D3E892-23B0-7643-A4D1-9424A7EEF6E0}" type="presParOf" srcId="{A8F74569-3FD7-B543-8644-D8E289E93505}" destId="{C1B018FA-1484-3040-A61A-5C708CD6A966}" srcOrd="2" destOrd="0" presId="urn:microsoft.com/office/officeart/2005/8/layout/lProcess1"/>
    <dgm:cxn modelId="{3F0E5C07-2AC6-614D-A5C4-FA50C823CBF6}" type="presParOf" srcId="{A8F74569-3FD7-B543-8644-D8E289E93505}" destId="{48AFA82A-B978-544A-A77C-CC7C5B8A558F}" srcOrd="3" destOrd="0" presId="urn:microsoft.com/office/officeart/2005/8/layout/lProcess1"/>
    <dgm:cxn modelId="{266E7302-5022-6F4A-8CB3-D1202BAA0C63}" type="presParOf" srcId="{A8F74569-3FD7-B543-8644-D8E289E93505}" destId="{EDC43304-CBA7-8E4F-8426-EE980820E6E1}" srcOrd="4"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155859-EFF9-1347-B12A-8D780C87F9B6}" type="doc">
      <dgm:prSet loTypeId="urn:microsoft.com/office/officeart/2005/8/layout/vList2" loCatId="" qsTypeId="urn:microsoft.com/office/officeart/2005/8/quickstyle/simple4" qsCatId="simple" csTypeId="urn:microsoft.com/office/officeart/2005/8/colors/accent1_2" csCatId="accent1" phldr="1"/>
      <dgm:spPr/>
      <dgm:t>
        <a:bodyPr/>
        <a:lstStyle/>
        <a:p>
          <a:endParaRPr lang="en-US"/>
        </a:p>
      </dgm:t>
    </dgm:pt>
    <dgm:pt modelId="{0DB21EEE-836B-B545-9B1C-23282E065BAE}">
      <dgm:prSet phldrT="[Text]"/>
      <dgm:spPr/>
      <dgm:t>
        <a:bodyPr/>
        <a:lstStyle/>
        <a:p>
          <a:pPr algn="ctr"/>
          <a:r>
            <a:rPr lang="en-US" dirty="0" smtClean="0"/>
            <a:t>Oral Iron</a:t>
          </a:r>
          <a:endParaRPr lang="en-US" dirty="0"/>
        </a:p>
      </dgm:t>
    </dgm:pt>
    <dgm:pt modelId="{A10A78EA-CCD9-DD4E-9D4B-B9C3F23B030A}" type="parTrans" cxnId="{A56C3FF2-D7A5-DE40-81A6-C230CB2A1C77}">
      <dgm:prSet/>
      <dgm:spPr/>
      <dgm:t>
        <a:bodyPr/>
        <a:lstStyle/>
        <a:p>
          <a:endParaRPr lang="en-US"/>
        </a:p>
      </dgm:t>
    </dgm:pt>
    <dgm:pt modelId="{704A0949-866D-C145-A6F8-63E2045B9E75}" type="sibTrans" cxnId="{A56C3FF2-D7A5-DE40-81A6-C230CB2A1C77}">
      <dgm:prSet/>
      <dgm:spPr/>
      <dgm:t>
        <a:bodyPr/>
        <a:lstStyle/>
        <a:p>
          <a:endParaRPr lang="en-US"/>
        </a:p>
      </dgm:t>
    </dgm:pt>
    <dgm:pt modelId="{991CBC40-2FA2-F24E-B5E3-7BAC4D44E326}">
      <dgm:prSet phldrT="[Text]"/>
      <dgm:spPr/>
      <dgm:t>
        <a:bodyPr/>
        <a:lstStyle/>
        <a:p>
          <a:r>
            <a:rPr lang="en-GB" dirty="0" smtClean="0"/>
            <a:t>More convenient but often insufficient</a:t>
          </a:r>
          <a:endParaRPr lang="en-US" dirty="0"/>
        </a:p>
      </dgm:t>
    </dgm:pt>
    <dgm:pt modelId="{905A8524-9921-9245-BDBB-9C5C1AC71A52}" type="parTrans" cxnId="{798D957F-45C0-E34C-A80C-829B6390BBA6}">
      <dgm:prSet/>
      <dgm:spPr/>
      <dgm:t>
        <a:bodyPr/>
        <a:lstStyle/>
        <a:p>
          <a:endParaRPr lang="en-US"/>
        </a:p>
      </dgm:t>
    </dgm:pt>
    <dgm:pt modelId="{B13B36E2-6016-B743-9921-7485DD69EF8C}" type="sibTrans" cxnId="{798D957F-45C0-E34C-A80C-829B6390BBA6}">
      <dgm:prSet/>
      <dgm:spPr/>
      <dgm:t>
        <a:bodyPr/>
        <a:lstStyle/>
        <a:p>
          <a:endParaRPr lang="en-US"/>
        </a:p>
      </dgm:t>
    </dgm:pt>
    <dgm:pt modelId="{67184CA2-9EF2-C84E-B208-88E38284E4F9}">
      <dgm:prSet phldrT="[Text]"/>
      <dgm:spPr/>
      <dgm:t>
        <a:bodyPr/>
        <a:lstStyle/>
        <a:p>
          <a:pPr algn="ctr"/>
          <a:r>
            <a:rPr lang="en-US" dirty="0" smtClean="0"/>
            <a:t>Intravenous iron</a:t>
          </a:r>
          <a:endParaRPr lang="en-US" dirty="0"/>
        </a:p>
      </dgm:t>
    </dgm:pt>
    <dgm:pt modelId="{6B1BF23E-2A1F-2443-A8B9-E0CF5BF7D08E}" type="parTrans" cxnId="{D04668CF-9104-A849-9B73-DAE9BC038EC5}">
      <dgm:prSet/>
      <dgm:spPr/>
      <dgm:t>
        <a:bodyPr/>
        <a:lstStyle/>
        <a:p>
          <a:endParaRPr lang="en-US"/>
        </a:p>
      </dgm:t>
    </dgm:pt>
    <dgm:pt modelId="{9E36D4F0-8627-EB4E-91F2-9CB699BFCB93}" type="sibTrans" cxnId="{D04668CF-9104-A849-9B73-DAE9BC038EC5}">
      <dgm:prSet/>
      <dgm:spPr/>
      <dgm:t>
        <a:bodyPr/>
        <a:lstStyle/>
        <a:p>
          <a:endParaRPr lang="en-US"/>
        </a:p>
      </dgm:t>
    </dgm:pt>
    <dgm:pt modelId="{60B08065-5A91-BD46-8D7A-A86CBC98C876}">
      <dgm:prSet phldrT="[Text]"/>
      <dgm:spPr/>
      <dgm:t>
        <a:bodyPr/>
        <a:lstStyle/>
        <a:p>
          <a:r>
            <a:rPr lang="en-GB" dirty="0" smtClean="0"/>
            <a:t>Circumvents the </a:t>
          </a:r>
          <a:r>
            <a:rPr lang="en-GB" dirty="0" err="1" smtClean="0"/>
            <a:t>hepcidin</a:t>
          </a:r>
          <a:r>
            <a:rPr lang="en-GB" dirty="0" smtClean="0"/>
            <a:t> system</a:t>
          </a:r>
          <a:endParaRPr lang="en-US" dirty="0"/>
        </a:p>
      </dgm:t>
    </dgm:pt>
    <dgm:pt modelId="{BAF0BA75-FA46-1747-89CC-8735981516CE}" type="parTrans" cxnId="{9B61B6FE-96C0-3047-A8B4-4C9F12A71D96}">
      <dgm:prSet/>
      <dgm:spPr/>
      <dgm:t>
        <a:bodyPr/>
        <a:lstStyle/>
        <a:p>
          <a:endParaRPr lang="en-US"/>
        </a:p>
      </dgm:t>
    </dgm:pt>
    <dgm:pt modelId="{DDB93C62-EC69-8141-A0EF-030DF723AB0B}" type="sibTrans" cxnId="{9B61B6FE-96C0-3047-A8B4-4C9F12A71D96}">
      <dgm:prSet/>
      <dgm:spPr/>
      <dgm:t>
        <a:bodyPr/>
        <a:lstStyle/>
        <a:p>
          <a:endParaRPr lang="en-US"/>
        </a:p>
      </dgm:t>
    </dgm:pt>
    <dgm:pt modelId="{F22ED2F9-A776-7644-85C6-3B18F51EE0FB}">
      <dgm:prSet phldrT="[Text]"/>
      <dgm:spPr/>
      <dgm:t>
        <a:bodyPr/>
        <a:lstStyle/>
        <a:p>
          <a:r>
            <a:rPr lang="en-GB" dirty="0" smtClean="0"/>
            <a:t>Relatively poor bioavailability</a:t>
          </a:r>
          <a:endParaRPr lang="en-US" dirty="0"/>
        </a:p>
      </dgm:t>
    </dgm:pt>
    <dgm:pt modelId="{2502B981-93BB-3A48-A137-23C3C1C983B4}" type="parTrans" cxnId="{EBBC60C5-9AAA-9247-95D3-4AA149CD7FDF}">
      <dgm:prSet/>
      <dgm:spPr/>
      <dgm:t>
        <a:bodyPr/>
        <a:lstStyle/>
        <a:p>
          <a:endParaRPr lang="en-US"/>
        </a:p>
      </dgm:t>
    </dgm:pt>
    <dgm:pt modelId="{BE243C08-1799-FC43-A483-04D8EB53C8FF}" type="sibTrans" cxnId="{EBBC60C5-9AAA-9247-95D3-4AA149CD7FDF}">
      <dgm:prSet/>
      <dgm:spPr/>
      <dgm:t>
        <a:bodyPr/>
        <a:lstStyle/>
        <a:p>
          <a:endParaRPr lang="en-US"/>
        </a:p>
      </dgm:t>
    </dgm:pt>
    <dgm:pt modelId="{4179D27B-32A2-6845-A82E-4E388047297B}">
      <dgm:prSet phldrT="[Text]"/>
      <dgm:spPr/>
      <dgm:t>
        <a:bodyPr/>
        <a:lstStyle/>
        <a:p>
          <a:endParaRPr lang="en-US" dirty="0"/>
        </a:p>
      </dgm:t>
    </dgm:pt>
    <dgm:pt modelId="{0448647E-5CE6-C346-9A32-0F37D44121C9}" type="parTrans" cxnId="{926ACFDE-4D7B-F04B-98BE-24E3D318DD80}">
      <dgm:prSet/>
      <dgm:spPr/>
      <dgm:t>
        <a:bodyPr/>
        <a:lstStyle/>
        <a:p>
          <a:endParaRPr lang="en-US"/>
        </a:p>
      </dgm:t>
    </dgm:pt>
    <dgm:pt modelId="{DC059F3B-BD05-1549-80C3-A98741FA500B}" type="sibTrans" cxnId="{926ACFDE-4D7B-F04B-98BE-24E3D318DD80}">
      <dgm:prSet/>
      <dgm:spPr/>
      <dgm:t>
        <a:bodyPr/>
        <a:lstStyle/>
        <a:p>
          <a:endParaRPr lang="en-US"/>
        </a:p>
      </dgm:t>
    </dgm:pt>
    <dgm:pt modelId="{DA4FD5F5-676C-5D41-88E3-949C2F6BC4D6}">
      <dgm:prSet phldrT="[Text]"/>
      <dgm:spPr/>
      <dgm:t>
        <a:bodyPr/>
        <a:lstStyle/>
        <a:p>
          <a:r>
            <a:rPr lang="en-US" dirty="0" smtClean="0"/>
            <a:t>?False economy </a:t>
          </a:r>
          <a:endParaRPr lang="en-US" dirty="0"/>
        </a:p>
      </dgm:t>
    </dgm:pt>
    <dgm:pt modelId="{EFFF0775-26ED-DB41-9D2B-1DCD8887D4D7}" type="parTrans" cxnId="{88EFEE6D-199D-5F4E-94E8-53B830537443}">
      <dgm:prSet/>
      <dgm:spPr/>
      <dgm:t>
        <a:bodyPr/>
        <a:lstStyle/>
        <a:p>
          <a:endParaRPr lang="en-US"/>
        </a:p>
      </dgm:t>
    </dgm:pt>
    <dgm:pt modelId="{31D1379E-9CBC-D840-97ED-C1A890109DF4}" type="sibTrans" cxnId="{88EFEE6D-199D-5F4E-94E8-53B830537443}">
      <dgm:prSet/>
      <dgm:spPr/>
      <dgm:t>
        <a:bodyPr/>
        <a:lstStyle/>
        <a:p>
          <a:endParaRPr lang="en-US"/>
        </a:p>
      </dgm:t>
    </dgm:pt>
    <dgm:pt modelId="{EAD01E36-9ED1-D841-9696-CA2F886F9C19}">
      <dgm:prSet/>
      <dgm:spPr/>
      <dgm:t>
        <a:bodyPr/>
        <a:lstStyle/>
        <a:p>
          <a:r>
            <a:rPr lang="en-GB" dirty="0" smtClean="0"/>
            <a:t>Replenishes and maintains iron stores</a:t>
          </a:r>
          <a:endParaRPr lang="en-US" dirty="0"/>
        </a:p>
      </dgm:t>
    </dgm:pt>
    <dgm:pt modelId="{007A271A-FE43-294A-8C5B-C9A65936946F}" type="parTrans" cxnId="{914F9963-AB69-FA44-BD31-54EC68D2F33A}">
      <dgm:prSet/>
      <dgm:spPr/>
      <dgm:t>
        <a:bodyPr/>
        <a:lstStyle/>
        <a:p>
          <a:endParaRPr lang="en-US"/>
        </a:p>
      </dgm:t>
    </dgm:pt>
    <dgm:pt modelId="{4569BC1B-B493-0447-B3A1-CBA7693EA920}" type="sibTrans" cxnId="{914F9963-AB69-FA44-BD31-54EC68D2F33A}">
      <dgm:prSet/>
      <dgm:spPr/>
      <dgm:t>
        <a:bodyPr/>
        <a:lstStyle/>
        <a:p>
          <a:endParaRPr lang="en-US"/>
        </a:p>
      </dgm:t>
    </dgm:pt>
    <dgm:pt modelId="{F0101681-B4EC-054B-AE2D-A2CCA15BB38B}">
      <dgm:prSet/>
      <dgm:spPr/>
      <dgm:t>
        <a:bodyPr/>
        <a:lstStyle/>
        <a:p>
          <a:r>
            <a:rPr lang="en-GB" dirty="0" smtClean="0"/>
            <a:t>Superiority of IV iron over oral has been shown</a:t>
          </a:r>
          <a:endParaRPr lang="en-US" dirty="0"/>
        </a:p>
      </dgm:t>
    </dgm:pt>
    <dgm:pt modelId="{372B7E18-C7D9-5341-BC9C-ED2B7CA0F527}" type="parTrans" cxnId="{BD4D6FA1-E87C-7541-8F42-E67C706776A5}">
      <dgm:prSet/>
      <dgm:spPr/>
      <dgm:t>
        <a:bodyPr/>
        <a:lstStyle/>
        <a:p>
          <a:endParaRPr lang="en-US"/>
        </a:p>
      </dgm:t>
    </dgm:pt>
    <dgm:pt modelId="{FFC1E97A-7FDB-9348-8ACA-04C0D446EBF5}" type="sibTrans" cxnId="{BD4D6FA1-E87C-7541-8F42-E67C706776A5}">
      <dgm:prSet/>
      <dgm:spPr/>
      <dgm:t>
        <a:bodyPr/>
        <a:lstStyle/>
        <a:p>
          <a:endParaRPr lang="en-US"/>
        </a:p>
      </dgm:t>
    </dgm:pt>
    <dgm:pt modelId="{635F466E-9EB3-CA46-B5E3-470D2B23A321}">
      <dgm:prSet phldrT="[Text]"/>
      <dgm:spPr/>
      <dgm:t>
        <a:bodyPr/>
        <a:lstStyle/>
        <a:p>
          <a:r>
            <a:rPr lang="en-GB" dirty="0" smtClean="0"/>
            <a:t>High [</a:t>
          </a:r>
          <a:r>
            <a:rPr lang="en-GB" dirty="0" err="1" smtClean="0"/>
            <a:t>hepcidin</a:t>
          </a:r>
          <a:r>
            <a:rPr lang="en-GB" dirty="0" smtClean="0"/>
            <a:t>] </a:t>
          </a:r>
          <a:r>
            <a:rPr lang="en-GB" dirty="0" smtClean="0">
              <a:sym typeface="Wingdings"/>
            </a:rPr>
            <a:t></a:t>
          </a:r>
          <a:r>
            <a:rPr lang="en-GB" dirty="0" smtClean="0"/>
            <a:t> impaired absorption </a:t>
          </a:r>
          <a:endParaRPr lang="en-US" dirty="0"/>
        </a:p>
      </dgm:t>
    </dgm:pt>
    <dgm:pt modelId="{09ADFE8C-6B49-8449-97CC-5B5F213A8DC2}" type="parTrans" cxnId="{D697BA5A-735D-E549-9C32-B5C9D7923540}">
      <dgm:prSet/>
      <dgm:spPr/>
      <dgm:t>
        <a:bodyPr/>
        <a:lstStyle/>
        <a:p>
          <a:endParaRPr lang="en-US"/>
        </a:p>
      </dgm:t>
    </dgm:pt>
    <dgm:pt modelId="{465AA1A7-80DA-C649-9C17-289296ADED9E}" type="sibTrans" cxnId="{D697BA5A-735D-E549-9C32-B5C9D7923540}">
      <dgm:prSet/>
      <dgm:spPr/>
      <dgm:t>
        <a:bodyPr/>
        <a:lstStyle/>
        <a:p>
          <a:endParaRPr lang="en-US"/>
        </a:p>
      </dgm:t>
    </dgm:pt>
    <dgm:pt modelId="{9C737164-456F-FB4F-9205-CF4F61974BCF}">
      <dgm:prSet phldrT="[Text]"/>
      <dgm:spPr/>
      <dgm:t>
        <a:bodyPr/>
        <a:lstStyle/>
        <a:p>
          <a:r>
            <a:rPr lang="en-US" dirty="0" smtClean="0"/>
            <a:t>Slow </a:t>
          </a:r>
          <a:r>
            <a:rPr lang="en-US" dirty="0" err="1" smtClean="0"/>
            <a:t>Hb</a:t>
          </a:r>
          <a:r>
            <a:rPr lang="en-US" dirty="0" smtClean="0"/>
            <a:t> response</a:t>
          </a:r>
          <a:endParaRPr lang="en-US" dirty="0"/>
        </a:p>
      </dgm:t>
    </dgm:pt>
    <dgm:pt modelId="{150DE451-D1EE-1F43-B4BF-6AD1BB97A199}" type="parTrans" cxnId="{FDA264F9-B920-3C43-81FE-EA99F45EF5DE}">
      <dgm:prSet/>
      <dgm:spPr/>
      <dgm:t>
        <a:bodyPr/>
        <a:lstStyle/>
        <a:p>
          <a:endParaRPr lang="en-US"/>
        </a:p>
      </dgm:t>
    </dgm:pt>
    <dgm:pt modelId="{F2C0E65D-C30B-7248-B7D4-7FD5D89B748A}" type="sibTrans" cxnId="{FDA264F9-B920-3C43-81FE-EA99F45EF5DE}">
      <dgm:prSet/>
      <dgm:spPr/>
      <dgm:t>
        <a:bodyPr/>
        <a:lstStyle/>
        <a:p>
          <a:endParaRPr lang="en-US"/>
        </a:p>
      </dgm:t>
    </dgm:pt>
    <dgm:pt modelId="{C9ADB382-2E1E-F840-92B5-CD0264B9A67D}" type="pres">
      <dgm:prSet presAssocID="{EF155859-EFF9-1347-B12A-8D780C87F9B6}" presName="linear" presStyleCnt="0">
        <dgm:presLayoutVars>
          <dgm:animLvl val="lvl"/>
          <dgm:resizeHandles val="exact"/>
        </dgm:presLayoutVars>
      </dgm:prSet>
      <dgm:spPr/>
      <dgm:t>
        <a:bodyPr/>
        <a:lstStyle/>
        <a:p>
          <a:endParaRPr lang="en-US"/>
        </a:p>
      </dgm:t>
    </dgm:pt>
    <dgm:pt modelId="{A4C58628-91FE-BD4F-AA96-B35AD1EF1810}" type="pres">
      <dgm:prSet presAssocID="{0DB21EEE-836B-B545-9B1C-23282E065BAE}" presName="parentText" presStyleLbl="node1" presStyleIdx="0" presStyleCnt="2" custLinFactNeighborY="-16523">
        <dgm:presLayoutVars>
          <dgm:chMax val="0"/>
          <dgm:bulletEnabled val="1"/>
        </dgm:presLayoutVars>
      </dgm:prSet>
      <dgm:spPr/>
      <dgm:t>
        <a:bodyPr/>
        <a:lstStyle/>
        <a:p>
          <a:endParaRPr lang="en-US"/>
        </a:p>
      </dgm:t>
    </dgm:pt>
    <dgm:pt modelId="{F1DED7F9-A3DA-5C4B-AF04-38471A63AF36}" type="pres">
      <dgm:prSet presAssocID="{0DB21EEE-836B-B545-9B1C-23282E065BAE}" presName="childText" presStyleLbl="revTx" presStyleIdx="0" presStyleCnt="2">
        <dgm:presLayoutVars>
          <dgm:bulletEnabled val="1"/>
        </dgm:presLayoutVars>
      </dgm:prSet>
      <dgm:spPr/>
      <dgm:t>
        <a:bodyPr/>
        <a:lstStyle/>
        <a:p>
          <a:endParaRPr lang="en-US"/>
        </a:p>
      </dgm:t>
    </dgm:pt>
    <dgm:pt modelId="{12CE97BF-5172-C847-8223-A58D3AC02CB0}" type="pres">
      <dgm:prSet presAssocID="{67184CA2-9EF2-C84E-B208-88E38284E4F9}" presName="parentText" presStyleLbl="node1" presStyleIdx="1" presStyleCnt="2" custLinFactNeighborY="-17160">
        <dgm:presLayoutVars>
          <dgm:chMax val="0"/>
          <dgm:bulletEnabled val="1"/>
        </dgm:presLayoutVars>
      </dgm:prSet>
      <dgm:spPr/>
      <dgm:t>
        <a:bodyPr/>
        <a:lstStyle/>
        <a:p>
          <a:endParaRPr lang="en-US"/>
        </a:p>
      </dgm:t>
    </dgm:pt>
    <dgm:pt modelId="{A0C5C964-883E-B446-A159-FA546D5BE948}" type="pres">
      <dgm:prSet presAssocID="{67184CA2-9EF2-C84E-B208-88E38284E4F9}" presName="childText" presStyleLbl="revTx" presStyleIdx="1" presStyleCnt="2">
        <dgm:presLayoutVars>
          <dgm:bulletEnabled val="1"/>
        </dgm:presLayoutVars>
      </dgm:prSet>
      <dgm:spPr/>
      <dgm:t>
        <a:bodyPr/>
        <a:lstStyle/>
        <a:p>
          <a:endParaRPr lang="en-US"/>
        </a:p>
      </dgm:t>
    </dgm:pt>
  </dgm:ptLst>
  <dgm:cxnLst>
    <dgm:cxn modelId="{7B36C6DB-8B54-AC4E-9D2D-2FADC15758E2}" type="presOf" srcId="{F22ED2F9-A776-7644-85C6-3B18F51EE0FB}" destId="{F1DED7F9-A3DA-5C4B-AF04-38471A63AF36}" srcOrd="0" destOrd="2" presId="urn:microsoft.com/office/officeart/2005/8/layout/vList2"/>
    <dgm:cxn modelId="{A56C3FF2-D7A5-DE40-81A6-C230CB2A1C77}" srcId="{EF155859-EFF9-1347-B12A-8D780C87F9B6}" destId="{0DB21EEE-836B-B545-9B1C-23282E065BAE}" srcOrd="0" destOrd="0" parTransId="{A10A78EA-CCD9-DD4E-9D4B-B9C3F23B030A}" sibTransId="{704A0949-866D-C145-A6F8-63E2045B9E75}"/>
    <dgm:cxn modelId="{FDA264F9-B920-3C43-81FE-EA99F45EF5DE}" srcId="{0DB21EEE-836B-B545-9B1C-23282E065BAE}" destId="{9C737164-456F-FB4F-9205-CF4F61974BCF}" srcOrd="3" destOrd="0" parTransId="{150DE451-D1EE-1F43-B4BF-6AD1BB97A199}" sibTransId="{F2C0E65D-C30B-7248-B7D4-7FD5D89B748A}"/>
    <dgm:cxn modelId="{926ACFDE-4D7B-F04B-98BE-24E3D318DD80}" srcId="{0DB21EEE-836B-B545-9B1C-23282E065BAE}" destId="{4179D27B-32A2-6845-A82E-4E388047297B}" srcOrd="5" destOrd="0" parTransId="{0448647E-5CE6-C346-9A32-0F37D44121C9}" sibTransId="{DC059F3B-BD05-1549-80C3-A98741FA500B}"/>
    <dgm:cxn modelId="{6EABFF1C-6D4F-1749-A056-A183A6749BA6}" type="presOf" srcId="{0DB21EEE-836B-B545-9B1C-23282E065BAE}" destId="{A4C58628-91FE-BD4F-AA96-B35AD1EF1810}" srcOrd="0" destOrd="0" presId="urn:microsoft.com/office/officeart/2005/8/layout/vList2"/>
    <dgm:cxn modelId="{8F664168-2727-CF4B-8C7C-CACE6846F814}" type="presOf" srcId="{991CBC40-2FA2-F24E-B5E3-7BAC4D44E326}" destId="{F1DED7F9-A3DA-5C4B-AF04-38471A63AF36}" srcOrd="0" destOrd="0" presId="urn:microsoft.com/office/officeart/2005/8/layout/vList2"/>
    <dgm:cxn modelId="{F1D02746-A1C7-5247-9AD2-FE67788840F9}" type="presOf" srcId="{635F466E-9EB3-CA46-B5E3-470D2B23A321}" destId="{F1DED7F9-A3DA-5C4B-AF04-38471A63AF36}" srcOrd="0" destOrd="1" presId="urn:microsoft.com/office/officeart/2005/8/layout/vList2"/>
    <dgm:cxn modelId="{2EC60C58-4B28-584D-9EB5-836F2BEF13B4}" type="presOf" srcId="{F0101681-B4EC-054B-AE2D-A2CCA15BB38B}" destId="{A0C5C964-883E-B446-A159-FA546D5BE948}" srcOrd="0" destOrd="2" presId="urn:microsoft.com/office/officeart/2005/8/layout/vList2"/>
    <dgm:cxn modelId="{88EFEE6D-199D-5F4E-94E8-53B830537443}" srcId="{0DB21EEE-836B-B545-9B1C-23282E065BAE}" destId="{DA4FD5F5-676C-5D41-88E3-949C2F6BC4D6}" srcOrd="4" destOrd="0" parTransId="{EFFF0775-26ED-DB41-9D2B-1DCD8887D4D7}" sibTransId="{31D1379E-9CBC-D840-97ED-C1A890109DF4}"/>
    <dgm:cxn modelId="{6A35A629-C916-5A4D-94F7-2B0AF7D898C0}" type="presOf" srcId="{EAD01E36-9ED1-D841-9696-CA2F886F9C19}" destId="{A0C5C964-883E-B446-A159-FA546D5BE948}" srcOrd="0" destOrd="1" presId="urn:microsoft.com/office/officeart/2005/8/layout/vList2"/>
    <dgm:cxn modelId="{8576247D-89C5-AE40-87F0-F8152E5AB0DF}" type="presOf" srcId="{9C737164-456F-FB4F-9205-CF4F61974BCF}" destId="{F1DED7F9-A3DA-5C4B-AF04-38471A63AF36}" srcOrd="0" destOrd="3" presId="urn:microsoft.com/office/officeart/2005/8/layout/vList2"/>
    <dgm:cxn modelId="{1813AD0C-B774-7442-B60E-A18009DDF1C8}" type="presOf" srcId="{DA4FD5F5-676C-5D41-88E3-949C2F6BC4D6}" destId="{F1DED7F9-A3DA-5C4B-AF04-38471A63AF36}" srcOrd="0" destOrd="4" presId="urn:microsoft.com/office/officeart/2005/8/layout/vList2"/>
    <dgm:cxn modelId="{914F9963-AB69-FA44-BD31-54EC68D2F33A}" srcId="{67184CA2-9EF2-C84E-B208-88E38284E4F9}" destId="{EAD01E36-9ED1-D841-9696-CA2F886F9C19}" srcOrd="1" destOrd="0" parTransId="{007A271A-FE43-294A-8C5B-C9A65936946F}" sibTransId="{4569BC1B-B493-0447-B3A1-CBA7693EA920}"/>
    <dgm:cxn modelId="{BD4D6FA1-E87C-7541-8F42-E67C706776A5}" srcId="{67184CA2-9EF2-C84E-B208-88E38284E4F9}" destId="{F0101681-B4EC-054B-AE2D-A2CCA15BB38B}" srcOrd="2" destOrd="0" parTransId="{372B7E18-C7D9-5341-BC9C-ED2B7CA0F527}" sibTransId="{FFC1E97A-7FDB-9348-8ACA-04C0D446EBF5}"/>
    <dgm:cxn modelId="{798D957F-45C0-E34C-A80C-829B6390BBA6}" srcId="{0DB21EEE-836B-B545-9B1C-23282E065BAE}" destId="{991CBC40-2FA2-F24E-B5E3-7BAC4D44E326}" srcOrd="0" destOrd="0" parTransId="{905A8524-9921-9245-BDBB-9C5C1AC71A52}" sibTransId="{B13B36E2-6016-B743-9921-7485DD69EF8C}"/>
    <dgm:cxn modelId="{9B61B6FE-96C0-3047-A8B4-4C9F12A71D96}" srcId="{67184CA2-9EF2-C84E-B208-88E38284E4F9}" destId="{60B08065-5A91-BD46-8D7A-A86CBC98C876}" srcOrd="0" destOrd="0" parTransId="{BAF0BA75-FA46-1747-89CC-8735981516CE}" sibTransId="{DDB93C62-EC69-8141-A0EF-030DF723AB0B}"/>
    <dgm:cxn modelId="{1A8D1D1F-85C2-C84C-9045-F57FAC74576D}" type="presOf" srcId="{EF155859-EFF9-1347-B12A-8D780C87F9B6}" destId="{C9ADB382-2E1E-F840-92B5-CD0264B9A67D}" srcOrd="0" destOrd="0" presId="urn:microsoft.com/office/officeart/2005/8/layout/vList2"/>
    <dgm:cxn modelId="{9D285ABB-E20D-9744-8249-4D0F457C8271}" type="presOf" srcId="{4179D27B-32A2-6845-A82E-4E388047297B}" destId="{F1DED7F9-A3DA-5C4B-AF04-38471A63AF36}" srcOrd="0" destOrd="5" presId="urn:microsoft.com/office/officeart/2005/8/layout/vList2"/>
    <dgm:cxn modelId="{D697BA5A-735D-E549-9C32-B5C9D7923540}" srcId="{0DB21EEE-836B-B545-9B1C-23282E065BAE}" destId="{635F466E-9EB3-CA46-B5E3-470D2B23A321}" srcOrd="1" destOrd="0" parTransId="{09ADFE8C-6B49-8449-97CC-5B5F213A8DC2}" sibTransId="{465AA1A7-80DA-C649-9C17-289296ADED9E}"/>
    <dgm:cxn modelId="{D04668CF-9104-A849-9B73-DAE9BC038EC5}" srcId="{EF155859-EFF9-1347-B12A-8D780C87F9B6}" destId="{67184CA2-9EF2-C84E-B208-88E38284E4F9}" srcOrd="1" destOrd="0" parTransId="{6B1BF23E-2A1F-2443-A8B9-E0CF5BF7D08E}" sibTransId="{9E36D4F0-8627-EB4E-91F2-9CB699BFCB93}"/>
    <dgm:cxn modelId="{EBBC60C5-9AAA-9247-95D3-4AA149CD7FDF}" srcId="{0DB21EEE-836B-B545-9B1C-23282E065BAE}" destId="{F22ED2F9-A776-7644-85C6-3B18F51EE0FB}" srcOrd="2" destOrd="0" parTransId="{2502B981-93BB-3A48-A137-23C3C1C983B4}" sibTransId="{BE243C08-1799-FC43-A483-04D8EB53C8FF}"/>
    <dgm:cxn modelId="{26287BD8-B7C7-B041-8888-0D0227B9E20A}" type="presOf" srcId="{60B08065-5A91-BD46-8D7A-A86CBC98C876}" destId="{A0C5C964-883E-B446-A159-FA546D5BE948}" srcOrd="0" destOrd="0" presId="urn:microsoft.com/office/officeart/2005/8/layout/vList2"/>
    <dgm:cxn modelId="{246FF54B-6C11-524B-9DEB-2569A64889C4}" type="presOf" srcId="{67184CA2-9EF2-C84E-B208-88E38284E4F9}" destId="{12CE97BF-5172-C847-8223-A58D3AC02CB0}" srcOrd="0" destOrd="0" presId="urn:microsoft.com/office/officeart/2005/8/layout/vList2"/>
    <dgm:cxn modelId="{C29EB947-4EC2-3645-BE6E-2DA1CB650C5E}" type="presParOf" srcId="{C9ADB382-2E1E-F840-92B5-CD0264B9A67D}" destId="{A4C58628-91FE-BD4F-AA96-B35AD1EF1810}" srcOrd="0" destOrd="0" presId="urn:microsoft.com/office/officeart/2005/8/layout/vList2"/>
    <dgm:cxn modelId="{7748ACBF-6633-624C-873A-0CEF0D75ADAE}" type="presParOf" srcId="{C9ADB382-2E1E-F840-92B5-CD0264B9A67D}" destId="{F1DED7F9-A3DA-5C4B-AF04-38471A63AF36}" srcOrd="1" destOrd="0" presId="urn:microsoft.com/office/officeart/2005/8/layout/vList2"/>
    <dgm:cxn modelId="{3145F4DB-6E71-8A4B-A909-7718B8B42142}" type="presParOf" srcId="{C9ADB382-2E1E-F840-92B5-CD0264B9A67D}" destId="{12CE97BF-5172-C847-8223-A58D3AC02CB0}" srcOrd="2" destOrd="0" presId="urn:microsoft.com/office/officeart/2005/8/layout/vList2"/>
    <dgm:cxn modelId="{2060DAE4-57A6-D44D-B9A0-23376767697B}" type="presParOf" srcId="{C9ADB382-2E1E-F840-92B5-CD0264B9A67D}" destId="{A0C5C964-883E-B446-A159-FA546D5BE948}"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AD87F10-A5BE-4926-B69F-4C64452DFE2A}"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GB"/>
        </a:p>
      </dgm:t>
    </dgm:pt>
    <dgm:pt modelId="{1E74D5D3-D8AA-4E1F-A378-E9CC2F0D091E}">
      <dgm:prSet phldrT="[Text]"/>
      <dgm:spPr>
        <a:solidFill>
          <a:schemeClr val="tx1">
            <a:lumMod val="50000"/>
            <a:lumOff val="50000"/>
          </a:schemeClr>
        </a:solidFill>
      </dgm:spPr>
      <dgm:t>
        <a:bodyPr/>
        <a:lstStyle/>
        <a:p>
          <a:pPr algn="ctr"/>
          <a:r>
            <a:rPr lang="en-GB" dirty="0"/>
            <a:t>Enhanced susceptibility to ischemic injury</a:t>
          </a:r>
        </a:p>
      </dgm:t>
    </dgm:pt>
    <dgm:pt modelId="{1FF3A9B6-86E6-4BC9-A1BF-D0778A8AE911}" type="parTrans" cxnId="{BEC9E153-28EF-4BB1-8579-A002E206463F}">
      <dgm:prSet/>
      <dgm:spPr/>
      <dgm:t>
        <a:bodyPr/>
        <a:lstStyle/>
        <a:p>
          <a:pPr algn="ctr"/>
          <a:endParaRPr lang="en-GB"/>
        </a:p>
      </dgm:t>
    </dgm:pt>
    <dgm:pt modelId="{4EFA4966-64E2-4863-A7D9-B46B7080F041}" type="sibTrans" cxnId="{BEC9E153-28EF-4BB1-8579-A002E206463F}">
      <dgm:prSet/>
      <dgm:spPr/>
      <dgm:t>
        <a:bodyPr/>
        <a:lstStyle/>
        <a:p>
          <a:pPr algn="ctr"/>
          <a:endParaRPr lang="en-GB"/>
        </a:p>
      </dgm:t>
    </dgm:pt>
    <dgm:pt modelId="{AA00B39C-6918-4EAF-8AB0-FC3856403ECC}">
      <dgm:prSet phldrT="[Text]"/>
      <dgm:spPr>
        <a:solidFill>
          <a:schemeClr val="tx1">
            <a:lumMod val="50000"/>
            <a:lumOff val="50000"/>
          </a:schemeClr>
        </a:solidFill>
      </dgm:spPr>
      <dgm:t>
        <a:bodyPr/>
        <a:lstStyle/>
        <a:p>
          <a:pPr algn="ctr"/>
          <a:r>
            <a:rPr lang="en-GB" dirty="0"/>
            <a:t>Mitochondrial </a:t>
          </a:r>
          <a:r>
            <a:rPr lang="en-GB" dirty="0" smtClean="0"/>
            <a:t>uncoupling</a:t>
          </a:r>
        </a:p>
        <a:p>
          <a:pPr algn="ctr"/>
          <a:r>
            <a:rPr lang="en-GB" dirty="0" smtClean="0"/>
            <a:t>Leads to impaired ATP production and increased </a:t>
          </a:r>
          <a:r>
            <a:rPr lang="en-GB" dirty="0" err="1" smtClean="0"/>
            <a:t>mPtP</a:t>
          </a:r>
          <a:r>
            <a:rPr lang="en-GB" dirty="0" smtClean="0"/>
            <a:t> opening</a:t>
          </a:r>
          <a:endParaRPr lang="en-GB" dirty="0"/>
        </a:p>
      </dgm:t>
    </dgm:pt>
    <dgm:pt modelId="{7DBE5CF2-8B98-4759-AD43-93C8688C0E23}" type="parTrans" cxnId="{79935656-6D10-4CE3-B429-893DC88C8A89}">
      <dgm:prSet/>
      <dgm:spPr>
        <a:solidFill>
          <a:schemeClr val="bg1">
            <a:lumMod val="75000"/>
          </a:schemeClr>
        </a:solidFill>
      </dgm:spPr>
      <dgm:t>
        <a:bodyPr/>
        <a:lstStyle/>
        <a:p>
          <a:pPr algn="ctr"/>
          <a:endParaRPr lang="en-GB"/>
        </a:p>
      </dgm:t>
    </dgm:pt>
    <dgm:pt modelId="{374AA64C-F3AB-46C7-84D2-751655D635CB}" type="sibTrans" cxnId="{79935656-6D10-4CE3-B429-893DC88C8A89}">
      <dgm:prSet/>
      <dgm:spPr/>
      <dgm:t>
        <a:bodyPr/>
        <a:lstStyle/>
        <a:p>
          <a:pPr algn="ctr"/>
          <a:endParaRPr lang="en-GB"/>
        </a:p>
      </dgm:t>
    </dgm:pt>
    <dgm:pt modelId="{CF3AB1AC-082C-4C23-AF87-CB4C248B0E64}">
      <dgm:prSet phldrT="[Text]"/>
      <dgm:spPr>
        <a:solidFill>
          <a:schemeClr val="tx1">
            <a:lumMod val="50000"/>
            <a:lumOff val="50000"/>
          </a:schemeClr>
        </a:solidFill>
      </dgm:spPr>
      <dgm:t>
        <a:bodyPr/>
        <a:lstStyle/>
        <a:p>
          <a:pPr algn="ctr"/>
          <a:r>
            <a:rPr lang="en-GB" dirty="0"/>
            <a:t>Diminished recovery of respiratory coupling following ischemia reperfusion injury</a:t>
          </a:r>
        </a:p>
      </dgm:t>
    </dgm:pt>
    <dgm:pt modelId="{5026BE1E-C257-49A7-A955-C2FEB48ED5D3}" type="parTrans" cxnId="{CC8EEF5A-7EA4-47A1-8F63-8B184C886671}">
      <dgm:prSet/>
      <dgm:spPr>
        <a:solidFill>
          <a:schemeClr val="bg1">
            <a:lumMod val="75000"/>
          </a:schemeClr>
        </a:solidFill>
      </dgm:spPr>
      <dgm:t>
        <a:bodyPr/>
        <a:lstStyle/>
        <a:p>
          <a:pPr algn="ctr"/>
          <a:endParaRPr lang="en-GB"/>
        </a:p>
      </dgm:t>
    </dgm:pt>
    <dgm:pt modelId="{838DA5A6-CBE7-4926-9550-FE88A1664B15}" type="sibTrans" cxnId="{CC8EEF5A-7EA4-47A1-8F63-8B184C886671}">
      <dgm:prSet/>
      <dgm:spPr/>
      <dgm:t>
        <a:bodyPr/>
        <a:lstStyle/>
        <a:p>
          <a:pPr algn="ctr"/>
          <a:endParaRPr lang="en-GB"/>
        </a:p>
      </dgm:t>
    </dgm:pt>
    <dgm:pt modelId="{A6B7E812-CFF4-4737-B158-E48EFE7571EC}">
      <dgm:prSet phldrT="[Text]"/>
      <dgm:spPr>
        <a:solidFill>
          <a:schemeClr val="tx1">
            <a:lumMod val="50000"/>
            <a:lumOff val="50000"/>
          </a:schemeClr>
        </a:solidFill>
      </dgm:spPr>
      <dgm:t>
        <a:bodyPr/>
        <a:lstStyle/>
        <a:p>
          <a:pPr algn="ctr"/>
          <a:r>
            <a:rPr lang="en-GB" dirty="0"/>
            <a:t>Enhanced susceptibility to oxidant-induced stress</a:t>
          </a:r>
        </a:p>
      </dgm:t>
    </dgm:pt>
    <dgm:pt modelId="{527E4BDA-39B2-4F7E-A835-C403C1782442}" type="parTrans" cxnId="{1CD49841-5DB1-4981-8EF1-353CA7ED640B}">
      <dgm:prSet/>
      <dgm:spPr>
        <a:solidFill>
          <a:schemeClr val="bg1">
            <a:lumMod val="75000"/>
          </a:schemeClr>
        </a:solidFill>
      </dgm:spPr>
      <dgm:t>
        <a:bodyPr/>
        <a:lstStyle/>
        <a:p>
          <a:pPr algn="ctr"/>
          <a:endParaRPr lang="en-GB"/>
        </a:p>
      </dgm:t>
    </dgm:pt>
    <dgm:pt modelId="{405DF964-A77D-4212-BC6C-E3973EB02134}" type="sibTrans" cxnId="{1CD49841-5DB1-4981-8EF1-353CA7ED640B}">
      <dgm:prSet/>
      <dgm:spPr/>
      <dgm:t>
        <a:bodyPr/>
        <a:lstStyle/>
        <a:p>
          <a:pPr algn="ctr"/>
          <a:endParaRPr lang="en-GB"/>
        </a:p>
      </dgm:t>
    </dgm:pt>
    <dgm:pt modelId="{0EE807BF-3319-46A7-A867-087AF2B83777}">
      <dgm:prSet phldrT="[Text]"/>
      <dgm:spPr>
        <a:solidFill>
          <a:schemeClr val="tx1">
            <a:lumMod val="50000"/>
            <a:lumOff val="50000"/>
          </a:schemeClr>
        </a:solidFill>
      </dgm:spPr>
      <dgm:t>
        <a:bodyPr/>
        <a:lstStyle/>
        <a:p>
          <a:pPr algn="ctr"/>
          <a:r>
            <a:rPr lang="en-GB" dirty="0"/>
            <a:t>Increased sensitivity to Ca</a:t>
          </a:r>
          <a:r>
            <a:rPr lang="en-GB" baseline="30000" dirty="0"/>
            <a:t>2+ </a:t>
          </a:r>
          <a:r>
            <a:rPr lang="en-GB" baseline="0" dirty="0"/>
            <a:t>-induced </a:t>
          </a:r>
          <a:r>
            <a:rPr lang="en-GB" baseline="0" dirty="0" err="1"/>
            <a:t>mPTP</a:t>
          </a:r>
          <a:r>
            <a:rPr lang="en-GB" baseline="0" dirty="0"/>
            <a:t> formation</a:t>
          </a:r>
          <a:r>
            <a:rPr lang="en-GB" dirty="0"/>
            <a:t> </a:t>
          </a:r>
        </a:p>
      </dgm:t>
    </dgm:pt>
    <dgm:pt modelId="{5077BE8A-67A7-4D3B-B2C4-E52E5BE12D1D}" type="parTrans" cxnId="{8913862F-E578-4C6E-98AD-8F466CE7294F}">
      <dgm:prSet/>
      <dgm:spPr>
        <a:solidFill>
          <a:schemeClr val="bg1">
            <a:lumMod val="75000"/>
          </a:schemeClr>
        </a:solidFill>
      </dgm:spPr>
      <dgm:t>
        <a:bodyPr/>
        <a:lstStyle/>
        <a:p>
          <a:pPr algn="ctr"/>
          <a:endParaRPr lang="en-GB"/>
        </a:p>
      </dgm:t>
    </dgm:pt>
    <dgm:pt modelId="{5FB0C221-E304-41CE-8593-5733855B6805}" type="sibTrans" cxnId="{8913862F-E578-4C6E-98AD-8F466CE7294F}">
      <dgm:prSet/>
      <dgm:spPr/>
      <dgm:t>
        <a:bodyPr/>
        <a:lstStyle/>
        <a:p>
          <a:pPr algn="ctr"/>
          <a:endParaRPr lang="en-GB"/>
        </a:p>
      </dgm:t>
    </dgm:pt>
    <dgm:pt modelId="{FE85C62E-6F43-4FED-9D4C-FA86C9641DF1}">
      <dgm:prSet phldrT="[Text]"/>
      <dgm:spPr>
        <a:solidFill>
          <a:schemeClr val="tx1">
            <a:lumMod val="50000"/>
            <a:lumOff val="50000"/>
          </a:schemeClr>
        </a:solidFill>
      </dgm:spPr>
      <dgm:t>
        <a:bodyPr/>
        <a:lstStyle/>
        <a:p>
          <a:endParaRPr lang="en-GB"/>
        </a:p>
      </dgm:t>
    </dgm:pt>
    <dgm:pt modelId="{C7826CDD-414E-44F0-B773-34A1F47AC458}" type="parTrans" cxnId="{43FBAD19-C71E-44CF-B771-A86B4707DF81}">
      <dgm:prSet/>
      <dgm:spPr/>
      <dgm:t>
        <a:bodyPr/>
        <a:lstStyle/>
        <a:p>
          <a:endParaRPr lang="en-GB"/>
        </a:p>
      </dgm:t>
    </dgm:pt>
    <dgm:pt modelId="{A07F4DFF-385A-4A5F-81C2-A14584D35449}" type="sibTrans" cxnId="{43FBAD19-C71E-44CF-B771-A86B4707DF81}">
      <dgm:prSet/>
      <dgm:spPr/>
      <dgm:t>
        <a:bodyPr/>
        <a:lstStyle/>
        <a:p>
          <a:endParaRPr lang="en-GB"/>
        </a:p>
      </dgm:t>
    </dgm:pt>
    <dgm:pt modelId="{699C3BB6-C40A-4C32-A591-5F9201DB5A9C}" type="pres">
      <dgm:prSet presAssocID="{EAD87F10-A5BE-4926-B69F-4C64452DFE2A}" presName="cycle" presStyleCnt="0">
        <dgm:presLayoutVars>
          <dgm:chMax val="1"/>
          <dgm:dir/>
          <dgm:animLvl val="ctr"/>
          <dgm:resizeHandles val="exact"/>
        </dgm:presLayoutVars>
      </dgm:prSet>
      <dgm:spPr/>
      <dgm:t>
        <a:bodyPr/>
        <a:lstStyle/>
        <a:p>
          <a:endParaRPr lang="en-US"/>
        </a:p>
      </dgm:t>
    </dgm:pt>
    <dgm:pt modelId="{72D69B65-5E34-4EC2-BD78-93AC4D2F4D4F}" type="pres">
      <dgm:prSet presAssocID="{1E74D5D3-D8AA-4E1F-A378-E9CC2F0D091E}" presName="centerShape" presStyleLbl="node0" presStyleIdx="0" presStyleCnt="1" custScaleX="121581" custScaleY="126541" custLinFactNeighborX="173" custLinFactNeighborY="3776"/>
      <dgm:spPr/>
      <dgm:t>
        <a:bodyPr/>
        <a:lstStyle/>
        <a:p>
          <a:endParaRPr lang="en-GB"/>
        </a:p>
      </dgm:t>
    </dgm:pt>
    <dgm:pt modelId="{827B30DE-CEBA-4CBD-9AB9-92734008CB05}" type="pres">
      <dgm:prSet presAssocID="{7DBE5CF2-8B98-4759-AD43-93C8688C0E23}" presName="parTrans" presStyleLbl="bgSibTrans2D1" presStyleIdx="0" presStyleCnt="4"/>
      <dgm:spPr/>
      <dgm:t>
        <a:bodyPr/>
        <a:lstStyle/>
        <a:p>
          <a:endParaRPr lang="en-US"/>
        </a:p>
      </dgm:t>
    </dgm:pt>
    <dgm:pt modelId="{6A290322-6E9C-4CF3-A005-DFB915F41E2A}" type="pres">
      <dgm:prSet presAssocID="{AA00B39C-6918-4EAF-8AB0-FC3856403ECC}" presName="node" presStyleLbl="node1" presStyleIdx="0" presStyleCnt="4" custRadScaleRad="96661" custRadScaleInc="1180">
        <dgm:presLayoutVars>
          <dgm:bulletEnabled val="1"/>
        </dgm:presLayoutVars>
      </dgm:prSet>
      <dgm:spPr/>
      <dgm:t>
        <a:bodyPr/>
        <a:lstStyle/>
        <a:p>
          <a:endParaRPr lang="en-GB"/>
        </a:p>
      </dgm:t>
    </dgm:pt>
    <dgm:pt modelId="{5BA7536B-D212-4712-AF9D-1AEDC5356806}" type="pres">
      <dgm:prSet presAssocID="{5026BE1E-C257-49A7-A955-C2FEB48ED5D3}" presName="parTrans" presStyleLbl="bgSibTrans2D1" presStyleIdx="1" presStyleCnt="4"/>
      <dgm:spPr/>
      <dgm:t>
        <a:bodyPr/>
        <a:lstStyle/>
        <a:p>
          <a:endParaRPr lang="en-US"/>
        </a:p>
      </dgm:t>
    </dgm:pt>
    <dgm:pt modelId="{D01672FE-5F12-4878-963F-6600BE73743E}" type="pres">
      <dgm:prSet presAssocID="{CF3AB1AC-082C-4C23-AF87-CB4C248B0E64}" presName="node" presStyleLbl="node1" presStyleIdx="1" presStyleCnt="4" custRadScaleRad="106444" custRadScaleInc="-16815">
        <dgm:presLayoutVars>
          <dgm:bulletEnabled val="1"/>
        </dgm:presLayoutVars>
      </dgm:prSet>
      <dgm:spPr/>
      <dgm:t>
        <a:bodyPr/>
        <a:lstStyle/>
        <a:p>
          <a:endParaRPr lang="en-GB"/>
        </a:p>
      </dgm:t>
    </dgm:pt>
    <dgm:pt modelId="{35DDCC79-547C-472D-8AC4-03395D70B21C}" type="pres">
      <dgm:prSet presAssocID="{527E4BDA-39B2-4F7E-A835-C403C1782442}" presName="parTrans" presStyleLbl="bgSibTrans2D1" presStyleIdx="2" presStyleCnt="4"/>
      <dgm:spPr/>
      <dgm:t>
        <a:bodyPr/>
        <a:lstStyle/>
        <a:p>
          <a:endParaRPr lang="en-US"/>
        </a:p>
      </dgm:t>
    </dgm:pt>
    <dgm:pt modelId="{9E5A0563-2D61-46F1-8B32-1E260744006C}" type="pres">
      <dgm:prSet presAssocID="{A6B7E812-CFF4-4737-B158-E48EFE7571EC}" presName="node" presStyleLbl="node1" presStyleIdx="2" presStyleCnt="4" custRadScaleRad="94002" custRadScaleInc="-21354">
        <dgm:presLayoutVars>
          <dgm:bulletEnabled val="1"/>
        </dgm:presLayoutVars>
      </dgm:prSet>
      <dgm:spPr/>
      <dgm:t>
        <a:bodyPr/>
        <a:lstStyle/>
        <a:p>
          <a:endParaRPr lang="en-GB"/>
        </a:p>
      </dgm:t>
    </dgm:pt>
    <dgm:pt modelId="{0A65367B-60D9-4CDD-B6D7-AF8FD89D514E}" type="pres">
      <dgm:prSet presAssocID="{5077BE8A-67A7-4D3B-B2C4-E52E5BE12D1D}" presName="parTrans" presStyleLbl="bgSibTrans2D1" presStyleIdx="3" presStyleCnt="4"/>
      <dgm:spPr/>
      <dgm:t>
        <a:bodyPr/>
        <a:lstStyle/>
        <a:p>
          <a:endParaRPr lang="en-US"/>
        </a:p>
      </dgm:t>
    </dgm:pt>
    <dgm:pt modelId="{2775C3A7-1F33-4B27-AC90-36471CC28AF6}" type="pres">
      <dgm:prSet presAssocID="{0EE807BF-3319-46A7-A867-087AF2B83777}" presName="node" presStyleLbl="node1" presStyleIdx="3" presStyleCnt="4" custScaleX="105173" custRadScaleRad="103096" custRadScaleInc="377282">
        <dgm:presLayoutVars>
          <dgm:bulletEnabled val="1"/>
        </dgm:presLayoutVars>
      </dgm:prSet>
      <dgm:spPr/>
      <dgm:t>
        <a:bodyPr/>
        <a:lstStyle/>
        <a:p>
          <a:endParaRPr lang="en-GB"/>
        </a:p>
      </dgm:t>
    </dgm:pt>
  </dgm:ptLst>
  <dgm:cxnLst>
    <dgm:cxn modelId="{BD3285F9-37F1-4982-B16C-DAD9D671AEE7}" type="presOf" srcId="{A6B7E812-CFF4-4737-B158-E48EFE7571EC}" destId="{9E5A0563-2D61-46F1-8B32-1E260744006C}" srcOrd="0" destOrd="0" presId="urn:microsoft.com/office/officeart/2005/8/layout/radial4"/>
    <dgm:cxn modelId="{8913862F-E578-4C6E-98AD-8F466CE7294F}" srcId="{1E74D5D3-D8AA-4E1F-A378-E9CC2F0D091E}" destId="{0EE807BF-3319-46A7-A867-087AF2B83777}" srcOrd="3" destOrd="0" parTransId="{5077BE8A-67A7-4D3B-B2C4-E52E5BE12D1D}" sibTransId="{5FB0C221-E304-41CE-8593-5733855B6805}"/>
    <dgm:cxn modelId="{79935656-6D10-4CE3-B429-893DC88C8A89}" srcId="{1E74D5D3-D8AA-4E1F-A378-E9CC2F0D091E}" destId="{AA00B39C-6918-4EAF-8AB0-FC3856403ECC}" srcOrd="0" destOrd="0" parTransId="{7DBE5CF2-8B98-4759-AD43-93C8688C0E23}" sibTransId="{374AA64C-F3AB-46C7-84D2-751655D635CB}"/>
    <dgm:cxn modelId="{CC8EEF5A-7EA4-47A1-8F63-8B184C886671}" srcId="{1E74D5D3-D8AA-4E1F-A378-E9CC2F0D091E}" destId="{CF3AB1AC-082C-4C23-AF87-CB4C248B0E64}" srcOrd="1" destOrd="0" parTransId="{5026BE1E-C257-49A7-A955-C2FEB48ED5D3}" sibTransId="{838DA5A6-CBE7-4926-9550-FE88A1664B15}"/>
    <dgm:cxn modelId="{43FBAD19-C71E-44CF-B771-A86B4707DF81}" srcId="{EAD87F10-A5BE-4926-B69F-4C64452DFE2A}" destId="{FE85C62E-6F43-4FED-9D4C-FA86C9641DF1}" srcOrd="1" destOrd="0" parTransId="{C7826CDD-414E-44F0-B773-34A1F47AC458}" sibTransId="{A07F4DFF-385A-4A5F-81C2-A14584D35449}"/>
    <dgm:cxn modelId="{DA906438-BC10-4D84-A8EC-81DAC36EA6FD}" type="presOf" srcId="{EAD87F10-A5BE-4926-B69F-4C64452DFE2A}" destId="{699C3BB6-C40A-4C32-A591-5F9201DB5A9C}" srcOrd="0" destOrd="0" presId="urn:microsoft.com/office/officeart/2005/8/layout/radial4"/>
    <dgm:cxn modelId="{16D8B830-5EF3-4463-B1FA-A1CD8FA096AA}" type="presOf" srcId="{AA00B39C-6918-4EAF-8AB0-FC3856403ECC}" destId="{6A290322-6E9C-4CF3-A005-DFB915F41E2A}" srcOrd="0" destOrd="0" presId="urn:microsoft.com/office/officeart/2005/8/layout/radial4"/>
    <dgm:cxn modelId="{E9707905-B200-4CCF-A097-1DFA1419FEE1}" type="presOf" srcId="{1E74D5D3-D8AA-4E1F-A378-E9CC2F0D091E}" destId="{72D69B65-5E34-4EC2-BD78-93AC4D2F4D4F}" srcOrd="0" destOrd="0" presId="urn:microsoft.com/office/officeart/2005/8/layout/radial4"/>
    <dgm:cxn modelId="{8E2296FB-4775-46D6-A769-EB0AE68EA496}" type="presOf" srcId="{5077BE8A-67A7-4D3B-B2C4-E52E5BE12D1D}" destId="{0A65367B-60D9-4CDD-B6D7-AF8FD89D514E}" srcOrd="0" destOrd="0" presId="urn:microsoft.com/office/officeart/2005/8/layout/radial4"/>
    <dgm:cxn modelId="{52F69F11-6F99-4423-9903-F8CF314D87ED}" type="presOf" srcId="{7DBE5CF2-8B98-4759-AD43-93C8688C0E23}" destId="{827B30DE-CEBA-4CBD-9AB9-92734008CB05}" srcOrd="0" destOrd="0" presId="urn:microsoft.com/office/officeart/2005/8/layout/radial4"/>
    <dgm:cxn modelId="{636ACE51-68EA-46DE-83DA-77857544CAB1}" type="presOf" srcId="{CF3AB1AC-082C-4C23-AF87-CB4C248B0E64}" destId="{D01672FE-5F12-4878-963F-6600BE73743E}" srcOrd="0" destOrd="0" presId="urn:microsoft.com/office/officeart/2005/8/layout/radial4"/>
    <dgm:cxn modelId="{177638C9-4181-42FB-B127-3C5841B326B6}" type="presOf" srcId="{527E4BDA-39B2-4F7E-A835-C403C1782442}" destId="{35DDCC79-547C-472D-8AC4-03395D70B21C}" srcOrd="0" destOrd="0" presId="urn:microsoft.com/office/officeart/2005/8/layout/radial4"/>
    <dgm:cxn modelId="{BEC9E153-28EF-4BB1-8579-A002E206463F}" srcId="{EAD87F10-A5BE-4926-B69F-4C64452DFE2A}" destId="{1E74D5D3-D8AA-4E1F-A378-E9CC2F0D091E}" srcOrd="0" destOrd="0" parTransId="{1FF3A9B6-86E6-4BC9-A1BF-D0778A8AE911}" sibTransId="{4EFA4966-64E2-4863-A7D9-B46B7080F041}"/>
    <dgm:cxn modelId="{10AB6AD0-4ADE-4C09-94A7-7CE084F3405B}" type="presOf" srcId="{0EE807BF-3319-46A7-A867-087AF2B83777}" destId="{2775C3A7-1F33-4B27-AC90-36471CC28AF6}" srcOrd="0" destOrd="0" presId="urn:microsoft.com/office/officeart/2005/8/layout/radial4"/>
    <dgm:cxn modelId="{76B3C5E5-9BE5-4828-A3CE-365E902D1987}" type="presOf" srcId="{5026BE1E-C257-49A7-A955-C2FEB48ED5D3}" destId="{5BA7536B-D212-4712-AF9D-1AEDC5356806}" srcOrd="0" destOrd="0" presId="urn:microsoft.com/office/officeart/2005/8/layout/radial4"/>
    <dgm:cxn modelId="{1CD49841-5DB1-4981-8EF1-353CA7ED640B}" srcId="{1E74D5D3-D8AA-4E1F-A378-E9CC2F0D091E}" destId="{A6B7E812-CFF4-4737-B158-E48EFE7571EC}" srcOrd="2" destOrd="0" parTransId="{527E4BDA-39B2-4F7E-A835-C403C1782442}" sibTransId="{405DF964-A77D-4212-BC6C-E3973EB02134}"/>
    <dgm:cxn modelId="{84D45A55-AF71-41D0-B628-425AAB82B6E7}" type="presParOf" srcId="{699C3BB6-C40A-4C32-A591-5F9201DB5A9C}" destId="{72D69B65-5E34-4EC2-BD78-93AC4D2F4D4F}" srcOrd="0" destOrd="0" presId="urn:microsoft.com/office/officeart/2005/8/layout/radial4"/>
    <dgm:cxn modelId="{DFF6A7C3-1BCA-4E9F-8CD0-5B5E99DE2A36}" type="presParOf" srcId="{699C3BB6-C40A-4C32-A591-5F9201DB5A9C}" destId="{827B30DE-CEBA-4CBD-9AB9-92734008CB05}" srcOrd="1" destOrd="0" presId="urn:microsoft.com/office/officeart/2005/8/layout/radial4"/>
    <dgm:cxn modelId="{130E941E-C67A-4485-881C-30792D0FCB55}" type="presParOf" srcId="{699C3BB6-C40A-4C32-A591-5F9201DB5A9C}" destId="{6A290322-6E9C-4CF3-A005-DFB915F41E2A}" srcOrd="2" destOrd="0" presId="urn:microsoft.com/office/officeart/2005/8/layout/radial4"/>
    <dgm:cxn modelId="{05A193A7-B756-446B-BA84-31C4BA2AF41B}" type="presParOf" srcId="{699C3BB6-C40A-4C32-A591-5F9201DB5A9C}" destId="{5BA7536B-D212-4712-AF9D-1AEDC5356806}" srcOrd="3" destOrd="0" presId="urn:microsoft.com/office/officeart/2005/8/layout/radial4"/>
    <dgm:cxn modelId="{B02C9078-EDE5-439B-A8AF-DD0060C6421A}" type="presParOf" srcId="{699C3BB6-C40A-4C32-A591-5F9201DB5A9C}" destId="{D01672FE-5F12-4878-963F-6600BE73743E}" srcOrd="4" destOrd="0" presId="urn:microsoft.com/office/officeart/2005/8/layout/radial4"/>
    <dgm:cxn modelId="{9B5AB345-1BC3-420D-9678-657A1BB08A38}" type="presParOf" srcId="{699C3BB6-C40A-4C32-A591-5F9201DB5A9C}" destId="{35DDCC79-547C-472D-8AC4-03395D70B21C}" srcOrd="5" destOrd="0" presId="urn:microsoft.com/office/officeart/2005/8/layout/radial4"/>
    <dgm:cxn modelId="{E24C34DC-5D67-4597-AA6B-0DF74B017F7F}" type="presParOf" srcId="{699C3BB6-C40A-4C32-A591-5F9201DB5A9C}" destId="{9E5A0563-2D61-46F1-8B32-1E260744006C}" srcOrd="6" destOrd="0" presId="urn:microsoft.com/office/officeart/2005/8/layout/radial4"/>
    <dgm:cxn modelId="{5211DC79-0371-467B-93F5-648816638595}" type="presParOf" srcId="{699C3BB6-C40A-4C32-A591-5F9201DB5A9C}" destId="{0A65367B-60D9-4CDD-B6D7-AF8FD89D514E}" srcOrd="7" destOrd="0" presId="urn:microsoft.com/office/officeart/2005/8/layout/radial4"/>
    <dgm:cxn modelId="{AC5E81FA-2932-4872-AFA4-24D571040F49}" type="presParOf" srcId="{699C3BB6-C40A-4C32-A591-5F9201DB5A9C}" destId="{2775C3A7-1F33-4B27-AC90-36471CC28AF6}" srcOrd="8" destOrd="0" presId="urn:microsoft.com/office/officeart/2005/8/layout/radial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6FEE1D0-240E-7042-BF90-1A5879302887}" type="doc">
      <dgm:prSet loTypeId="urn:microsoft.com/office/officeart/2005/8/layout/cycle6" loCatId="" qsTypeId="urn:microsoft.com/office/officeart/2005/8/quickstyle/simple4" qsCatId="simple" csTypeId="urn:microsoft.com/office/officeart/2005/8/colors/accent1_2" csCatId="accent1" phldr="1"/>
      <dgm:spPr/>
      <dgm:t>
        <a:bodyPr/>
        <a:lstStyle/>
        <a:p>
          <a:endParaRPr lang="en-US"/>
        </a:p>
      </dgm:t>
    </dgm:pt>
    <dgm:pt modelId="{3B3A7227-30A6-7D4C-9542-8FE90FDF896F}">
      <dgm:prSet phldrT="[Text]" custT="1"/>
      <dgm:spPr/>
      <dgm:t>
        <a:bodyPr/>
        <a:lstStyle/>
        <a:p>
          <a:r>
            <a:rPr lang="en-US" sz="1200" b="1" dirty="0" smtClean="0">
              <a:latin typeface="+mj-lt"/>
              <a:ea typeface="Wingdings"/>
              <a:cs typeface="Wingdings"/>
              <a:sym typeface="Wingdings"/>
            </a:rPr>
            <a:t> Stage 4 respiration</a:t>
          </a:r>
          <a:endParaRPr lang="en-US" sz="1200" b="1" dirty="0">
            <a:latin typeface="+mj-lt"/>
          </a:endParaRPr>
        </a:p>
      </dgm:t>
    </dgm:pt>
    <dgm:pt modelId="{38559B98-3642-654B-A414-200F2E3873EC}" type="parTrans" cxnId="{B07D8C41-9D5B-D64A-8F48-E38914F860D8}">
      <dgm:prSet/>
      <dgm:spPr/>
      <dgm:t>
        <a:bodyPr/>
        <a:lstStyle/>
        <a:p>
          <a:endParaRPr lang="en-US"/>
        </a:p>
      </dgm:t>
    </dgm:pt>
    <dgm:pt modelId="{E8D282CC-0129-414E-BFD7-D3DDDFC6836D}" type="sibTrans" cxnId="{B07D8C41-9D5B-D64A-8F48-E38914F860D8}">
      <dgm:prSet/>
      <dgm:spPr/>
      <dgm:t>
        <a:bodyPr/>
        <a:lstStyle/>
        <a:p>
          <a:endParaRPr lang="en-US"/>
        </a:p>
      </dgm:t>
    </dgm:pt>
    <dgm:pt modelId="{2A79A17D-D9FE-F949-A30B-9D46919CBBAA}">
      <dgm:prSet phldrT="[Text]" custT="1"/>
      <dgm:spPr/>
      <dgm:t>
        <a:bodyPr/>
        <a:lstStyle/>
        <a:p>
          <a:r>
            <a:rPr lang="en-GB" sz="1200" b="1" dirty="0" smtClean="0"/>
            <a:t>Uncoupling proteins</a:t>
          </a:r>
          <a:endParaRPr lang="en-US" sz="1200" b="1" dirty="0"/>
        </a:p>
      </dgm:t>
    </dgm:pt>
    <dgm:pt modelId="{D27D27D3-CB59-7A47-B455-8D11BBE9D4B9}" type="parTrans" cxnId="{AB907EAF-FB78-E24B-9ACA-64180674D0C6}">
      <dgm:prSet/>
      <dgm:spPr/>
      <dgm:t>
        <a:bodyPr/>
        <a:lstStyle/>
        <a:p>
          <a:endParaRPr lang="en-US"/>
        </a:p>
      </dgm:t>
    </dgm:pt>
    <dgm:pt modelId="{CD3F465D-BEC2-C24F-93B6-35602F754A5B}" type="sibTrans" cxnId="{AB907EAF-FB78-E24B-9ACA-64180674D0C6}">
      <dgm:prSet/>
      <dgm:spPr/>
      <dgm:t>
        <a:bodyPr/>
        <a:lstStyle/>
        <a:p>
          <a:endParaRPr lang="en-US"/>
        </a:p>
      </dgm:t>
    </dgm:pt>
    <dgm:pt modelId="{16DA6DBE-FAA6-9E49-A4C2-7EB1155E1EE4}">
      <dgm:prSet phldrT="[Text]" custT="1"/>
      <dgm:spPr/>
      <dgm:t>
        <a:bodyPr/>
        <a:lstStyle/>
        <a:p>
          <a:r>
            <a:rPr lang="en-US" sz="1200" b="1" dirty="0" smtClean="0"/>
            <a:t>Mitochondrial dysfunction</a:t>
          </a:r>
          <a:endParaRPr lang="en-US" sz="1200" b="1" dirty="0"/>
        </a:p>
      </dgm:t>
    </dgm:pt>
    <dgm:pt modelId="{11A73DB1-65E4-6B4D-84C5-D1C9932AE8D3}" type="parTrans" cxnId="{50565518-ED55-A94A-9ED1-A049CEC4EF21}">
      <dgm:prSet/>
      <dgm:spPr/>
      <dgm:t>
        <a:bodyPr/>
        <a:lstStyle/>
        <a:p>
          <a:endParaRPr lang="en-US"/>
        </a:p>
      </dgm:t>
    </dgm:pt>
    <dgm:pt modelId="{2A867A54-B576-3140-B0A3-EF14678BC9EF}" type="sibTrans" cxnId="{50565518-ED55-A94A-9ED1-A049CEC4EF21}">
      <dgm:prSet/>
      <dgm:spPr/>
      <dgm:t>
        <a:bodyPr/>
        <a:lstStyle/>
        <a:p>
          <a:endParaRPr lang="en-US"/>
        </a:p>
      </dgm:t>
    </dgm:pt>
    <dgm:pt modelId="{D1B84FEE-103D-ED46-973F-D40328A5EA30}">
      <dgm:prSet phldrT="[Text]" custT="1"/>
      <dgm:spPr/>
      <dgm:t>
        <a:bodyPr/>
        <a:lstStyle/>
        <a:p>
          <a:r>
            <a:rPr lang="en-US" sz="1200" b="1" dirty="0" smtClean="0">
              <a:latin typeface="+mj-lt"/>
              <a:ea typeface="Wingdings"/>
              <a:cs typeface="Wingdings"/>
              <a:sym typeface="Wingdings"/>
            </a:rPr>
            <a:t> Transition pore formation</a:t>
          </a:r>
          <a:endParaRPr lang="en-US" sz="1200" b="1" dirty="0"/>
        </a:p>
      </dgm:t>
    </dgm:pt>
    <dgm:pt modelId="{A7BDEDA6-D92D-0B47-833E-A46910CE3A9E}" type="parTrans" cxnId="{FE432512-DB84-CD47-9F92-F4E503595A0E}">
      <dgm:prSet/>
      <dgm:spPr/>
      <dgm:t>
        <a:bodyPr/>
        <a:lstStyle/>
        <a:p>
          <a:endParaRPr lang="en-US"/>
        </a:p>
      </dgm:t>
    </dgm:pt>
    <dgm:pt modelId="{97C3FE3D-7A29-B140-836F-5DD61BB166B7}" type="sibTrans" cxnId="{FE432512-DB84-CD47-9F92-F4E503595A0E}">
      <dgm:prSet/>
      <dgm:spPr/>
      <dgm:t>
        <a:bodyPr/>
        <a:lstStyle/>
        <a:p>
          <a:endParaRPr lang="en-US"/>
        </a:p>
      </dgm:t>
    </dgm:pt>
    <dgm:pt modelId="{D88C65AD-6037-AA4E-86CA-79673373A2E8}">
      <dgm:prSet phldrT="[Text]" custT="1"/>
      <dgm:spPr/>
      <dgm:t>
        <a:bodyPr/>
        <a:lstStyle/>
        <a:p>
          <a:r>
            <a:rPr lang="en-US" sz="1200" b="1" dirty="0" smtClean="0"/>
            <a:t>Impaired contractile function of </a:t>
          </a:r>
          <a:r>
            <a:rPr lang="en-US" sz="1200" b="1" dirty="0" err="1" smtClean="0"/>
            <a:t>cardiomyocytes</a:t>
          </a:r>
          <a:endParaRPr lang="en-US" sz="1200" b="1" dirty="0"/>
        </a:p>
      </dgm:t>
    </dgm:pt>
    <dgm:pt modelId="{CDB99D49-DF57-A642-883D-D43118C896EC}" type="parTrans" cxnId="{04ABC846-FC98-7C47-8085-5B7947DB8F26}">
      <dgm:prSet/>
      <dgm:spPr/>
      <dgm:t>
        <a:bodyPr/>
        <a:lstStyle/>
        <a:p>
          <a:endParaRPr lang="en-US"/>
        </a:p>
      </dgm:t>
    </dgm:pt>
    <dgm:pt modelId="{3C889749-7DF1-ED48-A290-94B6B748BEC0}" type="sibTrans" cxnId="{04ABC846-FC98-7C47-8085-5B7947DB8F26}">
      <dgm:prSet/>
      <dgm:spPr/>
      <dgm:t>
        <a:bodyPr/>
        <a:lstStyle/>
        <a:p>
          <a:endParaRPr lang="en-US"/>
        </a:p>
      </dgm:t>
    </dgm:pt>
    <dgm:pt modelId="{DA48D0DD-12C8-F44F-9B10-9D08FCD4559D}">
      <dgm:prSet custT="1"/>
      <dgm:spPr/>
      <dgm:t>
        <a:bodyPr/>
        <a:lstStyle/>
        <a:p>
          <a:r>
            <a:rPr lang="en-US" sz="1200" b="1" dirty="0" smtClean="0"/>
            <a:t>Chronic </a:t>
          </a:r>
          <a:r>
            <a:rPr lang="en-US" sz="1200" b="1" dirty="0" err="1" smtClean="0"/>
            <a:t>Anaemia</a:t>
          </a:r>
          <a:r>
            <a:rPr lang="en-US" sz="1200" b="1" dirty="0" smtClean="0"/>
            <a:t> and Fe deficiency</a:t>
          </a:r>
          <a:endParaRPr lang="en-US" sz="1200" b="1" dirty="0"/>
        </a:p>
      </dgm:t>
    </dgm:pt>
    <dgm:pt modelId="{8D80E8B0-6C03-3243-9C38-4740BBE4638A}" type="parTrans" cxnId="{11B10CCE-16A6-A64D-99C6-656038EE0B3C}">
      <dgm:prSet/>
      <dgm:spPr/>
      <dgm:t>
        <a:bodyPr/>
        <a:lstStyle/>
        <a:p>
          <a:endParaRPr lang="en-US"/>
        </a:p>
      </dgm:t>
    </dgm:pt>
    <dgm:pt modelId="{0C1B4F80-D43D-4A47-835D-4A1C7877671D}" type="sibTrans" cxnId="{11B10CCE-16A6-A64D-99C6-656038EE0B3C}">
      <dgm:prSet/>
      <dgm:spPr/>
      <dgm:t>
        <a:bodyPr/>
        <a:lstStyle/>
        <a:p>
          <a:endParaRPr lang="en-US"/>
        </a:p>
      </dgm:t>
    </dgm:pt>
    <dgm:pt modelId="{3E2B0594-C2DA-2541-AABF-B1EBD3518163}">
      <dgm:prSet/>
      <dgm:spPr/>
      <dgm:t>
        <a:bodyPr/>
        <a:lstStyle/>
        <a:p>
          <a:r>
            <a:rPr lang="en-US" dirty="0" smtClean="0"/>
            <a:t>Fluid overload </a:t>
          </a:r>
          <a:endParaRPr lang="en-US" dirty="0"/>
        </a:p>
      </dgm:t>
    </dgm:pt>
    <dgm:pt modelId="{71B967D6-C91D-FA4C-9E8F-37CE98DABFFD}" type="parTrans" cxnId="{2E8E800B-50FA-B640-B634-081232600F76}">
      <dgm:prSet/>
      <dgm:spPr/>
      <dgm:t>
        <a:bodyPr/>
        <a:lstStyle/>
        <a:p>
          <a:endParaRPr lang="en-US"/>
        </a:p>
      </dgm:t>
    </dgm:pt>
    <dgm:pt modelId="{A654A120-EF21-FF4D-A87C-04249899BAF0}" type="sibTrans" cxnId="{2E8E800B-50FA-B640-B634-081232600F76}">
      <dgm:prSet/>
      <dgm:spPr/>
      <dgm:t>
        <a:bodyPr/>
        <a:lstStyle/>
        <a:p>
          <a:endParaRPr lang="en-US"/>
        </a:p>
      </dgm:t>
    </dgm:pt>
    <dgm:pt modelId="{6952C416-4205-324E-AAB0-2B0BC1337707}" type="pres">
      <dgm:prSet presAssocID="{36FEE1D0-240E-7042-BF90-1A5879302887}" presName="cycle" presStyleCnt="0">
        <dgm:presLayoutVars>
          <dgm:dir/>
          <dgm:resizeHandles val="exact"/>
        </dgm:presLayoutVars>
      </dgm:prSet>
      <dgm:spPr/>
      <dgm:t>
        <a:bodyPr/>
        <a:lstStyle/>
        <a:p>
          <a:endParaRPr lang="en-US"/>
        </a:p>
      </dgm:t>
    </dgm:pt>
    <dgm:pt modelId="{5A527526-F2D6-6342-8FA4-97D2192CA261}" type="pres">
      <dgm:prSet presAssocID="{3B3A7227-30A6-7D4C-9542-8FE90FDF896F}" presName="node" presStyleLbl="node1" presStyleIdx="0" presStyleCnt="7">
        <dgm:presLayoutVars>
          <dgm:bulletEnabled val="1"/>
        </dgm:presLayoutVars>
      </dgm:prSet>
      <dgm:spPr/>
      <dgm:t>
        <a:bodyPr/>
        <a:lstStyle/>
        <a:p>
          <a:endParaRPr lang="en-US"/>
        </a:p>
      </dgm:t>
    </dgm:pt>
    <dgm:pt modelId="{7C186A89-3494-0144-9F5D-BE7723BE0ED1}" type="pres">
      <dgm:prSet presAssocID="{3B3A7227-30A6-7D4C-9542-8FE90FDF896F}" presName="spNode" presStyleCnt="0"/>
      <dgm:spPr/>
    </dgm:pt>
    <dgm:pt modelId="{51CDB9F6-E267-FA49-BA4E-7CEA5C8CF581}" type="pres">
      <dgm:prSet presAssocID="{E8D282CC-0129-414E-BFD7-D3DDDFC6836D}" presName="sibTrans" presStyleLbl="sibTrans1D1" presStyleIdx="0" presStyleCnt="7"/>
      <dgm:spPr/>
      <dgm:t>
        <a:bodyPr/>
        <a:lstStyle/>
        <a:p>
          <a:endParaRPr lang="en-US"/>
        </a:p>
      </dgm:t>
    </dgm:pt>
    <dgm:pt modelId="{C99B131D-1379-A447-97C2-021C1FBB2040}" type="pres">
      <dgm:prSet presAssocID="{2A79A17D-D9FE-F949-A30B-9D46919CBBAA}" presName="node" presStyleLbl="node1" presStyleIdx="1" presStyleCnt="7" custScaleX="146471" custScaleY="147550">
        <dgm:presLayoutVars>
          <dgm:bulletEnabled val="1"/>
        </dgm:presLayoutVars>
      </dgm:prSet>
      <dgm:spPr/>
      <dgm:t>
        <a:bodyPr/>
        <a:lstStyle/>
        <a:p>
          <a:endParaRPr lang="en-US"/>
        </a:p>
      </dgm:t>
    </dgm:pt>
    <dgm:pt modelId="{1205E263-E088-2940-9BAE-C463E6CC680C}" type="pres">
      <dgm:prSet presAssocID="{2A79A17D-D9FE-F949-A30B-9D46919CBBAA}" presName="spNode" presStyleCnt="0"/>
      <dgm:spPr/>
    </dgm:pt>
    <dgm:pt modelId="{19AC2C57-3AB0-754B-8E40-576DF48EDBD3}" type="pres">
      <dgm:prSet presAssocID="{CD3F465D-BEC2-C24F-93B6-35602F754A5B}" presName="sibTrans" presStyleLbl="sibTrans1D1" presStyleIdx="1" presStyleCnt="7"/>
      <dgm:spPr/>
      <dgm:t>
        <a:bodyPr/>
        <a:lstStyle/>
        <a:p>
          <a:endParaRPr lang="en-US"/>
        </a:p>
      </dgm:t>
    </dgm:pt>
    <dgm:pt modelId="{10561AEC-F357-184E-B516-4A4C0CEC837E}" type="pres">
      <dgm:prSet presAssocID="{16DA6DBE-FAA6-9E49-A4C2-7EB1155E1EE4}" presName="node" presStyleLbl="node1" presStyleIdx="2" presStyleCnt="7">
        <dgm:presLayoutVars>
          <dgm:bulletEnabled val="1"/>
        </dgm:presLayoutVars>
      </dgm:prSet>
      <dgm:spPr/>
      <dgm:t>
        <a:bodyPr/>
        <a:lstStyle/>
        <a:p>
          <a:endParaRPr lang="en-US"/>
        </a:p>
      </dgm:t>
    </dgm:pt>
    <dgm:pt modelId="{1E76341C-235C-084E-8E85-8CD583E068F7}" type="pres">
      <dgm:prSet presAssocID="{16DA6DBE-FAA6-9E49-A4C2-7EB1155E1EE4}" presName="spNode" presStyleCnt="0"/>
      <dgm:spPr/>
    </dgm:pt>
    <dgm:pt modelId="{F66BDC4E-1367-B648-977D-E7A4AFA6F20D}" type="pres">
      <dgm:prSet presAssocID="{2A867A54-B576-3140-B0A3-EF14678BC9EF}" presName="sibTrans" presStyleLbl="sibTrans1D1" presStyleIdx="2" presStyleCnt="7"/>
      <dgm:spPr/>
      <dgm:t>
        <a:bodyPr/>
        <a:lstStyle/>
        <a:p>
          <a:endParaRPr lang="en-US"/>
        </a:p>
      </dgm:t>
    </dgm:pt>
    <dgm:pt modelId="{CA01A8A1-5639-4541-A4FE-F7C64B4E13E8}" type="pres">
      <dgm:prSet presAssocID="{D1B84FEE-103D-ED46-973F-D40328A5EA30}" presName="node" presStyleLbl="node1" presStyleIdx="3" presStyleCnt="7">
        <dgm:presLayoutVars>
          <dgm:bulletEnabled val="1"/>
        </dgm:presLayoutVars>
      </dgm:prSet>
      <dgm:spPr/>
      <dgm:t>
        <a:bodyPr/>
        <a:lstStyle/>
        <a:p>
          <a:endParaRPr lang="en-US"/>
        </a:p>
      </dgm:t>
    </dgm:pt>
    <dgm:pt modelId="{2E943A99-474C-F548-AC23-A72641F74183}" type="pres">
      <dgm:prSet presAssocID="{D1B84FEE-103D-ED46-973F-D40328A5EA30}" presName="spNode" presStyleCnt="0"/>
      <dgm:spPr/>
    </dgm:pt>
    <dgm:pt modelId="{8462A740-4AC7-6F4B-A955-9A492FEC1771}" type="pres">
      <dgm:prSet presAssocID="{97C3FE3D-7A29-B140-836F-5DD61BB166B7}" presName="sibTrans" presStyleLbl="sibTrans1D1" presStyleIdx="3" presStyleCnt="7"/>
      <dgm:spPr/>
      <dgm:t>
        <a:bodyPr/>
        <a:lstStyle/>
        <a:p>
          <a:endParaRPr lang="en-US"/>
        </a:p>
      </dgm:t>
    </dgm:pt>
    <dgm:pt modelId="{41C25081-1F71-2E45-B255-3AD8E467FC8B}" type="pres">
      <dgm:prSet presAssocID="{D88C65AD-6037-AA4E-86CA-79673373A2E8}" presName="node" presStyleLbl="node1" presStyleIdx="4" presStyleCnt="7">
        <dgm:presLayoutVars>
          <dgm:bulletEnabled val="1"/>
        </dgm:presLayoutVars>
      </dgm:prSet>
      <dgm:spPr/>
      <dgm:t>
        <a:bodyPr/>
        <a:lstStyle/>
        <a:p>
          <a:endParaRPr lang="en-US"/>
        </a:p>
      </dgm:t>
    </dgm:pt>
    <dgm:pt modelId="{CEAEDE76-D55C-044B-9CFD-B3A0BC12DFB8}" type="pres">
      <dgm:prSet presAssocID="{D88C65AD-6037-AA4E-86CA-79673373A2E8}" presName="spNode" presStyleCnt="0"/>
      <dgm:spPr/>
    </dgm:pt>
    <dgm:pt modelId="{2B32524A-8AD2-1A42-A542-EC852B033808}" type="pres">
      <dgm:prSet presAssocID="{3C889749-7DF1-ED48-A290-94B6B748BEC0}" presName="sibTrans" presStyleLbl="sibTrans1D1" presStyleIdx="4" presStyleCnt="7"/>
      <dgm:spPr/>
      <dgm:t>
        <a:bodyPr/>
        <a:lstStyle/>
        <a:p>
          <a:endParaRPr lang="en-US"/>
        </a:p>
      </dgm:t>
    </dgm:pt>
    <dgm:pt modelId="{D827BFA4-40FA-C144-80E8-C937CC3A00DE}" type="pres">
      <dgm:prSet presAssocID="{3E2B0594-C2DA-2541-AABF-B1EBD3518163}" presName="node" presStyleLbl="node1" presStyleIdx="5" presStyleCnt="7">
        <dgm:presLayoutVars>
          <dgm:bulletEnabled val="1"/>
        </dgm:presLayoutVars>
      </dgm:prSet>
      <dgm:spPr/>
      <dgm:t>
        <a:bodyPr/>
        <a:lstStyle/>
        <a:p>
          <a:endParaRPr lang="en-US"/>
        </a:p>
      </dgm:t>
    </dgm:pt>
    <dgm:pt modelId="{E8CB3519-4482-0546-A529-17500A6ABECE}" type="pres">
      <dgm:prSet presAssocID="{3E2B0594-C2DA-2541-AABF-B1EBD3518163}" presName="spNode" presStyleCnt="0"/>
      <dgm:spPr/>
    </dgm:pt>
    <dgm:pt modelId="{7BC8FFA5-2EB4-A540-A2DB-69D2E695AD53}" type="pres">
      <dgm:prSet presAssocID="{A654A120-EF21-FF4D-A87C-04249899BAF0}" presName="sibTrans" presStyleLbl="sibTrans1D1" presStyleIdx="5" presStyleCnt="7"/>
      <dgm:spPr/>
      <dgm:t>
        <a:bodyPr/>
        <a:lstStyle/>
        <a:p>
          <a:endParaRPr lang="en-US"/>
        </a:p>
      </dgm:t>
    </dgm:pt>
    <dgm:pt modelId="{41B5CBC6-9AF5-7142-B989-D62E9A15E199}" type="pres">
      <dgm:prSet presAssocID="{DA48D0DD-12C8-F44F-9B10-9D08FCD4559D}" presName="node" presStyleLbl="node1" presStyleIdx="6" presStyleCnt="7">
        <dgm:presLayoutVars>
          <dgm:bulletEnabled val="1"/>
        </dgm:presLayoutVars>
      </dgm:prSet>
      <dgm:spPr/>
      <dgm:t>
        <a:bodyPr/>
        <a:lstStyle/>
        <a:p>
          <a:endParaRPr lang="en-US"/>
        </a:p>
      </dgm:t>
    </dgm:pt>
    <dgm:pt modelId="{5602E8A7-5973-1742-A03F-AF87287948DA}" type="pres">
      <dgm:prSet presAssocID="{DA48D0DD-12C8-F44F-9B10-9D08FCD4559D}" presName="spNode" presStyleCnt="0"/>
      <dgm:spPr/>
    </dgm:pt>
    <dgm:pt modelId="{40D4D22F-E1CB-1C43-8B52-D5CCAE64C75A}" type="pres">
      <dgm:prSet presAssocID="{0C1B4F80-D43D-4A47-835D-4A1C7877671D}" presName="sibTrans" presStyleLbl="sibTrans1D1" presStyleIdx="6" presStyleCnt="7"/>
      <dgm:spPr/>
      <dgm:t>
        <a:bodyPr/>
        <a:lstStyle/>
        <a:p>
          <a:endParaRPr lang="en-US"/>
        </a:p>
      </dgm:t>
    </dgm:pt>
  </dgm:ptLst>
  <dgm:cxnLst>
    <dgm:cxn modelId="{9BCF9389-0F53-3944-96D2-E99910542CFB}" type="presOf" srcId="{16DA6DBE-FAA6-9E49-A4C2-7EB1155E1EE4}" destId="{10561AEC-F357-184E-B516-4A4C0CEC837E}" srcOrd="0" destOrd="0" presId="urn:microsoft.com/office/officeart/2005/8/layout/cycle6"/>
    <dgm:cxn modelId="{41546F86-50C6-F04C-8D4E-F22B5F49FDA5}" type="presOf" srcId="{DA48D0DD-12C8-F44F-9B10-9D08FCD4559D}" destId="{41B5CBC6-9AF5-7142-B989-D62E9A15E199}" srcOrd="0" destOrd="0" presId="urn:microsoft.com/office/officeart/2005/8/layout/cycle6"/>
    <dgm:cxn modelId="{B7499602-C5BA-DE41-BB60-9DE843053AB1}" type="presOf" srcId="{3C889749-7DF1-ED48-A290-94B6B748BEC0}" destId="{2B32524A-8AD2-1A42-A542-EC852B033808}" srcOrd="0" destOrd="0" presId="urn:microsoft.com/office/officeart/2005/8/layout/cycle6"/>
    <dgm:cxn modelId="{50565518-ED55-A94A-9ED1-A049CEC4EF21}" srcId="{36FEE1D0-240E-7042-BF90-1A5879302887}" destId="{16DA6DBE-FAA6-9E49-A4C2-7EB1155E1EE4}" srcOrd="2" destOrd="0" parTransId="{11A73DB1-65E4-6B4D-84C5-D1C9932AE8D3}" sibTransId="{2A867A54-B576-3140-B0A3-EF14678BC9EF}"/>
    <dgm:cxn modelId="{702482F9-34F2-E242-AEED-B2933ED5B18C}" type="presOf" srcId="{0C1B4F80-D43D-4A47-835D-4A1C7877671D}" destId="{40D4D22F-E1CB-1C43-8B52-D5CCAE64C75A}" srcOrd="0" destOrd="0" presId="urn:microsoft.com/office/officeart/2005/8/layout/cycle6"/>
    <dgm:cxn modelId="{18730937-58B1-1840-A681-6E4203EE8DBD}" type="presOf" srcId="{3B3A7227-30A6-7D4C-9542-8FE90FDF896F}" destId="{5A527526-F2D6-6342-8FA4-97D2192CA261}" srcOrd="0" destOrd="0" presId="urn:microsoft.com/office/officeart/2005/8/layout/cycle6"/>
    <dgm:cxn modelId="{360917D7-1C78-034A-8A56-5BC42A1D00D6}" type="presOf" srcId="{97C3FE3D-7A29-B140-836F-5DD61BB166B7}" destId="{8462A740-4AC7-6F4B-A955-9A492FEC1771}" srcOrd="0" destOrd="0" presId="urn:microsoft.com/office/officeart/2005/8/layout/cycle6"/>
    <dgm:cxn modelId="{AF4245DA-E26F-A341-933D-8F0756C4EF9E}" type="presOf" srcId="{2A867A54-B576-3140-B0A3-EF14678BC9EF}" destId="{F66BDC4E-1367-B648-977D-E7A4AFA6F20D}" srcOrd="0" destOrd="0" presId="urn:microsoft.com/office/officeart/2005/8/layout/cycle6"/>
    <dgm:cxn modelId="{E0764314-2590-F745-94F2-14877344B45E}" type="presOf" srcId="{A654A120-EF21-FF4D-A87C-04249899BAF0}" destId="{7BC8FFA5-2EB4-A540-A2DB-69D2E695AD53}" srcOrd="0" destOrd="0" presId="urn:microsoft.com/office/officeart/2005/8/layout/cycle6"/>
    <dgm:cxn modelId="{4C73CB14-5465-3840-AD89-FAE37CC60184}" type="presOf" srcId="{D1B84FEE-103D-ED46-973F-D40328A5EA30}" destId="{CA01A8A1-5639-4541-A4FE-F7C64B4E13E8}" srcOrd="0" destOrd="0" presId="urn:microsoft.com/office/officeart/2005/8/layout/cycle6"/>
    <dgm:cxn modelId="{451DEB9F-8AA1-5F44-A095-8785D598A878}" type="presOf" srcId="{36FEE1D0-240E-7042-BF90-1A5879302887}" destId="{6952C416-4205-324E-AAB0-2B0BC1337707}" srcOrd="0" destOrd="0" presId="urn:microsoft.com/office/officeart/2005/8/layout/cycle6"/>
    <dgm:cxn modelId="{F9CC6D38-BFE8-B040-AED8-2C6A3BBBC146}" type="presOf" srcId="{2A79A17D-D9FE-F949-A30B-9D46919CBBAA}" destId="{C99B131D-1379-A447-97C2-021C1FBB2040}" srcOrd="0" destOrd="0" presId="urn:microsoft.com/office/officeart/2005/8/layout/cycle6"/>
    <dgm:cxn modelId="{47C5CBB3-DEC5-A74A-AB01-4ABFEA844FCC}" type="presOf" srcId="{D88C65AD-6037-AA4E-86CA-79673373A2E8}" destId="{41C25081-1F71-2E45-B255-3AD8E467FC8B}" srcOrd="0" destOrd="0" presId="urn:microsoft.com/office/officeart/2005/8/layout/cycle6"/>
    <dgm:cxn modelId="{11B10CCE-16A6-A64D-99C6-656038EE0B3C}" srcId="{36FEE1D0-240E-7042-BF90-1A5879302887}" destId="{DA48D0DD-12C8-F44F-9B10-9D08FCD4559D}" srcOrd="6" destOrd="0" parTransId="{8D80E8B0-6C03-3243-9C38-4740BBE4638A}" sibTransId="{0C1B4F80-D43D-4A47-835D-4A1C7877671D}"/>
    <dgm:cxn modelId="{664874DE-BE3A-E44B-8D91-4213BDC56270}" type="presOf" srcId="{CD3F465D-BEC2-C24F-93B6-35602F754A5B}" destId="{19AC2C57-3AB0-754B-8E40-576DF48EDBD3}" srcOrd="0" destOrd="0" presId="urn:microsoft.com/office/officeart/2005/8/layout/cycle6"/>
    <dgm:cxn modelId="{CD3ED591-B9F3-4A48-86F0-579A2E996FDD}" type="presOf" srcId="{3E2B0594-C2DA-2541-AABF-B1EBD3518163}" destId="{D827BFA4-40FA-C144-80E8-C937CC3A00DE}" srcOrd="0" destOrd="0" presId="urn:microsoft.com/office/officeart/2005/8/layout/cycle6"/>
    <dgm:cxn modelId="{B07D8C41-9D5B-D64A-8F48-E38914F860D8}" srcId="{36FEE1D0-240E-7042-BF90-1A5879302887}" destId="{3B3A7227-30A6-7D4C-9542-8FE90FDF896F}" srcOrd="0" destOrd="0" parTransId="{38559B98-3642-654B-A414-200F2E3873EC}" sibTransId="{E8D282CC-0129-414E-BFD7-D3DDDFC6836D}"/>
    <dgm:cxn modelId="{04ABC846-FC98-7C47-8085-5B7947DB8F26}" srcId="{36FEE1D0-240E-7042-BF90-1A5879302887}" destId="{D88C65AD-6037-AA4E-86CA-79673373A2E8}" srcOrd="4" destOrd="0" parTransId="{CDB99D49-DF57-A642-883D-D43118C896EC}" sibTransId="{3C889749-7DF1-ED48-A290-94B6B748BEC0}"/>
    <dgm:cxn modelId="{FE432512-DB84-CD47-9F92-F4E503595A0E}" srcId="{36FEE1D0-240E-7042-BF90-1A5879302887}" destId="{D1B84FEE-103D-ED46-973F-D40328A5EA30}" srcOrd="3" destOrd="0" parTransId="{A7BDEDA6-D92D-0B47-833E-A46910CE3A9E}" sibTransId="{97C3FE3D-7A29-B140-836F-5DD61BB166B7}"/>
    <dgm:cxn modelId="{C8961F90-44CD-E943-A997-F33D2EB42E08}" type="presOf" srcId="{E8D282CC-0129-414E-BFD7-D3DDDFC6836D}" destId="{51CDB9F6-E267-FA49-BA4E-7CEA5C8CF581}" srcOrd="0" destOrd="0" presId="urn:microsoft.com/office/officeart/2005/8/layout/cycle6"/>
    <dgm:cxn modelId="{2E8E800B-50FA-B640-B634-081232600F76}" srcId="{36FEE1D0-240E-7042-BF90-1A5879302887}" destId="{3E2B0594-C2DA-2541-AABF-B1EBD3518163}" srcOrd="5" destOrd="0" parTransId="{71B967D6-C91D-FA4C-9E8F-37CE98DABFFD}" sibTransId="{A654A120-EF21-FF4D-A87C-04249899BAF0}"/>
    <dgm:cxn modelId="{AB907EAF-FB78-E24B-9ACA-64180674D0C6}" srcId="{36FEE1D0-240E-7042-BF90-1A5879302887}" destId="{2A79A17D-D9FE-F949-A30B-9D46919CBBAA}" srcOrd="1" destOrd="0" parTransId="{D27D27D3-CB59-7A47-B455-8D11BBE9D4B9}" sibTransId="{CD3F465D-BEC2-C24F-93B6-35602F754A5B}"/>
    <dgm:cxn modelId="{69841D72-D9D8-6643-B3F1-3F96E15482FD}" type="presParOf" srcId="{6952C416-4205-324E-AAB0-2B0BC1337707}" destId="{5A527526-F2D6-6342-8FA4-97D2192CA261}" srcOrd="0" destOrd="0" presId="urn:microsoft.com/office/officeart/2005/8/layout/cycle6"/>
    <dgm:cxn modelId="{1ED25D64-05CF-9441-87B5-079DFCA4CCF4}" type="presParOf" srcId="{6952C416-4205-324E-AAB0-2B0BC1337707}" destId="{7C186A89-3494-0144-9F5D-BE7723BE0ED1}" srcOrd="1" destOrd="0" presId="urn:microsoft.com/office/officeart/2005/8/layout/cycle6"/>
    <dgm:cxn modelId="{A9036BCA-D8B0-EF45-8B18-F54AD70E44BB}" type="presParOf" srcId="{6952C416-4205-324E-AAB0-2B0BC1337707}" destId="{51CDB9F6-E267-FA49-BA4E-7CEA5C8CF581}" srcOrd="2" destOrd="0" presId="urn:microsoft.com/office/officeart/2005/8/layout/cycle6"/>
    <dgm:cxn modelId="{2FBBADCD-014C-7847-B2AD-57DC20CDCC51}" type="presParOf" srcId="{6952C416-4205-324E-AAB0-2B0BC1337707}" destId="{C99B131D-1379-A447-97C2-021C1FBB2040}" srcOrd="3" destOrd="0" presId="urn:microsoft.com/office/officeart/2005/8/layout/cycle6"/>
    <dgm:cxn modelId="{B965D1B0-A864-6249-B074-9459CCB435F6}" type="presParOf" srcId="{6952C416-4205-324E-AAB0-2B0BC1337707}" destId="{1205E263-E088-2940-9BAE-C463E6CC680C}" srcOrd="4" destOrd="0" presId="urn:microsoft.com/office/officeart/2005/8/layout/cycle6"/>
    <dgm:cxn modelId="{06601001-006C-2A47-8CBC-A497781BFCFC}" type="presParOf" srcId="{6952C416-4205-324E-AAB0-2B0BC1337707}" destId="{19AC2C57-3AB0-754B-8E40-576DF48EDBD3}" srcOrd="5" destOrd="0" presId="urn:microsoft.com/office/officeart/2005/8/layout/cycle6"/>
    <dgm:cxn modelId="{7C75F733-9518-6445-8BA7-03A84E199868}" type="presParOf" srcId="{6952C416-4205-324E-AAB0-2B0BC1337707}" destId="{10561AEC-F357-184E-B516-4A4C0CEC837E}" srcOrd="6" destOrd="0" presId="urn:microsoft.com/office/officeart/2005/8/layout/cycle6"/>
    <dgm:cxn modelId="{CC207176-F204-2646-9B12-954DDD0CF54F}" type="presParOf" srcId="{6952C416-4205-324E-AAB0-2B0BC1337707}" destId="{1E76341C-235C-084E-8E85-8CD583E068F7}" srcOrd="7" destOrd="0" presId="urn:microsoft.com/office/officeart/2005/8/layout/cycle6"/>
    <dgm:cxn modelId="{B1FA6BAD-0A82-BC41-8D4F-1398E2B6DF35}" type="presParOf" srcId="{6952C416-4205-324E-AAB0-2B0BC1337707}" destId="{F66BDC4E-1367-B648-977D-E7A4AFA6F20D}" srcOrd="8" destOrd="0" presId="urn:microsoft.com/office/officeart/2005/8/layout/cycle6"/>
    <dgm:cxn modelId="{C74EB3B3-CB05-0741-BA24-9384875F8661}" type="presParOf" srcId="{6952C416-4205-324E-AAB0-2B0BC1337707}" destId="{CA01A8A1-5639-4541-A4FE-F7C64B4E13E8}" srcOrd="9" destOrd="0" presId="urn:microsoft.com/office/officeart/2005/8/layout/cycle6"/>
    <dgm:cxn modelId="{8DF58B12-8F30-0E4A-B626-2EB9EF47B395}" type="presParOf" srcId="{6952C416-4205-324E-AAB0-2B0BC1337707}" destId="{2E943A99-474C-F548-AC23-A72641F74183}" srcOrd="10" destOrd="0" presId="urn:microsoft.com/office/officeart/2005/8/layout/cycle6"/>
    <dgm:cxn modelId="{73D3BA8C-EF62-6547-872C-0344DA1D1280}" type="presParOf" srcId="{6952C416-4205-324E-AAB0-2B0BC1337707}" destId="{8462A740-4AC7-6F4B-A955-9A492FEC1771}" srcOrd="11" destOrd="0" presId="urn:microsoft.com/office/officeart/2005/8/layout/cycle6"/>
    <dgm:cxn modelId="{12BC4F30-922D-E14A-AEC8-19248576758D}" type="presParOf" srcId="{6952C416-4205-324E-AAB0-2B0BC1337707}" destId="{41C25081-1F71-2E45-B255-3AD8E467FC8B}" srcOrd="12" destOrd="0" presId="urn:microsoft.com/office/officeart/2005/8/layout/cycle6"/>
    <dgm:cxn modelId="{0E4997D6-3C25-9E4A-A34C-C2D454D924DA}" type="presParOf" srcId="{6952C416-4205-324E-AAB0-2B0BC1337707}" destId="{CEAEDE76-D55C-044B-9CFD-B3A0BC12DFB8}" srcOrd="13" destOrd="0" presId="urn:microsoft.com/office/officeart/2005/8/layout/cycle6"/>
    <dgm:cxn modelId="{C0FBA2A4-DE79-FF44-9894-9D1ED8178152}" type="presParOf" srcId="{6952C416-4205-324E-AAB0-2B0BC1337707}" destId="{2B32524A-8AD2-1A42-A542-EC852B033808}" srcOrd="14" destOrd="0" presId="urn:microsoft.com/office/officeart/2005/8/layout/cycle6"/>
    <dgm:cxn modelId="{BAC91BAB-2F48-CE48-8778-D9E5ECBCADD6}" type="presParOf" srcId="{6952C416-4205-324E-AAB0-2B0BC1337707}" destId="{D827BFA4-40FA-C144-80E8-C937CC3A00DE}" srcOrd="15" destOrd="0" presId="urn:microsoft.com/office/officeart/2005/8/layout/cycle6"/>
    <dgm:cxn modelId="{534FD650-55E3-C04F-A732-DC1095D977DE}" type="presParOf" srcId="{6952C416-4205-324E-AAB0-2B0BC1337707}" destId="{E8CB3519-4482-0546-A529-17500A6ABECE}" srcOrd="16" destOrd="0" presId="urn:microsoft.com/office/officeart/2005/8/layout/cycle6"/>
    <dgm:cxn modelId="{2A1C83E9-F85B-C34B-9B7A-D2B3848B9895}" type="presParOf" srcId="{6952C416-4205-324E-AAB0-2B0BC1337707}" destId="{7BC8FFA5-2EB4-A540-A2DB-69D2E695AD53}" srcOrd="17" destOrd="0" presId="urn:microsoft.com/office/officeart/2005/8/layout/cycle6"/>
    <dgm:cxn modelId="{30DED252-ED25-4E4E-9199-D08D01DB00C8}" type="presParOf" srcId="{6952C416-4205-324E-AAB0-2B0BC1337707}" destId="{41B5CBC6-9AF5-7142-B989-D62E9A15E199}" srcOrd="18" destOrd="0" presId="urn:microsoft.com/office/officeart/2005/8/layout/cycle6"/>
    <dgm:cxn modelId="{5EFC979B-E856-A048-85CE-B79C6D49E963}" type="presParOf" srcId="{6952C416-4205-324E-AAB0-2B0BC1337707}" destId="{5602E8A7-5973-1742-A03F-AF87287948DA}" srcOrd="19" destOrd="0" presId="urn:microsoft.com/office/officeart/2005/8/layout/cycle6"/>
    <dgm:cxn modelId="{203F0BB2-6A68-7147-B038-85E8B6BE1D5E}" type="presParOf" srcId="{6952C416-4205-324E-AAB0-2B0BC1337707}" destId="{40D4D22F-E1CB-1C43-8B52-D5CCAE64C75A}" srcOrd="20"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36307D-4B35-4949-A869-6196FF0DBAEA}">
      <dsp:nvSpPr>
        <dsp:cNvPr id="0" name=""/>
        <dsp:cNvSpPr/>
      </dsp:nvSpPr>
      <dsp:spPr>
        <a:xfrm>
          <a:off x="14" y="433597"/>
          <a:ext cx="3758058" cy="939514"/>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n-US" sz="2900" kern="1200" dirty="0" smtClean="0"/>
            <a:t>Functional iron deficiency</a:t>
          </a:r>
          <a:endParaRPr lang="en-US" sz="2900" kern="1200" dirty="0"/>
        </a:p>
      </dsp:txBody>
      <dsp:txXfrm>
        <a:off x="27531" y="461114"/>
        <a:ext cx="3703024" cy="884480"/>
      </dsp:txXfrm>
    </dsp:sp>
    <dsp:sp modelId="{182D014C-F175-4340-8493-8C7D354D9032}">
      <dsp:nvSpPr>
        <dsp:cNvPr id="0" name=""/>
        <dsp:cNvSpPr/>
      </dsp:nvSpPr>
      <dsp:spPr>
        <a:xfrm rot="5400000">
          <a:off x="1796836" y="1455320"/>
          <a:ext cx="164415" cy="164415"/>
        </a:xfrm>
        <a:prstGeom prst="rightArrow">
          <a:avLst>
            <a:gd name="adj1" fmla="val 66700"/>
            <a:gd name="adj2" fmla="val 50000"/>
          </a:avLst>
        </a:prstGeom>
        <a:solidFill>
          <a:schemeClr val="accent1">
            <a:tint val="6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sp>
    <dsp:sp modelId="{F94D5682-B63A-6A42-876D-F229300A7E56}">
      <dsp:nvSpPr>
        <dsp:cNvPr id="0" name=""/>
        <dsp:cNvSpPr/>
      </dsp:nvSpPr>
      <dsp:spPr>
        <a:xfrm>
          <a:off x="14" y="1701942"/>
          <a:ext cx="3758058" cy="939514"/>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latin typeface="+mj-lt"/>
              <a:ea typeface="Wingdings"/>
              <a:cs typeface="Wingdings"/>
              <a:sym typeface="Wingdings"/>
            </a:rPr>
            <a:t>Iron stores             </a:t>
          </a:r>
        </a:p>
        <a:p>
          <a:pPr lvl="0" algn="ctr" defTabSz="977900">
            <a:lnSpc>
              <a:spcPct val="90000"/>
            </a:lnSpc>
            <a:spcBef>
              <a:spcPct val="0"/>
            </a:spcBef>
            <a:spcAft>
              <a:spcPct val="35000"/>
            </a:spcAft>
          </a:pPr>
          <a:r>
            <a:rPr lang="en-US" sz="2200" kern="1200" dirty="0" smtClean="0">
              <a:latin typeface="Wingdings"/>
              <a:ea typeface="Wingdings"/>
              <a:cs typeface="Wingdings"/>
              <a:sym typeface="Wingdings"/>
            </a:rPr>
            <a:t> </a:t>
          </a:r>
          <a:r>
            <a:rPr lang="en-US" sz="2200" kern="1200" dirty="0" smtClean="0">
              <a:latin typeface="+mj-lt"/>
              <a:ea typeface="Wingdings"/>
              <a:cs typeface="Wingdings"/>
              <a:sym typeface="Wingdings"/>
            </a:rPr>
            <a:t>or</a:t>
          </a:r>
          <a:r>
            <a:rPr lang="en-US" sz="2200" kern="1200" dirty="0" smtClean="0">
              <a:latin typeface="Wingdings"/>
              <a:ea typeface="Wingdings"/>
              <a:cs typeface="Wingdings"/>
              <a:sym typeface="Wingdings"/>
            </a:rPr>
            <a:t>  </a:t>
          </a:r>
          <a:r>
            <a:rPr lang="en-US" sz="2200" kern="1200" dirty="0" smtClean="0"/>
            <a:t>      </a:t>
          </a:r>
        </a:p>
      </dsp:txBody>
      <dsp:txXfrm>
        <a:off x="27531" y="1729459"/>
        <a:ext cx="3703024" cy="884480"/>
      </dsp:txXfrm>
    </dsp:sp>
    <dsp:sp modelId="{F3EA8F2F-45FB-ED40-89FF-42CD2922B1B0}">
      <dsp:nvSpPr>
        <dsp:cNvPr id="0" name=""/>
        <dsp:cNvSpPr/>
      </dsp:nvSpPr>
      <dsp:spPr>
        <a:xfrm rot="5400000">
          <a:off x="1796836" y="2723664"/>
          <a:ext cx="164415" cy="164415"/>
        </a:xfrm>
        <a:prstGeom prst="rightArrow">
          <a:avLst>
            <a:gd name="adj1" fmla="val 66700"/>
            <a:gd name="adj2" fmla="val 50000"/>
          </a:avLst>
        </a:prstGeom>
        <a:solidFill>
          <a:schemeClr val="accent1">
            <a:tint val="6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sp>
    <dsp:sp modelId="{6F9D5145-B51A-0940-B4CF-58BB6BAB2AEE}">
      <dsp:nvSpPr>
        <dsp:cNvPr id="0" name=""/>
        <dsp:cNvSpPr/>
      </dsp:nvSpPr>
      <dsp:spPr>
        <a:xfrm>
          <a:off x="14" y="2970287"/>
          <a:ext cx="3758058" cy="939514"/>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Mobilization and transport  </a:t>
          </a:r>
        </a:p>
        <a:p>
          <a:pPr lvl="0" algn="ctr" defTabSz="977900">
            <a:lnSpc>
              <a:spcPct val="90000"/>
            </a:lnSpc>
            <a:spcBef>
              <a:spcPct val="0"/>
            </a:spcBef>
            <a:spcAft>
              <a:spcPct val="35000"/>
            </a:spcAft>
          </a:pPr>
          <a:r>
            <a:rPr lang="en-US" sz="2200" kern="1200" dirty="0" smtClean="0">
              <a:latin typeface="Wingdings"/>
              <a:ea typeface="Wingdings"/>
              <a:cs typeface="Wingdings"/>
              <a:sym typeface="Wingdings"/>
            </a:rPr>
            <a:t></a:t>
          </a:r>
          <a:endParaRPr lang="en-US" sz="2200" kern="1200" dirty="0"/>
        </a:p>
      </dsp:txBody>
      <dsp:txXfrm>
        <a:off x="27531" y="2997804"/>
        <a:ext cx="3703024" cy="884480"/>
      </dsp:txXfrm>
    </dsp:sp>
    <dsp:sp modelId="{BE63FD15-63D9-444E-84A9-09D5028423C9}">
      <dsp:nvSpPr>
        <dsp:cNvPr id="0" name=""/>
        <dsp:cNvSpPr/>
      </dsp:nvSpPr>
      <dsp:spPr>
        <a:xfrm>
          <a:off x="4284202" y="433597"/>
          <a:ext cx="3758058" cy="939514"/>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n-US" sz="2900" kern="1200" dirty="0" smtClean="0"/>
            <a:t>Absolute iron deficiency</a:t>
          </a:r>
          <a:endParaRPr lang="en-US" sz="2900" kern="1200" dirty="0"/>
        </a:p>
      </dsp:txBody>
      <dsp:txXfrm>
        <a:off x="4311719" y="461114"/>
        <a:ext cx="3703024" cy="884480"/>
      </dsp:txXfrm>
    </dsp:sp>
    <dsp:sp modelId="{BF115A8B-75B8-444F-8B48-981E205E89BC}">
      <dsp:nvSpPr>
        <dsp:cNvPr id="0" name=""/>
        <dsp:cNvSpPr/>
      </dsp:nvSpPr>
      <dsp:spPr>
        <a:xfrm rot="5400000">
          <a:off x="6081024" y="1455320"/>
          <a:ext cx="164415" cy="164415"/>
        </a:xfrm>
        <a:prstGeom prst="rightArrow">
          <a:avLst>
            <a:gd name="adj1" fmla="val 66700"/>
            <a:gd name="adj2" fmla="val 50000"/>
          </a:avLst>
        </a:prstGeom>
        <a:solidFill>
          <a:schemeClr val="accent1">
            <a:tint val="6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sp>
    <dsp:sp modelId="{C1B018FA-1484-3040-A61A-5C708CD6A966}">
      <dsp:nvSpPr>
        <dsp:cNvPr id="0" name=""/>
        <dsp:cNvSpPr/>
      </dsp:nvSpPr>
      <dsp:spPr>
        <a:xfrm>
          <a:off x="4284202" y="1701942"/>
          <a:ext cx="3758058" cy="939514"/>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Iron stores</a:t>
          </a:r>
        </a:p>
        <a:p>
          <a:pPr lvl="0" algn="ctr" defTabSz="977900">
            <a:lnSpc>
              <a:spcPct val="90000"/>
            </a:lnSpc>
            <a:spcBef>
              <a:spcPct val="0"/>
            </a:spcBef>
            <a:spcAft>
              <a:spcPct val="35000"/>
            </a:spcAft>
          </a:pPr>
          <a:r>
            <a:rPr lang="en-US" sz="2200" kern="1200" dirty="0" smtClean="0">
              <a:latin typeface="Wingdings"/>
              <a:ea typeface="Wingdings"/>
              <a:cs typeface="Wingdings"/>
              <a:sym typeface="Wingdings"/>
            </a:rPr>
            <a:t></a:t>
          </a:r>
          <a:endParaRPr lang="en-US" sz="2200" kern="1200" dirty="0"/>
        </a:p>
      </dsp:txBody>
      <dsp:txXfrm>
        <a:off x="4311719" y="1729459"/>
        <a:ext cx="3703024" cy="884480"/>
      </dsp:txXfrm>
    </dsp:sp>
    <dsp:sp modelId="{48AFA82A-B978-544A-A77C-CC7C5B8A558F}">
      <dsp:nvSpPr>
        <dsp:cNvPr id="0" name=""/>
        <dsp:cNvSpPr/>
      </dsp:nvSpPr>
      <dsp:spPr>
        <a:xfrm rot="5400000">
          <a:off x="6081024" y="2723664"/>
          <a:ext cx="164415" cy="164415"/>
        </a:xfrm>
        <a:prstGeom prst="rightArrow">
          <a:avLst>
            <a:gd name="adj1" fmla="val 66700"/>
            <a:gd name="adj2" fmla="val 50000"/>
          </a:avLst>
        </a:prstGeom>
        <a:solidFill>
          <a:schemeClr val="accent1">
            <a:tint val="6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sp>
    <dsp:sp modelId="{EDC43304-CBA7-8E4F-8426-EE980820E6E1}">
      <dsp:nvSpPr>
        <dsp:cNvPr id="0" name=""/>
        <dsp:cNvSpPr/>
      </dsp:nvSpPr>
      <dsp:spPr>
        <a:xfrm>
          <a:off x="4284202" y="2970287"/>
          <a:ext cx="3758058" cy="939514"/>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Mobilization and transport</a:t>
          </a:r>
        </a:p>
        <a:p>
          <a:pPr lvl="0" algn="ctr" defTabSz="977900">
            <a:lnSpc>
              <a:spcPct val="90000"/>
            </a:lnSpc>
            <a:spcBef>
              <a:spcPct val="0"/>
            </a:spcBef>
            <a:spcAft>
              <a:spcPct val="35000"/>
            </a:spcAft>
          </a:pPr>
          <a:r>
            <a:rPr lang="en-US" sz="2200" kern="1200" dirty="0" smtClean="0">
              <a:latin typeface="Wingdings"/>
              <a:ea typeface="Wingdings"/>
              <a:cs typeface="Wingdings"/>
              <a:sym typeface="Wingdings"/>
            </a:rPr>
            <a:t></a:t>
          </a:r>
          <a:endParaRPr lang="en-US" sz="2200" kern="1200" dirty="0"/>
        </a:p>
      </dsp:txBody>
      <dsp:txXfrm>
        <a:off x="4311719" y="2997804"/>
        <a:ext cx="3703024" cy="8844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C58628-91FE-BD4F-AA96-B35AD1EF1810}">
      <dsp:nvSpPr>
        <dsp:cNvPr id="0" name=""/>
        <dsp:cNvSpPr/>
      </dsp:nvSpPr>
      <dsp:spPr>
        <a:xfrm>
          <a:off x="0" y="0"/>
          <a:ext cx="8042276" cy="743535"/>
        </a:xfrm>
        <a:prstGeom prst="roundRect">
          <a:avLst/>
        </a:prstGeom>
        <a:gradFill rotWithShape="0">
          <a:gsLst>
            <a:gs pos="0">
              <a:schemeClr val="accent1">
                <a:hueOff val="0"/>
                <a:satOff val="0"/>
                <a:lumOff val="0"/>
                <a:alphaOff val="0"/>
                <a:shade val="100000"/>
                <a:satMod val="120000"/>
              </a:schemeClr>
            </a:gs>
            <a:gs pos="69000">
              <a:schemeClr val="accent1">
                <a:hueOff val="0"/>
                <a:satOff val="0"/>
                <a:lumOff val="0"/>
                <a:alphaOff val="0"/>
                <a:tint val="80000"/>
                <a:shade val="100000"/>
                <a:satMod val="150000"/>
              </a:schemeClr>
            </a:gs>
            <a:gs pos="100000">
              <a:schemeClr val="accent1">
                <a:hueOff val="0"/>
                <a:satOff val="0"/>
                <a:lumOff val="0"/>
                <a:alphaOff val="0"/>
                <a:tint val="50000"/>
                <a:shade val="100000"/>
                <a:satMod val="150000"/>
              </a:schemeClr>
            </a:gs>
          </a:gsLst>
          <a:path path="circle">
            <a:fillToRect l="100000" t="100000" r="100000" b="100000"/>
          </a:path>
        </a:gradFill>
        <a:ln>
          <a:noFill/>
        </a:ln>
        <a:effectLst>
          <a:outerShdw blurRad="63500" dist="25400" dir="5400000" sx="101000" sy="101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Oral Iron</a:t>
          </a:r>
          <a:endParaRPr lang="en-US" sz="3100" kern="1200" dirty="0"/>
        </a:p>
      </dsp:txBody>
      <dsp:txXfrm>
        <a:off x="36296" y="36296"/>
        <a:ext cx="7969684" cy="670943"/>
      </dsp:txXfrm>
    </dsp:sp>
    <dsp:sp modelId="{F1DED7F9-A3DA-5C4B-AF04-38471A63AF36}">
      <dsp:nvSpPr>
        <dsp:cNvPr id="0" name=""/>
        <dsp:cNvSpPr/>
      </dsp:nvSpPr>
      <dsp:spPr>
        <a:xfrm>
          <a:off x="0" y="755596"/>
          <a:ext cx="8042276" cy="2438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5342"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GB" sz="2400" kern="1200" dirty="0" smtClean="0"/>
            <a:t>More convenient but often insufficient</a:t>
          </a:r>
          <a:endParaRPr lang="en-US" sz="2400" kern="1200" dirty="0"/>
        </a:p>
        <a:p>
          <a:pPr marL="228600" lvl="1" indent="-228600" algn="l" defTabSz="1066800">
            <a:lnSpc>
              <a:spcPct val="90000"/>
            </a:lnSpc>
            <a:spcBef>
              <a:spcPct val="0"/>
            </a:spcBef>
            <a:spcAft>
              <a:spcPct val="20000"/>
            </a:spcAft>
            <a:buChar char="••"/>
          </a:pPr>
          <a:r>
            <a:rPr lang="en-GB" sz="2400" kern="1200" dirty="0" smtClean="0"/>
            <a:t>High [</a:t>
          </a:r>
          <a:r>
            <a:rPr lang="en-GB" sz="2400" kern="1200" dirty="0" err="1" smtClean="0"/>
            <a:t>hepcidin</a:t>
          </a:r>
          <a:r>
            <a:rPr lang="en-GB" sz="2400" kern="1200" dirty="0" smtClean="0"/>
            <a:t>] </a:t>
          </a:r>
          <a:r>
            <a:rPr lang="en-GB" sz="2400" kern="1200" dirty="0" smtClean="0">
              <a:sym typeface="Wingdings"/>
            </a:rPr>
            <a:t></a:t>
          </a:r>
          <a:r>
            <a:rPr lang="en-GB" sz="2400" kern="1200" dirty="0" smtClean="0"/>
            <a:t> impaired absorption </a:t>
          </a:r>
          <a:endParaRPr lang="en-US" sz="2400" kern="1200" dirty="0"/>
        </a:p>
        <a:p>
          <a:pPr marL="228600" lvl="1" indent="-228600" algn="l" defTabSz="1066800">
            <a:lnSpc>
              <a:spcPct val="90000"/>
            </a:lnSpc>
            <a:spcBef>
              <a:spcPct val="0"/>
            </a:spcBef>
            <a:spcAft>
              <a:spcPct val="20000"/>
            </a:spcAft>
            <a:buChar char="••"/>
          </a:pPr>
          <a:r>
            <a:rPr lang="en-GB" sz="2400" kern="1200" dirty="0" smtClean="0"/>
            <a:t>Relatively poor bioavailability</a:t>
          </a:r>
          <a:endParaRPr lang="en-US" sz="2400" kern="1200" dirty="0"/>
        </a:p>
        <a:p>
          <a:pPr marL="228600" lvl="1" indent="-228600" algn="l" defTabSz="1066800">
            <a:lnSpc>
              <a:spcPct val="90000"/>
            </a:lnSpc>
            <a:spcBef>
              <a:spcPct val="0"/>
            </a:spcBef>
            <a:spcAft>
              <a:spcPct val="20000"/>
            </a:spcAft>
            <a:buChar char="••"/>
          </a:pPr>
          <a:r>
            <a:rPr lang="en-US" sz="2400" kern="1200" dirty="0" smtClean="0"/>
            <a:t>Slow </a:t>
          </a:r>
          <a:r>
            <a:rPr lang="en-US" sz="2400" kern="1200" dirty="0" err="1" smtClean="0"/>
            <a:t>Hb</a:t>
          </a:r>
          <a:r>
            <a:rPr lang="en-US" sz="2400" kern="1200" dirty="0" smtClean="0"/>
            <a:t> response</a:t>
          </a:r>
          <a:endParaRPr lang="en-US" sz="2400" kern="1200" dirty="0"/>
        </a:p>
        <a:p>
          <a:pPr marL="228600" lvl="1" indent="-228600" algn="l" defTabSz="1066800">
            <a:lnSpc>
              <a:spcPct val="90000"/>
            </a:lnSpc>
            <a:spcBef>
              <a:spcPct val="0"/>
            </a:spcBef>
            <a:spcAft>
              <a:spcPct val="20000"/>
            </a:spcAft>
            <a:buChar char="••"/>
          </a:pPr>
          <a:r>
            <a:rPr lang="en-US" sz="2400" kern="1200" dirty="0" smtClean="0"/>
            <a:t>?False economy </a:t>
          </a:r>
          <a:endParaRPr lang="en-US" sz="2400" kern="1200" dirty="0"/>
        </a:p>
        <a:p>
          <a:pPr marL="228600" lvl="1" indent="-228600" algn="l" defTabSz="1066800">
            <a:lnSpc>
              <a:spcPct val="90000"/>
            </a:lnSpc>
            <a:spcBef>
              <a:spcPct val="0"/>
            </a:spcBef>
            <a:spcAft>
              <a:spcPct val="20000"/>
            </a:spcAft>
            <a:buChar char="••"/>
          </a:pPr>
          <a:endParaRPr lang="en-US" sz="2400" kern="1200" dirty="0"/>
        </a:p>
      </dsp:txBody>
      <dsp:txXfrm>
        <a:off x="0" y="755596"/>
        <a:ext cx="8042276" cy="2438460"/>
      </dsp:txXfrm>
    </dsp:sp>
    <dsp:sp modelId="{12CE97BF-5172-C847-8223-A58D3AC02CB0}">
      <dsp:nvSpPr>
        <dsp:cNvPr id="0" name=""/>
        <dsp:cNvSpPr/>
      </dsp:nvSpPr>
      <dsp:spPr>
        <a:xfrm>
          <a:off x="0" y="2984836"/>
          <a:ext cx="8042276" cy="743535"/>
        </a:xfrm>
        <a:prstGeom prst="roundRect">
          <a:avLst/>
        </a:prstGeom>
        <a:gradFill rotWithShape="0">
          <a:gsLst>
            <a:gs pos="0">
              <a:schemeClr val="accent1">
                <a:hueOff val="0"/>
                <a:satOff val="0"/>
                <a:lumOff val="0"/>
                <a:alphaOff val="0"/>
                <a:shade val="100000"/>
                <a:satMod val="120000"/>
              </a:schemeClr>
            </a:gs>
            <a:gs pos="69000">
              <a:schemeClr val="accent1">
                <a:hueOff val="0"/>
                <a:satOff val="0"/>
                <a:lumOff val="0"/>
                <a:alphaOff val="0"/>
                <a:tint val="80000"/>
                <a:shade val="100000"/>
                <a:satMod val="150000"/>
              </a:schemeClr>
            </a:gs>
            <a:gs pos="100000">
              <a:schemeClr val="accent1">
                <a:hueOff val="0"/>
                <a:satOff val="0"/>
                <a:lumOff val="0"/>
                <a:alphaOff val="0"/>
                <a:tint val="50000"/>
                <a:shade val="100000"/>
                <a:satMod val="150000"/>
              </a:schemeClr>
            </a:gs>
          </a:gsLst>
          <a:path path="circle">
            <a:fillToRect l="100000" t="100000" r="100000" b="100000"/>
          </a:path>
        </a:gradFill>
        <a:ln>
          <a:noFill/>
        </a:ln>
        <a:effectLst>
          <a:outerShdw blurRad="63500" dist="25400" dir="5400000" sx="101000" sy="101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Intravenous iron</a:t>
          </a:r>
          <a:endParaRPr lang="en-US" sz="3100" kern="1200" dirty="0"/>
        </a:p>
      </dsp:txBody>
      <dsp:txXfrm>
        <a:off x="36296" y="3021132"/>
        <a:ext cx="7969684" cy="670943"/>
      </dsp:txXfrm>
    </dsp:sp>
    <dsp:sp modelId="{A0C5C964-883E-B446-A159-FA546D5BE948}">
      <dsp:nvSpPr>
        <dsp:cNvPr id="0" name=""/>
        <dsp:cNvSpPr/>
      </dsp:nvSpPr>
      <dsp:spPr>
        <a:xfrm>
          <a:off x="0" y="3937591"/>
          <a:ext cx="8042276" cy="1219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5342"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GB" sz="2400" kern="1200" dirty="0" smtClean="0"/>
            <a:t>Circumvents the </a:t>
          </a:r>
          <a:r>
            <a:rPr lang="en-GB" sz="2400" kern="1200" dirty="0" err="1" smtClean="0"/>
            <a:t>hepcidin</a:t>
          </a:r>
          <a:r>
            <a:rPr lang="en-GB" sz="2400" kern="1200" dirty="0" smtClean="0"/>
            <a:t> system</a:t>
          </a:r>
          <a:endParaRPr lang="en-US" sz="2400" kern="1200" dirty="0"/>
        </a:p>
        <a:p>
          <a:pPr marL="228600" lvl="1" indent="-228600" algn="l" defTabSz="1066800">
            <a:lnSpc>
              <a:spcPct val="90000"/>
            </a:lnSpc>
            <a:spcBef>
              <a:spcPct val="0"/>
            </a:spcBef>
            <a:spcAft>
              <a:spcPct val="20000"/>
            </a:spcAft>
            <a:buChar char="••"/>
          </a:pPr>
          <a:r>
            <a:rPr lang="en-GB" sz="2400" kern="1200" dirty="0" smtClean="0"/>
            <a:t>Replenishes and maintains iron stores</a:t>
          </a:r>
          <a:endParaRPr lang="en-US" sz="2400" kern="1200" dirty="0"/>
        </a:p>
        <a:p>
          <a:pPr marL="228600" lvl="1" indent="-228600" algn="l" defTabSz="1066800">
            <a:lnSpc>
              <a:spcPct val="90000"/>
            </a:lnSpc>
            <a:spcBef>
              <a:spcPct val="0"/>
            </a:spcBef>
            <a:spcAft>
              <a:spcPct val="20000"/>
            </a:spcAft>
            <a:buChar char="••"/>
          </a:pPr>
          <a:r>
            <a:rPr lang="en-GB" sz="2400" kern="1200" dirty="0" smtClean="0"/>
            <a:t>Superiority of IV iron over oral has been shown</a:t>
          </a:r>
          <a:endParaRPr lang="en-US" sz="2400" kern="1200" dirty="0"/>
        </a:p>
      </dsp:txBody>
      <dsp:txXfrm>
        <a:off x="0" y="3937591"/>
        <a:ext cx="8042276" cy="12192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D69B65-5E34-4EC2-BD78-93AC4D2F4D4F}">
      <dsp:nvSpPr>
        <dsp:cNvPr id="0" name=""/>
        <dsp:cNvSpPr/>
      </dsp:nvSpPr>
      <dsp:spPr>
        <a:xfrm>
          <a:off x="1929908" y="2709227"/>
          <a:ext cx="1897477" cy="1974886"/>
        </a:xfrm>
        <a:prstGeom prst="ellipse">
          <a:avLst/>
        </a:prstGeom>
        <a:solidFill>
          <a:schemeClr val="tx1">
            <a:lumMod val="50000"/>
            <a:lumOff val="5000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kern="1200" dirty="0"/>
            <a:t>Enhanced susceptibility to ischemic injury</a:t>
          </a:r>
        </a:p>
      </dsp:txBody>
      <dsp:txXfrm>
        <a:off x="2207787" y="2998442"/>
        <a:ext cx="1341719" cy="1396456"/>
      </dsp:txXfrm>
    </dsp:sp>
    <dsp:sp modelId="{827B30DE-CEBA-4CBD-9AB9-92734008CB05}">
      <dsp:nvSpPr>
        <dsp:cNvPr id="0" name=""/>
        <dsp:cNvSpPr/>
      </dsp:nvSpPr>
      <dsp:spPr>
        <a:xfrm rot="11980831">
          <a:off x="765446" y="2930479"/>
          <a:ext cx="1185618" cy="444790"/>
        </a:xfrm>
        <a:prstGeom prst="leftArrow">
          <a:avLst>
            <a:gd name="adj1" fmla="val 60000"/>
            <a:gd name="adj2" fmla="val 50000"/>
          </a:avLst>
        </a:prstGeom>
        <a:solidFill>
          <a:schemeClr val="bg1">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6A290322-6E9C-4CF3-A005-DFB915F41E2A}">
      <dsp:nvSpPr>
        <dsp:cNvPr id="0" name=""/>
        <dsp:cNvSpPr/>
      </dsp:nvSpPr>
      <dsp:spPr>
        <a:xfrm>
          <a:off x="58757" y="2360177"/>
          <a:ext cx="1482635" cy="1186108"/>
        </a:xfrm>
        <a:prstGeom prst="roundRect">
          <a:avLst>
            <a:gd name="adj" fmla="val 10000"/>
          </a:avLst>
        </a:prstGeom>
        <a:solidFill>
          <a:schemeClr val="tx1">
            <a:lumMod val="50000"/>
            <a:lumOff val="5000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n-GB" sz="1200" kern="1200" dirty="0"/>
            <a:t>Mitochondrial </a:t>
          </a:r>
          <a:r>
            <a:rPr lang="en-GB" sz="1200" kern="1200" dirty="0" smtClean="0"/>
            <a:t>uncoupling</a:t>
          </a:r>
        </a:p>
        <a:p>
          <a:pPr lvl="0" algn="ctr" defTabSz="533400">
            <a:lnSpc>
              <a:spcPct val="90000"/>
            </a:lnSpc>
            <a:spcBef>
              <a:spcPct val="0"/>
            </a:spcBef>
            <a:spcAft>
              <a:spcPct val="35000"/>
            </a:spcAft>
          </a:pPr>
          <a:r>
            <a:rPr lang="en-GB" sz="1200" kern="1200" dirty="0" smtClean="0"/>
            <a:t>Leads to impaired ATP production and increased </a:t>
          </a:r>
          <a:r>
            <a:rPr lang="en-GB" sz="1200" kern="1200" dirty="0" err="1" smtClean="0"/>
            <a:t>mPtP</a:t>
          </a:r>
          <a:r>
            <a:rPr lang="en-GB" sz="1200" kern="1200" dirty="0" smtClean="0"/>
            <a:t> opening</a:t>
          </a:r>
          <a:endParaRPr lang="en-GB" sz="1200" kern="1200" dirty="0"/>
        </a:p>
      </dsp:txBody>
      <dsp:txXfrm>
        <a:off x="93497" y="2394917"/>
        <a:ext cx="1413155" cy="1116628"/>
      </dsp:txXfrm>
    </dsp:sp>
    <dsp:sp modelId="{5BA7536B-D212-4712-AF9D-1AEDC5356806}">
      <dsp:nvSpPr>
        <dsp:cNvPr id="0" name=""/>
        <dsp:cNvSpPr/>
      </dsp:nvSpPr>
      <dsp:spPr>
        <a:xfrm rot="14360757">
          <a:off x="1240928" y="1936374"/>
          <a:ext cx="1452495" cy="444790"/>
        </a:xfrm>
        <a:prstGeom prst="leftArrow">
          <a:avLst>
            <a:gd name="adj1" fmla="val 60000"/>
            <a:gd name="adj2" fmla="val 50000"/>
          </a:avLst>
        </a:prstGeom>
        <a:solidFill>
          <a:schemeClr val="bg1">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D01672FE-5F12-4878-963F-6600BE73743E}">
      <dsp:nvSpPr>
        <dsp:cNvPr id="0" name=""/>
        <dsp:cNvSpPr/>
      </dsp:nvSpPr>
      <dsp:spPr>
        <a:xfrm>
          <a:off x="855578" y="940952"/>
          <a:ext cx="1482635" cy="1186108"/>
        </a:xfrm>
        <a:prstGeom prst="roundRect">
          <a:avLst>
            <a:gd name="adj" fmla="val 10000"/>
          </a:avLst>
        </a:prstGeom>
        <a:solidFill>
          <a:schemeClr val="tx1">
            <a:lumMod val="50000"/>
            <a:lumOff val="5000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n-GB" sz="1200" kern="1200" dirty="0"/>
            <a:t>Diminished recovery of respiratory coupling following ischemia reperfusion injury</a:t>
          </a:r>
        </a:p>
      </dsp:txBody>
      <dsp:txXfrm>
        <a:off x="890318" y="975692"/>
        <a:ext cx="1413155" cy="1116628"/>
      </dsp:txXfrm>
    </dsp:sp>
    <dsp:sp modelId="{35DDCC79-547C-472D-8AC4-03395D70B21C}">
      <dsp:nvSpPr>
        <dsp:cNvPr id="0" name=""/>
        <dsp:cNvSpPr/>
      </dsp:nvSpPr>
      <dsp:spPr>
        <a:xfrm rot="17044032">
          <a:off x="2682312" y="1871169"/>
          <a:ext cx="1196062" cy="444790"/>
        </a:xfrm>
        <a:prstGeom prst="leftArrow">
          <a:avLst>
            <a:gd name="adj1" fmla="val 60000"/>
            <a:gd name="adj2" fmla="val 50000"/>
          </a:avLst>
        </a:prstGeom>
        <a:solidFill>
          <a:schemeClr val="bg1">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9E5A0563-2D61-46F1-8B32-1E260744006C}">
      <dsp:nvSpPr>
        <dsp:cNvPr id="0" name=""/>
        <dsp:cNvSpPr/>
      </dsp:nvSpPr>
      <dsp:spPr>
        <a:xfrm>
          <a:off x="2684383" y="920413"/>
          <a:ext cx="1482635" cy="1186108"/>
        </a:xfrm>
        <a:prstGeom prst="roundRect">
          <a:avLst>
            <a:gd name="adj" fmla="val 10000"/>
          </a:avLst>
        </a:prstGeom>
        <a:solidFill>
          <a:schemeClr val="tx1">
            <a:lumMod val="50000"/>
            <a:lumOff val="5000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n-GB" sz="1200" kern="1200" dirty="0"/>
            <a:t>Enhanced susceptibility to oxidant-induced stress</a:t>
          </a:r>
        </a:p>
      </dsp:txBody>
      <dsp:txXfrm>
        <a:off x="2719123" y="955153"/>
        <a:ext cx="1413155" cy="1116628"/>
      </dsp:txXfrm>
    </dsp:sp>
    <dsp:sp modelId="{0A65367B-60D9-4CDD-B6D7-AF8FD89D514E}">
      <dsp:nvSpPr>
        <dsp:cNvPr id="0" name=""/>
        <dsp:cNvSpPr/>
      </dsp:nvSpPr>
      <dsp:spPr>
        <a:xfrm rot="9525705">
          <a:off x="756010" y="4064228"/>
          <a:ext cx="1209305" cy="444790"/>
        </a:xfrm>
        <a:prstGeom prst="leftArrow">
          <a:avLst>
            <a:gd name="adj1" fmla="val 60000"/>
            <a:gd name="adj2" fmla="val 50000"/>
          </a:avLst>
        </a:prstGeom>
        <a:solidFill>
          <a:schemeClr val="bg1">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2775C3A7-1F33-4B27-AC90-36471CC28AF6}">
      <dsp:nvSpPr>
        <dsp:cNvPr id="0" name=""/>
        <dsp:cNvSpPr/>
      </dsp:nvSpPr>
      <dsp:spPr>
        <a:xfrm>
          <a:off x="17410" y="3912603"/>
          <a:ext cx="1559332" cy="1186108"/>
        </a:xfrm>
        <a:prstGeom prst="roundRect">
          <a:avLst>
            <a:gd name="adj" fmla="val 10000"/>
          </a:avLst>
        </a:prstGeom>
        <a:solidFill>
          <a:schemeClr val="tx1">
            <a:lumMod val="50000"/>
            <a:lumOff val="5000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n-GB" sz="1200" kern="1200" dirty="0"/>
            <a:t>Increased sensitivity to Ca</a:t>
          </a:r>
          <a:r>
            <a:rPr lang="en-GB" sz="1200" kern="1200" baseline="30000" dirty="0"/>
            <a:t>2+ </a:t>
          </a:r>
          <a:r>
            <a:rPr lang="en-GB" sz="1200" kern="1200" baseline="0" dirty="0"/>
            <a:t>-induced </a:t>
          </a:r>
          <a:r>
            <a:rPr lang="en-GB" sz="1200" kern="1200" baseline="0" dirty="0" err="1"/>
            <a:t>mPTP</a:t>
          </a:r>
          <a:r>
            <a:rPr lang="en-GB" sz="1200" kern="1200" baseline="0" dirty="0"/>
            <a:t> formation</a:t>
          </a:r>
          <a:r>
            <a:rPr lang="en-GB" sz="1200" kern="1200" dirty="0"/>
            <a:t> </a:t>
          </a:r>
        </a:p>
      </dsp:txBody>
      <dsp:txXfrm>
        <a:off x="52150" y="3947343"/>
        <a:ext cx="1489852" cy="11166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emf"/><Relationship Id="rId2" Type="http://schemas.openxmlformats.org/officeDocument/2006/relationships/image" Target="../media/image2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5F1D3B-0DBE-164B-980B-D16CC81D2256}" type="datetimeFigureOut">
              <a:rPr lang="en-US" smtClean="0"/>
              <a:t>01/04/2016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2AB4B6-8F85-944C-B488-6F4001D6D7D2}" type="slidenum">
              <a:rPr lang="en-US" smtClean="0"/>
              <a:t>‹#›</a:t>
            </a:fld>
            <a:endParaRPr lang="en-US"/>
          </a:p>
        </p:txBody>
      </p:sp>
    </p:spTree>
    <p:extLst>
      <p:ext uri="{BB962C8B-B14F-4D97-AF65-F5344CB8AC3E}">
        <p14:creationId xmlns:p14="http://schemas.microsoft.com/office/powerpoint/2010/main" val="366336018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a:t>
            </a:r>
            <a:r>
              <a:rPr lang="en-US" baseline="0" dirty="0" smtClean="0"/>
              <a:t> afternoon, thank you very much for this opportunity. My presentation is about my current research project which is looking at the effects of .</a:t>
            </a:r>
            <a:endParaRPr lang="en-US" dirty="0"/>
          </a:p>
        </p:txBody>
      </p:sp>
      <p:sp>
        <p:nvSpPr>
          <p:cNvPr id="4" name="Slide Number Placeholder 3"/>
          <p:cNvSpPr>
            <a:spLocks noGrp="1"/>
          </p:cNvSpPr>
          <p:nvPr>
            <p:ph type="sldNum" sz="quarter" idx="10"/>
          </p:nvPr>
        </p:nvSpPr>
        <p:spPr/>
        <p:txBody>
          <a:bodyPr/>
          <a:lstStyle/>
          <a:p>
            <a:fld id="{B02AB4B6-8F85-944C-B488-6F4001D6D7D2}" type="slidenum">
              <a:rPr lang="en-US" smtClean="0"/>
              <a:t>1</a:t>
            </a:fld>
            <a:endParaRPr lang="en-US"/>
          </a:p>
        </p:txBody>
      </p:sp>
    </p:spTree>
    <p:extLst>
      <p:ext uri="{BB962C8B-B14F-4D97-AF65-F5344CB8AC3E}">
        <p14:creationId xmlns:p14="http://schemas.microsoft.com/office/powerpoint/2010/main" val="10433636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During inflammation, increased </a:t>
            </a:r>
            <a:r>
              <a:rPr lang="en-US" sz="1200" kern="1200" dirty="0" err="1" smtClean="0">
                <a:solidFill>
                  <a:schemeClr val="tx1"/>
                </a:solidFill>
                <a:latin typeface="+mn-lt"/>
                <a:ea typeface="+mn-ea"/>
                <a:cs typeface="+mn-cs"/>
              </a:rPr>
              <a:t>hepcidin</a:t>
            </a:r>
            <a:r>
              <a:rPr lang="en-US" sz="1200" kern="1200" dirty="0" smtClean="0">
                <a:solidFill>
                  <a:schemeClr val="tx1"/>
                </a:solidFill>
                <a:latin typeface="+mn-lt"/>
                <a:ea typeface="+mn-ea"/>
                <a:cs typeface="+mn-cs"/>
              </a:rPr>
              <a:t> concentrations cause iron sequestration in macrophages, resulting in </a:t>
            </a:r>
            <a:r>
              <a:rPr lang="en-US" sz="1200" kern="1200" dirty="0" err="1" smtClean="0">
                <a:solidFill>
                  <a:schemeClr val="tx1"/>
                </a:solidFill>
                <a:latin typeface="+mn-lt"/>
                <a:ea typeface="+mn-ea"/>
                <a:cs typeface="+mn-cs"/>
              </a:rPr>
              <a:t>hypoferremia</a:t>
            </a:r>
            <a:r>
              <a:rPr lang="en-US" sz="1200" kern="1200" dirty="0" smtClean="0">
                <a:solidFill>
                  <a:schemeClr val="tx1"/>
                </a:solidFill>
                <a:latin typeface="+mn-lt"/>
                <a:ea typeface="+mn-ea"/>
                <a:cs typeface="+mn-cs"/>
              </a:rPr>
              <a:t> and eventually anemia of inflammation. </a:t>
            </a:r>
            <a:r>
              <a:rPr lang="en-US" sz="1200" kern="1200" dirty="0" err="1" smtClean="0">
                <a:solidFill>
                  <a:schemeClr val="tx1"/>
                </a:solidFill>
                <a:latin typeface="+mn-lt"/>
                <a:ea typeface="+mn-ea"/>
                <a:cs typeface="+mn-cs"/>
              </a:rPr>
              <a:t>Hepcidin</a:t>
            </a:r>
            <a:r>
              <a:rPr lang="en-US" sz="1200" kern="1200" dirty="0" smtClean="0">
                <a:solidFill>
                  <a:schemeClr val="tx1"/>
                </a:solidFill>
                <a:latin typeface="+mn-lt"/>
                <a:ea typeface="+mn-ea"/>
                <a:cs typeface="+mn-cs"/>
              </a:rPr>
              <a:t> deficiency plays a central role in most iron overload disorders. The role of </a:t>
            </a:r>
            <a:r>
              <a:rPr lang="en-US" sz="1200" kern="1200" dirty="0" err="1" smtClean="0">
                <a:solidFill>
                  <a:schemeClr val="tx1"/>
                </a:solidFill>
                <a:latin typeface="+mn-lt"/>
                <a:ea typeface="+mn-ea"/>
                <a:cs typeface="+mn-cs"/>
              </a:rPr>
              <a:t>hepcidin</a:t>
            </a:r>
            <a:r>
              <a:rPr lang="en-US" sz="1200" kern="1200" dirty="0" smtClean="0">
                <a:solidFill>
                  <a:schemeClr val="tx1"/>
                </a:solidFill>
                <a:latin typeface="+mn-lt"/>
                <a:ea typeface="+mn-ea"/>
                <a:cs typeface="+mn-cs"/>
              </a:rPr>
              <a:t> abnormalities in </a:t>
            </a:r>
            <a:r>
              <a:rPr lang="en-US" sz="1200" kern="1200" dirty="0" err="1" smtClean="0">
                <a:solidFill>
                  <a:schemeClr val="tx1"/>
                </a:solidFill>
                <a:latin typeface="+mn-lt"/>
                <a:ea typeface="+mn-ea"/>
                <a:cs typeface="+mn-cs"/>
              </a:rPr>
              <a:t>anemias</a:t>
            </a:r>
            <a:r>
              <a:rPr lang="en-US" sz="1200" kern="1200" dirty="0" smtClean="0">
                <a:solidFill>
                  <a:schemeClr val="tx1"/>
                </a:solidFill>
                <a:latin typeface="+mn-lt"/>
                <a:ea typeface="+mn-ea"/>
                <a:cs typeface="+mn-cs"/>
              </a:rPr>
              <a:t> that are associated with renal disease and in resistance to </a:t>
            </a:r>
            <a:r>
              <a:rPr lang="en-US" sz="1200" kern="1200" dirty="0" err="1" smtClean="0">
                <a:solidFill>
                  <a:schemeClr val="tx1"/>
                </a:solidFill>
                <a:latin typeface="+mn-lt"/>
                <a:ea typeface="+mn-ea"/>
                <a:cs typeface="+mn-cs"/>
              </a:rPr>
              <a:t>erythropoietic</a:t>
            </a:r>
            <a:r>
              <a:rPr lang="en-US" sz="1200" kern="1200" dirty="0" smtClean="0">
                <a:solidFill>
                  <a:schemeClr val="tx1"/>
                </a:solidFill>
                <a:latin typeface="+mn-lt"/>
                <a:ea typeface="+mn-ea"/>
                <a:cs typeface="+mn-cs"/>
              </a:rPr>
              <a:t> therapies remains to be elucidated.</a:t>
            </a:r>
            <a:endParaRPr lang="en-GB" dirty="0" smtClean="0"/>
          </a:p>
          <a:p>
            <a:endParaRPr lang="en-GB" dirty="0" smtClean="0"/>
          </a:p>
          <a:p>
            <a:endParaRPr lang="en-GB" dirty="0" smtClean="0"/>
          </a:p>
          <a:p>
            <a:r>
              <a:rPr lang="en-GB" dirty="0" err="1" smtClean="0"/>
              <a:t>eRFE</a:t>
            </a:r>
            <a:r>
              <a:rPr lang="en-GB" dirty="0" smtClean="0"/>
              <a:t> leads</a:t>
            </a:r>
            <a:r>
              <a:rPr lang="en-GB" baseline="0" dirty="0" smtClean="0"/>
              <a:t> to </a:t>
            </a:r>
            <a:r>
              <a:rPr lang="en-GB" baseline="0" dirty="0" err="1" smtClean="0"/>
              <a:t>hepcidin</a:t>
            </a:r>
            <a:r>
              <a:rPr lang="en-GB" baseline="0" dirty="0" smtClean="0"/>
              <a:t> suppression</a:t>
            </a:r>
          </a:p>
          <a:p>
            <a:endParaRPr lang="en-GB" baseline="0" dirty="0" smtClean="0"/>
          </a:p>
          <a:p>
            <a:r>
              <a:rPr lang="en-GB" baseline="0" dirty="0" smtClean="0"/>
              <a:t>Anaemia and EPO stimulates erythroblasts from the bone marrow and via JAK-2 stat5 leads to up regulation of the hormone ERFE (a TNF-alpha like protein)  which acts on the liver to inhibit </a:t>
            </a:r>
            <a:r>
              <a:rPr lang="en-GB" baseline="0" dirty="0" err="1" smtClean="0"/>
              <a:t>hepcidin</a:t>
            </a:r>
            <a:r>
              <a:rPr lang="en-GB" baseline="0" dirty="0" smtClean="0"/>
              <a:t> – hence it is  a potential good measure of erythropoiesis</a:t>
            </a:r>
          </a:p>
          <a:p>
            <a:endParaRPr lang="en-GB" baseline="0" dirty="0" smtClean="0"/>
          </a:p>
          <a:p>
            <a:r>
              <a:rPr lang="en-GB" baseline="0" dirty="0" smtClean="0"/>
              <a:t>Remember if the bone marrow is non functional such as in aplastic anaemia then </a:t>
            </a:r>
            <a:r>
              <a:rPr lang="en-GB" baseline="0" dirty="0" err="1" smtClean="0"/>
              <a:t>hepcidin</a:t>
            </a:r>
            <a:r>
              <a:rPr lang="en-GB" baseline="0" dirty="0" smtClean="0"/>
              <a:t> will not be affected  </a:t>
            </a:r>
            <a:endParaRPr lang="en-GB" dirty="0"/>
          </a:p>
        </p:txBody>
      </p:sp>
      <p:sp>
        <p:nvSpPr>
          <p:cNvPr id="4" name="Slide Number Placeholder 3"/>
          <p:cNvSpPr>
            <a:spLocks noGrp="1"/>
          </p:cNvSpPr>
          <p:nvPr>
            <p:ph type="sldNum" sz="quarter" idx="10"/>
          </p:nvPr>
        </p:nvSpPr>
        <p:spPr/>
        <p:txBody>
          <a:bodyPr/>
          <a:lstStyle/>
          <a:p>
            <a:fld id="{68730CF1-7950-4E08-9A30-A12BE6116170}" type="slidenum">
              <a:rPr lang="en-GB" smtClean="0"/>
              <a:t>10</a:t>
            </a:fld>
            <a:endParaRPr lang="en-GB"/>
          </a:p>
        </p:txBody>
      </p:sp>
    </p:spTree>
    <p:extLst>
      <p:ext uri="{BB962C8B-B14F-4D97-AF65-F5344CB8AC3E}">
        <p14:creationId xmlns:p14="http://schemas.microsoft.com/office/powerpoint/2010/main" val="4496507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Absolute</a:t>
            </a:r>
            <a:r>
              <a:rPr lang="en-US" baseline="0" dirty="0" smtClean="0"/>
              <a:t> iron deficiency = serum ferritin &lt; 15 micrograms/L,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Functional</a:t>
            </a:r>
            <a:r>
              <a:rPr lang="en-US" baseline="0" dirty="0" smtClean="0"/>
              <a:t> iron deficiency: the body contains adequate iron stores but the iron can not be </a:t>
            </a:r>
            <a:r>
              <a:rPr lang="en-US" baseline="0" dirty="0" err="1" smtClean="0"/>
              <a:t>mobilised</a:t>
            </a:r>
            <a:r>
              <a:rPr lang="en-US" baseline="0" dirty="0" smtClean="0"/>
              <a:t> fast enough to keep pace with the demands of the BM for erythropoiesis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 is a state in which there is insufficient iron incorporation into </a:t>
            </a:r>
            <a:r>
              <a:rPr lang="en-US" baseline="0" dirty="0" err="1" smtClean="0"/>
              <a:t>erythroid</a:t>
            </a:r>
            <a:r>
              <a:rPr lang="en-US" baseline="0" dirty="0" smtClean="0"/>
              <a:t> precursors in the face of apparently adequate body stores, as defined by the presence of stainable iron in the bone m</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 together with serum ferritin value within normal limits.</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Correction of iron deficiency with iron supplementation can reduce the severity of CKD related anemia</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Renal National Service Framework and National Institute for Health and clinical Excellence advocate treatment of anaemia in patients with CKD</a:t>
            </a:r>
            <a:r>
              <a:rPr lang="en-GB" dirty="0" smtClean="0">
                <a:effectLst/>
              </a:rPr>
              <a:t> </a:t>
            </a:r>
            <a:endParaRPr lang="en-US" dirty="0" smtClean="0"/>
          </a:p>
          <a:p>
            <a:endParaRPr lang="en-US" dirty="0"/>
          </a:p>
        </p:txBody>
      </p:sp>
      <p:sp>
        <p:nvSpPr>
          <p:cNvPr id="4" name="Slide Number Placeholder 3"/>
          <p:cNvSpPr>
            <a:spLocks noGrp="1"/>
          </p:cNvSpPr>
          <p:nvPr>
            <p:ph type="sldNum" sz="quarter" idx="10"/>
          </p:nvPr>
        </p:nvSpPr>
        <p:spPr/>
        <p:txBody>
          <a:bodyPr/>
          <a:lstStyle/>
          <a:p>
            <a:fld id="{B02AB4B6-8F85-944C-B488-6F4001D6D7D2}" type="slidenum">
              <a:rPr lang="en-US" smtClean="0"/>
              <a:t>11</a:t>
            </a:fld>
            <a:endParaRPr lang="en-US"/>
          </a:p>
        </p:txBody>
      </p:sp>
    </p:spTree>
    <p:extLst>
      <p:ext uri="{BB962C8B-B14F-4D97-AF65-F5344CB8AC3E}">
        <p14:creationId xmlns:p14="http://schemas.microsoft.com/office/powerpoint/2010/main" val="225539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Elevated circulating FGF23 levels</a:t>
            </a:r>
            <a:r>
              <a:rPr lang="en-US" baseline="0" dirty="0" smtClean="0"/>
              <a:t> are associated with LVH in patients with CKD. </a:t>
            </a:r>
            <a:endParaRPr lang="en-US" dirty="0"/>
          </a:p>
        </p:txBody>
      </p:sp>
      <p:sp>
        <p:nvSpPr>
          <p:cNvPr id="4" name="Slide Number Placeholder 3"/>
          <p:cNvSpPr>
            <a:spLocks noGrp="1"/>
          </p:cNvSpPr>
          <p:nvPr>
            <p:ph type="sldNum" sz="quarter" idx="10"/>
          </p:nvPr>
        </p:nvSpPr>
        <p:spPr/>
        <p:txBody>
          <a:bodyPr/>
          <a:lstStyle/>
          <a:p>
            <a:fld id="{B02AB4B6-8F85-944C-B488-6F4001D6D7D2}" type="slidenum">
              <a:rPr lang="en-US" smtClean="0"/>
              <a:t>14</a:t>
            </a:fld>
            <a:endParaRPr lang="en-US"/>
          </a:p>
        </p:txBody>
      </p:sp>
    </p:spTree>
    <p:extLst>
      <p:ext uri="{BB962C8B-B14F-4D97-AF65-F5344CB8AC3E}">
        <p14:creationId xmlns:p14="http://schemas.microsoft.com/office/powerpoint/2010/main" val="28498225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Left ventricular hypertrophy (LVH) is an important mechanism of cardiovascular disease in individuals with CKD. Elevated levels of FGF23 have been linked to greater risks of LVH and mortality in patients with CKD, but whether these risks represent causal effects of FGF23 is unknown. Here, we report that elevated FGF23 levels are independently associated with LVH in a large, racially diverse CKD cohort. FGF23 caused pathological hypertrophy of isolated rat </a:t>
            </a:r>
            <a:r>
              <a:rPr lang="en-US" sz="1200" kern="1200" dirty="0" err="1" smtClean="0">
                <a:solidFill>
                  <a:schemeClr val="tx1"/>
                </a:solidFill>
                <a:latin typeface="+mn-lt"/>
                <a:ea typeface="+mn-ea"/>
                <a:cs typeface="+mn-cs"/>
              </a:rPr>
              <a:t>cardiomyocytes</a:t>
            </a:r>
            <a:r>
              <a:rPr lang="en-US" sz="1200" kern="1200" dirty="0" smtClean="0">
                <a:solidFill>
                  <a:schemeClr val="tx1"/>
                </a:solidFill>
                <a:latin typeface="+mn-lt"/>
                <a:ea typeface="+mn-ea"/>
                <a:cs typeface="+mn-cs"/>
              </a:rPr>
              <a:t> via FGF receptor-dependent activation of the </a:t>
            </a:r>
            <a:r>
              <a:rPr lang="en-US" sz="1200" kern="1200" dirty="0" err="1" smtClean="0">
                <a:solidFill>
                  <a:schemeClr val="tx1"/>
                </a:solidFill>
                <a:latin typeface="+mn-lt"/>
                <a:ea typeface="+mn-ea"/>
                <a:cs typeface="+mn-cs"/>
              </a:rPr>
              <a:t>calcineurin</a:t>
            </a:r>
            <a:r>
              <a:rPr lang="en-US" sz="1200" kern="1200" dirty="0" smtClean="0">
                <a:solidFill>
                  <a:schemeClr val="tx1"/>
                </a:solidFill>
                <a:latin typeface="+mn-lt"/>
                <a:ea typeface="+mn-ea"/>
                <a:cs typeface="+mn-cs"/>
              </a:rPr>
              <a:t>-NFAT signaling pathway, but this effect was independent of </a:t>
            </a:r>
            <a:r>
              <a:rPr lang="en-US" sz="1200" kern="1200" dirty="0" err="1" smtClean="0">
                <a:solidFill>
                  <a:schemeClr val="tx1"/>
                </a:solidFill>
                <a:latin typeface="+mn-lt"/>
                <a:ea typeface="+mn-ea"/>
                <a:cs typeface="+mn-cs"/>
              </a:rPr>
              <a:t>klotho</a:t>
            </a:r>
            <a:r>
              <a:rPr lang="en-US" sz="1200" kern="1200" dirty="0" smtClean="0">
                <a:solidFill>
                  <a:schemeClr val="tx1"/>
                </a:solidFill>
                <a:latin typeface="+mn-lt"/>
                <a:ea typeface="+mn-ea"/>
                <a:cs typeface="+mn-cs"/>
              </a:rPr>
              <a:t>, the </a:t>
            </a:r>
            <a:r>
              <a:rPr lang="en-US" sz="1200" kern="1200" dirty="0" err="1" smtClean="0">
                <a:solidFill>
                  <a:schemeClr val="tx1"/>
                </a:solidFill>
                <a:latin typeface="+mn-lt"/>
                <a:ea typeface="+mn-ea"/>
                <a:cs typeface="+mn-cs"/>
              </a:rPr>
              <a:t>coreceptor</a:t>
            </a:r>
            <a:r>
              <a:rPr lang="en-US" sz="1200" kern="1200" dirty="0" smtClean="0">
                <a:solidFill>
                  <a:schemeClr val="tx1"/>
                </a:solidFill>
                <a:latin typeface="+mn-lt"/>
                <a:ea typeface="+mn-ea"/>
                <a:cs typeface="+mn-cs"/>
              </a:rPr>
              <a:t> for FGF23 in the kidney and parathyroid glands</a:t>
            </a:r>
            <a:r>
              <a:rPr lang="en-US" sz="1200" b="1" u="sng" kern="1200" dirty="0" smtClean="0">
                <a:solidFill>
                  <a:schemeClr val="tx1"/>
                </a:solidFill>
                <a:latin typeface="+mn-lt"/>
                <a:ea typeface="+mn-ea"/>
                <a:cs typeface="+mn-cs"/>
              </a:rPr>
              <a:t>. </a:t>
            </a:r>
            <a:r>
              <a:rPr lang="en-US" sz="1200" b="1" u="sng" kern="1200" dirty="0" err="1" smtClean="0">
                <a:solidFill>
                  <a:schemeClr val="tx1"/>
                </a:solidFill>
                <a:latin typeface="+mn-lt"/>
                <a:ea typeface="+mn-ea"/>
                <a:cs typeface="+mn-cs"/>
              </a:rPr>
              <a:t>Intramyocardial</a:t>
            </a:r>
            <a:r>
              <a:rPr lang="en-US" sz="1200" b="1" u="sng" kern="1200" dirty="0" smtClean="0">
                <a:solidFill>
                  <a:schemeClr val="tx1"/>
                </a:solidFill>
                <a:latin typeface="+mn-lt"/>
                <a:ea typeface="+mn-ea"/>
                <a:cs typeface="+mn-cs"/>
              </a:rPr>
              <a:t> or intravenous injection of FGF23 in wild-type mice resulted in LVH, and </a:t>
            </a:r>
            <a:r>
              <a:rPr lang="en-US" sz="1200" b="1" u="sng" kern="1200" dirty="0" err="1" smtClean="0">
                <a:solidFill>
                  <a:schemeClr val="tx1"/>
                </a:solidFill>
                <a:latin typeface="+mn-lt"/>
                <a:ea typeface="+mn-ea"/>
                <a:cs typeface="+mn-cs"/>
              </a:rPr>
              <a:t>klotho</a:t>
            </a:r>
            <a:r>
              <a:rPr lang="en-US" sz="1200" b="1" u="sng" kern="1200" dirty="0" smtClean="0">
                <a:solidFill>
                  <a:schemeClr val="tx1"/>
                </a:solidFill>
                <a:latin typeface="+mn-lt"/>
                <a:ea typeface="+mn-ea"/>
                <a:cs typeface="+mn-cs"/>
              </a:rPr>
              <a:t>-deficient mice demonstrated elevated FGF23 levels and LVH. In an established animal model of CKD, treatment with an FGF-receptor blocker attenuated LVH, although no change in blood pressure was observed. These results unveil a </a:t>
            </a:r>
            <a:r>
              <a:rPr lang="en-US" sz="1200" b="1" u="sng" kern="1200" dirty="0" err="1" smtClean="0">
                <a:solidFill>
                  <a:schemeClr val="tx1"/>
                </a:solidFill>
                <a:latin typeface="+mn-lt"/>
                <a:ea typeface="+mn-ea"/>
                <a:cs typeface="+mn-cs"/>
              </a:rPr>
              <a:t>klotho</a:t>
            </a:r>
            <a:r>
              <a:rPr lang="en-US" sz="1200" b="1" u="sng" kern="1200" dirty="0" smtClean="0">
                <a:solidFill>
                  <a:schemeClr val="tx1"/>
                </a:solidFill>
                <a:latin typeface="+mn-lt"/>
                <a:ea typeface="+mn-ea"/>
                <a:cs typeface="+mn-cs"/>
              </a:rPr>
              <a:t>-independent, causal role for FGF23 in the pathogenesis of LVH and suggest that chronically elevated FGF23 levels contribute directly to high rates of LVH and mortality in individuals with CKD.</a:t>
            </a:r>
            <a:endParaRPr lang="en-US" b="1" u="sng" dirty="0"/>
          </a:p>
        </p:txBody>
      </p:sp>
      <p:sp>
        <p:nvSpPr>
          <p:cNvPr id="4" name="Slide Number Placeholder 3"/>
          <p:cNvSpPr>
            <a:spLocks noGrp="1"/>
          </p:cNvSpPr>
          <p:nvPr>
            <p:ph type="sldNum" sz="quarter" idx="10"/>
          </p:nvPr>
        </p:nvSpPr>
        <p:spPr/>
        <p:txBody>
          <a:bodyPr/>
          <a:lstStyle/>
          <a:p>
            <a:fld id="{B02AB4B6-8F85-944C-B488-6F4001D6D7D2}" type="slidenum">
              <a:rPr lang="en-US" smtClean="0"/>
              <a:t>15</a:t>
            </a:fld>
            <a:endParaRPr lang="en-US"/>
          </a:p>
        </p:txBody>
      </p:sp>
    </p:spTree>
    <p:extLst>
      <p:ext uri="{BB962C8B-B14F-4D97-AF65-F5344CB8AC3E}">
        <p14:creationId xmlns:p14="http://schemas.microsoft.com/office/powerpoint/2010/main" val="13462267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626 patients with IDA and CKD, randomised to IV ferric</a:t>
            </a:r>
            <a:r>
              <a:rPr lang="en-GB" baseline="0" dirty="0" smtClean="0"/>
              <a:t> </a:t>
            </a:r>
            <a:r>
              <a:rPr lang="en-GB" baseline="0" dirty="0" err="1" smtClean="0"/>
              <a:t>carboxymaltose</a:t>
            </a:r>
            <a:r>
              <a:rPr lang="en-GB" baseline="0" dirty="0" smtClean="0"/>
              <a:t> </a:t>
            </a:r>
            <a:r>
              <a:rPr lang="en-GB" baseline="0" dirty="0" err="1" smtClean="0"/>
              <a:t>targetting</a:t>
            </a:r>
            <a:r>
              <a:rPr lang="en-GB" baseline="0" dirty="0" smtClean="0"/>
              <a:t> a SF of 400-600 vs 100-200 vs oral iron in a 52 week open label study.</a:t>
            </a:r>
          </a:p>
          <a:p>
            <a:endParaRPr lang="en-GB" b="1" baseline="0" dirty="0" smtClean="0"/>
          </a:p>
          <a:p>
            <a:r>
              <a:rPr lang="en-GB" b="1" baseline="0" dirty="0" smtClean="0"/>
              <a:t>MAIN AIM WAS TO KEEP PATIENTS OFF ESA</a:t>
            </a:r>
          </a:p>
          <a:p>
            <a:r>
              <a:rPr lang="en-GB" baseline="0" dirty="0" smtClean="0"/>
              <a:t>- Hb rise in all groups but greatest in high IV iron group and large S/A profile with oral iron</a:t>
            </a:r>
          </a:p>
          <a:p>
            <a:endParaRPr lang="en-GB" baseline="0" dirty="0" smtClean="0"/>
          </a:p>
          <a:p>
            <a:endParaRPr lang="en-GB" baseline="0" dirty="0" smtClean="0"/>
          </a:p>
          <a:p>
            <a:r>
              <a:rPr lang="en-GB" baseline="0" dirty="0" smtClean="0"/>
              <a:t>Primary endpoint was time to initiation of other anaemia management (ESA, other iron or transfusion) or a Hb trigger of 2 consecutive values &lt;100g/L</a:t>
            </a:r>
          </a:p>
          <a:p>
            <a:endParaRPr lang="en-GB" baseline="0" dirty="0" smtClean="0"/>
          </a:p>
          <a:p>
            <a:r>
              <a:rPr lang="en-GB" baseline="0" dirty="0" smtClean="0"/>
              <a:t>Primary end point in 23.5 % high SF; 32.2% in low SF and 31.8% oral iron group</a:t>
            </a:r>
          </a:p>
          <a:p>
            <a:endParaRPr lang="en-GB" baseline="0" dirty="0" smtClean="0"/>
          </a:p>
          <a:p>
            <a:r>
              <a:rPr lang="en-GB" baseline="0" dirty="0" smtClean="0"/>
              <a:t>HR 0.65 (0.44-0.95) p=0,026 for </a:t>
            </a:r>
            <a:r>
              <a:rPr lang="en-GB" baseline="0" dirty="0" err="1" smtClean="0"/>
              <a:t>igh</a:t>
            </a:r>
            <a:r>
              <a:rPr lang="en-GB" baseline="0" dirty="0" smtClean="0"/>
              <a:t> SF vs oral iron</a:t>
            </a:r>
          </a:p>
          <a:p>
            <a:endParaRPr lang="en-GB" baseline="0" dirty="0" smtClean="0"/>
          </a:p>
          <a:p>
            <a:r>
              <a:rPr lang="en-GB" baseline="0" dirty="0" smtClean="0"/>
              <a:t>Also greater Hb increase with high SF group p=0.014</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68730CF1-7950-4E08-9A30-A12BE6116170}" type="slidenum">
              <a:rPr lang="en-GB" smtClean="0"/>
              <a:t>17</a:t>
            </a:fld>
            <a:endParaRPr lang="en-GB"/>
          </a:p>
        </p:txBody>
      </p:sp>
    </p:spTree>
    <p:extLst>
      <p:ext uri="{BB962C8B-B14F-4D97-AF65-F5344CB8AC3E}">
        <p14:creationId xmlns:p14="http://schemas.microsoft.com/office/powerpoint/2010/main" val="18764116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extLst>
      <p:ext uri="{BB962C8B-B14F-4D97-AF65-F5344CB8AC3E}">
        <p14:creationId xmlns:p14="http://schemas.microsoft.com/office/powerpoint/2010/main" val="35383538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there is limited compelling evidence for specific haemoglobin targets and most recommendations within the guidelines are described as being ‘suggested’.</a:t>
            </a:r>
            <a:r>
              <a:rPr lang="en-GB" dirty="0" smtClean="0">
                <a:effectLst/>
              </a:rPr>
              <a:t>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This is especially relevant with the increasing emerging concerns of stroke, thrombosis and cancer risk with the liberal use of ESA’s</a:t>
            </a:r>
            <a:r>
              <a:rPr lang="en-GB" dirty="0" smtClean="0">
                <a:effectLst/>
              </a:rPr>
              <a:t> </a:t>
            </a:r>
          </a:p>
          <a:p>
            <a:r>
              <a:rPr lang="en-GB" sz="1200" kern="1200" dirty="0" err="1" smtClean="0">
                <a:solidFill>
                  <a:schemeClr val="tx1"/>
                </a:solidFill>
                <a:effectLst/>
                <a:latin typeface="+mn-lt"/>
                <a:ea typeface="+mn-ea"/>
                <a:cs typeface="+mn-cs"/>
              </a:rPr>
              <a:t>CHr</a:t>
            </a:r>
            <a:r>
              <a:rPr lang="en-GB" sz="1200" kern="1200" dirty="0" smtClean="0">
                <a:solidFill>
                  <a:schemeClr val="tx1"/>
                </a:solidFill>
                <a:effectLst/>
                <a:latin typeface="+mn-lt"/>
                <a:ea typeface="+mn-ea"/>
                <a:cs typeface="+mn-cs"/>
              </a:rPr>
              <a:t>) of less than 29g/L offer potentially more reliable assessment of iron deficiency [21-23] and are currently recommended by NICE [21]</a:t>
            </a:r>
            <a:r>
              <a:rPr lang="en-GB" dirty="0" smtClean="0">
                <a:effectLst/>
              </a:rPr>
              <a:t> </a:t>
            </a:r>
            <a:endParaRPr lang="en-US" dirty="0"/>
          </a:p>
        </p:txBody>
      </p:sp>
      <p:sp>
        <p:nvSpPr>
          <p:cNvPr id="4" name="Slide Number Placeholder 3"/>
          <p:cNvSpPr>
            <a:spLocks noGrp="1"/>
          </p:cNvSpPr>
          <p:nvPr>
            <p:ph type="sldNum" sz="quarter" idx="10"/>
          </p:nvPr>
        </p:nvSpPr>
        <p:spPr/>
        <p:txBody>
          <a:bodyPr/>
          <a:lstStyle/>
          <a:p>
            <a:fld id="{B02AB4B6-8F85-944C-B488-6F4001D6D7D2}" type="slidenum">
              <a:rPr lang="en-US" smtClean="0"/>
              <a:t>19</a:t>
            </a:fld>
            <a:endParaRPr lang="en-US"/>
          </a:p>
        </p:txBody>
      </p:sp>
    </p:spTree>
    <p:extLst>
      <p:ext uri="{BB962C8B-B14F-4D97-AF65-F5344CB8AC3E}">
        <p14:creationId xmlns:p14="http://schemas.microsoft.com/office/powerpoint/2010/main" val="48341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US Food and Drug Administration reports on side effects of four iron preparation and concluded that the mortality possibly associated with iron was approximately 0.06–0.32 per million doses sold of each formulation </a:t>
            </a:r>
            <a:endParaRPr lang="en-US" dirty="0"/>
          </a:p>
        </p:txBody>
      </p:sp>
      <p:sp>
        <p:nvSpPr>
          <p:cNvPr id="4" name="Slide Number Placeholder 3"/>
          <p:cNvSpPr>
            <a:spLocks noGrp="1"/>
          </p:cNvSpPr>
          <p:nvPr>
            <p:ph type="sldNum" sz="quarter" idx="10"/>
          </p:nvPr>
        </p:nvSpPr>
        <p:spPr/>
        <p:txBody>
          <a:bodyPr/>
          <a:lstStyle/>
          <a:p>
            <a:fld id="{B02AB4B6-8F85-944C-B488-6F4001D6D7D2}" type="slidenum">
              <a:rPr lang="en-US" smtClean="0"/>
              <a:t>20</a:t>
            </a:fld>
            <a:endParaRPr lang="en-US"/>
          </a:p>
        </p:txBody>
      </p:sp>
    </p:spTree>
    <p:extLst>
      <p:ext uri="{BB962C8B-B14F-4D97-AF65-F5344CB8AC3E}">
        <p14:creationId xmlns:p14="http://schemas.microsoft.com/office/powerpoint/2010/main" val="29841791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expressed as percentage of </a:t>
            </a:r>
            <a:r>
              <a:rPr lang="en-GB" dirty="0" err="1" smtClean="0"/>
              <a:t>normoxic</a:t>
            </a:r>
            <a:r>
              <a:rPr lang="en-GB" dirty="0" smtClean="0"/>
              <a:t> rate pressure product; B – ; C – ; D – </a:t>
            </a:r>
            <a:r>
              <a:rPr lang="it-IT" dirty="0" smtClean="0"/>
              <a:t> Respiratory substrates GM  5mM glutamate &amp; 1mM malate; SR  5mM succinate &amp; 1µM rotenone (n=4.) </a:t>
            </a:r>
            <a:r>
              <a:rPr lang="en-GB" dirty="0" smtClean="0"/>
              <a:t>†p &lt; 0.01 vs. respective control; * p &lt; 0.05 vs. respective control.</a:t>
            </a:r>
          </a:p>
          <a:p>
            <a:r>
              <a:rPr lang="en-GB" dirty="0" smtClean="0"/>
              <a:t> </a:t>
            </a:r>
          </a:p>
          <a:p>
            <a:endParaRPr lang="en-GB" dirty="0" smtClean="0"/>
          </a:p>
          <a:p>
            <a:r>
              <a:rPr lang="en-GB" dirty="0" smtClean="0"/>
              <a:t>Perturbations in mitochondrial function combine to predispose the uremic heart to IRI. </a:t>
            </a:r>
          </a:p>
          <a:p>
            <a:r>
              <a:rPr lang="en-GB" dirty="0" smtClean="0"/>
              <a:t>Persistent mitochondrial uncoupling may compromise energetic reserve capacity, rendering the uremic heart more vulnerable to metabolic stress. Diminished recovery of respiratory coupling following an IRI insult indicates greater susceptibility of uremic mitochondria to ischaemic stress.  Increased sensitivity to IRI-associated oxidant and calcium stressors enhance the propensity to </a:t>
            </a:r>
            <a:r>
              <a:rPr lang="en-GB" dirty="0" err="1" smtClean="0"/>
              <a:t>mPTP</a:t>
            </a:r>
            <a:r>
              <a:rPr lang="en-GB" dirty="0" smtClean="0"/>
              <a:t> formation and subsequent catastrophic cellular injury.</a:t>
            </a:r>
          </a:p>
          <a:p>
            <a:endParaRPr lang="en-GB" dirty="0"/>
          </a:p>
        </p:txBody>
      </p:sp>
      <p:sp>
        <p:nvSpPr>
          <p:cNvPr id="4" name="Slide Number Placeholder 3"/>
          <p:cNvSpPr>
            <a:spLocks noGrp="1"/>
          </p:cNvSpPr>
          <p:nvPr>
            <p:ph type="sldNum" sz="quarter" idx="10"/>
          </p:nvPr>
        </p:nvSpPr>
        <p:spPr/>
        <p:txBody>
          <a:bodyPr/>
          <a:lstStyle/>
          <a:p>
            <a:fld id="{42800BF3-5615-4926-837E-58BAE10E32BC}" type="slidenum">
              <a:rPr lang="en-GB" smtClean="0"/>
              <a:t>21</a:t>
            </a:fld>
            <a:endParaRPr lang="en-GB"/>
          </a:p>
        </p:txBody>
      </p:sp>
    </p:spTree>
    <p:extLst>
      <p:ext uri="{BB962C8B-B14F-4D97-AF65-F5344CB8AC3E}">
        <p14:creationId xmlns:p14="http://schemas.microsoft.com/office/powerpoint/2010/main" val="16662752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all contributing to cardiovascular risk which are a major cause of mortality in this patient group</a:t>
            </a:r>
            <a:r>
              <a:rPr lang="en-GB" dirty="0" smtClean="0">
                <a:effectLst/>
              </a:rPr>
              <a:t> </a:t>
            </a:r>
            <a:endParaRPr lang="en-US" dirty="0"/>
          </a:p>
        </p:txBody>
      </p:sp>
      <p:sp>
        <p:nvSpPr>
          <p:cNvPr id="4" name="Slide Number Placeholder 3"/>
          <p:cNvSpPr>
            <a:spLocks noGrp="1"/>
          </p:cNvSpPr>
          <p:nvPr>
            <p:ph type="sldNum" sz="quarter" idx="10"/>
          </p:nvPr>
        </p:nvSpPr>
        <p:spPr/>
        <p:txBody>
          <a:bodyPr/>
          <a:lstStyle/>
          <a:p>
            <a:fld id="{B02AB4B6-8F85-944C-B488-6F4001D6D7D2}" type="slidenum">
              <a:rPr lang="en-US" smtClean="0"/>
              <a:t>22</a:t>
            </a:fld>
            <a:endParaRPr lang="en-US"/>
          </a:p>
        </p:txBody>
      </p:sp>
    </p:spTree>
    <p:extLst>
      <p:ext uri="{BB962C8B-B14F-4D97-AF65-F5344CB8AC3E}">
        <p14:creationId xmlns:p14="http://schemas.microsoft.com/office/powerpoint/2010/main" val="3327890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my presentation</a:t>
            </a:r>
            <a:r>
              <a:rPr lang="en-US" baseline="0" dirty="0" smtClean="0"/>
              <a:t> I would like to initially start with some background information and talk about the rationale behind iron therapy in CKD.</a:t>
            </a:r>
          </a:p>
          <a:p>
            <a:r>
              <a:rPr lang="en-US" baseline="0" dirty="0" smtClean="0"/>
              <a:t>Touch upon some recent studies that lead us come up with the hypothesis of our study.</a:t>
            </a:r>
          </a:p>
          <a:p>
            <a:r>
              <a:rPr lang="en-US" baseline="0" dirty="0" smtClean="0"/>
              <a:t>Then go through the trial design and what we’re trying to achieve.</a:t>
            </a:r>
            <a:endParaRPr lang="en-US" dirty="0"/>
          </a:p>
        </p:txBody>
      </p:sp>
      <p:sp>
        <p:nvSpPr>
          <p:cNvPr id="4" name="Slide Number Placeholder 3"/>
          <p:cNvSpPr>
            <a:spLocks noGrp="1"/>
          </p:cNvSpPr>
          <p:nvPr>
            <p:ph type="sldNum" sz="quarter" idx="10"/>
          </p:nvPr>
        </p:nvSpPr>
        <p:spPr/>
        <p:txBody>
          <a:bodyPr/>
          <a:lstStyle/>
          <a:p>
            <a:fld id="{B02AB4B6-8F85-944C-B488-6F4001D6D7D2}" type="slidenum">
              <a:rPr lang="en-US" smtClean="0"/>
              <a:t>2</a:t>
            </a:fld>
            <a:endParaRPr lang="en-US"/>
          </a:p>
        </p:txBody>
      </p:sp>
    </p:spTree>
    <p:extLst>
      <p:ext uri="{BB962C8B-B14F-4D97-AF65-F5344CB8AC3E}">
        <p14:creationId xmlns:p14="http://schemas.microsoft.com/office/powerpoint/2010/main" val="13780841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defRPr/>
            </a:pPr>
            <a:r>
              <a:rPr lang="en-GB" dirty="0" smtClean="0"/>
              <a:t>Respiratory function of isolated cardiac mitochondria assessed after 12 weeks.</a:t>
            </a:r>
          </a:p>
          <a:p>
            <a:pPr marL="457200" indent="-457200">
              <a:buFont typeface="Wingdings" panose="05000000000000000000" pitchFamily="2" charset="2"/>
              <a:buChar char="v"/>
              <a:defRPr/>
            </a:pPr>
            <a:r>
              <a:rPr lang="en-GB" dirty="0" smtClean="0"/>
              <a:t>Oxidative stress evaluated:</a:t>
            </a:r>
          </a:p>
          <a:p>
            <a:pPr marL="914400" lvl="1" indent="-457200">
              <a:buFont typeface="Wingdings" panose="05000000000000000000" pitchFamily="2" charset="2"/>
              <a:buChar char="v"/>
              <a:defRPr/>
            </a:pPr>
            <a:r>
              <a:rPr lang="en-GB" dirty="0" err="1" smtClean="0"/>
              <a:t>thiobarbituric</a:t>
            </a:r>
            <a:r>
              <a:rPr lang="en-GB" dirty="0" smtClean="0"/>
              <a:t> acid-reactive substances (TBARS)</a:t>
            </a:r>
          </a:p>
          <a:p>
            <a:pPr marL="914400" lvl="1" indent="-457200">
              <a:buFont typeface="Wingdings" panose="05000000000000000000" pitchFamily="2" charset="2"/>
              <a:buChar char="v"/>
              <a:defRPr/>
            </a:pPr>
            <a:r>
              <a:rPr lang="en-GB" dirty="0" smtClean="0"/>
              <a:t>glutathione using HPLC. </a:t>
            </a:r>
          </a:p>
          <a:p>
            <a:pPr marL="457200" indent="-457200">
              <a:buFont typeface="Wingdings" panose="05000000000000000000" pitchFamily="2" charset="2"/>
              <a:buChar char="v"/>
              <a:defRPr/>
            </a:pPr>
            <a:endParaRPr lang="en-GB" dirty="0" smtClean="0"/>
          </a:p>
          <a:p>
            <a:pPr marL="457200" indent="-457200">
              <a:buFont typeface="Wingdings" panose="05000000000000000000" pitchFamily="2" charset="2"/>
              <a:buChar char="v"/>
              <a:defRPr/>
            </a:pPr>
            <a:r>
              <a:rPr lang="en-GB" dirty="0" smtClean="0"/>
              <a:t>Cardiac antioxidant capacity assessed by enzymatic activities of:  </a:t>
            </a:r>
          </a:p>
          <a:p>
            <a:pPr marL="914400" lvl="1" indent="-457200">
              <a:buFont typeface="Wingdings" panose="05000000000000000000" pitchFamily="2" charset="2"/>
              <a:buChar char="v"/>
              <a:defRPr/>
            </a:pPr>
            <a:r>
              <a:rPr lang="en-GB" dirty="0" smtClean="0"/>
              <a:t>Catalase, Superoxide dismutase, Glutathione peroxidase and Glutathione reductase.</a:t>
            </a:r>
          </a:p>
          <a:p>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Mitochondrial membrane remodelling was investigated by looking at changes in content and structure of the mitochondrial phospholipid, </a:t>
            </a:r>
            <a:r>
              <a:rPr lang="en-GB" sz="1200" kern="1200" dirty="0" err="1" smtClean="0">
                <a:solidFill>
                  <a:schemeClr val="tx1"/>
                </a:solidFill>
                <a:effectLst/>
                <a:latin typeface="+mn-lt"/>
                <a:ea typeface="+mn-ea"/>
                <a:cs typeface="+mn-cs"/>
              </a:rPr>
              <a:t>cardiolipin</a:t>
            </a:r>
            <a:r>
              <a:rPr lang="en-GB" sz="1200" kern="1200" dirty="0" smtClean="0">
                <a:solidFill>
                  <a:schemeClr val="tx1"/>
                </a:solidFill>
                <a:effectLst/>
                <a:latin typeface="+mn-lt"/>
                <a:ea typeface="+mn-ea"/>
                <a:cs typeface="+mn-cs"/>
              </a:rPr>
              <a:t> (CL), found almost exclusively in the inner mitochondrial membrane. Preliminary data indicated increased in total CL in the uraemic heart relative to control which accounted for the increased absolute quantities of the prominent acyl chains (</a:t>
            </a:r>
            <a:r>
              <a:rPr lang="en-GB" sz="1200" kern="1200" dirty="0" err="1" smtClean="0">
                <a:solidFill>
                  <a:schemeClr val="tx1"/>
                </a:solidFill>
                <a:effectLst/>
                <a:latin typeface="+mn-lt"/>
                <a:ea typeface="+mn-ea"/>
                <a:cs typeface="+mn-cs"/>
              </a:rPr>
              <a:t>linoleate</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palmitate</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oleate</a:t>
            </a:r>
            <a:r>
              <a:rPr lang="en-GB" sz="1200" kern="1200" dirty="0" smtClean="0">
                <a:solidFill>
                  <a:schemeClr val="tx1"/>
                </a:solidFill>
                <a:effectLst/>
                <a:latin typeface="+mn-lt"/>
                <a:ea typeface="+mn-ea"/>
                <a:cs typeface="+mn-cs"/>
              </a:rPr>
              <a:t> and stearate) (fig 9). However, when the acyl chains constituents were expressed as percentage composition, indicated potential CL remodelling evidenced by increased incorporation of linoleic acid into the CL backbone with parallel reduction of the minor acyl chains (fig 10). Iron therapy did increase CL levels in the uraemic heart (though not significant) (fig 11) and did not appear to have significant impact on CL remodelling (fig 12).</a:t>
            </a:r>
            <a:endParaRPr lang="en-GB" dirty="0"/>
          </a:p>
        </p:txBody>
      </p:sp>
      <p:sp>
        <p:nvSpPr>
          <p:cNvPr id="4" name="Slide Number Placeholder 3"/>
          <p:cNvSpPr>
            <a:spLocks noGrp="1"/>
          </p:cNvSpPr>
          <p:nvPr>
            <p:ph type="sldNum" sz="quarter" idx="10"/>
          </p:nvPr>
        </p:nvSpPr>
        <p:spPr/>
        <p:txBody>
          <a:bodyPr/>
          <a:lstStyle/>
          <a:p>
            <a:fld id="{1A2A4B2B-3C07-43B9-8FB4-E35C5F7160C2}" type="slidenum">
              <a:rPr lang="en-GB" smtClean="0">
                <a:solidFill>
                  <a:prstClr val="black"/>
                </a:solidFill>
              </a:rPr>
              <a:pPr/>
              <a:t>23</a:t>
            </a:fld>
            <a:endParaRPr lang="en-GB">
              <a:solidFill>
                <a:prstClr val="black"/>
              </a:solidFill>
            </a:endParaRPr>
          </a:p>
        </p:txBody>
      </p:sp>
    </p:spTree>
    <p:extLst>
      <p:ext uri="{BB962C8B-B14F-4D97-AF65-F5344CB8AC3E}">
        <p14:creationId xmlns:p14="http://schemas.microsoft.com/office/powerpoint/2010/main" val="22736270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CONFIRM-HF was a multi-centre, double-blind, placebo-controlled trial that enrolled 304 ambulatory symptomatic</a:t>
            </a:r>
          </a:p>
          <a:p>
            <a:r>
              <a:rPr lang="en-GB" sz="1200" b="0" i="0" u="none" strike="noStrike" kern="1200" baseline="0" dirty="0" smtClean="0">
                <a:solidFill>
                  <a:schemeClr val="tx1"/>
                </a:solidFill>
                <a:latin typeface="+mn-lt"/>
                <a:ea typeface="+mn-ea"/>
                <a:cs typeface="+mn-cs"/>
              </a:rPr>
              <a:t>HF patients with left ventricular ejection fraction ≤45%, elevated natriuretic peptides, and iron deficiency (ferritin</a:t>
            </a:r>
          </a:p>
          <a:p>
            <a:r>
              <a:rPr lang="en-GB" sz="1200" b="0" i="0" u="none" strike="noStrike" kern="1200" baseline="0" dirty="0" smtClean="0">
                <a:solidFill>
                  <a:schemeClr val="tx1"/>
                </a:solidFill>
                <a:latin typeface="+mn-lt"/>
                <a:ea typeface="+mn-ea"/>
                <a:cs typeface="+mn-cs"/>
              </a:rPr>
              <a:t>,100 ng/mL or 100–300 ng/mL if transferrin saturation ,20%). Patients were randomized 1 : 1 to treatment with </a:t>
            </a:r>
            <a:r>
              <a:rPr lang="en-GB" sz="1200" b="0" i="0" u="none" strike="noStrike" kern="1200" baseline="0" dirty="0" err="1" smtClean="0">
                <a:solidFill>
                  <a:schemeClr val="tx1"/>
                </a:solidFill>
                <a:latin typeface="+mn-lt"/>
                <a:ea typeface="+mn-ea"/>
                <a:cs typeface="+mn-cs"/>
              </a:rPr>
              <a:t>i.v.</a:t>
            </a:r>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iron, as ferric </a:t>
            </a:r>
            <a:r>
              <a:rPr lang="en-GB" sz="1200" b="0" i="0" u="none" strike="noStrike" kern="1200" baseline="0" dirty="0" err="1" smtClean="0">
                <a:solidFill>
                  <a:schemeClr val="tx1"/>
                </a:solidFill>
                <a:latin typeface="+mn-lt"/>
                <a:ea typeface="+mn-ea"/>
                <a:cs typeface="+mn-cs"/>
              </a:rPr>
              <a:t>carboxymaltose</a:t>
            </a:r>
            <a:r>
              <a:rPr lang="en-GB" sz="1200" b="0" i="0" u="none" strike="noStrike" kern="1200" baseline="0" dirty="0" smtClean="0">
                <a:solidFill>
                  <a:schemeClr val="tx1"/>
                </a:solidFill>
                <a:latin typeface="+mn-lt"/>
                <a:ea typeface="+mn-ea"/>
                <a:cs typeface="+mn-cs"/>
              </a:rPr>
              <a:t> (FCM, n ¼ 152) or placebo (saline, n ¼ 152) for 52 weeks. The primary end-point was</a:t>
            </a:r>
          </a:p>
          <a:p>
            <a:r>
              <a:rPr lang="en-GB" sz="1200" b="0" i="0" u="none" strike="noStrike" kern="1200" baseline="0" dirty="0" smtClean="0">
                <a:solidFill>
                  <a:schemeClr val="tx1"/>
                </a:solidFill>
                <a:latin typeface="+mn-lt"/>
                <a:ea typeface="+mn-ea"/>
                <a:cs typeface="+mn-cs"/>
              </a:rPr>
              <a:t>the change in 6-min-walk-test (6MWT) distance from baseline </a:t>
            </a:r>
            <a:r>
              <a:rPr lang="en-GB" sz="1200" b="0" i="0" u="none" strike="noStrike" kern="1200" baseline="0" dirty="0" err="1" smtClean="0">
                <a:solidFill>
                  <a:schemeClr val="tx1"/>
                </a:solidFill>
                <a:latin typeface="+mn-lt"/>
                <a:ea typeface="+mn-ea"/>
                <a:cs typeface="+mn-cs"/>
              </a:rPr>
              <a:t>toWeek</a:t>
            </a:r>
            <a:r>
              <a:rPr lang="en-GB" sz="1200" b="0" i="0" u="none" strike="noStrike" kern="1200" baseline="0" dirty="0" smtClean="0">
                <a:solidFill>
                  <a:schemeClr val="tx1"/>
                </a:solidFill>
                <a:latin typeface="+mn-lt"/>
                <a:ea typeface="+mn-ea"/>
                <a:cs typeface="+mn-cs"/>
              </a:rPr>
              <a:t> 24. Secondary end-points included changes in</a:t>
            </a:r>
          </a:p>
          <a:p>
            <a:r>
              <a:rPr lang="en-GB" sz="1200" b="0" i="0" u="none" strike="noStrike" kern="1200" baseline="0" dirty="0" smtClean="0">
                <a:solidFill>
                  <a:schemeClr val="tx1"/>
                </a:solidFill>
                <a:latin typeface="+mn-lt"/>
                <a:ea typeface="+mn-ea"/>
                <a:cs typeface="+mn-cs"/>
              </a:rPr>
              <a:t>New York Heart Association (NYHA) class, Patient Global Assessment (PGA), 6MWT distance, health-related</a:t>
            </a:r>
          </a:p>
          <a:p>
            <a:r>
              <a:rPr lang="en-GB" sz="1200" b="0" i="0" u="none" strike="noStrike" kern="1200" baseline="0" dirty="0" smtClean="0">
                <a:solidFill>
                  <a:schemeClr val="tx1"/>
                </a:solidFill>
                <a:latin typeface="+mn-lt"/>
                <a:ea typeface="+mn-ea"/>
                <a:cs typeface="+mn-cs"/>
              </a:rPr>
              <a:t>quality of life (</a:t>
            </a:r>
            <a:r>
              <a:rPr lang="en-GB" sz="1200" b="0" i="0" u="none" strike="noStrike" kern="1200" baseline="0" dirty="0" err="1" smtClean="0">
                <a:solidFill>
                  <a:schemeClr val="tx1"/>
                </a:solidFill>
                <a:latin typeface="+mn-lt"/>
                <a:ea typeface="+mn-ea"/>
                <a:cs typeface="+mn-cs"/>
              </a:rPr>
              <a:t>QoL</a:t>
            </a:r>
            <a:r>
              <a:rPr lang="en-GB" sz="1200" b="0" i="0" u="none" strike="noStrike" kern="1200" baseline="0" dirty="0" smtClean="0">
                <a:solidFill>
                  <a:schemeClr val="tx1"/>
                </a:solidFill>
                <a:latin typeface="+mn-lt"/>
                <a:ea typeface="+mn-ea"/>
                <a:cs typeface="+mn-cs"/>
              </a:rPr>
              <a:t>), Fatigue Score </a:t>
            </a:r>
            <a:r>
              <a:rPr lang="en-GB" sz="1200" b="0" i="0" u="none" strike="noStrike" kern="1200" baseline="0" dirty="0" err="1" smtClean="0">
                <a:solidFill>
                  <a:schemeClr val="tx1"/>
                </a:solidFill>
                <a:latin typeface="+mn-lt"/>
                <a:ea typeface="+mn-ea"/>
                <a:cs typeface="+mn-cs"/>
              </a:rPr>
              <a:t>atWeeks</a:t>
            </a:r>
            <a:r>
              <a:rPr lang="en-GB" sz="1200" b="0" i="0" u="none" strike="noStrike" kern="1200" baseline="0" dirty="0" smtClean="0">
                <a:solidFill>
                  <a:schemeClr val="tx1"/>
                </a:solidFill>
                <a:latin typeface="+mn-lt"/>
                <a:ea typeface="+mn-ea"/>
                <a:cs typeface="+mn-cs"/>
              </a:rPr>
              <a:t> 6, 12, 24, 36, and 52 and the effect of FCM on the rate of hospitalization</a:t>
            </a:r>
          </a:p>
          <a:p>
            <a:r>
              <a:rPr lang="en-GB" sz="1200" b="0" i="0" u="none" strike="noStrike" kern="1200" baseline="0" dirty="0" smtClean="0">
                <a:solidFill>
                  <a:schemeClr val="tx1"/>
                </a:solidFill>
                <a:latin typeface="+mn-lt"/>
                <a:ea typeface="+mn-ea"/>
                <a:cs typeface="+mn-cs"/>
              </a:rPr>
              <a:t>for worsening HF. Treatment with FCM significantly prolonged 6MWT distance at Week 24 (difference FCM vs.</a:t>
            </a:r>
          </a:p>
          <a:p>
            <a:r>
              <a:rPr lang="en-GB" sz="1200" b="0" i="0" u="none" strike="noStrike" kern="1200" baseline="0" dirty="0" smtClean="0">
                <a:solidFill>
                  <a:schemeClr val="tx1"/>
                </a:solidFill>
                <a:latin typeface="+mn-lt"/>
                <a:ea typeface="+mn-ea"/>
                <a:cs typeface="+mn-cs"/>
              </a:rPr>
              <a:t>placebo: 33+11 m, P ¼ 0.002). The treatment effect of FCM was consistent in all subgroups and was sustained to</a:t>
            </a:r>
          </a:p>
          <a:p>
            <a:r>
              <a:rPr lang="en-GB" sz="1200" b="0" i="0" u="none" strike="noStrike" kern="1200" baseline="0" dirty="0" smtClean="0">
                <a:solidFill>
                  <a:schemeClr val="tx1"/>
                </a:solidFill>
                <a:latin typeface="+mn-lt"/>
                <a:ea typeface="+mn-ea"/>
                <a:cs typeface="+mn-cs"/>
              </a:rPr>
              <a:t>Week 52 (difference FCM vs. placebo: 36+11 m, P , 0.001). Throughout the study, an improvement in NYHA</a:t>
            </a:r>
          </a:p>
          <a:p>
            <a:r>
              <a:rPr lang="en-GB" sz="1200" b="0" i="0" u="none" strike="noStrike" kern="1200" baseline="0" dirty="0" smtClean="0">
                <a:solidFill>
                  <a:schemeClr val="tx1"/>
                </a:solidFill>
                <a:latin typeface="+mn-lt"/>
                <a:ea typeface="+mn-ea"/>
                <a:cs typeface="+mn-cs"/>
              </a:rPr>
              <a:t>class, PGA, </a:t>
            </a:r>
            <a:r>
              <a:rPr lang="en-GB" sz="1200" b="0" i="0" u="none" strike="noStrike" kern="1200" baseline="0" dirty="0" err="1" smtClean="0">
                <a:solidFill>
                  <a:schemeClr val="tx1"/>
                </a:solidFill>
                <a:latin typeface="+mn-lt"/>
                <a:ea typeface="+mn-ea"/>
                <a:cs typeface="+mn-cs"/>
              </a:rPr>
              <a:t>QoL</a:t>
            </a:r>
            <a:r>
              <a:rPr lang="en-GB" sz="1200" b="0" i="0" u="none" strike="noStrike" kern="1200" baseline="0" dirty="0" smtClean="0">
                <a:solidFill>
                  <a:schemeClr val="tx1"/>
                </a:solidFill>
                <a:latin typeface="+mn-lt"/>
                <a:ea typeface="+mn-ea"/>
                <a:cs typeface="+mn-cs"/>
              </a:rPr>
              <a:t>, and Fatigue Score in patients treated with FCM was detected with statistical significance observed</a:t>
            </a:r>
          </a:p>
          <a:p>
            <a:r>
              <a:rPr lang="en-GB" sz="1200" b="0" i="0" u="none" strike="noStrike" kern="1200" baseline="0" dirty="0" err="1" smtClean="0">
                <a:solidFill>
                  <a:schemeClr val="tx1"/>
                </a:solidFill>
                <a:latin typeface="+mn-lt"/>
                <a:ea typeface="+mn-ea"/>
                <a:cs typeface="+mn-cs"/>
              </a:rPr>
              <a:t>fromWeek</a:t>
            </a:r>
            <a:r>
              <a:rPr lang="en-GB" sz="1200" b="0" i="0" u="none" strike="noStrike" kern="1200" baseline="0" dirty="0" smtClean="0">
                <a:solidFill>
                  <a:schemeClr val="tx1"/>
                </a:solidFill>
                <a:latin typeface="+mn-lt"/>
                <a:ea typeface="+mn-ea"/>
                <a:cs typeface="+mn-cs"/>
              </a:rPr>
              <a:t> 24 onwards. Treatment with FCM was associated with a significant reduction in the risk of hospitalizations</a:t>
            </a:r>
          </a:p>
          <a:p>
            <a:r>
              <a:rPr lang="en-GB" sz="1200" b="0" i="0" u="none" strike="noStrike" kern="1200" baseline="0" dirty="0" smtClean="0">
                <a:solidFill>
                  <a:schemeClr val="tx1"/>
                </a:solidFill>
                <a:latin typeface="+mn-lt"/>
                <a:ea typeface="+mn-ea"/>
                <a:cs typeface="+mn-cs"/>
              </a:rPr>
              <a:t>for worsening HF [hazard ratio (95% confidence interval): 0.39 (0.19–0.82), P ¼ 0.009]. The number of deaths (FCM: 12,</a:t>
            </a:r>
          </a:p>
          <a:p>
            <a:r>
              <a:rPr lang="en-GB" sz="1200" b="0" i="0" u="none" strike="noStrike" kern="1200" baseline="0" dirty="0" smtClean="0">
                <a:solidFill>
                  <a:schemeClr val="tx1"/>
                </a:solidFill>
                <a:latin typeface="+mn-lt"/>
                <a:ea typeface="+mn-ea"/>
                <a:cs typeface="+mn-cs"/>
              </a:rPr>
              <a:t>placebo: 14 deaths) and the incidence of adverse events were comparable between both groups.</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The CONFIRM-HF study shows that the treatment of stable, symptomatic,</a:t>
            </a:r>
          </a:p>
          <a:p>
            <a:r>
              <a:rPr lang="en-GB" sz="1200" b="0" i="0" u="none" strike="noStrike" kern="1200" baseline="0" dirty="0" smtClean="0">
                <a:solidFill>
                  <a:schemeClr val="tx1"/>
                </a:solidFill>
                <a:latin typeface="+mn-lt"/>
                <a:ea typeface="+mn-ea"/>
                <a:cs typeface="+mn-cs"/>
              </a:rPr>
              <a:t>iron-deficient HF patients with </a:t>
            </a:r>
            <a:r>
              <a:rPr lang="en-GB" sz="1200" b="0" i="0" u="none" strike="noStrike" kern="1200" baseline="0" dirty="0" err="1" smtClean="0">
                <a:solidFill>
                  <a:schemeClr val="tx1"/>
                </a:solidFill>
                <a:latin typeface="+mn-lt"/>
                <a:ea typeface="+mn-ea"/>
                <a:cs typeface="+mn-cs"/>
              </a:rPr>
              <a:t>i.v.</a:t>
            </a:r>
            <a:r>
              <a:rPr lang="en-GB" sz="1200" b="0" i="0" u="none" strike="noStrike" kern="1200" baseline="0" dirty="0" smtClean="0">
                <a:solidFill>
                  <a:schemeClr val="tx1"/>
                </a:solidFill>
                <a:latin typeface="+mn-lt"/>
                <a:ea typeface="+mn-ea"/>
                <a:cs typeface="+mn-cs"/>
              </a:rPr>
              <a:t> iron (FCM) results in sustainable</a:t>
            </a:r>
          </a:p>
          <a:p>
            <a:r>
              <a:rPr lang="en-GB" sz="1200" b="0" i="0" u="none" strike="noStrike" kern="1200" baseline="0" dirty="0" smtClean="0">
                <a:solidFill>
                  <a:schemeClr val="tx1"/>
                </a:solidFill>
                <a:latin typeface="+mn-lt"/>
                <a:ea typeface="+mn-ea"/>
                <a:cs typeface="+mn-cs"/>
              </a:rPr>
              <a:t>improvement in functional capacity as measured over a</a:t>
            </a:r>
          </a:p>
          <a:p>
            <a:r>
              <a:rPr lang="en-GB" sz="1200" b="0" i="0" u="none" strike="noStrike" kern="1200" baseline="0" dirty="0" smtClean="0">
                <a:solidFill>
                  <a:schemeClr val="tx1"/>
                </a:solidFill>
                <a:latin typeface="+mn-lt"/>
                <a:ea typeface="+mn-ea"/>
                <a:cs typeface="+mn-cs"/>
              </a:rPr>
              <a:t>1-year period using the 6-MWT walking test. These favourable</a:t>
            </a:r>
          </a:p>
          <a:p>
            <a:r>
              <a:rPr lang="en-GB" sz="1200" b="0" i="0" u="none" strike="noStrike" kern="1200" baseline="0" dirty="0" smtClean="0">
                <a:solidFill>
                  <a:schemeClr val="tx1"/>
                </a:solidFill>
                <a:latin typeface="+mn-lt"/>
                <a:ea typeface="+mn-ea"/>
                <a:cs typeface="+mn-cs"/>
              </a:rPr>
              <a:t>results were consistent across all pre-specified subgroups including</a:t>
            </a:r>
          </a:p>
          <a:p>
            <a:r>
              <a:rPr lang="en-GB" sz="1200" b="0" i="0" u="none" strike="noStrike" kern="1200" baseline="0" dirty="0" smtClean="0">
                <a:solidFill>
                  <a:schemeClr val="tx1"/>
                </a:solidFill>
                <a:latin typeface="+mn-lt"/>
                <a:ea typeface="+mn-ea"/>
                <a:cs typeface="+mn-cs"/>
              </a:rPr>
              <a:t>patients with and without anaemia. The beneficial effects of</a:t>
            </a:r>
          </a:p>
          <a:p>
            <a:r>
              <a:rPr lang="en-GB" sz="1200" b="0" i="0" u="none" strike="noStrike" kern="1200" baseline="0" dirty="0" smtClean="0">
                <a:solidFill>
                  <a:schemeClr val="tx1"/>
                </a:solidFill>
                <a:latin typeface="+mn-lt"/>
                <a:ea typeface="+mn-ea"/>
                <a:cs typeface="+mn-cs"/>
              </a:rPr>
              <a:t>treatment with FCM were confirmed by concomitant improvement</a:t>
            </a:r>
          </a:p>
          <a:p>
            <a:r>
              <a:rPr lang="en-GB" sz="1200" b="0" i="0" u="none" strike="noStrike" kern="1200" baseline="0" dirty="0" smtClean="0">
                <a:solidFill>
                  <a:schemeClr val="tx1"/>
                </a:solidFill>
                <a:latin typeface="+mn-lt"/>
                <a:ea typeface="+mn-ea"/>
                <a:cs typeface="+mn-cs"/>
              </a:rPr>
              <a:t>in patients functional status and quality of life throughout the study.</a:t>
            </a:r>
          </a:p>
          <a:p>
            <a:r>
              <a:rPr lang="en-GB" sz="1200" b="0" i="0" u="none" strike="noStrike" kern="1200" baseline="0" dirty="0" smtClean="0">
                <a:solidFill>
                  <a:schemeClr val="tx1"/>
                </a:solidFill>
                <a:latin typeface="+mn-lt"/>
                <a:ea typeface="+mn-ea"/>
                <a:cs typeface="+mn-cs"/>
              </a:rPr>
              <a:t>Importantly, patients treated with FCM demonstrated significantly</a:t>
            </a:r>
          </a:p>
          <a:p>
            <a:r>
              <a:rPr lang="en-GB" sz="1200" b="0" i="0" u="none" strike="noStrike" kern="1200" baseline="0" dirty="0" smtClean="0">
                <a:solidFill>
                  <a:schemeClr val="tx1"/>
                </a:solidFill>
                <a:latin typeface="+mn-lt"/>
                <a:ea typeface="+mn-ea"/>
                <a:cs typeface="+mn-cs"/>
              </a:rPr>
              <a:t>reduced risk of hospital admission due to worsening HF during</a:t>
            </a:r>
          </a:p>
          <a:p>
            <a:r>
              <a:rPr lang="en-GB" sz="1200" b="0" i="0" u="none" strike="noStrike" kern="1200" baseline="0" dirty="0" smtClean="0">
                <a:solidFill>
                  <a:schemeClr val="tx1"/>
                </a:solidFill>
                <a:latin typeface="+mn-lt"/>
                <a:ea typeface="+mn-ea"/>
                <a:cs typeface="+mn-cs"/>
              </a:rPr>
              <a:t>1-year follow-up. Long-term correction of ID with FCM was</a:t>
            </a:r>
          </a:p>
          <a:p>
            <a:r>
              <a:rPr lang="en-GB" sz="1200" b="0" i="0" u="none" strike="noStrike" kern="1200" baseline="0" dirty="0" smtClean="0">
                <a:solidFill>
                  <a:schemeClr val="tx1"/>
                </a:solidFill>
                <a:latin typeface="+mn-lt"/>
                <a:ea typeface="+mn-ea"/>
                <a:cs typeface="+mn-cs"/>
              </a:rPr>
              <a:t>supported by a good safety profile and was well-tolerated.</a:t>
            </a:r>
          </a:p>
          <a:p>
            <a:endParaRPr lang="en-GB" dirty="0"/>
          </a:p>
        </p:txBody>
      </p:sp>
      <p:sp>
        <p:nvSpPr>
          <p:cNvPr id="4" name="Slide Number Placeholder 3"/>
          <p:cNvSpPr>
            <a:spLocks noGrp="1"/>
          </p:cNvSpPr>
          <p:nvPr>
            <p:ph type="sldNum" sz="quarter" idx="10"/>
          </p:nvPr>
        </p:nvSpPr>
        <p:spPr/>
        <p:txBody>
          <a:bodyPr/>
          <a:lstStyle/>
          <a:p>
            <a:fld id="{42800BF3-5615-4926-837E-58BAE10E32BC}" type="slidenum">
              <a:rPr lang="en-GB" smtClean="0"/>
              <a:t>27</a:t>
            </a:fld>
            <a:endParaRPr lang="en-GB"/>
          </a:p>
        </p:txBody>
      </p:sp>
    </p:spTree>
    <p:extLst>
      <p:ext uri="{BB962C8B-B14F-4D97-AF65-F5344CB8AC3E}">
        <p14:creationId xmlns:p14="http://schemas.microsoft.com/office/powerpoint/2010/main" val="23884353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Mechanistic studies will independently examine processes that may account for the clinical benefit seen in previous observational and randomised studies of iron therapy. The potential benefit of parenteral iron may simply be due to a change in haemoglobin or a more complex effect may be in operation through, for example, altered cardiac remodelling, inflammatory mediators, or vasoactive substances.</a:t>
            </a:r>
          </a:p>
          <a:p>
            <a:endParaRPr lang="en-GB" dirty="0" smtClean="0"/>
          </a:p>
          <a:p>
            <a:r>
              <a:rPr lang="en-GB" dirty="0" smtClean="0"/>
              <a:t>In addition, both early and delayed mechanisms involving altered remodelling, inflammatory mediators (anti-inflammatory -via reduced pro-inflammatory cytokines (IL-6 and IL-8)) and pro-inflammatory (via increased IL-1b and reduced IL-10 (anti-inflammatory)), or vasoactive substances (oxidative stress) will be studied.</a:t>
            </a:r>
          </a:p>
          <a:p>
            <a:r>
              <a:rPr lang="en-GB" dirty="0" smtClean="0"/>
              <a:t> </a:t>
            </a:r>
          </a:p>
          <a:p>
            <a:r>
              <a:rPr lang="en-GB" dirty="0" smtClean="0"/>
              <a:t> </a:t>
            </a:r>
          </a:p>
          <a:p>
            <a:r>
              <a:rPr lang="en-GB" dirty="0" smtClean="0"/>
              <a:t>Biomarker-based measurements to examine the more detailed signalling pathways that are influenced by iron in CKD will be studied. These will include biomarkers of lipid peroxidation and free radical scavengers</a:t>
            </a:r>
          </a:p>
          <a:p>
            <a:r>
              <a:rPr lang="en-GB" dirty="0" smtClean="0"/>
              <a:t> </a:t>
            </a:r>
          </a:p>
          <a:p>
            <a:r>
              <a:rPr lang="en-GB" dirty="0" smtClean="0"/>
              <a:t>•	Pulse wave velocity (PWV) a surrogate measure of - Arterial stiffness</a:t>
            </a:r>
          </a:p>
          <a:p>
            <a:r>
              <a:rPr lang="en-GB" dirty="0" smtClean="0"/>
              <a:t>•	Inflammatory markers - Cytokines - IL-6; IL-8 and IL-10 ad CRP</a:t>
            </a:r>
          </a:p>
          <a:p>
            <a:r>
              <a:rPr lang="en-GB" dirty="0" smtClean="0"/>
              <a:t>•	E and P </a:t>
            </a:r>
            <a:r>
              <a:rPr lang="en-GB" dirty="0" err="1" smtClean="0"/>
              <a:t>selectin</a:t>
            </a:r>
            <a:r>
              <a:rPr lang="en-GB" dirty="0" smtClean="0"/>
              <a:t> endothelial markers</a:t>
            </a:r>
          </a:p>
          <a:p>
            <a:r>
              <a:rPr lang="en-GB" dirty="0" smtClean="0"/>
              <a:t>•	Oxidative stress markers - plasma </a:t>
            </a:r>
            <a:r>
              <a:rPr lang="en-GB" dirty="0" err="1" smtClean="0"/>
              <a:t>malondialdehyde</a:t>
            </a:r>
            <a:r>
              <a:rPr lang="en-GB" dirty="0" smtClean="0"/>
              <a:t> (MDA) and GSH (glutathione) and TBARS 	activity</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59C6C759-1B4C-4742-9B34-F1180F88EDF9}" type="slidenum">
              <a:rPr lang="en-GB" smtClean="0"/>
              <a:t>31</a:t>
            </a:fld>
            <a:endParaRPr lang="en-GB"/>
          </a:p>
        </p:txBody>
      </p:sp>
    </p:spTree>
    <p:extLst>
      <p:ext uri="{BB962C8B-B14F-4D97-AF65-F5344CB8AC3E}">
        <p14:creationId xmlns:p14="http://schemas.microsoft.com/office/powerpoint/2010/main" val="25145269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2FED589-056F-4271-8D4F-D84CCF7990CD}" type="slidenum">
              <a:rPr lang="en-GB" smtClean="0"/>
              <a:t>34</a:t>
            </a:fld>
            <a:endParaRPr lang="en-GB"/>
          </a:p>
        </p:txBody>
      </p:sp>
    </p:spTree>
    <p:extLst>
      <p:ext uri="{BB962C8B-B14F-4D97-AF65-F5344CB8AC3E}">
        <p14:creationId xmlns:p14="http://schemas.microsoft.com/office/powerpoint/2010/main" val="12586196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2FED589-056F-4271-8D4F-D84CCF7990CD}" type="slidenum">
              <a:rPr lang="en-GB" smtClean="0"/>
              <a:t>35</a:t>
            </a:fld>
            <a:endParaRPr lang="en-GB"/>
          </a:p>
        </p:txBody>
      </p:sp>
    </p:spTree>
    <p:extLst>
      <p:ext uri="{BB962C8B-B14F-4D97-AF65-F5344CB8AC3E}">
        <p14:creationId xmlns:p14="http://schemas.microsoft.com/office/powerpoint/2010/main" val="12586196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lvl="0"/>
            <a:fld id="{FD846D2E-D2DF-48F4-B759-A71DDDFFB50E}" type="slidenum">
              <a:rPr lang="en-GB" smtClean="0"/>
              <a:t>36</a:t>
            </a:fld>
            <a:endParaRPr lang="en-GB"/>
          </a:p>
        </p:txBody>
      </p:sp>
    </p:spTree>
    <p:extLst>
      <p:ext uri="{BB962C8B-B14F-4D97-AF65-F5344CB8AC3E}">
        <p14:creationId xmlns:p14="http://schemas.microsoft.com/office/powerpoint/2010/main" val="3985223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Chronic</a:t>
            </a:r>
            <a:r>
              <a:rPr lang="en-US" baseline="0" dirty="0" smtClean="0"/>
              <a:t> kidney disease is defined as a progressive loss of kidney function over a period of months or years, regardless of the original kidney disease.</a:t>
            </a:r>
          </a:p>
          <a:p>
            <a:endParaRPr lang="en-US" baseline="0" dirty="0" smtClean="0"/>
          </a:p>
          <a:p>
            <a:r>
              <a:rPr lang="en-US" baseline="0" dirty="0" smtClean="0"/>
              <a:t>CKD can have serious implications for those affected including a risk of CKD progressing to complete kidney failure</a:t>
            </a:r>
          </a:p>
          <a:p>
            <a:endParaRPr lang="en-US" baseline="0" dirty="0" smtClean="0"/>
          </a:p>
          <a:p>
            <a:r>
              <a:rPr lang="en-US" baseline="0" dirty="0" smtClean="0"/>
              <a:t>Development of iron deficiency </a:t>
            </a:r>
            <a:r>
              <a:rPr lang="en-US" baseline="0" dirty="0" smtClean="0">
                <a:sym typeface="Wingdings"/>
              </a:rPr>
              <a:t> which may progress to </a:t>
            </a:r>
            <a:r>
              <a:rPr lang="en-US" baseline="0" dirty="0" err="1" smtClean="0">
                <a:sym typeface="Wingdings"/>
              </a:rPr>
              <a:t>anaemia</a:t>
            </a:r>
            <a:endParaRPr lang="en-US" baseline="0" dirty="0" smtClean="0">
              <a:sym typeface="Wingdings"/>
            </a:endParaRPr>
          </a:p>
          <a:p>
            <a:endParaRPr lang="en-US" baseline="0" dirty="0" smtClean="0">
              <a:sym typeface="Wingdings"/>
            </a:endParaRPr>
          </a:p>
          <a:p>
            <a:r>
              <a:rPr lang="en-US" baseline="0" dirty="0" smtClean="0">
                <a:sym typeface="Wingdings"/>
              </a:rPr>
              <a:t>And increased risk of heart disease.</a:t>
            </a:r>
            <a:endParaRPr lang="en-US" dirty="0"/>
          </a:p>
        </p:txBody>
      </p:sp>
      <p:sp>
        <p:nvSpPr>
          <p:cNvPr id="4" name="Slide Number Placeholder 3"/>
          <p:cNvSpPr>
            <a:spLocks noGrp="1"/>
          </p:cNvSpPr>
          <p:nvPr>
            <p:ph type="sldNum" sz="quarter" idx="10"/>
          </p:nvPr>
        </p:nvSpPr>
        <p:spPr/>
        <p:txBody>
          <a:bodyPr/>
          <a:lstStyle/>
          <a:p>
            <a:fld id="{B02AB4B6-8F85-944C-B488-6F4001D6D7D2}" type="slidenum">
              <a:rPr lang="en-US" smtClean="0"/>
              <a:t>3</a:t>
            </a:fld>
            <a:endParaRPr lang="en-US"/>
          </a:p>
        </p:txBody>
      </p:sp>
    </p:spTree>
    <p:extLst>
      <p:ext uri="{BB962C8B-B14F-4D97-AF65-F5344CB8AC3E}">
        <p14:creationId xmlns:p14="http://schemas.microsoft.com/office/powerpoint/2010/main" val="1122197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this is to further the support the statement </a:t>
            </a:r>
            <a:r>
              <a:rPr lang="en-US" dirty="0" err="1" smtClean="0"/>
              <a:t>Ive</a:t>
            </a:r>
            <a:r>
              <a:rPr lang="en-US" dirty="0" smtClean="0"/>
              <a:t> just made. Data published by De </a:t>
            </a:r>
            <a:r>
              <a:rPr lang="en-US" dirty="0" err="1" smtClean="0"/>
              <a:t>jager</a:t>
            </a:r>
            <a:r>
              <a:rPr lang="en-US" dirty="0" smtClean="0"/>
              <a:t> in 2009 describing how high</a:t>
            </a:r>
            <a:r>
              <a:rPr lang="en-US" baseline="0" dirty="0" smtClean="0"/>
              <a:t> the mortality can be from Cardiovascular complications in CKD/Dialysis patients compared to the general </a:t>
            </a:r>
            <a:r>
              <a:rPr lang="en-US" baseline="0" dirty="0" err="1" smtClean="0"/>
              <a:t>popualtion</a:t>
            </a:r>
            <a:r>
              <a:rPr lang="en-US" baseline="0" dirty="0" smtClean="0"/>
              <a:t>. The </a:t>
            </a:r>
            <a:r>
              <a:rPr lang="en-US" baseline="0" dirty="0" err="1" smtClean="0"/>
              <a:t>gragh</a:t>
            </a:r>
            <a:r>
              <a:rPr lang="en-US" baseline="0" dirty="0" smtClean="0"/>
              <a:t> shows how end stage renal disease/dialysis patients .</a:t>
            </a:r>
          </a:p>
          <a:p>
            <a:endParaRPr lang="en-US" baseline="0" dirty="0" smtClean="0"/>
          </a:p>
          <a:p>
            <a:r>
              <a:rPr lang="en-US" sz="1200" kern="1200" dirty="0" smtClean="0">
                <a:solidFill>
                  <a:schemeClr val="tx1"/>
                </a:solidFill>
                <a:latin typeface="+mn-lt"/>
                <a:ea typeface="+mn-ea"/>
                <a:cs typeface="+mn-cs"/>
              </a:rPr>
              <a:t>Cardiovascular mortality is considered the main cause of death in patients receiving dialysis and is 10 to 20 times higher in such patients than in the general population.</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Patients with chronic kidney disease are at higher mortality risk compared with the general population.1,2 Cardiovascular disease is the most common cause of death in these patients, as noted more than 30 years ago.3 Several studies have shown that cardiovascular disease accounts for 40% to 50% of deaths in patients with end-stage renal disease.4- 6 Cardiovascular mortality risk in patients receiving hemodialysis or peritoneal dialysis is observed to be 10 to 20 times that in the general population.4,6</a:t>
            </a:r>
            <a:endParaRPr lang="en-US" dirty="0"/>
          </a:p>
        </p:txBody>
      </p:sp>
      <p:sp>
        <p:nvSpPr>
          <p:cNvPr id="4" name="Slide Number Placeholder 3"/>
          <p:cNvSpPr>
            <a:spLocks noGrp="1"/>
          </p:cNvSpPr>
          <p:nvPr>
            <p:ph type="sldNum" sz="quarter" idx="10"/>
          </p:nvPr>
        </p:nvSpPr>
        <p:spPr/>
        <p:txBody>
          <a:bodyPr/>
          <a:lstStyle/>
          <a:p>
            <a:fld id="{B02AB4B6-8F85-944C-B488-6F4001D6D7D2}" type="slidenum">
              <a:rPr lang="en-US" smtClean="0"/>
              <a:t>4</a:t>
            </a:fld>
            <a:endParaRPr lang="en-US"/>
          </a:p>
        </p:txBody>
      </p:sp>
    </p:spTree>
    <p:extLst>
      <p:ext uri="{BB962C8B-B14F-4D97-AF65-F5344CB8AC3E}">
        <p14:creationId xmlns:p14="http://schemas.microsoft.com/office/powerpoint/2010/main" val="800625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TextEdit="1"/>
          </p:cNvSpPr>
          <p:nvPr>
            <p:ph type="sldImg"/>
          </p:nvPr>
        </p:nvSpPr>
        <p:spPr>
          <a:ln/>
        </p:spPr>
      </p:sp>
      <p:sp>
        <p:nvSpPr>
          <p:cNvPr id="39939" name="Rectangle 3"/>
          <p:cNvSpPr>
            <a:spLocks noGrp="1"/>
          </p:cNvSpPr>
          <p:nvPr>
            <p:ph type="body" idx="1"/>
          </p:nvPr>
        </p:nvSpPr>
        <p:spPr>
          <a:xfrm>
            <a:off x="906464" y="4714875"/>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smtClean="0"/>
              <a:t>Previously our</a:t>
            </a:r>
            <a:r>
              <a:rPr lang="en-GB" altLang="en-US" baseline="0" dirty="0" smtClean="0"/>
              <a:t> team has shown how the combination of both renal dysfunction and anaemia can dramatically affect and decrease the survival of patients over time.</a:t>
            </a:r>
            <a:endParaRPr lang="en-GB" altLang="en-US" dirty="0" smtClean="0"/>
          </a:p>
        </p:txBody>
      </p:sp>
    </p:spTree>
    <p:extLst>
      <p:ext uri="{BB962C8B-B14F-4D97-AF65-F5344CB8AC3E}">
        <p14:creationId xmlns:p14="http://schemas.microsoft.com/office/powerpoint/2010/main" val="3018083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spcBef>
                <a:spcPct val="0"/>
              </a:spcBef>
            </a:pPr>
            <a:r>
              <a:rPr lang="en-GB" altLang="en-US" sz="900" dirty="0" smtClean="0"/>
              <a:t>Uraemia in CKD can eventually lead to Cardiomyopathy.</a:t>
            </a:r>
            <a:r>
              <a:rPr lang="en-GB" altLang="en-US" sz="900" baseline="0" dirty="0" smtClean="0"/>
              <a:t> The process is quite complex involving structural changes metabolic changes and so on.</a:t>
            </a:r>
          </a:p>
          <a:p>
            <a:pPr eaLnBrk="1" hangingPunct="1">
              <a:lnSpc>
                <a:spcPct val="90000"/>
              </a:lnSpc>
              <a:spcBef>
                <a:spcPct val="0"/>
              </a:spcBef>
            </a:pPr>
            <a:endParaRPr lang="en-GB" altLang="en-US" sz="900" baseline="0" dirty="0" smtClean="0"/>
          </a:p>
          <a:p>
            <a:pPr eaLnBrk="1" hangingPunct="1">
              <a:lnSpc>
                <a:spcPct val="90000"/>
              </a:lnSpc>
              <a:spcBef>
                <a:spcPct val="0"/>
              </a:spcBef>
            </a:pPr>
            <a:r>
              <a:rPr lang="en-GB" altLang="en-US" sz="900" baseline="0" dirty="0" smtClean="0"/>
              <a:t>The heart is subject to </a:t>
            </a:r>
            <a:r>
              <a:rPr lang="en-GB" altLang="en-US" sz="900" baseline="0" dirty="0" err="1" smtClean="0"/>
              <a:t>adpative</a:t>
            </a:r>
            <a:r>
              <a:rPr lang="en-GB" altLang="en-US" sz="900" baseline="0" dirty="0" smtClean="0"/>
              <a:t> and maladaptive changes, eccentric and concentric LVH</a:t>
            </a:r>
            <a:endParaRPr lang="en-GB" altLang="en-US" sz="900" dirty="0" smtClean="0"/>
          </a:p>
          <a:p>
            <a:pPr eaLnBrk="1" hangingPunct="1">
              <a:lnSpc>
                <a:spcPct val="90000"/>
              </a:lnSpc>
              <a:spcBef>
                <a:spcPct val="0"/>
              </a:spcBef>
            </a:pPr>
            <a:endParaRPr lang="en-GB" altLang="en-US" sz="900" dirty="0" smtClean="0"/>
          </a:p>
          <a:p>
            <a:pPr eaLnBrk="1" hangingPunct="1">
              <a:lnSpc>
                <a:spcPct val="90000"/>
              </a:lnSpc>
              <a:spcBef>
                <a:spcPct val="0"/>
              </a:spcBef>
            </a:pPr>
            <a:r>
              <a:rPr lang="en-GB" altLang="en-US" sz="900" dirty="0" smtClean="0"/>
              <a:t>Uraemia in CKD can eventually lead to </a:t>
            </a:r>
            <a:r>
              <a:rPr lang="en-GB" altLang="en-US" sz="900" dirty="0" err="1" smtClean="0"/>
              <a:t>Uraemic</a:t>
            </a:r>
            <a:r>
              <a:rPr lang="en-GB" altLang="en-US" sz="900" baseline="0" dirty="0" smtClean="0"/>
              <a:t> cardiomyopathy.</a:t>
            </a:r>
            <a:endParaRPr lang="en-GB" altLang="en-US" sz="900" dirty="0" smtClean="0"/>
          </a:p>
          <a:p>
            <a:pPr eaLnBrk="1" hangingPunct="1">
              <a:lnSpc>
                <a:spcPct val="90000"/>
              </a:lnSpc>
              <a:spcBef>
                <a:spcPct val="0"/>
              </a:spcBef>
            </a:pPr>
            <a:endParaRPr lang="en-GB" altLang="en-US" sz="900" dirty="0" smtClean="0"/>
          </a:p>
          <a:p>
            <a:pPr eaLnBrk="1" hangingPunct="1">
              <a:lnSpc>
                <a:spcPct val="90000"/>
              </a:lnSpc>
              <a:spcBef>
                <a:spcPct val="0"/>
              </a:spcBef>
            </a:pPr>
            <a:r>
              <a:rPr lang="en-GB" altLang="en-US" sz="900" dirty="0" smtClean="0"/>
              <a:t>Phenotype specific to the </a:t>
            </a:r>
            <a:r>
              <a:rPr lang="en-GB" altLang="en-US" sz="900" dirty="0" err="1" smtClean="0"/>
              <a:t>uraemic</a:t>
            </a:r>
            <a:r>
              <a:rPr lang="en-GB" altLang="en-US" sz="900" dirty="0" smtClean="0"/>
              <a:t> heart</a:t>
            </a:r>
          </a:p>
          <a:p>
            <a:pPr eaLnBrk="1" hangingPunct="1">
              <a:lnSpc>
                <a:spcPct val="90000"/>
              </a:lnSpc>
              <a:spcBef>
                <a:spcPct val="0"/>
              </a:spcBef>
            </a:pPr>
            <a:endParaRPr lang="en-GB" altLang="en-US" sz="900" dirty="0" smtClean="0"/>
          </a:p>
          <a:p>
            <a:pPr eaLnBrk="1" hangingPunct="1">
              <a:lnSpc>
                <a:spcPct val="90000"/>
              </a:lnSpc>
              <a:spcBef>
                <a:spcPct val="0"/>
              </a:spcBef>
            </a:pPr>
            <a:r>
              <a:rPr lang="en-GB" altLang="en-US" sz="900" dirty="0" smtClean="0"/>
              <a:t>There are complex changes in uraemia</a:t>
            </a:r>
          </a:p>
          <a:p>
            <a:pPr eaLnBrk="1" hangingPunct="1">
              <a:lnSpc>
                <a:spcPct val="90000"/>
              </a:lnSpc>
              <a:spcBef>
                <a:spcPct val="0"/>
              </a:spcBef>
            </a:pPr>
            <a:endParaRPr lang="en-GB" altLang="en-US" sz="900" dirty="0" smtClean="0"/>
          </a:p>
          <a:p>
            <a:pPr eaLnBrk="1" hangingPunct="1">
              <a:lnSpc>
                <a:spcPct val="90000"/>
              </a:lnSpc>
              <a:spcBef>
                <a:spcPct val="0"/>
              </a:spcBef>
            </a:pPr>
            <a:r>
              <a:rPr lang="en-GB" altLang="en-US" sz="900" dirty="0" smtClean="0"/>
              <a:t>In terms of </a:t>
            </a:r>
          </a:p>
          <a:p>
            <a:pPr eaLnBrk="1" hangingPunct="1">
              <a:lnSpc>
                <a:spcPct val="90000"/>
              </a:lnSpc>
              <a:spcBef>
                <a:spcPct val="0"/>
              </a:spcBef>
            </a:pPr>
            <a:endParaRPr lang="en-GB" altLang="en-US" sz="900" dirty="0" smtClean="0"/>
          </a:p>
          <a:p>
            <a:pPr eaLnBrk="1" hangingPunct="1">
              <a:lnSpc>
                <a:spcPct val="90000"/>
              </a:lnSpc>
              <a:spcBef>
                <a:spcPct val="0"/>
              </a:spcBef>
            </a:pPr>
            <a:r>
              <a:rPr lang="en-GB" altLang="en-US" sz="900" b="1" dirty="0" smtClean="0"/>
              <a:t>STRUCTURAL CHANGES</a:t>
            </a:r>
          </a:p>
          <a:p>
            <a:pPr eaLnBrk="1" hangingPunct="1">
              <a:lnSpc>
                <a:spcPct val="90000"/>
              </a:lnSpc>
              <a:spcBef>
                <a:spcPct val="0"/>
              </a:spcBef>
            </a:pPr>
            <a:r>
              <a:rPr lang="en-GB" altLang="en-US" sz="900" dirty="0" smtClean="0"/>
              <a:t>Remodelling of the heart – eccentric and concentric </a:t>
            </a:r>
            <a:r>
              <a:rPr lang="en-GB" altLang="en-US" sz="700" dirty="0" smtClean="0">
                <a:latin typeface="Times New Roman" panose="02020603050405020304" pitchFamily="18" charset="0"/>
                <a:cs typeface="Times New Roman" panose="02020603050405020304" pitchFamily="18" charset="0"/>
              </a:rPr>
              <a:t>Left ventricular hypertrophy </a:t>
            </a:r>
            <a:r>
              <a:rPr lang="en-GB" altLang="en-US" sz="900" dirty="0" smtClean="0"/>
              <a:t>as described previously</a:t>
            </a:r>
          </a:p>
          <a:p>
            <a:pPr eaLnBrk="1" hangingPunct="1">
              <a:lnSpc>
                <a:spcPct val="90000"/>
              </a:lnSpc>
              <a:spcBef>
                <a:spcPct val="0"/>
              </a:spcBef>
            </a:pPr>
            <a:r>
              <a:rPr lang="en-GB" altLang="en-US" sz="900" dirty="0" smtClean="0"/>
              <a:t>Reduced capillary density - </a:t>
            </a:r>
            <a:r>
              <a:rPr lang="en-GB" altLang="en-US" sz="700" dirty="0" smtClean="0">
                <a:latin typeface="Times New Roman" panose="02020603050405020304" pitchFamily="18" charset="0"/>
                <a:cs typeface="Times New Roman" panose="02020603050405020304" pitchFamily="18" charset="0"/>
              </a:rPr>
              <a:t>Alterations in </a:t>
            </a:r>
            <a:r>
              <a:rPr lang="en-GB" altLang="en-US" sz="700" dirty="0" err="1" smtClean="0">
                <a:latin typeface="Times New Roman" panose="02020603050405020304" pitchFamily="18" charset="0"/>
                <a:cs typeface="Times New Roman" panose="02020603050405020304" pitchFamily="18" charset="0"/>
              </a:rPr>
              <a:t>myocyte</a:t>
            </a:r>
            <a:r>
              <a:rPr lang="en-GB" altLang="en-US" sz="700" dirty="0" smtClean="0">
                <a:latin typeface="Times New Roman" panose="02020603050405020304" pitchFamily="18" charset="0"/>
                <a:cs typeface="Times New Roman" panose="02020603050405020304" pitchFamily="18" charset="0"/>
              </a:rPr>
              <a:t> number</a:t>
            </a:r>
          </a:p>
          <a:p>
            <a:pPr eaLnBrk="1" hangingPunct="1">
              <a:lnSpc>
                <a:spcPct val="90000"/>
              </a:lnSpc>
              <a:spcBef>
                <a:spcPct val="0"/>
              </a:spcBef>
            </a:pPr>
            <a:r>
              <a:rPr lang="en-GB" altLang="en-US" sz="900" dirty="0" smtClean="0"/>
              <a:t>Myocardial fibrosis - </a:t>
            </a:r>
            <a:r>
              <a:rPr lang="en-GB" altLang="en-US" sz="700" dirty="0" err="1" smtClean="0">
                <a:latin typeface="Times New Roman" panose="02020603050405020304" pitchFamily="18" charset="0"/>
                <a:cs typeface="Times New Roman" panose="02020603050405020304" pitchFamily="18" charset="0"/>
              </a:rPr>
              <a:t>Intermyocytic</a:t>
            </a:r>
            <a:r>
              <a:rPr lang="en-GB" altLang="en-US" sz="700" dirty="0" smtClean="0">
                <a:latin typeface="Times New Roman" panose="02020603050405020304" pitchFamily="18" charset="0"/>
                <a:cs typeface="Times New Roman" panose="02020603050405020304" pitchFamily="18" charset="0"/>
              </a:rPr>
              <a:t> fibrosis</a:t>
            </a:r>
          </a:p>
          <a:p>
            <a:pPr>
              <a:lnSpc>
                <a:spcPct val="90000"/>
              </a:lnSpc>
              <a:spcBef>
                <a:spcPct val="0"/>
              </a:spcBef>
              <a:buFont typeface="Symbol" panose="05050102010706020507" pitchFamily="18" charset="2"/>
              <a:buChar char=""/>
            </a:pPr>
            <a:r>
              <a:rPr lang="en-GB" altLang="en-US" sz="700" dirty="0" smtClean="0">
                <a:latin typeface="Times New Roman" panose="02020603050405020304" pitchFamily="18" charset="0"/>
                <a:cs typeface="Times New Roman" panose="02020603050405020304" pitchFamily="18" charset="0"/>
              </a:rPr>
              <a:t>Coronary heart disease./ </a:t>
            </a:r>
            <a:r>
              <a:rPr lang="en-GB" altLang="en-US" sz="700" dirty="0" err="1" smtClean="0">
                <a:latin typeface="Times New Roman" panose="02020603050405020304" pitchFamily="18" charset="0"/>
                <a:cs typeface="Times New Roman" panose="02020603050405020304" pitchFamily="18" charset="0"/>
              </a:rPr>
              <a:t>microvascular</a:t>
            </a:r>
            <a:r>
              <a:rPr lang="en-GB" altLang="en-US" sz="700" dirty="0" smtClean="0">
                <a:latin typeface="Times New Roman" panose="02020603050405020304" pitchFamily="18" charset="0"/>
                <a:cs typeface="Times New Roman" panose="02020603050405020304" pitchFamily="18" charset="0"/>
              </a:rPr>
              <a:t> disease and </a:t>
            </a:r>
            <a:r>
              <a:rPr lang="en-GB" altLang="en-US" sz="700" dirty="0" err="1" smtClean="0">
                <a:latin typeface="Times New Roman" panose="02020603050405020304" pitchFamily="18" charset="0"/>
                <a:cs typeface="Times New Roman" panose="02020603050405020304" pitchFamily="18" charset="0"/>
              </a:rPr>
              <a:t>macrovascular</a:t>
            </a:r>
            <a:r>
              <a:rPr lang="en-GB" altLang="en-US" sz="700" dirty="0" smtClean="0">
                <a:latin typeface="Times New Roman" panose="02020603050405020304" pitchFamily="18" charset="0"/>
                <a:cs typeface="Times New Roman" panose="02020603050405020304" pitchFamily="18" charset="0"/>
              </a:rPr>
              <a:t> disease</a:t>
            </a:r>
          </a:p>
          <a:p>
            <a:pPr>
              <a:lnSpc>
                <a:spcPct val="90000"/>
              </a:lnSpc>
              <a:spcBef>
                <a:spcPct val="0"/>
              </a:spcBef>
              <a:buFont typeface="Symbol" panose="05050102010706020507" pitchFamily="18" charset="2"/>
              <a:buChar char=""/>
            </a:pPr>
            <a:endParaRPr lang="en-GB" altLang="en-US" sz="900" dirty="0" smtClean="0"/>
          </a:p>
          <a:p>
            <a:pPr>
              <a:lnSpc>
                <a:spcPct val="90000"/>
              </a:lnSpc>
              <a:spcBef>
                <a:spcPct val="0"/>
              </a:spcBef>
              <a:buFont typeface="Symbol" panose="05050102010706020507" pitchFamily="18" charset="2"/>
              <a:buChar char=""/>
            </a:pPr>
            <a:r>
              <a:rPr lang="en-GB" altLang="en-US" sz="900" dirty="0" smtClean="0"/>
              <a:t>These all lead to increased risk of hypoxic injury</a:t>
            </a:r>
          </a:p>
          <a:p>
            <a:pPr>
              <a:lnSpc>
                <a:spcPct val="90000"/>
              </a:lnSpc>
              <a:spcBef>
                <a:spcPct val="0"/>
              </a:spcBef>
              <a:buFont typeface="Symbol" panose="05050102010706020507" pitchFamily="18" charset="2"/>
              <a:buChar char=""/>
            </a:pPr>
            <a:endParaRPr lang="en-GB" altLang="en-US" sz="900" dirty="0" smtClean="0"/>
          </a:p>
          <a:p>
            <a:pPr eaLnBrk="1" hangingPunct="1">
              <a:lnSpc>
                <a:spcPct val="90000"/>
              </a:lnSpc>
              <a:spcBef>
                <a:spcPct val="0"/>
              </a:spcBef>
            </a:pPr>
            <a:r>
              <a:rPr lang="en-GB" altLang="en-US" sz="900" b="1" dirty="0" smtClean="0"/>
              <a:t>METABOLIC CHANGES</a:t>
            </a:r>
          </a:p>
          <a:p>
            <a:pPr eaLnBrk="1" hangingPunct="1">
              <a:lnSpc>
                <a:spcPct val="90000"/>
              </a:lnSpc>
              <a:spcBef>
                <a:spcPct val="0"/>
              </a:spcBef>
            </a:pPr>
            <a:r>
              <a:rPr lang="en-GB" altLang="en-US" sz="900" dirty="0" smtClean="0"/>
              <a:t>Abnormal cardiac </a:t>
            </a:r>
            <a:r>
              <a:rPr lang="en-GB" altLang="en-US" sz="900" dirty="0" err="1" smtClean="0"/>
              <a:t>enegretics</a:t>
            </a:r>
            <a:r>
              <a:rPr lang="en-GB" altLang="en-US" sz="900" dirty="0" smtClean="0"/>
              <a:t> with a switch to glucose metabolism - </a:t>
            </a:r>
            <a:r>
              <a:rPr lang="en-GB" altLang="en-US" sz="500" dirty="0" smtClean="0">
                <a:latin typeface="Times New Roman" panose="02020603050405020304" pitchFamily="18" charset="0"/>
              </a:rPr>
              <a:t> Energy starvation</a:t>
            </a:r>
          </a:p>
          <a:p>
            <a:pPr eaLnBrk="1" hangingPunct="1">
              <a:lnSpc>
                <a:spcPct val="90000"/>
              </a:lnSpc>
              <a:spcBef>
                <a:spcPct val="0"/>
              </a:spcBef>
            </a:pPr>
            <a:r>
              <a:rPr lang="en-GB" altLang="en-US" sz="500" dirty="0" smtClean="0">
                <a:latin typeface="Times New Roman" panose="02020603050405020304" pitchFamily="18" charset="0"/>
              </a:rPr>
              <a:t>reduced phosphocreatine/ATP ratio</a:t>
            </a:r>
          </a:p>
          <a:p>
            <a:pPr>
              <a:lnSpc>
                <a:spcPct val="90000"/>
              </a:lnSpc>
            </a:pPr>
            <a:r>
              <a:rPr lang="en-GB" altLang="en-US" sz="500" dirty="0" smtClean="0">
                <a:latin typeface="Times New Roman" panose="02020603050405020304" pitchFamily="18" charset="0"/>
                <a:cs typeface="Times New Roman" panose="02020603050405020304" pitchFamily="18" charset="0"/>
              </a:rPr>
              <a:t>Reduced stability of energy rich nucleotides</a:t>
            </a:r>
          </a:p>
          <a:p>
            <a:pPr>
              <a:lnSpc>
                <a:spcPct val="90000"/>
              </a:lnSpc>
            </a:pPr>
            <a:endParaRPr lang="en-GB" altLang="en-US" sz="500" dirty="0" smtClean="0">
              <a:latin typeface="Times New Roman" panose="02020603050405020304" pitchFamily="18" charset="0"/>
              <a:cs typeface="Times New Roman" panose="02020603050405020304" pitchFamily="18" charset="0"/>
            </a:endParaRPr>
          </a:p>
          <a:p>
            <a:pPr>
              <a:lnSpc>
                <a:spcPct val="90000"/>
              </a:lnSpc>
            </a:pPr>
            <a:r>
              <a:rPr lang="en-GB" altLang="en-US" sz="900" b="1" dirty="0" smtClean="0"/>
              <a:t>CELLULAR CHANGES</a:t>
            </a:r>
          </a:p>
          <a:p>
            <a:pPr>
              <a:lnSpc>
                <a:spcPct val="90000"/>
              </a:lnSpc>
              <a:spcBef>
                <a:spcPct val="0"/>
              </a:spcBef>
              <a:buFont typeface="Symbol" panose="05050102010706020507" pitchFamily="18" charset="2"/>
              <a:buNone/>
            </a:pPr>
            <a:r>
              <a:rPr lang="en-GB" altLang="en-US" sz="500" dirty="0" smtClean="0">
                <a:latin typeface="Times New Roman" panose="02020603050405020304" pitchFamily="18" charset="0"/>
                <a:cs typeface="Times New Roman" panose="02020603050405020304" pitchFamily="18" charset="0"/>
              </a:rPr>
              <a:t>Reduction of insulin mediated glucose uptake</a:t>
            </a:r>
          </a:p>
          <a:p>
            <a:pPr>
              <a:lnSpc>
                <a:spcPct val="90000"/>
              </a:lnSpc>
              <a:spcBef>
                <a:spcPct val="0"/>
              </a:spcBef>
              <a:buFont typeface="Symbol" panose="05050102010706020507" pitchFamily="18" charset="2"/>
              <a:buNone/>
            </a:pPr>
            <a:r>
              <a:rPr lang="en-GB" altLang="en-US" sz="500" dirty="0" smtClean="0">
                <a:latin typeface="Times New Roman" panose="02020603050405020304" pitchFamily="18" charset="0"/>
              </a:rPr>
              <a:t>GSK-3b/</a:t>
            </a:r>
            <a:r>
              <a:rPr lang="en-GB" altLang="en-US" sz="500" dirty="0" err="1" smtClean="0">
                <a:latin typeface="Times New Roman" panose="02020603050405020304" pitchFamily="18" charset="0"/>
              </a:rPr>
              <a:t>AKt</a:t>
            </a:r>
            <a:r>
              <a:rPr lang="en-GB" altLang="en-US" sz="500" dirty="0" smtClean="0">
                <a:latin typeface="Times New Roman" panose="02020603050405020304" pitchFamily="18" charset="0"/>
              </a:rPr>
              <a:t>/PIP3K</a:t>
            </a:r>
          </a:p>
          <a:p>
            <a:pPr eaLnBrk="1" hangingPunct="1">
              <a:lnSpc>
                <a:spcPct val="90000"/>
              </a:lnSpc>
              <a:spcBef>
                <a:spcPct val="0"/>
              </a:spcBef>
            </a:pPr>
            <a:r>
              <a:rPr lang="en-GB" altLang="en-US" sz="900" dirty="0" smtClean="0"/>
              <a:t>Calcium cycling  - </a:t>
            </a:r>
            <a:r>
              <a:rPr lang="en-GB" altLang="en-US" sz="500" dirty="0" smtClean="0">
                <a:latin typeface="Times New Roman" panose="02020603050405020304" pitchFamily="18" charset="0"/>
                <a:cs typeface="Times New Roman" panose="02020603050405020304" pitchFamily="18" charset="0"/>
              </a:rPr>
              <a:t>Abnormal control of intracellular </a:t>
            </a:r>
            <a:r>
              <a:rPr lang="en-GB" altLang="en-US" sz="500" dirty="0" err="1" smtClean="0">
                <a:latin typeface="Times New Roman" panose="02020603050405020304" pitchFamily="18" charset="0"/>
                <a:cs typeface="Times New Roman" panose="02020603050405020304" pitchFamily="18" charset="0"/>
              </a:rPr>
              <a:t>Ca</a:t>
            </a:r>
            <a:r>
              <a:rPr lang="en-GB" altLang="en-US" sz="500" dirty="0" smtClean="0">
                <a:latin typeface="Times New Roman" panose="02020603050405020304" pitchFamily="18" charset="0"/>
                <a:cs typeface="Times New Roman" panose="02020603050405020304" pitchFamily="18" charset="0"/>
              </a:rPr>
              <a:t> handling in </a:t>
            </a:r>
            <a:r>
              <a:rPr lang="en-GB" altLang="en-US" sz="500" dirty="0" err="1" smtClean="0">
                <a:latin typeface="Times New Roman" panose="02020603050405020304" pitchFamily="18" charset="0"/>
                <a:cs typeface="Times New Roman" panose="02020603050405020304" pitchFamily="18" charset="0"/>
              </a:rPr>
              <a:t>cardiomyocyte</a:t>
            </a:r>
            <a:endParaRPr lang="en-GB" altLang="en-US" sz="500" dirty="0" smtClean="0">
              <a:latin typeface="Times New Roman" panose="02020603050405020304" pitchFamily="18" charset="0"/>
              <a:cs typeface="Times New Roman" panose="02020603050405020304" pitchFamily="18" charset="0"/>
            </a:endParaRPr>
          </a:p>
          <a:p>
            <a:pPr>
              <a:lnSpc>
                <a:spcPct val="90000"/>
              </a:lnSpc>
            </a:pPr>
            <a:r>
              <a:rPr lang="en-GB" altLang="en-US" sz="500" dirty="0" smtClean="0">
                <a:latin typeface="Times New Roman" panose="02020603050405020304" pitchFamily="18" charset="0"/>
              </a:rPr>
              <a:t>Prolonged recovery of calcium transient leading to impaired relaxation</a:t>
            </a:r>
          </a:p>
          <a:p>
            <a:pPr>
              <a:lnSpc>
                <a:spcPct val="90000"/>
              </a:lnSpc>
            </a:pPr>
            <a:endParaRPr lang="en-GB" altLang="en-US" sz="900" dirty="0" smtClean="0"/>
          </a:p>
          <a:p>
            <a:pPr eaLnBrk="1" hangingPunct="1">
              <a:lnSpc>
                <a:spcPct val="90000"/>
              </a:lnSpc>
              <a:spcBef>
                <a:spcPct val="0"/>
              </a:spcBef>
            </a:pPr>
            <a:r>
              <a:rPr lang="en-GB" altLang="en-US" sz="500" dirty="0" smtClean="0">
                <a:latin typeface="Times New Roman" panose="02020603050405020304" pitchFamily="18" charset="0"/>
                <a:cs typeface="Times New Roman" panose="02020603050405020304" pitchFamily="18" charset="0"/>
              </a:rPr>
              <a:t>Altered activity of the insulin dependant glucose transporter GLUT 4</a:t>
            </a:r>
          </a:p>
          <a:p>
            <a:pPr>
              <a:lnSpc>
                <a:spcPct val="90000"/>
              </a:lnSpc>
              <a:spcBef>
                <a:spcPct val="0"/>
              </a:spcBef>
              <a:buFont typeface="Symbol" panose="05050102010706020507" pitchFamily="18" charset="2"/>
              <a:buNone/>
            </a:pPr>
            <a:endParaRPr lang="en-US" altLang="en-US" sz="500" dirty="0" smtClean="0">
              <a:latin typeface="Times New Roman" panose="02020603050405020304" pitchFamily="18" charset="0"/>
              <a:cs typeface="Times New Roman" panose="02020603050405020304" pitchFamily="18" charset="0"/>
            </a:endParaRPr>
          </a:p>
          <a:p>
            <a:pPr>
              <a:lnSpc>
                <a:spcPct val="90000"/>
              </a:lnSpc>
              <a:spcBef>
                <a:spcPct val="0"/>
              </a:spcBef>
              <a:buFont typeface="Symbol" panose="05050102010706020507" pitchFamily="18" charset="2"/>
              <a:buChar char=""/>
            </a:pPr>
            <a:r>
              <a:rPr lang="en-GB" altLang="en-US" sz="500" dirty="0" smtClean="0">
                <a:latin typeface="Times New Roman" panose="02020603050405020304" pitchFamily="18" charset="0"/>
                <a:cs typeface="Times New Roman" panose="02020603050405020304" pitchFamily="18" charset="0"/>
              </a:rPr>
              <a:t>Reduction of inotropic and </a:t>
            </a:r>
            <a:r>
              <a:rPr lang="en-GB" altLang="en-US" sz="500" dirty="0" err="1" smtClean="0">
                <a:latin typeface="Times New Roman" panose="02020603050405020304" pitchFamily="18" charset="0"/>
                <a:cs typeface="Times New Roman" panose="02020603050405020304" pitchFamily="18" charset="0"/>
              </a:rPr>
              <a:t>chronotropic</a:t>
            </a:r>
            <a:r>
              <a:rPr lang="en-GB" altLang="en-US" sz="500" dirty="0" smtClean="0">
                <a:latin typeface="Times New Roman" panose="02020603050405020304" pitchFamily="18" charset="0"/>
                <a:cs typeface="Times New Roman" panose="02020603050405020304" pitchFamily="18" charset="0"/>
              </a:rPr>
              <a:t> response to α-adrenergic stimulation</a:t>
            </a:r>
          </a:p>
          <a:p>
            <a:pPr>
              <a:lnSpc>
                <a:spcPct val="90000"/>
              </a:lnSpc>
              <a:spcBef>
                <a:spcPct val="0"/>
              </a:spcBef>
              <a:buFont typeface="Symbol" panose="05050102010706020507" pitchFamily="18" charset="2"/>
              <a:buChar char=""/>
            </a:pPr>
            <a:endParaRPr lang="en-US" altLang="en-US" sz="500" dirty="0" smtClean="0">
              <a:latin typeface="Times New Roman" panose="02020603050405020304" pitchFamily="18" charset="0"/>
              <a:cs typeface="Times New Roman" panose="02020603050405020304" pitchFamily="18" charset="0"/>
            </a:endParaRPr>
          </a:p>
          <a:p>
            <a:pPr>
              <a:lnSpc>
                <a:spcPct val="90000"/>
              </a:lnSpc>
            </a:pPr>
            <a:r>
              <a:rPr lang="en-GB" altLang="en-US" sz="600" b="1" dirty="0" smtClean="0">
                <a:latin typeface="Times New Roman" panose="02020603050405020304" pitchFamily="18" charset="0"/>
                <a:cs typeface="Times New Roman" panose="02020603050405020304" pitchFamily="18" charset="0"/>
              </a:rPr>
              <a:t>Functional effects</a:t>
            </a:r>
          </a:p>
          <a:p>
            <a:pPr>
              <a:lnSpc>
                <a:spcPct val="90000"/>
              </a:lnSpc>
            </a:pPr>
            <a:r>
              <a:rPr lang="en-GB" altLang="en-US" sz="500" dirty="0" smtClean="0">
                <a:latin typeface="Times New Roman" panose="02020603050405020304" pitchFamily="18" charset="0"/>
              </a:rPr>
              <a:t>Impaired contractile function</a:t>
            </a:r>
          </a:p>
          <a:p>
            <a:pPr marL="742950" lvl="1" indent="-285750">
              <a:lnSpc>
                <a:spcPct val="90000"/>
              </a:lnSpc>
            </a:pPr>
            <a:r>
              <a:rPr lang="en-GB" altLang="en-US" sz="600" dirty="0" smtClean="0">
                <a:latin typeface="Times New Roman" panose="02020603050405020304" pitchFamily="18" charset="0"/>
              </a:rPr>
              <a:t>Depressed </a:t>
            </a:r>
            <a:r>
              <a:rPr lang="en-GB" altLang="en-US" sz="600" dirty="0" err="1" smtClean="0">
                <a:latin typeface="Times New Roman" panose="02020603050405020304" pitchFamily="18" charset="0"/>
              </a:rPr>
              <a:t>myocyte</a:t>
            </a:r>
            <a:r>
              <a:rPr lang="en-GB" altLang="en-US" sz="600" dirty="0" smtClean="0">
                <a:latin typeface="Times New Roman" panose="02020603050405020304" pitchFamily="18" charset="0"/>
              </a:rPr>
              <a:t> contractility</a:t>
            </a:r>
          </a:p>
          <a:p>
            <a:pPr marL="742950" lvl="1" indent="-285750">
              <a:lnSpc>
                <a:spcPct val="90000"/>
              </a:lnSpc>
            </a:pPr>
            <a:r>
              <a:rPr lang="en-GB" altLang="en-US" sz="600" dirty="0" smtClean="0">
                <a:latin typeface="Times New Roman" panose="02020603050405020304" pitchFamily="18" charset="0"/>
              </a:rPr>
              <a:t>Reduced cardiac output</a:t>
            </a:r>
          </a:p>
          <a:p>
            <a:pPr marL="742950" lvl="1" indent="-285750">
              <a:lnSpc>
                <a:spcPct val="90000"/>
              </a:lnSpc>
            </a:pPr>
            <a:r>
              <a:rPr lang="en-GB" altLang="en-US" sz="600" dirty="0" smtClean="0">
                <a:latin typeface="Times New Roman" panose="02020603050405020304" pitchFamily="18" charset="0"/>
              </a:rPr>
              <a:t>Diminished capillary density with increased inter-capillary distance</a:t>
            </a:r>
            <a:endParaRPr lang="en-GB" altLang="en-US" sz="500" dirty="0" smtClean="0">
              <a:latin typeface="Times New Roman" panose="02020603050405020304" pitchFamily="18" charset="0"/>
              <a:cs typeface="Times New Roman" panose="02020603050405020304" pitchFamily="18" charset="0"/>
            </a:endParaRPr>
          </a:p>
          <a:p>
            <a:pPr>
              <a:lnSpc>
                <a:spcPct val="90000"/>
              </a:lnSpc>
              <a:spcBef>
                <a:spcPct val="0"/>
              </a:spcBef>
              <a:buFont typeface="Symbol" panose="05050102010706020507" pitchFamily="18" charset="2"/>
              <a:buChar char=""/>
            </a:pPr>
            <a:endParaRPr lang="en-GB" altLang="en-US" sz="500" dirty="0" smtClean="0">
              <a:latin typeface="Times New Roman" panose="02020603050405020304" pitchFamily="18" charset="0"/>
              <a:cs typeface="Times New Roman" panose="02020603050405020304" pitchFamily="18" charset="0"/>
            </a:endParaRPr>
          </a:p>
          <a:p>
            <a:pPr eaLnBrk="1" hangingPunct="1">
              <a:lnSpc>
                <a:spcPct val="90000"/>
              </a:lnSpc>
              <a:spcBef>
                <a:spcPct val="0"/>
              </a:spcBef>
            </a:pPr>
            <a:endParaRPr lang="en-GB" altLang="en-US" sz="900" dirty="0" smtClean="0"/>
          </a:p>
          <a:p>
            <a:pPr eaLnBrk="1" hangingPunct="1">
              <a:lnSpc>
                <a:spcPct val="90000"/>
              </a:lnSpc>
              <a:spcBef>
                <a:spcPct val="0"/>
              </a:spcBef>
            </a:pPr>
            <a:endParaRPr lang="en-GB" altLang="en-US" sz="900" dirty="0" smtClean="0"/>
          </a:p>
          <a:p>
            <a:pPr eaLnBrk="1" hangingPunct="1">
              <a:lnSpc>
                <a:spcPct val="90000"/>
              </a:lnSpc>
              <a:spcBef>
                <a:spcPct val="0"/>
              </a:spcBef>
            </a:pPr>
            <a:r>
              <a:rPr lang="en-GB" altLang="en-US" sz="900" dirty="0" smtClean="0"/>
              <a:t>Although lots of clinical data- little experimental data exists on </a:t>
            </a:r>
            <a:r>
              <a:rPr lang="en-GB" altLang="en-US" sz="900" dirty="0" err="1" smtClean="0"/>
              <a:t>uraemic</a:t>
            </a:r>
            <a:r>
              <a:rPr lang="en-GB" altLang="en-US" sz="900" dirty="0" smtClean="0"/>
              <a:t> cardiomyopathy looking into the cellular aspects.</a:t>
            </a:r>
          </a:p>
          <a:p>
            <a:pPr eaLnBrk="1" hangingPunct="1">
              <a:lnSpc>
                <a:spcPct val="90000"/>
              </a:lnSpc>
              <a:spcBef>
                <a:spcPct val="0"/>
              </a:spcBef>
            </a:pPr>
            <a:endParaRPr lang="en-GB" altLang="en-US" sz="900" dirty="0" smtClean="0"/>
          </a:p>
          <a:p>
            <a:pPr eaLnBrk="1" hangingPunct="1">
              <a:lnSpc>
                <a:spcPct val="90000"/>
              </a:lnSpc>
              <a:spcBef>
                <a:spcPct val="0"/>
              </a:spcBef>
            </a:pPr>
            <a:endParaRPr lang="en-GB" altLang="en-US" sz="500" dirty="0" smtClean="0">
              <a:latin typeface="Times New Roman" panose="02020603050405020304" pitchFamily="18" charset="0"/>
            </a:endParaRP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1F1B051-605D-4062-A11A-9E3A36867931}" type="slidenum">
              <a:rPr lang="en-GB">
                <a:solidFill>
                  <a:srgbClr val="000000"/>
                </a:solidFill>
              </a:rPr>
              <a:pPr>
                <a:spcBef>
                  <a:spcPct val="0"/>
                </a:spcBef>
              </a:pPr>
              <a:t>6</a:t>
            </a:fld>
            <a:endParaRPr lang="en-GB">
              <a:solidFill>
                <a:srgbClr val="000000"/>
              </a:solidFill>
            </a:endParaRPr>
          </a:p>
        </p:txBody>
      </p:sp>
    </p:spTree>
    <p:extLst>
      <p:ext uri="{BB962C8B-B14F-4D97-AF65-F5344CB8AC3E}">
        <p14:creationId xmlns:p14="http://schemas.microsoft.com/office/powerpoint/2010/main" val="39687455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a:ln/>
        </p:spPr>
      </p:sp>
      <p:sp>
        <p:nvSpPr>
          <p:cNvPr id="179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p>
        </p:txBody>
      </p:sp>
      <p:sp>
        <p:nvSpPr>
          <p:cNvPr id="179204" name="Slide Number Placeholder 3"/>
          <p:cNvSpPr txBox="1">
            <a:spLocks noGrp="1"/>
          </p:cNvSpPr>
          <p:nvPr/>
        </p:nvSpPr>
        <p:spPr bwMode="auto">
          <a:xfrm>
            <a:off x="3885404" y="8685782"/>
            <a:ext cx="2971003" cy="456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77C62BA3-34FA-476E-B11B-5BF759BA2C45}" type="slidenum">
              <a:rPr lang="en-GB" altLang="en-US"/>
              <a:pPr algn="r" eaLnBrk="1" hangingPunct="1">
                <a:spcBef>
                  <a:spcPct val="0"/>
                </a:spcBef>
              </a:pPr>
              <a:t>7</a:t>
            </a:fld>
            <a:endParaRPr lang="en-GB"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i="1" dirty="0" smtClean="0">
                <a:solidFill>
                  <a:srgbClr val="000000"/>
                </a:solidFill>
                <a:latin typeface="Arial" panose="020B0604020202020204" pitchFamily="34" charset="0"/>
                <a:cs typeface="Arial" panose="020B0604020202020204" pitchFamily="34" charset="0"/>
              </a:rPr>
              <a:t>This shows the different stages in </a:t>
            </a:r>
            <a:r>
              <a:rPr lang="en-US" altLang="en-US" sz="1200" i="1" dirty="0" err="1" smtClean="0">
                <a:solidFill>
                  <a:srgbClr val="000000"/>
                </a:solidFill>
                <a:latin typeface="Arial" panose="020B0604020202020204" pitchFamily="34" charset="0"/>
                <a:cs typeface="Arial" panose="020B0604020202020204" pitchFamily="34" charset="0"/>
              </a:rPr>
              <a:t>erythropiesis</a:t>
            </a:r>
            <a:r>
              <a:rPr lang="en-US" altLang="en-US" sz="1200" i="1" baseline="0" dirty="0" smtClean="0">
                <a:solidFill>
                  <a:srgbClr val="000000"/>
                </a:solidFill>
                <a:latin typeface="Arial" panose="020B0604020202020204" pitchFamily="34" charset="0"/>
                <a:cs typeface="Arial" panose="020B0604020202020204" pitchFamily="34" charset="0"/>
              </a:rPr>
              <a:t> and the </a:t>
            </a:r>
            <a:r>
              <a:rPr lang="en-US" altLang="en-US" sz="1200" i="1" baseline="0" dirty="0" err="1" smtClean="0">
                <a:solidFill>
                  <a:srgbClr val="000000"/>
                </a:solidFill>
                <a:latin typeface="Arial" panose="020B0604020202020204" pitchFamily="34" charset="0"/>
                <a:cs typeface="Arial" panose="020B0604020202020204" pitchFamily="34" charset="0"/>
              </a:rPr>
              <a:t>satge</a:t>
            </a:r>
            <a:r>
              <a:rPr lang="en-US" altLang="en-US" sz="1200" i="1" baseline="0" dirty="0" smtClean="0">
                <a:solidFill>
                  <a:srgbClr val="000000"/>
                </a:solidFill>
                <a:latin typeface="Arial" panose="020B0604020202020204" pitchFamily="34" charset="0"/>
                <a:cs typeface="Arial" panose="020B0604020202020204" pitchFamily="34" charset="0"/>
              </a:rPr>
              <a:t> at which iron is added to complete the production of mature red blood cells. The lack of iron at this stage leads to hypochromic red blood cells.</a:t>
            </a:r>
            <a:endParaRPr lang="en-US" dirty="0"/>
          </a:p>
        </p:txBody>
      </p:sp>
      <p:sp>
        <p:nvSpPr>
          <p:cNvPr id="4" name="Slide Number Placeholder 3"/>
          <p:cNvSpPr>
            <a:spLocks noGrp="1"/>
          </p:cNvSpPr>
          <p:nvPr>
            <p:ph type="sldNum" sz="quarter" idx="10"/>
          </p:nvPr>
        </p:nvSpPr>
        <p:spPr/>
        <p:txBody>
          <a:bodyPr/>
          <a:lstStyle/>
          <a:p>
            <a:fld id="{B02AB4B6-8F85-944C-B488-6F4001D6D7D2}" type="slidenum">
              <a:rPr lang="en-US" smtClean="0"/>
              <a:t>8</a:t>
            </a:fld>
            <a:endParaRPr lang="en-US"/>
          </a:p>
        </p:txBody>
      </p:sp>
    </p:spTree>
    <p:extLst>
      <p:ext uri="{BB962C8B-B14F-4D97-AF65-F5344CB8AC3E}">
        <p14:creationId xmlns:p14="http://schemas.microsoft.com/office/powerpoint/2010/main" val="37591758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addition to erythropoiesis, iron also</a:t>
            </a:r>
            <a:r>
              <a:rPr lang="en-GB" baseline="0" dirty="0" smtClean="0"/>
              <a:t> plays a role in reduction of platelet count and thrombotic potential. This was demonstrated by my colleague, </a:t>
            </a:r>
            <a:endParaRPr lang="en-GB" dirty="0"/>
          </a:p>
        </p:txBody>
      </p:sp>
      <p:sp>
        <p:nvSpPr>
          <p:cNvPr id="4" name="Slide Number Placeholder 3"/>
          <p:cNvSpPr>
            <a:spLocks noGrp="1"/>
          </p:cNvSpPr>
          <p:nvPr>
            <p:ph type="sldNum" sz="quarter" idx="10"/>
          </p:nvPr>
        </p:nvSpPr>
        <p:spPr/>
        <p:txBody>
          <a:bodyPr/>
          <a:lstStyle/>
          <a:p>
            <a:fld id="{42800BF3-5615-4926-837E-58BAE10E32BC}" type="slidenum">
              <a:rPr lang="en-GB" smtClean="0"/>
              <a:t>9</a:t>
            </a:fld>
            <a:endParaRPr lang="en-GB"/>
          </a:p>
        </p:txBody>
      </p:sp>
    </p:spTree>
    <p:extLst>
      <p:ext uri="{BB962C8B-B14F-4D97-AF65-F5344CB8AC3E}">
        <p14:creationId xmlns:p14="http://schemas.microsoft.com/office/powerpoint/2010/main" val="38897169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GB"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dirty="0"/>
          </a:p>
        </p:txBody>
      </p:sp>
      <p:sp>
        <p:nvSpPr>
          <p:cNvPr id="4" name="Date Placeholder 3"/>
          <p:cNvSpPr>
            <a:spLocks noGrp="1"/>
          </p:cNvSpPr>
          <p:nvPr>
            <p:ph type="dt" sz="half" idx="10"/>
          </p:nvPr>
        </p:nvSpPr>
        <p:spPr/>
        <p:txBody>
          <a:bodyPr/>
          <a:lstStyle/>
          <a:p>
            <a:fld id="{DAE2F857-2BC5-7741-976E-4E58E69490C6}" type="datetimeFigureOut">
              <a:rPr lang="en-US" smtClean="0"/>
              <a:t>01/04/2016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GB"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DAE2F857-2BC5-7741-976E-4E58E69490C6}" type="datetimeFigureOut">
              <a:rPr lang="en-US" smtClean="0"/>
              <a:t>01/04/2016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79806B-EB95-0D4B-BF31-132EAB64BE53}" type="slidenum">
              <a:rPr lang="en-US" smtClean="0"/>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DAE2F857-2BC5-7741-976E-4E58E69490C6}" type="datetimeFigureOut">
              <a:rPr lang="en-US" smtClean="0"/>
              <a:t>01/04/2016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79806B-EB95-0D4B-BF31-132EAB64BE53}"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GB"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DAE2F857-2BC5-7741-976E-4E58E69490C6}" type="datetimeFigureOut">
              <a:rPr lang="en-US" smtClean="0"/>
              <a:t>01/04/2016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79806B-EB95-0D4B-BF31-132EAB64BE53}"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935163"/>
            <a:ext cx="4038600" cy="4389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35163"/>
            <a:ext cx="4038600" cy="4389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09476FE9-276B-49A2-AC47-4B7F0E07766D}" type="datetimeFigureOut">
              <a:rPr lang="en-US">
                <a:solidFill>
                  <a:srgbClr val="04617B">
                    <a:shade val="90000"/>
                  </a:srgbClr>
                </a:solidFill>
              </a:rPr>
              <a:pPr>
                <a:defRPr/>
              </a:pPr>
              <a:t>01/04/2016</a:t>
            </a:fld>
            <a:endParaRPr lang="en-GB">
              <a:solidFill>
                <a:srgbClr val="04617B">
                  <a:shade val="90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srgbClr val="04617B">
                  <a:shade val="90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354B673E-32DA-45D2-8A6D-987FC16CDCDA}" type="slidenum">
              <a:rPr lang="en-GB"/>
              <a:pPr>
                <a:defRPr/>
              </a:pPr>
              <a:t>‹#›</a:t>
            </a:fld>
            <a:endParaRPr lang="en-GB"/>
          </a:p>
        </p:txBody>
      </p:sp>
    </p:spTree>
    <p:extLst>
      <p:ext uri="{BB962C8B-B14F-4D97-AF65-F5344CB8AC3E}">
        <p14:creationId xmlns:p14="http://schemas.microsoft.com/office/powerpoint/2010/main" val="3650309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DAE2F857-2BC5-7741-976E-4E58E69490C6}" type="datetimeFigureOut">
              <a:rPr lang="en-US" smtClean="0"/>
              <a:t>01/04/2016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79806B-EB95-0D4B-BF31-132EAB64BE5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GB"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dirty="0"/>
          </a:p>
        </p:txBody>
      </p:sp>
      <p:sp>
        <p:nvSpPr>
          <p:cNvPr id="4" name="Date Placeholder 3"/>
          <p:cNvSpPr>
            <a:spLocks noGrp="1"/>
          </p:cNvSpPr>
          <p:nvPr>
            <p:ph type="dt" sz="half" idx="10"/>
          </p:nvPr>
        </p:nvSpPr>
        <p:spPr/>
        <p:txBody>
          <a:bodyPr/>
          <a:lstStyle/>
          <a:p>
            <a:fld id="{DAE2F857-2BC5-7741-976E-4E58E69490C6}" type="datetimeFigureOut">
              <a:rPr lang="en-US" smtClean="0"/>
              <a:t>01/04/2016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79806B-EB95-0D4B-BF31-132EAB64BE53}"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GB"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DAE2F857-2BC5-7741-976E-4E58E69490C6}" type="datetimeFigureOut">
              <a:rPr lang="en-US" smtClean="0"/>
              <a:t>01/04/2016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79806B-EB95-0D4B-BF31-132EAB64BE5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GB"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Date Placeholder 4"/>
          <p:cNvSpPr>
            <a:spLocks noGrp="1"/>
          </p:cNvSpPr>
          <p:nvPr>
            <p:ph type="dt" sz="half" idx="10"/>
          </p:nvPr>
        </p:nvSpPr>
        <p:spPr/>
        <p:txBody>
          <a:bodyPr/>
          <a:lstStyle/>
          <a:p>
            <a:fld id="{DAE2F857-2BC5-7741-976E-4E58E69490C6}" type="datetimeFigureOut">
              <a:rPr lang="en-US" smtClean="0"/>
              <a:t>01/04/2016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79806B-EB95-0D4B-BF31-132EAB64BE5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GB"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7" name="Date Placeholder 6"/>
          <p:cNvSpPr>
            <a:spLocks noGrp="1"/>
          </p:cNvSpPr>
          <p:nvPr>
            <p:ph type="dt" sz="half" idx="10"/>
          </p:nvPr>
        </p:nvSpPr>
        <p:spPr/>
        <p:txBody>
          <a:bodyPr/>
          <a:lstStyle/>
          <a:p>
            <a:fld id="{DAE2F857-2BC5-7741-976E-4E58E69490C6}" type="datetimeFigureOut">
              <a:rPr lang="en-US" smtClean="0"/>
              <a:t>01/04/2016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79806B-EB95-0D4B-BF31-132EAB64BE5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Date Placeholder 2"/>
          <p:cNvSpPr>
            <a:spLocks noGrp="1"/>
          </p:cNvSpPr>
          <p:nvPr>
            <p:ph type="dt" sz="half" idx="10"/>
          </p:nvPr>
        </p:nvSpPr>
        <p:spPr/>
        <p:txBody>
          <a:bodyPr/>
          <a:lstStyle/>
          <a:p>
            <a:fld id="{DAE2F857-2BC5-7741-976E-4E58E69490C6}" type="datetimeFigureOut">
              <a:rPr lang="en-US" smtClean="0"/>
              <a:t>01/04/2016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79806B-EB95-0D4B-BF31-132EAB64BE5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E2F857-2BC5-7741-976E-4E58E69490C6}" type="datetimeFigureOut">
              <a:rPr lang="en-US" smtClean="0"/>
              <a:t>01/04/2016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79806B-EB95-0D4B-BF31-132EAB64BE5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GB"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DAE2F857-2BC5-7741-976E-4E58E69490C6}" type="datetimeFigureOut">
              <a:rPr lang="en-US" smtClean="0"/>
              <a:t>01/04/2016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GB" dirty="0" smtClean="0"/>
              <a:t>Click to edit Master title style</a:t>
            </a:r>
            <a:endParaRPr dirty="0"/>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E2F857-2BC5-7741-976E-4E58E69490C6}" type="datetimeFigureOut">
              <a:rPr lang="en-US" smtClean="0"/>
              <a:t>01/04/2016</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3079806B-EB95-0D4B-BF31-132EAB64BE5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 id="2147483980" r:id="rId12"/>
    <p:sldLayoutId id="2147483983" r:id="rId13"/>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4" Type="http://schemas.openxmlformats.org/officeDocument/2006/relationships/image" Target="../media/image3.gif"/><Relationship Id="rId5" Type="http://schemas.openxmlformats.org/officeDocument/2006/relationships/image" Target="../media/image4.png"/><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image" Target="../media/image14.wmf"/><Relationship Id="rId5" Type="http://schemas.openxmlformats.org/officeDocument/2006/relationships/image" Target="../media/image15.wmf"/><Relationship Id="rId6" Type="http://schemas.openxmlformats.org/officeDocument/2006/relationships/image" Target="../media/image16.wmf"/><Relationship Id="rId7" Type="http://schemas.openxmlformats.org/officeDocument/2006/relationships/image" Target="../media/image17.wmf"/><Relationship Id="rId8" Type="http://schemas.openxmlformats.org/officeDocument/2006/relationships/image" Target="../media/image18.wmf"/><Relationship Id="rId1" Type="http://schemas.openxmlformats.org/officeDocument/2006/relationships/tags" Target="../tags/tag1.xml"/><Relationship Id="rId2"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 Id="rId3"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 Id="rId3"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8.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oleObject" Target="../embeddings/oleObject3.bin"/><Relationship Id="rId5" Type="http://schemas.openxmlformats.org/officeDocument/2006/relationships/image" Target="../media/image23.emf"/><Relationship Id="rId6" Type="http://schemas.openxmlformats.org/officeDocument/2006/relationships/oleObject" Target="../embeddings/oleObject4.bin"/><Relationship Id="rId7" Type="http://schemas.openxmlformats.org/officeDocument/2006/relationships/image" Target="../media/image24.emf"/><Relationship Id="rId1" Type="http://schemas.openxmlformats.org/officeDocument/2006/relationships/vmlDrawing" Target="../drawings/vmlDrawing3.vml"/><Relationship Id="rId2"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diagramData" Target="../diagrams/data3.xml"/><Relationship Id="rId5" Type="http://schemas.openxmlformats.org/officeDocument/2006/relationships/diagramLayout" Target="../diagrams/layout3.xml"/><Relationship Id="rId6" Type="http://schemas.openxmlformats.org/officeDocument/2006/relationships/diagramQuickStyle" Target="../diagrams/quickStyle3.xml"/><Relationship Id="rId7" Type="http://schemas.openxmlformats.org/officeDocument/2006/relationships/diagramColors" Target="../diagrams/colors3.xml"/><Relationship Id="rId8" Type="http://schemas.microsoft.com/office/2007/relationships/diagramDrawing" Target="../diagrams/drawing3.xml"/><Relationship Id="rId9" Type="http://schemas.openxmlformats.org/officeDocument/2006/relationships/oleObject" Target="../embeddings/oleObject5.bin"/><Relationship Id="rId10" Type="http://schemas.openxmlformats.org/officeDocument/2006/relationships/image" Target="../media/image25.emf"/><Relationship Id="rId1" Type="http://schemas.openxmlformats.org/officeDocument/2006/relationships/vmlDrawing" Target="../drawings/vmlDrawing4.vml"/><Relationship Id="rId2"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3.xml.rels><?xml version="1.0" encoding="UTF-8" standalone="yes"?>
<Relationships xmlns="http://schemas.openxmlformats.org/package/2006/relationships"><Relationship Id="rId3" Type="http://schemas.openxmlformats.org/officeDocument/2006/relationships/hyperlink" Target="http://listverse.files.wordpress.com/2009/01/rat-0.jpg" TargetMode="External"/><Relationship Id="rId4" Type="http://schemas.openxmlformats.org/officeDocument/2006/relationships/image" Target="../media/image26.jpeg"/><Relationship Id="rId5" Type="http://schemas.openxmlformats.org/officeDocument/2006/relationships/image" Target="../media/image27.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0.png"/><Relationship Id="rId9" Type="http://schemas.openxmlformats.org/officeDocument/2006/relationships/image" Target="../media/image31.png"/><Relationship Id="rId10" Type="http://schemas.openxmlformats.org/officeDocument/2006/relationships/image" Target="../media/image32.png"/><Relationship Id="rId11" Type="http://schemas.openxmlformats.org/officeDocument/2006/relationships/image" Target="../media/image33.jpe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1.xml"/><Relationship Id="rId3" Type="http://schemas.openxmlformats.org/officeDocument/2006/relationships/image" Target="../media/image3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3.xml"/><Relationship Id="rId3" Type="http://schemas.openxmlformats.org/officeDocument/2006/relationships/image" Target="../media/image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4.xml"/><Relationship Id="rId3" Type="http://schemas.openxmlformats.org/officeDocument/2006/relationships/image" Target="../media/image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6.png"/><Relationship Id="rId5" Type="http://schemas.openxmlformats.org/officeDocument/2006/relationships/oleObject" Target="../embeddings/oleObject1.bin"/><Relationship Id="rId6" Type="http://schemas.openxmlformats.org/officeDocument/2006/relationships/oleObject" Target="../embeddings/Microsoft_Excel_97_-_2004_Worksheet1.xls"/><Relationship Id="rId7" Type="http://schemas.openxmlformats.org/officeDocument/2006/relationships/image" Target="../media/image5.png"/><Relationship Id="rId8" Type="http://schemas.openxmlformats.org/officeDocument/2006/relationships/image" Target="../media/image7.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oleObject2.bin"/><Relationship Id="rId5" Type="http://schemas.openxmlformats.org/officeDocument/2006/relationships/image" Target="../media/image8.emf"/><Relationship Id="rId1" Type="http://schemas.openxmlformats.org/officeDocument/2006/relationships/vmlDrawing" Target="../drawings/vmlDrawing2.vml"/><Relationship Id="rId2"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smtClean="0"/>
              <a:t>Effects of intravenous iron in chronic kidney disease and cardiac function</a:t>
            </a:r>
            <a:endParaRPr lang="en-US" b="1" dirty="0"/>
          </a:p>
        </p:txBody>
      </p:sp>
      <p:sp>
        <p:nvSpPr>
          <p:cNvPr id="8" name="Text Placeholder 7"/>
          <p:cNvSpPr>
            <a:spLocks noGrp="1"/>
          </p:cNvSpPr>
          <p:nvPr>
            <p:ph type="body" idx="1"/>
          </p:nvPr>
        </p:nvSpPr>
        <p:spPr/>
        <p:txBody>
          <a:bodyPr/>
          <a:lstStyle/>
          <a:p>
            <a:endParaRPr lang="en-US" dirty="0" smtClean="0"/>
          </a:p>
          <a:p>
            <a:endParaRPr lang="en-US" sz="2000" dirty="0" smtClean="0"/>
          </a:p>
          <a:p>
            <a:r>
              <a:rPr lang="en-US" sz="2000" dirty="0"/>
              <a:t>Dr. Ahmed Zeidan </a:t>
            </a:r>
          </a:p>
          <a:p>
            <a:r>
              <a:rPr lang="en-US" sz="2000" dirty="0" smtClean="0"/>
              <a:t>Prof</a:t>
            </a:r>
            <a:r>
              <a:rPr lang="en-US" sz="2000" dirty="0"/>
              <a:t>. Sunil </a:t>
            </a:r>
            <a:r>
              <a:rPr lang="en-US" sz="2000" dirty="0" err="1"/>
              <a:t>Bhandari</a:t>
            </a:r>
            <a:endParaRPr lang="en-US" sz="2000" dirty="0"/>
          </a:p>
          <a:p>
            <a:endParaRPr lang="en-US" dirty="0"/>
          </a:p>
        </p:txBody>
      </p:sp>
      <p:pic>
        <p:nvPicPr>
          <p:cNvPr id="9" name="Picture 8" descr="HYMS logo-218.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9668" y="134532"/>
            <a:ext cx="1209623" cy="1059807"/>
          </a:xfrm>
          <a:prstGeom prst="rect">
            <a:avLst/>
          </a:prstGeom>
        </p:spPr>
      </p:pic>
      <p:pic>
        <p:nvPicPr>
          <p:cNvPr id="10" name="Picture 9" descr="hull-logo.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43" y="389994"/>
            <a:ext cx="4660900" cy="508000"/>
          </a:xfrm>
          <a:prstGeom prst="rect">
            <a:avLst/>
          </a:prstGeom>
        </p:spPr>
      </p:pic>
      <p:sp>
        <p:nvSpPr>
          <p:cNvPr id="2" name="Rectangle 1"/>
          <p:cNvSpPr/>
          <p:nvPr/>
        </p:nvSpPr>
        <p:spPr>
          <a:xfrm>
            <a:off x="312504" y="5761197"/>
            <a:ext cx="5861541" cy="369332"/>
          </a:xfrm>
          <a:prstGeom prst="rect">
            <a:avLst/>
          </a:prstGeom>
        </p:spPr>
        <p:txBody>
          <a:bodyPr wrap="none">
            <a:spAutoFit/>
          </a:bodyPr>
          <a:lstStyle/>
          <a:p>
            <a:r>
              <a:rPr lang="en-GB" dirty="0" smtClean="0"/>
              <a:t>Iron and the Heart </a:t>
            </a:r>
            <a:r>
              <a:rPr lang="en-GB" dirty="0" err="1" smtClean="0"/>
              <a:t>EudraCT</a:t>
            </a:r>
            <a:r>
              <a:rPr lang="en-GB" dirty="0" smtClean="0"/>
              <a:t> </a:t>
            </a:r>
            <a:r>
              <a:rPr lang="en-GB" dirty="0"/>
              <a:t>Number   2014-004133-16 </a:t>
            </a:r>
          </a:p>
        </p:txBody>
      </p:sp>
      <p:pic>
        <p:nvPicPr>
          <p:cNvPr id="7" name="Picture 32" descr="ScreenHunter_01 Jun"/>
          <p:cNvPicPr>
            <a:picLocks noChangeAspect="1" noChangeArrowheads="1"/>
          </p:cNvPicPr>
          <p:nvPr/>
        </p:nvPicPr>
        <p:blipFill>
          <a:blip r:embed="rId5">
            <a:extLst>
              <a:ext uri="{28A0092B-C50C-407E-A947-70E740481C1C}">
                <a14:useLocalDpi xmlns:a14="http://schemas.microsoft.com/office/drawing/2010/main" val="0"/>
              </a:ext>
            </a:extLst>
          </a:blip>
          <a:srcRect l="77477" t="21658" r="1489" b="65997"/>
          <a:stretch>
            <a:fillRect/>
          </a:stretch>
        </p:blipFill>
        <p:spPr bwMode="auto">
          <a:xfrm>
            <a:off x="6616699" y="5638795"/>
            <a:ext cx="2421195" cy="983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019840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7"/>
          <p:cNvSpPr>
            <a:spLocks noGrp="1" noChangeArrowheads="1"/>
          </p:cNvSpPr>
          <p:nvPr>
            <p:ph type="title" idx="4294967295"/>
          </p:nvPr>
        </p:nvSpPr>
        <p:spPr>
          <a:xfrm>
            <a:off x="683568" y="635015"/>
            <a:ext cx="8229600" cy="790575"/>
          </a:xfrm>
        </p:spPr>
        <p:txBody>
          <a:bodyPr>
            <a:normAutofit fontScale="90000"/>
          </a:bodyPr>
          <a:lstStyle/>
          <a:p>
            <a:pPr algn="ctr" eaLnBrk="1" hangingPunct="1"/>
            <a:r>
              <a:rPr lang="en-US" altLang="en-US" b="1" dirty="0" smtClean="0"/>
              <a:t>Effect of CKD on regulation of </a:t>
            </a:r>
            <a:r>
              <a:rPr lang="en-US" altLang="en-US" b="1" dirty="0" err="1" smtClean="0"/>
              <a:t>Hepcidin</a:t>
            </a:r>
            <a:r>
              <a:rPr lang="en-US" altLang="en-US" b="1" dirty="0" smtClean="0"/>
              <a:t> Production</a:t>
            </a:r>
          </a:p>
        </p:txBody>
      </p:sp>
      <p:sp>
        <p:nvSpPr>
          <p:cNvPr id="24579" name="Rectangle 3"/>
          <p:cNvSpPr>
            <a:spLocks noChangeArrowheads="1"/>
          </p:cNvSpPr>
          <p:nvPr/>
        </p:nvSpPr>
        <p:spPr bwMode="auto">
          <a:xfrm>
            <a:off x="1140506" y="44566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nchorCtr="1"/>
          <a:lstStyle>
            <a:lvl1pPr>
              <a:spcBef>
                <a:spcPct val="20000"/>
              </a:spcBef>
              <a:buClr>
                <a:srgbClr val="0BD0D9"/>
              </a:buClr>
              <a:buSzPct val="95000"/>
              <a:buFont typeface="Wingdings 2" panose="05020102010507070707" pitchFamily="18" charset="2"/>
              <a:buChar char=""/>
              <a:defRPr sz="2600">
                <a:solidFill>
                  <a:schemeClr val="tx1"/>
                </a:solidFill>
                <a:latin typeface="Gill Sans MT"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Gill Sans MT"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Gill Sans MT" pitchFamily="34"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Gill Sans MT" pitchFamily="34"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9pPr>
          </a:lstStyle>
          <a:p>
            <a:pPr fontAlgn="base">
              <a:lnSpc>
                <a:spcPct val="105000"/>
              </a:lnSpc>
              <a:spcBef>
                <a:spcPct val="100000"/>
              </a:spcBef>
              <a:spcAft>
                <a:spcPct val="20000"/>
              </a:spcAft>
              <a:buClr>
                <a:srgbClr val="04617B"/>
              </a:buClr>
              <a:buSzTx/>
              <a:buFontTx/>
              <a:buNone/>
            </a:pPr>
            <a:endParaRPr lang="en-GB" altLang="en-US" sz="3200">
              <a:solidFill>
                <a:srgbClr val="FFFF00"/>
              </a:solidFill>
              <a:latin typeface="Arial" panose="020B0604020202020204" pitchFamily="34" charset="0"/>
              <a:cs typeface="Arial" panose="020B0604020202020204" pitchFamily="34" charset="0"/>
            </a:endParaRPr>
          </a:p>
        </p:txBody>
      </p:sp>
      <p:grpSp>
        <p:nvGrpSpPr>
          <p:cNvPr id="24580" name="Group 4"/>
          <p:cNvGrpSpPr>
            <a:grpSpLocks/>
          </p:cNvGrpSpPr>
          <p:nvPr/>
        </p:nvGrpSpPr>
        <p:grpSpPr bwMode="auto">
          <a:xfrm>
            <a:off x="6094766" y="2607472"/>
            <a:ext cx="4381502" cy="3398838"/>
            <a:chOff x="3141" y="1411"/>
            <a:chExt cx="2760" cy="2141"/>
          </a:xfrm>
        </p:grpSpPr>
        <p:pic>
          <p:nvPicPr>
            <p:cNvPr id="24628" name="Picture 5" descr="Leg bon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336212">
              <a:off x="3516" y="2409"/>
              <a:ext cx="1116" cy="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29" name="Picture 6" descr="RBC"/>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33" y="1926"/>
              <a:ext cx="476"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30" name="Text Box 7"/>
            <p:cNvSpPr txBox="1">
              <a:spLocks noChangeArrowheads="1"/>
            </p:cNvSpPr>
            <p:nvPr/>
          </p:nvSpPr>
          <p:spPr bwMode="auto">
            <a:xfrm>
              <a:off x="4577" y="1909"/>
              <a:ext cx="1324"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Gill Sans MT"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Gill Sans MT"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Gill Sans MT" pitchFamily="34"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Gill Sans MT" pitchFamily="34"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9pPr>
            </a:lstStyle>
            <a:p>
              <a:pPr fontAlgn="base">
                <a:spcBef>
                  <a:spcPts val="0"/>
                </a:spcBef>
                <a:buClr>
                  <a:srgbClr val="04617B"/>
                </a:buClr>
                <a:buSzTx/>
                <a:buFontTx/>
                <a:buNone/>
              </a:pPr>
              <a:r>
                <a:rPr lang="en-GB" altLang="en-US" sz="1800" b="1" dirty="0">
                  <a:solidFill>
                    <a:srgbClr val="000000"/>
                  </a:solidFill>
                  <a:latin typeface="Arial" panose="020B0604020202020204" pitchFamily="34" charset="0"/>
                  <a:cs typeface="Arial" panose="020B0604020202020204" pitchFamily="34" charset="0"/>
                </a:rPr>
                <a:t>Red </a:t>
              </a:r>
              <a:endParaRPr lang="en-GB" altLang="en-US" sz="1800" b="1" dirty="0" smtClean="0">
                <a:solidFill>
                  <a:srgbClr val="000000"/>
                </a:solidFill>
                <a:latin typeface="Arial" panose="020B0604020202020204" pitchFamily="34" charset="0"/>
                <a:cs typeface="Arial" panose="020B0604020202020204" pitchFamily="34" charset="0"/>
              </a:endParaRPr>
            </a:p>
            <a:p>
              <a:pPr fontAlgn="base">
                <a:spcBef>
                  <a:spcPts val="0"/>
                </a:spcBef>
                <a:buClr>
                  <a:srgbClr val="04617B"/>
                </a:buClr>
                <a:buSzTx/>
                <a:buFontTx/>
                <a:buNone/>
              </a:pPr>
              <a:r>
                <a:rPr lang="en-GB" altLang="en-US" sz="1800" b="1" dirty="0" smtClean="0">
                  <a:solidFill>
                    <a:srgbClr val="000000"/>
                  </a:solidFill>
                  <a:latin typeface="Arial" panose="020B0604020202020204" pitchFamily="34" charset="0"/>
                  <a:cs typeface="Arial" panose="020B0604020202020204" pitchFamily="34" charset="0"/>
                </a:rPr>
                <a:t>blood </a:t>
              </a:r>
              <a:r>
                <a:rPr lang="en-GB" altLang="en-US" sz="1800" b="1" dirty="0">
                  <a:solidFill>
                    <a:srgbClr val="000000"/>
                  </a:solidFill>
                  <a:latin typeface="Arial" panose="020B0604020202020204" pitchFamily="34" charset="0"/>
                  <a:cs typeface="Arial" panose="020B0604020202020204" pitchFamily="34" charset="0"/>
                </a:rPr>
                <a:t/>
              </a:r>
              <a:br>
                <a:rPr lang="en-GB" altLang="en-US" sz="1800" b="1" dirty="0">
                  <a:solidFill>
                    <a:srgbClr val="000000"/>
                  </a:solidFill>
                  <a:latin typeface="Arial" panose="020B0604020202020204" pitchFamily="34" charset="0"/>
                  <a:cs typeface="Arial" panose="020B0604020202020204" pitchFamily="34" charset="0"/>
                </a:rPr>
              </a:br>
              <a:r>
                <a:rPr lang="en-GB" altLang="en-US" sz="1800" b="1" dirty="0">
                  <a:solidFill>
                    <a:srgbClr val="000000"/>
                  </a:solidFill>
                  <a:latin typeface="Arial" panose="020B0604020202020204" pitchFamily="34" charset="0"/>
                  <a:cs typeface="Arial" panose="020B0604020202020204" pitchFamily="34" charset="0"/>
                </a:rPr>
                <a:t>cells</a:t>
              </a:r>
              <a:endParaRPr lang="en-US" altLang="en-US" sz="1800" b="1" dirty="0">
                <a:solidFill>
                  <a:srgbClr val="000000"/>
                </a:solidFill>
                <a:latin typeface="Arial" panose="020B0604020202020204" pitchFamily="34" charset="0"/>
                <a:cs typeface="Arial" panose="020B0604020202020204" pitchFamily="34" charset="0"/>
              </a:endParaRPr>
            </a:p>
          </p:txBody>
        </p:sp>
        <p:sp>
          <p:nvSpPr>
            <p:cNvPr id="24631" name="Text Box 8"/>
            <p:cNvSpPr txBox="1">
              <a:spLocks noChangeArrowheads="1"/>
            </p:cNvSpPr>
            <p:nvPr/>
          </p:nvSpPr>
          <p:spPr bwMode="auto">
            <a:xfrm>
              <a:off x="3509" y="3127"/>
              <a:ext cx="753" cy="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Gill Sans MT"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Gill Sans MT"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Gill Sans MT" pitchFamily="34"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Gill Sans MT" pitchFamily="34"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9pPr>
            </a:lstStyle>
            <a:p>
              <a:pPr fontAlgn="base">
                <a:lnSpc>
                  <a:spcPct val="105000"/>
                </a:lnSpc>
                <a:spcBef>
                  <a:spcPct val="50000"/>
                </a:spcBef>
                <a:spcAft>
                  <a:spcPct val="20000"/>
                </a:spcAft>
                <a:buClr>
                  <a:srgbClr val="04617B"/>
                </a:buClr>
                <a:buSzTx/>
                <a:buFontTx/>
                <a:buNone/>
              </a:pPr>
              <a:r>
                <a:rPr lang="en-GB" altLang="en-US" sz="1800" b="1" dirty="0">
                  <a:solidFill>
                    <a:srgbClr val="000000"/>
                  </a:solidFill>
                  <a:latin typeface="Arial" panose="020B0604020202020204" pitchFamily="34" charset="0"/>
                  <a:cs typeface="Arial" panose="020B0604020202020204" pitchFamily="34" charset="0"/>
                </a:rPr>
                <a:t>Bone marrow</a:t>
              </a:r>
              <a:endParaRPr lang="en-US" altLang="en-US" sz="1800" b="1" dirty="0">
                <a:solidFill>
                  <a:srgbClr val="000000"/>
                </a:solidFill>
                <a:latin typeface="Arial" panose="020B0604020202020204" pitchFamily="34" charset="0"/>
                <a:cs typeface="Arial" panose="020B0604020202020204" pitchFamily="34" charset="0"/>
              </a:endParaRPr>
            </a:p>
          </p:txBody>
        </p:sp>
        <p:sp>
          <p:nvSpPr>
            <p:cNvPr id="24632" name="Freeform 9"/>
            <p:cNvSpPr>
              <a:spLocks/>
            </p:cNvSpPr>
            <p:nvPr/>
          </p:nvSpPr>
          <p:spPr bwMode="auto">
            <a:xfrm rot="-109579">
              <a:off x="3234" y="1685"/>
              <a:ext cx="186" cy="330"/>
            </a:xfrm>
            <a:custGeom>
              <a:avLst/>
              <a:gdLst>
                <a:gd name="T0" fmla="*/ 1 w 296"/>
                <a:gd name="T1" fmla="*/ 0 h 422"/>
                <a:gd name="T2" fmla="*/ 1 w 296"/>
                <a:gd name="T3" fmla="*/ 2 h 422"/>
                <a:gd name="T4" fmla="*/ 1 w 296"/>
                <a:gd name="T5" fmla="*/ 2 h 422"/>
                <a:gd name="T6" fmla="*/ 0 w 296"/>
                <a:gd name="T7" fmla="*/ 2 h 422"/>
                <a:gd name="T8" fmla="*/ 0 60000 65536"/>
                <a:gd name="T9" fmla="*/ 0 60000 65536"/>
                <a:gd name="T10" fmla="*/ 0 60000 65536"/>
                <a:gd name="T11" fmla="*/ 0 60000 65536"/>
                <a:gd name="T12" fmla="*/ 0 w 296"/>
                <a:gd name="T13" fmla="*/ 0 h 422"/>
                <a:gd name="T14" fmla="*/ 296 w 296"/>
                <a:gd name="T15" fmla="*/ 422 h 422"/>
              </a:gdLst>
              <a:ahLst/>
              <a:cxnLst>
                <a:cxn ang="T8">
                  <a:pos x="T0" y="T1"/>
                </a:cxn>
                <a:cxn ang="T9">
                  <a:pos x="T2" y="T3"/>
                </a:cxn>
                <a:cxn ang="T10">
                  <a:pos x="T4" y="T5"/>
                </a:cxn>
                <a:cxn ang="T11">
                  <a:pos x="T6" y="T7"/>
                </a:cxn>
              </a:cxnLst>
              <a:rect l="T12" t="T13" r="T14" b="T15"/>
              <a:pathLst>
                <a:path w="296" h="422">
                  <a:moveTo>
                    <a:pt x="296" y="0"/>
                  </a:moveTo>
                  <a:cubicBezTo>
                    <a:pt x="259" y="1"/>
                    <a:pt x="223" y="3"/>
                    <a:pt x="180" y="36"/>
                  </a:cubicBezTo>
                  <a:cubicBezTo>
                    <a:pt x="137" y="69"/>
                    <a:pt x="68" y="134"/>
                    <a:pt x="38" y="198"/>
                  </a:cubicBezTo>
                  <a:cubicBezTo>
                    <a:pt x="8" y="262"/>
                    <a:pt x="4" y="342"/>
                    <a:pt x="0" y="422"/>
                  </a:cubicBezTo>
                </a:path>
              </a:pathLst>
            </a:custGeom>
            <a:noFill/>
            <a:ln w="1016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GB" sz="2000">
                <a:solidFill>
                  <a:srgbClr val="000000"/>
                </a:solidFill>
                <a:latin typeface="Arial" panose="020B0604020202020204" pitchFamily="34" charset="0"/>
                <a:cs typeface="Arial" panose="020B0604020202020204" pitchFamily="34" charset="0"/>
              </a:endParaRPr>
            </a:p>
          </p:txBody>
        </p:sp>
        <p:sp>
          <p:nvSpPr>
            <p:cNvPr id="24633" name="AutoShape 10"/>
            <p:cNvSpPr>
              <a:spLocks noChangeArrowheads="1"/>
            </p:cNvSpPr>
            <p:nvPr/>
          </p:nvSpPr>
          <p:spPr bwMode="auto">
            <a:xfrm rot="10690421">
              <a:off x="3141" y="1985"/>
              <a:ext cx="162" cy="184"/>
            </a:xfrm>
            <a:prstGeom prst="triangle">
              <a:avLst>
                <a:gd name="adj" fmla="val 50000"/>
              </a:avLst>
            </a:prstGeom>
            <a:solidFill>
              <a:schemeClr val="tx1"/>
            </a:solidFill>
            <a:ln w="9525">
              <a:solidFill>
                <a:schemeClr val="tx1"/>
              </a:solidFill>
              <a:miter lim="800000"/>
              <a:headEnd/>
              <a:tailEnd/>
            </a:ln>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Gill Sans MT"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Gill Sans MT"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Gill Sans MT" pitchFamily="34"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Gill Sans MT" pitchFamily="34"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9pPr>
            </a:lstStyle>
            <a:p>
              <a:pPr algn="r" fontAlgn="base">
                <a:lnSpc>
                  <a:spcPct val="105000"/>
                </a:lnSpc>
                <a:spcBef>
                  <a:spcPct val="100000"/>
                </a:spcBef>
                <a:spcAft>
                  <a:spcPct val="20000"/>
                </a:spcAft>
                <a:buClr>
                  <a:srgbClr val="04617B"/>
                </a:buClr>
                <a:buSzTx/>
                <a:buFontTx/>
                <a:buNone/>
              </a:pPr>
              <a:endParaRPr lang="en-GB" altLang="en-US" sz="1200">
                <a:solidFill>
                  <a:srgbClr val="000000"/>
                </a:solidFill>
                <a:latin typeface="Arial" panose="020B0604020202020204" pitchFamily="34" charset="0"/>
                <a:cs typeface="Arial" panose="020B0604020202020204" pitchFamily="34" charset="0"/>
              </a:endParaRPr>
            </a:p>
          </p:txBody>
        </p:sp>
        <p:sp>
          <p:nvSpPr>
            <p:cNvPr id="24634" name="Freeform 11"/>
            <p:cNvSpPr>
              <a:spLocks/>
            </p:cNvSpPr>
            <p:nvPr/>
          </p:nvSpPr>
          <p:spPr bwMode="auto">
            <a:xfrm rot="16063293">
              <a:off x="3288" y="2555"/>
              <a:ext cx="388" cy="491"/>
            </a:xfrm>
            <a:custGeom>
              <a:avLst/>
              <a:gdLst>
                <a:gd name="T0" fmla="*/ 296 w 296"/>
                <a:gd name="T1" fmla="*/ 0 h 422"/>
                <a:gd name="T2" fmla="*/ 180 w 296"/>
                <a:gd name="T3" fmla="*/ 36 h 422"/>
                <a:gd name="T4" fmla="*/ 38 w 296"/>
                <a:gd name="T5" fmla="*/ 198 h 422"/>
                <a:gd name="T6" fmla="*/ 0 w 296"/>
                <a:gd name="T7" fmla="*/ 422 h 422"/>
                <a:gd name="T8" fmla="*/ 0 60000 65536"/>
                <a:gd name="T9" fmla="*/ 0 60000 65536"/>
                <a:gd name="T10" fmla="*/ 0 60000 65536"/>
                <a:gd name="T11" fmla="*/ 0 60000 65536"/>
                <a:gd name="T12" fmla="*/ 0 w 296"/>
                <a:gd name="T13" fmla="*/ 0 h 422"/>
                <a:gd name="T14" fmla="*/ 296 w 296"/>
                <a:gd name="T15" fmla="*/ 422 h 422"/>
              </a:gdLst>
              <a:ahLst/>
              <a:cxnLst>
                <a:cxn ang="T8">
                  <a:pos x="T0" y="T1"/>
                </a:cxn>
                <a:cxn ang="T9">
                  <a:pos x="T2" y="T3"/>
                </a:cxn>
                <a:cxn ang="T10">
                  <a:pos x="T4" y="T5"/>
                </a:cxn>
                <a:cxn ang="T11">
                  <a:pos x="T6" y="T7"/>
                </a:cxn>
              </a:cxnLst>
              <a:rect l="T12" t="T13" r="T14" b="T15"/>
              <a:pathLst>
                <a:path w="296" h="422">
                  <a:moveTo>
                    <a:pt x="296" y="0"/>
                  </a:moveTo>
                  <a:cubicBezTo>
                    <a:pt x="259" y="1"/>
                    <a:pt x="223" y="3"/>
                    <a:pt x="180" y="36"/>
                  </a:cubicBezTo>
                  <a:cubicBezTo>
                    <a:pt x="137" y="69"/>
                    <a:pt x="68" y="134"/>
                    <a:pt x="38" y="198"/>
                  </a:cubicBezTo>
                  <a:cubicBezTo>
                    <a:pt x="8" y="262"/>
                    <a:pt x="4" y="342"/>
                    <a:pt x="0" y="422"/>
                  </a:cubicBezTo>
                </a:path>
              </a:pathLst>
            </a:custGeom>
            <a:noFill/>
            <a:ln w="1016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GB" sz="2000">
                <a:solidFill>
                  <a:srgbClr val="000000"/>
                </a:solidFill>
                <a:latin typeface="Arial" panose="020B0604020202020204" pitchFamily="34" charset="0"/>
                <a:cs typeface="Arial" panose="020B0604020202020204" pitchFamily="34" charset="0"/>
              </a:endParaRPr>
            </a:p>
          </p:txBody>
        </p:sp>
        <p:sp>
          <p:nvSpPr>
            <p:cNvPr id="24635" name="AutoShape 12"/>
            <p:cNvSpPr>
              <a:spLocks noChangeArrowheads="1"/>
            </p:cNvSpPr>
            <p:nvPr/>
          </p:nvSpPr>
          <p:spPr bwMode="auto">
            <a:xfrm rot="5263293">
              <a:off x="3621" y="2850"/>
              <a:ext cx="212" cy="214"/>
            </a:xfrm>
            <a:prstGeom prst="triangle">
              <a:avLst>
                <a:gd name="adj" fmla="val 50000"/>
              </a:avLst>
            </a:prstGeom>
            <a:solidFill>
              <a:schemeClr val="tx1"/>
            </a:solidFill>
            <a:ln w="9525">
              <a:solidFill>
                <a:schemeClr val="tx1"/>
              </a:solidFill>
              <a:miter lim="800000"/>
              <a:headEnd/>
              <a:tailEnd/>
            </a:ln>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Gill Sans MT"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Gill Sans MT"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Gill Sans MT" pitchFamily="34"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Gill Sans MT" pitchFamily="34"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9pPr>
            </a:lstStyle>
            <a:p>
              <a:pPr algn="r" fontAlgn="base">
                <a:lnSpc>
                  <a:spcPct val="105000"/>
                </a:lnSpc>
                <a:spcBef>
                  <a:spcPct val="100000"/>
                </a:spcBef>
                <a:spcAft>
                  <a:spcPct val="20000"/>
                </a:spcAft>
                <a:buClr>
                  <a:srgbClr val="04617B"/>
                </a:buClr>
                <a:buSzTx/>
                <a:buFontTx/>
                <a:buNone/>
              </a:pPr>
              <a:endParaRPr lang="en-GB" altLang="en-US" sz="1200">
                <a:solidFill>
                  <a:srgbClr val="000000"/>
                </a:solidFill>
                <a:latin typeface="Arial" panose="020B0604020202020204" pitchFamily="34" charset="0"/>
                <a:cs typeface="Arial" panose="020B0604020202020204" pitchFamily="34" charset="0"/>
              </a:endParaRPr>
            </a:p>
          </p:txBody>
        </p:sp>
        <p:sp>
          <p:nvSpPr>
            <p:cNvPr id="24636" name="Freeform 13"/>
            <p:cNvSpPr>
              <a:spLocks/>
            </p:cNvSpPr>
            <p:nvPr/>
          </p:nvSpPr>
          <p:spPr bwMode="auto">
            <a:xfrm rot="11536519">
              <a:off x="4362" y="2595"/>
              <a:ext cx="296" cy="422"/>
            </a:xfrm>
            <a:custGeom>
              <a:avLst/>
              <a:gdLst>
                <a:gd name="T0" fmla="*/ 296 w 296"/>
                <a:gd name="T1" fmla="*/ 0 h 422"/>
                <a:gd name="T2" fmla="*/ 180 w 296"/>
                <a:gd name="T3" fmla="*/ 36 h 422"/>
                <a:gd name="T4" fmla="*/ 38 w 296"/>
                <a:gd name="T5" fmla="*/ 198 h 422"/>
                <a:gd name="T6" fmla="*/ 0 w 296"/>
                <a:gd name="T7" fmla="*/ 422 h 422"/>
                <a:gd name="T8" fmla="*/ 0 60000 65536"/>
                <a:gd name="T9" fmla="*/ 0 60000 65536"/>
                <a:gd name="T10" fmla="*/ 0 60000 65536"/>
                <a:gd name="T11" fmla="*/ 0 60000 65536"/>
                <a:gd name="T12" fmla="*/ 0 w 296"/>
                <a:gd name="T13" fmla="*/ 0 h 422"/>
                <a:gd name="T14" fmla="*/ 296 w 296"/>
                <a:gd name="T15" fmla="*/ 422 h 422"/>
              </a:gdLst>
              <a:ahLst/>
              <a:cxnLst>
                <a:cxn ang="T8">
                  <a:pos x="T0" y="T1"/>
                </a:cxn>
                <a:cxn ang="T9">
                  <a:pos x="T2" y="T3"/>
                </a:cxn>
                <a:cxn ang="T10">
                  <a:pos x="T4" y="T5"/>
                </a:cxn>
                <a:cxn ang="T11">
                  <a:pos x="T6" y="T7"/>
                </a:cxn>
              </a:cxnLst>
              <a:rect l="T12" t="T13" r="T14" b="T15"/>
              <a:pathLst>
                <a:path w="296" h="422">
                  <a:moveTo>
                    <a:pt x="296" y="0"/>
                  </a:moveTo>
                  <a:cubicBezTo>
                    <a:pt x="259" y="1"/>
                    <a:pt x="223" y="3"/>
                    <a:pt x="180" y="36"/>
                  </a:cubicBezTo>
                  <a:cubicBezTo>
                    <a:pt x="137" y="69"/>
                    <a:pt x="68" y="134"/>
                    <a:pt x="38" y="198"/>
                  </a:cubicBezTo>
                  <a:cubicBezTo>
                    <a:pt x="8" y="262"/>
                    <a:pt x="4" y="342"/>
                    <a:pt x="0" y="422"/>
                  </a:cubicBezTo>
                </a:path>
              </a:pathLst>
            </a:custGeom>
            <a:noFill/>
            <a:ln w="1016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GB" sz="2000">
                <a:solidFill>
                  <a:srgbClr val="000000"/>
                </a:solidFill>
                <a:latin typeface="Arial" panose="020B0604020202020204" pitchFamily="34" charset="0"/>
                <a:cs typeface="Arial" panose="020B0604020202020204" pitchFamily="34" charset="0"/>
              </a:endParaRPr>
            </a:p>
          </p:txBody>
        </p:sp>
        <p:sp>
          <p:nvSpPr>
            <p:cNvPr id="24637" name="AutoShape 14"/>
            <p:cNvSpPr>
              <a:spLocks noChangeArrowheads="1"/>
            </p:cNvSpPr>
            <p:nvPr/>
          </p:nvSpPr>
          <p:spPr bwMode="auto">
            <a:xfrm rot="736520">
              <a:off x="4647" y="2459"/>
              <a:ext cx="162" cy="184"/>
            </a:xfrm>
            <a:prstGeom prst="triangle">
              <a:avLst>
                <a:gd name="adj" fmla="val 50000"/>
              </a:avLst>
            </a:prstGeom>
            <a:solidFill>
              <a:schemeClr val="tx1"/>
            </a:solidFill>
            <a:ln w="9525">
              <a:solidFill>
                <a:schemeClr val="tx1"/>
              </a:solidFill>
              <a:miter lim="800000"/>
              <a:headEnd/>
              <a:tailEnd/>
            </a:ln>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Gill Sans MT"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Gill Sans MT"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Gill Sans MT" pitchFamily="34"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Gill Sans MT" pitchFamily="34"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9pPr>
            </a:lstStyle>
            <a:p>
              <a:pPr algn="r" fontAlgn="base">
                <a:lnSpc>
                  <a:spcPct val="105000"/>
                </a:lnSpc>
                <a:spcBef>
                  <a:spcPct val="100000"/>
                </a:spcBef>
                <a:spcAft>
                  <a:spcPct val="20000"/>
                </a:spcAft>
                <a:buClr>
                  <a:srgbClr val="04617B"/>
                </a:buClr>
                <a:buSzTx/>
                <a:buFontTx/>
                <a:buNone/>
              </a:pPr>
              <a:endParaRPr lang="en-GB" altLang="en-US" sz="1200">
                <a:solidFill>
                  <a:srgbClr val="000000"/>
                </a:solidFill>
                <a:latin typeface="Arial" panose="020B0604020202020204" pitchFamily="34" charset="0"/>
                <a:cs typeface="Arial" panose="020B0604020202020204" pitchFamily="34" charset="0"/>
              </a:endParaRPr>
            </a:p>
          </p:txBody>
        </p:sp>
        <p:sp>
          <p:nvSpPr>
            <p:cNvPr id="24638" name="Freeform 15"/>
            <p:cNvSpPr>
              <a:spLocks/>
            </p:cNvSpPr>
            <p:nvPr/>
          </p:nvSpPr>
          <p:spPr bwMode="auto">
            <a:xfrm rot="6497999">
              <a:off x="4290" y="1507"/>
              <a:ext cx="296" cy="422"/>
            </a:xfrm>
            <a:custGeom>
              <a:avLst/>
              <a:gdLst>
                <a:gd name="T0" fmla="*/ 296 w 296"/>
                <a:gd name="T1" fmla="*/ 0 h 422"/>
                <a:gd name="T2" fmla="*/ 180 w 296"/>
                <a:gd name="T3" fmla="*/ 36 h 422"/>
                <a:gd name="T4" fmla="*/ 38 w 296"/>
                <a:gd name="T5" fmla="*/ 198 h 422"/>
                <a:gd name="T6" fmla="*/ 0 w 296"/>
                <a:gd name="T7" fmla="*/ 422 h 422"/>
                <a:gd name="T8" fmla="*/ 0 60000 65536"/>
                <a:gd name="T9" fmla="*/ 0 60000 65536"/>
                <a:gd name="T10" fmla="*/ 0 60000 65536"/>
                <a:gd name="T11" fmla="*/ 0 60000 65536"/>
                <a:gd name="T12" fmla="*/ 0 w 296"/>
                <a:gd name="T13" fmla="*/ 0 h 422"/>
                <a:gd name="T14" fmla="*/ 296 w 296"/>
                <a:gd name="T15" fmla="*/ 422 h 422"/>
              </a:gdLst>
              <a:ahLst/>
              <a:cxnLst>
                <a:cxn ang="T8">
                  <a:pos x="T0" y="T1"/>
                </a:cxn>
                <a:cxn ang="T9">
                  <a:pos x="T2" y="T3"/>
                </a:cxn>
                <a:cxn ang="T10">
                  <a:pos x="T4" y="T5"/>
                </a:cxn>
                <a:cxn ang="T11">
                  <a:pos x="T6" y="T7"/>
                </a:cxn>
              </a:cxnLst>
              <a:rect l="T12" t="T13" r="T14" b="T15"/>
              <a:pathLst>
                <a:path w="296" h="422">
                  <a:moveTo>
                    <a:pt x="296" y="0"/>
                  </a:moveTo>
                  <a:cubicBezTo>
                    <a:pt x="259" y="1"/>
                    <a:pt x="223" y="3"/>
                    <a:pt x="180" y="36"/>
                  </a:cubicBezTo>
                  <a:cubicBezTo>
                    <a:pt x="137" y="69"/>
                    <a:pt x="68" y="134"/>
                    <a:pt x="38" y="198"/>
                  </a:cubicBezTo>
                  <a:cubicBezTo>
                    <a:pt x="8" y="262"/>
                    <a:pt x="4" y="342"/>
                    <a:pt x="0" y="422"/>
                  </a:cubicBezTo>
                </a:path>
              </a:pathLst>
            </a:custGeom>
            <a:noFill/>
            <a:ln w="1016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GB" sz="2000">
                <a:solidFill>
                  <a:srgbClr val="000000"/>
                </a:solidFill>
                <a:latin typeface="Arial" panose="020B0604020202020204" pitchFamily="34" charset="0"/>
                <a:cs typeface="Arial" panose="020B0604020202020204" pitchFamily="34" charset="0"/>
              </a:endParaRPr>
            </a:p>
          </p:txBody>
        </p:sp>
        <p:sp>
          <p:nvSpPr>
            <p:cNvPr id="24639" name="AutoShape 16"/>
            <p:cNvSpPr>
              <a:spLocks noChangeArrowheads="1"/>
            </p:cNvSpPr>
            <p:nvPr/>
          </p:nvSpPr>
          <p:spPr bwMode="auto">
            <a:xfrm rot="17297999">
              <a:off x="4148" y="1400"/>
              <a:ext cx="162" cy="184"/>
            </a:xfrm>
            <a:prstGeom prst="triangle">
              <a:avLst>
                <a:gd name="adj" fmla="val 50000"/>
              </a:avLst>
            </a:prstGeom>
            <a:solidFill>
              <a:schemeClr val="tx1"/>
            </a:solidFill>
            <a:ln w="9525">
              <a:solidFill>
                <a:schemeClr val="tx1"/>
              </a:solidFill>
              <a:miter lim="800000"/>
              <a:headEnd/>
              <a:tailEnd/>
            </a:ln>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Gill Sans MT"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Gill Sans MT"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Gill Sans MT" pitchFamily="34"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Gill Sans MT" pitchFamily="34"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9pPr>
            </a:lstStyle>
            <a:p>
              <a:pPr algn="r" fontAlgn="base">
                <a:lnSpc>
                  <a:spcPct val="105000"/>
                </a:lnSpc>
                <a:spcBef>
                  <a:spcPct val="100000"/>
                </a:spcBef>
                <a:spcAft>
                  <a:spcPct val="20000"/>
                </a:spcAft>
                <a:buClr>
                  <a:srgbClr val="04617B"/>
                </a:buClr>
                <a:buSzTx/>
                <a:buFontTx/>
                <a:buNone/>
              </a:pPr>
              <a:endParaRPr lang="en-GB" altLang="en-US" sz="1200">
                <a:solidFill>
                  <a:srgbClr val="000000"/>
                </a:solidFill>
                <a:latin typeface="Arial" panose="020B0604020202020204" pitchFamily="34" charset="0"/>
                <a:cs typeface="Arial" panose="020B0604020202020204" pitchFamily="34" charset="0"/>
              </a:endParaRPr>
            </a:p>
          </p:txBody>
        </p:sp>
      </p:grpSp>
      <p:grpSp>
        <p:nvGrpSpPr>
          <p:cNvPr id="24581" name="Group 17"/>
          <p:cNvGrpSpPr>
            <a:grpSpLocks/>
          </p:cNvGrpSpPr>
          <p:nvPr/>
        </p:nvGrpSpPr>
        <p:grpSpPr bwMode="auto">
          <a:xfrm>
            <a:off x="4498069" y="1796630"/>
            <a:ext cx="2197100" cy="2794000"/>
            <a:chOff x="2439" y="868"/>
            <a:chExt cx="1384" cy="1760"/>
          </a:xfrm>
        </p:grpSpPr>
        <p:sp>
          <p:nvSpPr>
            <p:cNvPr id="24625" name="Oval 18"/>
            <p:cNvSpPr>
              <a:spLocks noChangeArrowheads="1"/>
            </p:cNvSpPr>
            <p:nvPr/>
          </p:nvSpPr>
          <p:spPr bwMode="auto">
            <a:xfrm>
              <a:off x="2760" y="2059"/>
              <a:ext cx="836" cy="569"/>
            </a:xfrm>
            <a:prstGeom prst="ellipse">
              <a:avLst/>
            </a:prstGeom>
            <a:solidFill>
              <a:schemeClr val="tx2"/>
            </a:solidFill>
            <a:ln w="9525">
              <a:solidFill>
                <a:schemeClr val="tx1"/>
              </a:solidFill>
              <a:round/>
              <a:headEnd/>
              <a:tailEnd/>
            </a:ln>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Gill Sans MT"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Gill Sans MT"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Gill Sans MT" pitchFamily="34"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Gill Sans MT" pitchFamily="34"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9pPr>
            </a:lstStyle>
            <a:p>
              <a:pPr algn="ctr" fontAlgn="base">
                <a:lnSpc>
                  <a:spcPct val="105000"/>
                </a:lnSpc>
                <a:spcBef>
                  <a:spcPct val="100000"/>
                </a:spcBef>
                <a:spcAft>
                  <a:spcPct val="20000"/>
                </a:spcAft>
                <a:buClr>
                  <a:srgbClr val="04617B"/>
                </a:buClr>
                <a:buSzTx/>
                <a:buFontTx/>
                <a:buNone/>
              </a:pPr>
              <a:endParaRPr lang="en-GB" altLang="en-US" sz="1800">
                <a:solidFill>
                  <a:srgbClr val="000000"/>
                </a:solidFill>
                <a:latin typeface="Arial" panose="020B0604020202020204" pitchFamily="34" charset="0"/>
                <a:cs typeface="Arial" panose="020B0604020202020204" pitchFamily="34" charset="0"/>
              </a:endParaRPr>
            </a:p>
          </p:txBody>
        </p:sp>
        <p:sp>
          <p:nvSpPr>
            <p:cNvPr id="24626" name="Text Box 19"/>
            <p:cNvSpPr txBox="1">
              <a:spLocks noChangeArrowheads="1"/>
            </p:cNvSpPr>
            <p:nvPr/>
          </p:nvSpPr>
          <p:spPr bwMode="auto">
            <a:xfrm>
              <a:off x="2903" y="2177"/>
              <a:ext cx="602" cy="384"/>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Gill Sans MT"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Gill Sans MT"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Gill Sans MT" pitchFamily="34"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Gill Sans MT" pitchFamily="34"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9pPr>
            </a:lstStyle>
            <a:p>
              <a:pPr algn="ctr" fontAlgn="base">
                <a:lnSpc>
                  <a:spcPct val="105000"/>
                </a:lnSpc>
                <a:spcBef>
                  <a:spcPct val="50000"/>
                </a:spcBef>
                <a:spcAft>
                  <a:spcPct val="20000"/>
                </a:spcAft>
                <a:buClr>
                  <a:srgbClr val="04617B"/>
                </a:buClr>
                <a:buSzTx/>
                <a:buFontTx/>
                <a:buNone/>
              </a:pPr>
              <a:r>
                <a:rPr lang="en-GB" altLang="en-US" sz="1600" b="1">
                  <a:solidFill>
                    <a:srgbClr val="FFFFFF"/>
                  </a:solidFill>
                  <a:latin typeface="Arial" panose="020B0604020202020204" pitchFamily="34" charset="0"/>
                  <a:cs typeface="Arial" panose="020B0604020202020204" pitchFamily="34" charset="0"/>
                </a:rPr>
                <a:t>Plasma </a:t>
              </a:r>
              <a:br>
                <a:rPr lang="en-GB" altLang="en-US" sz="1600" b="1">
                  <a:solidFill>
                    <a:srgbClr val="FFFFFF"/>
                  </a:solidFill>
                  <a:latin typeface="Arial" panose="020B0604020202020204" pitchFamily="34" charset="0"/>
                  <a:cs typeface="Arial" panose="020B0604020202020204" pitchFamily="34" charset="0"/>
                </a:rPr>
              </a:br>
              <a:r>
                <a:rPr lang="en-GB" altLang="en-US" sz="1600" b="1">
                  <a:solidFill>
                    <a:srgbClr val="FFFFFF"/>
                  </a:solidFill>
                  <a:latin typeface="Arial" panose="020B0604020202020204" pitchFamily="34" charset="0"/>
                  <a:cs typeface="Arial" panose="020B0604020202020204" pitchFamily="34" charset="0"/>
                </a:rPr>
                <a:t>Fe-Tf</a:t>
              </a:r>
              <a:endParaRPr lang="en-US" altLang="en-US" sz="1600" b="1">
                <a:solidFill>
                  <a:srgbClr val="FFFFFF"/>
                </a:solidFill>
                <a:latin typeface="Arial" panose="020B0604020202020204" pitchFamily="34" charset="0"/>
                <a:cs typeface="Arial" panose="020B0604020202020204" pitchFamily="34" charset="0"/>
              </a:endParaRPr>
            </a:p>
          </p:txBody>
        </p:sp>
        <p:sp>
          <p:nvSpPr>
            <p:cNvPr id="24627" name="Text Box 20"/>
            <p:cNvSpPr txBox="1">
              <a:spLocks noChangeArrowheads="1"/>
            </p:cNvSpPr>
            <p:nvPr/>
          </p:nvSpPr>
          <p:spPr bwMode="auto">
            <a:xfrm>
              <a:off x="2439" y="868"/>
              <a:ext cx="1384" cy="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Gill Sans MT"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Gill Sans MT"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Gill Sans MT" pitchFamily="34"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Gill Sans MT" pitchFamily="34"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9pPr>
            </a:lstStyle>
            <a:p>
              <a:pPr fontAlgn="base">
                <a:lnSpc>
                  <a:spcPct val="105000"/>
                </a:lnSpc>
                <a:spcBef>
                  <a:spcPct val="50000"/>
                </a:spcBef>
                <a:spcAft>
                  <a:spcPct val="20000"/>
                </a:spcAft>
                <a:buClr>
                  <a:srgbClr val="04617B"/>
                </a:buClr>
                <a:buSzTx/>
                <a:buFontTx/>
                <a:buNone/>
              </a:pPr>
              <a:r>
                <a:rPr lang="en-GB" altLang="en-US" sz="2000" b="1">
                  <a:solidFill>
                    <a:srgbClr val="000000"/>
                  </a:solidFill>
                  <a:latin typeface="Arial" panose="020B0604020202020204" pitchFamily="34" charset="0"/>
                  <a:cs typeface="Arial" panose="020B0604020202020204" pitchFamily="34" charset="0"/>
                </a:rPr>
                <a:t>Inflammation    IL-6</a:t>
              </a:r>
              <a:endParaRPr lang="en-US" altLang="en-US" sz="2000" b="1">
                <a:solidFill>
                  <a:srgbClr val="000000"/>
                </a:solidFill>
                <a:latin typeface="Arial" panose="020B0604020202020204" pitchFamily="34" charset="0"/>
                <a:cs typeface="Arial" panose="020B0604020202020204" pitchFamily="34" charset="0"/>
              </a:endParaRPr>
            </a:p>
          </p:txBody>
        </p:sp>
      </p:grpSp>
      <p:sp>
        <p:nvSpPr>
          <p:cNvPr id="24582" name="Text Box 21"/>
          <p:cNvSpPr txBox="1">
            <a:spLocks noChangeArrowheads="1"/>
          </p:cNvSpPr>
          <p:nvPr/>
        </p:nvSpPr>
        <p:spPr bwMode="auto">
          <a:xfrm>
            <a:off x="69014" y="6140778"/>
            <a:ext cx="373300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Gill Sans MT"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Gill Sans MT"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Gill Sans MT" pitchFamily="34"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Gill Sans MT" pitchFamily="34"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9pPr>
          </a:lstStyle>
          <a:p>
            <a:pPr algn="r" fontAlgn="base">
              <a:spcBef>
                <a:spcPts val="0"/>
              </a:spcBef>
              <a:buClr>
                <a:srgbClr val="04617B"/>
              </a:buClr>
              <a:buSzTx/>
              <a:buFontTx/>
              <a:buNone/>
            </a:pPr>
            <a:r>
              <a:rPr lang="en-US" altLang="en-US" sz="1400" i="1" dirty="0">
                <a:solidFill>
                  <a:srgbClr val="000000"/>
                </a:solidFill>
                <a:latin typeface="Arial" panose="020B0604020202020204" pitchFamily="34" charset="0"/>
                <a:cs typeface="Arial" panose="020B0604020202020204" pitchFamily="34" charset="0"/>
              </a:rPr>
              <a:t>Ganz T. J Am </a:t>
            </a:r>
            <a:r>
              <a:rPr lang="en-US" altLang="en-US" sz="1400" i="1" dirty="0" err="1">
                <a:solidFill>
                  <a:srgbClr val="000000"/>
                </a:solidFill>
                <a:latin typeface="Arial" panose="020B0604020202020204" pitchFamily="34" charset="0"/>
                <a:cs typeface="Arial" panose="020B0604020202020204" pitchFamily="34" charset="0"/>
              </a:rPr>
              <a:t>Soc</a:t>
            </a:r>
            <a:r>
              <a:rPr lang="en-US" altLang="en-US" sz="1400" i="1" dirty="0">
                <a:solidFill>
                  <a:srgbClr val="000000"/>
                </a:solidFill>
                <a:latin typeface="Arial" panose="020B0604020202020204" pitchFamily="34" charset="0"/>
                <a:cs typeface="Arial" panose="020B0604020202020204" pitchFamily="34" charset="0"/>
              </a:rPr>
              <a:t> </a:t>
            </a:r>
            <a:r>
              <a:rPr lang="en-US" altLang="en-US" sz="1400" i="1" dirty="0" err="1">
                <a:solidFill>
                  <a:srgbClr val="000000"/>
                </a:solidFill>
                <a:latin typeface="Arial" panose="020B0604020202020204" pitchFamily="34" charset="0"/>
                <a:cs typeface="Arial" panose="020B0604020202020204" pitchFamily="34" charset="0"/>
              </a:rPr>
              <a:t>Nephrol</a:t>
            </a:r>
            <a:r>
              <a:rPr lang="en-US" altLang="en-US" sz="1400" i="1" dirty="0">
                <a:solidFill>
                  <a:srgbClr val="000000"/>
                </a:solidFill>
                <a:latin typeface="Arial" panose="020B0604020202020204" pitchFamily="34" charset="0"/>
                <a:cs typeface="Arial" panose="020B0604020202020204" pitchFamily="34" charset="0"/>
              </a:rPr>
              <a:t> </a:t>
            </a:r>
            <a:r>
              <a:rPr lang="en-US" altLang="en-US" sz="1400" i="1" dirty="0" smtClean="0">
                <a:solidFill>
                  <a:srgbClr val="000000"/>
                </a:solidFill>
                <a:latin typeface="Arial" panose="020B0604020202020204" pitchFamily="34" charset="0"/>
                <a:cs typeface="Arial" panose="020B0604020202020204" pitchFamily="34" charset="0"/>
              </a:rPr>
              <a:t>2007;18:394–400</a:t>
            </a:r>
          </a:p>
          <a:p>
            <a:pPr algn="r" fontAlgn="base">
              <a:spcBef>
                <a:spcPts val="0"/>
              </a:spcBef>
              <a:buClr>
                <a:srgbClr val="04617B"/>
              </a:buClr>
              <a:buSzTx/>
              <a:buFontTx/>
              <a:buNone/>
            </a:pPr>
            <a:r>
              <a:rPr lang="en-US" altLang="en-US" sz="1400" i="1" dirty="0" smtClean="0">
                <a:solidFill>
                  <a:srgbClr val="000000"/>
                </a:solidFill>
                <a:latin typeface="Arial" panose="020B0604020202020204" pitchFamily="34" charset="0"/>
                <a:cs typeface="Arial" panose="020B0604020202020204" pitchFamily="34" charset="0"/>
              </a:rPr>
              <a:t>Katz et al Nature Genetics 2014, 46, 678-84</a:t>
            </a:r>
            <a:endParaRPr lang="de-CH" altLang="en-US" sz="1400" i="1" dirty="0">
              <a:solidFill>
                <a:srgbClr val="000000"/>
              </a:solidFill>
              <a:latin typeface="Arial" panose="020B0604020202020204" pitchFamily="34" charset="0"/>
              <a:cs typeface="Arial" panose="020B0604020202020204" pitchFamily="34" charset="0"/>
            </a:endParaRPr>
          </a:p>
        </p:txBody>
      </p:sp>
      <p:grpSp>
        <p:nvGrpSpPr>
          <p:cNvPr id="24583" name="Group 22"/>
          <p:cNvGrpSpPr>
            <a:grpSpLocks/>
          </p:cNvGrpSpPr>
          <p:nvPr/>
        </p:nvGrpSpPr>
        <p:grpSpPr bwMode="auto">
          <a:xfrm>
            <a:off x="1583419" y="1885530"/>
            <a:ext cx="2806700" cy="2532063"/>
            <a:chOff x="875" y="1097"/>
            <a:chExt cx="1584" cy="1336"/>
          </a:xfrm>
        </p:grpSpPr>
        <p:pic>
          <p:nvPicPr>
            <p:cNvPr id="24621" name="Picture 23" descr="Live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5" y="1195"/>
              <a:ext cx="1556" cy="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22" name="Text Box 25"/>
            <p:cNvSpPr txBox="1">
              <a:spLocks noChangeArrowheads="1"/>
            </p:cNvSpPr>
            <p:nvPr/>
          </p:nvSpPr>
          <p:spPr bwMode="auto">
            <a:xfrm>
              <a:off x="912" y="1569"/>
              <a:ext cx="512"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Gill Sans MT"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Gill Sans MT"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Gill Sans MT" pitchFamily="34"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Gill Sans MT" pitchFamily="34"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9pPr>
            </a:lstStyle>
            <a:p>
              <a:pPr fontAlgn="base">
                <a:lnSpc>
                  <a:spcPct val="105000"/>
                </a:lnSpc>
                <a:spcBef>
                  <a:spcPct val="50000"/>
                </a:spcBef>
                <a:spcAft>
                  <a:spcPct val="20000"/>
                </a:spcAft>
                <a:buClr>
                  <a:srgbClr val="04617B"/>
                </a:buClr>
                <a:buSzTx/>
                <a:buFontTx/>
                <a:buNone/>
              </a:pPr>
              <a:r>
                <a:rPr lang="en-GB" altLang="en-US" sz="1800" b="1">
                  <a:solidFill>
                    <a:srgbClr val="FFFFFF"/>
                  </a:solidFill>
                  <a:latin typeface="Arial" panose="020B0604020202020204" pitchFamily="34" charset="0"/>
                  <a:cs typeface="Arial" panose="020B0604020202020204" pitchFamily="34" charset="0"/>
                </a:rPr>
                <a:t>Liver</a:t>
              </a:r>
              <a:endParaRPr lang="en-US" altLang="en-US" sz="1800" b="1">
                <a:solidFill>
                  <a:srgbClr val="FFFFFF"/>
                </a:solidFill>
                <a:latin typeface="Arial" panose="020B0604020202020204" pitchFamily="34" charset="0"/>
                <a:cs typeface="Arial" panose="020B0604020202020204" pitchFamily="34" charset="0"/>
              </a:endParaRPr>
            </a:p>
          </p:txBody>
        </p:sp>
        <p:sp>
          <p:nvSpPr>
            <p:cNvPr id="24623" name="Freeform 26"/>
            <p:cNvSpPr>
              <a:spLocks/>
            </p:cNvSpPr>
            <p:nvPr/>
          </p:nvSpPr>
          <p:spPr bwMode="auto">
            <a:xfrm>
              <a:off x="1325" y="1097"/>
              <a:ext cx="1134" cy="310"/>
            </a:xfrm>
            <a:custGeom>
              <a:avLst/>
              <a:gdLst>
                <a:gd name="T0" fmla="*/ 1134 w 1134"/>
                <a:gd name="T1" fmla="*/ 83 h 310"/>
                <a:gd name="T2" fmla="*/ 544 w 1134"/>
                <a:gd name="T3" fmla="*/ 38 h 310"/>
                <a:gd name="T4" fmla="*/ 0 w 1134"/>
                <a:gd name="T5" fmla="*/ 310 h 310"/>
                <a:gd name="T6" fmla="*/ 0 60000 65536"/>
                <a:gd name="T7" fmla="*/ 0 60000 65536"/>
                <a:gd name="T8" fmla="*/ 0 60000 65536"/>
                <a:gd name="T9" fmla="*/ 0 w 1134"/>
                <a:gd name="T10" fmla="*/ 0 h 310"/>
                <a:gd name="T11" fmla="*/ 1134 w 1134"/>
                <a:gd name="T12" fmla="*/ 310 h 310"/>
              </a:gdLst>
              <a:ahLst/>
              <a:cxnLst>
                <a:cxn ang="T6">
                  <a:pos x="T0" y="T1"/>
                </a:cxn>
                <a:cxn ang="T7">
                  <a:pos x="T2" y="T3"/>
                </a:cxn>
                <a:cxn ang="T8">
                  <a:pos x="T4" y="T5"/>
                </a:cxn>
              </a:cxnLst>
              <a:rect l="T9" t="T10" r="T11" b="T12"/>
              <a:pathLst>
                <a:path w="1134" h="310">
                  <a:moveTo>
                    <a:pt x="1134" y="83"/>
                  </a:moveTo>
                  <a:cubicBezTo>
                    <a:pt x="933" y="41"/>
                    <a:pt x="733" y="0"/>
                    <a:pt x="544" y="38"/>
                  </a:cubicBezTo>
                  <a:cubicBezTo>
                    <a:pt x="355" y="76"/>
                    <a:pt x="91" y="265"/>
                    <a:pt x="0" y="310"/>
                  </a:cubicBezTo>
                </a:path>
              </a:pathLst>
            </a:custGeom>
            <a:noFill/>
            <a:ln w="571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GB" sz="2000">
                <a:solidFill>
                  <a:srgbClr val="000000"/>
                </a:solidFill>
                <a:latin typeface="Arial" panose="020B0604020202020204" pitchFamily="34" charset="0"/>
                <a:cs typeface="Arial" panose="020B0604020202020204" pitchFamily="34" charset="0"/>
              </a:endParaRPr>
            </a:p>
          </p:txBody>
        </p:sp>
        <p:sp>
          <p:nvSpPr>
            <p:cNvPr id="24624" name="AutoShape 27"/>
            <p:cNvSpPr>
              <a:spLocks noChangeArrowheads="1"/>
            </p:cNvSpPr>
            <p:nvPr/>
          </p:nvSpPr>
          <p:spPr bwMode="auto">
            <a:xfrm rot="-7430390">
              <a:off x="1233" y="1386"/>
              <a:ext cx="88" cy="122"/>
            </a:xfrm>
            <a:prstGeom prst="triangle">
              <a:avLst>
                <a:gd name="adj" fmla="val 50000"/>
              </a:avLst>
            </a:prstGeom>
            <a:solidFill>
              <a:schemeClr val="tx1"/>
            </a:solidFill>
            <a:ln w="9525">
              <a:solidFill>
                <a:schemeClr val="tx1"/>
              </a:solidFill>
              <a:miter lim="800000"/>
              <a:headEnd/>
              <a:tailEnd/>
            </a:ln>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Gill Sans MT"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Gill Sans MT"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Gill Sans MT" pitchFamily="34"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Gill Sans MT" pitchFamily="34"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9pPr>
            </a:lstStyle>
            <a:p>
              <a:pPr algn="r" fontAlgn="base">
                <a:lnSpc>
                  <a:spcPct val="105000"/>
                </a:lnSpc>
                <a:spcBef>
                  <a:spcPct val="100000"/>
                </a:spcBef>
                <a:spcAft>
                  <a:spcPct val="20000"/>
                </a:spcAft>
                <a:buClr>
                  <a:srgbClr val="04617B"/>
                </a:buClr>
                <a:buSzTx/>
                <a:buFontTx/>
                <a:buNone/>
              </a:pPr>
              <a:endParaRPr lang="en-GB" altLang="en-US" sz="1200">
                <a:solidFill>
                  <a:srgbClr val="000000"/>
                </a:solidFill>
                <a:latin typeface="Arial" panose="020B0604020202020204" pitchFamily="34" charset="0"/>
                <a:cs typeface="Arial" panose="020B0604020202020204" pitchFamily="34" charset="0"/>
              </a:endParaRPr>
            </a:p>
          </p:txBody>
        </p:sp>
      </p:grpSp>
      <p:grpSp>
        <p:nvGrpSpPr>
          <p:cNvPr id="24584" name="Group 28"/>
          <p:cNvGrpSpPr>
            <a:grpSpLocks/>
          </p:cNvGrpSpPr>
          <p:nvPr/>
        </p:nvGrpSpPr>
        <p:grpSpPr bwMode="auto">
          <a:xfrm>
            <a:off x="2918506" y="3331743"/>
            <a:ext cx="2089150" cy="2795587"/>
            <a:chOff x="1478" y="1835"/>
            <a:chExt cx="1135" cy="1632"/>
          </a:xfrm>
        </p:grpSpPr>
        <p:sp>
          <p:nvSpPr>
            <p:cNvPr id="24615" name="Freeform 32"/>
            <p:cNvSpPr>
              <a:spLocks/>
            </p:cNvSpPr>
            <p:nvPr/>
          </p:nvSpPr>
          <p:spPr bwMode="auto">
            <a:xfrm rot="268117">
              <a:off x="1985" y="2361"/>
              <a:ext cx="557" cy="215"/>
            </a:xfrm>
            <a:custGeom>
              <a:avLst/>
              <a:gdLst>
                <a:gd name="T0" fmla="*/ 0 w 594"/>
                <a:gd name="T1" fmla="*/ 29 h 224"/>
                <a:gd name="T2" fmla="*/ 8 w 594"/>
                <a:gd name="T3" fmla="*/ 18 h 224"/>
                <a:gd name="T4" fmla="*/ 8 w 594"/>
                <a:gd name="T5" fmla="*/ 12 h 224"/>
                <a:gd name="T6" fmla="*/ 15 w 594"/>
                <a:gd name="T7" fmla="*/ 12 h 224"/>
                <a:gd name="T8" fmla="*/ 21 w 594"/>
                <a:gd name="T9" fmla="*/ 2 h 224"/>
                <a:gd name="T10" fmla="*/ 23 w 594"/>
                <a:gd name="T11" fmla="*/ 2 h 224"/>
                <a:gd name="T12" fmla="*/ 0 60000 65536"/>
                <a:gd name="T13" fmla="*/ 0 60000 65536"/>
                <a:gd name="T14" fmla="*/ 0 60000 65536"/>
                <a:gd name="T15" fmla="*/ 0 60000 65536"/>
                <a:gd name="T16" fmla="*/ 0 60000 65536"/>
                <a:gd name="T17" fmla="*/ 0 60000 65536"/>
                <a:gd name="T18" fmla="*/ 0 w 594"/>
                <a:gd name="T19" fmla="*/ 0 h 224"/>
                <a:gd name="T20" fmla="*/ 594 w 594"/>
                <a:gd name="T21" fmla="*/ 224 h 224"/>
              </a:gdLst>
              <a:ahLst/>
              <a:cxnLst>
                <a:cxn ang="T12">
                  <a:pos x="T0" y="T1"/>
                </a:cxn>
                <a:cxn ang="T13">
                  <a:pos x="T2" y="T3"/>
                </a:cxn>
                <a:cxn ang="T14">
                  <a:pos x="T4" y="T5"/>
                </a:cxn>
                <a:cxn ang="T15">
                  <a:pos x="T6" y="T7"/>
                </a:cxn>
                <a:cxn ang="T16">
                  <a:pos x="T8" y="T9"/>
                </a:cxn>
                <a:cxn ang="T17">
                  <a:pos x="T10" y="T11"/>
                </a:cxn>
              </a:cxnLst>
              <a:rect l="T18" t="T19" r="T20" b="T21"/>
              <a:pathLst>
                <a:path w="594" h="224">
                  <a:moveTo>
                    <a:pt x="0" y="224"/>
                  </a:moveTo>
                  <a:cubicBezTo>
                    <a:pt x="11" y="195"/>
                    <a:pt x="23" y="167"/>
                    <a:pt x="51" y="140"/>
                  </a:cubicBezTo>
                  <a:cubicBezTo>
                    <a:pt x="79" y="113"/>
                    <a:pt x="120" y="80"/>
                    <a:pt x="171" y="59"/>
                  </a:cubicBezTo>
                  <a:cubicBezTo>
                    <a:pt x="222" y="38"/>
                    <a:pt x="299" y="23"/>
                    <a:pt x="357" y="14"/>
                  </a:cubicBezTo>
                  <a:cubicBezTo>
                    <a:pt x="415" y="5"/>
                    <a:pt x="483" y="4"/>
                    <a:pt x="522" y="2"/>
                  </a:cubicBezTo>
                  <a:cubicBezTo>
                    <a:pt x="561" y="0"/>
                    <a:pt x="577" y="1"/>
                    <a:pt x="594" y="2"/>
                  </a:cubicBezTo>
                </a:path>
              </a:pathLst>
            </a:custGeom>
            <a:noFill/>
            <a:ln w="571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GB" sz="2000">
                <a:solidFill>
                  <a:srgbClr val="000000"/>
                </a:solidFill>
                <a:latin typeface="Arial" panose="020B0604020202020204" pitchFamily="34" charset="0"/>
                <a:cs typeface="Arial" panose="020B0604020202020204" pitchFamily="34" charset="0"/>
              </a:endParaRPr>
            </a:p>
          </p:txBody>
        </p:sp>
        <p:sp>
          <p:nvSpPr>
            <p:cNvPr id="24616" name="AutoShape 33"/>
            <p:cNvSpPr>
              <a:spLocks noChangeArrowheads="1"/>
            </p:cNvSpPr>
            <p:nvPr/>
          </p:nvSpPr>
          <p:spPr bwMode="auto">
            <a:xfrm rot="5668117">
              <a:off x="2508" y="2323"/>
              <a:ext cx="88" cy="122"/>
            </a:xfrm>
            <a:prstGeom prst="triangle">
              <a:avLst>
                <a:gd name="adj" fmla="val 50000"/>
              </a:avLst>
            </a:prstGeom>
            <a:solidFill>
              <a:schemeClr val="tx1"/>
            </a:solidFill>
            <a:ln w="9525">
              <a:solidFill>
                <a:schemeClr val="tx1"/>
              </a:solidFill>
              <a:miter lim="800000"/>
              <a:headEnd/>
              <a:tailEnd/>
            </a:ln>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Gill Sans MT"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Gill Sans MT"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Gill Sans MT" pitchFamily="34"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Gill Sans MT" pitchFamily="34"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9pPr>
            </a:lstStyle>
            <a:p>
              <a:pPr algn="r" fontAlgn="base">
                <a:lnSpc>
                  <a:spcPct val="105000"/>
                </a:lnSpc>
                <a:spcBef>
                  <a:spcPct val="100000"/>
                </a:spcBef>
                <a:spcAft>
                  <a:spcPct val="20000"/>
                </a:spcAft>
                <a:buClr>
                  <a:srgbClr val="04617B"/>
                </a:buClr>
                <a:buSzTx/>
                <a:buFontTx/>
                <a:buNone/>
              </a:pPr>
              <a:endParaRPr lang="en-GB" altLang="en-US" sz="1200">
                <a:solidFill>
                  <a:srgbClr val="000000"/>
                </a:solidFill>
                <a:latin typeface="Arial" panose="020B0604020202020204" pitchFamily="34" charset="0"/>
                <a:cs typeface="Arial" panose="020B0604020202020204" pitchFamily="34" charset="0"/>
              </a:endParaRPr>
            </a:p>
          </p:txBody>
        </p:sp>
        <p:pic>
          <p:nvPicPr>
            <p:cNvPr id="24617" name="Picture 34" descr="Plumbi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74" y="2528"/>
              <a:ext cx="953" cy="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18" name="Text Box 35"/>
            <p:cNvSpPr txBox="1">
              <a:spLocks noChangeArrowheads="1"/>
            </p:cNvSpPr>
            <p:nvPr/>
          </p:nvSpPr>
          <p:spPr bwMode="auto">
            <a:xfrm>
              <a:off x="1626" y="3195"/>
              <a:ext cx="664"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Gill Sans MT"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Gill Sans MT"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Gill Sans MT" pitchFamily="34"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Gill Sans MT" pitchFamily="34"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9pPr>
            </a:lstStyle>
            <a:p>
              <a:pPr fontAlgn="base">
                <a:lnSpc>
                  <a:spcPct val="105000"/>
                </a:lnSpc>
                <a:spcBef>
                  <a:spcPct val="50000"/>
                </a:spcBef>
                <a:spcAft>
                  <a:spcPct val="20000"/>
                </a:spcAft>
                <a:buClr>
                  <a:srgbClr val="04617B"/>
                </a:buClr>
                <a:buSzTx/>
                <a:buFontTx/>
                <a:buNone/>
              </a:pPr>
              <a:r>
                <a:rPr lang="en-GB" altLang="en-US" sz="1400">
                  <a:solidFill>
                    <a:srgbClr val="000000"/>
                  </a:solidFill>
                  <a:latin typeface="Arial" panose="020B0604020202020204" pitchFamily="34" charset="0"/>
                  <a:cs typeface="Arial" panose="020B0604020202020204" pitchFamily="34" charset="0"/>
                </a:rPr>
                <a:t>Duodenum</a:t>
              </a:r>
              <a:endParaRPr lang="en-US" altLang="en-US" sz="1400">
                <a:solidFill>
                  <a:srgbClr val="000000"/>
                </a:solidFill>
                <a:latin typeface="Arial" panose="020B0604020202020204" pitchFamily="34" charset="0"/>
                <a:cs typeface="Arial" panose="020B0604020202020204" pitchFamily="34" charset="0"/>
              </a:endParaRPr>
            </a:p>
          </p:txBody>
        </p:sp>
        <p:sp>
          <p:nvSpPr>
            <p:cNvPr id="24619" name="AutoShape 37"/>
            <p:cNvSpPr>
              <a:spLocks noChangeArrowheads="1"/>
            </p:cNvSpPr>
            <p:nvPr/>
          </p:nvSpPr>
          <p:spPr bwMode="auto">
            <a:xfrm rot="3750557">
              <a:off x="1256" y="2057"/>
              <a:ext cx="769" cy="325"/>
            </a:xfrm>
            <a:prstGeom prst="rightArrow">
              <a:avLst>
                <a:gd name="adj1" fmla="val 50000"/>
                <a:gd name="adj2" fmla="val 59154"/>
              </a:avLst>
            </a:prstGeom>
            <a:solidFill>
              <a:srgbClr val="FFC000"/>
            </a:solidFill>
            <a:ln w="9525">
              <a:solidFill>
                <a:schemeClr val="tx1"/>
              </a:solidFill>
              <a:miter lim="800000"/>
              <a:headEnd/>
              <a:tailEnd/>
            </a:ln>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Gill Sans MT"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Gill Sans MT"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Gill Sans MT" pitchFamily="34"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Gill Sans MT" pitchFamily="34"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9pPr>
            </a:lstStyle>
            <a:p>
              <a:pPr algn="r" fontAlgn="base">
                <a:lnSpc>
                  <a:spcPct val="105000"/>
                </a:lnSpc>
                <a:spcBef>
                  <a:spcPct val="100000"/>
                </a:spcBef>
                <a:spcAft>
                  <a:spcPct val="20000"/>
                </a:spcAft>
                <a:buClr>
                  <a:srgbClr val="04617B"/>
                </a:buClr>
                <a:buSzTx/>
                <a:buFontTx/>
                <a:buNone/>
              </a:pPr>
              <a:endParaRPr lang="en-GB" altLang="en-US" sz="1200">
                <a:solidFill>
                  <a:srgbClr val="000000"/>
                </a:solidFill>
                <a:latin typeface="Arial" panose="020B0604020202020204" pitchFamily="34" charset="0"/>
                <a:cs typeface="Arial" panose="020B0604020202020204" pitchFamily="34" charset="0"/>
              </a:endParaRPr>
            </a:p>
          </p:txBody>
        </p:sp>
        <p:sp>
          <p:nvSpPr>
            <p:cNvPr id="24620" name="Text Box 38"/>
            <p:cNvSpPr txBox="1">
              <a:spLocks noChangeArrowheads="1"/>
            </p:cNvSpPr>
            <p:nvPr/>
          </p:nvSpPr>
          <p:spPr bwMode="auto">
            <a:xfrm rot="3741570">
              <a:off x="1329" y="2053"/>
              <a:ext cx="552"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Gill Sans MT"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Gill Sans MT"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Gill Sans MT" pitchFamily="34"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Gill Sans MT" pitchFamily="34"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9pPr>
            </a:lstStyle>
            <a:p>
              <a:pPr fontAlgn="base">
                <a:lnSpc>
                  <a:spcPct val="105000"/>
                </a:lnSpc>
                <a:spcBef>
                  <a:spcPct val="50000"/>
                </a:spcBef>
                <a:spcAft>
                  <a:spcPct val="20000"/>
                </a:spcAft>
                <a:buClr>
                  <a:srgbClr val="04617B"/>
                </a:buClr>
                <a:buSzTx/>
                <a:buFontTx/>
                <a:buNone/>
              </a:pPr>
              <a:r>
                <a:rPr lang="en-GB" altLang="en-US" sz="1200">
                  <a:solidFill>
                    <a:srgbClr val="000000"/>
                  </a:solidFill>
                  <a:latin typeface="Arial" panose="020B0604020202020204" pitchFamily="34" charset="0"/>
                  <a:cs typeface="Arial" panose="020B0604020202020204" pitchFamily="34" charset="0"/>
                </a:rPr>
                <a:t>Hepcidin</a:t>
              </a:r>
              <a:endParaRPr lang="en-US" altLang="en-US" sz="1200">
                <a:solidFill>
                  <a:srgbClr val="000000"/>
                </a:solidFill>
                <a:latin typeface="Arial" panose="020B0604020202020204" pitchFamily="34" charset="0"/>
                <a:cs typeface="Arial" panose="020B0604020202020204" pitchFamily="34" charset="0"/>
              </a:endParaRPr>
            </a:p>
          </p:txBody>
        </p:sp>
      </p:grpSp>
      <p:grpSp>
        <p:nvGrpSpPr>
          <p:cNvPr id="24585" name="Group 39"/>
          <p:cNvGrpSpPr>
            <a:grpSpLocks/>
          </p:cNvGrpSpPr>
          <p:nvPr/>
        </p:nvGrpSpPr>
        <p:grpSpPr bwMode="auto">
          <a:xfrm>
            <a:off x="2455932" y="2601636"/>
            <a:ext cx="2439013" cy="1495282"/>
            <a:chOff x="1296" y="1411"/>
            <a:chExt cx="1408" cy="815"/>
          </a:xfrm>
        </p:grpSpPr>
        <p:sp>
          <p:nvSpPr>
            <p:cNvPr id="24611" name="AutoShape 41"/>
            <p:cNvSpPr>
              <a:spLocks noChangeArrowheads="1"/>
            </p:cNvSpPr>
            <p:nvPr/>
          </p:nvSpPr>
          <p:spPr bwMode="auto">
            <a:xfrm rot="1625566">
              <a:off x="1311" y="1411"/>
              <a:ext cx="723" cy="325"/>
            </a:xfrm>
            <a:prstGeom prst="rightArrow">
              <a:avLst>
                <a:gd name="adj1" fmla="val 50000"/>
                <a:gd name="adj2" fmla="val 59158"/>
              </a:avLst>
            </a:prstGeom>
            <a:solidFill>
              <a:srgbClr val="FFC000"/>
            </a:solidFill>
            <a:ln w="9525">
              <a:solidFill>
                <a:schemeClr val="tx1"/>
              </a:solidFill>
              <a:miter lim="800000"/>
              <a:headEnd/>
              <a:tailEnd/>
            </a:ln>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Gill Sans MT"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Gill Sans MT"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Gill Sans MT" pitchFamily="34"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Gill Sans MT" pitchFamily="34"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9pPr>
            </a:lstStyle>
            <a:p>
              <a:pPr algn="r" fontAlgn="base">
                <a:lnSpc>
                  <a:spcPct val="105000"/>
                </a:lnSpc>
                <a:spcBef>
                  <a:spcPct val="100000"/>
                </a:spcBef>
                <a:spcAft>
                  <a:spcPct val="20000"/>
                </a:spcAft>
                <a:buClr>
                  <a:srgbClr val="04617B"/>
                </a:buClr>
                <a:buSzTx/>
                <a:buFontTx/>
                <a:buNone/>
              </a:pPr>
              <a:endParaRPr lang="en-GB" altLang="en-US" sz="1200">
                <a:solidFill>
                  <a:srgbClr val="000000"/>
                </a:solidFill>
                <a:latin typeface="Arial" panose="020B0604020202020204" pitchFamily="34" charset="0"/>
                <a:cs typeface="Arial" panose="020B0604020202020204" pitchFamily="34" charset="0"/>
              </a:endParaRPr>
            </a:p>
          </p:txBody>
        </p:sp>
        <p:sp>
          <p:nvSpPr>
            <p:cNvPr id="24612" name="Text Box 42"/>
            <p:cNvSpPr txBox="1">
              <a:spLocks noChangeArrowheads="1"/>
            </p:cNvSpPr>
            <p:nvPr/>
          </p:nvSpPr>
          <p:spPr bwMode="auto">
            <a:xfrm rot="1607579">
              <a:off x="1296" y="1481"/>
              <a:ext cx="656"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Gill Sans MT"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Gill Sans MT"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Gill Sans MT" pitchFamily="34"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Gill Sans MT" pitchFamily="34"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9pPr>
            </a:lstStyle>
            <a:p>
              <a:pPr fontAlgn="base">
                <a:lnSpc>
                  <a:spcPct val="105000"/>
                </a:lnSpc>
                <a:spcBef>
                  <a:spcPct val="50000"/>
                </a:spcBef>
                <a:spcAft>
                  <a:spcPct val="20000"/>
                </a:spcAft>
                <a:buClr>
                  <a:srgbClr val="04617B"/>
                </a:buClr>
                <a:buSzTx/>
                <a:buFontTx/>
                <a:buNone/>
              </a:pPr>
              <a:r>
                <a:rPr lang="en-GB" altLang="en-US" sz="1200" dirty="0" err="1">
                  <a:solidFill>
                    <a:srgbClr val="000000"/>
                  </a:solidFill>
                  <a:latin typeface="Arial" panose="020B0604020202020204" pitchFamily="34" charset="0"/>
                  <a:cs typeface="Arial" panose="020B0604020202020204" pitchFamily="34" charset="0"/>
                </a:rPr>
                <a:t>Hepcidin</a:t>
              </a:r>
              <a:endParaRPr lang="en-US" altLang="en-US" sz="1200" dirty="0">
                <a:solidFill>
                  <a:srgbClr val="000000"/>
                </a:solidFill>
                <a:latin typeface="Arial" panose="020B0604020202020204" pitchFamily="34" charset="0"/>
                <a:cs typeface="Arial" panose="020B0604020202020204" pitchFamily="34" charset="0"/>
              </a:endParaRPr>
            </a:p>
          </p:txBody>
        </p:sp>
        <p:sp>
          <p:nvSpPr>
            <p:cNvPr id="24613" name="Freeform 43"/>
            <p:cNvSpPr>
              <a:spLocks/>
            </p:cNvSpPr>
            <p:nvPr/>
          </p:nvSpPr>
          <p:spPr bwMode="auto">
            <a:xfrm rot="3004320">
              <a:off x="2245" y="1953"/>
              <a:ext cx="432" cy="89"/>
            </a:xfrm>
            <a:custGeom>
              <a:avLst/>
              <a:gdLst>
                <a:gd name="T0" fmla="*/ 0 w 594"/>
                <a:gd name="T1" fmla="*/ 0 h 224"/>
                <a:gd name="T2" fmla="*/ 1 w 594"/>
                <a:gd name="T3" fmla="*/ 0 h 224"/>
                <a:gd name="T4" fmla="*/ 1 w 594"/>
                <a:gd name="T5" fmla="*/ 0 h 224"/>
                <a:gd name="T6" fmla="*/ 1 w 594"/>
                <a:gd name="T7" fmla="*/ 0 h 224"/>
                <a:gd name="T8" fmla="*/ 1 w 594"/>
                <a:gd name="T9" fmla="*/ 0 h 224"/>
                <a:gd name="T10" fmla="*/ 1 w 594"/>
                <a:gd name="T11" fmla="*/ 0 h 224"/>
                <a:gd name="T12" fmla="*/ 0 60000 65536"/>
                <a:gd name="T13" fmla="*/ 0 60000 65536"/>
                <a:gd name="T14" fmla="*/ 0 60000 65536"/>
                <a:gd name="T15" fmla="*/ 0 60000 65536"/>
                <a:gd name="T16" fmla="*/ 0 60000 65536"/>
                <a:gd name="T17" fmla="*/ 0 60000 65536"/>
                <a:gd name="T18" fmla="*/ 0 w 594"/>
                <a:gd name="T19" fmla="*/ 0 h 224"/>
                <a:gd name="T20" fmla="*/ 594 w 594"/>
                <a:gd name="T21" fmla="*/ 224 h 224"/>
              </a:gdLst>
              <a:ahLst/>
              <a:cxnLst>
                <a:cxn ang="T12">
                  <a:pos x="T0" y="T1"/>
                </a:cxn>
                <a:cxn ang="T13">
                  <a:pos x="T2" y="T3"/>
                </a:cxn>
                <a:cxn ang="T14">
                  <a:pos x="T4" y="T5"/>
                </a:cxn>
                <a:cxn ang="T15">
                  <a:pos x="T6" y="T7"/>
                </a:cxn>
                <a:cxn ang="T16">
                  <a:pos x="T8" y="T9"/>
                </a:cxn>
                <a:cxn ang="T17">
                  <a:pos x="T10" y="T11"/>
                </a:cxn>
              </a:cxnLst>
              <a:rect l="T18" t="T19" r="T20" b="T21"/>
              <a:pathLst>
                <a:path w="594" h="224">
                  <a:moveTo>
                    <a:pt x="0" y="224"/>
                  </a:moveTo>
                  <a:cubicBezTo>
                    <a:pt x="11" y="195"/>
                    <a:pt x="23" y="167"/>
                    <a:pt x="51" y="140"/>
                  </a:cubicBezTo>
                  <a:cubicBezTo>
                    <a:pt x="79" y="113"/>
                    <a:pt x="120" y="80"/>
                    <a:pt x="171" y="59"/>
                  </a:cubicBezTo>
                  <a:cubicBezTo>
                    <a:pt x="222" y="38"/>
                    <a:pt x="299" y="23"/>
                    <a:pt x="357" y="14"/>
                  </a:cubicBezTo>
                  <a:cubicBezTo>
                    <a:pt x="415" y="5"/>
                    <a:pt x="483" y="4"/>
                    <a:pt x="522" y="2"/>
                  </a:cubicBezTo>
                  <a:cubicBezTo>
                    <a:pt x="561" y="0"/>
                    <a:pt x="577" y="1"/>
                    <a:pt x="594" y="2"/>
                  </a:cubicBezTo>
                </a:path>
              </a:pathLst>
            </a:custGeom>
            <a:noFill/>
            <a:ln w="571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GB" sz="2000">
                <a:solidFill>
                  <a:srgbClr val="000000"/>
                </a:solidFill>
                <a:latin typeface="Arial" panose="020B0604020202020204" pitchFamily="34" charset="0"/>
                <a:cs typeface="Arial" panose="020B0604020202020204" pitchFamily="34" charset="0"/>
              </a:endParaRPr>
            </a:p>
          </p:txBody>
        </p:sp>
        <p:sp>
          <p:nvSpPr>
            <p:cNvPr id="24614" name="AutoShape 44"/>
            <p:cNvSpPr>
              <a:spLocks noChangeArrowheads="1"/>
            </p:cNvSpPr>
            <p:nvPr/>
          </p:nvSpPr>
          <p:spPr bwMode="auto">
            <a:xfrm rot="8404320">
              <a:off x="2612" y="2096"/>
              <a:ext cx="92" cy="130"/>
            </a:xfrm>
            <a:prstGeom prst="triangle">
              <a:avLst>
                <a:gd name="adj" fmla="val 50000"/>
              </a:avLst>
            </a:prstGeom>
            <a:solidFill>
              <a:schemeClr val="tx1"/>
            </a:solidFill>
            <a:ln w="9525">
              <a:solidFill>
                <a:schemeClr val="tx1"/>
              </a:solidFill>
              <a:miter lim="800000"/>
              <a:headEnd/>
              <a:tailEnd/>
            </a:ln>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Gill Sans MT"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Gill Sans MT"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Gill Sans MT" pitchFamily="34"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Gill Sans MT" pitchFamily="34"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9pPr>
            </a:lstStyle>
            <a:p>
              <a:pPr algn="r" fontAlgn="base">
                <a:lnSpc>
                  <a:spcPct val="105000"/>
                </a:lnSpc>
                <a:spcBef>
                  <a:spcPct val="100000"/>
                </a:spcBef>
                <a:spcAft>
                  <a:spcPct val="20000"/>
                </a:spcAft>
                <a:buClr>
                  <a:srgbClr val="04617B"/>
                </a:buClr>
                <a:buSzTx/>
                <a:buFontTx/>
                <a:buNone/>
              </a:pPr>
              <a:endParaRPr lang="en-GB" altLang="en-US" sz="1200">
                <a:solidFill>
                  <a:srgbClr val="000000"/>
                </a:solidFill>
                <a:latin typeface="Arial" panose="020B0604020202020204" pitchFamily="34" charset="0"/>
                <a:cs typeface="Arial" panose="020B0604020202020204" pitchFamily="34" charset="0"/>
              </a:endParaRPr>
            </a:p>
          </p:txBody>
        </p:sp>
      </p:grpSp>
      <p:grpSp>
        <p:nvGrpSpPr>
          <p:cNvPr id="24586" name="Group 45"/>
          <p:cNvGrpSpPr>
            <a:grpSpLocks/>
          </p:cNvGrpSpPr>
          <p:nvPr/>
        </p:nvGrpSpPr>
        <p:grpSpPr bwMode="auto">
          <a:xfrm>
            <a:off x="4242481" y="2053805"/>
            <a:ext cx="4325938" cy="1203325"/>
            <a:chOff x="2182" y="1046"/>
            <a:chExt cx="2516" cy="758"/>
          </a:xfrm>
        </p:grpSpPr>
        <p:pic>
          <p:nvPicPr>
            <p:cNvPr id="24607" name="Picture 46" descr="Splee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09" y="1046"/>
              <a:ext cx="546" cy="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08" name="Text Box 48"/>
            <p:cNvSpPr txBox="1">
              <a:spLocks noChangeArrowheads="1"/>
            </p:cNvSpPr>
            <p:nvPr/>
          </p:nvSpPr>
          <p:spPr bwMode="auto">
            <a:xfrm>
              <a:off x="4090" y="1183"/>
              <a:ext cx="608"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Gill Sans MT"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Gill Sans MT"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Gill Sans MT" pitchFamily="34"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Gill Sans MT" pitchFamily="34"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9pPr>
            </a:lstStyle>
            <a:p>
              <a:pPr fontAlgn="base">
                <a:lnSpc>
                  <a:spcPct val="105000"/>
                </a:lnSpc>
                <a:spcBef>
                  <a:spcPct val="50000"/>
                </a:spcBef>
                <a:spcAft>
                  <a:spcPct val="20000"/>
                </a:spcAft>
                <a:buClr>
                  <a:srgbClr val="04617B"/>
                </a:buClr>
                <a:buSzTx/>
                <a:buFontTx/>
                <a:buNone/>
              </a:pPr>
              <a:r>
                <a:rPr lang="en-GB" altLang="en-US" sz="1800" b="1">
                  <a:solidFill>
                    <a:srgbClr val="000000"/>
                  </a:solidFill>
                  <a:latin typeface="Arial" panose="020B0604020202020204" pitchFamily="34" charset="0"/>
                  <a:cs typeface="Arial" panose="020B0604020202020204" pitchFamily="34" charset="0"/>
                </a:rPr>
                <a:t>Spleen</a:t>
              </a:r>
              <a:endParaRPr lang="en-US" altLang="en-US" sz="1800" b="1">
                <a:solidFill>
                  <a:srgbClr val="000000"/>
                </a:solidFill>
                <a:latin typeface="Arial" panose="020B0604020202020204" pitchFamily="34" charset="0"/>
                <a:cs typeface="Arial" panose="020B0604020202020204" pitchFamily="34" charset="0"/>
              </a:endParaRPr>
            </a:p>
          </p:txBody>
        </p:sp>
        <p:sp>
          <p:nvSpPr>
            <p:cNvPr id="24609" name="AutoShape 49"/>
            <p:cNvSpPr>
              <a:spLocks noChangeArrowheads="1"/>
            </p:cNvSpPr>
            <p:nvPr/>
          </p:nvSpPr>
          <p:spPr bwMode="auto">
            <a:xfrm>
              <a:off x="2182" y="1340"/>
              <a:ext cx="1312" cy="304"/>
            </a:xfrm>
            <a:prstGeom prst="rightArrow">
              <a:avLst>
                <a:gd name="adj1" fmla="val 50000"/>
                <a:gd name="adj2" fmla="val 107895"/>
              </a:avLst>
            </a:prstGeom>
            <a:solidFill>
              <a:srgbClr val="FFC000"/>
            </a:solidFill>
            <a:ln w="9525">
              <a:solidFill>
                <a:schemeClr val="tx1"/>
              </a:solidFill>
              <a:miter lim="800000"/>
              <a:headEnd/>
              <a:tailEnd/>
            </a:ln>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Gill Sans MT"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Gill Sans MT"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Gill Sans MT" pitchFamily="34"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Gill Sans MT" pitchFamily="34"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9pPr>
            </a:lstStyle>
            <a:p>
              <a:pPr algn="r" fontAlgn="base">
                <a:lnSpc>
                  <a:spcPct val="105000"/>
                </a:lnSpc>
                <a:spcBef>
                  <a:spcPct val="100000"/>
                </a:spcBef>
                <a:spcAft>
                  <a:spcPct val="20000"/>
                </a:spcAft>
                <a:buClr>
                  <a:srgbClr val="04617B"/>
                </a:buClr>
                <a:buSzTx/>
                <a:buFontTx/>
                <a:buNone/>
              </a:pPr>
              <a:endParaRPr lang="en-GB" altLang="en-US" sz="1200">
                <a:solidFill>
                  <a:srgbClr val="000000"/>
                </a:solidFill>
                <a:latin typeface="Arial" panose="020B0604020202020204" pitchFamily="34" charset="0"/>
                <a:cs typeface="Arial" panose="020B0604020202020204" pitchFamily="34" charset="0"/>
              </a:endParaRPr>
            </a:p>
          </p:txBody>
        </p:sp>
        <p:sp>
          <p:nvSpPr>
            <p:cNvPr id="24610" name="Text Box 50"/>
            <p:cNvSpPr txBox="1">
              <a:spLocks noChangeArrowheads="1"/>
            </p:cNvSpPr>
            <p:nvPr/>
          </p:nvSpPr>
          <p:spPr bwMode="auto">
            <a:xfrm>
              <a:off x="2446" y="1420"/>
              <a:ext cx="888"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Gill Sans MT"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Gill Sans MT"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Gill Sans MT" pitchFamily="34"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Gill Sans MT" pitchFamily="34"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9pPr>
            </a:lstStyle>
            <a:p>
              <a:pPr fontAlgn="base">
                <a:lnSpc>
                  <a:spcPct val="105000"/>
                </a:lnSpc>
                <a:spcBef>
                  <a:spcPct val="50000"/>
                </a:spcBef>
                <a:spcAft>
                  <a:spcPct val="20000"/>
                </a:spcAft>
                <a:buClr>
                  <a:srgbClr val="04617B"/>
                </a:buClr>
                <a:buSzTx/>
                <a:buFontTx/>
                <a:buNone/>
              </a:pPr>
              <a:r>
                <a:rPr lang="en-GB" altLang="en-US" sz="1200">
                  <a:solidFill>
                    <a:srgbClr val="000000"/>
                  </a:solidFill>
                  <a:latin typeface="Arial" panose="020B0604020202020204" pitchFamily="34" charset="0"/>
                  <a:cs typeface="Arial" panose="020B0604020202020204" pitchFamily="34" charset="0"/>
                </a:rPr>
                <a:t>Hepcidin</a:t>
              </a:r>
              <a:endParaRPr lang="en-US" altLang="en-US" sz="1200">
                <a:solidFill>
                  <a:srgbClr val="000000"/>
                </a:solidFill>
                <a:latin typeface="Arial" panose="020B0604020202020204" pitchFamily="34" charset="0"/>
                <a:cs typeface="Arial" panose="020B0604020202020204" pitchFamily="34" charset="0"/>
              </a:endParaRPr>
            </a:p>
          </p:txBody>
        </p:sp>
      </p:grpSp>
      <p:grpSp>
        <p:nvGrpSpPr>
          <p:cNvPr id="24587" name="Group 60"/>
          <p:cNvGrpSpPr>
            <a:grpSpLocks/>
          </p:cNvGrpSpPr>
          <p:nvPr/>
        </p:nvGrpSpPr>
        <p:grpSpPr bwMode="auto">
          <a:xfrm rot="5520000">
            <a:off x="3832906" y="3617493"/>
            <a:ext cx="739775" cy="460375"/>
            <a:chOff x="4666818" y="5610866"/>
            <a:chExt cx="738361" cy="461659"/>
          </a:xfrm>
        </p:grpSpPr>
        <p:sp>
          <p:nvSpPr>
            <p:cNvPr id="24605" name="Freeform 43"/>
            <p:cNvSpPr>
              <a:spLocks/>
            </p:cNvSpPr>
            <p:nvPr/>
          </p:nvSpPr>
          <p:spPr bwMode="auto">
            <a:xfrm rot="8404320">
              <a:off x="4719379" y="5610866"/>
              <a:ext cx="685800" cy="141287"/>
            </a:xfrm>
            <a:custGeom>
              <a:avLst/>
              <a:gdLst>
                <a:gd name="T0" fmla="*/ 0 w 594"/>
                <a:gd name="T1" fmla="*/ 2147483646 h 224"/>
                <a:gd name="T2" fmla="*/ 2147483646 w 594"/>
                <a:gd name="T3" fmla="*/ 2147483646 h 224"/>
                <a:gd name="T4" fmla="*/ 2147483646 w 594"/>
                <a:gd name="T5" fmla="*/ 2147483646 h 224"/>
                <a:gd name="T6" fmla="*/ 2147483646 w 594"/>
                <a:gd name="T7" fmla="*/ 2147483646 h 224"/>
                <a:gd name="T8" fmla="*/ 2147483646 w 594"/>
                <a:gd name="T9" fmla="*/ 2147483646 h 224"/>
                <a:gd name="T10" fmla="*/ 2147483646 w 594"/>
                <a:gd name="T11" fmla="*/ 2147483646 h 224"/>
                <a:gd name="T12" fmla="*/ 0 60000 65536"/>
                <a:gd name="T13" fmla="*/ 0 60000 65536"/>
                <a:gd name="T14" fmla="*/ 0 60000 65536"/>
                <a:gd name="T15" fmla="*/ 0 60000 65536"/>
                <a:gd name="T16" fmla="*/ 0 60000 65536"/>
                <a:gd name="T17" fmla="*/ 0 60000 65536"/>
                <a:gd name="T18" fmla="*/ 0 w 594"/>
                <a:gd name="T19" fmla="*/ 0 h 224"/>
                <a:gd name="T20" fmla="*/ 594 w 594"/>
                <a:gd name="T21" fmla="*/ 224 h 224"/>
              </a:gdLst>
              <a:ahLst/>
              <a:cxnLst>
                <a:cxn ang="T12">
                  <a:pos x="T0" y="T1"/>
                </a:cxn>
                <a:cxn ang="T13">
                  <a:pos x="T2" y="T3"/>
                </a:cxn>
                <a:cxn ang="T14">
                  <a:pos x="T4" y="T5"/>
                </a:cxn>
                <a:cxn ang="T15">
                  <a:pos x="T6" y="T7"/>
                </a:cxn>
                <a:cxn ang="T16">
                  <a:pos x="T8" y="T9"/>
                </a:cxn>
                <a:cxn ang="T17">
                  <a:pos x="T10" y="T11"/>
                </a:cxn>
              </a:cxnLst>
              <a:rect l="T18" t="T19" r="T20" b="T21"/>
              <a:pathLst>
                <a:path w="594" h="224">
                  <a:moveTo>
                    <a:pt x="0" y="224"/>
                  </a:moveTo>
                  <a:cubicBezTo>
                    <a:pt x="11" y="195"/>
                    <a:pt x="23" y="167"/>
                    <a:pt x="51" y="140"/>
                  </a:cubicBezTo>
                  <a:cubicBezTo>
                    <a:pt x="79" y="113"/>
                    <a:pt x="120" y="80"/>
                    <a:pt x="171" y="59"/>
                  </a:cubicBezTo>
                  <a:cubicBezTo>
                    <a:pt x="222" y="38"/>
                    <a:pt x="299" y="23"/>
                    <a:pt x="357" y="14"/>
                  </a:cubicBezTo>
                  <a:cubicBezTo>
                    <a:pt x="415" y="5"/>
                    <a:pt x="483" y="4"/>
                    <a:pt x="522" y="2"/>
                  </a:cubicBezTo>
                  <a:cubicBezTo>
                    <a:pt x="561" y="0"/>
                    <a:pt x="577" y="1"/>
                    <a:pt x="594" y="2"/>
                  </a:cubicBezTo>
                </a:path>
              </a:pathLst>
            </a:custGeom>
            <a:noFill/>
            <a:ln w="571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GB" sz="2000">
                <a:solidFill>
                  <a:srgbClr val="000000"/>
                </a:solidFill>
                <a:latin typeface="Arial" panose="020B0604020202020204" pitchFamily="34" charset="0"/>
                <a:cs typeface="Arial" panose="020B0604020202020204" pitchFamily="34" charset="0"/>
              </a:endParaRPr>
            </a:p>
          </p:txBody>
        </p:sp>
        <p:sp>
          <p:nvSpPr>
            <p:cNvPr id="24606" name="AutoShape 44"/>
            <p:cNvSpPr>
              <a:spLocks noChangeArrowheads="1"/>
            </p:cNvSpPr>
            <p:nvPr/>
          </p:nvSpPr>
          <p:spPr bwMode="auto">
            <a:xfrm rot="-7795680">
              <a:off x="4696981" y="5896312"/>
              <a:ext cx="146050" cy="206375"/>
            </a:xfrm>
            <a:prstGeom prst="triangle">
              <a:avLst>
                <a:gd name="adj" fmla="val 50000"/>
              </a:avLst>
            </a:prstGeom>
            <a:solidFill>
              <a:schemeClr val="tx1"/>
            </a:solidFill>
            <a:ln w="9525">
              <a:solidFill>
                <a:schemeClr val="tx1"/>
              </a:solidFill>
              <a:miter lim="800000"/>
              <a:headEnd/>
              <a:tailEnd/>
            </a:ln>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Gill Sans MT"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Gill Sans MT"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Gill Sans MT" pitchFamily="34"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Gill Sans MT" pitchFamily="34"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9pPr>
            </a:lstStyle>
            <a:p>
              <a:pPr algn="r" fontAlgn="base">
                <a:lnSpc>
                  <a:spcPct val="105000"/>
                </a:lnSpc>
                <a:spcBef>
                  <a:spcPct val="100000"/>
                </a:spcBef>
                <a:spcAft>
                  <a:spcPct val="20000"/>
                </a:spcAft>
                <a:buClr>
                  <a:srgbClr val="04617B"/>
                </a:buClr>
                <a:buSzTx/>
                <a:buFontTx/>
                <a:buNone/>
              </a:pPr>
              <a:endParaRPr lang="en-GB" altLang="en-US" sz="1200">
                <a:solidFill>
                  <a:srgbClr val="000000"/>
                </a:solidFill>
                <a:latin typeface="Arial" panose="020B0604020202020204" pitchFamily="34" charset="0"/>
                <a:cs typeface="Arial" panose="020B0604020202020204" pitchFamily="34" charset="0"/>
              </a:endParaRPr>
            </a:p>
          </p:txBody>
        </p:sp>
      </p:grpSp>
      <p:sp>
        <p:nvSpPr>
          <p:cNvPr id="67" name="Multiply 66"/>
          <p:cNvSpPr>
            <a:spLocks/>
          </p:cNvSpPr>
          <p:nvPr/>
        </p:nvSpPr>
        <p:spPr bwMode="auto">
          <a:xfrm>
            <a:off x="4024994" y="4028655"/>
            <a:ext cx="433387" cy="596900"/>
          </a:xfrm>
          <a:custGeom>
            <a:avLst/>
            <a:gdLst>
              <a:gd name="T0" fmla="*/ 104089 w 433387"/>
              <a:gd name="T1" fmla="*/ 2147483646 h 398462"/>
              <a:gd name="T2" fmla="*/ 329298 w 433387"/>
              <a:gd name="T3" fmla="*/ 2147483646 h 398462"/>
              <a:gd name="T4" fmla="*/ 329298 w 433387"/>
              <a:gd name="T5" fmla="*/ 2147483646 h 398462"/>
              <a:gd name="T6" fmla="*/ 104089 w 433387"/>
              <a:gd name="T7" fmla="*/ 2147483646 h 398462"/>
              <a:gd name="T8" fmla="*/ 11796480 60000 65536"/>
              <a:gd name="T9" fmla="*/ 17694720 60000 65536"/>
              <a:gd name="T10" fmla="*/ 0 60000 65536"/>
              <a:gd name="T11" fmla="*/ 5898240 60000 65536"/>
              <a:gd name="T12" fmla="*/ 72373 w 433387"/>
              <a:gd name="T13" fmla="*/ 61205 h 398462"/>
              <a:gd name="T14" fmla="*/ 361014 w 433387"/>
              <a:gd name="T15" fmla="*/ 337257 h 398462"/>
            </a:gdLst>
            <a:ahLst/>
            <a:cxnLst>
              <a:cxn ang="T8">
                <a:pos x="T0" y="T1"/>
              </a:cxn>
              <a:cxn ang="T9">
                <a:pos x="T2" y="T3"/>
              </a:cxn>
              <a:cxn ang="T10">
                <a:pos x="T4" y="T5"/>
              </a:cxn>
              <a:cxn ang="T11">
                <a:pos x="T6" y="T7"/>
              </a:cxn>
            </a:cxnLst>
            <a:rect l="T12" t="T13" r="T14" b="T15"/>
            <a:pathLst>
              <a:path w="433387" h="398462">
                <a:moveTo>
                  <a:pt x="72373" y="130196"/>
                </a:moveTo>
                <a:lnTo>
                  <a:pt x="135804" y="61205"/>
                </a:lnTo>
                <a:lnTo>
                  <a:pt x="216694" y="135576"/>
                </a:lnTo>
                <a:lnTo>
                  <a:pt x="297583" y="61205"/>
                </a:lnTo>
                <a:lnTo>
                  <a:pt x="361014" y="130196"/>
                </a:lnTo>
                <a:lnTo>
                  <a:pt x="285927" y="199231"/>
                </a:lnTo>
                <a:lnTo>
                  <a:pt x="361014" y="268266"/>
                </a:lnTo>
                <a:lnTo>
                  <a:pt x="297583" y="337257"/>
                </a:lnTo>
                <a:lnTo>
                  <a:pt x="216694" y="262886"/>
                </a:lnTo>
                <a:lnTo>
                  <a:pt x="135804" y="337257"/>
                </a:lnTo>
                <a:lnTo>
                  <a:pt x="72373" y="268266"/>
                </a:lnTo>
                <a:lnTo>
                  <a:pt x="147460" y="199231"/>
                </a:lnTo>
                <a:lnTo>
                  <a:pt x="72373" y="130196"/>
                </a:lnTo>
                <a:close/>
              </a:path>
            </a:pathLst>
          </a:custGeom>
          <a:solidFill>
            <a:srgbClr val="FF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spAutoFit/>
          </a:bodyPr>
          <a:lstStyle/>
          <a:p>
            <a:pPr eaLnBrk="0" fontAlgn="base" hangingPunct="0">
              <a:spcBef>
                <a:spcPct val="0"/>
              </a:spcBef>
              <a:spcAft>
                <a:spcPct val="0"/>
              </a:spcAft>
            </a:pPr>
            <a:endParaRPr lang="en-GB" sz="2000">
              <a:solidFill>
                <a:srgbClr val="000000"/>
              </a:solidFill>
              <a:latin typeface="Arial" panose="020B0604020202020204" pitchFamily="34" charset="0"/>
              <a:cs typeface="Arial" panose="020B0604020202020204" pitchFamily="34" charset="0"/>
            </a:endParaRPr>
          </a:p>
        </p:txBody>
      </p:sp>
      <p:sp>
        <p:nvSpPr>
          <p:cNvPr id="68" name="Multiply 67"/>
          <p:cNvSpPr>
            <a:spLocks/>
          </p:cNvSpPr>
          <p:nvPr/>
        </p:nvSpPr>
        <p:spPr bwMode="auto">
          <a:xfrm>
            <a:off x="6125256" y="3038055"/>
            <a:ext cx="373063" cy="509588"/>
          </a:xfrm>
          <a:custGeom>
            <a:avLst/>
            <a:gdLst>
              <a:gd name="T0" fmla="*/ 4339 w 504825"/>
              <a:gd name="T1" fmla="*/ 2147483646 h 388937"/>
              <a:gd name="T2" fmla="*/ 13729 w 504825"/>
              <a:gd name="T3" fmla="*/ 2147483646 h 388937"/>
              <a:gd name="T4" fmla="*/ 13729 w 504825"/>
              <a:gd name="T5" fmla="*/ 2147483646 h 388937"/>
              <a:gd name="T6" fmla="*/ 4339 w 504825"/>
              <a:gd name="T7" fmla="*/ 2147483646 h 388937"/>
              <a:gd name="T8" fmla="*/ 11796480 60000 65536"/>
              <a:gd name="T9" fmla="*/ 17694720 60000 65536"/>
              <a:gd name="T10" fmla="*/ 0 60000 65536"/>
              <a:gd name="T11" fmla="*/ 5898240 60000 65536"/>
              <a:gd name="T12" fmla="*/ 93331 w 504825"/>
              <a:gd name="T13" fmla="*/ 57180 h 388937"/>
              <a:gd name="T14" fmla="*/ 411494 w 504825"/>
              <a:gd name="T15" fmla="*/ 331757 h 388937"/>
            </a:gdLst>
            <a:ahLst/>
            <a:cxnLst>
              <a:cxn ang="T8">
                <a:pos x="T0" y="T1"/>
              </a:cxn>
              <a:cxn ang="T9">
                <a:pos x="T2" y="T3"/>
              </a:cxn>
              <a:cxn ang="T10">
                <a:pos x="T4" y="T5"/>
              </a:cxn>
              <a:cxn ang="T11">
                <a:pos x="T6" y="T7"/>
              </a:cxn>
            </a:cxnLst>
            <a:rect l="T12" t="T13" r="T14" b="T15"/>
            <a:pathLst>
              <a:path w="504825" h="388937">
                <a:moveTo>
                  <a:pt x="93331" y="129646"/>
                </a:moveTo>
                <a:lnTo>
                  <a:pt x="149161" y="57180"/>
                </a:lnTo>
                <a:lnTo>
                  <a:pt x="252413" y="136729"/>
                </a:lnTo>
                <a:lnTo>
                  <a:pt x="355664" y="57180"/>
                </a:lnTo>
                <a:lnTo>
                  <a:pt x="411494" y="129646"/>
                </a:lnTo>
                <a:lnTo>
                  <a:pt x="327356" y="194469"/>
                </a:lnTo>
                <a:lnTo>
                  <a:pt x="411494" y="259291"/>
                </a:lnTo>
                <a:lnTo>
                  <a:pt x="355664" y="331757"/>
                </a:lnTo>
                <a:lnTo>
                  <a:pt x="252413" y="252208"/>
                </a:lnTo>
                <a:lnTo>
                  <a:pt x="149161" y="331757"/>
                </a:lnTo>
                <a:lnTo>
                  <a:pt x="93331" y="259291"/>
                </a:lnTo>
                <a:lnTo>
                  <a:pt x="177469" y="194469"/>
                </a:lnTo>
                <a:lnTo>
                  <a:pt x="93331" y="129646"/>
                </a:lnTo>
                <a:close/>
              </a:path>
            </a:pathLst>
          </a:custGeom>
          <a:solidFill>
            <a:srgbClr val="FF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spAutoFit/>
          </a:bodyPr>
          <a:lstStyle/>
          <a:p>
            <a:pPr eaLnBrk="0" fontAlgn="base" hangingPunct="0">
              <a:spcBef>
                <a:spcPct val="0"/>
              </a:spcBef>
              <a:spcAft>
                <a:spcPct val="0"/>
              </a:spcAft>
            </a:pPr>
            <a:endParaRPr lang="en-GB" sz="2000">
              <a:solidFill>
                <a:srgbClr val="000000"/>
              </a:solidFill>
              <a:latin typeface="Arial" panose="020B0604020202020204" pitchFamily="34" charset="0"/>
              <a:cs typeface="Arial" panose="020B0604020202020204" pitchFamily="34" charset="0"/>
            </a:endParaRPr>
          </a:p>
        </p:txBody>
      </p:sp>
      <p:sp>
        <p:nvSpPr>
          <p:cNvPr id="69" name="Multiply 68"/>
          <p:cNvSpPr>
            <a:spLocks/>
          </p:cNvSpPr>
          <p:nvPr/>
        </p:nvSpPr>
        <p:spPr bwMode="auto">
          <a:xfrm>
            <a:off x="4231369" y="3285705"/>
            <a:ext cx="431800" cy="596900"/>
          </a:xfrm>
          <a:custGeom>
            <a:avLst/>
            <a:gdLst>
              <a:gd name="T0" fmla="*/ 103708 w 431800"/>
              <a:gd name="T1" fmla="*/ 2147483646 h 396875"/>
              <a:gd name="T2" fmla="*/ 328092 w 431800"/>
              <a:gd name="T3" fmla="*/ 2147483646 h 396875"/>
              <a:gd name="T4" fmla="*/ 328092 w 431800"/>
              <a:gd name="T5" fmla="*/ 2147483646 h 396875"/>
              <a:gd name="T6" fmla="*/ 103708 w 431800"/>
              <a:gd name="T7" fmla="*/ 2147483646 h 396875"/>
              <a:gd name="T8" fmla="*/ 11796480 60000 65536"/>
              <a:gd name="T9" fmla="*/ 17694720 60000 65536"/>
              <a:gd name="T10" fmla="*/ 0 60000 65536"/>
              <a:gd name="T11" fmla="*/ 5898240 60000 65536"/>
              <a:gd name="T12" fmla="*/ 72124 w 431800"/>
              <a:gd name="T13" fmla="*/ 60957 h 396875"/>
              <a:gd name="T14" fmla="*/ 359676 w 431800"/>
              <a:gd name="T15" fmla="*/ 335918 h 396875"/>
            </a:gdLst>
            <a:ahLst/>
            <a:cxnLst>
              <a:cxn ang="T8">
                <a:pos x="T0" y="T1"/>
              </a:cxn>
              <a:cxn ang="T9">
                <a:pos x="T2" y="T3"/>
              </a:cxn>
              <a:cxn ang="T10">
                <a:pos x="T4" y="T5"/>
              </a:cxn>
              <a:cxn ang="T11">
                <a:pos x="T6" y="T7"/>
              </a:cxn>
            </a:cxnLst>
            <a:rect l="T12" t="T13" r="T14" b="T15"/>
            <a:pathLst>
              <a:path w="431800" h="396875">
                <a:moveTo>
                  <a:pt x="72124" y="129682"/>
                </a:moveTo>
                <a:lnTo>
                  <a:pt x="135291" y="60957"/>
                </a:lnTo>
                <a:lnTo>
                  <a:pt x="215900" y="135046"/>
                </a:lnTo>
                <a:lnTo>
                  <a:pt x="296509" y="60957"/>
                </a:lnTo>
                <a:lnTo>
                  <a:pt x="359676" y="129682"/>
                </a:lnTo>
                <a:lnTo>
                  <a:pt x="284870" y="198438"/>
                </a:lnTo>
                <a:lnTo>
                  <a:pt x="359676" y="267193"/>
                </a:lnTo>
                <a:lnTo>
                  <a:pt x="296509" y="335918"/>
                </a:lnTo>
                <a:lnTo>
                  <a:pt x="215900" y="261829"/>
                </a:lnTo>
                <a:lnTo>
                  <a:pt x="135291" y="335918"/>
                </a:lnTo>
                <a:lnTo>
                  <a:pt x="72124" y="267193"/>
                </a:lnTo>
                <a:lnTo>
                  <a:pt x="146930" y="198438"/>
                </a:lnTo>
                <a:lnTo>
                  <a:pt x="72124" y="129682"/>
                </a:lnTo>
                <a:close/>
              </a:path>
            </a:pathLst>
          </a:custGeom>
          <a:solidFill>
            <a:srgbClr val="FF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spAutoFit/>
          </a:bodyPr>
          <a:lstStyle/>
          <a:p>
            <a:pPr eaLnBrk="0" fontAlgn="base" hangingPunct="0">
              <a:spcBef>
                <a:spcPct val="0"/>
              </a:spcBef>
              <a:spcAft>
                <a:spcPct val="0"/>
              </a:spcAft>
            </a:pPr>
            <a:endParaRPr lang="en-GB" sz="2000">
              <a:solidFill>
                <a:srgbClr val="000000"/>
              </a:solidFill>
              <a:latin typeface="Arial" panose="020B0604020202020204" pitchFamily="34" charset="0"/>
              <a:cs typeface="Arial" panose="020B0604020202020204" pitchFamily="34" charset="0"/>
            </a:endParaRPr>
          </a:p>
        </p:txBody>
      </p:sp>
      <p:sp>
        <p:nvSpPr>
          <p:cNvPr id="24591" name="AutoShape 10"/>
          <p:cNvSpPr>
            <a:spLocks noChangeArrowheads="1"/>
          </p:cNvSpPr>
          <p:nvPr/>
        </p:nvSpPr>
        <p:spPr bwMode="auto">
          <a:xfrm rot="14940000" flipV="1">
            <a:off x="6461806" y="2849143"/>
            <a:ext cx="257175" cy="292100"/>
          </a:xfrm>
          <a:prstGeom prst="triangle">
            <a:avLst>
              <a:gd name="adj" fmla="val 50000"/>
            </a:avLst>
          </a:prstGeom>
          <a:solidFill>
            <a:schemeClr val="tx1"/>
          </a:solidFill>
          <a:ln w="9525">
            <a:solidFill>
              <a:schemeClr val="tx1"/>
            </a:solidFill>
            <a:miter lim="800000"/>
            <a:headEnd/>
            <a:tailEnd/>
          </a:ln>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Gill Sans MT"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Gill Sans MT"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Gill Sans MT" pitchFamily="34"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Gill Sans MT" pitchFamily="34"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9pPr>
          </a:lstStyle>
          <a:p>
            <a:pPr algn="r" fontAlgn="base">
              <a:lnSpc>
                <a:spcPct val="105000"/>
              </a:lnSpc>
              <a:spcBef>
                <a:spcPct val="100000"/>
              </a:spcBef>
              <a:spcAft>
                <a:spcPct val="20000"/>
              </a:spcAft>
              <a:buClr>
                <a:srgbClr val="04617B"/>
              </a:buClr>
              <a:buSzTx/>
              <a:buFontTx/>
              <a:buNone/>
            </a:pPr>
            <a:endParaRPr lang="en-GB" altLang="en-US" sz="1200">
              <a:solidFill>
                <a:srgbClr val="000000"/>
              </a:solidFill>
              <a:latin typeface="Arial" panose="020B0604020202020204" pitchFamily="34" charset="0"/>
              <a:cs typeface="Arial" panose="020B0604020202020204" pitchFamily="34" charset="0"/>
            </a:endParaRPr>
          </a:p>
        </p:txBody>
      </p:sp>
      <p:sp>
        <p:nvSpPr>
          <p:cNvPr id="24592" name="TextBox 5"/>
          <p:cNvSpPr txBox="1">
            <a:spLocks noChangeArrowheads="1"/>
          </p:cNvSpPr>
          <p:nvPr/>
        </p:nvSpPr>
        <p:spPr bwMode="auto">
          <a:xfrm>
            <a:off x="179512" y="1274504"/>
            <a:ext cx="3190875"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Gill Sans MT"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Gill Sans MT"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Gill Sans MT" pitchFamily="34"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Gill Sans MT" pitchFamily="34"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9pPr>
          </a:lstStyle>
          <a:p>
            <a:pPr fontAlgn="base">
              <a:lnSpc>
                <a:spcPct val="105000"/>
              </a:lnSpc>
              <a:spcBef>
                <a:spcPct val="100000"/>
              </a:spcBef>
              <a:spcAft>
                <a:spcPct val="20000"/>
              </a:spcAft>
              <a:buClr>
                <a:srgbClr val="04617B"/>
              </a:buClr>
              <a:buSzTx/>
              <a:buFontTx/>
              <a:buNone/>
            </a:pPr>
            <a:r>
              <a:rPr lang="en-GB" altLang="en-US" sz="2000" b="1" dirty="0">
                <a:solidFill>
                  <a:srgbClr val="000000"/>
                </a:solidFill>
                <a:latin typeface="Arial" panose="020B0604020202020204" pitchFamily="34" charset="0"/>
                <a:cs typeface="Arial" panose="020B0604020202020204" pitchFamily="34" charset="0"/>
              </a:rPr>
              <a:t>Chronic oxidative Stress</a:t>
            </a:r>
          </a:p>
        </p:txBody>
      </p:sp>
      <p:cxnSp>
        <p:nvCxnSpPr>
          <p:cNvPr id="8" name="Straight Arrow Connector 7"/>
          <p:cNvCxnSpPr>
            <a:stCxn id="24592" idx="2"/>
          </p:cNvCxnSpPr>
          <p:nvPr/>
        </p:nvCxnSpPr>
        <p:spPr>
          <a:xfrm>
            <a:off x="1774950" y="1666616"/>
            <a:ext cx="319644" cy="907889"/>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598" name="TextBox 13"/>
          <p:cNvSpPr txBox="1">
            <a:spLocks noChangeArrowheads="1"/>
          </p:cNvSpPr>
          <p:nvPr/>
        </p:nvSpPr>
        <p:spPr bwMode="auto">
          <a:xfrm>
            <a:off x="395536" y="1662288"/>
            <a:ext cx="5715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Gill Sans MT"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Gill Sans MT"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Gill Sans MT" pitchFamily="34"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Gill Sans MT" pitchFamily="34"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9pPr>
          </a:lstStyle>
          <a:p>
            <a:pPr fontAlgn="base">
              <a:spcBef>
                <a:spcPct val="0"/>
              </a:spcBef>
              <a:spcAft>
                <a:spcPct val="0"/>
              </a:spcAft>
              <a:buClr>
                <a:srgbClr val="04617B"/>
              </a:buClr>
              <a:buSzTx/>
              <a:buFontTx/>
              <a:buNone/>
            </a:pPr>
            <a:r>
              <a:rPr lang="en-GB" altLang="en-US" sz="1800" b="1" dirty="0">
                <a:solidFill>
                  <a:srgbClr val="000000"/>
                </a:solidFill>
                <a:latin typeface="Calibri" panose="020F0502020204030204" pitchFamily="34" charset="0"/>
                <a:cs typeface="Arial" panose="020B0604020202020204" pitchFamily="34" charset="0"/>
              </a:rPr>
              <a:t>Iron</a:t>
            </a:r>
          </a:p>
        </p:txBody>
      </p:sp>
      <p:sp>
        <p:nvSpPr>
          <p:cNvPr id="24599" name="TextBox 36"/>
          <p:cNvSpPr txBox="1">
            <a:spLocks noChangeArrowheads="1"/>
          </p:cNvSpPr>
          <p:nvPr/>
        </p:nvSpPr>
        <p:spPr bwMode="auto">
          <a:xfrm>
            <a:off x="380342" y="1964836"/>
            <a:ext cx="809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Gill Sans MT"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Gill Sans MT"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Gill Sans MT" pitchFamily="34"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Gill Sans MT" pitchFamily="34"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9pPr>
          </a:lstStyle>
          <a:p>
            <a:pPr fontAlgn="base">
              <a:spcBef>
                <a:spcPct val="0"/>
              </a:spcBef>
              <a:spcAft>
                <a:spcPct val="0"/>
              </a:spcAft>
              <a:buClr>
                <a:srgbClr val="04617B"/>
              </a:buClr>
              <a:buSzTx/>
              <a:buFontTx/>
              <a:buNone/>
            </a:pPr>
            <a:r>
              <a:rPr lang="en-GB" altLang="en-US" sz="1800" b="1" dirty="0">
                <a:solidFill>
                  <a:srgbClr val="000000"/>
                </a:solidFill>
                <a:latin typeface="Calibri" panose="020F0502020204030204" pitchFamily="34" charset="0"/>
                <a:cs typeface="Arial" panose="020B0604020202020204" pitchFamily="34" charset="0"/>
              </a:rPr>
              <a:t>BMP 6</a:t>
            </a:r>
          </a:p>
        </p:txBody>
      </p:sp>
      <p:cxnSp>
        <p:nvCxnSpPr>
          <p:cNvPr id="62" name="Straight Arrow Connector 61"/>
          <p:cNvCxnSpPr/>
          <p:nvPr/>
        </p:nvCxnSpPr>
        <p:spPr>
          <a:xfrm>
            <a:off x="1140506" y="1964836"/>
            <a:ext cx="839788" cy="792232"/>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8167052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dissolve">
                                      <p:cBhvr>
                                        <p:cTn id="7" dur="500"/>
                                        <p:tgtEl>
                                          <p:spTgt spid="6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9"/>
                                        </p:tgtEl>
                                        <p:attrNameLst>
                                          <p:attrName>style.visibility</p:attrName>
                                        </p:attrNameLst>
                                      </p:cBhvr>
                                      <p:to>
                                        <p:strVal val="visible"/>
                                      </p:to>
                                    </p:set>
                                    <p:animEffect transition="in" filter="dissolve">
                                      <p:cBhvr>
                                        <p:cTn id="10" dur="500"/>
                                        <p:tgtEl>
                                          <p:spTgt spid="69"/>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7"/>
                                        </p:tgtEl>
                                        <p:attrNameLst>
                                          <p:attrName>style.visibility</p:attrName>
                                        </p:attrNameLst>
                                      </p:cBhvr>
                                      <p:to>
                                        <p:strVal val="visible"/>
                                      </p:to>
                                    </p:set>
                                    <p:animEffect transition="in" filter="dissolve">
                                      <p:cBhvr>
                                        <p:cTn id="13"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P spid="6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Functional </a:t>
            </a:r>
            <a:r>
              <a:rPr lang="en-US" dirty="0" err="1" smtClean="0"/>
              <a:t>Vs</a:t>
            </a:r>
            <a:r>
              <a:rPr lang="en-US" dirty="0" smtClean="0"/>
              <a:t> Absolute</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64601146"/>
              </p:ext>
            </p:extLst>
          </p:nvPr>
        </p:nvGraphicFramePr>
        <p:xfrm>
          <a:off x="549275" y="1600201"/>
          <a:ext cx="8042276"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69874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22566"/>
            <a:ext cx="8042276" cy="1336956"/>
          </a:xfrm>
        </p:spPr>
        <p:txBody>
          <a:bodyPr/>
          <a:lstStyle/>
          <a:p>
            <a:r>
              <a:rPr lang="en-US" dirty="0" smtClean="0"/>
              <a:t>Why treat iron deficiency in CKD</a:t>
            </a:r>
            <a:endParaRPr lang="en-US" dirty="0"/>
          </a:p>
        </p:txBody>
      </p:sp>
      <p:sp>
        <p:nvSpPr>
          <p:cNvPr id="3" name="Content Placeholder 2"/>
          <p:cNvSpPr>
            <a:spLocks noGrp="1"/>
          </p:cNvSpPr>
          <p:nvPr>
            <p:ph idx="1"/>
          </p:nvPr>
        </p:nvSpPr>
        <p:spPr>
          <a:xfrm>
            <a:off x="295325" y="1600200"/>
            <a:ext cx="8534892" cy="5045507"/>
          </a:xfrm>
        </p:spPr>
        <p:txBody>
          <a:bodyPr>
            <a:normAutofit fontScale="55000" lnSpcReduction="20000"/>
          </a:bodyPr>
          <a:lstStyle/>
          <a:p>
            <a:r>
              <a:rPr lang="en-US" sz="3800" dirty="0" smtClean="0"/>
              <a:t>The main aims are to improve symptoms and quality of life</a:t>
            </a:r>
          </a:p>
          <a:p>
            <a:pPr marL="0" indent="0">
              <a:buNone/>
            </a:pPr>
            <a:endParaRPr lang="en-US" sz="3800" dirty="0" smtClean="0"/>
          </a:p>
          <a:p>
            <a:pPr lvl="4">
              <a:lnSpc>
                <a:spcPct val="160000"/>
              </a:lnSpc>
              <a:buFont typeface="Wingdings" charset="2"/>
              <a:buChar char="u"/>
            </a:pPr>
            <a:r>
              <a:rPr lang="en-US" sz="3100" dirty="0" smtClean="0"/>
              <a:t>   </a:t>
            </a:r>
            <a:r>
              <a:rPr lang="en-US" sz="3100" b="1" dirty="0" smtClean="0"/>
              <a:t>Symptomatic restless legs</a:t>
            </a:r>
          </a:p>
          <a:p>
            <a:pPr lvl="4">
              <a:lnSpc>
                <a:spcPct val="120000"/>
              </a:lnSpc>
              <a:buFont typeface="Wingdings" charset="2"/>
              <a:buChar char="u"/>
            </a:pPr>
            <a:r>
              <a:rPr lang="en-US" sz="3100" b="1" dirty="0"/>
              <a:t> </a:t>
            </a:r>
            <a:r>
              <a:rPr lang="en-US" sz="3100" b="1" dirty="0" smtClean="0"/>
              <a:t>  </a:t>
            </a:r>
            <a:r>
              <a:rPr lang="en-GB" sz="3100" b="1" dirty="0" smtClean="0"/>
              <a:t>Cognition</a:t>
            </a:r>
          </a:p>
          <a:p>
            <a:pPr lvl="4">
              <a:lnSpc>
                <a:spcPct val="120000"/>
              </a:lnSpc>
              <a:buFont typeface="Wingdings" charset="2"/>
              <a:buChar char="u"/>
            </a:pPr>
            <a:r>
              <a:rPr lang="en-GB" sz="3100" b="1" dirty="0"/>
              <a:t> </a:t>
            </a:r>
            <a:r>
              <a:rPr lang="en-GB" sz="3100" b="1" dirty="0" smtClean="0"/>
              <a:t>  Physical </a:t>
            </a:r>
            <a:r>
              <a:rPr lang="en-GB" sz="3100" b="1" dirty="0"/>
              <a:t>performance </a:t>
            </a:r>
            <a:endParaRPr lang="en-GB" sz="3100" b="1" dirty="0" smtClean="0"/>
          </a:p>
          <a:p>
            <a:pPr lvl="4">
              <a:lnSpc>
                <a:spcPct val="120000"/>
              </a:lnSpc>
              <a:buFont typeface="Wingdings" charset="2"/>
              <a:buChar char="u"/>
            </a:pPr>
            <a:r>
              <a:rPr lang="en-GB" sz="3100" b="1" dirty="0"/>
              <a:t> </a:t>
            </a:r>
            <a:r>
              <a:rPr lang="en-GB" sz="3100" b="1" dirty="0" smtClean="0"/>
              <a:t>  Exercise </a:t>
            </a:r>
            <a:r>
              <a:rPr lang="en-GB" sz="3100" b="1" dirty="0"/>
              <a:t>tolerance </a:t>
            </a:r>
            <a:r>
              <a:rPr lang="en-GB" sz="3100" b="1" dirty="0" smtClean="0"/>
              <a:t>                                                               </a:t>
            </a:r>
          </a:p>
          <a:p>
            <a:pPr lvl="4">
              <a:lnSpc>
                <a:spcPct val="120000"/>
              </a:lnSpc>
              <a:buFont typeface="Wingdings" charset="2"/>
              <a:buChar char="u"/>
            </a:pPr>
            <a:r>
              <a:rPr lang="en-GB" sz="3100" b="1" dirty="0"/>
              <a:t> </a:t>
            </a:r>
            <a:r>
              <a:rPr lang="en-GB" sz="3100" b="1" dirty="0" smtClean="0"/>
              <a:t>  Immune </a:t>
            </a:r>
            <a:r>
              <a:rPr lang="en-GB" sz="3100" b="1" dirty="0"/>
              <a:t>function </a:t>
            </a:r>
            <a:endParaRPr lang="en-GB" sz="3100" b="1" dirty="0" smtClean="0"/>
          </a:p>
          <a:p>
            <a:pPr lvl="4">
              <a:lnSpc>
                <a:spcPct val="120000"/>
              </a:lnSpc>
              <a:buFont typeface="Wingdings" charset="2"/>
              <a:buChar char="u"/>
            </a:pPr>
            <a:r>
              <a:rPr lang="en-GB" sz="3100" b="1" dirty="0" smtClean="0"/>
              <a:t>   reduces platelet count</a:t>
            </a:r>
          </a:p>
          <a:p>
            <a:pPr lvl="4">
              <a:lnSpc>
                <a:spcPct val="120000"/>
              </a:lnSpc>
              <a:buFont typeface="Wingdings" charset="2"/>
              <a:buChar char="u"/>
            </a:pPr>
            <a:r>
              <a:rPr lang="en-GB" sz="3100" b="1" dirty="0"/>
              <a:t>  </a:t>
            </a:r>
            <a:r>
              <a:rPr lang="en-GB" sz="3200" b="1" dirty="0"/>
              <a:t> </a:t>
            </a:r>
            <a:r>
              <a:rPr lang="en-GB" sz="3200" b="1" u="sng" dirty="0" smtClean="0"/>
              <a:t>Beneficial </a:t>
            </a:r>
            <a:r>
              <a:rPr lang="en-GB" sz="3200" b="1" u="sng" dirty="0"/>
              <a:t>effects on cardiac function via effects </a:t>
            </a:r>
            <a:r>
              <a:rPr lang="en-GB" sz="3200" b="1" u="sng" dirty="0" smtClean="0"/>
              <a:t>on</a:t>
            </a:r>
          </a:p>
          <a:p>
            <a:pPr marL="1263650" lvl="4" indent="0">
              <a:lnSpc>
                <a:spcPct val="120000"/>
              </a:lnSpc>
              <a:buNone/>
            </a:pPr>
            <a:r>
              <a:rPr lang="en-GB" sz="3200" b="1" dirty="0"/>
              <a:t> </a:t>
            </a:r>
            <a:r>
              <a:rPr lang="en-GB" sz="3200" b="1" dirty="0" smtClean="0"/>
              <a:t>     </a:t>
            </a:r>
            <a:r>
              <a:rPr lang="en-GB" sz="3200" b="1" u="sng" dirty="0" smtClean="0"/>
              <a:t>mitochondrial function </a:t>
            </a:r>
          </a:p>
          <a:p>
            <a:pPr marL="1263650" lvl="4" indent="0">
              <a:lnSpc>
                <a:spcPct val="120000"/>
              </a:lnSpc>
              <a:buNone/>
            </a:pPr>
            <a:r>
              <a:rPr lang="en-GB" sz="3200" b="1" u="sng" dirty="0" smtClean="0"/>
              <a:t>                  </a:t>
            </a:r>
          </a:p>
          <a:p>
            <a:pPr marL="0" indent="0">
              <a:buNone/>
            </a:pPr>
            <a:r>
              <a:rPr lang="en-GB" sz="3200" b="1" u="sng" dirty="0"/>
              <a:t> </a:t>
            </a:r>
            <a:r>
              <a:rPr lang="en-GB" sz="3200" b="1" u="sng" dirty="0" smtClean="0"/>
              <a:t>                   </a:t>
            </a:r>
          </a:p>
          <a:p>
            <a:pPr marL="0" indent="0">
              <a:buNone/>
            </a:pPr>
            <a:r>
              <a:rPr lang="en-GB" dirty="0"/>
              <a:t> </a:t>
            </a:r>
            <a:r>
              <a:rPr lang="en-GB" dirty="0" smtClean="0"/>
              <a:t>                   </a:t>
            </a:r>
            <a:endParaRPr lang="en-US" dirty="0" smtClean="0"/>
          </a:p>
          <a:p>
            <a:pPr marL="0" indent="0">
              <a:buNone/>
            </a:pPr>
            <a:endParaRPr lang="en-US" dirty="0" smtClean="0"/>
          </a:p>
          <a:p>
            <a:endParaRPr lang="en-US" dirty="0"/>
          </a:p>
        </p:txBody>
      </p:sp>
    </p:spTree>
    <p:extLst>
      <p:ext uri="{BB962C8B-B14F-4D97-AF65-F5344CB8AC3E}">
        <p14:creationId xmlns:p14="http://schemas.microsoft.com/office/powerpoint/2010/main" val="268132795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Heart in CKD</a:t>
            </a:r>
            <a:endParaRPr lang="en-US" dirty="0"/>
          </a:p>
        </p:txBody>
      </p:sp>
      <p:sp>
        <p:nvSpPr>
          <p:cNvPr id="6" name="Content Placeholder 5"/>
          <p:cNvSpPr>
            <a:spLocks noGrp="1"/>
          </p:cNvSpPr>
          <p:nvPr>
            <p:ph idx="1"/>
          </p:nvPr>
        </p:nvSpPr>
        <p:spPr/>
        <p:txBody>
          <a:bodyPr/>
          <a:lstStyle/>
          <a:p>
            <a:r>
              <a:rPr lang="en-US" dirty="0"/>
              <a:t>S</a:t>
            </a:r>
            <a:r>
              <a:rPr lang="en-US" dirty="0" smtClean="0"/>
              <a:t>ubject to adaptive and maladaptive changes</a:t>
            </a:r>
          </a:p>
          <a:p>
            <a:r>
              <a:rPr lang="en-US" dirty="0" smtClean="0"/>
              <a:t>Concentric and eccentric hypertrophy linked to FGF-23</a:t>
            </a:r>
          </a:p>
          <a:p>
            <a:r>
              <a:rPr lang="en-US" dirty="0" smtClean="0"/>
              <a:t>Switch from fatty acids to glucose metabolism</a:t>
            </a:r>
          </a:p>
          <a:p>
            <a:r>
              <a:rPr lang="en-US" dirty="0" smtClean="0"/>
              <a:t>Iron and </a:t>
            </a:r>
            <a:r>
              <a:rPr lang="en-US" dirty="0" err="1" smtClean="0"/>
              <a:t>erythtropoietin</a:t>
            </a:r>
            <a:r>
              <a:rPr lang="en-US" dirty="0" smtClean="0"/>
              <a:t> deficiency </a:t>
            </a:r>
            <a:r>
              <a:rPr lang="en-US" dirty="0" smtClean="0">
                <a:sym typeface="Wingdings"/>
              </a:rPr>
              <a:t> </a:t>
            </a:r>
            <a:r>
              <a:rPr lang="en-US" dirty="0" err="1" smtClean="0">
                <a:sym typeface="Wingdings"/>
              </a:rPr>
              <a:t>Ischaemia</a:t>
            </a:r>
            <a:endParaRPr lang="en-US" dirty="0" smtClean="0">
              <a:sym typeface="Wingdings"/>
            </a:endParaRPr>
          </a:p>
          <a:p>
            <a:r>
              <a:rPr lang="en-US" dirty="0" smtClean="0"/>
              <a:t> Oxidative stress </a:t>
            </a:r>
          </a:p>
          <a:p>
            <a:r>
              <a:rPr lang="en-US" dirty="0"/>
              <a:t> </a:t>
            </a:r>
            <a:r>
              <a:rPr lang="en-US" dirty="0" smtClean="0"/>
              <a:t>Changes in calcium cycling within the  </a:t>
            </a:r>
            <a:r>
              <a:rPr lang="en-US" dirty="0" err="1" smtClean="0"/>
              <a:t>moitochondria</a:t>
            </a:r>
            <a:endParaRPr lang="en-US" dirty="0" smtClean="0"/>
          </a:p>
          <a:p>
            <a:endParaRPr lang="en-US" dirty="0"/>
          </a:p>
        </p:txBody>
      </p:sp>
    </p:spTree>
    <p:extLst>
      <p:ext uri="{BB962C8B-B14F-4D97-AF65-F5344CB8AC3E}">
        <p14:creationId xmlns:p14="http://schemas.microsoft.com/office/powerpoint/2010/main" val="394080726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836613"/>
            <a:ext cx="6985000" cy="552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ext Box 5"/>
          <p:cNvSpPr txBox="1">
            <a:spLocks noChangeArrowheads="1"/>
          </p:cNvSpPr>
          <p:nvPr/>
        </p:nvSpPr>
        <p:spPr bwMode="auto">
          <a:xfrm>
            <a:off x="0" y="6365875"/>
            <a:ext cx="823753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Gill Sans MT" pitchFamily="34"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Gill Sans MT" pitchFamily="34"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Gill Sans MT" pitchFamily="34"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Gill Sans MT" pitchFamily="34" charset="0"/>
              </a:defRPr>
            </a:lvl9pPr>
          </a:lstStyle>
          <a:p>
            <a:pPr eaLnBrk="1" hangingPunct="1">
              <a:spcBef>
                <a:spcPct val="0"/>
              </a:spcBef>
              <a:buClrTx/>
              <a:buSzTx/>
              <a:buFontTx/>
              <a:buNone/>
            </a:pPr>
            <a:r>
              <a:rPr lang="en-GB" altLang="en-US" sz="2400" dirty="0">
                <a:latin typeface="Times New Roman" pitchFamily="18" charset="0"/>
              </a:rPr>
              <a:t>Faul C et al; J </a:t>
            </a:r>
            <a:r>
              <a:rPr lang="en-GB" altLang="en-US" sz="2400" dirty="0" err="1">
                <a:latin typeface="Times New Roman" pitchFamily="18" charset="0"/>
              </a:rPr>
              <a:t>Clin</a:t>
            </a:r>
            <a:r>
              <a:rPr lang="en-GB" altLang="en-US" sz="2400" dirty="0">
                <a:latin typeface="Times New Roman" pitchFamily="18" charset="0"/>
              </a:rPr>
              <a:t> Invest  2011; 121 (11) : 4393-4408</a:t>
            </a:r>
          </a:p>
        </p:txBody>
      </p:sp>
      <p:sp>
        <p:nvSpPr>
          <p:cNvPr id="32772" name="TextBox 1"/>
          <p:cNvSpPr txBox="1">
            <a:spLocks noChangeArrowheads="1"/>
          </p:cNvSpPr>
          <p:nvPr/>
        </p:nvSpPr>
        <p:spPr bwMode="auto">
          <a:xfrm>
            <a:off x="539750" y="215900"/>
            <a:ext cx="82994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Gill Sans MT" pitchFamily="34"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Gill Sans MT" pitchFamily="34"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Gill Sans MT" pitchFamily="34"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Gill Sans MT" pitchFamily="34" charset="0"/>
              </a:defRPr>
            </a:lvl9pPr>
          </a:lstStyle>
          <a:p>
            <a:pPr eaLnBrk="1" hangingPunct="1">
              <a:spcBef>
                <a:spcPct val="0"/>
              </a:spcBef>
              <a:buClrTx/>
              <a:buSzTx/>
              <a:buFontTx/>
              <a:buNone/>
            </a:pPr>
            <a:r>
              <a:rPr lang="en-GB" altLang="en-US" sz="3200" b="1">
                <a:latin typeface="Arial" pitchFamily="34" charset="0"/>
              </a:rPr>
              <a:t>FGF-23, klotho independent induced LVH </a:t>
            </a:r>
          </a:p>
        </p:txBody>
      </p:sp>
    </p:spTree>
    <p:extLst>
      <p:ext uri="{BB962C8B-B14F-4D97-AF65-F5344CB8AC3E}">
        <p14:creationId xmlns:p14="http://schemas.microsoft.com/office/powerpoint/2010/main" val="50645522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260350"/>
            <a:ext cx="6985000" cy="640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092945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a:t>How to treat iron deficiency of CKD</a:t>
            </a:r>
            <a:r>
              <a:rPr lang="en-GB" sz="3200" dirty="0"/>
              <a:t/>
            </a:r>
            <a:br>
              <a:rPr lang="en-GB" sz="3200" dirty="0"/>
            </a:b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2662723"/>
              </p:ext>
            </p:extLst>
          </p:nvPr>
        </p:nvGraphicFramePr>
        <p:xfrm>
          <a:off x="549275" y="1240532"/>
          <a:ext cx="8042276" cy="51688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053327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444" y="1592796"/>
            <a:ext cx="7693988" cy="445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79512" y="6372036"/>
            <a:ext cx="6135013" cy="369332"/>
          </a:xfrm>
          <a:prstGeom prst="rect">
            <a:avLst/>
          </a:prstGeom>
          <a:noFill/>
        </p:spPr>
        <p:txBody>
          <a:bodyPr wrap="none" rtlCol="0">
            <a:spAutoFit/>
          </a:bodyPr>
          <a:lstStyle/>
          <a:p>
            <a:r>
              <a:rPr lang="en-GB" b="1" i="1" dirty="0" smtClean="0"/>
              <a:t>Macdougall I et al FIND –CKD NDT 2014, 29, 2075-2084</a:t>
            </a:r>
            <a:endParaRPr lang="en-GB" b="1" i="1" dirty="0"/>
          </a:p>
        </p:txBody>
      </p:sp>
      <p:pic>
        <p:nvPicPr>
          <p:cNvPr id="4608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487" y="188640"/>
            <a:ext cx="8414977" cy="1136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403481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22" name="Object 2"/>
          <p:cNvGraphicFramePr>
            <a:graphicFrameLocks noGrp="1" noChangeAspect="1"/>
          </p:cNvGraphicFramePr>
          <p:nvPr>
            <p:ph sz="half" idx="1"/>
          </p:nvPr>
        </p:nvGraphicFramePr>
        <p:xfrm>
          <a:off x="4678363" y="1989138"/>
          <a:ext cx="4465637" cy="3527425"/>
        </p:xfrm>
        <a:graphic>
          <a:graphicData uri="http://schemas.openxmlformats.org/presentationml/2006/ole">
            <mc:AlternateContent xmlns:mc="http://schemas.openxmlformats.org/markup-compatibility/2006">
              <mc:Choice xmlns:v="urn:schemas-microsoft-com:vml" Requires="v">
                <p:oleObj spid="_x0000_s5134" name="Chart" r:id="rId4" imgW="8677290" imgH="5934090" progId="Excel.Chart.8">
                  <p:embed/>
                </p:oleObj>
              </mc:Choice>
              <mc:Fallback>
                <p:oleObj name="Chart" r:id="rId4" imgW="8677290" imgH="5934090"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8363" y="1989138"/>
                        <a:ext cx="4465637" cy="3527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1923" name="Object 3"/>
          <p:cNvGraphicFramePr>
            <a:graphicFrameLocks noGrp="1" noChangeAspect="1"/>
          </p:cNvGraphicFramePr>
          <p:nvPr>
            <p:ph sz="half" idx="2"/>
            <p:extLst>
              <p:ext uri="{D42A27DB-BD31-4B8C-83A1-F6EECF244321}">
                <p14:modId xmlns:p14="http://schemas.microsoft.com/office/powerpoint/2010/main" val="1760307537"/>
              </p:ext>
            </p:extLst>
          </p:nvPr>
        </p:nvGraphicFramePr>
        <p:xfrm>
          <a:off x="59487" y="2143038"/>
          <a:ext cx="4681538" cy="2978150"/>
        </p:xfrm>
        <a:graphic>
          <a:graphicData uri="http://schemas.openxmlformats.org/presentationml/2006/ole">
            <mc:AlternateContent xmlns:mc="http://schemas.openxmlformats.org/markup-compatibility/2006">
              <mc:Choice xmlns:v="urn:schemas-microsoft-com:vml" Requires="v">
                <p:oleObj spid="_x0000_s5135" name="Chart" r:id="rId6" imgW="8982060" imgH="5714909" progId="Excel.Chart.8">
                  <p:embed/>
                </p:oleObj>
              </mc:Choice>
              <mc:Fallback>
                <p:oleObj name="Chart" r:id="rId6" imgW="8982060" imgH="5714909" progId="Excel.Chart.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487" y="2143038"/>
                        <a:ext cx="4681538" cy="297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1924" name="Text Box 4"/>
          <p:cNvSpPr txBox="1">
            <a:spLocks noChangeArrowheads="1"/>
          </p:cNvSpPr>
          <p:nvPr/>
        </p:nvSpPr>
        <p:spPr bwMode="auto">
          <a:xfrm>
            <a:off x="468313" y="404813"/>
            <a:ext cx="8351966" cy="1403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Gill Sans MT"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Gill Sans MT"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Gill Sans MT" pitchFamily="34"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Gill Sans MT" pitchFamily="34"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9pPr>
          </a:lstStyle>
          <a:p>
            <a:pPr fontAlgn="base">
              <a:lnSpc>
                <a:spcPct val="105000"/>
              </a:lnSpc>
              <a:spcBef>
                <a:spcPct val="0"/>
              </a:spcBef>
              <a:spcAft>
                <a:spcPct val="20000"/>
              </a:spcAft>
              <a:buClrTx/>
              <a:buSzTx/>
              <a:buFontTx/>
              <a:buNone/>
            </a:pPr>
            <a:r>
              <a:rPr lang="en-GB" altLang="en-US" sz="2400" b="1" dirty="0">
                <a:solidFill>
                  <a:srgbClr val="000000"/>
                </a:solidFill>
                <a:latin typeface="Arial" panose="020B0604020202020204" pitchFamily="34" charset="0"/>
                <a:cs typeface="Arial" panose="020B0604020202020204" pitchFamily="34" charset="0"/>
              </a:rPr>
              <a:t>Dose dependent rise in serum ferritin and haemoglobin </a:t>
            </a:r>
          </a:p>
          <a:p>
            <a:pPr fontAlgn="base">
              <a:lnSpc>
                <a:spcPct val="105000"/>
              </a:lnSpc>
              <a:spcBef>
                <a:spcPct val="0"/>
              </a:spcBef>
              <a:spcAft>
                <a:spcPct val="20000"/>
              </a:spcAft>
              <a:buClrTx/>
              <a:buSzTx/>
              <a:buFontTx/>
              <a:buNone/>
            </a:pPr>
            <a:r>
              <a:rPr lang="en-GB" altLang="en-US" sz="2400" b="1" dirty="0">
                <a:solidFill>
                  <a:srgbClr val="000000"/>
                </a:solidFill>
                <a:latin typeface="Arial" panose="020B0604020202020204" pitchFamily="34" charset="0"/>
                <a:cs typeface="Arial" panose="020B0604020202020204" pitchFamily="34" charset="0"/>
              </a:rPr>
              <a:t>at 3 and 6 months post Total Dose Iron infusion in CKD </a:t>
            </a:r>
          </a:p>
          <a:p>
            <a:pPr fontAlgn="base">
              <a:lnSpc>
                <a:spcPct val="105000"/>
              </a:lnSpc>
              <a:spcBef>
                <a:spcPct val="0"/>
              </a:spcBef>
              <a:spcAft>
                <a:spcPct val="20000"/>
              </a:spcAft>
              <a:buClrTx/>
              <a:buSzTx/>
              <a:buFontTx/>
              <a:buNone/>
            </a:pPr>
            <a:r>
              <a:rPr lang="en-GB" altLang="en-US" sz="2400" b="1" dirty="0">
                <a:solidFill>
                  <a:srgbClr val="000000"/>
                </a:solidFill>
                <a:latin typeface="Arial" panose="020B0604020202020204" pitchFamily="34" charset="0"/>
                <a:cs typeface="Arial" panose="020B0604020202020204" pitchFamily="34" charset="0"/>
              </a:rPr>
              <a:t>patients, n=160 </a:t>
            </a:r>
            <a:r>
              <a:rPr lang="en-GB" altLang="en-US" sz="2400" b="1" dirty="0" smtClean="0">
                <a:solidFill>
                  <a:srgbClr val="000000"/>
                </a:solidFill>
                <a:latin typeface="Arial" panose="020B0604020202020204" pitchFamily="34" charset="0"/>
                <a:cs typeface="Arial" panose="020B0604020202020204" pitchFamily="34" charset="0"/>
              </a:rPr>
              <a:t>patients given LMW iron dextran</a:t>
            </a:r>
            <a:endParaRPr lang="en-US" altLang="en-US" sz="2400" b="1" dirty="0">
              <a:solidFill>
                <a:srgbClr val="000000"/>
              </a:solidFill>
              <a:latin typeface="Arial" panose="020B0604020202020204" pitchFamily="34" charset="0"/>
              <a:cs typeface="Arial" panose="020B0604020202020204" pitchFamily="34" charset="0"/>
            </a:endParaRPr>
          </a:p>
        </p:txBody>
      </p:sp>
      <p:sp>
        <p:nvSpPr>
          <p:cNvPr id="81925" name="Text Box 5"/>
          <p:cNvSpPr txBox="1">
            <a:spLocks noChangeArrowheads="1"/>
          </p:cNvSpPr>
          <p:nvPr/>
        </p:nvSpPr>
        <p:spPr bwMode="auto">
          <a:xfrm>
            <a:off x="250825" y="6308725"/>
            <a:ext cx="50593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Gill Sans MT"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Gill Sans MT"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Gill Sans MT" pitchFamily="34"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Gill Sans MT" pitchFamily="34"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9pPr>
          </a:lstStyle>
          <a:p>
            <a:pPr fontAlgn="base">
              <a:lnSpc>
                <a:spcPct val="105000"/>
              </a:lnSpc>
              <a:spcBef>
                <a:spcPct val="0"/>
              </a:spcBef>
              <a:spcAft>
                <a:spcPct val="20000"/>
              </a:spcAft>
              <a:buClrTx/>
              <a:buSzTx/>
              <a:buFontTx/>
              <a:buNone/>
            </a:pPr>
            <a:r>
              <a:rPr lang="en-GB" altLang="en-US" sz="1800" b="1" i="1">
                <a:solidFill>
                  <a:srgbClr val="000000"/>
                </a:solidFill>
                <a:latin typeface="Arial" panose="020B0604020202020204" pitchFamily="34" charset="0"/>
                <a:cs typeface="Arial" panose="020B0604020202020204" pitchFamily="34" charset="0"/>
              </a:rPr>
              <a:t>Bhandari S. (NDT Plus 2012) </a:t>
            </a:r>
            <a:endParaRPr lang="en-US" altLang="en-US" sz="1800" b="1" i="1">
              <a:solidFill>
                <a:srgbClr val="000000"/>
              </a:solidFill>
              <a:latin typeface="Arial" panose="020B0604020202020204" pitchFamily="34" charset="0"/>
              <a:cs typeface="Arial" panose="020B0604020202020204" pitchFamily="34" charset="0"/>
            </a:endParaRPr>
          </a:p>
        </p:txBody>
      </p:sp>
      <p:sp>
        <p:nvSpPr>
          <p:cNvPr id="246790" name="Line 6"/>
          <p:cNvSpPr>
            <a:spLocks noChangeShapeType="1"/>
          </p:cNvSpPr>
          <p:nvPr/>
        </p:nvSpPr>
        <p:spPr bwMode="auto">
          <a:xfrm flipV="1">
            <a:off x="1331913" y="2276475"/>
            <a:ext cx="2374900" cy="865188"/>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z="2000">
              <a:solidFill>
                <a:srgbClr val="000000"/>
              </a:solidFill>
              <a:latin typeface="Arial" panose="020B0604020202020204" pitchFamily="34" charset="0"/>
              <a:cs typeface="Arial" panose="020B0604020202020204" pitchFamily="34" charset="0"/>
            </a:endParaRPr>
          </a:p>
        </p:txBody>
      </p:sp>
      <p:sp>
        <p:nvSpPr>
          <p:cNvPr id="246791" name="Line 7"/>
          <p:cNvSpPr>
            <a:spLocks noChangeShapeType="1"/>
          </p:cNvSpPr>
          <p:nvPr/>
        </p:nvSpPr>
        <p:spPr bwMode="auto">
          <a:xfrm flipV="1">
            <a:off x="5580063" y="2492375"/>
            <a:ext cx="2592387" cy="792163"/>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z="2000">
              <a:solidFill>
                <a:srgbClr val="000000"/>
              </a:solidFill>
              <a:latin typeface="Arial" panose="020B0604020202020204" pitchFamily="34" charset="0"/>
              <a:cs typeface="Arial" panose="020B0604020202020204" pitchFamily="34" charset="0"/>
            </a:endParaRPr>
          </a:p>
        </p:txBody>
      </p:sp>
      <p:sp>
        <p:nvSpPr>
          <p:cNvPr id="81928" name="Text Box 8"/>
          <p:cNvSpPr txBox="1">
            <a:spLocks noChangeArrowheads="1"/>
          </p:cNvSpPr>
          <p:nvPr/>
        </p:nvSpPr>
        <p:spPr bwMode="auto">
          <a:xfrm>
            <a:off x="3492500" y="5445125"/>
            <a:ext cx="1200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Gill Sans MT"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Gill Sans MT"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Gill Sans MT" pitchFamily="34"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Gill Sans MT" pitchFamily="34"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9pPr>
          </a:lstStyle>
          <a:p>
            <a:pPr fontAlgn="base">
              <a:lnSpc>
                <a:spcPct val="105000"/>
              </a:lnSpc>
              <a:spcBef>
                <a:spcPct val="0"/>
              </a:spcBef>
              <a:spcAft>
                <a:spcPct val="20000"/>
              </a:spcAft>
              <a:buClrTx/>
              <a:buSzTx/>
              <a:buFontTx/>
              <a:buNone/>
            </a:pPr>
            <a:r>
              <a:rPr lang="en-GB" altLang="en-US" sz="1800" b="1">
                <a:solidFill>
                  <a:srgbClr val="000000"/>
                </a:solidFill>
                <a:latin typeface="Arial" panose="020B0604020202020204" pitchFamily="34" charset="0"/>
                <a:cs typeface="Arial" panose="020B0604020202020204" pitchFamily="34" charset="0"/>
              </a:rPr>
              <a:t>3 months</a:t>
            </a:r>
          </a:p>
          <a:p>
            <a:pPr fontAlgn="base">
              <a:lnSpc>
                <a:spcPct val="105000"/>
              </a:lnSpc>
              <a:spcBef>
                <a:spcPct val="0"/>
              </a:spcBef>
              <a:spcAft>
                <a:spcPct val="20000"/>
              </a:spcAft>
              <a:buClrTx/>
              <a:buSzTx/>
              <a:buFontTx/>
              <a:buNone/>
            </a:pPr>
            <a:r>
              <a:rPr lang="en-GB" altLang="en-US" sz="1800" b="1">
                <a:solidFill>
                  <a:srgbClr val="000000"/>
                </a:solidFill>
                <a:latin typeface="Arial" panose="020B0604020202020204" pitchFamily="34" charset="0"/>
                <a:cs typeface="Arial" panose="020B0604020202020204" pitchFamily="34" charset="0"/>
              </a:rPr>
              <a:t>6 months</a:t>
            </a:r>
            <a:endParaRPr lang="en-US" altLang="en-US" sz="1800" b="1">
              <a:solidFill>
                <a:srgbClr val="000000"/>
              </a:solidFill>
              <a:latin typeface="Arial" panose="020B0604020202020204" pitchFamily="34" charset="0"/>
              <a:cs typeface="Arial" panose="020B0604020202020204" pitchFamily="34" charset="0"/>
            </a:endParaRPr>
          </a:p>
        </p:txBody>
      </p:sp>
      <p:sp>
        <p:nvSpPr>
          <p:cNvPr id="81929" name="Rectangle 9"/>
          <p:cNvSpPr>
            <a:spLocks noChangeArrowheads="1"/>
          </p:cNvSpPr>
          <p:nvPr/>
        </p:nvSpPr>
        <p:spPr bwMode="auto">
          <a:xfrm>
            <a:off x="2987675" y="5516563"/>
            <a:ext cx="215900" cy="217487"/>
          </a:xfrm>
          <a:prstGeom prst="rect">
            <a:avLst/>
          </a:prstGeom>
          <a:solidFill>
            <a:srgbClr val="FF0000"/>
          </a:solidFill>
          <a:ln w="9525">
            <a:solidFill>
              <a:schemeClr val="tx1"/>
            </a:solidFill>
            <a:miter lim="800000"/>
            <a:headEnd/>
            <a:tailEnd/>
          </a:ln>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Gill Sans MT"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Gill Sans MT"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Gill Sans MT" pitchFamily="34"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Gill Sans MT" pitchFamily="34"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9pPr>
          </a:lstStyle>
          <a:p>
            <a:pPr fontAlgn="base">
              <a:lnSpc>
                <a:spcPct val="105000"/>
              </a:lnSpc>
              <a:spcBef>
                <a:spcPct val="100000"/>
              </a:spcBef>
              <a:spcAft>
                <a:spcPct val="20000"/>
              </a:spcAft>
              <a:buClr>
                <a:srgbClr val="04617B"/>
              </a:buClr>
              <a:buSzTx/>
              <a:buFontTx/>
              <a:buChar char="•"/>
            </a:pPr>
            <a:endParaRPr lang="en-GB" altLang="en-US" sz="2000">
              <a:solidFill>
                <a:srgbClr val="000000"/>
              </a:solidFill>
              <a:latin typeface="Arial" panose="020B0604020202020204" pitchFamily="34" charset="0"/>
              <a:cs typeface="Arial" panose="020B0604020202020204" pitchFamily="34" charset="0"/>
            </a:endParaRPr>
          </a:p>
        </p:txBody>
      </p:sp>
      <p:sp>
        <p:nvSpPr>
          <p:cNvPr id="81930" name="Rectangle 10"/>
          <p:cNvSpPr>
            <a:spLocks noChangeArrowheads="1"/>
          </p:cNvSpPr>
          <p:nvPr/>
        </p:nvSpPr>
        <p:spPr bwMode="auto">
          <a:xfrm>
            <a:off x="2987675" y="5805488"/>
            <a:ext cx="215900" cy="215900"/>
          </a:xfrm>
          <a:prstGeom prst="rect">
            <a:avLst/>
          </a:prstGeom>
          <a:solidFill>
            <a:srgbClr val="0000FF"/>
          </a:solidFill>
          <a:ln w="9525">
            <a:solidFill>
              <a:schemeClr val="tx1"/>
            </a:solidFill>
            <a:miter lim="800000"/>
            <a:headEnd/>
            <a:tailEnd/>
          </a:ln>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Gill Sans MT"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Gill Sans MT"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Gill Sans MT" pitchFamily="34"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Gill Sans MT" pitchFamily="34"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9pPr>
          </a:lstStyle>
          <a:p>
            <a:pPr fontAlgn="base">
              <a:lnSpc>
                <a:spcPct val="105000"/>
              </a:lnSpc>
              <a:spcBef>
                <a:spcPct val="100000"/>
              </a:spcBef>
              <a:spcAft>
                <a:spcPct val="20000"/>
              </a:spcAft>
              <a:buClr>
                <a:srgbClr val="04617B"/>
              </a:buClr>
              <a:buSzTx/>
              <a:buFontTx/>
              <a:buChar char="•"/>
            </a:pPr>
            <a:endParaRPr lang="en-GB" altLang="en-US" sz="200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7641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6790"/>
                                        </p:tgtEl>
                                        <p:attrNameLst>
                                          <p:attrName>style.visibility</p:attrName>
                                        </p:attrNameLst>
                                      </p:cBhvr>
                                      <p:to>
                                        <p:strVal val="visible"/>
                                      </p:to>
                                    </p:set>
                                    <p:animEffect transition="in" filter="dissolve">
                                      <p:cBhvr>
                                        <p:cTn id="7" dur="500"/>
                                        <p:tgtEl>
                                          <p:spTgt spid="24679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46791"/>
                                        </p:tgtEl>
                                        <p:attrNameLst>
                                          <p:attrName>style.visibility</p:attrName>
                                        </p:attrNameLst>
                                      </p:cBhvr>
                                      <p:to>
                                        <p:strVal val="visible"/>
                                      </p:to>
                                    </p:set>
                                    <p:animEffect transition="in" filter="dissolve">
                                      <p:cBhvr>
                                        <p:cTn id="10" dur="500"/>
                                        <p:tgtEl>
                                          <p:spTgt spid="2467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790" grpId="0" animBg="1"/>
      <p:bldP spid="24679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526318"/>
            <a:ext cx="8042276" cy="1369248"/>
          </a:xfrm>
        </p:spPr>
        <p:txBody>
          <a:bodyPr/>
          <a:lstStyle/>
          <a:p>
            <a:r>
              <a:rPr lang="en-GB" sz="3200" b="1" dirty="0" smtClean="0"/>
              <a:t>When </a:t>
            </a:r>
            <a:r>
              <a:rPr lang="en-GB" sz="3200" b="1" dirty="0"/>
              <a:t>to treat iron deficiency in CKD</a:t>
            </a:r>
            <a:r>
              <a:rPr lang="en-GB" b="1" dirty="0"/>
              <a:t/>
            </a:r>
            <a:br>
              <a:rPr lang="en-GB" b="1" dirty="0"/>
            </a:br>
            <a:endParaRPr lang="en-US" b="1" dirty="0"/>
          </a:p>
        </p:txBody>
      </p:sp>
      <p:sp>
        <p:nvSpPr>
          <p:cNvPr id="3" name="Content Placeholder 2"/>
          <p:cNvSpPr>
            <a:spLocks noGrp="1"/>
          </p:cNvSpPr>
          <p:nvPr>
            <p:ph idx="1"/>
          </p:nvPr>
        </p:nvSpPr>
        <p:spPr/>
        <p:txBody>
          <a:bodyPr>
            <a:normAutofit fontScale="92500"/>
          </a:bodyPr>
          <a:lstStyle/>
          <a:p>
            <a:r>
              <a:rPr lang="en-GB" dirty="0" smtClean="0"/>
              <a:t>Most </a:t>
            </a:r>
            <a:r>
              <a:rPr lang="en-GB" dirty="0"/>
              <a:t>recommendations </a:t>
            </a:r>
            <a:r>
              <a:rPr lang="en-GB" dirty="0" smtClean="0"/>
              <a:t>in </a:t>
            </a:r>
            <a:r>
              <a:rPr lang="en-GB" dirty="0"/>
              <a:t>guidelines </a:t>
            </a:r>
            <a:r>
              <a:rPr lang="en-GB" dirty="0" smtClean="0"/>
              <a:t>are </a:t>
            </a:r>
            <a:r>
              <a:rPr lang="en-GB" dirty="0"/>
              <a:t>‘</a:t>
            </a:r>
            <a:r>
              <a:rPr lang="en-GB" dirty="0" smtClean="0"/>
              <a:t>suggestions’</a:t>
            </a:r>
          </a:p>
          <a:p>
            <a:r>
              <a:rPr lang="en-GB" dirty="0"/>
              <a:t>L</a:t>
            </a:r>
            <a:r>
              <a:rPr lang="en-GB" dirty="0" smtClean="0"/>
              <a:t>imited </a:t>
            </a:r>
            <a:r>
              <a:rPr lang="en-GB" dirty="0"/>
              <a:t>compelling evidence for </a:t>
            </a:r>
            <a:r>
              <a:rPr lang="en-GB" dirty="0" smtClean="0"/>
              <a:t>specific </a:t>
            </a:r>
            <a:r>
              <a:rPr lang="en-GB" dirty="0" err="1" smtClean="0"/>
              <a:t>Hb</a:t>
            </a:r>
            <a:r>
              <a:rPr lang="en-GB" dirty="0" smtClean="0"/>
              <a:t> </a:t>
            </a:r>
            <a:r>
              <a:rPr lang="en-GB" dirty="0"/>
              <a:t>targets </a:t>
            </a:r>
            <a:endParaRPr lang="en-GB" dirty="0" smtClean="0"/>
          </a:p>
          <a:p>
            <a:r>
              <a:rPr lang="en-GB" dirty="0"/>
              <a:t>KDIGO </a:t>
            </a:r>
            <a:r>
              <a:rPr lang="en-GB" dirty="0" smtClean="0"/>
              <a:t>2012: Target </a:t>
            </a:r>
            <a:r>
              <a:rPr lang="en-GB" dirty="0" err="1" smtClean="0"/>
              <a:t>Hb</a:t>
            </a:r>
            <a:r>
              <a:rPr lang="en-GB" dirty="0" smtClean="0"/>
              <a:t> should not exceed </a:t>
            </a:r>
            <a:r>
              <a:rPr lang="en-GB" dirty="0"/>
              <a:t>115 g/L </a:t>
            </a:r>
            <a:endParaRPr lang="en-GB" dirty="0" smtClean="0"/>
          </a:p>
          <a:p>
            <a:r>
              <a:rPr lang="en-GB" dirty="0" smtClean="0"/>
              <a:t>NICE: Target </a:t>
            </a:r>
            <a:r>
              <a:rPr lang="en-GB" dirty="0" err="1" smtClean="0"/>
              <a:t>Hb</a:t>
            </a:r>
            <a:r>
              <a:rPr lang="en-GB" dirty="0" smtClean="0"/>
              <a:t> upper limit of </a:t>
            </a:r>
            <a:r>
              <a:rPr lang="en-GB" dirty="0"/>
              <a:t>120 g/</a:t>
            </a:r>
            <a:r>
              <a:rPr lang="en-GB" dirty="0" smtClean="0"/>
              <a:t>L</a:t>
            </a:r>
          </a:p>
          <a:p>
            <a:r>
              <a:rPr lang="en-GB" dirty="0" smtClean="0"/>
              <a:t>Should be considered when:</a:t>
            </a:r>
          </a:p>
          <a:p>
            <a:pPr lvl="1"/>
            <a:r>
              <a:rPr lang="en-GB" dirty="0" smtClean="0"/>
              <a:t> SF&lt;100 </a:t>
            </a:r>
            <a:r>
              <a:rPr lang="en-GB" dirty="0"/>
              <a:t>microgram/ml </a:t>
            </a:r>
            <a:endParaRPr lang="en-GB" dirty="0" smtClean="0"/>
          </a:p>
          <a:p>
            <a:pPr lvl="1"/>
            <a:r>
              <a:rPr lang="en-GB" dirty="0" smtClean="0"/>
              <a:t>Or TS%&lt; </a:t>
            </a:r>
            <a:r>
              <a:rPr lang="en-GB" dirty="0"/>
              <a:t>20</a:t>
            </a:r>
            <a:r>
              <a:rPr lang="en-GB" dirty="0" smtClean="0"/>
              <a:t>%</a:t>
            </a:r>
          </a:p>
          <a:p>
            <a:pPr lvl="1"/>
            <a:r>
              <a:rPr lang="en-GB" dirty="0" smtClean="0"/>
              <a:t>Or  HRC&lt; 6%</a:t>
            </a:r>
          </a:p>
          <a:p>
            <a:pPr lvl="1"/>
            <a:r>
              <a:rPr lang="en-GB" dirty="0" smtClean="0"/>
              <a:t> </a:t>
            </a:r>
            <a:r>
              <a:rPr lang="en-GB" dirty="0" err="1" smtClean="0"/>
              <a:t>CHr</a:t>
            </a:r>
            <a:r>
              <a:rPr lang="en-GB" dirty="0" smtClean="0"/>
              <a:t>&lt;</a:t>
            </a:r>
            <a:r>
              <a:rPr lang="en-GB" dirty="0"/>
              <a:t>29g/L </a:t>
            </a:r>
            <a:endParaRPr lang="en-GB" dirty="0" smtClean="0"/>
          </a:p>
        </p:txBody>
      </p:sp>
    </p:spTree>
    <p:extLst>
      <p:ext uri="{BB962C8B-B14F-4D97-AF65-F5344CB8AC3E}">
        <p14:creationId xmlns:p14="http://schemas.microsoft.com/office/powerpoint/2010/main" val="286523182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4054"/>
            <a:ext cx="8229600" cy="838833"/>
          </a:xfrm>
        </p:spPr>
        <p:txBody>
          <a:bodyPr/>
          <a:lstStyle/>
          <a:p>
            <a:r>
              <a:rPr lang="en-GB" b="1" dirty="0" smtClean="0"/>
              <a:t>Aims </a:t>
            </a:r>
            <a:endParaRPr lang="en-GB" b="1" dirty="0"/>
          </a:p>
        </p:txBody>
      </p:sp>
      <p:sp>
        <p:nvSpPr>
          <p:cNvPr id="3" name="Content Placeholder 2"/>
          <p:cNvSpPr>
            <a:spLocks noGrp="1"/>
          </p:cNvSpPr>
          <p:nvPr>
            <p:ph idx="1"/>
          </p:nvPr>
        </p:nvSpPr>
        <p:spPr>
          <a:xfrm>
            <a:off x="990600" y="1412776"/>
            <a:ext cx="7706544" cy="5292824"/>
          </a:xfrm>
        </p:spPr>
        <p:txBody>
          <a:bodyPr>
            <a:normAutofit/>
          </a:bodyPr>
          <a:lstStyle/>
          <a:p>
            <a:r>
              <a:rPr lang="en-GB" dirty="0" smtClean="0"/>
              <a:t>Background and Rationale for iron therapy in CKD</a:t>
            </a:r>
          </a:p>
          <a:p>
            <a:endParaRPr lang="en-GB" dirty="0"/>
          </a:p>
          <a:p>
            <a:r>
              <a:rPr lang="en-GB" dirty="0" smtClean="0"/>
              <a:t>Hypothesis</a:t>
            </a:r>
          </a:p>
          <a:p>
            <a:endParaRPr lang="en-GB" sz="1400" dirty="0" smtClean="0"/>
          </a:p>
          <a:p>
            <a:r>
              <a:rPr lang="en-GB" dirty="0" smtClean="0"/>
              <a:t>Trial Design</a:t>
            </a:r>
          </a:p>
          <a:p>
            <a:endParaRPr lang="en-GB" dirty="0" smtClean="0"/>
          </a:p>
          <a:p>
            <a:r>
              <a:rPr lang="en-GB" dirty="0" smtClean="0"/>
              <a:t>Objectives</a:t>
            </a:r>
          </a:p>
          <a:p>
            <a:pPr lvl="1"/>
            <a:r>
              <a:rPr lang="en-GB" dirty="0"/>
              <a:t>Primary </a:t>
            </a:r>
          </a:p>
          <a:p>
            <a:pPr lvl="1"/>
            <a:r>
              <a:rPr lang="en-GB" dirty="0" smtClean="0"/>
              <a:t>Secondary</a:t>
            </a:r>
          </a:p>
          <a:p>
            <a:pPr lvl="1"/>
            <a:endParaRPr lang="en-GB" dirty="0"/>
          </a:p>
          <a:p>
            <a:pPr lvl="1"/>
            <a:endParaRPr lang="en-GB" dirty="0"/>
          </a:p>
          <a:p>
            <a:endParaRPr lang="en-GB" dirty="0"/>
          </a:p>
          <a:p>
            <a:pPr lvl="1"/>
            <a:endParaRPr lang="en-GB" dirty="0" smtClean="0"/>
          </a:p>
        </p:txBody>
      </p:sp>
    </p:spTree>
    <p:extLst>
      <p:ext uri="{BB962C8B-B14F-4D97-AF65-F5344CB8AC3E}">
        <p14:creationId xmlns:p14="http://schemas.microsoft.com/office/powerpoint/2010/main" val="21282200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Potential Risks of IV Iron</a:t>
            </a:r>
          </a:p>
        </p:txBody>
      </p:sp>
      <p:sp>
        <p:nvSpPr>
          <p:cNvPr id="4" name="Content Placeholder 3"/>
          <p:cNvSpPr>
            <a:spLocks noGrp="1"/>
          </p:cNvSpPr>
          <p:nvPr>
            <p:ph sz="half" idx="1"/>
          </p:nvPr>
        </p:nvSpPr>
        <p:spPr/>
        <p:txBody>
          <a:bodyPr>
            <a:normAutofit/>
          </a:bodyPr>
          <a:lstStyle/>
          <a:p>
            <a:pPr marL="0" indent="0" algn="ctr">
              <a:buNone/>
            </a:pPr>
            <a:r>
              <a:rPr lang="en-US" sz="2800" b="1" u="sng" dirty="0" smtClean="0"/>
              <a:t>Short Term</a:t>
            </a:r>
          </a:p>
          <a:p>
            <a:pPr marL="514350" indent="-514350">
              <a:buFont typeface="+mj-lt"/>
              <a:buAutoNum type="arabicPeriod"/>
            </a:pPr>
            <a:r>
              <a:rPr lang="en-US" sz="2800" dirty="0" smtClean="0"/>
              <a:t>Anaphylaxis</a:t>
            </a:r>
          </a:p>
          <a:p>
            <a:pPr marL="514350" indent="-514350">
              <a:buFont typeface="+mj-lt"/>
              <a:buAutoNum type="arabicPeriod"/>
            </a:pPr>
            <a:r>
              <a:rPr lang="en-GB" sz="2800" dirty="0"/>
              <a:t>labile iron reactions </a:t>
            </a:r>
            <a:endParaRPr lang="en-US" sz="2800" b="1" u="sng" dirty="0"/>
          </a:p>
        </p:txBody>
      </p:sp>
      <p:sp>
        <p:nvSpPr>
          <p:cNvPr id="5" name="Content Placeholder 4"/>
          <p:cNvSpPr>
            <a:spLocks noGrp="1"/>
          </p:cNvSpPr>
          <p:nvPr>
            <p:ph sz="half" idx="2"/>
          </p:nvPr>
        </p:nvSpPr>
        <p:spPr/>
        <p:txBody>
          <a:bodyPr>
            <a:normAutofit/>
          </a:bodyPr>
          <a:lstStyle/>
          <a:p>
            <a:pPr marL="0" indent="0" algn="ctr">
              <a:buNone/>
            </a:pPr>
            <a:r>
              <a:rPr lang="en-US" sz="2800" b="1" u="sng" dirty="0" smtClean="0"/>
              <a:t>Longer term</a:t>
            </a:r>
          </a:p>
          <a:p>
            <a:pPr marL="514350" indent="-514350">
              <a:buFont typeface="+mj-lt"/>
              <a:buAutoNum type="arabicPeriod"/>
            </a:pPr>
            <a:r>
              <a:rPr lang="en-GB" sz="2800" dirty="0" smtClean="0"/>
              <a:t>Oxidative stress</a:t>
            </a:r>
          </a:p>
          <a:p>
            <a:pPr marL="514350" indent="-514350">
              <a:buFont typeface="+mj-lt"/>
              <a:buAutoNum type="arabicPeriod"/>
            </a:pPr>
            <a:r>
              <a:rPr lang="en-GB" sz="2800" dirty="0" smtClean="0"/>
              <a:t>Risk </a:t>
            </a:r>
            <a:r>
              <a:rPr lang="en-GB" sz="2800" dirty="0"/>
              <a:t>of </a:t>
            </a:r>
            <a:r>
              <a:rPr lang="en-GB" sz="2800" dirty="0" smtClean="0"/>
              <a:t>infections</a:t>
            </a:r>
          </a:p>
          <a:p>
            <a:pPr marL="514350" indent="-514350">
              <a:buFont typeface="+mj-lt"/>
              <a:buAutoNum type="arabicPeriod"/>
            </a:pPr>
            <a:r>
              <a:rPr lang="en-GB" sz="2800" dirty="0" smtClean="0"/>
              <a:t>Risk of iron overload</a:t>
            </a:r>
          </a:p>
          <a:p>
            <a:pPr marL="0" indent="0">
              <a:buNone/>
            </a:pPr>
            <a:endParaRPr lang="en-GB" sz="2800" dirty="0" smtClean="0"/>
          </a:p>
          <a:p>
            <a:pPr marL="514350" indent="-514350">
              <a:buFont typeface="+mj-lt"/>
              <a:buAutoNum type="arabicPeriod"/>
            </a:pPr>
            <a:endParaRPr lang="en-GB" sz="2800" dirty="0" smtClean="0"/>
          </a:p>
          <a:p>
            <a:pPr marL="0" indent="0">
              <a:buNone/>
            </a:pPr>
            <a:endParaRPr lang="en-GB" sz="2800" dirty="0" smtClean="0"/>
          </a:p>
          <a:p>
            <a:pPr marL="0" indent="0">
              <a:buNone/>
            </a:pPr>
            <a:endParaRPr lang="en-US" sz="2800" b="1" u="sng" dirty="0"/>
          </a:p>
        </p:txBody>
      </p:sp>
    </p:spTree>
    <p:extLst>
      <p:ext uri="{BB962C8B-B14F-4D97-AF65-F5344CB8AC3E}">
        <p14:creationId xmlns:p14="http://schemas.microsoft.com/office/powerpoint/2010/main" val="354758203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216858191"/>
              </p:ext>
            </p:extLst>
          </p:nvPr>
        </p:nvGraphicFramePr>
        <p:xfrm>
          <a:off x="-17388" y="354596"/>
          <a:ext cx="5780256" cy="54366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p:cNvSpPr txBox="1"/>
          <p:nvPr/>
        </p:nvSpPr>
        <p:spPr>
          <a:xfrm>
            <a:off x="125130" y="6522578"/>
            <a:ext cx="4405693" cy="307777"/>
          </a:xfrm>
          <a:prstGeom prst="rect">
            <a:avLst/>
          </a:prstGeom>
          <a:noFill/>
        </p:spPr>
        <p:txBody>
          <a:bodyPr wrap="none" rtlCol="0">
            <a:spAutoFit/>
          </a:bodyPr>
          <a:lstStyle/>
          <a:p>
            <a:r>
              <a:rPr lang="en-GB" sz="1400" b="1" i="1" dirty="0" smtClean="0"/>
              <a:t>D Taylor, Seymour A, Bhandari S. Am J Physiology 2014</a:t>
            </a:r>
            <a:endParaRPr lang="en-GB" sz="1400" b="1" i="1" dirty="0"/>
          </a:p>
        </p:txBody>
      </p:sp>
      <p:graphicFrame>
        <p:nvGraphicFramePr>
          <p:cNvPr id="3" name="Object 2"/>
          <p:cNvGraphicFramePr>
            <a:graphicFrameLocks noChangeAspect="1"/>
          </p:cNvGraphicFramePr>
          <p:nvPr>
            <p:extLst>
              <p:ext uri="{D42A27DB-BD31-4B8C-83A1-F6EECF244321}">
                <p14:modId xmlns:p14="http://schemas.microsoft.com/office/powerpoint/2010/main" val="1117843389"/>
              </p:ext>
            </p:extLst>
          </p:nvPr>
        </p:nvGraphicFramePr>
        <p:xfrm>
          <a:off x="3886200" y="2310671"/>
          <a:ext cx="5245729" cy="4420589"/>
        </p:xfrm>
        <a:graphic>
          <a:graphicData uri="http://schemas.openxmlformats.org/presentationml/2006/ole">
            <mc:AlternateContent xmlns:mc="http://schemas.openxmlformats.org/markup-compatibility/2006">
              <mc:Choice xmlns:v="urn:schemas-microsoft-com:vml" Requires="v">
                <p:oleObj spid="_x0000_s3082" r:id="rId9" imgW="9542156" imgH="7164184" progId="Prism6.Document">
                  <p:embed/>
                </p:oleObj>
              </mc:Choice>
              <mc:Fallback>
                <p:oleObj r:id="rId9" imgW="9542156" imgH="7164184" progId="Prism6.Document">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86200" y="2310671"/>
                        <a:ext cx="5245729" cy="4420589"/>
                      </a:xfrm>
                      <a:prstGeom prst="rect">
                        <a:avLst/>
                      </a:prstGeom>
                      <a:noFill/>
                      <a:ln>
                        <a:noFill/>
                      </a:ln>
                    </p:spPr>
                  </p:pic>
                </p:oleObj>
              </mc:Fallback>
            </mc:AlternateContent>
          </a:graphicData>
        </a:graphic>
      </p:graphicFrame>
      <p:sp>
        <p:nvSpPr>
          <p:cNvPr id="5" name="Title 1"/>
          <p:cNvSpPr txBox="1">
            <a:spLocks/>
          </p:cNvSpPr>
          <p:nvPr/>
        </p:nvSpPr>
        <p:spPr>
          <a:xfrm>
            <a:off x="415229" y="152636"/>
            <a:ext cx="8231188" cy="720080"/>
          </a:xfrm>
          <a:prstGeom prst="rect">
            <a:avLst/>
          </a:prstGeom>
        </p:spPr>
        <p:txBody>
          <a:bodyPr/>
          <a:lstStyle>
            <a:lvl1pPr algn="l" defTabSz="914400" rtl="0" eaLnBrk="1" latinLnBrk="0" hangingPunct="1">
              <a:spcBef>
                <a:spcPct val="0"/>
              </a:spcBef>
              <a:buNone/>
              <a:defRPr sz="4000" kern="1200">
                <a:solidFill>
                  <a:schemeClr val="tx1"/>
                </a:solidFill>
                <a:latin typeface="+mj-lt"/>
                <a:ea typeface="+mj-ea"/>
                <a:cs typeface="+mj-cs"/>
              </a:defRPr>
            </a:lvl1pPr>
          </a:lstStyle>
          <a:p>
            <a:pPr algn="ctr"/>
            <a:r>
              <a:rPr lang="en-GB" dirty="0" smtClean="0"/>
              <a:t>Iron and Mitochondria</a:t>
            </a:r>
            <a:endParaRPr lang="en-GB" dirty="0"/>
          </a:p>
        </p:txBody>
      </p:sp>
    </p:spTree>
    <p:extLst>
      <p:ext uri="{BB962C8B-B14F-4D97-AF65-F5344CB8AC3E}">
        <p14:creationId xmlns:p14="http://schemas.microsoft.com/office/powerpoint/2010/main" val="338858211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 of HF</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51867382"/>
              </p:ext>
            </p:extLst>
          </p:nvPr>
        </p:nvGraphicFramePr>
        <p:xfrm>
          <a:off x="147663" y="1600200"/>
          <a:ext cx="8859750" cy="51488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5361091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001" y="116632"/>
            <a:ext cx="8231188" cy="1143000"/>
          </a:xfrm>
        </p:spPr>
        <p:txBody>
          <a:bodyPr>
            <a:normAutofit/>
          </a:bodyPr>
          <a:lstStyle/>
          <a:p>
            <a:r>
              <a:rPr lang="en-US" sz="3200" dirty="0" err="1"/>
              <a:t>Uraemia</a:t>
            </a:r>
            <a:r>
              <a:rPr lang="en-US" sz="3200" dirty="0"/>
              <a:t> – Iron – Oxidative Stress and Mitochondrial Function</a:t>
            </a:r>
            <a:endParaRPr lang="en-GB" sz="3200" dirty="0"/>
          </a:p>
        </p:txBody>
      </p:sp>
      <p:pic>
        <p:nvPicPr>
          <p:cNvPr id="18" name="Picture 10" descr="See full size imag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45553" y="1085401"/>
            <a:ext cx="990943" cy="7801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45553" y="192399"/>
            <a:ext cx="990943" cy="7801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 Box 8"/>
          <p:cNvSpPr txBox="1">
            <a:spLocks noChangeArrowheads="1"/>
          </p:cNvSpPr>
          <p:nvPr/>
        </p:nvSpPr>
        <p:spPr bwMode="auto">
          <a:xfrm>
            <a:off x="0" y="6525344"/>
            <a:ext cx="6610662" cy="307777"/>
          </a:xfrm>
          <a:prstGeom prst="rect">
            <a:avLst/>
          </a:prstGeom>
          <a:noFill/>
          <a:ln>
            <a:noFill/>
          </a:ln>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400" b="1" dirty="0">
                <a:solidFill>
                  <a:srgbClr val="000000"/>
                </a:solidFill>
                <a:latin typeface="Arial"/>
              </a:rPr>
              <a:t>Faisal N PhD 2015 </a:t>
            </a:r>
            <a:r>
              <a:rPr lang="en-US" sz="1400" b="1" dirty="0" smtClean="0">
                <a:solidFill>
                  <a:srgbClr val="000000"/>
                </a:solidFill>
                <a:latin typeface="Arial"/>
              </a:rPr>
              <a:t>unpublished MUST NOT BE COPIED</a:t>
            </a:r>
            <a:endParaRPr lang="en-US" sz="1400" b="1" dirty="0">
              <a:solidFill>
                <a:srgbClr val="000000"/>
              </a:solidFill>
              <a:latin typeface="Arial"/>
            </a:endParaRPr>
          </a:p>
        </p:txBody>
      </p:sp>
      <p:pic>
        <p:nvPicPr>
          <p:cNvPr id="6146" name="Picture 2" descr="N:\Human Iron\Activities\Partner meetings\2015 Copenhagen - Comwell Roskilde\AMD presentations\Layouted slides\Pics\Billede8.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1513909"/>
            <a:ext cx="2297254" cy="21923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147" name="Picture 3" descr="N:\Human Iron\Activities\Partner meetings\2015 Copenhagen - Comwell Roskilde\AMD presentations\Layouted slides\Pics\Billede9.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19183" y="1513909"/>
            <a:ext cx="4902443" cy="21923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148" name="Picture 4" descr="N:\Human Iron\Activities\Partner meetings\2015 Copenhagen - Comwell Roskilde\AMD presentations\Layouted slides\Pics\Billede10.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1" y="3876109"/>
            <a:ext cx="2297254" cy="218088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149" name="Picture 5" descr="N:\Human Iron\Activities\Partner meetings\2015 Copenhagen - Comwell Roskilde\AMD presentations\Layouted slides\Pics\Billede11.png"/>
          <p:cNvPicPr>
            <a:picLocks noChangeAspect="1" noChangeArrowheads="1"/>
          </p:cNvPicPr>
          <p:nvPr/>
        </p:nvPicPr>
        <p:blipFill rotWithShape="1">
          <a:blip r:embed="rId9">
            <a:extLst>
              <a:ext uri="{28A0092B-C50C-407E-A947-70E740481C1C}">
                <a14:useLocalDpi xmlns:a14="http://schemas.microsoft.com/office/drawing/2010/main" val="0"/>
              </a:ext>
            </a:extLst>
          </a:blip>
          <a:srcRect b="16406"/>
          <a:stretch/>
        </p:blipFill>
        <p:spPr bwMode="auto">
          <a:xfrm>
            <a:off x="2971800" y="3876108"/>
            <a:ext cx="5346654" cy="218088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nvGrpSpPr>
          <p:cNvPr id="30" name="Group 2"/>
          <p:cNvGrpSpPr>
            <a:grpSpLocks/>
          </p:cNvGrpSpPr>
          <p:nvPr/>
        </p:nvGrpSpPr>
        <p:grpSpPr bwMode="auto">
          <a:xfrm>
            <a:off x="8045552" y="2147188"/>
            <a:ext cx="990943" cy="849764"/>
            <a:chOff x="1391" y="-170"/>
            <a:chExt cx="13729" cy="7399"/>
          </a:xfrm>
        </p:grpSpPr>
        <p:pic>
          <p:nvPicPr>
            <p:cNvPr id="31" name="Picture 3"/>
            <p:cNvPicPr>
              <a:picLocks noChangeAspect="1" noChangeArrowheads="1"/>
            </p:cNvPicPr>
            <p:nvPr/>
          </p:nvPicPr>
          <p:blipFill>
            <a:blip r:embed="rId10">
              <a:lum bright="24000" contrast="54000"/>
              <a:extLst>
                <a:ext uri="{28A0092B-C50C-407E-A947-70E740481C1C}">
                  <a14:useLocalDpi xmlns:a14="http://schemas.microsoft.com/office/drawing/2010/main" val="0"/>
                </a:ext>
              </a:extLst>
            </a:blip>
            <a:srcRect l="8333" t="14386" r="10416"/>
            <a:stretch>
              <a:fillRect/>
            </a:stretch>
          </p:blipFill>
          <p:spPr bwMode="auto">
            <a:xfrm>
              <a:off x="1391" y="-170"/>
              <a:ext cx="13729" cy="73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4" descr="Figure 1 Isolated Ventricular Cardiomyocyte (x40)"/>
            <p:cNvPicPr>
              <a:picLocks noChangeAspect="1" noChangeArrowheads="1"/>
            </p:cNvPicPr>
            <p:nvPr/>
          </p:nvPicPr>
          <p:blipFill>
            <a:blip r:embed="rId11">
              <a:extLst>
                <a:ext uri="{28A0092B-C50C-407E-A947-70E740481C1C}">
                  <a14:useLocalDpi xmlns:a14="http://schemas.microsoft.com/office/drawing/2010/main" val="0"/>
                </a:ext>
              </a:extLst>
            </a:blip>
            <a:srcRect l="72026" t="76276" r="16983" b="19627"/>
            <a:stretch>
              <a:fillRect/>
            </a:stretch>
          </p:blipFill>
          <p:spPr bwMode="auto">
            <a:xfrm>
              <a:off x="14040" y="6837"/>
              <a:ext cx="1080" cy="3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3" name="Text Box 8"/>
          <p:cNvSpPr txBox="1">
            <a:spLocks noChangeArrowheads="1"/>
          </p:cNvSpPr>
          <p:nvPr/>
        </p:nvSpPr>
        <p:spPr bwMode="auto">
          <a:xfrm>
            <a:off x="3019182" y="6085909"/>
            <a:ext cx="5299271" cy="338554"/>
          </a:xfrm>
          <a:prstGeom prst="rect">
            <a:avLst/>
          </a:prstGeom>
          <a:noFill/>
          <a:ln>
            <a:noFill/>
          </a:ln>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800" i="1" dirty="0" smtClean="0">
                <a:solidFill>
                  <a:srgbClr val="000000"/>
                </a:solidFill>
                <a:latin typeface="Arial"/>
              </a:rPr>
              <a:t>Figure 19: Isolated Mitochondrial Respiratory rates in the presence of 5mM glutamate and 1mM malate (GM). Results are presented as mean +/- SEM (*p &lt; 0.05 vs untreated).</a:t>
            </a:r>
            <a:endParaRPr lang="en-US" sz="800" i="1" dirty="0">
              <a:solidFill>
                <a:srgbClr val="000000"/>
              </a:solidFill>
              <a:latin typeface="Arial"/>
            </a:endParaRPr>
          </a:p>
        </p:txBody>
      </p:sp>
    </p:spTree>
    <p:extLst>
      <p:ext uri="{BB962C8B-B14F-4D97-AF65-F5344CB8AC3E}">
        <p14:creationId xmlns:p14="http://schemas.microsoft.com/office/powerpoint/2010/main" val="14735720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Iron and the Heart</a:t>
            </a:r>
            <a:endParaRPr lang="en-US" dirty="0"/>
          </a:p>
        </p:txBody>
      </p:sp>
      <p:sp>
        <p:nvSpPr>
          <p:cNvPr id="3" name="Content Placeholder 2"/>
          <p:cNvSpPr>
            <a:spLocks noGrp="1"/>
          </p:cNvSpPr>
          <p:nvPr>
            <p:ph idx="1"/>
          </p:nvPr>
        </p:nvSpPr>
        <p:spPr/>
        <p:txBody>
          <a:bodyPr/>
          <a:lstStyle/>
          <a:p>
            <a:r>
              <a:rPr lang="en-US" dirty="0" smtClean="0"/>
              <a:t>Few studies examined the effects of IV iron in patients with HF, </a:t>
            </a:r>
            <a:r>
              <a:rPr lang="en-US" dirty="0" err="1" smtClean="0"/>
              <a:t>anaemia</a:t>
            </a:r>
            <a:r>
              <a:rPr lang="en-US" dirty="0" smtClean="0"/>
              <a:t>, iron deficiency, and renal dysfunction</a:t>
            </a:r>
          </a:p>
          <a:p>
            <a:r>
              <a:rPr lang="en-GB" dirty="0" smtClean="0"/>
              <a:t>Hypothesis</a:t>
            </a:r>
            <a:r>
              <a:rPr lang="en-GB" b="1" i="1" dirty="0"/>
              <a:t>: iron loading leads to improvement in mitochondrial function and hence symptom improvement and cardiac function independent of haemoglobin</a:t>
            </a:r>
          </a:p>
          <a:p>
            <a:endParaRPr lang="en-US" dirty="0"/>
          </a:p>
        </p:txBody>
      </p:sp>
    </p:spTree>
    <p:extLst>
      <p:ext uri="{BB962C8B-B14F-4D97-AF65-F5344CB8AC3E}">
        <p14:creationId xmlns:p14="http://schemas.microsoft.com/office/powerpoint/2010/main" val="110806463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07950" y="76199"/>
            <a:ext cx="8856663" cy="1143001"/>
          </a:xfrm>
        </p:spPr>
        <p:txBody>
          <a:bodyPr/>
          <a:lstStyle/>
          <a:p>
            <a:pPr algn="ctr" eaLnBrk="1" hangingPunct="1"/>
            <a:r>
              <a:rPr lang="en-US" altLang="en-US" sz="2800" b="1" dirty="0" err="1" smtClean="0">
                <a:solidFill>
                  <a:srgbClr val="115964"/>
                </a:solidFill>
              </a:rPr>
              <a:t>Randomised</a:t>
            </a:r>
            <a:r>
              <a:rPr lang="en-US" altLang="en-US" sz="2800" b="1" dirty="0" smtClean="0">
                <a:solidFill>
                  <a:srgbClr val="115964"/>
                </a:solidFill>
              </a:rPr>
              <a:t> double-blind controlled study </a:t>
            </a:r>
            <a:br>
              <a:rPr lang="en-US" altLang="en-US" sz="2800" b="1" dirty="0" smtClean="0">
                <a:solidFill>
                  <a:srgbClr val="115964"/>
                </a:solidFill>
              </a:rPr>
            </a:br>
            <a:r>
              <a:rPr lang="en-US" altLang="en-US" sz="2800" b="1" dirty="0" smtClean="0">
                <a:solidFill>
                  <a:srgbClr val="115964"/>
                </a:solidFill>
              </a:rPr>
              <a:t>of IV iron in CHF (FAIR-HF)</a:t>
            </a:r>
          </a:p>
        </p:txBody>
      </p:sp>
      <p:sp>
        <p:nvSpPr>
          <p:cNvPr id="40963" name="Rectangle 3"/>
          <p:cNvSpPr>
            <a:spLocks noChangeArrowheads="1"/>
          </p:cNvSpPr>
          <p:nvPr/>
        </p:nvSpPr>
        <p:spPr bwMode="auto">
          <a:xfrm>
            <a:off x="142875" y="2663825"/>
            <a:ext cx="1655763" cy="336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lstStyle>
            <a:lvl1pPr>
              <a:spcBef>
                <a:spcPct val="20000"/>
              </a:spcBef>
              <a:buClr>
                <a:srgbClr val="0BD0D9"/>
              </a:buClr>
              <a:buSzPct val="95000"/>
              <a:buFont typeface="Wingdings 2" panose="05020102010507070707" pitchFamily="18" charset="2"/>
              <a:buChar char=""/>
              <a:defRPr sz="2600">
                <a:solidFill>
                  <a:schemeClr val="tx1"/>
                </a:solidFill>
                <a:latin typeface="Gill Sans MT"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Gill Sans MT"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Gill Sans MT" pitchFamily="34"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Gill Sans MT" pitchFamily="34"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9pPr>
          </a:lstStyle>
          <a:p>
            <a:pPr fontAlgn="base">
              <a:spcAft>
                <a:spcPct val="0"/>
              </a:spcAft>
              <a:buClr>
                <a:srgbClr val="EBE114"/>
              </a:buClr>
              <a:buSzPct val="90000"/>
              <a:buFont typeface="Wingdings" panose="05000000000000000000" pitchFamily="2" charset="2"/>
              <a:buNone/>
            </a:pPr>
            <a:r>
              <a:rPr lang="de-CH" altLang="en-US" sz="1600" b="1">
                <a:solidFill>
                  <a:srgbClr val="000000"/>
                </a:solidFill>
                <a:latin typeface="Arial Narrow" panose="020B0606020202030204" pitchFamily="34" charset="0"/>
                <a:cs typeface="Arial" panose="020B0604020202020204" pitchFamily="34" charset="0"/>
              </a:rPr>
              <a:t>Cr Cl</a:t>
            </a:r>
          </a:p>
        </p:txBody>
      </p:sp>
      <p:sp>
        <p:nvSpPr>
          <p:cNvPr id="40964" name="Rectangle 4"/>
          <p:cNvSpPr>
            <a:spLocks noChangeArrowheads="1"/>
          </p:cNvSpPr>
          <p:nvPr/>
        </p:nvSpPr>
        <p:spPr bwMode="auto">
          <a:xfrm>
            <a:off x="7343775" y="3000375"/>
            <a:ext cx="1692275" cy="336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nchorCtr="1"/>
          <a:lstStyle>
            <a:lvl1pPr>
              <a:spcBef>
                <a:spcPct val="20000"/>
              </a:spcBef>
              <a:buClr>
                <a:srgbClr val="0BD0D9"/>
              </a:buClr>
              <a:buSzPct val="95000"/>
              <a:buFont typeface="Wingdings 2" panose="05020102010507070707" pitchFamily="18" charset="2"/>
              <a:buChar char=""/>
              <a:defRPr sz="2600">
                <a:solidFill>
                  <a:schemeClr val="tx1"/>
                </a:solidFill>
                <a:latin typeface="Gill Sans MT"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Gill Sans MT"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Gill Sans MT" pitchFamily="34"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Gill Sans MT" pitchFamily="34"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9pPr>
          </a:lstStyle>
          <a:p>
            <a:pPr algn="ctr" fontAlgn="base">
              <a:spcAft>
                <a:spcPct val="0"/>
              </a:spcAft>
              <a:buClr>
                <a:srgbClr val="EBE114"/>
              </a:buClr>
              <a:buSzPct val="90000"/>
              <a:buFont typeface="Wingdings" panose="05000000000000000000" pitchFamily="2" charset="2"/>
              <a:buNone/>
            </a:pPr>
            <a:r>
              <a:rPr lang="de-CH" altLang="en-US" sz="1600" b="1">
                <a:solidFill>
                  <a:srgbClr val="000000"/>
                </a:solidFill>
                <a:latin typeface="Arial Narrow" panose="020B0606020202030204" pitchFamily="34" charset="0"/>
                <a:cs typeface="Arial" panose="020B0604020202020204" pitchFamily="34" charset="0"/>
              </a:rPr>
              <a:t>19/20</a:t>
            </a:r>
          </a:p>
        </p:txBody>
      </p:sp>
      <p:sp>
        <p:nvSpPr>
          <p:cNvPr id="40965" name="Rectangle 5"/>
          <p:cNvSpPr>
            <a:spLocks noChangeArrowheads="1"/>
          </p:cNvSpPr>
          <p:nvPr/>
        </p:nvSpPr>
        <p:spPr bwMode="auto">
          <a:xfrm>
            <a:off x="5327650" y="3000375"/>
            <a:ext cx="2016125" cy="336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nchorCtr="1"/>
          <a:lstStyle>
            <a:lvl1pPr>
              <a:spcBef>
                <a:spcPct val="20000"/>
              </a:spcBef>
              <a:buClr>
                <a:srgbClr val="0BD0D9"/>
              </a:buClr>
              <a:buSzPct val="95000"/>
              <a:buFont typeface="Wingdings 2" panose="05020102010507070707" pitchFamily="18" charset="2"/>
              <a:buChar char=""/>
              <a:defRPr sz="2600">
                <a:solidFill>
                  <a:schemeClr val="tx1"/>
                </a:solidFill>
                <a:latin typeface="Gill Sans MT"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Gill Sans MT"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Gill Sans MT" pitchFamily="34"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Gill Sans MT" pitchFamily="34"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9pPr>
          </a:lstStyle>
          <a:p>
            <a:pPr algn="ctr" fontAlgn="base">
              <a:spcAft>
                <a:spcPct val="0"/>
              </a:spcAft>
              <a:buClr>
                <a:srgbClr val="EBE114"/>
              </a:buClr>
              <a:buSzPct val="90000"/>
              <a:buFont typeface="Wingdings" panose="05000000000000000000" pitchFamily="2" charset="2"/>
              <a:buNone/>
            </a:pPr>
            <a:r>
              <a:rPr lang="de-CH" altLang="en-US" sz="1600" b="1">
                <a:solidFill>
                  <a:srgbClr val="000000"/>
                </a:solidFill>
                <a:latin typeface="Arial Narrow" panose="020B0606020202030204" pitchFamily="34" charset="0"/>
                <a:cs typeface="Arial" panose="020B0604020202020204" pitchFamily="34" charset="0"/>
              </a:rPr>
              <a:t>19/20</a:t>
            </a:r>
          </a:p>
        </p:txBody>
      </p:sp>
      <p:sp>
        <p:nvSpPr>
          <p:cNvPr id="40966" name="Rectangle 6"/>
          <p:cNvSpPr>
            <a:spLocks noChangeArrowheads="1"/>
          </p:cNvSpPr>
          <p:nvPr/>
        </p:nvSpPr>
        <p:spPr bwMode="auto">
          <a:xfrm>
            <a:off x="3382963" y="3000375"/>
            <a:ext cx="1944687" cy="336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nchorCtr="1"/>
          <a:lstStyle>
            <a:lvl1pPr>
              <a:spcBef>
                <a:spcPct val="20000"/>
              </a:spcBef>
              <a:buClr>
                <a:srgbClr val="0BD0D9"/>
              </a:buClr>
              <a:buSzPct val="95000"/>
              <a:buFont typeface="Wingdings 2" panose="05020102010507070707" pitchFamily="18" charset="2"/>
              <a:buChar char=""/>
              <a:defRPr sz="2600">
                <a:solidFill>
                  <a:schemeClr val="tx1"/>
                </a:solidFill>
                <a:latin typeface="Gill Sans MT"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Gill Sans MT"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Gill Sans MT" pitchFamily="34"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Gill Sans MT" pitchFamily="34"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9pPr>
          </a:lstStyle>
          <a:p>
            <a:pPr algn="ctr" fontAlgn="base">
              <a:spcAft>
                <a:spcPct val="0"/>
              </a:spcAft>
              <a:buClr>
                <a:srgbClr val="EBE114"/>
              </a:buClr>
              <a:buSzPct val="90000"/>
              <a:buFont typeface="Wingdings" panose="05000000000000000000" pitchFamily="2" charset="2"/>
              <a:buNone/>
            </a:pPr>
            <a:r>
              <a:rPr lang="de-CH" altLang="en-US" sz="1600" b="1">
                <a:solidFill>
                  <a:srgbClr val="000000"/>
                </a:solidFill>
                <a:latin typeface="Arial Narrow" panose="020B0606020202030204" pitchFamily="34" charset="0"/>
                <a:cs typeface="Arial" panose="020B0604020202020204" pitchFamily="34" charset="0"/>
              </a:rPr>
              <a:t>13/20* </a:t>
            </a:r>
          </a:p>
        </p:txBody>
      </p:sp>
      <p:sp>
        <p:nvSpPr>
          <p:cNvPr id="40967" name="Rectangle 7"/>
          <p:cNvSpPr>
            <a:spLocks noChangeArrowheads="1"/>
          </p:cNvSpPr>
          <p:nvPr/>
        </p:nvSpPr>
        <p:spPr bwMode="auto">
          <a:xfrm>
            <a:off x="1798638" y="3000375"/>
            <a:ext cx="1584325" cy="336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nchorCtr="1"/>
          <a:lstStyle>
            <a:lvl1pPr>
              <a:spcBef>
                <a:spcPct val="20000"/>
              </a:spcBef>
              <a:buClr>
                <a:srgbClr val="0BD0D9"/>
              </a:buClr>
              <a:buSzPct val="95000"/>
              <a:buFont typeface="Wingdings 2" panose="05020102010507070707" pitchFamily="18" charset="2"/>
              <a:buChar char=""/>
              <a:defRPr sz="2600">
                <a:solidFill>
                  <a:schemeClr val="tx1"/>
                </a:solidFill>
                <a:latin typeface="Gill Sans MT"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Gill Sans MT"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Gill Sans MT" pitchFamily="34"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Gill Sans MT" pitchFamily="34"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9pPr>
          </a:lstStyle>
          <a:p>
            <a:pPr algn="ctr" fontAlgn="base">
              <a:spcAft>
                <a:spcPct val="0"/>
              </a:spcAft>
              <a:buClr>
                <a:srgbClr val="EBE114"/>
              </a:buClr>
              <a:buSzPct val="90000"/>
              <a:buFont typeface="Wingdings" panose="05000000000000000000" pitchFamily="2" charset="2"/>
              <a:buNone/>
            </a:pPr>
            <a:r>
              <a:rPr lang="de-CH" altLang="en-US" sz="1600" b="1">
                <a:solidFill>
                  <a:srgbClr val="000000"/>
                </a:solidFill>
                <a:latin typeface="Arial Narrow" panose="020B0606020202030204" pitchFamily="34" charset="0"/>
                <a:cs typeface="Arial" panose="020B0604020202020204" pitchFamily="34" charset="0"/>
              </a:rPr>
              <a:t>19/20</a:t>
            </a:r>
          </a:p>
        </p:txBody>
      </p:sp>
      <p:sp>
        <p:nvSpPr>
          <p:cNvPr id="40968" name="Rectangle 8"/>
          <p:cNvSpPr>
            <a:spLocks noChangeArrowheads="1"/>
          </p:cNvSpPr>
          <p:nvPr/>
        </p:nvSpPr>
        <p:spPr bwMode="auto">
          <a:xfrm>
            <a:off x="142875" y="3000375"/>
            <a:ext cx="1655763" cy="336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lstStyle>
            <a:lvl1pPr>
              <a:spcBef>
                <a:spcPct val="20000"/>
              </a:spcBef>
              <a:buClr>
                <a:srgbClr val="0BD0D9"/>
              </a:buClr>
              <a:buSzPct val="95000"/>
              <a:buFont typeface="Wingdings 2" panose="05020102010507070707" pitchFamily="18" charset="2"/>
              <a:buChar char=""/>
              <a:defRPr sz="2600">
                <a:solidFill>
                  <a:schemeClr val="tx1"/>
                </a:solidFill>
                <a:latin typeface="Gill Sans MT"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Gill Sans MT"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Gill Sans MT" pitchFamily="34"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Gill Sans MT" pitchFamily="34"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9pPr>
          </a:lstStyle>
          <a:p>
            <a:pPr fontAlgn="base">
              <a:spcAft>
                <a:spcPct val="0"/>
              </a:spcAft>
              <a:buClr>
                <a:srgbClr val="EBE114"/>
              </a:buClr>
              <a:buSzPct val="90000"/>
              <a:buFont typeface="Wingdings" panose="05000000000000000000" pitchFamily="2" charset="2"/>
              <a:buNone/>
            </a:pPr>
            <a:r>
              <a:rPr lang="de-CH" altLang="en-US" sz="1600" b="1">
                <a:solidFill>
                  <a:srgbClr val="000000"/>
                </a:solidFill>
                <a:latin typeface="Arial Narrow" panose="020B0606020202030204" pitchFamily="34" charset="0"/>
                <a:cs typeface="Arial" panose="020B0604020202020204" pitchFamily="34" charset="0"/>
              </a:rPr>
              <a:t>Diuretics</a:t>
            </a:r>
          </a:p>
        </p:txBody>
      </p:sp>
      <p:sp>
        <p:nvSpPr>
          <p:cNvPr id="40969" name="Rectangle 9"/>
          <p:cNvSpPr>
            <a:spLocks noChangeArrowheads="1"/>
          </p:cNvSpPr>
          <p:nvPr/>
        </p:nvSpPr>
        <p:spPr bwMode="auto">
          <a:xfrm>
            <a:off x="7343775" y="3336925"/>
            <a:ext cx="1692275" cy="336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nchorCtr="1"/>
          <a:lstStyle>
            <a:lvl1pPr>
              <a:spcBef>
                <a:spcPct val="20000"/>
              </a:spcBef>
              <a:buClr>
                <a:srgbClr val="0BD0D9"/>
              </a:buClr>
              <a:buSzPct val="95000"/>
              <a:buFont typeface="Wingdings 2" panose="05020102010507070707" pitchFamily="18" charset="2"/>
              <a:buChar char=""/>
              <a:defRPr sz="2600">
                <a:solidFill>
                  <a:schemeClr val="tx1"/>
                </a:solidFill>
                <a:latin typeface="Gill Sans MT"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Gill Sans MT"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Gill Sans MT" pitchFamily="34"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Gill Sans MT" pitchFamily="34"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9pPr>
          </a:lstStyle>
          <a:p>
            <a:pPr algn="ctr" fontAlgn="base">
              <a:spcAft>
                <a:spcPct val="0"/>
              </a:spcAft>
              <a:buClr>
                <a:srgbClr val="EBE114"/>
              </a:buClr>
              <a:buSzPct val="90000"/>
              <a:buFont typeface="Wingdings" panose="05000000000000000000" pitchFamily="2" charset="2"/>
              <a:buNone/>
            </a:pPr>
            <a:r>
              <a:rPr lang="de-CH" altLang="en-US" sz="1600" b="1">
                <a:solidFill>
                  <a:srgbClr val="000000"/>
                </a:solidFill>
                <a:latin typeface="Arial Narrow" panose="020B0606020202030204" pitchFamily="34" charset="0"/>
                <a:cs typeface="Arial" panose="020B0604020202020204" pitchFamily="34" charset="0"/>
              </a:rPr>
              <a:t>6.5±3.7</a:t>
            </a:r>
          </a:p>
        </p:txBody>
      </p:sp>
      <p:sp>
        <p:nvSpPr>
          <p:cNvPr id="40970" name="Rectangle 10"/>
          <p:cNvSpPr>
            <a:spLocks noChangeArrowheads="1"/>
          </p:cNvSpPr>
          <p:nvPr/>
        </p:nvSpPr>
        <p:spPr bwMode="auto">
          <a:xfrm>
            <a:off x="5327650" y="3336925"/>
            <a:ext cx="2016125" cy="336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nchorCtr="1"/>
          <a:lstStyle>
            <a:lvl1pPr>
              <a:spcBef>
                <a:spcPct val="20000"/>
              </a:spcBef>
              <a:buClr>
                <a:srgbClr val="0BD0D9"/>
              </a:buClr>
              <a:buSzPct val="95000"/>
              <a:buFont typeface="Wingdings 2" panose="05020102010507070707" pitchFamily="18" charset="2"/>
              <a:buChar char=""/>
              <a:defRPr sz="2600">
                <a:solidFill>
                  <a:schemeClr val="tx1"/>
                </a:solidFill>
                <a:latin typeface="Gill Sans MT"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Gill Sans MT"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Gill Sans MT" pitchFamily="34"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Gill Sans MT" pitchFamily="34"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9pPr>
          </a:lstStyle>
          <a:p>
            <a:pPr algn="ctr" fontAlgn="base">
              <a:spcAft>
                <a:spcPct val="0"/>
              </a:spcAft>
              <a:buClr>
                <a:srgbClr val="EBE114"/>
              </a:buClr>
              <a:buSzPct val="90000"/>
              <a:buFont typeface="Wingdings" panose="05000000000000000000" pitchFamily="2" charset="2"/>
              <a:buNone/>
            </a:pPr>
            <a:r>
              <a:rPr lang="de-CH" altLang="en-US" sz="1600" b="1">
                <a:solidFill>
                  <a:srgbClr val="000000"/>
                </a:solidFill>
                <a:latin typeface="Arial Narrow" panose="020B0606020202030204" pitchFamily="34" charset="0"/>
                <a:cs typeface="Arial" panose="020B0604020202020204" pitchFamily="34" charset="0"/>
              </a:rPr>
              <a:t>6.6±4.4</a:t>
            </a:r>
          </a:p>
        </p:txBody>
      </p:sp>
      <p:sp>
        <p:nvSpPr>
          <p:cNvPr id="40971" name="Rectangle 11"/>
          <p:cNvSpPr>
            <a:spLocks noChangeArrowheads="1"/>
          </p:cNvSpPr>
          <p:nvPr/>
        </p:nvSpPr>
        <p:spPr bwMode="auto">
          <a:xfrm>
            <a:off x="3382963" y="3336925"/>
            <a:ext cx="1944687" cy="336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nchorCtr="1"/>
          <a:lstStyle>
            <a:lvl1pPr>
              <a:spcBef>
                <a:spcPct val="20000"/>
              </a:spcBef>
              <a:buClr>
                <a:srgbClr val="0BD0D9"/>
              </a:buClr>
              <a:buSzPct val="95000"/>
              <a:buFont typeface="Wingdings 2" panose="05020102010507070707" pitchFamily="18" charset="2"/>
              <a:buChar char=""/>
              <a:defRPr sz="2600">
                <a:solidFill>
                  <a:schemeClr val="tx1"/>
                </a:solidFill>
                <a:latin typeface="Gill Sans MT"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Gill Sans MT"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Gill Sans MT" pitchFamily="34"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Gill Sans MT" pitchFamily="34"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9pPr>
          </a:lstStyle>
          <a:p>
            <a:pPr algn="ctr" fontAlgn="base">
              <a:spcAft>
                <a:spcPct val="0"/>
              </a:spcAft>
              <a:buClr>
                <a:srgbClr val="EBE114"/>
              </a:buClr>
              <a:buSzPct val="90000"/>
              <a:buFont typeface="Wingdings" panose="05000000000000000000" pitchFamily="2" charset="2"/>
              <a:buNone/>
            </a:pPr>
            <a:r>
              <a:rPr lang="de-CH" altLang="en-US" sz="1600" b="1">
                <a:solidFill>
                  <a:srgbClr val="000000"/>
                </a:solidFill>
                <a:latin typeface="Arial Narrow" panose="020B0606020202030204" pitchFamily="34" charset="0"/>
                <a:cs typeface="Arial" panose="020B0604020202020204" pitchFamily="34" charset="0"/>
              </a:rPr>
              <a:t>2.3±0.8* </a:t>
            </a:r>
          </a:p>
        </p:txBody>
      </p:sp>
      <p:sp>
        <p:nvSpPr>
          <p:cNvPr id="40972" name="Rectangle 12"/>
          <p:cNvSpPr>
            <a:spLocks noChangeArrowheads="1"/>
          </p:cNvSpPr>
          <p:nvPr/>
        </p:nvSpPr>
        <p:spPr bwMode="auto">
          <a:xfrm>
            <a:off x="1798638" y="3336925"/>
            <a:ext cx="1584325" cy="336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nchorCtr="1"/>
          <a:lstStyle>
            <a:lvl1pPr>
              <a:spcBef>
                <a:spcPct val="20000"/>
              </a:spcBef>
              <a:buClr>
                <a:srgbClr val="0BD0D9"/>
              </a:buClr>
              <a:buSzPct val="95000"/>
              <a:buFont typeface="Wingdings 2" panose="05020102010507070707" pitchFamily="18" charset="2"/>
              <a:buChar char=""/>
              <a:defRPr sz="2600">
                <a:solidFill>
                  <a:schemeClr val="tx1"/>
                </a:solidFill>
                <a:latin typeface="Gill Sans MT"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Gill Sans MT"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Gill Sans MT" pitchFamily="34"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Gill Sans MT" pitchFamily="34"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9pPr>
          </a:lstStyle>
          <a:p>
            <a:pPr algn="ctr" fontAlgn="base">
              <a:spcAft>
                <a:spcPct val="0"/>
              </a:spcAft>
              <a:buClr>
                <a:srgbClr val="EBE114"/>
              </a:buClr>
              <a:buSzPct val="90000"/>
              <a:buFont typeface="Wingdings" panose="05000000000000000000" pitchFamily="2" charset="2"/>
              <a:buNone/>
            </a:pPr>
            <a:r>
              <a:rPr lang="de-CH" altLang="en-US" sz="1600" b="1">
                <a:solidFill>
                  <a:srgbClr val="000000"/>
                </a:solidFill>
                <a:latin typeface="Arial Narrow" panose="020B0606020202030204" pitchFamily="34" charset="0"/>
                <a:cs typeface="Arial" panose="020B0604020202020204" pitchFamily="34" charset="0"/>
              </a:rPr>
              <a:t>6.1± 3.8</a:t>
            </a:r>
          </a:p>
        </p:txBody>
      </p:sp>
      <p:sp>
        <p:nvSpPr>
          <p:cNvPr id="40973" name="Rectangle 13"/>
          <p:cNvSpPr>
            <a:spLocks noChangeArrowheads="1"/>
          </p:cNvSpPr>
          <p:nvPr/>
        </p:nvSpPr>
        <p:spPr bwMode="auto">
          <a:xfrm>
            <a:off x="142875" y="3336925"/>
            <a:ext cx="1655763" cy="336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lstStyle>
            <a:lvl1pPr>
              <a:spcBef>
                <a:spcPct val="20000"/>
              </a:spcBef>
              <a:buClr>
                <a:srgbClr val="0BD0D9"/>
              </a:buClr>
              <a:buSzPct val="95000"/>
              <a:buFont typeface="Wingdings 2" panose="05020102010507070707" pitchFamily="18" charset="2"/>
              <a:buChar char=""/>
              <a:defRPr sz="2600">
                <a:solidFill>
                  <a:schemeClr val="tx1"/>
                </a:solidFill>
                <a:latin typeface="Gill Sans MT"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Gill Sans MT"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Gill Sans MT" pitchFamily="34"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Gill Sans MT" pitchFamily="34"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9pPr>
          </a:lstStyle>
          <a:p>
            <a:pPr fontAlgn="base">
              <a:spcAft>
                <a:spcPct val="0"/>
              </a:spcAft>
              <a:buClr>
                <a:srgbClr val="EBE114"/>
              </a:buClr>
              <a:buSzPct val="90000"/>
              <a:buFont typeface="Wingdings" panose="05000000000000000000" pitchFamily="2" charset="2"/>
              <a:buNone/>
            </a:pPr>
            <a:r>
              <a:rPr lang="de-CH" altLang="en-US" sz="1600" b="1">
                <a:solidFill>
                  <a:srgbClr val="000000"/>
                </a:solidFill>
                <a:latin typeface="Arial Narrow" panose="020B0606020202030204" pitchFamily="34" charset="0"/>
                <a:cs typeface="Arial" panose="020B0604020202020204" pitchFamily="34" charset="0"/>
              </a:rPr>
              <a:t>CRP</a:t>
            </a:r>
          </a:p>
        </p:txBody>
      </p:sp>
      <p:sp>
        <p:nvSpPr>
          <p:cNvPr id="40974" name="Rectangle 14"/>
          <p:cNvSpPr>
            <a:spLocks noChangeArrowheads="1"/>
          </p:cNvSpPr>
          <p:nvPr/>
        </p:nvSpPr>
        <p:spPr bwMode="auto">
          <a:xfrm>
            <a:off x="5327650" y="5692775"/>
            <a:ext cx="2016125" cy="336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nchorCtr="1"/>
          <a:lstStyle>
            <a:lvl1pPr>
              <a:spcBef>
                <a:spcPct val="20000"/>
              </a:spcBef>
              <a:buClr>
                <a:srgbClr val="0BD0D9"/>
              </a:buClr>
              <a:buSzPct val="95000"/>
              <a:buFont typeface="Wingdings 2" panose="05020102010507070707" pitchFamily="18" charset="2"/>
              <a:buChar char=""/>
              <a:defRPr sz="2600">
                <a:solidFill>
                  <a:schemeClr val="tx1"/>
                </a:solidFill>
                <a:latin typeface="Gill Sans MT"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Gill Sans MT"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Gill Sans MT" pitchFamily="34"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Gill Sans MT" pitchFamily="34"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9pPr>
          </a:lstStyle>
          <a:p>
            <a:pPr algn="ctr" fontAlgn="base">
              <a:spcAft>
                <a:spcPct val="0"/>
              </a:spcAft>
              <a:buClr>
                <a:srgbClr val="EBE114"/>
              </a:buClr>
              <a:buSzPct val="90000"/>
              <a:buFont typeface="Wingdings" panose="05000000000000000000" pitchFamily="2" charset="2"/>
              <a:buNone/>
            </a:pPr>
            <a:r>
              <a:rPr lang="en-US" altLang="en-US" sz="1600" b="1">
                <a:solidFill>
                  <a:srgbClr val="000000"/>
                </a:solidFill>
                <a:latin typeface="Arial Narrow" panose="020B0606020202030204" pitchFamily="34" charset="0"/>
                <a:cs typeface="Arial" panose="020B0604020202020204" pitchFamily="34" charset="0"/>
              </a:rPr>
              <a:t>0</a:t>
            </a:r>
            <a:endParaRPr lang="de-CH" altLang="en-US" sz="1600" b="1">
              <a:solidFill>
                <a:srgbClr val="000000"/>
              </a:solidFill>
              <a:latin typeface="Arial Narrow" panose="020B0606020202030204" pitchFamily="34" charset="0"/>
              <a:cs typeface="Arial" panose="020B0604020202020204" pitchFamily="34" charset="0"/>
            </a:endParaRPr>
          </a:p>
        </p:txBody>
      </p:sp>
      <p:sp>
        <p:nvSpPr>
          <p:cNvPr id="40975" name="Rectangle 15"/>
          <p:cNvSpPr>
            <a:spLocks noChangeArrowheads="1"/>
          </p:cNvSpPr>
          <p:nvPr/>
        </p:nvSpPr>
        <p:spPr bwMode="auto">
          <a:xfrm>
            <a:off x="5327650" y="5356225"/>
            <a:ext cx="2016125" cy="336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nchorCtr="1"/>
          <a:lstStyle>
            <a:lvl1pPr>
              <a:spcBef>
                <a:spcPct val="20000"/>
              </a:spcBef>
              <a:buClr>
                <a:srgbClr val="0BD0D9"/>
              </a:buClr>
              <a:buSzPct val="95000"/>
              <a:buFont typeface="Wingdings 2" panose="05020102010507070707" pitchFamily="18" charset="2"/>
              <a:buChar char=""/>
              <a:defRPr sz="2600">
                <a:solidFill>
                  <a:schemeClr val="tx1"/>
                </a:solidFill>
                <a:latin typeface="Gill Sans MT"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Gill Sans MT"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Gill Sans MT" pitchFamily="34"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Gill Sans MT" pitchFamily="34"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9pPr>
          </a:lstStyle>
          <a:p>
            <a:pPr algn="ctr" fontAlgn="base">
              <a:spcAft>
                <a:spcPct val="0"/>
              </a:spcAft>
              <a:buClr>
                <a:srgbClr val="EBE114"/>
              </a:buClr>
              <a:buSzPct val="90000"/>
              <a:buFont typeface="Wingdings" panose="05000000000000000000" pitchFamily="2" charset="2"/>
              <a:buNone/>
            </a:pPr>
            <a:r>
              <a:rPr lang="de-CH" altLang="en-US" sz="1600" b="1">
                <a:solidFill>
                  <a:srgbClr val="000000"/>
                </a:solidFill>
                <a:latin typeface="Arial Narrow" panose="020B0606020202030204" pitchFamily="34" charset="0"/>
                <a:cs typeface="Arial" panose="020B0604020202020204" pitchFamily="34" charset="0"/>
              </a:rPr>
              <a:t>190.7±56.1</a:t>
            </a:r>
          </a:p>
        </p:txBody>
      </p:sp>
      <p:sp>
        <p:nvSpPr>
          <p:cNvPr id="40976" name="Rectangle 16"/>
          <p:cNvSpPr>
            <a:spLocks noChangeArrowheads="1"/>
          </p:cNvSpPr>
          <p:nvPr/>
        </p:nvSpPr>
        <p:spPr bwMode="auto">
          <a:xfrm>
            <a:off x="5327650" y="5019675"/>
            <a:ext cx="2016125" cy="336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nchorCtr="1"/>
          <a:lstStyle>
            <a:lvl1pPr>
              <a:spcBef>
                <a:spcPct val="20000"/>
              </a:spcBef>
              <a:buClr>
                <a:srgbClr val="0BD0D9"/>
              </a:buClr>
              <a:buSzPct val="95000"/>
              <a:buFont typeface="Wingdings 2" panose="05020102010507070707" pitchFamily="18" charset="2"/>
              <a:buChar char=""/>
              <a:defRPr sz="2600">
                <a:solidFill>
                  <a:schemeClr val="tx1"/>
                </a:solidFill>
                <a:latin typeface="Gill Sans MT"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Gill Sans MT"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Gill Sans MT" pitchFamily="34"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Gill Sans MT" pitchFamily="34"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9pPr>
          </a:lstStyle>
          <a:p>
            <a:pPr algn="ctr" fontAlgn="base">
              <a:spcAft>
                <a:spcPct val="0"/>
              </a:spcAft>
              <a:buClr>
                <a:srgbClr val="EBE114"/>
              </a:buClr>
              <a:buSzPct val="90000"/>
              <a:buFont typeface="Wingdings" panose="05000000000000000000" pitchFamily="2" charset="2"/>
              <a:buNone/>
            </a:pPr>
            <a:r>
              <a:rPr lang="de-CH" altLang="en-US" sz="1600" b="1">
                <a:solidFill>
                  <a:srgbClr val="000000"/>
                </a:solidFill>
                <a:latin typeface="Arial Narrow" panose="020B0606020202030204" pitchFamily="34" charset="0"/>
                <a:cs typeface="Arial" panose="020B0604020202020204" pitchFamily="34" charset="0"/>
              </a:rPr>
              <a:t>58±6</a:t>
            </a:r>
          </a:p>
        </p:txBody>
      </p:sp>
      <p:sp>
        <p:nvSpPr>
          <p:cNvPr id="40977" name="Rectangle 17"/>
          <p:cNvSpPr>
            <a:spLocks noChangeArrowheads="1"/>
          </p:cNvSpPr>
          <p:nvPr/>
        </p:nvSpPr>
        <p:spPr bwMode="auto">
          <a:xfrm>
            <a:off x="5327650" y="4683125"/>
            <a:ext cx="2016125" cy="336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nchorCtr="1"/>
          <a:lstStyle>
            <a:lvl1pPr>
              <a:spcBef>
                <a:spcPct val="20000"/>
              </a:spcBef>
              <a:buClr>
                <a:srgbClr val="0BD0D9"/>
              </a:buClr>
              <a:buSzPct val="95000"/>
              <a:buFont typeface="Wingdings 2" panose="05020102010507070707" pitchFamily="18" charset="2"/>
              <a:buChar char=""/>
              <a:defRPr sz="2600">
                <a:solidFill>
                  <a:schemeClr val="tx1"/>
                </a:solidFill>
                <a:latin typeface="Gill Sans MT"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Gill Sans MT"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Gill Sans MT" pitchFamily="34"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Gill Sans MT" pitchFamily="34"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9pPr>
          </a:lstStyle>
          <a:p>
            <a:pPr algn="ctr" fontAlgn="base">
              <a:spcAft>
                <a:spcPct val="0"/>
              </a:spcAft>
              <a:buClr>
                <a:srgbClr val="EBE114"/>
              </a:buClr>
              <a:buSzPct val="90000"/>
              <a:buFont typeface="Wingdings" panose="05000000000000000000" pitchFamily="2" charset="2"/>
              <a:buNone/>
            </a:pPr>
            <a:r>
              <a:rPr lang="de-CH" altLang="en-US" sz="1600" b="1">
                <a:solidFill>
                  <a:srgbClr val="000000"/>
                </a:solidFill>
                <a:latin typeface="Arial Narrow" panose="020B0606020202030204" pitchFamily="34" charset="0"/>
                <a:cs typeface="Arial" panose="020B0604020202020204" pitchFamily="34" charset="0"/>
              </a:rPr>
              <a:t>267.5±114.9</a:t>
            </a:r>
          </a:p>
        </p:txBody>
      </p:sp>
      <p:sp>
        <p:nvSpPr>
          <p:cNvPr id="40978" name="Rectangle 18"/>
          <p:cNvSpPr>
            <a:spLocks noChangeArrowheads="1"/>
          </p:cNvSpPr>
          <p:nvPr/>
        </p:nvSpPr>
        <p:spPr bwMode="auto">
          <a:xfrm>
            <a:off x="5327650" y="4346575"/>
            <a:ext cx="2016125" cy="336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nchorCtr="1"/>
          <a:lstStyle>
            <a:lvl1pPr>
              <a:spcBef>
                <a:spcPct val="20000"/>
              </a:spcBef>
              <a:buClr>
                <a:srgbClr val="0BD0D9"/>
              </a:buClr>
              <a:buSzPct val="95000"/>
              <a:buFont typeface="Wingdings 2" panose="05020102010507070707" pitchFamily="18" charset="2"/>
              <a:buChar char=""/>
              <a:defRPr sz="2600">
                <a:solidFill>
                  <a:schemeClr val="tx1"/>
                </a:solidFill>
                <a:latin typeface="Gill Sans MT"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Gill Sans MT"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Gill Sans MT" pitchFamily="34"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Gill Sans MT" pitchFamily="34"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9pPr>
          </a:lstStyle>
          <a:p>
            <a:pPr algn="ctr" fontAlgn="base">
              <a:spcAft>
                <a:spcPct val="0"/>
              </a:spcAft>
              <a:buClr>
                <a:srgbClr val="EBE114"/>
              </a:buClr>
              <a:buSzPct val="90000"/>
              <a:buFont typeface="Wingdings" panose="05000000000000000000" pitchFamily="2" charset="2"/>
              <a:buNone/>
            </a:pPr>
            <a:r>
              <a:rPr lang="de-CH" altLang="en-US" sz="1600" b="1">
                <a:solidFill>
                  <a:srgbClr val="000000"/>
                </a:solidFill>
                <a:latin typeface="Arial Narrow" panose="020B0606020202030204" pitchFamily="34" charset="0"/>
                <a:cs typeface="Arial" panose="020B0604020202020204" pitchFamily="34" charset="0"/>
              </a:rPr>
              <a:t>80.5±8.1</a:t>
            </a:r>
          </a:p>
        </p:txBody>
      </p:sp>
      <p:sp>
        <p:nvSpPr>
          <p:cNvPr id="40979" name="Rectangle 19"/>
          <p:cNvSpPr>
            <a:spLocks noChangeArrowheads="1"/>
          </p:cNvSpPr>
          <p:nvPr/>
        </p:nvSpPr>
        <p:spPr bwMode="auto">
          <a:xfrm>
            <a:off x="5327650" y="4010025"/>
            <a:ext cx="2016125" cy="336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nchorCtr="1"/>
          <a:lstStyle>
            <a:lvl1pPr>
              <a:spcBef>
                <a:spcPct val="20000"/>
              </a:spcBef>
              <a:buClr>
                <a:srgbClr val="0BD0D9"/>
              </a:buClr>
              <a:buSzPct val="95000"/>
              <a:buFont typeface="Wingdings 2" panose="05020102010507070707" pitchFamily="18" charset="2"/>
              <a:buChar char=""/>
              <a:defRPr sz="2600">
                <a:solidFill>
                  <a:schemeClr val="tx1"/>
                </a:solidFill>
                <a:latin typeface="Gill Sans MT"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Gill Sans MT"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Gill Sans MT" pitchFamily="34"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Gill Sans MT" pitchFamily="34"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9pPr>
          </a:lstStyle>
          <a:p>
            <a:pPr algn="ctr" fontAlgn="base">
              <a:spcAft>
                <a:spcPct val="0"/>
              </a:spcAft>
              <a:buClr>
                <a:srgbClr val="EBE114"/>
              </a:buClr>
              <a:buSzPct val="90000"/>
              <a:buFont typeface="Wingdings" panose="05000000000000000000" pitchFamily="2" charset="2"/>
              <a:buNone/>
            </a:pPr>
            <a:r>
              <a:rPr lang="de-CH" altLang="en-US" sz="1600" b="1">
                <a:solidFill>
                  <a:srgbClr val="000000"/>
                </a:solidFill>
                <a:latin typeface="Arial Narrow" panose="020B0606020202030204" pitchFamily="34" charset="0"/>
                <a:cs typeface="Arial" panose="020B0604020202020204" pitchFamily="34" charset="0"/>
              </a:rPr>
              <a:t>30.8±1.7</a:t>
            </a:r>
          </a:p>
        </p:txBody>
      </p:sp>
      <p:sp>
        <p:nvSpPr>
          <p:cNvPr id="40980" name="Rectangle 20"/>
          <p:cNvSpPr>
            <a:spLocks noChangeArrowheads="1"/>
          </p:cNvSpPr>
          <p:nvPr/>
        </p:nvSpPr>
        <p:spPr bwMode="auto">
          <a:xfrm>
            <a:off x="5327650" y="3673475"/>
            <a:ext cx="2016125" cy="336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nchorCtr="1"/>
          <a:lstStyle>
            <a:lvl1pPr>
              <a:spcBef>
                <a:spcPct val="20000"/>
              </a:spcBef>
              <a:buClr>
                <a:srgbClr val="0BD0D9"/>
              </a:buClr>
              <a:buSzPct val="95000"/>
              <a:buFont typeface="Wingdings 2" panose="05020102010507070707" pitchFamily="18" charset="2"/>
              <a:buChar char=""/>
              <a:defRPr sz="2600">
                <a:solidFill>
                  <a:schemeClr val="tx1"/>
                </a:solidFill>
                <a:latin typeface="Gill Sans MT"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Gill Sans MT"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Gill Sans MT" pitchFamily="34"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Gill Sans MT" pitchFamily="34"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9pPr>
          </a:lstStyle>
          <a:p>
            <a:pPr algn="ctr" fontAlgn="base">
              <a:spcAft>
                <a:spcPct val="0"/>
              </a:spcAft>
              <a:buClr>
                <a:srgbClr val="EBE114"/>
              </a:buClr>
              <a:buSzPct val="90000"/>
              <a:buFont typeface="Wingdings" panose="05000000000000000000" pitchFamily="2" charset="2"/>
              <a:buNone/>
            </a:pPr>
            <a:r>
              <a:rPr lang="de-CH" altLang="en-US" sz="1600" b="1">
                <a:solidFill>
                  <a:srgbClr val="000000"/>
                </a:solidFill>
                <a:latin typeface="Arial Narrow" panose="020B0606020202030204" pitchFamily="34" charset="0"/>
                <a:cs typeface="Arial" panose="020B0604020202020204" pitchFamily="34" charset="0"/>
              </a:rPr>
              <a:t>2.9±0.6</a:t>
            </a:r>
          </a:p>
        </p:txBody>
      </p:sp>
      <p:sp>
        <p:nvSpPr>
          <p:cNvPr id="40981" name="Rectangle 21"/>
          <p:cNvSpPr>
            <a:spLocks noChangeArrowheads="1"/>
          </p:cNvSpPr>
          <p:nvPr/>
        </p:nvSpPr>
        <p:spPr bwMode="auto">
          <a:xfrm>
            <a:off x="5327650" y="2327275"/>
            <a:ext cx="2016125" cy="336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nchorCtr="1"/>
          <a:lstStyle>
            <a:lvl1pPr>
              <a:spcBef>
                <a:spcPct val="20000"/>
              </a:spcBef>
              <a:buClr>
                <a:srgbClr val="0BD0D9"/>
              </a:buClr>
              <a:buSzPct val="95000"/>
              <a:buFont typeface="Wingdings 2" panose="05020102010507070707" pitchFamily="18" charset="2"/>
              <a:buChar char=""/>
              <a:defRPr sz="2600">
                <a:solidFill>
                  <a:schemeClr val="tx1"/>
                </a:solidFill>
                <a:latin typeface="Gill Sans MT"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Gill Sans MT"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Gill Sans MT" pitchFamily="34"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Gill Sans MT" pitchFamily="34"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9pPr>
          </a:lstStyle>
          <a:p>
            <a:pPr algn="ctr" fontAlgn="base">
              <a:spcAft>
                <a:spcPct val="0"/>
              </a:spcAft>
              <a:buClr>
                <a:srgbClr val="EBE114"/>
              </a:buClr>
              <a:buSzPct val="90000"/>
              <a:buFont typeface="Wingdings" panose="05000000000000000000" pitchFamily="2" charset="2"/>
              <a:buNone/>
            </a:pPr>
            <a:r>
              <a:rPr lang="de-CH" altLang="en-US" sz="1600" b="1">
                <a:solidFill>
                  <a:srgbClr val="000000"/>
                </a:solidFill>
                <a:latin typeface="Arial Narrow" panose="020B0606020202030204" pitchFamily="34" charset="0"/>
                <a:cs typeface="Arial" panose="020B0604020202020204" pitchFamily="34" charset="0"/>
              </a:rPr>
              <a:t>10.2±0.5</a:t>
            </a:r>
          </a:p>
        </p:txBody>
      </p:sp>
      <p:sp>
        <p:nvSpPr>
          <p:cNvPr id="40982" name="Rectangle 22"/>
          <p:cNvSpPr>
            <a:spLocks noChangeArrowheads="1"/>
          </p:cNvSpPr>
          <p:nvPr/>
        </p:nvSpPr>
        <p:spPr bwMode="auto">
          <a:xfrm>
            <a:off x="5327650" y="1849438"/>
            <a:ext cx="2016125" cy="477837"/>
          </a:xfrm>
          <a:prstGeom prst="rect">
            <a:avLst/>
          </a:prstGeom>
          <a:solidFill>
            <a:schemeClr val="folHlink"/>
          </a:solidFill>
          <a:ln w="9525">
            <a:solidFill>
              <a:schemeClr val="tx1"/>
            </a:solidFill>
            <a:miter lim="800000"/>
            <a:headEnd/>
            <a:tailEnd/>
          </a:ln>
        </p:spPr>
        <p:txBody>
          <a:bodyPr lIns="90000" tIns="46800" rIns="90000" bIns="46800" anchor="ctr" anchorCtr="1"/>
          <a:lstStyle>
            <a:lvl1pPr>
              <a:spcBef>
                <a:spcPct val="20000"/>
              </a:spcBef>
              <a:buClr>
                <a:srgbClr val="0BD0D9"/>
              </a:buClr>
              <a:buSzPct val="95000"/>
              <a:buFont typeface="Wingdings 2" panose="05020102010507070707" pitchFamily="18" charset="2"/>
              <a:buChar char=""/>
              <a:defRPr sz="2600">
                <a:solidFill>
                  <a:schemeClr val="tx1"/>
                </a:solidFill>
                <a:latin typeface="Gill Sans MT"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Gill Sans MT"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Gill Sans MT" pitchFamily="34"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Gill Sans MT" pitchFamily="34"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9pPr>
          </a:lstStyle>
          <a:p>
            <a:pPr algn="ctr" fontAlgn="base">
              <a:spcAft>
                <a:spcPct val="0"/>
              </a:spcAft>
              <a:buClr>
                <a:srgbClr val="EBE114"/>
              </a:buClr>
              <a:buSzPct val="90000"/>
              <a:buFont typeface="Wingdings" panose="05000000000000000000" pitchFamily="2" charset="2"/>
              <a:buNone/>
            </a:pPr>
            <a:r>
              <a:rPr lang="en-US" altLang="en-US" sz="1800" b="1" i="1">
                <a:solidFill>
                  <a:srgbClr val="FFFFFF"/>
                </a:solidFill>
                <a:latin typeface="Arial Narrow" panose="020B0606020202030204" pitchFamily="34" charset="0"/>
                <a:cs typeface="Arial" panose="020B0604020202020204" pitchFamily="34" charset="0"/>
              </a:rPr>
              <a:t>Baseline</a:t>
            </a:r>
            <a:endParaRPr lang="de-CH" altLang="en-US" sz="1800" b="1" i="1">
              <a:solidFill>
                <a:srgbClr val="FFFFFF"/>
              </a:solidFill>
              <a:latin typeface="Arial Narrow" panose="020B0606020202030204" pitchFamily="34" charset="0"/>
              <a:cs typeface="Arial" panose="020B0604020202020204" pitchFamily="34" charset="0"/>
            </a:endParaRPr>
          </a:p>
        </p:txBody>
      </p:sp>
      <p:sp>
        <p:nvSpPr>
          <p:cNvPr id="40983" name="Rectangle 23"/>
          <p:cNvSpPr>
            <a:spLocks noChangeArrowheads="1"/>
          </p:cNvSpPr>
          <p:nvPr/>
        </p:nvSpPr>
        <p:spPr bwMode="auto">
          <a:xfrm>
            <a:off x="7343775" y="1849438"/>
            <a:ext cx="1692275" cy="477837"/>
          </a:xfrm>
          <a:prstGeom prst="rect">
            <a:avLst/>
          </a:prstGeom>
          <a:solidFill>
            <a:schemeClr val="folHlink"/>
          </a:solidFill>
          <a:ln w="9525">
            <a:solidFill>
              <a:schemeClr val="tx1"/>
            </a:solidFill>
            <a:miter lim="800000"/>
            <a:headEnd/>
            <a:tailEnd/>
          </a:ln>
        </p:spPr>
        <p:txBody>
          <a:bodyPr lIns="90000" tIns="46800" rIns="90000" bIns="46800" anchor="ctr" anchorCtr="1"/>
          <a:lstStyle>
            <a:lvl1pPr>
              <a:spcBef>
                <a:spcPct val="20000"/>
              </a:spcBef>
              <a:buClr>
                <a:srgbClr val="0BD0D9"/>
              </a:buClr>
              <a:buSzPct val="95000"/>
              <a:buFont typeface="Wingdings 2" panose="05020102010507070707" pitchFamily="18" charset="2"/>
              <a:buChar char=""/>
              <a:defRPr sz="2600">
                <a:solidFill>
                  <a:schemeClr val="tx1"/>
                </a:solidFill>
                <a:latin typeface="Gill Sans MT"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Gill Sans MT"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Gill Sans MT" pitchFamily="34"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Gill Sans MT" pitchFamily="34"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9pPr>
          </a:lstStyle>
          <a:p>
            <a:pPr algn="ctr" fontAlgn="base">
              <a:spcAft>
                <a:spcPct val="0"/>
              </a:spcAft>
              <a:buClr>
                <a:srgbClr val="EBE114"/>
              </a:buClr>
              <a:buSzPct val="90000"/>
              <a:buFont typeface="Wingdings" panose="05000000000000000000" pitchFamily="2" charset="2"/>
              <a:buNone/>
            </a:pPr>
            <a:r>
              <a:rPr lang="en-US" altLang="en-US" sz="1800" b="1" i="1">
                <a:solidFill>
                  <a:srgbClr val="FFFFFF"/>
                </a:solidFill>
                <a:latin typeface="Arial Narrow" panose="020B0606020202030204" pitchFamily="34" charset="0"/>
                <a:cs typeface="Arial" panose="020B0604020202020204" pitchFamily="34" charset="0"/>
              </a:rPr>
              <a:t>6 months</a:t>
            </a:r>
            <a:endParaRPr lang="de-CH" altLang="en-US" sz="1800" b="1" i="1">
              <a:solidFill>
                <a:srgbClr val="FFFFFF"/>
              </a:solidFill>
              <a:latin typeface="Arial Narrow" panose="020B0606020202030204" pitchFamily="34" charset="0"/>
              <a:cs typeface="Arial" panose="020B0604020202020204" pitchFamily="34" charset="0"/>
            </a:endParaRPr>
          </a:p>
        </p:txBody>
      </p:sp>
      <p:sp>
        <p:nvSpPr>
          <p:cNvPr id="40984" name="Rectangle 24"/>
          <p:cNvSpPr>
            <a:spLocks noChangeArrowheads="1"/>
          </p:cNvSpPr>
          <p:nvPr/>
        </p:nvSpPr>
        <p:spPr bwMode="auto">
          <a:xfrm>
            <a:off x="3382963" y="1849438"/>
            <a:ext cx="1944687" cy="477837"/>
          </a:xfrm>
          <a:prstGeom prst="rect">
            <a:avLst/>
          </a:prstGeom>
          <a:solidFill>
            <a:schemeClr val="folHlink"/>
          </a:solidFill>
          <a:ln w="9525">
            <a:solidFill>
              <a:schemeClr val="tx1"/>
            </a:solidFill>
            <a:miter lim="800000"/>
            <a:headEnd/>
            <a:tailEnd/>
          </a:ln>
        </p:spPr>
        <p:txBody>
          <a:bodyPr lIns="90000" tIns="46800" rIns="90000" bIns="46800" anchor="ctr" anchorCtr="1"/>
          <a:lstStyle>
            <a:lvl1pPr>
              <a:spcBef>
                <a:spcPct val="20000"/>
              </a:spcBef>
              <a:buClr>
                <a:srgbClr val="0BD0D9"/>
              </a:buClr>
              <a:buSzPct val="95000"/>
              <a:buFont typeface="Wingdings 2" panose="05020102010507070707" pitchFamily="18" charset="2"/>
              <a:buChar char=""/>
              <a:defRPr sz="2600">
                <a:solidFill>
                  <a:schemeClr val="tx1"/>
                </a:solidFill>
                <a:latin typeface="Gill Sans MT"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Gill Sans MT"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Gill Sans MT" pitchFamily="34"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Gill Sans MT" pitchFamily="34"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9pPr>
          </a:lstStyle>
          <a:p>
            <a:pPr algn="ctr" fontAlgn="base">
              <a:spcAft>
                <a:spcPct val="0"/>
              </a:spcAft>
              <a:buClr>
                <a:srgbClr val="EBE114"/>
              </a:buClr>
              <a:buSzPct val="90000"/>
              <a:buFont typeface="Wingdings" panose="05000000000000000000" pitchFamily="2" charset="2"/>
              <a:buNone/>
            </a:pPr>
            <a:r>
              <a:rPr lang="en-US" altLang="en-US" sz="1800" b="1" i="1">
                <a:solidFill>
                  <a:srgbClr val="FFFFFF"/>
                </a:solidFill>
                <a:latin typeface="Arial Narrow" panose="020B0606020202030204" pitchFamily="34" charset="0"/>
                <a:cs typeface="Arial" panose="020B0604020202020204" pitchFamily="34" charset="0"/>
              </a:rPr>
              <a:t>6 months</a:t>
            </a:r>
            <a:endParaRPr lang="de-CH" altLang="en-US" sz="1800" b="1" i="1">
              <a:solidFill>
                <a:srgbClr val="FFFFFF"/>
              </a:solidFill>
              <a:latin typeface="Arial Narrow" panose="020B0606020202030204" pitchFamily="34" charset="0"/>
              <a:cs typeface="Arial" panose="020B0604020202020204" pitchFamily="34" charset="0"/>
            </a:endParaRPr>
          </a:p>
        </p:txBody>
      </p:sp>
      <p:sp>
        <p:nvSpPr>
          <p:cNvPr id="40985" name="Rectangle 25"/>
          <p:cNvSpPr>
            <a:spLocks noChangeArrowheads="1"/>
          </p:cNvSpPr>
          <p:nvPr/>
        </p:nvSpPr>
        <p:spPr bwMode="auto">
          <a:xfrm>
            <a:off x="1798638" y="1849438"/>
            <a:ext cx="1584325" cy="477837"/>
          </a:xfrm>
          <a:prstGeom prst="rect">
            <a:avLst/>
          </a:prstGeom>
          <a:solidFill>
            <a:schemeClr val="folHlink"/>
          </a:solidFill>
          <a:ln w="9525">
            <a:solidFill>
              <a:schemeClr val="tx1"/>
            </a:solidFill>
            <a:miter lim="800000"/>
            <a:headEnd/>
            <a:tailEnd/>
          </a:ln>
        </p:spPr>
        <p:txBody>
          <a:bodyPr lIns="90000" tIns="46800" rIns="90000" bIns="46800" anchor="ctr" anchorCtr="1"/>
          <a:lstStyle>
            <a:lvl1pPr>
              <a:spcBef>
                <a:spcPct val="20000"/>
              </a:spcBef>
              <a:buClr>
                <a:srgbClr val="0BD0D9"/>
              </a:buClr>
              <a:buSzPct val="95000"/>
              <a:buFont typeface="Wingdings 2" panose="05020102010507070707" pitchFamily="18" charset="2"/>
              <a:buChar char=""/>
              <a:defRPr sz="2600">
                <a:solidFill>
                  <a:schemeClr val="tx1"/>
                </a:solidFill>
                <a:latin typeface="Gill Sans MT"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Gill Sans MT"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Gill Sans MT" pitchFamily="34"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Gill Sans MT" pitchFamily="34"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9pPr>
          </a:lstStyle>
          <a:p>
            <a:pPr algn="ctr" fontAlgn="base">
              <a:spcAft>
                <a:spcPct val="0"/>
              </a:spcAft>
              <a:buClr>
                <a:srgbClr val="EBE114"/>
              </a:buClr>
              <a:buSzPct val="90000"/>
              <a:buFont typeface="Wingdings" panose="05000000000000000000" pitchFamily="2" charset="2"/>
              <a:buNone/>
            </a:pPr>
            <a:r>
              <a:rPr lang="en-US" altLang="en-US" sz="1800" b="1" i="1">
                <a:solidFill>
                  <a:srgbClr val="FFFFFF"/>
                </a:solidFill>
                <a:latin typeface="Arial Narrow" panose="020B0606020202030204" pitchFamily="34" charset="0"/>
                <a:cs typeface="Arial" panose="020B0604020202020204" pitchFamily="34" charset="0"/>
              </a:rPr>
              <a:t>Baseline</a:t>
            </a:r>
            <a:endParaRPr lang="de-CH" altLang="en-US" sz="1800" b="1" i="1">
              <a:solidFill>
                <a:srgbClr val="FFFFFF"/>
              </a:solidFill>
              <a:latin typeface="Arial Narrow" panose="020B0606020202030204" pitchFamily="34" charset="0"/>
              <a:cs typeface="Arial" panose="020B0604020202020204" pitchFamily="34" charset="0"/>
            </a:endParaRPr>
          </a:p>
        </p:txBody>
      </p:sp>
      <p:sp>
        <p:nvSpPr>
          <p:cNvPr id="40986" name="Rectangle 27"/>
          <p:cNvSpPr>
            <a:spLocks noChangeArrowheads="1"/>
          </p:cNvSpPr>
          <p:nvPr/>
        </p:nvSpPr>
        <p:spPr bwMode="auto">
          <a:xfrm>
            <a:off x="1798638" y="5692775"/>
            <a:ext cx="1584325" cy="336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nchorCtr="1"/>
          <a:lstStyle>
            <a:lvl1pPr>
              <a:spcBef>
                <a:spcPct val="20000"/>
              </a:spcBef>
              <a:buClr>
                <a:srgbClr val="0BD0D9"/>
              </a:buClr>
              <a:buSzPct val="95000"/>
              <a:buFont typeface="Wingdings 2" panose="05020102010507070707" pitchFamily="18" charset="2"/>
              <a:buChar char=""/>
              <a:defRPr sz="2600">
                <a:solidFill>
                  <a:schemeClr val="tx1"/>
                </a:solidFill>
                <a:latin typeface="Gill Sans MT"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Gill Sans MT"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Gill Sans MT" pitchFamily="34"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Gill Sans MT" pitchFamily="34"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9pPr>
          </a:lstStyle>
          <a:p>
            <a:pPr algn="ctr" fontAlgn="base">
              <a:spcAft>
                <a:spcPct val="0"/>
              </a:spcAft>
              <a:buClr>
                <a:srgbClr val="EBE114"/>
              </a:buClr>
              <a:buSzPct val="90000"/>
              <a:buFont typeface="Wingdings" panose="05000000000000000000" pitchFamily="2" charset="2"/>
              <a:buNone/>
            </a:pPr>
            <a:r>
              <a:rPr lang="en-US" altLang="en-US" sz="1600" b="1">
                <a:solidFill>
                  <a:srgbClr val="000000"/>
                </a:solidFill>
                <a:latin typeface="Arial Narrow" panose="020B0606020202030204" pitchFamily="34" charset="0"/>
                <a:cs typeface="Arial" panose="020B0604020202020204" pitchFamily="34" charset="0"/>
              </a:rPr>
              <a:t>0</a:t>
            </a:r>
            <a:endParaRPr lang="de-CH" altLang="en-US" sz="1600" b="1">
              <a:solidFill>
                <a:srgbClr val="000000"/>
              </a:solidFill>
              <a:latin typeface="Arial Narrow" panose="020B0606020202030204" pitchFamily="34" charset="0"/>
              <a:cs typeface="Arial" panose="020B0604020202020204" pitchFamily="34" charset="0"/>
            </a:endParaRPr>
          </a:p>
        </p:txBody>
      </p:sp>
      <p:sp>
        <p:nvSpPr>
          <p:cNvPr id="40987" name="Rectangle 28"/>
          <p:cNvSpPr>
            <a:spLocks noChangeArrowheads="1"/>
          </p:cNvSpPr>
          <p:nvPr/>
        </p:nvSpPr>
        <p:spPr bwMode="auto">
          <a:xfrm>
            <a:off x="1798638" y="5356225"/>
            <a:ext cx="1584325" cy="336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nchorCtr="1"/>
          <a:lstStyle>
            <a:lvl1pPr>
              <a:spcBef>
                <a:spcPct val="20000"/>
              </a:spcBef>
              <a:buClr>
                <a:srgbClr val="0BD0D9"/>
              </a:buClr>
              <a:buSzPct val="95000"/>
              <a:buFont typeface="Wingdings 2" panose="05020102010507070707" pitchFamily="18" charset="2"/>
              <a:buChar char=""/>
              <a:defRPr sz="2600">
                <a:solidFill>
                  <a:schemeClr val="tx1"/>
                </a:solidFill>
                <a:latin typeface="Gill Sans MT"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Gill Sans MT"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Gill Sans MT" pitchFamily="34"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Gill Sans MT" pitchFamily="34"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9pPr>
          </a:lstStyle>
          <a:p>
            <a:pPr algn="ctr" fontAlgn="base">
              <a:spcAft>
                <a:spcPct val="0"/>
              </a:spcAft>
              <a:buClr>
                <a:srgbClr val="EBE114"/>
              </a:buClr>
              <a:buSzPct val="90000"/>
              <a:buFont typeface="Wingdings" panose="05000000000000000000" pitchFamily="2" charset="2"/>
              <a:buNone/>
            </a:pPr>
            <a:r>
              <a:rPr lang="de-CH" altLang="en-US" sz="1600" b="1">
                <a:solidFill>
                  <a:srgbClr val="000000"/>
                </a:solidFill>
                <a:latin typeface="Arial Narrow" panose="020B0606020202030204" pitchFamily="34" charset="0"/>
                <a:cs typeface="Arial" panose="020B0604020202020204" pitchFamily="34" charset="0"/>
              </a:rPr>
              <a:t>192.3±60.9</a:t>
            </a:r>
          </a:p>
        </p:txBody>
      </p:sp>
      <p:sp>
        <p:nvSpPr>
          <p:cNvPr id="40988" name="Rectangle 29"/>
          <p:cNvSpPr>
            <a:spLocks noChangeArrowheads="1"/>
          </p:cNvSpPr>
          <p:nvPr/>
        </p:nvSpPr>
        <p:spPr bwMode="auto">
          <a:xfrm>
            <a:off x="1798638" y="5019675"/>
            <a:ext cx="1584325" cy="336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nchorCtr="1"/>
          <a:lstStyle>
            <a:lvl1pPr>
              <a:spcBef>
                <a:spcPct val="20000"/>
              </a:spcBef>
              <a:buClr>
                <a:srgbClr val="0BD0D9"/>
              </a:buClr>
              <a:buSzPct val="95000"/>
              <a:buFont typeface="Wingdings 2" panose="05020102010507070707" pitchFamily="18" charset="2"/>
              <a:buChar char=""/>
              <a:defRPr sz="2600">
                <a:solidFill>
                  <a:schemeClr val="tx1"/>
                </a:solidFill>
                <a:latin typeface="Gill Sans MT"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Gill Sans MT"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Gill Sans MT" pitchFamily="34"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Gill Sans MT" pitchFamily="34"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9pPr>
          </a:lstStyle>
          <a:p>
            <a:pPr algn="ctr" fontAlgn="base">
              <a:spcAft>
                <a:spcPct val="0"/>
              </a:spcAft>
              <a:buClr>
                <a:srgbClr val="EBE114"/>
              </a:buClr>
              <a:buSzPct val="90000"/>
              <a:buFont typeface="Wingdings" panose="05000000000000000000" pitchFamily="2" charset="2"/>
              <a:buNone/>
            </a:pPr>
            <a:r>
              <a:rPr lang="de-CH" altLang="en-US" sz="1600" b="1">
                <a:solidFill>
                  <a:srgbClr val="000000"/>
                </a:solidFill>
                <a:latin typeface="Arial Narrow" panose="020B0606020202030204" pitchFamily="34" charset="0"/>
                <a:cs typeface="Arial" panose="020B0604020202020204" pitchFamily="34" charset="0"/>
              </a:rPr>
              <a:t>60±5</a:t>
            </a:r>
          </a:p>
        </p:txBody>
      </p:sp>
      <p:sp>
        <p:nvSpPr>
          <p:cNvPr id="40989" name="Rectangle 30"/>
          <p:cNvSpPr>
            <a:spLocks noChangeArrowheads="1"/>
          </p:cNvSpPr>
          <p:nvPr/>
        </p:nvSpPr>
        <p:spPr bwMode="auto">
          <a:xfrm>
            <a:off x="1798638" y="4683125"/>
            <a:ext cx="1584325" cy="336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nchorCtr="1"/>
          <a:lstStyle>
            <a:lvl1pPr>
              <a:spcBef>
                <a:spcPct val="20000"/>
              </a:spcBef>
              <a:buClr>
                <a:srgbClr val="0BD0D9"/>
              </a:buClr>
              <a:buSzPct val="95000"/>
              <a:buFont typeface="Wingdings 2" panose="05020102010507070707" pitchFamily="18" charset="2"/>
              <a:buChar char=""/>
              <a:defRPr sz="2600">
                <a:solidFill>
                  <a:schemeClr val="tx1"/>
                </a:solidFill>
                <a:latin typeface="Gill Sans MT"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Gill Sans MT"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Gill Sans MT" pitchFamily="34"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Gill Sans MT" pitchFamily="34"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9pPr>
          </a:lstStyle>
          <a:p>
            <a:pPr algn="ctr" fontAlgn="base">
              <a:spcAft>
                <a:spcPct val="0"/>
              </a:spcAft>
              <a:buClr>
                <a:srgbClr val="EBE114"/>
              </a:buClr>
              <a:buSzPct val="90000"/>
              <a:buFont typeface="Wingdings" panose="05000000000000000000" pitchFamily="2" charset="2"/>
              <a:buNone/>
            </a:pPr>
            <a:r>
              <a:rPr lang="de-CH" altLang="en-US" sz="1600" b="1">
                <a:solidFill>
                  <a:srgbClr val="000000"/>
                </a:solidFill>
                <a:latin typeface="Arial Narrow" panose="020B0606020202030204" pitchFamily="34" charset="0"/>
                <a:cs typeface="Arial" panose="020B0604020202020204" pitchFamily="34" charset="0"/>
              </a:rPr>
              <a:t>255.9±124.6</a:t>
            </a:r>
          </a:p>
        </p:txBody>
      </p:sp>
      <p:sp>
        <p:nvSpPr>
          <p:cNvPr id="40990" name="Rectangle 31"/>
          <p:cNvSpPr>
            <a:spLocks noChangeArrowheads="1"/>
          </p:cNvSpPr>
          <p:nvPr/>
        </p:nvSpPr>
        <p:spPr bwMode="auto">
          <a:xfrm>
            <a:off x="1798638" y="4346575"/>
            <a:ext cx="1584325" cy="336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nchorCtr="1"/>
          <a:lstStyle>
            <a:lvl1pPr>
              <a:spcBef>
                <a:spcPct val="20000"/>
              </a:spcBef>
              <a:buClr>
                <a:srgbClr val="0BD0D9"/>
              </a:buClr>
              <a:buSzPct val="95000"/>
              <a:buFont typeface="Wingdings 2" panose="05020102010507070707" pitchFamily="18" charset="2"/>
              <a:buChar char=""/>
              <a:defRPr sz="2600">
                <a:solidFill>
                  <a:schemeClr val="tx1"/>
                </a:solidFill>
                <a:latin typeface="Gill Sans MT"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Gill Sans MT"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Gill Sans MT" pitchFamily="34"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Gill Sans MT" pitchFamily="34"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9pPr>
          </a:lstStyle>
          <a:p>
            <a:pPr algn="ctr" fontAlgn="base">
              <a:spcAft>
                <a:spcPct val="0"/>
              </a:spcAft>
              <a:buClr>
                <a:srgbClr val="EBE114"/>
              </a:buClr>
              <a:buSzPct val="90000"/>
              <a:buFont typeface="Wingdings" panose="05000000000000000000" pitchFamily="2" charset="2"/>
              <a:buNone/>
            </a:pPr>
            <a:r>
              <a:rPr lang="de-CH" altLang="en-US" sz="1600" b="1">
                <a:solidFill>
                  <a:srgbClr val="000000"/>
                </a:solidFill>
                <a:latin typeface="Arial Narrow" panose="020B0606020202030204" pitchFamily="34" charset="0"/>
                <a:cs typeface="Arial" panose="020B0604020202020204" pitchFamily="34" charset="0"/>
              </a:rPr>
              <a:t>78.7±8.2</a:t>
            </a:r>
          </a:p>
        </p:txBody>
      </p:sp>
      <p:sp>
        <p:nvSpPr>
          <p:cNvPr id="40991" name="Rectangle 32"/>
          <p:cNvSpPr>
            <a:spLocks noChangeArrowheads="1"/>
          </p:cNvSpPr>
          <p:nvPr/>
        </p:nvSpPr>
        <p:spPr bwMode="auto">
          <a:xfrm>
            <a:off x="1798638" y="4010025"/>
            <a:ext cx="1584325" cy="336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nchorCtr="1"/>
          <a:lstStyle>
            <a:lvl1pPr>
              <a:spcBef>
                <a:spcPct val="20000"/>
              </a:spcBef>
              <a:buClr>
                <a:srgbClr val="0BD0D9"/>
              </a:buClr>
              <a:buSzPct val="95000"/>
              <a:buFont typeface="Wingdings 2" panose="05020102010507070707" pitchFamily="18" charset="2"/>
              <a:buChar char=""/>
              <a:defRPr sz="2600">
                <a:solidFill>
                  <a:schemeClr val="tx1"/>
                </a:solidFill>
                <a:latin typeface="Gill Sans MT"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Gill Sans MT"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Gill Sans MT" pitchFamily="34"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Gill Sans MT" pitchFamily="34"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9pPr>
          </a:lstStyle>
          <a:p>
            <a:pPr algn="ctr" fontAlgn="base">
              <a:spcAft>
                <a:spcPct val="0"/>
              </a:spcAft>
              <a:buClr>
                <a:srgbClr val="EBE114"/>
              </a:buClr>
              <a:buSzPct val="90000"/>
              <a:buFont typeface="Wingdings" panose="05000000000000000000" pitchFamily="2" charset="2"/>
              <a:buNone/>
            </a:pPr>
            <a:r>
              <a:rPr lang="de-CH" altLang="en-US" sz="1600" b="1">
                <a:solidFill>
                  <a:srgbClr val="000000"/>
                </a:solidFill>
                <a:latin typeface="Arial Narrow" panose="020B0606020202030204" pitchFamily="34" charset="0"/>
                <a:cs typeface="Arial" panose="020B0604020202020204" pitchFamily="34" charset="0"/>
              </a:rPr>
              <a:t>31.3±3.7</a:t>
            </a:r>
          </a:p>
        </p:txBody>
      </p:sp>
      <p:sp>
        <p:nvSpPr>
          <p:cNvPr id="40992" name="Rectangle 33"/>
          <p:cNvSpPr>
            <a:spLocks noChangeArrowheads="1"/>
          </p:cNvSpPr>
          <p:nvPr/>
        </p:nvSpPr>
        <p:spPr bwMode="auto">
          <a:xfrm>
            <a:off x="1798638" y="3673475"/>
            <a:ext cx="1584325" cy="336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nchorCtr="1"/>
          <a:lstStyle>
            <a:lvl1pPr>
              <a:spcBef>
                <a:spcPct val="20000"/>
              </a:spcBef>
              <a:buClr>
                <a:srgbClr val="0BD0D9"/>
              </a:buClr>
              <a:buSzPct val="95000"/>
              <a:buFont typeface="Wingdings 2" panose="05020102010507070707" pitchFamily="18" charset="2"/>
              <a:buChar char=""/>
              <a:defRPr sz="2600">
                <a:solidFill>
                  <a:schemeClr val="tx1"/>
                </a:solidFill>
                <a:latin typeface="Gill Sans MT"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Gill Sans MT"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Gill Sans MT" pitchFamily="34"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Gill Sans MT" pitchFamily="34"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9pPr>
          </a:lstStyle>
          <a:p>
            <a:pPr algn="ctr" fontAlgn="base">
              <a:spcAft>
                <a:spcPct val="0"/>
              </a:spcAft>
              <a:buClr>
                <a:srgbClr val="EBE114"/>
              </a:buClr>
              <a:buSzPct val="90000"/>
              <a:buFont typeface="Wingdings" panose="05000000000000000000" pitchFamily="2" charset="2"/>
              <a:buNone/>
            </a:pPr>
            <a:r>
              <a:rPr lang="de-CH" altLang="en-US" sz="1600" b="1">
                <a:solidFill>
                  <a:srgbClr val="000000"/>
                </a:solidFill>
                <a:latin typeface="Arial Narrow" panose="020B0606020202030204" pitchFamily="34" charset="0"/>
                <a:cs typeface="Arial" panose="020B0604020202020204" pitchFamily="34" charset="0"/>
              </a:rPr>
              <a:t>2.9±0.7</a:t>
            </a:r>
          </a:p>
        </p:txBody>
      </p:sp>
      <p:sp>
        <p:nvSpPr>
          <p:cNvPr id="40993" name="Rectangle 34"/>
          <p:cNvSpPr>
            <a:spLocks noChangeArrowheads="1"/>
          </p:cNvSpPr>
          <p:nvPr/>
        </p:nvSpPr>
        <p:spPr bwMode="auto">
          <a:xfrm>
            <a:off x="1798638" y="2327275"/>
            <a:ext cx="1584325" cy="336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nchorCtr="1"/>
          <a:lstStyle>
            <a:lvl1pPr>
              <a:spcBef>
                <a:spcPct val="20000"/>
              </a:spcBef>
              <a:buClr>
                <a:srgbClr val="0BD0D9"/>
              </a:buClr>
              <a:buSzPct val="95000"/>
              <a:buFont typeface="Wingdings 2" panose="05020102010507070707" pitchFamily="18" charset="2"/>
              <a:buChar char=""/>
              <a:defRPr sz="2600">
                <a:solidFill>
                  <a:schemeClr val="tx1"/>
                </a:solidFill>
                <a:latin typeface="Gill Sans MT"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Gill Sans MT"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Gill Sans MT" pitchFamily="34"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Gill Sans MT" pitchFamily="34"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9pPr>
          </a:lstStyle>
          <a:p>
            <a:pPr algn="ctr" fontAlgn="base">
              <a:spcAft>
                <a:spcPct val="0"/>
              </a:spcAft>
              <a:buClr>
                <a:srgbClr val="EBE114"/>
              </a:buClr>
              <a:buSzPct val="90000"/>
              <a:buFont typeface="Wingdings" panose="05000000000000000000" pitchFamily="2" charset="2"/>
              <a:buNone/>
            </a:pPr>
            <a:r>
              <a:rPr lang="de-CH" altLang="en-US" sz="1600" b="1">
                <a:solidFill>
                  <a:srgbClr val="000000"/>
                </a:solidFill>
                <a:latin typeface="Arial Narrow" panose="020B0606020202030204" pitchFamily="34" charset="0"/>
                <a:cs typeface="Arial" panose="020B0604020202020204" pitchFamily="34" charset="0"/>
              </a:rPr>
              <a:t>10.3±0.6</a:t>
            </a:r>
          </a:p>
        </p:txBody>
      </p:sp>
      <p:sp>
        <p:nvSpPr>
          <p:cNvPr id="40994" name="Rectangle 35"/>
          <p:cNvSpPr>
            <a:spLocks noChangeArrowheads="1"/>
          </p:cNvSpPr>
          <p:nvPr/>
        </p:nvSpPr>
        <p:spPr bwMode="auto">
          <a:xfrm>
            <a:off x="5327650" y="1417638"/>
            <a:ext cx="3708400" cy="431800"/>
          </a:xfrm>
          <a:prstGeom prst="rect">
            <a:avLst/>
          </a:prstGeom>
          <a:solidFill>
            <a:schemeClr val="tx2"/>
          </a:solidFill>
          <a:ln w="9525">
            <a:solidFill>
              <a:schemeClr val="tx1"/>
            </a:solidFill>
            <a:miter lim="800000"/>
            <a:headEnd/>
            <a:tailEnd/>
          </a:ln>
        </p:spPr>
        <p:txBody>
          <a:bodyPr lIns="90000" tIns="46800" rIns="90000" bIns="46800" anchor="ctr" anchorCtr="1"/>
          <a:lstStyle>
            <a:lvl1pPr>
              <a:spcBef>
                <a:spcPct val="20000"/>
              </a:spcBef>
              <a:buClr>
                <a:srgbClr val="0BD0D9"/>
              </a:buClr>
              <a:buSzPct val="95000"/>
              <a:buFont typeface="Wingdings 2" panose="05020102010507070707" pitchFamily="18" charset="2"/>
              <a:buChar char=""/>
              <a:defRPr sz="2600">
                <a:solidFill>
                  <a:schemeClr val="tx1"/>
                </a:solidFill>
                <a:latin typeface="Gill Sans MT"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Gill Sans MT"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Gill Sans MT" pitchFamily="34"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Gill Sans MT" pitchFamily="34"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9pPr>
          </a:lstStyle>
          <a:p>
            <a:pPr algn="ctr" fontAlgn="base">
              <a:spcAft>
                <a:spcPct val="0"/>
              </a:spcAft>
              <a:buClr>
                <a:srgbClr val="EBE114"/>
              </a:buClr>
              <a:buSzPct val="90000"/>
              <a:buFont typeface="Wingdings" panose="05000000000000000000" pitchFamily="2" charset="2"/>
              <a:buNone/>
            </a:pPr>
            <a:r>
              <a:rPr lang="de-CH" altLang="en-US" sz="1800" b="1">
                <a:solidFill>
                  <a:srgbClr val="FFFFFF"/>
                </a:solidFill>
                <a:latin typeface="Arial Narrow" panose="020B0606020202030204" pitchFamily="34" charset="0"/>
                <a:cs typeface="Arial" panose="020B0604020202020204" pitchFamily="34" charset="0"/>
              </a:rPr>
              <a:t>Control (Placebo; n=20)</a:t>
            </a:r>
          </a:p>
        </p:txBody>
      </p:sp>
      <p:sp>
        <p:nvSpPr>
          <p:cNvPr id="40995" name="Rectangle 36"/>
          <p:cNvSpPr>
            <a:spLocks noChangeArrowheads="1"/>
          </p:cNvSpPr>
          <p:nvPr/>
        </p:nvSpPr>
        <p:spPr bwMode="auto">
          <a:xfrm>
            <a:off x="1798638" y="1417638"/>
            <a:ext cx="3529012" cy="431800"/>
          </a:xfrm>
          <a:prstGeom prst="rect">
            <a:avLst/>
          </a:prstGeom>
          <a:solidFill>
            <a:schemeClr val="tx2"/>
          </a:solidFill>
          <a:ln w="9525">
            <a:solidFill>
              <a:schemeClr val="tx1"/>
            </a:solidFill>
            <a:miter lim="800000"/>
            <a:headEnd/>
            <a:tailEnd/>
          </a:ln>
        </p:spPr>
        <p:txBody>
          <a:bodyPr lIns="90000" tIns="46800" rIns="90000" bIns="46800" anchor="ctr" anchorCtr="1"/>
          <a:lstStyle>
            <a:lvl1pPr>
              <a:spcBef>
                <a:spcPct val="20000"/>
              </a:spcBef>
              <a:buClr>
                <a:srgbClr val="0BD0D9"/>
              </a:buClr>
              <a:buSzPct val="95000"/>
              <a:buFont typeface="Wingdings 2" panose="05020102010507070707" pitchFamily="18" charset="2"/>
              <a:buChar char=""/>
              <a:defRPr sz="2600">
                <a:solidFill>
                  <a:schemeClr val="tx1"/>
                </a:solidFill>
                <a:latin typeface="Gill Sans MT"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Gill Sans MT"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Gill Sans MT" pitchFamily="34"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Gill Sans MT" pitchFamily="34"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9pPr>
          </a:lstStyle>
          <a:p>
            <a:pPr algn="ctr" fontAlgn="base">
              <a:spcAft>
                <a:spcPct val="0"/>
              </a:spcAft>
              <a:buClr>
                <a:srgbClr val="EBE114"/>
              </a:buClr>
              <a:buSzPct val="90000"/>
              <a:buFont typeface="Wingdings" panose="05000000000000000000" pitchFamily="2" charset="2"/>
              <a:buNone/>
            </a:pPr>
            <a:r>
              <a:rPr lang="de-CH" altLang="en-US" sz="1800" b="1">
                <a:solidFill>
                  <a:srgbClr val="FFFFFF"/>
                </a:solidFill>
                <a:latin typeface="Arial Narrow" panose="020B0606020202030204" pitchFamily="34" charset="0"/>
                <a:cs typeface="Arial" panose="020B0604020202020204" pitchFamily="34" charset="0"/>
              </a:rPr>
              <a:t>Treatment (IV iron; n=20)</a:t>
            </a:r>
          </a:p>
        </p:txBody>
      </p:sp>
      <p:sp>
        <p:nvSpPr>
          <p:cNvPr id="40996" name="Rectangle 38"/>
          <p:cNvSpPr>
            <a:spLocks noChangeArrowheads="1"/>
          </p:cNvSpPr>
          <p:nvPr/>
        </p:nvSpPr>
        <p:spPr bwMode="auto">
          <a:xfrm>
            <a:off x="7343775" y="5356225"/>
            <a:ext cx="1692275" cy="336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nchorCtr="1"/>
          <a:lstStyle>
            <a:lvl1pPr>
              <a:spcBef>
                <a:spcPct val="20000"/>
              </a:spcBef>
              <a:buClr>
                <a:srgbClr val="0BD0D9"/>
              </a:buClr>
              <a:buSzPct val="95000"/>
              <a:buFont typeface="Wingdings 2" panose="05020102010507070707" pitchFamily="18" charset="2"/>
              <a:buChar char=""/>
              <a:defRPr sz="2600">
                <a:solidFill>
                  <a:schemeClr val="tx1"/>
                </a:solidFill>
                <a:latin typeface="Gill Sans MT"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Gill Sans MT"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Gill Sans MT" pitchFamily="34"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Gill Sans MT" pitchFamily="34"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9pPr>
          </a:lstStyle>
          <a:p>
            <a:pPr algn="ctr" fontAlgn="base">
              <a:spcAft>
                <a:spcPct val="0"/>
              </a:spcAft>
              <a:buClr>
                <a:srgbClr val="EBE114"/>
              </a:buClr>
              <a:buSzPct val="90000"/>
              <a:buFont typeface="Wingdings" panose="05000000000000000000" pitchFamily="2" charset="2"/>
              <a:buNone/>
            </a:pPr>
            <a:r>
              <a:rPr lang="de-CH" altLang="en-US" sz="1600" b="1">
                <a:solidFill>
                  <a:srgbClr val="000000"/>
                </a:solidFill>
                <a:latin typeface="Arial Narrow" panose="020B0606020202030204" pitchFamily="34" charset="0"/>
                <a:cs typeface="Arial" panose="020B0604020202020204" pitchFamily="34" charset="0"/>
              </a:rPr>
              <a:t>184.5±58.5</a:t>
            </a:r>
          </a:p>
        </p:txBody>
      </p:sp>
      <p:sp>
        <p:nvSpPr>
          <p:cNvPr id="40997" name="Rectangle 39"/>
          <p:cNvSpPr>
            <a:spLocks noChangeArrowheads="1"/>
          </p:cNvSpPr>
          <p:nvPr/>
        </p:nvSpPr>
        <p:spPr bwMode="auto">
          <a:xfrm>
            <a:off x="3382963" y="5356225"/>
            <a:ext cx="1944687" cy="336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nchorCtr="1"/>
          <a:lstStyle>
            <a:lvl1pPr>
              <a:spcBef>
                <a:spcPct val="20000"/>
              </a:spcBef>
              <a:buClr>
                <a:srgbClr val="0BD0D9"/>
              </a:buClr>
              <a:buSzPct val="95000"/>
              <a:buFont typeface="Wingdings 2" panose="05020102010507070707" pitchFamily="18" charset="2"/>
              <a:buChar char=""/>
              <a:defRPr sz="2600">
                <a:solidFill>
                  <a:schemeClr val="tx1"/>
                </a:solidFill>
                <a:latin typeface="Gill Sans MT"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Gill Sans MT"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Gill Sans MT" pitchFamily="34"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Gill Sans MT" pitchFamily="34"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9pPr>
          </a:lstStyle>
          <a:p>
            <a:pPr algn="ctr" fontAlgn="base">
              <a:spcAft>
                <a:spcPct val="0"/>
              </a:spcAft>
              <a:buClr>
                <a:srgbClr val="EBE114"/>
              </a:buClr>
              <a:buSzPct val="90000"/>
              <a:buFont typeface="Wingdings" panose="05000000000000000000" pitchFamily="2" charset="2"/>
              <a:buNone/>
            </a:pPr>
            <a:r>
              <a:rPr lang="de-CH" altLang="en-US" sz="1600" b="1">
                <a:solidFill>
                  <a:srgbClr val="000000"/>
                </a:solidFill>
                <a:latin typeface="Arial Narrow" panose="020B0606020202030204" pitchFamily="34" charset="0"/>
                <a:cs typeface="Arial" panose="020B0604020202020204" pitchFamily="34" charset="0"/>
              </a:rPr>
              <a:t>240.1±51.2* </a:t>
            </a:r>
          </a:p>
        </p:txBody>
      </p:sp>
      <p:sp>
        <p:nvSpPr>
          <p:cNvPr id="40998" name="Rectangle 40"/>
          <p:cNvSpPr>
            <a:spLocks noChangeArrowheads="1"/>
          </p:cNvSpPr>
          <p:nvPr/>
        </p:nvSpPr>
        <p:spPr bwMode="auto">
          <a:xfrm>
            <a:off x="142875" y="5356225"/>
            <a:ext cx="1655763" cy="336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lstStyle>
            <a:lvl1pPr>
              <a:spcBef>
                <a:spcPct val="20000"/>
              </a:spcBef>
              <a:buClr>
                <a:srgbClr val="0BD0D9"/>
              </a:buClr>
              <a:buSzPct val="95000"/>
              <a:buFont typeface="Wingdings 2" panose="05020102010507070707" pitchFamily="18" charset="2"/>
              <a:buChar char=""/>
              <a:defRPr sz="2600">
                <a:solidFill>
                  <a:schemeClr val="tx1"/>
                </a:solidFill>
                <a:latin typeface="Gill Sans MT"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Gill Sans MT"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Gill Sans MT" pitchFamily="34"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Gill Sans MT" pitchFamily="34"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9pPr>
          </a:lstStyle>
          <a:p>
            <a:pPr fontAlgn="base">
              <a:spcAft>
                <a:spcPct val="0"/>
              </a:spcAft>
              <a:buClr>
                <a:srgbClr val="EBE114"/>
              </a:buClr>
              <a:buSzPct val="90000"/>
              <a:buFont typeface="Wingdings" panose="05000000000000000000" pitchFamily="2" charset="2"/>
              <a:buNone/>
            </a:pPr>
            <a:r>
              <a:rPr lang="de-CH" altLang="en-US" sz="1600" b="1">
                <a:solidFill>
                  <a:srgbClr val="000000"/>
                </a:solidFill>
                <a:latin typeface="Arial Narrow" panose="020B0606020202030204" pitchFamily="34" charset="0"/>
                <a:cs typeface="Arial" panose="020B0604020202020204" pitchFamily="34" charset="0"/>
              </a:rPr>
              <a:t>6MWT</a:t>
            </a:r>
          </a:p>
        </p:txBody>
      </p:sp>
      <p:sp>
        <p:nvSpPr>
          <p:cNvPr id="40999" name="Rectangle 41"/>
          <p:cNvSpPr>
            <a:spLocks noChangeArrowheads="1"/>
          </p:cNvSpPr>
          <p:nvPr/>
        </p:nvSpPr>
        <p:spPr bwMode="auto">
          <a:xfrm>
            <a:off x="7343775" y="4346575"/>
            <a:ext cx="1692275" cy="336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nchorCtr="1"/>
          <a:lstStyle>
            <a:lvl1pPr>
              <a:spcBef>
                <a:spcPct val="20000"/>
              </a:spcBef>
              <a:buClr>
                <a:srgbClr val="0BD0D9"/>
              </a:buClr>
              <a:buSzPct val="95000"/>
              <a:buFont typeface="Wingdings 2" panose="05020102010507070707" pitchFamily="18" charset="2"/>
              <a:buChar char=""/>
              <a:defRPr sz="2600">
                <a:solidFill>
                  <a:schemeClr val="tx1"/>
                </a:solidFill>
                <a:latin typeface="Gill Sans MT"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Gill Sans MT"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Gill Sans MT" pitchFamily="34"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Gill Sans MT" pitchFamily="34"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9pPr>
          </a:lstStyle>
          <a:p>
            <a:pPr algn="ctr" fontAlgn="base">
              <a:spcAft>
                <a:spcPct val="0"/>
              </a:spcAft>
              <a:buClr>
                <a:srgbClr val="EBE114"/>
              </a:buClr>
              <a:buSzPct val="90000"/>
              <a:buFont typeface="Wingdings" panose="05000000000000000000" pitchFamily="2" charset="2"/>
              <a:buNone/>
            </a:pPr>
            <a:r>
              <a:rPr lang="de-CH" altLang="en-US" sz="1600" b="1">
                <a:solidFill>
                  <a:srgbClr val="000000"/>
                </a:solidFill>
                <a:latin typeface="Arial Narrow" panose="020B0606020202030204" pitchFamily="34" charset="0"/>
                <a:cs typeface="Arial" panose="020B0604020202020204" pitchFamily="34" charset="0"/>
              </a:rPr>
              <a:t> 76.3± 10.4 </a:t>
            </a:r>
          </a:p>
        </p:txBody>
      </p:sp>
      <p:sp>
        <p:nvSpPr>
          <p:cNvPr id="41000" name="Rectangle 42"/>
          <p:cNvSpPr>
            <a:spLocks noChangeArrowheads="1"/>
          </p:cNvSpPr>
          <p:nvPr/>
        </p:nvSpPr>
        <p:spPr bwMode="auto">
          <a:xfrm>
            <a:off x="3382963" y="4346575"/>
            <a:ext cx="1944687" cy="336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nchorCtr="1"/>
          <a:lstStyle>
            <a:lvl1pPr>
              <a:spcBef>
                <a:spcPct val="20000"/>
              </a:spcBef>
              <a:buClr>
                <a:srgbClr val="0BD0D9"/>
              </a:buClr>
              <a:buSzPct val="95000"/>
              <a:buFont typeface="Wingdings 2" panose="05020102010507070707" pitchFamily="18" charset="2"/>
              <a:buChar char=""/>
              <a:defRPr sz="2600">
                <a:solidFill>
                  <a:schemeClr val="tx1"/>
                </a:solidFill>
                <a:latin typeface="Gill Sans MT"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Gill Sans MT"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Gill Sans MT" pitchFamily="34"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Gill Sans MT" pitchFamily="34"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9pPr>
          </a:lstStyle>
          <a:p>
            <a:pPr algn="ctr" fontAlgn="base">
              <a:spcAft>
                <a:spcPct val="0"/>
              </a:spcAft>
              <a:buClr>
                <a:srgbClr val="EBE114"/>
              </a:buClr>
              <a:buSzPct val="90000"/>
              <a:buFont typeface="Wingdings" panose="05000000000000000000" pitchFamily="2" charset="2"/>
              <a:buNone/>
            </a:pPr>
            <a:r>
              <a:rPr lang="de-CH" altLang="en-US" sz="1600" b="1">
                <a:solidFill>
                  <a:srgbClr val="000000"/>
                </a:solidFill>
                <a:latin typeface="Arial Narrow" panose="020B0606020202030204" pitchFamily="34" charset="0"/>
                <a:cs typeface="Arial" panose="020B0604020202020204" pitchFamily="34" charset="0"/>
              </a:rPr>
              <a:t>67.5±8.2* </a:t>
            </a:r>
          </a:p>
        </p:txBody>
      </p:sp>
      <p:sp>
        <p:nvSpPr>
          <p:cNvPr id="41001" name="Rectangle 43"/>
          <p:cNvSpPr>
            <a:spLocks noChangeArrowheads="1"/>
          </p:cNvSpPr>
          <p:nvPr/>
        </p:nvSpPr>
        <p:spPr bwMode="auto">
          <a:xfrm>
            <a:off x="142875" y="4346575"/>
            <a:ext cx="1655763" cy="336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lstStyle>
            <a:lvl1pPr>
              <a:spcBef>
                <a:spcPct val="20000"/>
              </a:spcBef>
              <a:buClr>
                <a:srgbClr val="0BD0D9"/>
              </a:buClr>
              <a:buSzPct val="95000"/>
              <a:buFont typeface="Wingdings 2" panose="05020102010507070707" pitchFamily="18" charset="2"/>
              <a:buChar char=""/>
              <a:defRPr sz="2600">
                <a:solidFill>
                  <a:schemeClr val="tx1"/>
                </a:solidFill>
                <a:latin typeface="Gill Sans MT"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Gill Sans MT"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Gill Sans MT" pitchFamily="34"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Gill Sans MT" pitchFamily="34"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9pPr>
          </a:lstStyle>
          <a:p>
            <a:pPr fontAlgn="base">
              <a:spcAft>
                <a:spcPct val="0"/>
              </a:spcAft>
              <a:buClr>
                <a:srgbClr val="EBE114"/>
              </a:buClr>
              <a:buSzPct val="90000"/>
              <a:buFont typeface="Wingdings" panose="05000000000000000000" pitchFamily="2" charset="2"/>
              <a:buNone/>
            </a:pPr>
            <a:r>
              <a:rPr lang="de-CH" altLang="en-US" sz="1600" b="1">
                <a:solidFill>
                  <a:srgbClr val="000000"/>
                </a:solidFill>
                <a:latin typeface="Arial Narrow" panose="020B0606020202030204" pitchFamily="34" charset="0"/>
                <a:cs typeface="Arial" panose="020B0604020202020204" pitchFamily="34" charset="0"/>
              </a:rPr>
              <a:t>Heart rate </a:t>
            </a:r>
          </a:p>
        </p:txBody>
      </p:sp>
      <p:sp>
        <p:nvSpPr>
          <p:cNvPr id="41002" name="Rectangle 44"/>
          <p:cNvSpPr>
            <a:spLocks noChangeArrowheads="1"/>
          </p:cNvSpPr>
          <p:nvPr/>
        </p:nvSpPr>
        <p:spPr bwMode="auto">
          <a:xfrm>
            <a:off x="7343775" y="4683125"/>
            <a:ext cx="1692275" cy="336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nchorCtr="1"/>
          <a:lstStyle>
            <a:lvl1pPr>
              <a:spcBef>
                <a:spcPct val="20000"/>
              </a:spcBef>
              <a:buClr>
                <a:srgbClr val="0BD0D9"/>
              </a:buClr>
              <a:buSzPct val="95000"/>
              <a:buFont typeface="Wingdings 2" panose="05020102010507070707" pitchFamily="18" charset="2"/>
              <a:buChar char=""/>
              <a:defRPr sz="2600">
                <a:solidFill>
                  <a:schemeClr val="tx1"/>
                </a:solidFill>
                <a:latin typeface="Gill Sans MT"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Gill Sans MT"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Gill Sans MT" pitchFamily="34"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Gill Sans MT" pitchFamily="34"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9pPr>
          </a:lstStyle>
          <a:p>
            <a:pPr algn="ctr" fontAlgn="base">
              <a:spcAft>
                <a:spcPct val="0"/>
              </a:spcAft>
              <a:buClr>
                <a:srgbClr val="EBE114"/>
              </a:buClr>
              <a:buSzPct val="90000"/>
              <a:buFont typeface="Wingdings" panose="05000000000000000000" pitchFamily="2" charset="2"/>
              <a:buNone/>
            </a:pPr>
            <a:r>
              <a:rPr lang="de-CH" altLang="en-US" sz="1600" b="1">
                <a:solidFill>
                  <a:srgbClr val="000000"/>
                </a:solidFill>
                <a:latin typeface="Arial Narrow" panose="020B0606020202030204" pitchFamily="34" charset="0"/>
                <a:cs typeface="Arial" panose="020B0604020202020204" pitchFamily="34" charset="0"/>
              </a:rPr>
              <a:t>450.9±248</a:t>
            </a:r>
          </a:p>
        </p:txBody>
      </p:sp>
      <p:sp>
        <p:nvSpPr>
          <p:cNvPr id="41003" name="Rectangle 45"/>
          <p:cNvSpPr>
            <a:spLocks noChangeArrowheads="1"/>
          </p:cNvSpPr>
          <p:nvPr/>
        </p:nvSpPr>
        <p:spPr bwMode="auto">
          <a:xfrm>
            <a:off x="3382963" y="4683125"/>
            <a:ext cx="1944687" cy="336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nchorCtr="1"/>
          <a:lstStyle>
            <a:lvl1pPr>
              <a:spcBef>
                <a:spcPct val="20000"/>
              </a:spcBef>
              <a:buClr>
                <a:srgbClr val="0BD0D9"/>
              </a:buClr>
              <a:buSzPct val="95000"/>
              <a:buFont typeface="Wingdings 2" panose="05020102010507070707" pitchFamily="18" charset="2"/>
              <a:buChar char=""/>
              <a:defRPr sz="2600">
                <a:solidFill>
                  <a:schemeClr val="tx1"/>
                </a:solidFill>
                <a:latin typeface="Gill Sans MT"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Gill Sans MT"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Gill Sans MT" pitchFamily="34"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Gill Sans MT" pitchFamily="34"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9pPr>
          </a:lstStyle>
          <a:p>
            <a:pPr algn="ctr" fontAlgn="base">
              <a:spcAft>
                <a:spcPct val="0"/>
              </a:spcAft>
              <a:buClr>
                <a:srgbClr val="EBE114"/>
              </a:buClr>
              <a:buSzPct val="90000"/>
              <a:buFont typeface="Wingdings" panose="05000000000000000000" pitchFamily="2" charset="2"/>
              <a:buNone/>
            </a:pPr>
            <a:r>
              <a:rPr lang="de-CH" altLang="en-US" sz="1600" b="1">
                <a:solidFill>
                  <a:srgbClr val="000000"/>
                </a:solidFill>
                <a:latin typeface="Arial Narrow" panose="020B0606020202030204" pitchFamily="34" charset="0"/>
                <a:cs typeface="Arial" panose="020B0604020202020204" pitchFamily="34" charset="0"/>
              </a:rPr>
              <a:t>117.5±87.4* </a:t>
            </a:r>
          </a:p>
        </p:txBody>
      </p:sp>
      <p:sp>
        <p:nvSpPr>
          <p:cNvPr id="41004" name="Rectangle 46"/>
          <p:cNvSpPr>
            <a:spLocks noChangeArrowheads="1"/>
          </p:cNvSpPr>
          <p:nvPr/>
        </p:nvSpPr>
        <p:spPr bwMode="auto">
          <a:xfrm>
            <a:off x="142875" y="4683125"/>
            <a:ext cx="1655763" cy="336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lstStyle>
            <a:lvl1pPr>
              <a:spcBef>
                <a:spcPct val="20000"/>
              </a:spcBef>
              <a:buClr>
                <a:srgbClr val="0BD0D9"/>
              </a:buClr>
              <a:buSzPct val="95000"/>
              <a:buFont typeface="Wingdings 2" panose="05020102010507070707" pitchFamily="18" charset="2"/>
              <a:buChar char=""/>
              <a:defRPr sz="2600">
                <a:solidFill>
                  <a:schemeClr val="tx1"/>
                </a:solidFill>
                <a:latin typeface="Gill Sans MT"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Gill Sans MT"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Gill Sans MT" pitchFamily="34"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Gill Sans MT" pitchFamily="34"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9pPr>
          </a:lstStyle>
          <a:p>
            <a:pPr fontAlgn="base">
              <a:spcAft>
                <a:spcPct val="0"/>
              </a:spcAft>
              <a:buClr>
                <a:srgbClr val="EBE114"/>
              </a:buClr>
              <a:buSzPct val="90000"/>
              <a:buFont typeface="Wingdings" panose="05000000000000000000" pitchFamily="2" charset="2"/>
              <a:buNone/>
            </a:pPr>
            <a:r>
              <a:rPr lang="de-CH" altLang="en-US" sz="1600" b="1">
                <a:solidFill>
                  <a:srgbClr val="000000"/>
                </a:solidFill>
                <a:latin typeface="Arial Narrow" panose="020B0606020202030204" pitchFamily="34" charset="0"/>
                <a:cs typeface="Arial" panose="020B0604020202020204" pitchFamily="34" charset="0"/>
              </a:rPr>
              <a:t>BNP</a:t>
            </a:r>
          </a:p>
        </p:txBody>
      </p:sp>
      <p:sp>
        <p:nvSpPr>
          <p:cNvPr id="41005" name="Rectangle 47"/>
          <p:cNvSpPr>
            <a:spLocks noChangeArrowheads="1"/>
          </p:cNvSpPr>
          <p:nvPr/>
        </p:nvSpPr>
        <p:spPr bwMode="auto">
          <a:xfrm>
            <a:off x="7343775" y="5019675"/>
            <a:ext cx="1692275" cy="336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nchorCtr="1"/>
          <a:lstStyle>
            <a:lvl1pPr>
              <a:spcBef>
                <a:spcPct val="20000"/>
              </a:spcBef>
              <a:buClr>
                <a:srgbClr val="0BD0D9"/>
              </a:buClr>
              <a:buSzPct val="95000"/>
              <a:buFont typeface="Wingdings 2" panose="05020102010507070707" pitchFamily="18" charset="2"/>
              <a:buChar char=""/>
              <a:defRPr sz="2600">
                <a:solidFill>
                  <a:schemeClr val="tx1"/>
                </a:solidFill>
                <a:latin typeface="Gill Sans MT"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Gill Sans MT"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Gill Sans MT" pitchFamily="34"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Gill Sans MT" pitchFamily="34"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9pPr>
          </a:lstStyle>
          <a:p>
            <a:pPr algn="ctr" fontAlgn="base">
              <a:spcAft>
                <a:spcPct val="0"/>
              </a:spcAft>
              <a:buClr>
                <a:srgbClr val="EBE114"/>
              </a:buClr>
              <a:buSzPct val="90000"/>
              <a:buFont typeface="Wingdings" panose="05000000000000000000" pitchFamily="2" charset="2"/>
              <a:buNone/>
            </a:pPr>
            <a:r>
              <a:rPr lang="de-CH" altLang="en-US" sz="1600" b="1">
                <a:solidFill>
                  <a:srgbClr val="000000"/>
                </a:solidFill>
                <a:latin typeface="Arial Narrow" panose="020B0606020202030204" pitchFamily="34" charset="0"/>
                <a:cs typeface="Arial" panose="020B0604020202020204" pitchFamily="34" charset="0"/>
              </a:rPr>
              <a:t> 58±8</a:t>
            </a:r>
          </a:p>
        </p:txBody>
      </p:sp>
      <p:sp>
        <p:nvSpPr>
          <p:cNvPr id="41006" name="Rectangle 48"/>
          <p:cNvSpPr>
            <a:spLocks noChangeArrowheads="1"/>
          </p:cNvSpPr>
          <p:nvPr/>
        </p:nvSpPr>
        <p:spPr bwMode="auto">
          <a:xfrm>
            <a:off x="3382963" y="5019675"/>
            <a:ext cx="1944687" cy="336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nchorCtr="1"/>
          <a:lstStyle>
            <a:lvl1pPr>
              <a:spcBef>
                <a:spcPct val="20000"/>
              </a:spcBef>
              <a:buClr>
                <a:srgbClr val="0BD0D9"/>
              </a:buClr>
              <a:buSzPct val="95000"/>
              <a:buFont typeface="Wingdings 2" panose="05020102010507070707" pitchFamily="18" charset="2"/>
              <a:buChar char=""/>
              <a:defRPr sz="2600">
                <a:solidFill>
                  <a:schemeClr val="tx1"/>
                </a:solidFill>
                <a:latin typeface="Gill Sans MT"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Gill Sans MT"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Gill Sans MT" pitchFamily="34"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Gill Sans MT" pitchFamily="34"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9pPr>
          </a:lstStyle>
          <a:p>
            <a:pPr algn="ctr" fontAlgn="base">
              <a:spcAft>
                <a:spcPct val="0"/>
              </a:spcAft>
              <a:buClr>
                <a:srgbClr val="EBE114"/>
              </a:buClr>
              <a:buSzPct val="90000"/>
              <a:buFont typeface="Wingdings" panose="05000000000000000000" pitchFamily="2" charset="2"/>
              <a:buNone/>
            </a:pPr>
            <a:r>
              <a:rPr lang="de-CH" altLang="en-US" sz="1600" b="1">
                <a:solidFill>
                  <a:srgbClr val="000000"/>
                </a:solidFill>
                <a:latin typeface="Arial Narrow" panose="020B0606020202030204" pitchFamily="34" charset="0"/>
                <a:cs typeface="Arial" panose="020B0604020202020204" pitchFamily="34" charset="0"/>
              </a:rPr>
              <a:t>41±7* </a:t>
            </a:r>
          </a:p>
        </p:txBody>
      </p:sp>
      <p:sp>
        <p:nvSpPr>
          <p:cNvPr id="41007" name="Rectangle 49"/>
          <p:cNvSpPr>
            <a:spLocks noChangeArrowheads="1"/>
          </p:cNvSpPr>
          <p:nvPr/>
        </p:nvSpPr>
        <p:spPr bwMode="auto">
          <a:xfrm>
            <a:off x="142875" y="5019675"/>
            <a:ext cx="1655763" cy="336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lstStyle>
            <a:lvl1pPr>
              <a:spcBef>
                <a:spcPct val="20000"/>
              </a:spcBef>
              <a:buClr>
                <a:srgbClr val="0BD0D9"/>
              </a:buClr>
              <a:buSzPct val="95000"/>
              <a:buFont typeface="Wingdings 2" panose="05020102010507070707" pitchFamily="18" charset="2"/>
              <a:buChar char=""/>
              <a:defRPr sz="2600">
                <a:solidFill>
                  <a:schemeClr val="tx1"/>
                </a:solidFill>
                <a:latin typeface="Gill Sans MT"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Gill Sans MT"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Gill Sans MT" pitchFamily="34"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Gill Sans MT" pitchFamily="34"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9pPr>
          </a:lstStyle>
          <a:p>
            <a:pPr fontAlgn="base">
              <a:spcAft>
                <a:spcPct val="0"/>
              </a:spcAft>
              <a:buClr>
                <a:srgbClr val="EBE114"/>
              </a:buClr>
              <a:buSzPct val="90000"/>
              <a:buFont typeface="Wingdings" panose="05000000000000000000" pitchFamily="2" charset="2"/>
              <a:buNone/>
            </a:pPr>
            <a:r>
              <a:rPr lang="de-CH" altLang="en-US" sz="1600" b="1">
                <a:solidFill>
                  <a:srgbClr val="000000"/>
                </a:solidFill>
                <a:latin typeface="Arial Narrow" panose="020B0606020202030204" pitchFamily="34" charset="0"/>
                <a:cs typeface="Arial" panose="020B0604020202020204" pitchFamily="34" charset="0"/>
              </a:rPr>
              <a:t>MLHFQ</a:t>
            </a:r>
          </a:p>
        </p:txBody>
      </p:sp>
      <p:sp>
        <p:nvSpPr>
          <p:cNvPr id="41008" name="Rectangle 50"/>
          <p:cNvSpPr>
            <a:spLocks noChangeArrowheads="1"/>
          </p:cNvSpPr>
          <p:nvPr/>
        </p:nvSpPr>
        <p:spPr bwMode="auto">
          <a:xfrm>
            <a:off x="7343775" y="5692775"/>
            <a:ext cx="1692275" cy="336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nchorCtr="1"/>
          <a:lstStyle>
            <a:lvl1pPr>
              <a:spcBef>
                <a:spcPct val="20000"/>
              </a:spcBef>
              <a:buClr>
                <a:srgbClr val="0BD0D9"/>
              </a:buClr>
              <a:buSzPct val="95000"/>
              <a:buFont typeface="Wingdings 2" panose="05020102010507070707" pitchFamily="18" charset="2"/>
              <a:buChar char=""/>
              <a:defRPr sz="2600">
                <a:solidFill>
                  <a:schemeClr val="tx1"/>
                </a:solidFill>
                <a:latin typeface="Gill Sans MT"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Gill Sans MT"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Gill Sans MT" pitchFamily="34"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Gill Sans MT" pitchFamily="34"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9pPr>
          </a:lstStyle>
          <a:p>
            <a:pPr algn="ctr" fontAlgn="base">
              <a:spcAft>
                <a:spcPct val="0"/>
              </a:spcAft>
              <a:buClr>
                <a:srgbClr val="EBE114"/>
              </a:buClr>
              <a:buSzPct val="90000"/>
              <a:buFont typeface="Wingdings" panose="05000000000000000000" pitchFamily="2" charset="2"/>
              <a:buNone/>
            </a:pPr>
            <a:r>
              <a:rPr lang="de-CH" altLang="en-US" sz="1600" b="1">
                <a:solidFill>
                  <a:srgbClr val="000000"/>
                </a:solidFill>
                <a:latin typeface="Arial Narrow" panose="020B0606020202030204" pitchFamily="34" charset="0"/>
                <a:cs typeface="Arial" panose="020B0604020202020204" pitchFamily="34" charset="0"/>
              </a:rPr>
              <a:t>5</a:t>
            </a:r>
          </a:p>
        </p:txBody>
      </p:sp>
      <p:sp>
        <p:nvSpPr>
          <p:cNvPr id="41009" name="Rectangle 51"/>
          <p:cNvSpPr>
            <a:spLocks noChangeArrowheads="1"/>
          </p:cNvSpPr>
          <p:nvPr/>
        </p:nvSpPr>
        <p:spPr bwMode="auto">
          <a:xfrm>
            <a:off x="3382963" y="5692775"/>
            <a:ext cx="1944687" cy="336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nchorCtr="1"/>
          <a:lstStyle>
            <a:lvl1pPr>
              <a:spcBef>
                <a:spcPct val="20000"/>
              </a:spcBef>
              <a:buClr>
                <a:srgbClr val="0BD0D9"/>
              </a:buClr>
              <a:buSzPct val="95000"/>
              <a:buFont typeface="Wingdings 2" panose="05020102010507070707" pitchFamily="18" charset="2"/>
              <a:buChar char=""/>
              <a:defRPr sz="2600">
                <a:solidFill>
                  <a:schemeClr val="tx1"/>
                </a:solidFill>
                <a:latin typeface="Gill Sans MT"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Gill Sans MT"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Gill Sans MT" pitchFamily="34"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Gill Sans MT" pitchFamily="34"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9pPr>
          </a:lstStyle>
          <a:p>
            <a:pPr algn="ctr" fontAlgn="base">
              <a:spcAft>
                <a:spcPct val="0"/>
              </a:spcAft>
              <a:buClr>
                <a:srgbClr val="EBE114"/>
              </a:buClr>
              <a:buSzPct val="90000"/>
              <a:buFont typeface="Wingdings" panose="05000000000000000000" pitchFamily="2" charset="2"/>
              <a:buNone/>
            </a:pPr>
            <a:r>
              <a:rPr lang="de-CH" altLang="en-US" sz="1600" b="1">
                <a:solidFill>
                  <a:srgbClr val="000000"/>
                </a:solidFill>
                <a:latin typeface="Arial Narrow" panose="020B0606020202030204" pitchFamily="34" charset="0"/>
                <a:cs typeface="Arial" panose="020B0604020202020204" pitchFamily="34" charset="0"/>
              </a:rPr>
              <a:t>0 </a:t>
            </a:r>
          </a:p>
        </p:txBody>
      </p:sp>
      <p:sp>
        <p:nvSpPr>
          <p:cNvPr id="41010" name="Rectangle 52"/>
          <p:cNvSpPr>
            <a:spLocks noChangeArrowheads="1"/>
          </p:cNvSpPr>
          <p:nvPr/>
        </p:nvSpPr>
        <p:spPr bwMode="auto">
          <a:xfrm>
            <a:off x="142875" y="5692775"/>
            <a:ext cx="1655763" cy="336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lstStyle>
            <a:lvl1pPr>
              <a:spcBef>
                <a:spcPct val="20000"/>
              </a:spcBef>
              <a:buClr>
                <a:srgbClr val="0BD0D9"/>
              </a:buClr>
              <a:buSzPct val="95000"/>
              <a:buFont typeface="Wingdings 2" panose="05020102010507070707" pitchFamily="18" charset="2"/>
              <a:buChar char=""/>
              <a:defRPr sz="2600">
                <a:solidFill>
                  <a:schemeClr val="tx1"/>
                </a:solidFill>
                <a:latin typeface="Gill Sans MT"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Gill Sans MT"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Gill Sans MT" pitchFamily="34"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Gill Sans MT" pitchFamily="34"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9pPr>
          </a:lstStyle>
          <a:p>
            <a:pPr fontAlgn="base">
              <a:spcAft>
                <a:spcPct val="0"/>
              </a:spcAft>
              <a:buClr>
                <a:srgbClr val="EBE114"/>
              </a:buClr>
              <a:buSzPct val="90000"/>
              <a:buFont typeface="Wingdings" panose="05000000000000000000" pitchFamily="2" charset="2"/>
              <a:buNone/>
            </a:pPr>
            <a:r>
              <a:rPr lang="en-US" altLang="en-US" sz="1600" b="1">
                <a:solidFill>
                  <a:srgbClr val="000000"/>
                </a:solidFill>
                <a:latin typeface="Arial Narrow" panose="020B0606020202030204" pitchFamily="34" charset="0"/>
                <a:cs typeface="Arial" panose="020B0604020202020204" pitchFamily="34" charset="0"/>
              </a:rPr>
              <a:t>H</a:t>
            </a:r>
            <a:r>
              <a:rPr lang="de-CH" altLang="en-US" sz="1600" b="1">
                <a:solidFill>
                  <a:srgbClr val="000000"/>
                </a:solidFill>
                <a:latin typeface="Arial Narrow" panose="020B0606020202030204" pitchFamily="34" charset="0"/>
                <a:cs typeface="Arial" panose="020B0604020202020204" pitchFamily="34" charset="0"/>
              </a:rPr>
              <a:t>ospitalisations </a:t>
            </a:r>
          </a:p>
        </p:txBody>
      </p:sp>
      <p:sp>
        <p:nvSpPr>
          <p:cNvPr id="41011" name="Rectangle 53"/>
          <p:cNvSpPr>
            <a:spLocks noChangeArrowheads="1"/>
          </p:cNvSpPr>
          <p:nvPr/>
        </p:nvSpPr>
        <p:spPr bwMode="auto">
          <a:xfrm>
            <a:off x="7343775" y="4010025"/>
            <a:ext cx="1692275" cy="336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nchorCtr="1"/>
          <a:lstStyle>
            <a:lvl1pPr>
              <a:spcBef>
                <a:spcPct val="20000"/>
              </a:spcBef>
              <a:buClr>
                <a:srgbClr val="0BD0D9"/>
              </a:buClr>
              <a:buSzPct val="95000"/>
              <a:buFont typeface="Wingdings 2" panose="05020102010507070707" pitchFamily="18" charset="2"/>
              <a:buChar char=""/>
              <a:defRPr sz="2600">
                <a:solidFill>
                  <a:schemeClr val="tx1"/>
                </a:solidFill>
                <a:latin typeface="Gill Sans MT"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Gill Sans MT"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Gill Sans MT" pitchFamily="34"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Gill Sans MT" pitchFamily="34"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9pPr>
          </a:lstStyle>
          <a:p>
            <a:pPr algn="ctr" fontAlgn="base">
              <a:spcAft>
                <a:spcPct val="0"/>
              </a:spcAft>
              <a:buClr>
                <a:srgbClr val="EBE114"/>
              </a:buClr>
              <a:buSzPct val="90000"/>
              <a:buFont typeface="Wingdings" panose="05000000000000000000" pitchFamily="2" charset="2"/>
              <a:buNone/>
            </a:pPr>
            <a:r>
              <a:rPr lang="de-CH" altLang="en-US" sz="1600" b="1">
                <a:solidFill>
                  <a:srgbClr val="000000"/>
                </a:solidFill>
                <a:latin typeface="Arial Narrow" panose="020B0606020202030204" pitchFamily="34" charset="0"/>
                <a:cs typeface="Arial" panose="020B0604020202020204" pitchFamily="34" charset="0"/>
              </a:rPr>
              <a:t> 28.8±2.4</a:t>
            </a:r>
          </a:p>
        </p:txBody>
      </p:sp>
      <p:sp>
        <p:nvSpPr>
          <p:cNvPr id="41012" name="Rectangle 54"/>
          <p:cNvSpPr>
            <a:spLocks noChangeArrowheads="1"/>
          </p:cNvSpPr>
          <p:nvPr/>
        </p:nvSpPr>
        <p:spPr bwMode="auto">
          <a:xfrm>
            <a:off x="3382963" y="4010025"/>
            <a:ext cx="1944687" cy="336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nchorCtr="1"/>
          <a:lstStyle>
            <a:lvl1pPr>
              <a:spcBef>
                <a:spcPct val="20000"/>
              </a:spcBef>
              <a:buClr>
                <a:srgbClr val="0BD0D9"/>
              </a:buClr>
              <a:buSzPct val="95000"/>
              <a:buFont typeface="Wingdings 2" panose="05020102010507070707" pitchFamily="18" charset="2"/>
              <a:buChar char=""/>
              <a:defRPr sz="2600">
                <a:solidFill>
                  <a:schemeClr val="tx1"/>
                </a:solidFill>
                <a:latin typeface="Gill Sans MT"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Gill Sans MT"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Gill Sans MT" pitchFamily="34"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Gill Sans MT" pitchFamily="34"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9pPr>
          </a:lstStyle>
          <a:p>
            <a:pPr algn="ctr" fontAlgn="base">
              <a:spcAft>
                <a:spcPct val="0"/>
              </a:spcAft>
              <a:buClr>
                <a:srgbClr val="EBE114"/>
              </a:buClr>
              <a:buSzPct val="90000"/>
              <a:buFont typeface="Wingdings" panose="05000000000000000000" pitchFamily="2" charset="2"/>
              <a:buNone/>
            </a:pPr>
            <a:r>
              <a:rPr lang="de-CH" altLang="en-US" sz="1600" b="1">
                <a:solidFill>
                  <a:srgbClr val="000000"/>
                </a:solidFill>
                <a:latin typeface="Arial Narrow" panose="020B0606020202030204" pitchFamily="34" charset="0"/>
                <a:cs typeface="Arial" panose="020B0604020202020204" pitchFamily="34" charset="0"/>
              </a:rPr>
              <a:t>35.7±4.7* </a:t>
            </a:r>
          </a:p>
        </p:txBody>
      </p:sp>
      <p:sp>
        <p:nvSpPr>
          <p:cNvPr id="41013" name="Rectangle 55"/>
          <p:cNvSpPr>
            <a:spLocks noChangeArrowheads="1"/>
          </p:cNvSpPr>
          <p:nvPr/>
        </p:nvSpPr>
        <p:spPr bwMode="auto">
          <a:xfrm>
            <a:off x="142875" y="4010025"/>
            <a:ext cx="1655763" cy="336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lstStyle>
            <a:lvl1pPr>
              <a:spcBef>
                <a:spcPct val="20000"/>
              </a:spcBef>
              <a:buClr>
                <a:srgbClr val="0BD0D9"/>
              </a:buClr>
              <a:buSzPct val="95000"/>
              <a:buFont typeface="Wingdings 2" panose="05020102010507070707" pitchFamily="18" charset="2"/>
              <a:buChar char=""/>
              <a:defRPr sz="2600">
                <a:solidFill>
                  <a:schemeClr val="tx1"/>
                </a:solidFill>
                <a:latin typeface="Gill Sans MT"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Gill Sans MT"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Gill Sans MT" pitchFamily="34"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Gill Sans MT" pitchFamily="34"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9pPr>
          </a:lstStyle>
          <a:p>
            <a:pPr fontAlgn="base">
              <a:spcAft>
                <a:spcPct val="0"/>
              </a:spcAft>
              <a:buClr>
                <a:srgbClr val="EBE114"/>
              </a:buClr>
              <a:buSzPct val="90000"/>
              <a:buFont typeface="Wingdings" panose="05000000000000000000" pitchFamily="2" charset="2"/>
              <a:buNone/>
            </a:pPr>
            <a:r>
              <a:rPr lang="de-CH" altLang="en-US" sz="1600" b="1">
                <a:solidFill>
                  <a:srgbClr val="000000"/>
                </a:solidFill>
                <a:latin typeface="Arial Narrow" panose="020B0606020202030204" pitchFamily="34" charset="0"/>
                <a:cs typeface="Arial" panose="020B0604020202020204" pitchFamily="34" charset="0"/>
              </a:rPr>
              <a:t>LVEF</a:t>
            </a:r>
          </a:p>
        </p:txBody>
      </p:sp>
      <p:sp>
        <p:nvSpPr>
          <p:cNvPr id="41014" name="Rectangle 56"/>
          <p:cNvSpPr>
            <a:spLocks noChangeArrowheads="1"/>
          </p:cNvSpPr>
          <p:nvPr/>
        </p:nvSpPr>
        <p:spPr bwMode="auto">
          <a:xfrm>
            <a:off x="7343775" y="3673475"/>
            <a:ext cx="1692275" cy="336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nchorCtr="1"/>
          <a:lstStyle>
            <a:lvl1pPr>
              <a:spcBef>
                <a:spcPct val="20000"/>
              </a:spcBef>
              <a:buClr>
                <a:srgbClr val="0BD0D9"/>
              </a:buClr>
              <a:buSzPct val="95000"/>
              <a:buFont typeface="Wingdings 2" panose="05020102010507070707" pitchFamily="18" charset="2"/>
              <a:buChar char=""/>
              <a:defRPr sz="2600">
                <a:solidFill>
                  <a:schemeClr val="tx1"/>
                </a:solidFill>
                <a:latin typeface="Gill Sans MT"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Gill Sans MT"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Gill Sans MT" pitchFamily="34"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Gill Sans MT" pitchFamily="34"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9pPr>
          </a:lstStyle>
          <a:p>
            <a:pPr algn="ctr" fontAlgn="base">
              <a:spcAft>
                <a:spcPct val="0"/>
              </a:spcAft>
              <a:buClr>
                <a:srgbClr val="EBE114"/>
              </a:buClr>
              <a:buSzPct val="90000"/>
              <a:buFont typeface="Wingdings" panose="05000000000000000000" pitchFamily="2" charset="2"/>
              <a:buNone/>
            </a:pPr>
            <a:r>
              <a:rPr lang="de-CH" altLang="en-US" sz="1600" b="1">
                <a:solidFill>
                  <a:srgbClr val="000000"/>
                </a:solidFill>
                <a:latin typeface="Arial Narrow" panose="020B0606020202030204" pitchFamily="34" charset="0"/>
                <a:cs typeface="Arial" panose="020B0604020202020204" pitchFamily="34" charset="0"/>
              </a:rPr>
              <a:t> 3.3±0.6</a:t>
            </a:r>
          </a:p>
        </p:txBody>
      </p:sp>
      <p:sp>
        <p:nvSpPr>
          <p:cNvPr id="41015" name="Rectangle 57"/>
          <p:cNvSpPr>
            <a:spLocks noChangeArrowheads="1"/>
          </p:cNvSpPr>
          <p:nvPr/>
        </p:nvSpPr>
        <p:spPr bwMode="auto">
          <a:xfrm>
            <a:off x="3382963" y="3673475"/>
            <a:ext cx="1944687" cy="336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nchorCtr="1"/>
          <a:lstStyle>
            <a:lvl1pPr>
              <a:spcBef>
                <a:spcPct val="20000"/>
              </a:spcBef>
              <a:buClr>
                <a:srgbClr val="0BD0D9"/>
              </a:buClr>
              <a:buSzPct val="95000"/>
              <a:buFont typeface="Wingdings 2" panose="05020102010507070707" pitchFamily="18" charset="2"/>
              <a:buChar char=""/>
              <a:defRPr sz="2600">
                <a:solidFill>
                  <a:schemeClr val="tx1"/>
                </a:solidFill>
                <a:latin typeface="Gill Sans MT"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Gill Sans MT"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Gill Sans MT" pitchFamily="34"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Gill Sans MT" pitchFamily="34"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9pPr>
          </a:lstStyle>
          <a:p>
            <a:pPr algn="ctr" fontAlgn="base">
              <a:spcAft>
                <a:spcPct val="0"/>
              </a:spcAft>
              <a:buClr>
                <a:srgbClr val="EBE114"/>
              </a:buClr>
              <a:buSzPct val="90000"/>
              <a:buFont typeface="Wingdings" panose="05000000000000000000" pitchFamily="2" charset="2"/>
              <a:buNone/>
            </a:pPr>
            <a:r>
              <a:rPr lang="de-CH" altLang="en-US" sz="1600" b="1">
                <a:solidFill>
                  <a:srgbClr val="000000"/>
                </a:solidFill>
                <a:latin typeface="Arial Narrow" panose="020B0606020202030204" pitchFamily="34" charset="0"/>
                <a:cs typeface="Arial" panose="020B0604020202020204" pitchFamily="34" charset="0"/>
              </a:rPr>
              <a:t>2.0±0.2* </a:t>
            </a:r>
          </a:p>
        </p:txBody>
      </p:sp>
      <p:sp>
        <p:nvSpPr>
          <p:cNvPr id="41016" name="Rectangle 58"/>
          <p:cNvSpPr>
            <a:spLocks noChangeArrowheads="1"/>
          </p:cNvSpPr>
          <p:nvPr/>
        </p:nvSpPr>
        <p:spPr bwMode="auto">
          <a:xfrm>
            <a:off x="142875" y="3673475"/>
            <a:ext cx="1655763" cy="336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lstStyle>
            <a:lvl1pPr>
              <a:spcBef>
                <a:spcPct val="20000"/>
              </a:spcBef>
              <a:buClr>
                <a:srgbClr val="0BD0D9"/>
              </a:buClr>
              <a:buSzPct val="95000"/>
              <a:buFont typeface="Wingdings 2" panose="05020102010507070707" pitchFamily="18" charset="2"/>
              <a:buChar char=""/>
              <a:defRPr sz="2600">
                <a:solidFill>
                  <a:schemeClr val="tx1"/>
                </a:solidFill>
                <a:latin typeface="Gill Sans MT"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Gill Sans MT"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Gill Sans MT" pitchFamily="34"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Gill Sans MT" pitchFamily="34"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9pPr>
          </a:lstStyle>
          <a:p>
            <a:pPr fontAlgn="base">
              <a:spcAft>
                <a:spcPct val="0"/>
              </a:spcAft>
              <a:buClr>
                <a:srgbClr val="EBE114"/>
              </a:buClr>
              <a:buSzPct val="90000"/>
              <a:buFont typeface="Wingdings" panose="05000000000000000000" pitchFamily="2" charset="2"/>
              <a:buNone/>
            </a:pPr>
            <a:r>
              <a:rPr lang="de-CH" altLang="en-US" sz="1600" b="1">
                <a:solidFill>
                  <a:srgbClr val="000000"/>
                </a:solidFill>
                <a:latin typeface="Arial Narrow" panose="020B0606020202030204" pitchFamily="34" charset="0"/>
                <a:cs typeface="Arial" panose="020B0604020202020204" pitchFamily="34" charset="0"/>
              </a:rPr>
              <a:t>NYHA</a:t>
            </a:r>
          </a:p>
        </p:txBody>
      </p:sp>
      <p:sp>
        <p:nvSpPr>
          <p:cNvPr id="41017" name="Rectangle 59"/>
          <p:cNvSpPr>
            <a:spLocks noChangeArrowheads="1"/>
          </p:cNvSpPr>
          <p:nvPr/>
        </p:nvSpPr>
        <p:spPr bwMode="auto">
          <a:xfrm>
            <a:off x="7343775" y="2327275"/>
            <a:ext cx="1692275" cy="336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nchorCtr="1"/>
          <a:lstStyle>
            <a:lvl1pPr>
              <a:spcBef>
                <a:spcPct val="20000"/>
              </a:spcBef>
              <a:buClr>
                <a:srgbClr val="0BD0D9"/>
              </a:buClr>
              <a:buSzPct val="95000"/>
              <a:buFont typeface="Wingdings 2" panose="05020102010507070707" pitchFamily="18" charset="2"/>
              <a:buChar char=""/>
              <a:defRPr sz="2600">
                <a:solidFill>
                  <a:schemeClr val="tx1"/>
                </a:solidFill>
                <a:latin typeface="Gill Sans MT"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Gill Sans MT"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Gill Sans MT" pitchFamily="34"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Gill Sans MT" pitchFamily="34"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9pPr>
          </a:lstStyle>
          <a:p>
            <a:pPr algn="ctr" fontAlgn="base">
              <a:spcAft>
                <a:spcPct val="0"/>
              </a:spcAft>
              <a:buClr>
                <a:srgbClr val="EBE114"/>
              </a:buClr>
              <a:buSzPct val="90000"/>
              <a:buFont typeface="Wingdings" panose="05000000000000000000" pitchFamily="2" charset="2"/>
              <a:buNone/>
            </a:pPr>
            <a:r>
              <a:rPr lang="de-CH" altLang="en-US" sz="1600" b="1">
                <a:solidFill>
                  <a:srgbClr val="000000"/>
                </a:solidFill>
                <a:latin typeface="Arial Narrow" panose="020B0606020202030204" pitchFamily="34" charset="0"/>
                <a:cs typeface="Arial" panose="020B0604020202020204" pitchFamily="34" charset="0"/>
              </a:rPr>
              <a:t> 9.8±0.6</a:t>
            </a:r>
          </a:p>
        </p:txBody>
      </p:sp>
      <p:sp>
        <p:nvSpPr>
          <p:cNvPr id="41018" name="Rectangle 60"/>
          <p:cNvSpPr>
            <a:spLocks noChangeArrowheads="1"/>
          </p:cNvSpPr>
          <p:nvPr/>
        </p:nvSpPr>
        <p:spPr bwMode="auto">
          <a:xfrm>
            <a:off x="3382963" y="2327275"/>
            <a:ext cx="1944687" cy="336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nchorCtr="1"/>
          <a:lstStyle>
            <a:lvl1pPr>
              <a:spcBef>
                <a:spcPct val="20000"/>
              </a:spcBef>
              <a:buClr>
                <a:srgbClr val="0BD0D9"/>
              </a:buClr>
              <a:buSzPct val="95000"/>
              <a:buFont typeface="Wingdings 2" panose="05020102010507070707" pitchFamily="18" charset="2"/>
              <a:buChar char=""/>
              <a:defRPr sz="2600">
                <a:solidFill>
                  <a:schemeClr val="tx1"/>
                </a:solidFill>
                <a:latin typeface="Gill Sans MT"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Gill Sans MT"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Gill Sans MT" pitchFamily="34"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Gill Sans MT" pitchFamily="34"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9pPr>
          </a:lstStyle>
          <a:p>
            <a:pPr algn="ctr" fontAlgn="base">
              <a:spcAft>
                <a:spcPct val="0"/>
              </a:spcAft>
              <a:buClr>
                <a:srgbClr val="EBE114"/>
              </a:buClr>
              <a:buSzPct val="90000"/>
              <a:buFont typeface="Wingdings" panose="05000000000000000000" pitchFamily="2" charset="2"/>
              <a:buNone/>
            </a:pPr>
            <a:r>
              <a:rPr lang="de-CH" altLang="en-US" sz="1600" b="1">
                <a:solidFill>
                  <a:srgbClr val="000000"/>
                </a:solidFill>
                <a:latin typeface="Arial Narrow" panose="020B0606020202030204" pitchFamily="34" charset="0"/>
                <a:cs typeface="Arial" panose="020B0604020202020204" pitchFamily="34" charset="0"/>
              </a:rPr>
              <a:t>11.8±0.7* </a:t>
            </a:r>
          </a:p>
        </p:txBody>
      </p:sp>
      <p:sp>
        <p:nvSpPr>
          <p:cNvPr id="41019" name="Rectangle 61"/>
          <p:cNvSpPr>
            <a:spLocks noChangeArrowheads="1"/>
          </p:cNvSpPr>
          <p:nvPr/>
        </p:nvSpPr>
        <p:spPr bwMode="auto">
          <a:xfrm>
            <a:off x="142875" y="2327275"/>
            <a:ext cx="1655763" cy="336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lstStyle>
            <a:lvl1pPr>
              <a:spcBef>
                <a:spcPct val="20000"/>
              </a:spcBef>
              <a:buClr>
                <a:srgbClr val="0BD0D9"/>
              </a:buClr>
              <a:buSzPct val="95000"/>
              <a:buFont typeface="Wingdings 2" panose="05020102010507070707" pitchFamily="18" charset="2"/>
              <a:buChar char=""/>
              <a:defRPr sz="2600">
                <a:solidFill>
                  <a:schemeClr val="tx1"/>
                </a:solidFill>
                <a:latin typeface="Gill Sans MT"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Gill Sans MT"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Gill Sans MT" pitchFamily="34"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Gill Sans MT" pitchFamily="34"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9pPr>
          </a:lstStyle>
          <a:p>
            <a:pPr fontAlgn="base">
              <a:spcAft>
                <a:spcPct val="0"/>
              </a:spcAft>
              <a:buClr>
                <a:srgbClr val="EBE114"/>
              </a:buClr>
              <a:buSzPct val="90000"/>
              <a:buFont typeface="Wingdings" panose="05000000000000000000" pitchFamily="2" charset="2"/>
              <a:buNone/>
            </a:pPr>
            <a:r>
              <a:rPr lang="de-CH" altLang="en-US" sz="1600" b="1">
                <a:solidFill>
                  <a:srgbClr val="000000"/>
                </a:solidFill>
                <a:latin typeface="Arial Narrow" panose="020B0606020202030204" pitchFamily="34" charset="0"/>
                <a:cs typeface="Arial" panose="020B0604020202020204" pitchFamily="34" charset="0"/>
              </a:rPr>
              <a:t>Hb</a:t>
            </a:r>
          </a:p>
        </p:txBody>
      </p:sp>
      <p:sp>
        <p:nvSpPr>
          <p:cNvPr id="41020" name="Line 62"/>
          <p:cNvSpPr>
            <a:spLocks noChangeShapeType="1"/>
          </p:cNvSpPr>
          <p:nvPr/>
        </p:nvSpPr>
        <p:spPr bwMode="auto">
          <a:xfrm>
            <a:off x="142875" y="4010025"/>
            <a:ext cx="165576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z="2000">
              <a:solidFill>
                <a:srgbClr val="000000"/>
              </a:solidFill>
              <a:latin typeface="Arial" panose="020B0604020202020204" pitchFamily="34" charset="0"/>
              <a:cs typeface="Arial" panose="020B0604020202020204" pitchFamily="34" charset="0"/>
            </a:endParaRPr>
          </a:p>
        </p:txBody>
      </p:sp>
      <p:sp>
        <p:nvSpPr>
          <p:cNvPr id="41021" name="Line 63"/>
          <p:cNvSpPr>
            <a:spLocks noChangeShapeType="1"/>
          </p:cNvSpPr>
          <p:nvPr/>
        </p:nvSpPr>
        <p:spPr bwMode="auto">
          <a:xfrm>
            <a:off x="142875" y="4346575"/>
            <a:ext cx="165576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z="2000">
              <a:solidFill>
                <a:srgbClr val="000000"/>
              </a:solidFill>
              <a:latin typeface="Arial" panose="020B0604020202020204" pitchFamily="34" charset="0"/>
              <a:cs typeface="Arial" panose="020B0604020202020204" pitchFamily="34" charset="0"/>
            </a:endParaRPr>
          </a:p>
        </p:txBody>
      </p:sp>
      <p:sp>
        <p:nvSpPr>
          <p:cNvPr id="41022" name="Line 64"/>
          <p:cNvSpPr>
            <a:spLocks noChangeShapeType="1"/>
          </p:cNvSpPr>
          <p:nvPr/>
        </p:nvSpPr>
        <p:spPr bwMode="auto">
          <a:xfrm>
            <a:off x="1798638" y="1417638"/>
            <a:ext cx="0" cy="1246187"/>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z="2000">
              <a:solidFill>
                <a:srgbClr val="000000"/>
              </a:solidFill>
              <a:latin typeface="Arial" panose="020B0604020202020204" pitchFamily="34" charset="0"/>
              <a:cs typeface="Arial" panose="020B0604020202020204" pitchFamily="34" charset="0"/>
            </a:endParaRPr>
          </a:p>
        </p:txBody>
      </p:sp>
      <p:sp>
        <p:nvSpPr>
          <p:cNvPr id="41023" name="Line 65"/>
          <p:cNvSpPr>
            <a:spLocks noChangeShapeType="1"/>
          </p:cNvSpPr>
          <p:nvPr/>
        </p:nvSpPr>
        <p:spPr bwMode="auto">
          <a:xfrm>
            <a:off x="5327650" y="1417638"/>
            <a:ext cx="0" cy="909637"/>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z="2000">
              <a:solidFill>
                <a:srgbClr val="000000"/>
              </a:solidFill>
              <a:latin typeface="Arial" panose="020B0604020202020204" pitchFamily="34" charset="0"/>
              <a:cs typeface="Arial" panose="020B0604020202020204" pitchFamily="34" charset="0"/>
            </a:endParaRPr>
          </a:p>
        </p:txBody>
      </p:sp>
      <p:sp>
        <p:nvSpPr>
          <p:cNvPr id="41024" name="Line 66"/>
          <p:cNvSpPr>
            <a:spLocks noChangeShapeType="1"/>
          </p:cNvSpPr>
          <p:nvPr/>
        </p:nvSpPr>
        <p:spPr bwMode="auto">
          <a:xfrm>
            <a:off x="142875" y="5356225"/>
            <a:ext cx="165576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z="2000">
              <a:solidFill>
                <a:srgbClr val="000000"/>
              </a:solidFill>
              <a:latin typeface="Arial" panose="020B0604020202020204" pitchFamily="34" charset="0"/>
              <a:cs typeface="Arial" panose="020B0604020202020204" pitchFamily="34" charset="0"/>
            </a:endParaRPr>
          </a:p>
        </p:txBody>
      </p:sp>
      <p:sp>
        <p:nvSpPr>
          <p:cNvPr id="41025" name="Line 67"/>
          <p:cNvSpPr>
            <a:spLocks noChangeShapeType="1"/>
          </p:cNvSpPr>
          <p:nvPr/>
        </p:nvSpPr>
        <p:spPr bwMode="auto">
          <a:xfrm>
            <a:off x="142875" y="5019675"/>
            <a:ext cx="889317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z="2000">
              <a:solidFill>
                <a:srgbClr val="000000"/>
              </a:solidFill>
              <a:latin typeface="Arial" panose="020B0604020202020204" pitchFamily="34" charset="0"/>
              <a:cs typeface="Arial" panose="020B0604020202020204" pitchFamily="34" charset="0"/>
            </a:endParaRPr>
          </a:p>
        </p:txBody>
      </p:sp>
      <p:sp>
        <p:nvSpPr>
          <p:cNvPr id="41026" name="Line 68"/>
          <p:cNvSpPr>
            <a:spLocks noChangeShapeType="1"/>
          </p:cNvSpPr>
          <p:nvPr/>
        </p:nvSpPr>
        <p:spPr bwMode="auto">
          <a:xfrm>
            <a:off x="142875" y="4683125"/>
            <a:ext cx="165576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z="2000">
              <a:solidFill>
                <a:srgbClr val="000000"/>
              </a:solidFill>
              <a:latin typeface="Arial" panose="020B0604020202020204" pitchFamily="34" charset="0"/>
              <a:cs typeface="Arial" panose="020B0604020202020204" pitchFamily="34" charset="0"/>
            </a:endParaRPr>
          </a:p>
        </p:txBody>
      </p:sp>
      <p:sp>
        <p:nvSpPr>
          <p:cNvPr id="41027" name="Line 69"/>
          <p:cNvSpPr>
            <a:spLocks noChangeShapeType="1"/>
          </p:cNvSpPr>
          <p:nvPr/>
        </p:nvSpPr>
        <p:spPr bwMode="auto">
          <a:xfrm>
            <a:off x="142875" y="5692775"/>
            <a:ext cx="889317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z="2000">
              <a:solidFill>
                <a:srgbClr val="000000"/>
              </a:solidFill>
              <a:latin typeface="Arial" panose="020B0604020202020204" pitchFamily="34" charset="0"/>
              <a:cs typeface="Arial" panose="020B0604020202020204" pitchFamily="34" charset="0"/>
            </a:endParaRPr>
          </a:p>
        </p:txBody>
      </p:sp>
      <p:sp>
        <p:nvSpPr>
          <p:cNvPr id="41028" name="Line 71"/>
          <p:cNvSpPr>
            <a:spLocks noChangeShapeType="1"/>
          </p:cNvSpPr>
          <p:nvPr/>
        </p:nvSpPr>
        <p:spPr bwMode="auto">
          <a:xfrm>
            <a:off x="142875" y="2327275"/>
            <a:ext cx="165576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z="2000">
              <a:solidFill>
                <a:srgbClr val="000000"/>
              </a:solidFill>
              <a:latin typeface="Arial" panose="020B0604020202020204" pitchFamily="34" charset="0"/>
              <a:cs typeface="Arial" panose="020B0604020202020204" pitchFamily="34" charset="0"/>
            </a:endParaRPr>
          </a:p>
        </p:txBody>
      </p:sp>
      <p:sp>
        <p:nvSpPr>
          <p:cNvPr id="41029" name="Line 72"/>
          <p:cNvSpPr>
            <a:spLocks noChangeShapeType="1"/>
          </p:cNvSpPr>
          <p:nvPr/>
        </p:nvSpPr>
        <p:spPr bwMode="auto">
          <a:xfrm>
            <a:off x="3382963" y="1849438"/>
            <a:ext cx="0" cy="47783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z="2000">
              <a:solidFill>
                <a:srgbClr val="000000"/>
              </a:solidFill>
              <a:latin typeface="Arial" panose="020B0604020202020204" pitchFamily="34" charset="0"/>
              <a:cs typeface="Arial" panose="020B0604020202020204" pitchFamily="34" charset="0"/>
            </a:endParaRPr>
          </a:p>
        </p:txBody>
      </p:sp>
      <p:sp>
        <p:nvSpPr>
          <p:cNvPr id="41030" name="Line 73"/>
          <p:cNvSpPr>
            <a:spLocks noChangeShapeType="1"/>
          </p:cNvSpPr>
          <p:nvPr/>
        </p:nvSpPr>
        <p:spPr bwMode="auto">
          <a:xfrm>
            <a:off x="7343775" y="1849438"/>
            <a:ext cx="0" cy="8143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z="2000">
              <a:solidFill>
                <a:srgbClr val="000000"/>
              </a:solidFill>
              <a:latin typeface="Arial" panose="020B0604020202020204" pitchFamily="34" charset="0"/>
              <a:cs typeface="Arial" panose="020B0604020202020204" pitchFamily="34" charset="0"/>
            </a:endParaRPr>
          </a:p>
        </p:txBody>
      </p:sp>
      <p:sp>
        <p:nvSpPr>
          <p:cNvPr id="41031" name="Line 74"/>
          <p:cNvSpPr>
            <a:spLocks noChangeShapeType="1"/>
          </p:cNvSpPr>
          <p:nvPr/>
        </p:nvSpPr>
        <p:spPr bwMode="auto">
          <a:xfrm>
            <a:off x="142875" y="2327275"/>
            <a:ext cx="0" cy="33655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z="2000">
              <a:solidFill>
                <a:srgbClr val="000000"/>
              </a:solidFill>
              <a:latin typeface="Arial" panose="020B0604020202020204" pitchFamily="34" charset="0"/>
              <a:cs typeface="Arial" panose="020B0604020202020204" pitchFamily="34" charset="0"/>
            </a:endParaRPr>
          </a:p>
        </p:txBody>
      </p:sp>
      <p:sp>
        <p:nvSpPr>
          <p:cNvPr id="41032" name="Line 75"/>
          <p:cNvSpPr>
            <a:spLocks noChangeShapeType="1"/>
          </p:cNvSpPr>
          <p:nvPr/>
        </p:nvSpPr>
        <p:spPr bwMode="auto">
          <a:xfrm>
            <a:off x="9036050" y="2327275"/>
            <a:ext cx="0" cy="33655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z="2000">
              <a:solidFill>
                <a:srgbClr val="000000"/>
              </a:solidFill>
              <a:latin typeface="Arial" panose="020B0604020202020204" pitchFamily="34" charset="0"/>
              <a:cs typeface="Arial" panose="020B0604020202020204" pitchFamily="34" charset="0"/>
            </a:endParaRPr>
          </a:p>
        </p:txBody>
      </p:sp>
      <p:sp>
        <p:nvSpPr>
          <p:cNvPr id="41033" name="Line 76"/>
          <p:cNvSpPr>
            <a:spLocks noChangeShapeType="1"/>
          </p:cNvSpPr>
          <p:nvPr/>
        </p:nvSpPr>
        <p:spPr bwMode="auto">
          <a:xfrm>
            <a:off x="3382963" y="6029325"/>
            <a:ext cx="1944687"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z="2000">
              <a:solidFill>
                <a:srgbClr val="000000"/>
              </a:solidFill>
              <a:latin typeface="Arial" panose="020B0604020202020204" pitchFamily="34" charset="0"/>
              <a:cs typeface="Arial" panose="020B0604020202020204" pitchFamily="34" charset="0"/>
            </a:endParaRPr>
          </a:p>
        </p:txBody>
      </p:sp>
      <p:sp>
        <p:nvSpPr>
          <p:cNvPr id="41034" name="Line 77"/>
          <p:cNvSpPr>
            <a:spLocks noChangeShapeType="1"/>
          </p:cNvSpPr>
          <p:nvPr/>
        </p:nvSpPr>
        <p:spPr bwMode="auto">
          <a:xfrm>
            <a:off x="142875" y="6029325"/>
            <a:ext cx="3240088" cy="0"/>
          </a:xfrm>
          <a:prstGeom prst="line">
            <a:avLst/>
          </a:prstGeom>
          <a:noFill/>
          <a:ln w="50800" cap="sq">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z="2000">
              <a:solidFill>
                <a:srgbClr val="000000"/>
              </a:solidFill>
              <a:latin typeface="Arial" panose="020B0604020202020204" pitchFamily="34" charset="0"/>
              <a:cs typeface="Arial" panose="020B0604020202020204" pitchFamily="34" charset="0"/>
            </a:endParaRPr>
          </a:p>
        </p:txBody>
      </p:sp>
      <p:sp>
        <p:nvSpPr>
          <p:cNvPr id="41035" name="Line 78"/>
          <p:cNvSpPr>
            <a:spLocks noChangeShapeType="1"/>
          </p:cNvSpPr>
          <p:nvPr/>
        </p:nvSpPr>
        <p:spPr bwMode="auto">
          <a:xfrm>
            <a:off x="5327650" y="6029325"/>
            <a:ext cx="3708400" cy="0"/>
          </a:xfrm>
          <a:prstGeom prst="line">
            <a:avLst/>
          </a:prstGeom>
          <a:noFill/>
          <a:ln w="50800" cap="sq">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z="2000">
              <a:solidFill>
                <a:srgbClr val="000000"/>
              </a:solidFill>
              <a:latin typeface="Arial" panose="020B0604020202020204" pitchFamily="34" charset="0"/>
              <a:cs typeface="Arial" panose="020B0604020202020204" pitchFamily="34" charset="0"/>
            </a:endParaRPr>
          </a:p>
        </p:txBody>
      </p:sp>
      <p:sp>
        <p:nvSpPr>
          <p:cNvPr id="41036" name="Line 79"/>
          <p:cNvSpPr>
            <a:spLocks noChangeShapeType="1"/>
          </p:cNvSpPr>
          <p:nvPr/>
        </p:nvSpPr>
        <p:spPr bwMode="auto">
          <a:xfrm>
            <a:off x="142875" y="5692775"/>
            <a:ext cx="0" cy="336550"/>
          </a:xfrm>
          <a:prstGeom prst="line">
            <a:avLst/>
          </a:prstGeom>
          <a:noFill/>
          <a:ln w="50800" cap="sq">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z="2000">
              <a:solidFill>
                <a:srgbClr val="000000"/>
              </a:solidFill>
              <a:latin typeface="Arial" panose="020B0604020202020204" pitchFamily="34" charset="0"/>
              <a:cs typeface="Arial" panose="020B0604020202020204" pitchFamily="34" charset="0"/>
            </a:endParaRPr>
          </a:p>
        </p:txBody>
      </p:sp>
      <p:sp>
        <p:nvSpPr>
          <p:cNvPr id="41037" name="Line 80"/>
          <p:cNvSpPr>
            <a:spLocks noChangeShapeType="1"/>
          </p:cNvSpPr>
          <p:nvPr/>
        </p:nvSpPr>
        <p:spPr bwMode="auto">
          <a:xfrm>
            <a:off x="9036050" y="5692775"/>
            <a:ext cx="0" cy="336550"/>
          </a:xfrm>
          <a:prstGeom prst="line">
            <a:avLst/>
          </a:prstGeom>
          <a:noFill/>
          <a:ln w="50800" cap="sq">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z="2000">
              <a:solidFill>
                <a:srgbClr val="000000"/>
              </a:solidFill>
              <a:latin typeface="Arial" panose="020B0604020202020204" pitchFamily="34" charset="0"/>
              <a:cs typeface="Arial" panose="020B0604020202020204" pitchFamily="34" charset="0"/>
            </a:endParaRPr>
          </a:p>
        </p:txBody>
      </p:sp>
      <p:sp>
        <p:nvSpPr>
          <p:cNvPr id="41038" name="Line 81"/>
          <p:cNvSpPr>
            <a:spLocks noChangeShapeType="1"/>
          </p:cNvSpPr>
          <p:nvPr/>
        </p:nvSpPr>
        <p:spPr bwMode="auto">
          <a:xfrm>
            <a:off x="142875" y="1417638"/>
            <a:ext cx="0" cy="909637"/>
          </a:xfrm>
          <a:prstGeom prst="line">
            <a:avLst/>
          </a:prstGeom>
          <a:noFill/>
          <a:ln w="50800" cap="sq">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z="2000">
              <a:solidFill>
                <a:srgbClr val="000000"/>
              </a:solidFill>
              <a:latin typeface="Arial" panose="020B0604020202020204" pitchFamily="34" charset="0"/>
              <a:cs typeface="Arial" panose="020B0604020202020204" pitchFamily="34" charset="0"/>
            </a:endParaRPr>
          </a:p>
        </p:txBody>
      </p:sp>
      <p:sp>
        <p:nvSpPr>
          <p:cNvPr id="41039" name="Line 82"/>
          <p:cNvSpPr>
            <a:spLocks noChangeShapeType="1"/>
          </p:cNvSpPr>
          <p:nvPr/>
        </p:nvSpPr>
        <p:spPr bwMode="auto">
          <a:xfrm>
            <a:off x="9036050" y="1417638"/>
            <a:ext cx="0" cy="909637"/>
          </a:xfrm>
          <a:prstGeom prst="line">
            <a:avLst/>
          </a:prstGeom>
          <a:noFill/>
          <a:ln w="50800" cap="sq">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z="2000">
              <a:solidFill>
                <a:srgbClr val="000000"/>
              </a:solidFill>
              <a:latin typeface="Arial" panose="020B0604020202020204" pitchFamily="34" charset="0"/>
              <a:cs typeface="Arial" panose="020B0604020202020204" pitchFamily="34" charset="0"/>
            </a:endParaRPr>
          </a:p>
        </p:txBody>
      </p:sp>
      <p:sp>
        <p:nvSpPr>
          <p:cNvPr id="41040" name="Line 83"/>
          <p:cNvSpPr>
            <a:spLocks noChangeShapeType="1"/>
          </p:cNvSpPr>
          <p:nvPr/>
        </p:nvSpPr>
        <p:spPr bwMode="auto">
          <a:xfrm>
            <a:off x="142875" y="3673475"/>
            <a:ext cx="0" cy="201930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z="2000">
              <a:solidFill>
                <a:srgbClr val="000000"/>
              </a:solidFill>
              <a:latin typeface="Arial" panose="020B0604020202020204" pitchFamily="34" charset="0"/>
              <a:cs typeface="Arial" panose="020B0604020202020204" pitchFamily="34" charset="0"/>
            </a:endParaRPr>
          </a:p>
        </p:txBody>
      </p:sp>
      <p:sp>
        <p:nvSpPr>
          <p:cNvPr id="41041" name="Line 84"/>
          <p:cNvSpPr>
            <a:spLocks noChangeShapeType="1"/>
          </p:cNvSpPr>
          <p:nvPr/>
        </p:nvSpPr>
        <p:spPr bwMode="auto">
          <a:xfrm>
            <a:off x="1798638" y="3673475"/>
            <a:ext cx="0" cy="235585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z="2000">
              <a:solidFill>
                <a:srgbClr val="000000"/>
              </a:solidFill>
              <a:latin typeface="Arial" panose="020B0604020202020204" pitchFamily="34" charset="0"/>
              <a:cs typeface="Arial" panose="020B0604020202020204" pitchFamily="34" charset="0"/>
            </a:endParaRPr>
          </a:p>
        </p:txBody>
      </p:sp>
      <p:sp>
        <p:nvSpPr>
          <p:cNvPr id="41042" name="Line 85"/>
          <p:cNvSpPr>
            <a:spLocks noChangeShapeType="1"/>
          </p:cNvSpPr>
          <p:nvPr/>
        </p:nvSpPr>
        <p:spPr bwMode="auto">
          <a:xfrm>
            <a:off x="3382963" y="3673475"/>
            <a:ext cx="0" cy="23558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z="2000">
              <a:solidFill>
                <a:srgbClr val="000000"/>
              </a:solidFill>
              <a:latin typeface="Arial" panose="020B0604020202020204" pitchFamily="34" charset="0"/>
              <a:cs typeface="Arial" panose="020B0604020202020204" pitchFamily="34" charset="0"/>
            </a:endParaRPr>
          </a:p>
        </p:txBody>
      </p:sp>
      <p:sp>
        <p:nvSpPr>
          <p:cNvPr id="41043" name="Line 86"/>
          <p:cNvSpPr>
            <a:spLocks noChangeShapeType="1"/>
          </p:cNvSpPr>
          <p:nvPr/>
        </p:nvSpPr>
        <p:spPr bwMode="auto">
          <a:xfrm>
            <a:off x="7343775" y="3673475"/>
            <a:ext cx="0" cy="23558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z="2000">
              <a:solidFill>
                <a:srgbClr val="000000"/>
              </a:solidFill>
              <a:latin typeface="Arial" panose="020B0604020202020204" pitchFamily="34" charset="0"/>
              <a:cs typeface="Arial" panose="020B0604020202020204" pitchFamily="34" charset="0"/>
            </a:endParaRPr>
          </a:p>
        </p:txBody>
      </p:sp>
      <p:sp>
        <p:nvSpPr>
          <p:cNvPr id="41044" name="Line 87"/>
          <p:cNvSpPr>
            <a:spLocks noChangeShapeType="1"/>
          </p:cNvSpPr>
          <p:nvPr/>
        </p:nvSpPr>
        <p:spPr bwMode="auto">
          <a:xfrm>
            <a:off x="9036050" y="3673475"/>
            <a:ext cx="0" cy="201930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z="2000">
              <a:solidFill>
                <a:srgbClr val="000000"/>
              </a:solidFill>
              <a:latin typeface="Arial" panose="020B0604020202020204" pitchFamily="34" charset="0"/>
              <a:cs typeface="Arial" panose="020B0604020202020204" pitchFamily="34" charset="0"/>
            </a:endParaRPr>
          </a:p>
        </p:txBody>
      </p:sp>
      <p:sp>
        <p:nvSpPr>
          <p:cNvPr id="41045" name="Line 88"/>
          <p:cNvSpPr>
            <a:spLocks noChangeShapeType="1"/>
          </p:cNvSpPr>
          <p:nvPr/>
        </p:nvSpPr>
        <p:spPr bwMode="auto">
          <a:xfrm>
            <a:off x="1798638" y="1417638"/>
            <a:ext cx="7237412"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z="2000">
              <a:solidFill>
                <a:srgbClr val="000000"/>
              </a:solidFill>
              <a:latin typeface="Arial" panose="020B0604020202020204" pitchFamily="34" charset="0"/>
              <a:cs typeface="Arial" panose="020B0604020202020204" pitchFamily="34" charset="0"/>
            </a:endParaRPr>
          </a:p>
        </p:txBody>
      </p:sp>
      <p:sp>
        <p:nvSpPr>
          <p:cNvPr id="41046" name="Line 89"/>
          <p:cNvSpPr>
            <a:spLocks noChangeShapeType="1"/>
          </p:cNvSpPr>
          <p:nvPr/>
        </p:nvSpPr>
        <p:spPr bwMode="auto">
          <a:xfrm>
            <a:off x="142875" y="1403350"/>
            <a:ext cx="1655763" cy="0"/>
          </a:xfrm>
          <a:prstGeom prst="line">
            <a:avLst/>
          </a:prstGeom>
          <a:noFill/>
          <a:ln w="50800" cap="sq">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z="2000">
              <a:solidFill>
                <a:srgbClr val="000000"/>
              </a:solidFill>
              <a:latin typeface="Arial" panose="020B0604020202020204" pitchFamily="34" charset="0"/>
              <a:cs typeface="Arial" panose="020B0604020202020204" pitchFamily="34" charset="0"/>
            </a:endParaRPr>
          </a:p>
        </p:txBody>
      </p:sp>
      <p:sp>
        <p:nvSpPr>
          <p:cNvPr id="41047" name="Line 90"/>
          <p:cNvSpPr>
            <a:spLocks noChangeShapeType="1"/>
          </p:cNvSpPr>
          <p:nvPr/>
        </p:nvSpPr>
        <p:spPr bwMode="auto">
          <a:xfrm>
            <a:off x="3382963" y="2327275"/>
            <a:ext cx="0" cy="3365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z="2000">
              <a:solidFill>
                <a:srgbClr val="000000"/>
              </a:solidFill>
              <a:latin typeface="Arial" panose="020B0604020202020204" pitchFamily="34" charset="0"/>
              <a:cs typeface="Arial" panose="020B0604020202020204" pitchFamily="34" charset="0"/>
            </a:endParaRPr>
          </a:p>
        </p:txBody>
      </p:sp>
      <p:sp>
        <p:nvSpPr>
          <p:cNvPr id="41048" name="Line 91"/>
          <p:cNvSpPr>
            <a:spLocks noChangeShapeType="1"/>
          </p:cNvSpPr>
          <p:nvPr/>
        </p:nvSpPr>
        <p:spPr bwMode="auto">
          <a:xfrm>
            <a:off x="1798638" y="2663825"/>
            <a:ext cx="0" cy="100965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z="2000">
              <a:solidFill>
                <a:srgbClr val="000000"/>
              </a:solidFill>
              <a:latin typeface="Arial" panose="020B0604020202020204" pitchFamily="34" charset="0"/>
              <a:cs typeface="Arial" panose="020B0604020202020204" pitchFamily="34" charset="0"/>
            </a:endParaRPr>
          </a:p>
        </p:txBody>
      </p:sp>
      <p:sp>
        <p:nvSpPr>
          <p:cNvPr id="41049" name="Line 92"/>
          <p:cNvSpPr>
            <a:spLocks noChangeShapeType="1"/>
          </p:cNvSpPr>
          <p:nvPr/>
        </p:nvSpPr>
        <p:spPr bwMode="auto">
          <a:xfrm>
            <a:off x="3382963" y="2663825"/>
            <a:ext cx="0" cy="10096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z="2000">
              <a:solidFill>
                <a:srgbClr val="000000"/>
              </a:solidFill>
              <a:latin typeface="Arial" panose="020B0604020202020204" pitchFamily="34" charset="0"/>
              <a:cs typeface="Arial" panose="020B0604020202020204" pitchFamily="34" charset="0"/>
            </a:endParaRPr>
          </a:p>
        </p:txBody>
      </p:sp>
      <p:sp>
        <p:nvSpPr>
          <p:cNvPr id="41050" name="Line 93"/>
          <p:cNvSpPr>
            <a:spLocks noChangeShapeType="1"/>
          </p:cNvSpPr>
          <p:nvPr/>
        </p:nvSpPr>
        <p:spPr bwMode="auto">
          <a:xfrm>
            <a:off x="7343775" y="2663825"/>
            <a:ext cx="0" cy="10096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z="2000">
              <a:solidFill>
                <a:srgbClr val="000000"/>
              </a:solidFill>
              <a:latin typeface="Arial" panose="020B0604020202020204" pitchFamily="34" charset="0"/>
              <a:cs typeface="Arial" panose="020B0604020202020204" pitchFamily="34" charset="0"/>
            </a:endParaRPr>
          </a:p>
        </p:txBody>
      </p:sp>
      <p:sp>
        <p:nvSpPr>
          <p:cNvPr id="41051" name="Line 94"/>
          <p:cNvSpPr>
            <a:spLocks noChangeShapeType="1"/>
          </p:cNvSpPr>
          <p:nvPr/>
        </p:nvSpPr>
        <p:spPr bwMode="auto">
          <a:xfrm>
            <a:off x="142875" y="3000375"/>
            <a:ext cx="889317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z="2000">
              <a:solidFill>
                <a:srgbClr val="000000"/>
              </a:solidFill>
              <a:latin typeface="Arial" panose="020B0604020202020204" pitchFamily="34" charset="0"/>
              <a:cs typeface="Arial" panose="020B0604020202020204" pitchFamily="34" charset="0"/>
            </a:endParaRPr>
          </a:p>
        </p:txBody>
      </p:sp>
      <p:sp>
        <p:nvSpPr>
          <p:cNvPr id="41052" name="Line 95"/>
          <p:cNvSpPr>
            <a:spLocks noChangeShapeType="1"/>
          </p:cNvSpPr>
          <p:nvPr/>
        </p:nvSpPr>
        <p:spPr bwMode="auto">
          <a:xfrm>
            <a:off x="142875" y="3336925"/>
            <a:ext cx="889317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z="2000">
              <a:solidFill>
                <a:srgbClr val="000000"/>
              </a:solidFill>
              <a:latin typeface="Arial" panose="020B0604020202020204" pitchFamily="34" charset="0"/>
              <a:cs typeface="Arial" panose="020B0604020202020204" pitchFamily="34" charset="0"/>
            </a:endParaRPr>
          </a:p>
        </p:txBody>
      </p:sp>
      <p:sp>
        <p:nvSpPr>
          <p:cNvPr id="41053" name="Line 96"/>
          <p:cNvSpPr>
            <a:spLocks noChangeShapeType="1"/>
          </p:cNvSpPr>
          <p:nvPr/>
        </p:nvSpPr>
        <p:spPr bwMode="auto">
          <a:xfrm>
            <a:off x="142875" y="2663825"/>
            <a:ext cx="0" cy="100965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z="2000">
              <a:solidFill>
                <a:srgbClr val="000000"/>
              </a:solidFill>
              <a:latin typeface="Arial" panose="020B0604020202020204" pitchFamily="34" charset="0"/>
              <a:cs typeface="Arial" panose="020B0604020202020204" pitchFamily="34" charset="0"/>
            </a:endParaRPr>
          </a:p>
        </p:txBody>
      </p:sp>
      <p:sp>
        <p:nvSpPr>
          <p:cNvPr id="41054" name="Line 97"/>
          <p:cNvSpPr>
            <a:spLocks noChangeShapeType="1"/>
          </p:cNvSpPr>
          <p:nvPr/>
        </p:nvSpPr>
        <p:spPr bwMode="auto">
          <a:xfrm>
            <a:off x="9036050" y="2663825"/>
            <a:ext cx="0" cy="100965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z="2000">
              <a:solidFill>
                <a:srgbClr val="000000"/>
              </a:solidFill>
              <a:latin typeface="Arial" panose="020B0604020202020204" pitchFamily="34" charset="0"/>
              <a:cs typeface="Arial" panose="020B0604020202020204" pitchFamily="34" charset="0"/>
            </a:endParaRPr>
          </a:p>
        </p:txBody>
      </p:sp>
      <p:sp>
        <p:nvSpPr>
          <p:cNvPr id="41055" name="Line 98"/>
          <p:cNvSpPr>
            <a:spLocks noChangeShapeType="1"/>
          </p:cNvSpPr>
          <p:nvPr/>
        </p:nvSpPr>
        <p:spPr bwMode="auto">
          <a:xfrm>
            <a:off x="1798638" y="2327275"/>
            <a:ext cx="723741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z="2000">
              <a:solidFill>
                <a:srgbClr val="000000"/>
              </a:solidFill>
              <a:latin typeface="Arial" panose="020B0604020202020204" pitchFamily="34" charset="0"/>
              <a:cs typeface="Arial" panose="020B0604020202020204" pitchFamily="34" charset="0"/>
            </a:endParaRPr>
          </a:p>
        </p:txBody>
      </p:sp>
      <p:sp>
        <p:nvSpPr>
          <p:cNvPr id="41056" name="Line 99"/>
          <p:cNvSpPr>
            <a:spLocks noChangeShapeType="1"/>
          </p:cNvSpPr>
          <p:nvPr/>
        </p:nvSpPr>
        <p:spPr bwMode="auto">
          <a:xfrm>
            <a:off x="5327650" y="2327275"/>
            <a:ext cx="0" cy="370205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z="2000">
              <a:solidFill>
                <a:srgbClr val="000000"/>
              </a:solidFill>
              <a:latin typeface="Arial" panose="020B0604020202020204" pitchFamily="34" charset="0"/>
              <a:cs typeface="Arial" panose="020B0604020202020204" pitchFamily="34" charset="0"/>
            </a:endParaRPr>
          </a:p>
        </p:txBody>
      </p:sp>
      <p:sp>
        <p:nvSpPr>
          <p:cNvPr id="41057" name="Line 100"/>
          <p:cNvSpPr>
            <a:spLocks noChangeShapeType="1"/>
          </p:cNvSpPr>
          <p:nvPr/>
        </p:nvSpPr>
        <p:spPr bwMode="auto">
          <a:xfrm>
            <a:off x="1798638" y="4010025"/>
            <a:ext cx="723741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z="2000">
              <a:solidFill>
                <a:srgbClr val="000000"/>
              </a:solidFill>
              <a:latin typeface="Arial" panose="020B0604020202020204" pitchFamily="34" charset="0"/>
              <a:cs typeface="Arial" panose="020B0604020202020204" pitchFamily="34" charset="0"/>
            </a:endParaRPr>
          </a:p>
        </p:txBody>
      </p:sp>
      <p:sp>
        <p:nvSpPr>
          <p:cNvPr id="41058" name="Line 101"/>
          <p:cNvSpPr>
            <a:spLocks noChangeShapeType="1"/>
          </p:cNvSpPr>
          <p:nvPr/>
        </p:nvSpPr>
        <p:spPr bwMode="auto">
          <a:xfrm>
            <a:off x="1798638" y="4346575"/>
            <a:ext cx="352901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z="2000">
              <a:solidFill>
                <a:srgbClr val="000000"/>
              </a:solidFill>
              <a:latin typeface="Arial" panose="020B0604020202020204" pitchFamily="34" charset="0"/>
              <a:cs typeface="Arial" panose="020B0604020202020204" pitchFamily="34" charset="0"/>
            </a:endParaRPr>
          </a:p>
        </p:txBody>
      </p:sp>
      <p:sp>
        <p:nvSpPr>
          <p:cNvPr id="41059" name="Line 102"/>
          <p:cNvSpPr>
            <a:spLocks noChangeShapeType="1"/>
          </p:cNvSpPr>
          <p:nvPr/>
        </p:nvSpPr>
        <p:spPr bwMode="auto">
          <a:xfrm>
            <a:off x="1798638" y="4683125"/>
            <a:ext cx="723741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z="2000">
              <a:solidFill>
                <a:srgbClr val="000000"/>
              </a:solidFill>
              <a:latin typeface="Arial" panose="020B0604020202020204" pitchFamily="34" charset="0"/>
              <a:cs typeface="Arial" panose="020B0604020202020204" pitchFamily="34" charset="0"/>
            </a:endParaRPr>
          </a:p>
        </p:txBody>
      </p:sp>
      <p:sp>
        <p:nvSpPr>
          <p:cNvPr id="41060" name="Line 103"/>
          <p:cNvSpPr>
            <a:spLocks noChangeShapeType="1"/>
          </p:cNvSpPr>
          <p:nvPr/>
        </p:nvSpPr>
        <p:spPr bwMode="auto">
          <a:xfrm>
            <a:off x="1798638" y="5356225"/>
            <a:ext cx="723741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z="2000">
              <a:solidFill>
                <a:srgbClr val="000000"/>
              </a:solidFill>
              <a:latin typeface="Arial" panose="020B0604020202020204" pitchFamily="34" charset="0"/>
              <a:cs typeface="Arial" panose="020B0604020202020204" pitchFamily="34" charset="0"/>
            </a:endParaRPr>
          </a:p>
        </p:txBody>
      </p:sp>
      <p:sp>
        <p:nvSpPr>
          <p:cNvPr id="41061" name="Line 104"/>
          <p:cNvSpPr>
            <a:spLocks noChangeShapeType="1"/>
          </p:cNvSpPr>
          <p:nvPr/>
        </p:nvSpPr>
        <p:spPr bwMode="auto">
          <a:xfrm>
            <a:off x="5327650" y="4346575"/>
            <a:ext cx="20161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z="2000">
              <a:solidFill>
                <a:srgbClr val="000000"/>
              </a:solidFill>
              <a:latin typeface="Arial" panose="020B0604020202020204" pitchFamily="34" charset="0"/>
              <a:cs typeface="Arial" panose="020B0604020202020204" pitchFamily="34" charset="0"/>
            </a:endParaRPr>
          </a:p>
        </p:txBody>
      </p:sp>
      <p:sp>
        <p:nvSpPr>
          <p:cNvPr id="41062" name="Line 105"/>
          <p:cNvSpPr>
            <a:spLocks noChangeShapeType="1"/>
          </p:cNvSpPr>
          <p:nvPr/>
        </p:nvSpPr>
        <p:spPr bwMode="auto">
          <a:xfrm>
            <a:off x="7343775" y="4346575"/>
            <a:ext cx="169227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z="2000">
              <a:solidFill>
                <a:srgbClr val="000000"/>
              </a:solidFill>
              <a:latin typeface="Arial" panose="020B0604020202020204" pitchFamily="34" charset="0"/>
              <a:cs typeface="Arial" panose="020B0604020202020204" pitchFamily="34" charset="0"/>
            </a:endParaRPr>
          </a:p>
        </p:txBody>
      </p:sp>
      <p:sp>
        <p:nvSpPr>
          <p:cNvPr id="41063" name="Text Box 106"/>
          <p:cNvSpPr txBox="1">
            <a:spLocks noChangeArrowheads="1"/>
          </p:cNvSpPr>
          <p:nvPr/>
        </p:nvSpPr>
        <p:spPr bwMode="auto">
          <a:xfrm>
            <a:off x="3657600" y="6382693"/>
            <a:ext cx="50561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Gill Sans MT"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Gill Sans MT"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Gill Sans MT" pitchFamily="34"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Gill Sans MT" pitchFamily="34"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9pPr>
          </a:lstStyle>
          <a:p>
            <a:pPr algn="r" fontAlgn="base">
              <a:spcBef>
                <a:spcPct val="0"/>
              </a:spcBef>
              <a:spcAft>
                <a:spcPct val="0"/>
              </a:spcAft>
              <a:buClrTx/>
              <a:buSzTx/>
              <a:buFontTx/>
              <a:buNone/>
            </a:pPr>
            <a:r>
              <a:rPr lang="da-DK" altLang="en-US" sz="1600" b="1" i="1" dirty="0">
                <a:solidFill>
                  <a:srgbClr val="04617B"/>
                </a:solidFill>
                <a:latin typeface="Arial" panose="020B0604020202020204" pitchFamily="34" charset="0"/>
                <a:cs typeface="Arial" panose="020B0604020202020204" pitchFamily="34" charset="0"/>
              </a:rPr>
              <a:t>Toblli et al , JACC 2007; Okonko et al , JACC 2008.</a:t>
            </a:r>
            <a:endParaRPr lang="de-CH" altLang="en-US" sz="1600" b="1" i="1" dirty="0">
              <a:solidFill>
                <a:srgbClr val="04617B"/>
              </a:solidFill>
              <a:latin typeface="Arial" panose="020B0604020202020204" pitchFamily="34" charset="0"/>
              <a:cs typeface="Arial" panose="020B0604020202020204" pitchFamily="34" charset="0"/>
            </a:endParaRPr>
          </a:p>
        </p:txBody>
      </p:sp>
      <p:sp>
        <p:nvSpPr>
          <p:cNvPr id="41064" name="Rectangle 107"/>
          <p:cNvSpPr>
            <a:spLocks noChangeArrowheads="1"/>
          </p:cNvSpPr>
          <p:nvPr/>
        </p:nvSpPr>
        <p:spPr bwMode="auto">
          <a:xfrm>
            <a:off x="7343775" y="2663825"/>
            <a:ext cx="1692275" cy="336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nchorCtr="1"/>
          <a:lstStyle>
            <a:lvl1pPr>
              <a:spcBef>
                <a:spcPct val="20000"/>
              </a:spcBef>
              <a:buClr>
                <a:srgbClr val="0BD0D9"/>
              </a:buClr>
              <a:buSzPct val="95000"/>
              <a:buFont typeface="Wingdings 2" panose="05020102010507070707" pitchFamily="18" charset="2"/>
              <a:buChar char=""/>
              <a:defRPr sz="2600">
                <a:solidFill>
                  <a:schemeClr val="tx1"/>
                </a:solidFill>
                <a:latin typeface="Gill Sans MT"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Gill Sans MT"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Gill Sans MT" pitchFamily="34"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Gill Sans MT" pitchFamily="34"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9pPr>
          </a:lstStyle>
          <a:p>
            <a:pPr algn="ctr" fontAlgn="base">
              <a:spcAft>
                <a:spcPct val="0"/>
              </a:spcAft>
              <a:buClr>
                <a:srgbClr val="EBE114"/>
              </a:buClr>
              <a:buSzPct val="90000"/>
              <a:buFont typeface="Wingdings" panose="05000000000000000000" pitchFamily="2" charset="2"/>
              <a:buNone/>
            </a:pPr>
            <a:r>
              <a:rPr lang="de-CH" altLang="en-US" sz="1600" b="1">
                <a:solidFill>
                  <a:srgbClr val="000000"/>
                </a:solidFill>
                <a:latin typeface="Arial Narrow" panose="020B0606020202030204" pitchFamily="34" charset="0"/>
                <a:cs typeface="Arial" panose="020B0604020202020204" pitchFamily="34" charset="0"/>
              </a:rPr>
              <a:t> 31.7±10.8</a:t>
            </a:r>
          </a:p>
        </p:txBody>
      </p:sp>
      <p:sp>
        <p:nvSpPr>
          <p:cNvPr id="41065" name="Rectangle 108"/>
          <p:cNvSpPr>
            <a:spLocks noChangeArrowheads="1"/>
          </p:cNvSpPr>
          <p:nvPr/>
        </p:nvSpPr>
        <p:spPr bwMode="auto">
          <a:xfrm>
            <a:off x="5327650" y="2663825"/>
            <a:ext cx="2016125" cy="336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nchorCtr="1"/>
          <a:lstStyle>
            <a:lvl1pPr>
              <a:spcBef>
                <a:spcPct val="20000"/>
              </a:spcBef>
              <a:buClr>
                <a:srgbClr val="0BD0D9"/>
              </a:buClr>
              <a:buSzPct val="95000"/>
              <a:buFont typeface="Wingdings 2" panose="05020102010507070707" pitchFamily="18" charset="2"/>
              <a:buChar char=""/>
              <a:defRPr sz="2600">
                <a:solidFill>
                  <a:schemeClr val="tx1"/>
                </a:solidFill>
                <a:latin typeface="Gill Sans MT"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Gill Sans MT"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Gill Sans MT" pitchFamily="34"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Gill Sans MT" pitchFamily="34"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9pPr>
          </a:lstStyle>
          <a:p>
            <a:pPr algn="ctr" fontAlgn="base">
              <a:spcAft>
                <a:spcPct val="0"/>
              </a:spcAft>
              <a:buClr>
                <a:srgbClr val="EBE114"/>
              </a:buClr>
              <a:buSzPct val="90000"/>
              <a:buFont typeface="Wingdings" panose="05000000000000000000" pitchFamily="2" charset="2"/>
              <a:buNone/>
            </a:pPr>
            <a:r>
              <a:rPr lang="de-CH" altLang="en-US" sz="1600" b="1">
                <a:solidFill>
                  <a:srgbClr val="000000"/>
                </a:solidFill>
                <a:latin typeface="Arial Narrow" panose="020B0606020202030204" pitchFamily="34" charset="0"/>
                <a:cs typeface="Arial" panose="020B0604020202020204" pitchFamily="34" charset="0"/>
              </a:rPr>
              <a:t>37.7±10.2</a:t>
            </a:r>
          </a:p>
        </p:txBody>
      </p:sp>
      <p:sp>
        <p:nvSpPr>
          <p:cNvPr id="41066" name="Rectangle 109"/>
          <p:cNvSpPr>
            <a:spLocks noChangeArrowheads="1"/>
          </p:cNvSpPr>
          <p:nvPr/>
        </p:nvSpPr>
        <p:spPr bwMode="auto">
          <a:xfrm>
            <a:off x="3382963" y="2663825"/>
            <a:ext cx="1944687" cy="336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nchorCtr="1"/>
          <a:lstStyle>
            <a:lvl1pPr>
              <a:spcBef>
                <a:spcPct val="20000"/>
              </a:spcBef>
              <a:buClr>
                <a:srgbClr val="0BD0D9"/>
              </a:buClr>
              <a:buSzPct val="95000"/>
              <a:buFont typeface="Wingdings 2" panose="05020102010507070707" pitchFamily="18" charset="2"/>
              <a:buChar char=""/>
              <a:defRPr sz="2600">
                <a:solidFill>
                  <a:schemeClr val="tx1"/>
                </a:solidFill>
                <a:latin typeface="Gill Sans MT"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Gill Sans MT"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Gill Sans MT" pitchFamily="34"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Gill Sans MT" pitchFamily="34"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9pPr>
          </a:lstStyle>
          <a:p>
            <a:pPr algn="ctr" fontAlgn="base">
              <a:spcAft>
                <a:spcPct val="0"/>
              </a:spcAft>
              <a:buClr>
                <a:srgbClr val="EBE114"/>
              </a:buClr>
              <a:buSzPct val="90000"/>
              <a:buFont typeface="Wingdings" panose="05000000000000000000" pitchFamily="2" charset="2"/>
              <a:buNone/>
            </a:pPr>
            <a:r>
              <a:rPr lang="de-CH" altLang="en-US" sz="1600" b="1">
                <a:solidFill>
                  <a:srgbClr val="000000"/>
                </a:solidFill>
                <a:latin typeface="Arial Narrow" panose="020B0606020202030204" pitchFamily="34" charset="0"/>
                <a:cs typeface="Arial" panose="020B0604020202020204" pitchFamily="34" charset="0"/>
              </a:rPr>
              <a:t>44.9±11.0* </a:t>
            </a:r>
          </a:p>
        </p:txBody>
      </p:sp>
      <p:sp>
        <p:nvSpPr>
          <p:cNvPr id="41067" name="Rectangle 110"/>
          <p:cNvSpPr>
            <a:spLocks noChangeArrowheads="1"/>
          </p:cNvSpPr>
          <p:nvPr/>
        </p:nvSpPr>
        <p:spPr bwMode="auto">
          <a:xfrm>
            <a:off x="1798638" y="2663825"/>
            <a:ext cx="1584325" cy="336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nchorCtr="1"/>
          <a:lstStyle>
            <a:lvl1pPr>
              <a:spcBef>
                <a:spcPct val="20000"/>
              </a:spcBef>
              <a:buClr>
                <a:srgbClr val="0BD0D9"/>
              </a:buClr>
              <a:buSzPct val="95000"/>
              <a:buFont typeface="Wingdings 2" panose="05020102010507070707" pitchFamily="18" charset="2"/>
              <a:buChar char=""/>
              <a:defRPr sz="2600">
                <a:solidFill>
                  <a:schemeClr val="tx1"/>
                </a:solidFill>
                <a:latin typeface="Gill Sans MT"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Gill Sans MT"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Gill Sans MT" pitchFamily="34"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Gill Sans MT" pitchFamily="34"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9pPr>
          </a:lstStyle>
          <a:p>
            <a:pPr algn="ctr" fontAlgn="base">
              <a:spcAft>
                <a:spcPct val="0"/>
              </a:spcAft>
              <a:buClr>
                <a:srgbClr val="EBE114"/>
              </a:buClr>
              <a:buSzPct val="90000"/>
              <a:buFont typeface="Wingdings" panose="05000000000000000000" pitchFamily="2" charset="2"/>
              <a:buNone/>
            </a:pPr>
            <a:r>
              <a:rPr lang="de-CH" altLang="en-US" sz="1600" b="1">
                <a:solidFill>
                  <a:srgbClr val="000000"/>
                </a:solidFill>
                <a:latin typeface="Arial Narrow" panose="020B0606020202030204" pitchFamily="34" charset="0"/>
                <a:cs typeface="Arial" panose="020B0604020202020204" pitchFamily="34" charset="0"/>
              </a:rPr>
              <a:t>39.8±10.1</a:t>
            </a:r>
          </a:p>
        </p:txBody>
      </p:sp>
      <p:sp>
        <p:nvSpPr>
          <p:cNvPr id="2" name="Rectangle 1"/>
          <p:cNvSpPr/>
          <p:nvPr/>
        </p:nvSpPr>
        <p:spPr>
          <a:xfrm>
            <a:off x="142875" y="2663825"/>
            <a:ext cx="8893175" cy="3365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lnSpc>
                <a:spcPct val="105000"/>
              </a:lnSpc>
              <a:spcBef>
                <a:spcPct val="100000"/>
              </a:spcBef>
              <a:spcAft>
                <a:spcPct val="20000"/>
              </a:spcAft>
              <a:buClr>
                <a:srgbClr val="04617B"/>
              </a:buClr>
              <a:buFontTx/>
              <a:buChar char="•"/>
              <a:defRPr/>
            </a:pPr>
            <a:endParaRPr lang="en-GB" sz="2000">
              <a:solidFill>
                <a:srgbClr val="FFFFFF"/>
              </a:solidFill>
            </a:endParaRPr>
          </a:p>
        </p:txBody>
      </p:sp>
      <p:sp>
        <p:nvSpPr>
          <p:cNvPr id="3" name="Rectangle 2"/>
          <p:cNvSpPr/>
          <p:nvPr/>
        </p:nvSpPr>
        <p:spPr>
          <a:xfrm>
            <a:off x="142875" y="4010025"/>
            <a:ext cx="8893175" cy="3365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lnSpc>
                <a:spcPct val="105000"/>
              </a:lnSpc>
              <a:spcBef>
                <a:spcPct val="100000"/>
              </a:spcBef>
              <a:spcAft>
                <a:spcPct val="20000"/>
              </a:spcAft>
              <a:buClr>
                <a:srgbClr val="04617B"/>
              </a:buClr>
              <a:buFontTx/>
              <a:buChar char="•"/>
              <a:defRPr/>
            </a:pPr>
            <a:endParaRPr lang="en-GB" sz="2000">
              <a:solidFill>
                <a:srgbClr val="FFFFFF"/>
              </a:solidFill>
            </a:endParaRPr>
          </a:p>
        </p:txBody>
      </p:sp>
      <p:sp>
        <p:nvSpPr>
          <p:cNvPr id="4" name="Rectangle 3"/>
          <p:cNvSpPr/>
          <p:nvPr/>
        </p:nvSpPr>
        <p:spPr>
          <a:xfrm>
            <a:off x="142875" y="5350510"/>
            <a:ext cx="8893175" cy="3365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lnSpc>
                <a:spcPct val="105000"/>
              </a:lnSpc>
              <a:spcBef>
                <a:spcPct val="100000"/>
              </a:spcBef>
              <a:spcAft>
                <a:spcPct val="20000"/>
              </a:spcAft>
              <a:buClr>
                <a:srgbClr val="04617B"/>
              </a:buClr>
              <a:buFontTx/>
              <a:buChar char="•"/>
              <a:defRPr/>
            </a:pPr>
            <a:endParaRPr lang="en-GB" sz="2000">
              <a:solidFill>
                <a:srgbClr val="FFFFFF"/>
              </a:solidFill>
            </a:endParaRPr>
          </a:p>
        </p:txBody>
      </p:sp>
    </p:spTree>
    <p:extLst>
      <p:ext uri="{BB962C8B-B14F-4D97-AF65-F5344CB8AC3E}">
        <p14:creationId xmlns:p14="http://schemas.microsoft.com/office/powerpoint/2010/main" val="320394940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12" y="676254"/>
            <a:ext cx="8905462" cy="57671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79513" y="39640"/>
            <a:ext cx="8905461" cy="646331"/>
          </a:xfrm>
          <a:prstGeom prst="rect">
            <a:avLst/>
          </a:prstGeom>
        </p:spPr>
        <p:txBody>
          <a:bodyPr wrap="square">
            <a:spAutoFit/>
          </a:bodyPr>
          <a:lstStyle/>
          <a:p>
            <a:pPr lvl="0" algn="ctr"/>
            <a:r>
              <a:rPr lang="en-GB" b="1" dirty="0">
                <a:solidFill>
                  <a:srgbClr val="000000"/>
                </a:solidFill>
              </a:rPr>
              <a:t>Beneficial effects of long-term intravenous iron therapy with </a:t>
            </a:r>
            <a:r>
              <a:rPr lang="en-GB" b="1" dirty="0" smtClean="0">
                <a:solidFill>
                  <a:srgbClr val="000000"/>
                </a:solidFill>
              </a:rPr>
              <a:t>ferric </a:t>
            </a:r>
            <a:r>
              <a:rPr lang="en-GB" b="1" dirty="0" err="1" smtClean="0">
                <a:solidFill>
                  <a:srgbClr val="000000"/>
                </a:solidFill>
              </a:rPr>
              <a:t>carboxymaltose</a:t>
            </a:r>
            <a:r>
              <a:rPr lang="en-GB" b="1" dirty="0" smtClean="0">
                <a:solidFill>
                  <a:srgbClr val="000000"/>
                </a:solidFill>
              </a:rPr>
              <a:t> </a:t>
            </a:r>
            <a:r>
              <a:rPr lang="en-GB" b="1" dirty="0">
                <a:solidFill>
                  <a:srgbClr val="000000"/>
                </a:solidFill>
              </a:rPr>
              <a:t>in patients </a:t>
            </a:r>
            <a:r>
              <a:rPr lang="en-GB" b="1" dirty="0" smtClean="0">
                <a:solidFill>
                  <a:srgbClr val="000000"/>
                </a:solidFill>
              </a:rPr>
              <a:t>with symptomatic </a:t>
            </a:r>
            <a:r>
              <a:rPr lang="en-GB" b="1" dirty="0">
                <a:solidFill>
                  <a:srgbClr val="000000"/>
                </a:solidFill>
              </a:rPr>
              <a:t>heart failure and iron deficiency </a:t>
            </a:r>
          </a:p>
        </p:txBody>
      </p:sp>
      <p:sp>
        <p:nvSpPr>
          <p:cNvPr id="4" name="Rectangle 3"/>
          <p:cNvSpPr/>
          <p:nvPr/>
        </p:nvSpPr>
        <p:spPr>
          <a:xfrm>
            <a:off x="286817" y="6453272"/>
            <a:ext cx="4180440" cy="307777"/>
          </a:xfrm>
          <a:prstGeom prst="rect">
            <a:avLst/>
          </a:prstGeom>
        </p:spPr>
        <p:txBody>
          <a:bodyPr wrap="none">
            <a:spAutoFit/>
          </a:bodyPr>
          <a:lstStyle/>
          <a:p>
            <a:r>
              <a:rPr lang="en-GB" sz="1400" b="1" i="1" dirty="0" err="1" smtClean="0">
                <a:solidFill>
                  <a:srgbClr val="000000"/>
                </a:solidFill>
              </a:rPr>
              <a:t>Ponikowski</a:t>
            </a:r>
            <a:r>
              <a:rPr lang="en-GB" sz="1400" b="1" i="1" dirty="0" smtClean="0">
                <a:solidFill>
                  <a:srgbClr val="000000"/>
                </a:solidFill>
              </a:rPr>
              <a:t> P et al CONFIRM-HF, </a:t>
            </a:r>
            <a:r>
              <a:rPr lang="en-GB" sz="1400" b="1" i="1" dirty="0" err="1" smtClean="0">
                <a:solidFill>
                  <a:srgbClr val="000000"/>
                </a:solidFill>
              </a:rPr>
              <a:t>Eur</a:t>
            </a:r>
            <a:r>
              <a:rPr lang="en-GB" sz="1400" b="1" i="1" dirty="0" smtClean="0">
                <a:solidFill>
                  <a:srgbClr val="000000"/>
                </a:solidFill>
              </a:rPr>
              <a:t> Heart J 2014</a:t>
            </a:r>
            <a:endParaRPr lang="en-GB" sz="1400" b="1" i="1" dirty="0"/>
          </a:p>
        </p:txBody>
      </p:sp>
    </p:spTree>
    <p:extLst>
      <p:ext uri="{BB962C8B-B14F-4D97-AF65-F5344CB8AC3E}">
        <p14:creationId xmlns:p14="http://schemas.microsoft.com/office/powerpoint/2010/main" val="121370294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8981" y="-21335"/>
            <a:ext cx="5265019" cy="6886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933" y="6505744"/>
            <a:ext cx="3065070" cy="307777"/>
          </a:xfrm>
          <a:prstGeom prst="rect">
            <a:avLst/>
          </a:prstGeom>
        </p:spPr>
        <p:txBody>
          <a:bodyPr wrap="none">
            <a:spAutoFit/>
          </a:bodyPr>
          <a:lstStyle/>
          <a:p>
            <a:r>
              <a:rPr lang="en-GB" sz="1400" b="1" i="1" dirty="0" err="1" smtClean="0">
                <a:solidFill>
                  <a:srgbClr val="000000"/>
                </a:solidFill>
              </a:rPr>
              <a:t>Ponikowski</a:t>
            </a:r>
            <a:r>
              <a:rPr lang="en-GB" sz="1400" b="1" i="1" dirty="0" smtClean="0">
                <a:solidFill>
                  <a:srgbClr val="000000"/>
                </a:solidFill>
              </a:rPr>
              <a:t> P et al , </a:t>
            </a:r>
            <a:r>
              <a:rPr lang="en-GB" sz="1400" b="1" i="1" dirty="0" err="1" smtClean="0">
                <a:solidFill>
                  <a:srgbClr val="000000"/>
                </a:solidFill>
              </a:rPr>
              <a:t>Eur</a:t>
            </a:r>
            <a:r>
              <a:rPr lang="en-GB" sz="1400" b="1" i="1" dirty="0" smtClean="0">
                <a:solidFill>
                  <a:srgbClr val="000000"/>
                </a:solidFill>
              </a:rPr>
              <a:t> Heart J 2014</a:t>
            </a:r>
            <a:endParaRPr lang="en-GB" sz="1400" b="1" i="1" dirty="0"/>
          </a:p>
        </p:txBody>
      </p:sp>
      <p:sp>
        <p:nvSpPr>
          <p:cNvPr id="2" name="Rectangle 1"/>
          <p:cNvSpPr/>
          <p:nvPr/>
        </p:nvSpPr>
        <p:spPr>
          <a:xfrm>
            <a:off x="531563" y="96920"/>
            <a:ext cx="3098925" cy="646331"/>
          </a:xfrm>
          <a:prstGeom prst="rect">
            <a:avLst/>
          </a:prstGeom>
        </p:spPr>
        <p:txBody>
          <a:bodyPr wrap="none">
            <a:spAutoFit/>
          </a:bodyPr>
          <a:lstStyle/>
          <a:p>
            <a:r>
              <a:rPr lang="en-GB" sz="3600" b="1" i="1" dirty="0">
                <a:solidFill>
                  <a:srgbClr val="000000"/>
                </a:solidFill>
              </a:rPr>
              <a:t>CONFIRM-HF</a:t>
            </a:r>
            <a:endParaRPr lang="en-GB" sz="3600" dirty="0"/>
          </a:p>
        </p:txBody>
      </p:sp>
      <p:sp>
        <p:nvSpPr>
          <p:cNvPr id="3" name="Rectangle 2"/>
          <p:cNvSpPr/>
          <p:nvPr/>
        </p:nvSpPr>
        <p:spPr>
          <a:xfrm>
            <a:off x="187254" y="1665225"/>
            <a:ext cx="3787542" cy="3970318"/>
          </a:xfrm>
          <a:prstGeom prst="rect">
            <a:avLst/>
          </a:prstGeom>
        </p:spPr>
        <p:txBody>
          <a:bodyPr wrap="square">
            <a:spAutoFit/>
          </a:bodyPr>
          <a:lstStyle/>
          <a:p>
            <a:r>
              <a:rPr lang="en-GB" dirty="0" smtClean="0"/>
              <a:t>Treatment </a:t>
            </a:r>
            <a:r>
              <a:rPr lang="en-GB" dirty="0"/>
              <a:t>of stable, symptomatic,</a:t>
            </a:r>
          </a:p>
          <a:p>
            <a:r>
              <a:rPr lang="en-GB" dirty="0"/>
              <a:t>iron-deficient HF patients with and without </a:t>
            </a:r>
            <a:r>
              <a:rPr lang="en-GB" dirty="0" smtClean="0"/>
              <a:t>anaemia with </a:t>
            </a:r>
            <a:r>
              <a:rPr lang="en-GB" dirty="0" err="1"/>
              <a:t>i.v.</a:t>
            </a:r>
            <a:r>
              <a:rPr lang="en-GB" dirty="0"/>
              <a:t> </a:t>
            </a:r>
            <a:r>
              <a:rPr lang="en-GB" dirty="0" smtClean="0"/>
              <a:t>iron</a:t>
            </a:r>
          </a:p>
          <a:p>
            <a:endParaRPr lang="en-GB" dirty="0"/>
          </a:p>
          <a:p>
            <a:pPr marL="285750" indent="-285750">
              <a:buFont typeface="Arial" panose="020B0604020202020204" pitchFamily="34" charset="0"/>
              <a:buChar char="•"/>
            </a:pPr>
            <a:r>
              <a:rPr lang="en-GB" dirty="0" smtClean="0"/>
              <a:t>Sustainable improvement </a:t>
            </a:r>
            <a:r>
              <a:rPr lang="en-GB" dirty="0"/>
              <a:t>in functional </a:t>
            </a:r>
            <a:r>
              <a:rPr lang="en-GB" dirty="0" smtClean="0"/>
              <a:t>capacity -6-MWT </a:t>
            </a:r>
            <a:r>
              <a:rPr lang="en-GB" dirty="0"/>
              <a:t>walking </a:t>
            </a:r>
            <a:r>
              <a:rPr lang="en-GB" dirty="0" smtClean="0"/>
              <a:t>test</a:t>
            </a:r>
          </a:p>
          <a:p>
            <a:pPr marL="285750" indent="-285750">
              <a:buFont typeface="Arial" panose="020B0604020202020204" pitchFamily="34" charset="0"/>
              <a:buChar char="•"/>
            </a:pPr>
            <a:r>
              <a:rPr lang="en-GB" dirty="0" smtClean="0"/>
              <a:t>concomitant improvement</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Improved functional </a:t>
            </a:r>
            <a:r>
              <a:rPr lang="en-GB" dirty="0"/>
              <a:t>status and quality of life </a:t>
            </a:r>
            <a:endParaRPr lang="en-GB" dirty="0" smtClean="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Reduced </a:t>
            </a:r>
            <a:r>
              <a:rPr lang="en-GB" dirty="0"/>
              <a:t>risk of hospital admission due to worsening </a:t>
            </a:r>
            <a:r>
              <a:rPr lang="en-GB" dirty="0" smtClean="0"/>
              <a:t>HF</a:t>
            </a:r>
            <a:endParaRPr lang="en-GB" dirty="0"/>
          </a:p>
        </p:txBody>
      </p:sp>
    </p:spTree>
    <p:extLst>
      <p:ext uri="{BB962C8B-B14F-4D97-AF65-F5344CB8AC3E}">
        <p14:creationId xmlns:p14="http://schemas.microsoft.com/office/powerpoint/2010/main" val="236222714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GB" dirty="0" smtClean="0"/>
              <a:t>Recap</a:t>
            </a:r>
            <a:endParaRPr lang="en-GB" dirty="0"/>
          </a:p>
        </p:txBody>
      </p:sp>
      <p:sp>
        <p:nvSpPr>
          <p:cNvPr id="3" name="Content Placeholder 2"/>
          <p:cNvSpPr>
            <a:spLocks noGrp="1"/>
          </p:cNvSpPr>
          <p:nvPr>
            <p:ph idx="1"/>
          </p:nvPr>
        </p:nvSpPr>
        <p:spPr>
          <a:xfrm>
            <a:off x="457200" y="1600200"/>
            <a:ext cx="8229600" cy="4953000"/>
          </a:xfrm>
        </p:spPr>
        <p:txBody>
          <a:bodyPr>
            <a:normAutofit fontScale="55000" lnSpcReduction="20000"/>
          </a:bodyPr>
          <a:lstStyle/>
          <a:p>
            <a:r>
              <a:rPr lang="en-GB" dirty="0"/>
              <a:t>Iron is central in oxygen uptake, transport, storage and metabolism in both skeletal and cardiac </a:t>
            </a:r>
            <a:r>
              <a:rPr lang="en-GB" dirty="0" smtClean="0"/>
              <a:t>muscle. </a:t>
            </a:r>
          </a:p>
          <a:p>
            <a:endParaRPr lang="en-GB" dirty="0"/>
          </a:p>
          <a:p>
            <a:r>
              <a:rPr lang="en-GB" dirty="0" smtClean="0"/>
              <a:t>Evidence suggest that myocardial </a:t>
            </a:r>
            <a:r>
              <a:rPr lang="en-GB" dirty="0"/>
              <a:t>energy production is a crucial aspect of cardiac function. The heart consumes large quantities of energy for myofibril contraction and maintenance of ionic gradients. Abnormalities in myocardial energy metabolism develop in uraemic </a:t>
            </a:r>
            <a:r>
              <a:rPr lang="en-GB" dirty="0" smtClean="0"/>
              <a:t>patients. </a:t>
            </a:r>
            <a:r>
              <a:rPr lang="en-GB" dirty="0"/>
              <a:t>This energy production is dependent on mitochondrial function which is the main source of energy for </a:t>
            </a:r>
            <a:r>
              <a:rPr lang="en-GB" dirty="0" err="1"/>
              <a:t>myocyte</a:t>
            </a:r>
            <a:r>
              <a:rPr lang="en-GB" dirty="0"/>
              <a:t> contraction. </a:t>
            </a:r>
            <a:endParaRPr lang="en-GB" dirty="0" smtClean="0"/>
          </a:p>
          <a:p>
            <a:endParaRPr lang="en-GB" dirty="0"/>
          </a:p>
          <a:p>
            <a:r>
              <a:rPr lang="en-GB" dirty="0" smtClean="0"/>
              <a:t>Previous Experiments in </a:t>
            </a:r>
            <a:r>
              <a:rPr lang="en-GB" dirty="0"/>
              <a:t>a model of stressed hearts with </a:t>
            </a:r>
            <a:r>
              <a:rPr lang="en-GB" dirty="0" smtClean="0"/>
              <a:t>CKD</a:t>
            </a:r>
          </a:p>
          <a:p>
            <a:pPr lvl="1"/>
            <a:r>
              <a:rPr lang="en-GB" dirty="0" smtClean="0"/>
              <a:t>increase </a:t>
            </a:r>
            <a:r>
              <a:rPr lang="en-GB" dirty="0"/>
              <a:t>in stage 4 </a:t>
            </a:r>
            <a:r>
              <a:rPr lang="en-GB" dirty="0" smtClean="0"/>
              <a:t>respiration</a:t>
            </a:r>
          </a:p>
          <a:p>
            <a:pPr lvl="1"/>
            <a:r>
              <a:rPr lang="en-GB" dirty="0" smtClean="0"/>
              <a:t>increase </a:t>
            </a:r>
            <a:r>
              <a:rPr lang="en-GB" dirty="0"/>
              <a:t>in uncoupling proteins leading to mitochondrial </a:t>
            </a:r>
            <a:r>
              <a:rPr lang="en-GB" dirty="0" smtClean="0"/>
              <a:t>dysfunction</a:t>
            </a:r>
          </a:p>
          <a:p>
            <a:pPr lvl="1"/>
            <a:r>
              <a:rPr lang="en-GB" dirty="0" smtClean="0"/>
              <a:t>increase </a:t>
            </a:r>
            <a:r>
              <a:rPr lang="en-GB" dirty="0"/>
              <a:t>in transition pore formation leading to impaired contractile function of </a:t>
            </a:r>
            <a:r>
              <a:rPr lang="en-GB" dirty="0" err="1" smtClean="0"/>
              <a:t>cardiomyocytes</a:t>
            </a:r>
            <a:r>
              <a:rPr lang="en-GB" dirty="0" smtClean="0"/>
              <a:t>. </a:t>
            </a:r>
          </a:p>
          <a:p>
            <a:endParaRPr lang="en-GB" dirty="0" smtClean="0"/>
          </a:p>
          <a:p>
            <a:r>
              <a:rPr lang="en-GB" dirty="0" smtClean="0"/>
              <a:t>Therefore </a:t>
            </a:r>
            <a:r>
              <a:rPr lang="en-GB" dirty="0"/>
              <a:t>a deficiency of iron may lead to impaired mitochondrial function via possible effects on transition pore opening and subsequent inhibition of the pro-survival pathway and activation of apoptotic pathways. </a:t>
            </a:r>
          </a:p>
        </p:txBody>
      </p:sp>
    </p:spTree>
    <p:extLst>
      <p:ext uri="{BB962C8B-B14F-4D97-AF65-F5344CB8AC3E}">
        <p14:creationId xmlns:p14="http://schemas.microsoft.com/office/powerpoint/2010/main" val="327258561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2438400" y="-6790"/>
            <a:ext cx="6629400" cy="1143000"/>
          </a:xfrm>
        </p:spPr>
        <p:txBody>
          <a:bodyPr>
            <a:normAutofit/>
          </a:bodyPr>
          <a:lstStyle/>
          <a:p>
            <a:r>
              <a:rPr lang="en-GB" sz="2800" b="1" dirty="0" smtClean="0"/>
              <a:t>Trial </a:t>
            </a:r>
            <a:r>
              <a:rPr lang="en-GB" sz="2800" b="1" dirty="0"/>
              <a:t>Purpose - Main Research </a:t>
            </a:r>
            <a:r>
              <a:rPr lang="en-GB" sz="2800" b="1" dirty="0" smtClean="0"/>
              <a:t>Question - Hypothesis</a:t>
            </a:r>
            <a:endParaRPr lang="en-GB" sz="2800" dirty="0"/>
          </a:p>
        </p:txBody>
      </p:sp>
      <p:sp>
        <p:nvSpPr>
          <p:cNvPr id="3" name="Content Placeholder 2"/>
          <p:cNvSpPr txBox="1">
            <a:spLocks noGrp="1"/>
          </p:cNvSpPr>
          <p:nvPr>
            <p:ph idx="1"/>
          </p:nvPr>
        </p:nvSpPr>
        <p:spPr>
          <a:xfrm>
            <a:off x="342900" y="1371600"/>
            <a:ext cx="8458200" cy="5181600"/>
          </a:xfrm>
        </p:spPr>
        <p:txBody>
          <a:bodyPr>
            <a:noAutofit/>
          </a:bodyPr>
          <a:lstStyle/>
          <a:p>
            <a:pPr marL="0" indent="0">
              <a:lnSpc>
                <a:spcPct val="120000"/>
              </a:lnSpc>
              <a:spcBef>
                <a:spcPts val="500"/>
              </a:spcBef>
              <a:buNone/>
            </a:pPr>
            <a:r>
              <a:rPr lang="en-GB" sz="1800" dirty="0" smtClean="0">
                <a:latin typeface="Times New Roman" panose="02020603050405020304" pitchFamily="18" charset="0"/>
                <a:cs typeface="Times New Roman" panose="02020603050405020304" pitchFamily="18" charset="0"/>
              </a:rPr>
              <a:t>Examine </a:t>
            </a:r>
            <a:r>
              <a:rPr lang="en-GB" sz="1800" dirty="0">
                <a:latin typeface="Times New Roman" panose="02020603050405020304" pitchFamily="18" charset="0"/>
                <a:cs typeface="Times New Roman" panose="02020603050405020304" pitchFamily="18" charset="0"/>
              </a:rPr>
              <a:t>whether a strategy of IV parenteral iron therapy in patients with stages 3b-5 CKD who are iron deficient (Ferritin &lt; 100 µg/L and/or TS%&lt;20) but NOT anaemic (haemoglobin 110-150g/L) compared to a strategy of continuing current therapy without additional iron </a:t>
            </a:r>
            <a:r>
              <a:rPr lang="en-GB" sz="1800" dirty="0" smtClean="0">
                <a:latin typeface="Times New Roman" panose="02020603050405020304" pitchFamily="18" charset="0"/>
                <a:cs typeface="Times New Roman" panose="02020603050405020304" pitchFamily="18" charset="0"/>
              </a:rPr>
              <a:t>therapy lead to:</a:t>
            </a:r>
          </a:p>
          <a:p>
            <a:pPr>
              <a:lnSpc>
                <a:spcPct val="120000"/>
              </a:lnSpc>
              <a:spcBef>
                <a:spcPts val="500"/>
              </a:spcBef>
            </a:pPr>
            <a:r>
              <a:rPr lang="en-GB" sz="1800" b="1" dirty="0" smtClean="0">
                <a:latin typeface="Times New Roman" panose="02020603050405020304" pitchFamily="18" charset="0"/>
                <a:cs typeface="Times New Roman" panose="02020603050405020304" pitchFamily="18" charset="0"/>
              </a:rPr>
              <a:t>Improved </a:t>
            </a:r>
            <a:r>
              <a:rPr lang="en-GB" sz="1800" b="1" dirty="0">
                <a:latin typeface="Times New Roman" panose="02020603050405020304" pitchFamily="18" charset="0"/>
                <a:cs typeface="Times New Roman" panose="02020603050405020304" pitchFamily="18" charset="0"/>
              </a:rPr>
              <a:t>functional </a:t>
            </a:r>
            <a:r>
              <a:rPr lang="en-GB" sz="1800" b="1" dirty="0" smtClean="0">
                <a:latin typeface="Times New Roman" panose="02020603050405020304" pitchFamily="18" charset="0"/>
                <a:cs typeface="Times New Roman" panose="02020603050405020304" pitchFamily="18" charset="0"/>
              </a:rPr>
              <a:t>capacity and </a:t>
            </a:r>
            <a:r>
              <a:rPr lang="en-GB" sz="1800" b="1" dirty="0">
                <a:latin typeface="Times New Roman" panose="02020603050405020304" pitchFamily="18" charset="0"/>
                <a:cs typeface="Times New Roman" panose="02020603050405020304" pitchFamily="18" charset="0"/>
              </a:rPr>
              <a:t>physical </a:t>
            </a:r>
            <a:r>
              <a:rPr lang="en-GB" sz="1800" b="1" dirty="0" smtClean="0">
                <a:latin typeface="Times New Roman" panose="02020603050405020304" pitchFamily="18" charset="0"/>
                <a:cs typeface="Times New Roman" panose="02020603050405020304" pitchFamily="18" charset="0"/>
              </a:rPr>
              <a:t>capacity over </a:t>
            </a:r>
            <a:r>
              <a:rPr lang="en-GB" sz="1800" b="1" dirty="0">
                <a:latin typeface="Times New Roman" panose="02020603050405020304" pitchFamily="18" charset="0"/>
                <a:cs typeface="Times New Roman" panose="02020603050405020304" pitchFamily="18" charset="0"/>
              </a:rPr>
              <a:t>a one month follow-up period, with reassessment at 3 </a:t>
            </a:r>
            <a:r>
              <a:rPr lang="en-GB" sz="1800" b="1" dirty="0" smtClean="0">
                <a:latin typeface="Times New Roman" panose="02020603050405020304" pitchFamily="18" charset="0"/>
                <a:cs typeface="Times New Roman" panose="02020603050405020304" pitchFamily="18" charset="0"/>
              </a:rPr>
              <a:t>months: </a:t>
            </a:r>
          </a:p>
          <a:p>
            <a:pPr lvl="1">
              <a:lnSpc>
                <a:spcPct val="120000"/>
              </a:lnSpc>
              <a:spcBef>
                <a:spcPts val="500"/>
              </a:spcBef>
            </a:pPr>
            <a:r>
              <a:rPr lang="en-GB" sz="1400" dirty="0" smtClean="0">
                <a:latin typeface="Times New Roman" panose="02020603050405020304" pitchFamily="18" charset="0"/>
                <a:cs typeface="Times New Roman" panose="02020603050405020304" pitchFamily="18" charset="0"/>
              </a:rPr>
              <a:t>6MWT</a:t>
            </a:r>
            <a:endParaRPr lang="en-GB" sz="1400" dirty="0">
              <a:latin typeface="Times New Roman" panose="02020603050405020304" pitchFamily="18" charset="0"/>
              <a:cs typeface="Times New Roman" panose="02020603050405020304" pitchFamily="18" charset="0"/>
            </a:endParaRPr>
          </a:p>
          <a:p>
            <a:pPr lvl="1">
              <a:lnSpc>
                <a:spcPct val="120000"/>
              </a:lnSpc>
              <a:spcBef>
                <a:spcPts val="500"/>
              </a:spcBef>
            </a:pPr>
            <a:r>
              <a:rPr lang="en-GB" sz="1400" dirty="0" smtClean="0">
                <a:latin typeface="Times New Roman" panose="02020603050405020304" pitchFamily="18" charset="0"/>
                <a:cs typeface="Times New Roman" panose="02020603050405020304" pitchFamily="18" charset="0"/>
              </a:rPr>
              <a:t>qualitative </a:t>
            </a:r>
            <a:r>
              <a:rPr lang="en-GB" sz="1400" dirty="0">
                <a:latin typeface="Times New Roman" panose="02020603050405020304" pitchFamily="18" charset="0"/>
                <a:cs typeface="Times New Roman" panose="02020603050405020304" pitchFamily="18" charset="0"/>
              </a:rPr>
              <a:t>questionnaires (</a:t>
            </a:r>
            <a:r>
              <a:rPr lang="en-GB" sz="1400" dirty="0" err="1">
                <a:latin typeface="Times New Roman" panose="02020603050405020304" pitchFamily="18" charset="0"/>
                <a:cs typeface="Times New Roman" panose="02020603050405020304" pitchFamily="18" charset="0"/>
              </a:rPr>
              <a:t>KDQol</a:t>
            </a:r>
            <a:r>
              <a:rPr lang="en-GB" sz="1400" dirty="0">
                <a:latin typeface="Times New Roman" panose="02020603050405020304" pitchFamily="18" charset="0"/>
                <a:cs typeface="Times New Roman" panose="02020603050405020304" pitchFamily="18" charset="0"/>
              </a:rPr>
              <a:t> and MLHF) </a:t>
            </a:r>
            <a:endParaRPr lang="en-GB" sz="1400" dirty="0" smtClean="0">
              <a:latin typeface="Times New Roman" panose="02020603050405020304" pitchFamily="18" charset="0"/>
              <a:cs typeface="Times New Roman" panose="02020603050405020304" pitchFamily="18" charset="0"/>
            </a:endParaRPr>
          </a:p>
          <a:p>
            <a:pPr lvl="1">
              <a:lnSpc>
                <a:spcPct val="120000"/>
              </a:lnSpc>
              <a:spcBef>
                <a:spcPts val="500"/>
              </a:spcBef>
            </a:pPr>
            <a:r>
              <a:rPr lang="en-GB" sz="1400" dirty="0" smtClean="0">
                <a:latin typeface="Times New Roman" panose="02020603050405020304" pitchFamily="18" charset="0"/>
                <a:cs typeface="Times New Roman" panose="02020603050405020304" pitchFamily="18" charset="0"/>
              </a:rPr>
              <a:t>stabilisation </a:t>
            </a:r>
            <a:r>
              <a:rPr lang="en-GB" sz="1400" dirty="0">
                <a:latin typeface="Times New Roman" panose="02020603050405020304" pitchFamily="18" charset="0"/>
                <a:cs typeface="Times New Roman" panose="02020603050405020304" pitchFamily="18" charset="0"/>
              </a:rPr>
              <a:t>or improvement in cardiac function </a:t>
            </a:r>
            <a:endParaRPr lang="en-GB" sz="1400" dirty="0" smtClean="0">
              <a:latin typeface="Times New Roman" panose="02020603050405020304" pitchFamily="18" charset="0"/>
              <a:cs typeface="Times New Roman" panose="02020603050405020304" pitchFamily="18" charset="0"/>
            </a:endParaRPr>
          </a:p>
          <a:p>
            <a:pPr lvl="1">
              <a:lnSpc>
                <a:spcPct val="120000"/>
              </a:lnSpc>
              <a:spcBef>
                <a:spcPts val="500"/>
              </a:spcBef>
            </a:pPr>
            <a:r>
              <a:rPr lang="en-GB" sz="1400" dirty="0"/>
              <a:t>hospitalization </a:t>
            </a:r>
            <a:r>
              <a:rPr lang="en-GB" sz="1400" dirty="0" smtClean="0"/>
              <a:t>rates</a:t>
            </a:r>
          </a:p>
          <a:p>
            <a:pPr lvl="1">
              <a:lnSpc>
                <a:spcPct val="120000"/>
              </a:lnSpc>
              <a:spcBef>
                <a:spcPts val="500"/>
              </a:spcBef>
            </a:pPr>
            <a:r>
              <a:rPr lang="en-GB" sz="1400" dirty="0" smtClean="0"/>
              <a:t>haemoglobin </a:t>
            </a:r>
            <a:r>
              <a:rPr lang="en-GB" sz="1400" dirty="0"/>
              <a:t>levels</a:t>
            </a:r>
            <a:endParaRPr lang="en-GB" sz="1400" dirty="0" smtClean="0">
              <a:latin typeface="Times New Roman" panose="02020603050405020304" pitchFamily="18" charset="0"/>
              <a:cs typeface="Times New Roman" panose="02020603050405020304" pitchFamily="18" charset="0"/>
            </a:endParaRPr>
          </a:p>
          <a:p>
            <a:pPr marL="0" indent="0">
              <a:lnSpc>
                <a:spcPct val="120000"/>
              </a:lnSpc>
              <a:spcBef>
                <a:spcPts val="500"/>
              </a:spcBef>
              <a:buNone/>
            </a:pPr>
            <a:r>
              <a:rPr lang="en-GB" sz="1800" b="1" dirty="0" smtClean="0">
                <a:latin typeface="Times New Roman" panose="02020603050405020304" pitchFamily="18" charset="0"/>
                <a:cs typeface="Times New Roman" panose="02020603050405020304" pitchFamily="18" charset="0"/>
              </a:rPr>
              <a:t>Third arm  </a:t>
            </a:r>
            <a:r>
              <a:rPr lang="en-GB" sz="1800" dirty="0" smtClean="0">
                <a:latin typeface="Times New Roman" panose="02020603050405020304" pitchFamily="18" charset="0"/>
                <a:cs typeface="Times New Roman" panose="02020603050405020304" pitchFamily="18" charset="0"/>
              </a:rPr>
              <a:t>- </a:t>
            </a:r>
            <a:r>
              <a:rPr lang="en-GB" sz="1800" dirty="0">
                <a:latin typeface="Times New Roman" panose="02020603050405020304" pitchFamily="18" charset="0"/>
                <a:cs typeface="Times New Roman" panose="02020603050405020304" pitchFamily="18" charset="0"/>
              </a:rPr>
              <a:t>control group of patients with CKD and no anaemia or iron deficiency will allow </a:t>
            </a:r>
            <a:r>
              <a:rPr lang="en-GB" sz="1800" dirty="0" smtClean="0">
                <a:latin typeface="Times New Roman" panose="02020603050405020304" pitchFamily="18" charset="0"/>
                <a:cs typeface="Times New Roman" panose="02020603050405020304" pitchFamily="18" charset="0"/>
              </a:rPr>
              <a:t>for </a:t>
            </a:r>
            <a:r>
              <a:rPr lang="en-GB" sz="1800" dirty="0">
                <a:latin typeface="Times New Roman" panose="02020603050405020304" pitchFamily="18" charset="0"/>
                <a:cs typeface="Times New Roman" panose="02020603050405020304" pitchFamily="18" charset="0"/>
              </a:rPr>
              <a:t>baseline </a:t>
            </a:r>
            <a:r>
              <a:rPr lang="en-GB" sz="1800" dirty="0" smtClean="0">
                <a:latin typeface="Times New Roman" panose="02020603050405020304" pitchFamily="18" charset="0"/>
                <a:cs typeface="Times New Roman" panose="02020603050405020304" pitchFamily="18" charset="0"/>
              </a:rPr>
              <a:t>comparison</a:t>
            </a:r>
          </a:p>
          <a:p>
            <a:pPr marL="0" indent="0">
              <a:lnSpc>
                <a:spcPct val="120000"/>
              </a:lnSpc>
              <a:spcBef>
                <a:spcPts val="500"/>
              </a:spcBef>
              <a:buNone/>
            </a:pPr>
            <a:r>
              <a:rPr lang="en-GB" sz="1800" b="1" dirty="0" smtClean="0">
                <a:latin typeface="Times New Roman" panose="02020603050405020304" pitchFamily="18" charset="0"/>
                <a:cs typeface="Times New Roman" panose="02020603050405020304" pitchFamily="18" charset="0"/>
              </a:rPr>
              <a:t>Fourth </a:t>
            </a:r>
            <a:r>
              <a:rPr lang="en-GB" sz="1800" b="1" dirty="0">
                <a:latin typeface="Times New Roman" panose="02020603050405020304" pitchFamily="18" charset="0"/>
                <a:cs typeface="Times New Roman" panose="02020603050405020304" pitchFamily="18" charset="0"/>
              </a:rPr>
              <a:t>arm </a:t>
            </a:r>
            <a:r>
              <a:rPr lang="en-GB" sz="1800" dirty="0" smtClean="0">
                <a:latin typeface="Times New Roman" panose="02020603050405020304" pitchFamily="18" charset="0"/>
                <a:cs typeface="Times New Roman" panose="02020603050405020304" pitchFamily="18" charset="0"/>
              </a:rPr>
              <a:t>- healthy </a:t>
            </a:r>
            <a:r>
              <a:rPr lang="en-GB" sz="1800" dirty="0">
                <a:latin typeface="Times New Roman" panose="02020603050405020304" pitchFamily="18" charset="0"/>
                <a:cs typeface="Times New Roman" panose="02020603050405020304" pitchFamily="18" charset="0"/>
              </a:rPr>
              <a:t>patients (patients from the live donor work up program) will also serve as a baseline control (healthy volunteers with no underlying known disease or </a:t>
            </a:r>
            <a:r>
              <a:rPr lang="en-GB" sz="1800" dirty="0" smtClean="0">
                <a:latin typeface="Times New Roman" panose="02020603050405020304" pitchFamily="18" charset="0"/>
                <a:cs typeface="Times New Roman" panose="02020603050405020304" pitchFamily="18" charset="0"/>
              </a:rPr>
              <a:t>CKD as </a:t>
            </a:r>
            <a:r>
              <a:rPr lang="en-GB" sz="1800" dirty="0">
                <a:latin typeface="Times New Roman" panose="02020603050405020304" pitchFamily="18" charset="0"/>
                <a:cs typeface="Times New Roman" panose="02020603050405020304" pitchFamily="18" charset="0"/>
              </a:rPr>
              <a:t>judged by their suitability for transplant donation during </a:t>
            </a:r>
            <a:r>
              <a:rPr lang="en-GB" sz="1800" dirty="0" smtClean="0">
                <a:latin typeface="Times New Roman" panose="02020603050405020304" pitchFamily="18" charset="0"/>
                <a:cs typeface="Times New Roman" panose="02020603050405020304" pitchFamily="18" charset="0"/>
              </a:rPr>
              <a:t>donor </a:t>
            </a:r>
            <a:r>
              <a:rPr lang="en-GB" sz="1800" dirty="0">
                <a:latin typeface="Times New Roman" panose="02020603050405020304" pitchFamily="18" charset="0"/>
                <a:cs typeface="Times New Roman" panose="02020603050405020304" pitchFamily="18" charset="0"/>
              </a:rPr>
              <a:t>work up). </a:t>
            </a:r>
          </a:p>
          <a:p>
            <a:pPr marL="0" indent="0" algn="ctr">
              <a:lnSpc>
                <a:spcPct val="120000"/>
              </a:lnSpc>
              <a:spcBef>
                <a:spcPts val="500"/>
              </a:spcBef>
              <a:buNone/>
            </a:pPr>
            <a:endParaRPr lang="en-GB" sz="1800" dirty="0"/>
          </a:p>
        </p:txBody>
      </p:sp>
      <p:pic>
        <p:nvPicPr>
          <p:cNvPr id="5" name="Picture 32" descr="ScreenHunter_01 Jun"/>
          <p:cNvPicPr>
            <a:picLocks noChangeAspect="1" noChangeArrowheads="1"/>
          </p:cNvPicPr>
          <p:nvPr/>
        </p:nvPicPr>
        <p:blipFill>
          <a:blip r:embed="rId2">
            <a:extLst>
              <a:ext uri="{28A0092B-C50C-407E-A947-70E740481C1C}">
                <a14:useLocalDpi xmlns:a14="http://schemas.microsoft.com/office/drawing/2010/main" val="0"/>
              </a:ext>
            </a:extLst>
          </a:blip>
          <a:srcRect l="77477" t="21658" r="1489" b="65997"/>
          <a:stretch>
            <a:fillRect/>
          </a:stretch>
        </p:blipFill>
        <p:spPr bwMode="auto">
          <a:xfrm>
            <a:off x="141900" y="228600"/>
            <a:ext cx="2178050" cy="884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74586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9275" y="107576"/>
            <a:ext cx="8042276" cy="1146550"/>
          </a:xfrm>
        </p:spPr>
        <p:txBody>
          <a:bodyPr/>
          <a:lstStyle/>
          <a:p>
            <a:r>
              <a:rPr lang="en-US" dirty="0" smtClean="0"/>
              <a:t>Chronic Kidney Disease</a:t>
            </a:r>
            <a:endParaRPr lang="en-US" dirty="0"/>
          </a:p>
        </p:txBody>
      </p:sp>
      <p:sp>
        <p:nvSpPr>
          <p:cNvPr id="5" name="Content Placeholder 4"/>
          <p:cNvSpPr>
            <a:spLocks noGrp="1"/>
          </p:cNvSpPr>
          <p:nvPr>
            <p:ph idx="1"/>
          </p:nvPr>
        </p:nvSpPr>
        <p:spPr>
          <a:xfrm>
            <a:off x="457200" y="1417638"/>
            <a:ext cx="8229600" cy="5027612"/>
          </a:xfrm>
        </p:spPr>
        <p:txBody>
          <a:bodyPr>
            <a:noAutofit/>
          </a:bodyPr>
          <a:lstStyle/>
          <a:p>
            <a:r>
              <a:rPr lang="en-GB" dirty="0" smtClean="0"/>
              <a:t>Progressive </a:t>
            </a:r>
            <a:r>
              <a:rPr lang="en-GB" dirty="0"/>
              <a:t>loss </a:t>
            </a:r>
            <a:r>
              <a:rPr lang="en-GB" dirty="0" smtClean="0"/>
              <a:t>of kidney function </a:t>
            </a:r>
            <a:r>
              <a:rPr lang="en-GB" dirty="0"/>
              <a:t>over a period of months or years</a:t>
            </a:r>
            <a:r>
              <a:rPr lang="en-GB" dirty="0" smtClean="0">
                <a:effectLst/>
              </a:rPr>
              <a:t> </a:t>
            </a:r>
            <a:endParaRPr lang="en-GB" dirty="0" smtClean="0"/>
          </a:p>
          <a:p>
            <a:r>
              <a:rPr lang="en-GB" dirty="0" smtClean="0"/>
              <a:t>4</a:t>
            </a:r>
            <a:r>
              <a:rPr lang="en-GB" dirty="0"/>
              <a:t>-6% of the UK adult </a:t>
            </a:r>
            <a:r>
              <a:rPr lang="en-GB" dirty="0" smtClean="0"/>
              <a:t>population and 8-10% in Europe</a:t>
            </a:r>
          </a:p>
          <a:p>
            <a:pPr>
              <a:lnSpc>
                <a:spcPct val="120000"/>
              </a:lnSpc>
            </a:pPr>
            <a:r>
              <a:rPr lang="en-GB" dirty="0" smtClean="0"/>
              <a:t>Serious implications:   </a:t>
            </a:r>
          </a:p>
          <a:p>
            <a:pPr marL="0" indent="0">
              <a:lnSpc>
                <a:spcPct val="120000"/>
              </a:lnSpc>
              <a:buNone/>
            </a:pPr>
            <a:r>
              <a:rPr lang="en-GB" dirty="0" smtClean="0"/>
              <a:t>                   </a:t>
            </a:r>
            <a:r>
              <a:rPr lang="en-GB" dirty="0"/>
              <a:t> </a:t>
            </a:r>
            <a:r>
              <a:rPr lang="en-GB" dirty="0" smtClean="0"/>
              <a:t>   Complete </a:t>
            </a:r>
            <a:r>
              <a:rPr lang="en-GB" dirty="0"/>
              <a:t>kidney </a:t>
            </a:r>
            <a:r>
              <a:rPr lang="en-GB" dirty="0" smtClean="0"/>
              <a:t>failure needing dialysis</a:t>
            </a:r>
          </a:p>
          <a:p>
            <a:pPr marL="0" indent="0">
              <a:lnSpc>
                <a:spcPct val="120000"/>
              </a:lnSpc>
              <a:buNone/>
            </a:pPr>
            <a:r>
              <a:rPr lang="en-GB" dirty="0"/>
              <a:t> </a:t>
            </a:r>
            <a:r>
              <a:rPr lang="en-GB" dirty="0" smtClean="0"/>
              <a:t>                      Iron </a:t>
            </a:r>
            <a:r>
              <a:rPr lang="en-GB" dirty="0"/>
              <a:t>deficiency</a:t>
            </a:r>
            <a:r>
              <a:rPr lang="en-GB" dirty="0" smtClean="0">
                <a:effectLst/>
              </a:rPr>
              <a:t> </a:t>
            </a:r>
            <a:r>
              <a:rPr lang="en-GB" dirty="0" smtClean="0">
                <a:effectLst/>
                <a:sym typeface="Wingdings"/>
              </a:rPr>
              <a:t> Anaemia </a:t>
            </a:r>
          </a:p>
          <a:p>
            <a:pPr marL="0" indent="0">
              <a:lnSpc>
                <a:spcPct val="120000"/>
              </a:lnSpc>
              <a:buNone/>
            </a:pPr>
            <a:r>
              <a:rPr lang="en-GB" dirty="0">
                <a:sym typeface="Wingdings"/>
              </a:rPr>
              <a:t> </a:t>
            </a:r>
            <a:r>
              <a:rPr lang="en-GB" dirty="0" smtClean="0">
                <a:sym typeface="Wingdings"/>
              </a:rPr>
              <a:t>                      I</a:t>
            </a:r>
            <a:r>
              <a:rPr lang="en-GB" dirty="0" smtClean="0"/>
              <a:t>ncreased </a:t>
            </a:r>
            <a:r>
              <a:rPr lang="en-GB" dirty="0"/>
              <a:t>risk of heart disease.</a:t>
            </a:r>
            <a:r>
              <a:rPr lang="en-GB" dirty="0" smtClean="0">
                <a:effectLst/>
              </a:rPr>
              <a:t> </a:t>
            </a:r>
            <a:endParaRPr lang="en-GB" dirty="0" smtClean="0">
              <a:effectLst/>
              <a:sym typeface="Wingdings"/>
            </a:endParaRPr>
          </a:p>
          <a:p>
            <a:pPr marL="0" indent="0">
              <a:lnSpc>
                <a:spcPct val="120000"/>
              </a:lnSpc>
              <a:buNone/>
            </a:pPr>
            <a:r>
              <a:rPr lang="en-GB" dirty="0">
                <a:sym typeface="Wingdings"/>
              </a:rPr>
              <a:t> </a:t>
            </a:r>
            <a:r>
              <a:rPr lang="en-GB" dirty="0" smtClean="0">
                <a:sym typeface="Wingdings"/>
              </a:rPr>
              <a:t>                      </a:t>
            </a:r>
            <a:endParaRPr lang="en-GB" dirty="0" smtClean="0"/>
          </a:p>
          <a:p>
            <a:pPr marL="0" indent="0">
              <a:buNone/>
            </a:pPr>
            <a:r>
              <a:rPr lang="en-GB" dirty="0">
                <a:effectLst/>
              </a:rPr>
              <a:t> </a:t>
            </a:r>
            <a:r>
              <a:rPr lang="en-GB" dirty="0" smtClean="0">
                <a:effectLst/>
              </a:rPr>
              <a:t>                       </a:t>
            </a:r>
            <a:r>
              <a:rPr lang="en-GB" dirty="0" smtClean="0"/>
              <a:t> </a:t>
            </a:r>
            <a:endParaRPr lang="en-US" dirty="0"/>
          </a:p>
        </p:txBody>
      </p:sp>
    </p:spTree>
    <p:extLst>
      <p:ext uri="{BB962C8B-B14F-4D97-AF65-F5344CB8AC3E}">
        <p14:creationId xmlns:p14="http://schemas.microsoft.com/office/powerpoint/2010/main" val="6011673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6705600" cy="1143000"/>
          </a:xfrm>
        </p:spPr>
        <p:txBody>
          <a:bodyPr>
            <a:normAutofit fontScale="90000"/>
          </a:bodyPr>
          <a:lstStyle/>
          <a:p>
            <a:r>
              <a:rPr lang="en-GB" b="1" dirty="0"/>
              <a:t>OTHER EFFICACY </a:t>
            </a:r>
            <a:r>
              <a:rPr lang="en-GB" b="1" dirty="0" smtClean="0"/>
              <a:t>OBJECTIVES</a:t>
            </a:r>
            <a:endParaRPr lang="en-GB" dirty="0"/>
          </a:p>
        </p:txBody>
      </p:sp>
      <p:sp>
        <p:nvSpPr>
          <p:cNvPr id="3" name="Content Placeholder 2"/>
          <p:cNvSpPr>
            <a:spLocks noGrp="1"/>
          </p:cNvSpPr>
          <p:nvPr>
            <p:ph idx="1"/>
          </p:nvPr>
        </p:nvSpPr>
        <p:spPr>
          <a:xfrm>
            <a:off x="457200" y="1524000"/>
            <a:ext cx="8229600" cy="4800600"/>
          </a:xfrm>
        </p:spPr>
        <p:txBody>
          <a:bodyPr>
            <a:normAutofit lnSpcReduction="10000"/>
          </a:bodyPr>
          <a:lstStyle/>
          <a:p>
            <a:r>
              <a:rPr lang="en-GB" dirty="0" smtClean="0"/>
              <a:t>Improvement </a:t>
            </a:r>
            <a:r>
              <a:rPr lang="en-GB" dirty="0"/>
              <a:t>in cardiac structure and </a:t>
            </a:r>
            <a:r>
              <a:rPr lang="en-GB" dirty="0" smtClean="0"/>
              <a:t>function</a:t>
            </a:r>
          </a:p>
          <a:p>
            <a:pPr lvl="1"/>
            <a:r>
              <a:rPr lang="en-GB" dirty="0" smtClean="0"/>
              <a:t>speckle </a:t>
            </a:r>
            <a:r>
              <a:rPr lang="en-GB" dirty="0"/>
              <a:t>tracking ECHO studies </a:t>
            </a:r>
            <a:endParaRPr lang="en-GB" dirty="0" smtClean="0"/>
          </a:p>
          <a:p>
            <a:pPr lvl="2"/>
            <a:r>
              <a:rPr lang="en-GB" dirty="0" smtClean="0"/>
              <a:t>(addition </a:t>
            </a:r>
            <a:r>
              <a:rPr lang="en-GB" dirty="0"/>
              <a:t>of physiological monitoring using pulse oximetry and cardiac harness for heart and respiratory </a:t>
            </a:r>
            <a:r>
              <a:rPr lang="en-GB" dirty="0" smtClean="0"/>
              <a:t>rate)</a:t>
            </a:r>
          </a:p>
          <a:p>
            <a:pPr lvl="1"/>
            <a:endParaRPr lang="en-GB" dirty="0"/>
          </a:p>
          <a:p>
            <a:pPr lvl="1"/>
            <a:r>
              <a:rPr lang="en-GB" dirty="0" smtClean="0"/>
              <a:t>Change </a:t>
            </a:r>
            <a:r>
              <a:rPr lang="en-GB" dirty="0"/>
              <a:t>in New York Heart association functional classification (NYHA</a:t>
            </a:r>
            <a:r>
              <a:rPr lang="en-GB" dirty="0" smtClean="0"/>
              <a:t>)</a:t>
            </a:r>
          </a:p>
          <a:p>
            <a:pPr lvl="1"/>
            <a:endParaRPr lang="en-GB" dirty="0"/>
          </a:p>
          <a:p>
            <a:pPr lvl="1"/>
            <a:r>
              <a:rPr lang="en-GB" dirty="0" smtClean="0"/>
              <a:t>Cardiac </a:t>
            </a:r>
            <a:r>
              <a:rPr lang="en-GB" dirty="0"/>
              <a:t>iron loading based on MRI using </a:t>
            </a:r>
            <a:r>
              <a:rPr lang="en-GB" dirty="0" smtClean="0"/>
              <a:t>T2</a:t>
            </a:r>
          </a:p>
          <a:p>
            <a:pPr lvl="2"/>
            <a:r>
              <a:rPr lang="en-GB" dirty="0" smtClean="0"/>
              <a:t>single </a:t>
            </a:r>
            <a:r>
              <a:rPr lang="en-GB" dirty="0"/>
              <a:t>centre in a parallel sub-study (6 patients</a:t>
            </a:r>
            <a:r>
              <a:rPr lang="en-GB" dirty="0" smtClean="0"/>
              <a:t>)</a:t>
            </a:r>
          </a:p>
          <a:p>
            <a:pPr lvl="1"/>
            <a:endParaRPr lang="en-GB" dirty="0"/>
          </a:p>
          <a:p>
            <a:pPr lvl="1"/>
            <a:r>
              <a:rPr lang="en-GB" dirty="0"/>
              <a:t>	Improvement in renal </a:t>
            </a:r>
            <a:r>
              <a:rPr lang="en-GB" dirty="0" smtClean="0"/>
              <a:t>function</a:t>
            </a:r>
          </a:p>
          <a:p>
            <a:pPr lvl="2"/>
            <a:r>
              <a:rPr lang="en-GB" dirty="0" smtClean="0"/>
              <a:t>eGFR </a:t>
            </a:r>
            <a:endParaRPr lang="en-GB" dirty="0"/>
          </a:p>
          <a:p>
            <a:endParaRPr lang="en-GB" dirty="0"/>
          </a:p>
        </p:txBody>
      </p:sp>
      <p:pic>
        <p:nvPicPr>
          <p:cNvPr id="5" name="Picture 32" descr="ScreenHunter_01 Jun"/>
          <p:cNvPicPr>
            <a:picLocks noChangeAspect="1" noChangeArrowheads="1"/>
          </p:cNvPicPr>
          <p:nvPr/>
        </p:nvPicPr>
        <p:blipFill>
          <a:blip r:embed="rId2">
            <a:extLst>
              <a:ext uri="{28A0092B-C50C-407E-A947-70E740481C1C}">
                <a14:useLocalDpi xmlns:a14="http://schemas.microsoft.com/office/drawing/2010/main" val="0"/>
              </a:ext>
            </a:extLst>
          </a:blip>
          <a:srcRect l="77477" t="21658" r="1489" b="65997"/>
          <a:stretch>
            <a:fillRect/>
          </a:stretch>
        </p:blipFill>
        <p:spPr bwMode="auto">
          <a:xfrm>
            <a:off x="135865" y="152400"/>
            <a:ext cx="2178050" cy="884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38934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GB" b="1" dirty="0"/>
              <a:t>MECHANISTIC </a:t>
            </a:r>
            <a:r>
              <a:rPr lang="en-GB" b="1" dirty="0" smtClean="0"/>
              <a:t>OBJECTIVES</a:t>
            </a:r>
            <a:endParaRPr lang="en-GB" dirty="0"/>
          </a:p>
        </p:txBody>
      </p:sp>
      <p:sp>
        <p:nvSpPr>
          <p:cNvPr id="3" name="Content Placeholder 2"/>
          <p:cNvSpPr>
            <a:spLocks noGrp="1"/>
          </p:cNvSpPr>
          <p:nvPr>
            <p:ph idx="1"/>
          </p:nvPr>
        </p:nvSpPr>
        <p:spPr>
          <a:xfrm>
            <a:off x="457200" y="1371601"/>
            <a:ext cx="8229600" cy="5334000"/>
          </a:xfrm>
        </p:spPr>
        <p:txBody>
          <a:bodyPr>
            <a:normAutofit fontScale="55000" lnSpcReduction="20000"/>
          </a:bodyPr>
          <a:lstStyle/>
          <a:p>
            <a:r>
              <a:rPr lang="en-GB" dirty="0" smtClean="0"/>
              <a:t>Inflammatory </a:t>
            </a:r>
            <a:r>
              <a:rPr lang="en-GB" dirty="0"/>
              <a:t>mediators </a:t>
            </a:r>
            <a:endParaRPr lang="en-GB" dirty="0" smtClean="0"/>
          </a:p>
          <a:p>
            <a:pPr lvl="1"/>
            <a:r>
              <a:rPr lang="en-GB" dirty="0" smtClean="0"/>
              <a:t>IL-6</a:t>
            </a:r>
          </a:p>
          <a:p>
            <a:pPr lvl="1"/>
            <a:r>
              <a:rPr lang="en-GB" dirty="0" smtClean="0"/>
              <a:t>IL-8</a:t>
            </a:r>
          </a:p>
          <a:p>
            <a:pPr lvl="1"/>
            <a:r>
              <a:rPr lang="en-GB" dirty="0" smtClean="0"/>
              <a:t>IL-10</a:t>
            </a:r>
          </a:p>
          <a:p>
            <a:pPr lvl="1"/>
            <a:r>
              <a:rPr lang="en-GB" dirty="0" smtClean="0"/>
              <a:t>CRP</a:t>
            </a:r>
          </a:p>
          <a:p>
            <a:endParaRPr lang="en-GB" dirty="0"/>
          </a:p>
          <a:p>
            <a:r>
              <a:rPr lang="en-GB" dirty="0" smtClean="0"/>
              <a:t>Vasoactive </a:t>
            </a:r>
            <a:r>
              <a:rPr lang="en-GB" dirty="0"/>
              <a:t>substances (oxidative stress</a:t>
            </a:r>
            <a:r>
              <a:rPr lang="en-GB" dirty="0" smtClean="0"/>
              <a:t>) </a:t>
            </a:r>
          </a:p>
          <a:p>
            <a:pPr lvl="1"/>
            <a:r>
              <a:rPr lang="en-GB" dirty="0" smtClean="0"/>
              <a:t>Ian Chetter - </a:t>
            </a:r>
            <a:r>
              <a:rPr lang="en-GB" dirty="0"/>
              <a:t>MDA, </a:t>
            </a:r>
            <a:r>
              <a:rPr lang="en-GB" dirty="0" err="1"/>
              <a:t>selectins</a:t>
            </a:r>
            <a:r>
              <a:rPr lang="en-GB" dirty="0"/>
              <a:t> and interleukins </a:t>
            </a:r>
            <a:r>
              <a:rPr lang="en-GB" dirty="0" smtClean="0"/>
              <a:t>- </a:t>
            </a:r>
            <a:r>
              <a:rPr lang="en-GB" dirty="0"/>
              <a:t>mainly in John </a:t>
            </a:r>
            <a:r>
              <a:rPr lang="en-GB" dirty="0" err="1"/>
              <a:t>Greenmans</a:t>
            </a:r>
            <a:r>
              <a:rPr lang="en-GB" dirty="0"/>
              <a:t> lab at </a:t>
            </a:r>
            <a:r>
              <a:rPr lang="en-GB" dirty="0" err="1"/>
              <a:t>UoH</a:t>
            </a:r>
            <a:r>
              <a:rPr lang="en-GB" dirty="0"/>
              <a:t> (Lee </a:t>
            </a:r>
            <a:r>
              <a:rPr lang="en-GB" dirty="0" err="1"/>
              <a:t>Maddern</a:t>
            </a:r>
            <a:r>
              <a:rPr lang="en-GB" dirty="0"/>
              <a:t> is his post doc who was brilliant at training our research fellows in ELISA techniques </a:t>
            </a:r>
            <a:r>
              <a:rPr lang="en-GB" dirty="0" err="1"/>
              <a:t>etc</a:t>
            </a:r>
            <a:r>
              <a:rPr lang="en-GB" dirty="0"/>
              <a:t>)</a:t>
            </a:r>
          </a:p>
          <a:p>
            <a:r>
              <a:rPr lang="en-GB" dirty="0" smtClean="0"/>
              <a:t>plasma </a:t>
            </a:r>
            <a:r>
              <a:rPr lang="en-GB" dirty="0" err="1"/>
              <a:t>malondialdehyde</a:t>
            </a:r>
            <a:r>
              <a:rPr lang="en-GB" dirty="0"/>
              <a:t> </a:t>
            </a:r>
            <a:r>
              <a:rPr lang="en-GB" dirty="0" smtClean="0"/>
              <a:t>- MDA</a:t>
            </a:r>
          </a:p>
          <a:p>
            <a:r>
              <a:rPr lang="en-GB" dirty="0" smtClean="0"/>
              <a:t>glutathione GSH/GSSH</a:t>
            </a:r>
            <a:endParaRPr lang="en-GB" dirty="0"/>
          </a:p>
          <a:p>
            <a:pPr marL="0" indent="0">
              <a:buNone/>
            </a:pPr>
            <a:r>
              <a:rPr lang="en-GB" dirty="0" smtClean="0"/>
              <a:t>  </a:t>
            </a:r>
            <a:endParaRPr lang="en-GB" dirty="0"/>
          </a:p>
          <a:p>
            <a:pPr marL="0" indent="0">
              <a:buNone/>
            </a:pPr>
            <a:r>
              <a:rPr lang="en-GB" dirty="0"/>
              <a:t> </a:t>
            </a:r>
          </a:p>
          <a:p>
            <a:r>
              <a:rPr lang="en-GB" dirty="0" smtClean="0"/>
              <a:t>Endothelial function</a:t>
            </a:r>
          </a:p>
          <a:p>
            <a:pPr lvl="1"/>
            <a:r>
              <a:rPr lang="en-GB" dirty="0" smtClean="0"/>
              <a:t>Pulse </a:t>
            </a:r>
            <a:r>
              <a:rPr lang="en-GB" dirty="0"/>
              <a:t>wave velocity (PWV) </a:t>
            </a:r>
            <a:endParaRPr lang="en-GB" dirty="0" smtClean="0"/>
          </a:p>
          <a:p>
            <a:pPr lvl="1"/>
            <a:r>
              <a:rPr lang="en-GB" dirty="0" smtClean="0"/>
              <a:t>E </a:t>
            </a:r>
            <a:r>
              <a:rPr lang="en-GB" dirty="0"/>
              <a:t>and P </a:t>
            </a:r>
            <a:r>
              <a:rPr lang="en-GB" dirty="0" err="1" smtClean="0"/>
              <a:t>selectin</a:t>
            </a:r>
            <a:endParaRPr lang="en-GB" dirty="0"/>
          </a:p>
        </p:txBody>
      </p:sp>
    </p:spTree>
    <p:extLst>
      <p:ext uri="{BB962C8B-B14F-4D97-AF65-F5344CB8AC3E}">
        <p14:creationId xmlns:p14="http://schemas.microsoft.com/office/powerpoint/2010/main" val="35261793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Iron and the Heart </a:t>
            </a:r>
            <a:r>
              <a:rPr lang="en-GB" b="1" dirty="0" smtClean="0"/>
              <a:t>Study</a:t>
            </a:r>
            <a:endParaRPr lang="en-US" dirty="0"/>
          </a:p>
        </p:txBody>
      </p:sp>
      <p:sp>
        <p:nvSpPr>
          <p:cNvPr id="3" name="Content Placeholder 2"/>
          <p:cNvSpPr>
            <a:spLocks noGrp="1"/>
          </p:cNvSpPr>
          <p:nvPr>
            <p:ph idx="1"/>
          </p:nvPr>
        </p:nvSpPr>
        <p:spPr/>
        <p:txBody>
          <a:bodyPr/>
          <a:lstStyle/>
          <a:p>
            <a:r>
              <a:rPr lang="en-GB" dirty="0"/>
              <a:t>Exploratory multicentre prospective double blinded randomised controlled pilot trial </a:t>
            </a:r>
            <a:endParaRPr lang="en-GB" dirty="0" smtClean="0"/>
          </a:p>
          <a:p>
            <a:r>
              <a:rPr lang="en-GB" dirty="0"/>
              <a:t>T</a:t>
            </a:r>
            <a:r>
              <a:rPr lang="en-GB" dirty="0" smtClean="0"/>
              <a:t>he </a:t>
            </a:r>
            <a:r>
              <a:rPr lang="en-GB" dirty="0"/>
              <a:t>effect of </a:t>
            </a:r>
            <a:r>
              <a:rPr lang="en-GB" dirty="0" smtClean="0"/>
              <a:t>IV </a:t>
            </a:r>
            <a:r>
              <a:rPr lang="en-GB" dirty="0"/>
              <a:t>iron </a:t>
            </a:r>
            <a:r>
              <a:rPr lang="en-GB" dirty="0" smtClean="0"/>
              <a:t>supplementation </a:t>
            </a:r>
            <a:r>
              <a:rPr lang="en-GB" dirty="0"/>
              <a:t>(</a:t>
            </a:r>
            <a:r>
              <a:rPr lang="en-GB" dirty="0" err="1"/>
              <a:t>Monofer</a:t>
            </a:r>
            <a:r>
              <a:rPr lang="en-GB" dirty="0"/>
              <a:t>®</a:t>
            </a:r>
            <a:r>
              <a:rPr lang="en-GB" dirty="0" smtClean="0"/>
              <a:t>)</a:t>
            </a:r>
          </a:p>
          <a:p>
            <a:r>
              <a:rPr lang="en-GB" dirty="0"/>
              <a:t>I</a:t>
            </a:r>
            <a:r>
              <a:rPr lang="en-GB" dirty="0" smtClean="0"/>
              <a:t>n </a:t>
            </a:r>
            <a:r>
              <a:rPr lang="en-GB" dirty="0"/>
              <a:t>Iron deficient but not anaemic </a:t>
            </a:r>
            <a:r>
              <a:rPr lang="en-GB" dirty="0" smtClean="0"/>
              <a:t>patients</a:t>
            </a:r>
          </a:p>
          <a:p>
            <a:r>
              <a:rPr lang="en-GB" dirty="0" smtClean="0"/>
              <a:t>With CKD stages </a:t>
            </a:r>
            <a:r>
              <a:rPr lang="en-GB" dirty="0"/>
              <a:t>3b or </a:t>
            </a:r>
            <a:r>
              <a:rPr lang="en-GB" dirty="0" smtClean="0"/>
              <a:t>worse</a:t>
            </a:r>
          </a:p>
          <a:p>
            <a:r>
              <a:rPr lang="en-GB" dirty="0" smtClean="0"/>
              <a:t>Examining patients’ </a:t>
            </a:r>
            <a:r>
              <a:rPr lang="en-GB" dirty="0"/>
              <a:t>functional status and cardiac structure and </a:t>
            </a:r>
            <a:r>
              <a:rPr lang="en-GB" dirty="0" smtClean="0"/>
              <a:t>function</a:t>
            </a:r>
          </a:p>
          <a:p>
            <a:pPr marL="0" indent="0">
              <a:buNone/>
            </a:pPr>
            <a:endParaRPr lang="en-GB" dirty="0"/>
          </a:p>
        </p:txBody>
      </p:sp>
    </p:spTree>
    <p:extLst>
      <p:ext uri="{BB962C8B-B14F-4D97-AF65-F5344CB8AC3E}">
        <p14:creationId xmlns:p14="http://schemas.microsoft.com/office/powerpoint/2010/main" val="392422026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Trial Design</a:t>
            </a:r>
            <a:endParaRPr lang="en-US" dirty="0"/>
          </a:p>
        </p:txBody>
      </p:sp>
      <p:sp>
        <p:nvSpPr>
          <p:cNvPr id="3" name="Content Placeholder 2"/>
          <p:cNvSpPr>
            <a:spLocks noGrp="1"/>
          </p:cNvSpPr>
          <p:nvPr>
            <p:ph idx="1"/>
          </p:nvPr>
        </p:nvSpPr>
        <p:spPr/>
        <p:txBody>
          <a:bodyPr>
            <a:normAutofit/>
          </a:bodyPr>
          <a:lstStyle/>
          <a:p>
            <a:r>
              <a:rPr lang="en-GB" dirty="0"/>
              <a:t>An investigator led multi-</a:t>
            </a:r>
            <a:r>
              <a:rPr lang="en-GB" dirty="0" smtClean="0"/>
              <a:t>centre</a:t>
            </a:r>
            <a:endParaRPr lang="en-GB" i="1" dirty="0" smtClean="0">
              <a:effectLst/>
            </a:endParaRPr>
          </a:p>
          <a:p>
            <a:r>
              <a:rPr lang="en-GB" dirty="0"/>
              <a:t>54 participants with stage 3b or </a:t>
            </a:r>
            <a:r>
              <a:rPr lang="en-GB" dirty="0" smtClean="0"/>
              <a:t>worse CKD </a:t>
            </a:r>
            <a:r>
              <a:rPr lang="en-GB" dirty="0"/>
              <a:t>with iron deficiency</a:t>
            </a:r>
            <a:r>
              <a:rPr lang="en-GB" dirty="0" smtClean="0">
                <a:effectLst/>
              </a:rPr>
              <a:t> </a:t>
            </a:r>
          </a:p>
          <a:p>
            <a:r>
              <a:rPr lang="en-GB" dirty="0"/>
              <a:t>2 further control </a:t>
            </a:r>
            <a:r>
              <a:rPr lang="en-GB" dirty="0" smtClean="0"/>
              <a:t>groups: </a:t>
            </a:r>
            <a:r>
              <a:rPr lang="en-GB" dirty="0"/>
              <a:t>20 </a:t>
            </a:r>
            <a:r>
              <a:rPr lang="en-GB" dirty="0" smtClean="0"/>
              <a:t>with CKD, 10 </a:t>
            </a:r>
            <a:r>
              <a:rPr lang="en-GB" dirty="0"/>
              <a:t>healthy</a:t>
            </a:r>
            <a:r>
              <a:rPr lang="en-GB" dirty="0" smtClean="0">
                <a:effectLst/>
              </a:rPr>
              <a:t> volunteers</a:t>
            </a:r>
          </a:p>
          <a:p>
            <a:r>
              <a:rPr lang="en-GB" dirty="0"/>
              <a:t>S</a:t>
            </a:r>
            <a:r>
              <a:rPr lang="en-GB" dirty="0" smtClean="0"/>
              <a:t>ufficient </a:t>
            </a:r>
            <a:r>
              <a:rPr lang="en-GB" dirty="0"/>
              <a:t>size to provide data on </a:t>
            </a:r>
            <a:r>
              <a:rPr lang="en-GB" dirty="0" smtClean="0"/>
              <a:t>feasibility</a:t>
            </a:r>
            <a:r>
              <a:rPr lang="en-GB" dirty="0"/>
              <a:t>,</a:t>
            </a:r>
            <a:r>
              <a:rPr lang="en-GB" dirty="0" smtClean="0"/>
              <a:t> </a:t>
            </a:r>
            <a:r>
              <a:rPr lang="en-GB" dirty="0"/>
              <a:t>and likely size and endpoints of a future definitive study.</a:t>
            </a:r>
          </a:p>
          <a:p>
            <a:endParaRPr lang="en-US" dirty="0"/>
          </a:p>
        </p:txBody>
      </p:sp>
    </p:spTree>
    <p:extLst>
      <p:ext uri="{BB962C8B-B14F-4D97-AF65-F5344CB8AC3E}">
        <p14:creationId xmlns:p14="http://schemas.microsoft.com/office/powerpoint/2010/main" val="3644164241"/>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Arrow Connector 3"/>
          <p:cNvCxnSpPr>
            <a:cxnSpLocks noChangeShapeType="1"/>
            <a:stCxn id="13" idx="3"/>
            <a:endCxn id="6" idx="1"/>
          </p:cNvCxnSpPr>
          <p:nvPr/>
        </p:nvCxnSpPr>
        <p:spPr bwMode="auto">
          <a:xfrm>
            <a:off x="4819674" y="2013874"/>
            <a:ext cx="495598" cy="0"/>
          </a:xfrm>
          <a:prstGeom prst="straightConnector1">
            <a:avLst/>
          </a:prstGeom>
          <a:noFill/>
          <a:ln w="38100">
            <a:solidFill>
              <a:srgbClr val="000000"/>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 name="TextBox 7"/>
          <p:cNvSpPr txBox="1">
            <a:spLocks noChangeAspect="1" noChangeArrowheads="1"/>
          </p:cNvSpPr>
          <p:nvPr/>
        </p:nvSpPr>
        <p:spPr bwMode="auto">
          <a:xfrm>
            <a:off x="4667200" y="1738318"/>
            <a:ext cx="7366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Aft>
                <a:spcPts val="0"/>
              </a:spcAft>
            </a:pPr>
            <a:r>
              <a:rPr lang="en-US" sz="1100" kern="1200" dirty="0">
                <a:solidFill>
                  <a:srgbClr val="000000"/>
                </a:solidFill>
                <a:effectLst/>
                <a:latin typeface="Arial"/>
                <a:ea typeface="MS PGothic"/>
                <a:cs typeface="Arial"/>
              </a:rPr>
              <a:t>No</a:t>
            </a:r>
            <a:endParaRPr lang="en-GB" sz="1100" dirty="0">
              <a:effectLst/>
              <a:latin typeface="Arial"/>
              <a:ea typeface="SimSun"/>
              <a:cs typeface="Times New Roman"/>
            </a:endParaRPr>
          </a:p>
        </p:txBody>
      </p:sp>
      <p:sp>
        <p:nvSpPr>
          <p:cNvPr id="6" name="TextBox 10"/>
          <p:cNvSpPr txBox="1">
            <a:spLocks noChangeAspect="1" noChangeArrowheads="1"/>
          </p:cNvSpPr>
          <p:nvPr/>
        </p:nvSpPr>
        <p:spPr bwMode="auto">
          <a:xfrm>
            <a:off x="5315272" y="1697654"/>
            <a:ext cx="1152000" cy="662314"/>
          </a:xfrm>
          <a:prstGeom prst="rect">
            <a:avLst/>
          </a:prstGeom>
          <a:noFill/>
          <a:ln w="38100">
            <a:solidFill>
              <a:srgbClr val="1F497D"/>
            </a:solidFill>
            <a:round/>
            <a:headEnd/>
            <a:tailEnd/>
          </a:ln>
          <a:extLst>
            <a:ext uri="{909E8E84-426E-40dd-AFC4-6F175D3DCCD1}">
              <a14:hiddenFill xmlns:a14="http://schemas.microsoft.com/office/drawing/2010/main">
                <a:solidFill>
                  <a:srgbClr val="FFFFFF"/>
                </a:solidFill>
              </a14:hiddenFill>
            </a:ext>
          </a:extLst>
        </p:spPr>
        <p:txBody>
          <a:bodyPr rot="0" vert="horz" wrap="square" lIns="54000" tIns="36000" rIns="54000" bIns="36000" anchor="ctr" anchorCtr="0" upright="1">
            <a:noAutofit/>
          </a:bodyPr>
          <a:lstStyle/>
          <a:p>
            <a:pPr algn="just" fontAlgn="base">
              <a:spcAft>
                <a:spcPts val="0"/>
              </a:spcAft>
            </a:pPr>
            <a:r>
              <a:rPr lang="en-US" sz="900" b="1" u="sng" kern="1200" dirty="0">
                <a:solidFill>
                  <a:srgbClr val="000000"/>
                </a:solidFill>
                <a:effectLst/>
                <a:latin typeface="Arial"/>
                <a:ea typeface="MS PGothic"/>
                <a:cs typeface="Arial"/>
              </a:rPr>
              <a:t>Excluded</a:t>
            </a:r>
            <a:endParaRPr lang="en-GB" sz="900" dirty="0">
              <a:effectLst/>
              <a:latin typeface="Arial"/>
              <a:ea typeface="SimSun"/>
              <a:cs typeface="Times New Roman"/>
            </a:endParaRPr>
          </a:p>
          <a:p>
            <a:pPr algn="just" fontAlgn="base">
              <a:spcAft>
                <a:spcPts val="0"/>
              </a:spcAft>
            </a:pPr>
            <a:r>
              <a:rPr lang="en-US" sz="900" kern="1200" dirty="0">
                <a:solidFill>
                  <a:srgbClr val="000000"/>
                </a:solidFill>
                <a:effectLst/>
                <a:latin typeface="Arial"/>
                <a:ea typeface="MS PGothic"/>
                <a:cs typeface="Arial"/>
              </a:rPr>
              <a:t>Not Meeting Criteria </a:t>
            </a:r>
            <a:endParaRPr lang="en-GB" sz="900" dirty="0">
              <a:effectLst/>
              <a:latin typeface="Arial"/>
              <a:ea typeface="SimSun"/>
              <a:cs typeface="Times New Roman"/>
            </a:endParaRPr>
          </a:p>
          <a:p>
            <a:pPr algn="just" fontAlgn="base">
              <a:spcAft>
                <a:spcPts val="0"/>
              </a:spcAft>
            </a:pPr>
            <a:r>
              <a:rPr lang="en-US" sz="900" kern="1200" dirty="0">
                <a:solidFill>
                  <a:srgbClr val="000000"/>
                </a:solidFill>
                <a:effectLst/>
                <a:latin typeface="Arial"/>
                <a:ea typeface="MS PGothic"/>
                <a:cs typeface="Arial"/>
              </a:rPr>
              <a:t>Declined</a:t>
            </a:r>
            <a:endParaRPr lang="en-GB" sz="900" dirty="0">
              <a:effectLst/>
              <a:latin typeface="Arial"/>
              <a:ea typeface="SimSun"/>
              <a:cs typeface="Times New Roman"/>
            </a:endParaRPr>
          </a:p>
          <a:p>
            <a:pPr algn="just" fontAlgn="base">
              <a:spcAft>
                <a:spcPts val="0"/>
              </a:spcAft>
            </a:pPr>
            <a:r>
              <a:rPr lang="en-US" sz="900" kern="1200" dirty="0">
                <a:solidFill>
                  <a:srgbClr val="000000"/>
                </a:solidFill>
                <a:effectLst/>
                <a:latin typeface="Arial"/>
                <a:ea typeface="MS PGothic"/>
                <a:cs typeface="Arial"/>
              </a:rPr>
              <a:t>Other Reason</a:t>
            </a:r>
            <a:endParaRPr lang="en-GB" sz="900" dirty="0">
              <a:effectLst/>
              <a:latin typeface="Arial"/>
              <a:ea typeface="SimSun"/>
              <a:cs typeface="Times New Roman"/>
            </a:endParaRPr>
          </a:p>
        </p:txBody>
      </p:sp>
      <p:sp>
        <p:nvSpPr>
          <p:cNvPr id="7" name="Text Box 5"/>
          <p:cNvSpPr txBox="1">
            <a:spLocks noChangeArrowheads="1"/>
          </p:cNvSpPr>
          <p:nvPr/>
        </p:nvSpPr>
        <p:spPr bwMode="auto">
          <a:xfrm rot="16200000">
            <a:off x="3515128" y="3219923"/>
            <a:ext cx="1008000" cy="5013400"/>
          </a:xfrm>
          <a:prstGeom prst="rect">
            <a:avLst/>
          </a:prstGeom>
          <a:solidFill>
            <a:srgbClr val="DDD8C2"/>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Aft>
                <a:spcPts val="0"/>
              </a:spcAft>
            </a:pPr>
            <a:r>
              <a:rPr lang="en-US" sz="1100" b="1" kern="1200" dirty="0">
                <a:solidFill>
                  <a:srgbClr val="000000"/>
                </a:solidFill>
                <a:effectLst/>
                <a:latin typeface="Arial"/>
                <a:ea typeface="SimSun"/>
                <a:cs typeface="Arial"/>
              </a:rPr>
              <a:t> </a:t>
            </a:r>
            <a:r>
              <a:rPr lang="en-US" sz="1100" b="1" u="sng" kern="1200" dirty="0" smtClean="0">
                <a:solidFill>
                  <a:srgbClr val="000000"/>
                </a:solidFill>
                <a:effectLst/>
                <a:latin typeface="Arial"/>
                <a:ea typeface="SimSun"/>
                <a:cs typeface="Arial"/>
              </a:rPr>
              <a:t>3 Month Follow-Up</a:t>
            </a:r>
          </a:p>
        </p:txBody>
      </p:sp>
      <p:graphicFrame>
        <p:nvGraphicFramePr>
          <p:cNvPr id="8" name="Table 7"/>
          <p:cNvGraphicFramePr>
            <a:graphicFrameLocks noGrp="1" noChangeAspect="1"/>
          </p:cNvGraphicFramePr>
          <p:nvPr>
            <p:extLst>
              <p:ext uri="{D42A27DB-BD31-4B8C-83A1-F6EECF244321}">
                <p14:modId xmlns:p14="http://schemas.microsoft.com/office/powerpoint/2010/main" val="978604851"/>
              </p:ext>
            </p:extLst>
          </p:nvPr>
        </p:nvGraphicFramePr>
        <p:xfrm>
          <a:off x="1570856" y="5506720"/>
          <a:ext cx="4908278" cy="741680"/>
        </p:xfrm>
        <a:graphic>
          <a:graphicData uri="http://schemas.openxmlformats.org/drawingml/2006/table">
            <a:tbl>
              <a:tblPr firstRow="1" bandRow="1">
                <a:tableStyleId>{5C22544A-7EE6-4342-B048-85BDC9FD1C3A}</a:tableStyleId>
              </a:tblPr>
              <a:tblGrid>
                <a:gridCol w="840262"/>
                <a:gridCol w="144016"/>
                <a:gridCol w="3924000"/>
              </a:tblGrid>
              <a:tr h="370840">
                <a:tc>
                  <a:txBody>
                    <a:bodyPr/>
                    <a:lstStyle/>
                    <a:p>
                      <a:r>
                        <a:rPr lang="en-GB" sz="900" b="0" dirty="0" smtClean="0">
                          <a:solidFill>
                            <a:schemeClr val="tx1"/>
                          </a:solidFill>
                          <a:latin typeface="Arial" panose="020B0604020202020204" pitchFamily="34" charset="0"/>
                          <a:cs typeface="Arial" panose="020B0604020202020204" pitchFamily="34" charset="0"/>
                        </a:rPr>
                        <a:t>Baseline 1 and 3 month visits</a:t>
                      </a:r>
                      <a:endParaRPr lang="en-GB" sz="900" b="0" dirty="0">
                        <a:solidFill>
                          <a:schemeClr val="tx1"/>
                        </a:solidFill>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900" b="0" dirty="0" smtClean="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900" b="0" kern="1200" dirty="0" smtClean="0">
                          <a:solidFill>
                            <a:srgbClr val="000000"/>
                          </a:solidFill>
                          <a:effectLst/>
                          <a:latin typeface="Arial"/>
                          <a:ea typeface="SimSun"/>
                          <a:cs typeface="Arial"/>
                        </a:rPr>
                        <a:t>routine tests (eGFR, FBC, BCP, urinary PCR), BP, documentation of adverse events, compliance and changes in medication</a:t>
                      </a:r>
                      <a:endParaRPr lang="en-GB" sz="900" b="0" dirty="0">
                        <a:solidFill>
                          <a:schemeClr val="tx1"/>
                        </a:solidFill>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900" b="0" kern="1200" dirty="0" smtClean="0">
                          <a:solidFill>
                            <a:srgbClr val="000000"/>
                          </a:solidFill>
                          <a:effectLst/>
                          <a:latin typeface="Arial"/>
                          <a:ea typeface="SimSun"/>
                          <a:cs typeface="Arial"/>
                        </a:rPr>
                        <a:t>Extra </a:t>
                      </a:r>
                      <a:r>
                        <a:rPr lang="en-US" sz="900" b="0" dirty="0" smtClean="0">
                          <a:solidFill>
                            <a:srgbClr val="000000"/>
                          </a:solidFill>
                          <a:latin typeface="Arial"/>
                          <a:ea typeface="SimSun"/>
                          <a:cs typeface="Arial"/>
                        </a:rPr>
                        <a:t>tests at </a:t>
                      </a:r>
                      <a:r>
                        <a:rPr lang="en-US" sz="900" b="0" kern="1200" dirty="0" smtClean="0">
                          <a:solidFill>
                            <a:srgbClr val="000000"/>
                          </a:solidFill>
                          <a:effectLst/>
                          <a:latin typeface="Arial"/>
                          <a:ea typeface="SimSun"/>
                          <a:cs typeface="Arial"/>
                        </a:rPr>
                        <a:t> visits</a:t>
                      </a:r>
                      <a:endParaRPr lang="en-GB" sz="900" b="0" dirty="0">
                        <a:solidFill>
                          <a:schemeClr val="tx1"/>
                        </a:solidFill>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900" b="0" dirty="0" smtClean="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900" b="0" kern="1200" dirty="0" smtClean="0">
                          <a:solidFill>
                            <a:srgbClr val="000000"/>
                          </a:solidFill>
                          <a:effectLst/>
                          <a:latin typeface="Arial"/>
                          <a:ea typeface="SimSun"/>
                          <a:cs typeface="Arial"/>
                        </a:rPr>
                        <a:t>QOL questionnaire, weight and BMI, 6-minute walk test, ECG, and bloods for C-reactive protein, cystatin-C, NT-</a:t>
                      </a:r>
                      <a:r>
                        <a:rPr lang="en-US" sz="900" b="0" kern="1200" dirty="0" err="1" smtClean="0">
                          <a:solidFill>
                            <a:srgbClr val="000000"/>
                          </a:solidFill>
                          <a:effectLst/>
                          <a:latin typeface="Arial"/>
                          <a:ea typeface="SimSun"/>
                          <a:cs typeface="Arial"/>
                        </a:rPr>
                        <a:t>proBNP</a:t>
                      </a:r>
                      <a:r>
                        <a:rPr lang="en-US" sz="900" b="0" kern="1200" dirty="0" smtClean="0">
                          <a:solidFill>
                            <a:srgbClr val="000000"/>
                          </a:solidFill>
                          <a:effectLst/>
                          <a:latin typeface="Arial"/>
                          <a:ea typeface="SimSun"/>
                          <a:cs typeface="Arial"/>
                        </a:rPr>
                        <a:t> and biomarkers</a:t>
                      </a:r>
                      <a:endParaRPr lang="en-GB" sz="900" b="0" dirty="0">
                        <a:solidFill>
                          <a:schemeClr val="tx1"/>
                        </a:solidFill>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cxnSp>
        <p:nvCxnSpPr>
          <p:cNvPr id="9" name="Straight Arrow Connector 8"/>
          <p:cNvCxnSpPr>
            <a:cxnSpLocks noChangeAspect="1" noChangeShapeType="1"/>
            <a:stCxn id="13" idx="2"/>
            <a:endCxn id="14" idx="0"/>
          </p:cNvCxnSpPr>
          <p:nvPr/>
        </p:nvCxnSpPr>
        <p:spPr bwMode="auto">
          <a:xfrm>
            <a:off x="4009674" y="2294673"/>
            <a:ext cx="0" cy="425335"/>
          </a:xfrm>
          <a:prstGeom prst="straightConnector1">
            <a:avLst/>
          </a:prstGeom>
          <a:noFill/>
          <a:ln w="38100">
            <a:solidFill>
              <a:srgbClr val="000000"/>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0" name="TextBox 7"/>
          <p:cNvSpPr txBox="1">
            <a:spLocks noChangeAspect="1" noChangeArrowheads="1"/>
          </p:cNvSpPr>
          <p:nvPr/>
        </p:nvSpPr>
        <p:spPr bwMode="auto">
          <a:xfrm>
            <a:off x="3199674" y="2359968"/>
            <a:ext cx="7366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Aft>
                <a:spcPts val="0"/>
              </a:spcAft>
            </a:pPr>
            <a:r>
              <a:rPr lang="en-US" sz="1100" kern="1200" dirty="0" smtClean="0">
                <a:solidFill>
                  <a:srgbClr val="000000"/>
                </a:solidFill>
                <a:effectLst/>
                <a:latin typeface="Arial"/>
                <a:ea typeface="MS PGothic"/>
                <a:cs typeface="Arial"/>
              </a:rPr>
              <a:t>Yes</a:t>
            </a:r>
            <a:endParaRPr lang="en-GB" sz="1100" dirty="0">
              <a:effectLst/>
              <a:latin typeface="Arial"/>
              <a:ea typeface="SimSun"/>
              <a:cs typeface="Times New Roman"/>
            </a:endParaRPr>
          </a:p>
        </p:txBody>
      </p:sp>
      <p:cxnSp>
        <p:nvCxnSpPr>
          <p:cNvPr id="11" name="Straight Arrow Connector 10"/>
          <p:cNvCxnSpPr>
            <a:cxnSpLocks noChangeAspect="1" noChangeShapeType="1"/>
            <a:stCxn id="12" idx="2"/>
            <a:endCxn id="13" idx="0"/>
          </p:cNvCxnSpPr>
          <p:nvPr/>
        </p:nvCxnSpPr>
        <p:spPr bwMode="auto">
          <a:xfrm>
            <a:off x="4000500" y="1344960"/>
            <a:ext cx="9174" cy="388114"/>
          </a:xfrm>
          <a:prstGeom prst="straightConnector1">
            <a:avLst/>
          </a:prstGeom>
          <a:noFill/>
          <a:ln w="38100">
            <a:solidFill>
              <a:srgbClr val="000000"/>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2" name="Flowchart: Alternate Process 11"/>
          <p:cNvSpPr>
            <a:spLocks noChangeAspect="1"/>
          </p:cNvSpPr>
          <p:nvPr/>
        </p:nvSpPr>
        <p:spPr bwMode="auto">
          <a:xfrm>
            <a:off x="1676400" y="381000"/>
            <a:ext cx="4648200" cy="963960"/>
          </a:xfrm>
          <a:prstGeom prst="flowChartAlternateProcess">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lgn="ctr" defTabSz="622300">
              <a:lnSpc>
                <a:spcPct val="90000"/>
              </a:lnSpc>
              <a:spcAft>
                <a:spcPct val="35000"/>
              </a:spcAft>
            </a:pPr>
            <a:r>
              <a:rPr lang="en-GB" sz="1600" b="1" dirty="0">
                <a:solidFill>
                  <a:sysClr val="window" lastClr="FFFFFF"/>
                </a:solidFill>
                <a:latin typeface="Calibri"/>
              </a:rPr>
              <a:t>CKD patients stage </a:t>
            </a:r>
            <a:r>
              <a:rPr lang="en-GB" sz="1600" b="1" dirty="0" smtClean="0">
                <a:solidFill>
                  <a:sysClr val="window" lastClr="FFFFFF"/>
                </a:solidFill>
                <a:latin typeface="Calibri"/>
              </a:rPr>
              <a:t>3b-5 with iron deficiency</a:t>
            </a:r>
          </a:p>
          <a:p>
            <a:pPr lvl="0" algn="ctr" defTabSz="622300">
              <a:lnSpc>
                <a:spcPct val="90000"/>
              </a:lnSpc>
              <a:spcAft>
                <a:spcPct val="35000"/>
              </a:spcAft>
            </a:pPr>
            <a:r>
              <a:rPr lang="en-GB" sz="1600" b="1" dirty="0" smtClean="0">
                <a:solidFill>
                  <a:sysClr val="window" lastClr="FFFFFF"/>
                </a:solidFill>
                <a:latin typeface="Calibri"/>
              </a:rPr>
              <a:t>SF&lt;100; TS&lt;20 and not anaemic</a:t>
            </a:r>
          </a:p>
          <a:p>
            <a:pPr lvl="0" algn="ctr" defTabSz="622300">
              <a:lnSpc>
                <a:spcPct val="90000"/>
              </a:lnSpc>
              <a:spcAft>
                <a:spcPct val="35000"/>
              </a:spcAft>
            </a:pPr>
            <a:r>
              <a:rPr lang="en-GB" sz="1600" b="1" dirty="0" smtClean="0">
                <a:solidFill>
                  <a:sysClr val="window" lastClr="FFFFFF"/>
                </a:solidFill>
                <a:latin typeface="Calibri"/>
              </a:rPr>
              <a:t>Hb 110-150g/L</a:t>
            </a:r>
            <a:endParaRPr lang="en-GB" sz="1600" b="1" dirty="0">
              <a:solidFill>
                <a:sysClr val="window" lastClr="FFFFFF"/>
              </a:solidFill>
              <a:latin typeface="Calibri"/>
            </a:endParaRPr>
          </a:p>
        </p:txBody>
      </p:sp>
      <p:sp>
        <p:nvSpPr>
          <p:cNvPr id="13" name="Flowchart: Alternate Process 12"/>
          <p:cNvSpPr>
            <a:spLocks noChangeAspect="1"/>
          </p:cNvSpPr>
          <p:nvPr/>
        </p:nvSpPr>
        <p:spPr bwMode="auto">
          <a:xfrm>
            <a:off x="3199674" y="1733074"/>
            <a:ext cx="1620000" cy="561599"/>
          </a:xfrm>
          <a:prstGeom prst="flowChartAlternateProcess">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lgn="ctr" defTabSz="622300">
              <a:lnSpc>
                <a:spcPct val="90000"/>
              </a:lnSpc>
              <a:spcAft>
                <a:spcPct val="35000"/>
              </a:spcAft>
            </a:pPr>
            <a:r>
              <a:rPr lang="en-GB" sz="1400" b="1" dirty="0">
                <a:solidFill>
                  <a:sysClr val="window" lastClr="FFFFFF"/>
                </a:solidFill>
                <a:latin typeface="Calibri"/>
              </a:rPr>
              <a:t>Eligible for </a:t>
            </a:r>
          </a:p>
          <a:p>
            <a:pPr lvl="0" algn="ctr" defTabSz="622300">
              <a:lnSpc>
                <a:spcPct val="90000"/>
              </a:lnSpc>
              <a:spcAft>
                <a:spcPct val="35000"/>
              </a:spcAft>
            </a:pPr>
            <a:r>
              <a:rPr lang="en-GB" sz="1400" b="1" dirty="0" smtClean="0">
                <a:solidFill>
                  <a:sysClr val="window" lastClr="FFFFFF"/>
                </a:solidFill>
                <a:latin typeface="Calibri"/>
              </a:rPr>
              <a:t>Study?</a:t>
            </a:r>
            <a:endParaRPr kumimoji="0" lang="en-GB" sz="1400" b="0" i="0" u="none" strike="noStrike" cap="none" normalizeH="0" baseline="0" dirty="0" smtClean="0">
              <a:ln>
                <a:noFill/>
              </a:ln>
              <a:solidFill>
                <a:schemeClr val="tx1"/>
              </a:solidFill>
              <a:effectLst/>
            </a:endParaRPr>
          </a:p>
        </p:txBody>
      </p:sp>
      <p:sp>
        <p:nvSpPr>
          <p:cNvPr id="14" name="Flowchart: Alternate Process 13"/>
          <p:cNvSpPr>
            <a:spLocks noChangeAspect="1"/>
          </p:cNvSpPr>
          <p:nvPr/>
        </p:nvSpPr>
        <p:spPr bwMode="auto">
          <a:xfrm>
            <a:off x="3199674" y="2720008"/>
            <a:ext cx="1620000" cy="561599"/>
          </a:xfrm>
          <a:prstGeom prst="flowChartAlternateProcess">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lgn="ctr" defTabSz="622300">
              <a:lnSpc>
                <a:spcPct val="90000"/>
              </a:lnSpc>
              <a:spcAft>
                <a:spcPct val="35000"/>
              </a:spcAft>
            </a:pPr>
            <a:r>
              <a:rPr lang="en-GB" sz="1400" b="1" dirty="0" smtClean="0">
                <a:solidFill>
                  <a:sysClr val="window" lastClr="FFFFFF"/>
                </a:solidFill>
                <a:latin typeface="Calibri"/>
              </a:rPr>
              <a:t>Double Blinded Randomise</a:t>
            </a:r>
            <a:r>
              <a:rPr lang="en-GB" sz="1400" b="1" dirty="0">
                <a:solidFill>
                  <a:sysClr val="window" lastClr="FFFFFF"/>
                </a:solidFill>
                <a:latin typeface="Calibri"/>
              </a:rPr>
              <a:t/>
            </a:r>
            <a:br>
              <a:rPr lang="en-GB" sz="1400" b="1" dirty="0">
                <a:solidFill>
                  <a:sysClr val="window" lastClr="FFFFFF"/>
                </a:solidFill>
                <a:latin typeface="Calibri"/>
              </a:rPr>
            </a:br>
            <a:r>
              <a:rPr lang="en-GB" sz="1400" b="1" dirty="0">
                <a:solidFill>
                  <a:sysClr val="window" lastClr="FFFFFF"/>
                </a:solidFill>
                <a:latin typeface="Calibri"/>
              </a:rPr>
              <a:t>1:1 ratio, </a:t>
            </a:r>
            <a:r>
              <a:rPr lang="en-GB" sz="1400" b="1" dirty="0" smtClean="0">
                <a:solidFill>
                  <a:sysClr val="window" lastClr="FFFFFF"/>
                </a:solidFill>
                <a:latin typeface="Calibri"/>
              </a:rPr>
              <a:t>N=54</a:t>
            </a:r>
            <a:endParaRPr lang="en-GB" sz="1400" b="1" dirty="0">
              <a:solidFill>
                <a:sysClr val="window" lastClr="FFFFFF"/>
              </a:solidFill>
              <a:latin typeface="Calibri"/>
            </a:endParaRPr>
          </a:p>
        </p:txBody>
      </p:sp>
      <p:sp>
        <p:nvSpPr>
          <p:cNvPr id="15" name="Flowchart: Alternate Process 14"/>
          <p:cNvSpPr>
            <a:spLocks noChangeAspect="1"/>
          </p:cNvSpPr>
          <p:nvPr/>
        </p:nvSpPr>
        <p:spPr bwMode="auto">
          <a:xfrm>
            <a:off x="4267200" y="4023433"/>
            <a:ext cx="1905000" cy="777167"/>
          </a:xfrm>
          <a:prstGeom prst="flowChartAlternateProcess">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lgn="ctr" defTabSz="622300">
              <a:lnSpc>
                <a:spcPct val="90000"/>
              </a:lnSpc>
              <a:spcAft>
                <a:spcPct val="35000"/>
              </a:spcAft>
            </a:pPr>
            <a:r>
              <a:rPr lang="en-GB" sz="1400" b="1" dirty="0">
                <a:solidFill>
                  <a:sysClr val="window" lastClr="FFFFFF"/>
                </a:solidFill>
                <a:latin typeface="Calibri"/>
              </a:rPr>
              <a:t>Experimental Arm:</a:t>
            </a:r>
          </a:p>
          <a:p>
            <a:pPr lvl="0" algn="ctr" defTabSz="622300">
              <a:lnSpc>
                <a:spcPct val="90000"/>
              </a:lnSpc>
              <a:spcAft>
                <a:spcPct val="35000"/>
              </a:spcAft>
            </a:pPr>
            <a:r>
              <a:rPr lang="en-GB" sz="1400" b="1" dirty="0" smtClean="0">
                <a:solidFill>
                  <a:sysClr val="window" lastClr="FFFFFF"/>
                </a:solidFill>
                <a:latin typeface="Calibri"/>
              </a:rPr>
              <a:t>IV </a:t>
            </a:r>
            <a:r>
              <a:rPr lang="en-GB" sz="1400" b="1" dirty="0" err="1" smtClean="0">
                <a:solidFill>
                  <a:sysClr val="window" lastClr="FFFFFF"/>
                </a:solidFill>
                <a:latin typeface="Calibri"/>
              </a:rPr>
              <a:t>Monofer</a:t>
            </a:r>
            <a:r>
              <a:rPr lang="en-GB" sz="1400" b="1" dirty="0" smtClean="0">
                <a:solidFill>
                  <a:sysClr val="window" lastClr="FFFFFF"/>
                </a:solidFill>
                <a:latin typeface="Calibri"/>
              </a:rPr>
              <a:t> 1000mg</a:t>
            </a:r>
          </a:p>
          <a:p>
            <a:pPr lvl="0" algn="ctr" defTabSz="622300">
              <a:lnSpc>
                <a:spcPct val="90000"/>
              </a:lnSpc>
              <a:spcAft>
                <a:spcPct val="35000"/>
              </a:spcAft>
            </a:pPr>
            <a:r>
              <a:rPr lang="en-GB" sz="1400" b="1" dirty="0" smtClean="0">
                <a:solidFill>
                  <a:sysClr val="window" lastClr="FFFFFF"/>
                </a:solidFill>
                <a:latin typeface="Calibri"/>
              </a:rPr>
              <a:t>N=27</a:t>
            </a:r>
            <a:endParaRPr lang="en-GB" sz="1400" b="1" dirty="0">
              <a:solidFill>
                <a:sysClr val="window" lastClr="FFFFFF"/>
              </a:solidFill>
              <a:latin typeface="Calibri"/>
            </a:endParaRPr>
          </a:p>
        </p:txBody>
      </p:sp>
      <p:sp>
        <p:nvSpPr>
          <p:cNvPr id="16" name="Flowchart: Alternate Process 15"/>
          <p:cNvSpPr>
            <a:spLocks noChangeAspect="1"/>
          </p:cNvSpPr>
          <p:nvPr/>
        </p:nvSpPr>
        <p:spPr bwMode="auto">
          <a:xfrm>
            <a:off x="1905000" y="4023433"/>
            <a:ext cx="1828800" cy="777167"/>
          </a:xfrm>
          <a:prstGeom prst="flowChartAlternateProcess">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lgn="ctr" defTabSz="622300">
              <a:lnSpc>
                <a:spcPct val="90000"/>
              </a:lnSpc>
              <a:spcAft>
                <a:spcPct val="35000"/>
              </a:spcAft>
            </a:pPr>
            <a:r>
              <a:rPr lang="en-GB" sz="1400" b="1" dirty="0" smtClean="0">
                <a:solidFill>
                  <a:sysClr val="window" lastClr="FFFFFF"/>
                </a:solidFill>
                <a:latin typeface="Calibri"/>
              </a:rPr>
              <a:t>Placebo </a:t>
            </a:r>
            <a:r>
              <a:rPr lang="en-GB" sz="1400" b="1" dirty="0">
                <a:solidFill>
                  <a:sysClr val="window" lastClr="FFFFFF"/>
                </a:solidFill>
                <a:latin typeface="Calibri"/>
              </a:rPr>
              <a:t>Arm:</a:t>
            </a:r>
          </a:p>
          <a:p>
            <a:pPr lvl="0" algn="ctr" defTabSz="622300">
              <a:lnSpc>
                <a:spcPct val="90000"/>
              </a:lnSpc>
              <a:spcAft>
                <a:spcPct val="35000"/>
              </a:spcAft>
            </a:pPr>
            <a:r>
              <a:rPr lang="en-GB" sz="1400" b="1" dirty="0" smtClean="0">
                <a:solidFill>
                  <a:sysClr val="window" lastClr="FFFFFF"/>
                </a:solidFill>
                <a:latin typeface="Calibri"/>
              </a:rPr>
              <a:t>IVI Dummy Drug</a:t>
            </a:r>
            <a:endParaRPr lang="en-GB" sz="1400" b="1" dirty="0">
              <a:solidFill>
                <a:sysClr val="window" lastClr="FFFFFF"/>
              </a:solidFill>
              <a:latin typeface="Calibri"/>
            </a:endParaRPr>
          </a:p>
          <a:p>
            <a:pPr lvl="0" algn="ctr" defTabSz="622300">
              <a:lnSpc>
                <a:spcPct val="90000"/>
              </a:lnSpc>
              <a:spcAft>
                <a:spcPct val="35000"/>
              </a:spcAft>
            </a:pPr>
            <a:r>
              <a:rPr lang="en-GB" sz="1400" b="1" dirty="0" smtClean="0">
                <a:solidFill>
                  <a:sysClr val="window" lastClr="FFFFFF"/>
                </a:solidFill>
                <a:latin typeface="Calibri"/>
              </a:rPr>
              <a:t>N=27</a:t>
            </a:r>
            <a:endParaRPr lang="en-GB" sz="1400" b="1" dirty="0">
              <a:solidFill>
                <a:sysClr val="window" lastClr="FFFFFF"/>
              </a:solidFill>
              <a:latin typeface="Calibri"/>
            </a:endParaRPr>
          </a:p>
        </p:txBody>
      </p:sp>
      <p:cxnSp>
        <p:nvCxnSpPr>
          <p:cNvPr id="17" name="Elbow Connector 16"/>
          <p:cNvCxnSpPr>
            <a:cxnSpLocks noChangeAspect="1"/>
          </p:cNvCxnSpPr>
          <p:nvPr/>
        </p:nvCxnSpPr>
        <p:spPr>
          <a:xfrm rot="5400000">
            <a:off x="3040376" y="3071529"/>
            <a:ext cx="741826" cy="1196770"/>
          </a:xfrm>
          <a:prstGeom prst="bentConnector3">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Elbow Connector 17"/>
          <p:cNvCxnSpPr>
            <a:cxnSpLocks noChangeAspect="1"/>
          </p:cNvCxnSpPr>
          <p:nvPr/>
        </p:nvCxnSpPr>
        <p:spPr>
          <a:xfrm rot="16200000" flipH="1">
            <a:off x="4240799" y="3063544"/>
            <a:ext cx="741826" cy="1215678"/>
          </a:xfrm>
          <a:prstGeom prst="bentConnector3">
            <a:avLst>
              <a:gd name="adj1" fmla="val 50000"/>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cxnSpLocks noChangeShapeType="1"/>
            <a:stCxn id="16" idx="2"/>
          </p:cNvCxnSpPr>
          <p:nvPr/>
        </p:nvCxnSpPr>
        <p:spPr bwMode="auto">
          <a:xfrm flipH="1">
            <a:off x="2812904" y="4800600"/>
            <a:ext cx="6496" cy="439632"/>
          </a:xfrm>
          <a:prstGeom prst="straightConnector1">
            <a:avLst/>
          </a:prstGeom>
          <a:noFill/>
          <a:ln w="38100">
            <a:solidFill>
              <a:srgbClr val="000000"/>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0" name="Straight Arrow Connector 19"/>
          <p:cNvCxnSpPr>
            <a:cxnSpLocks noChangeShapeType="1"/>
            <a:stCxn id="15" idx="2"/>
          </p:cNvCxnSpPr>
          <p:nvPr/>
        </p:nvCxnSpPr>
        <p:spPr bwMode="auto">
          <a:xfrm>
            <a:off x="5219700" y="4800600"/>
            <a:ext cx="5652" cy="439632"/>
          </a:xfrm>
          <a:prstGeom prst="straightConnector1">
            <a:avLst/>
          </a:prstGeom>
          <a:noFill/>
          <a:ln w="38100">
            <a:solidFill>
              <a:srgbClr val="000000"/>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1" name="Text Box 4"/>
          <p:cNvSpPr txBox="1">
            <a:spLocks noChangeAspect="1" noChangeArrowheads="1"/>
          </p:cNvSpPr>
          <p:nvPr/>
        </p:nvSpPr>
        <p:spPr bwMode="auto">
          <a:xfrm rot="16200000">
            <a:off x="177752" y="1270047"/>
            <a:ext cx="2126340" cy="348245"/>
          </a:xfrm>
          <a:prstGeom prst="rect">
            <a:avLst/>
          </a:prstGeom>
          <a:solidFill>
            <a:srgbClr val="DDD8C2"/>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vert270" wrap="square" lIns="91440" tIns="45720" rIns="91440" bIns="45720" anchor="ctr" anchorCtr="0" upright="1">
            <a:noAutofit/>
          </a:bodyPr>
          <a:lstStyle/>
          <a:p>
            <a:pPr algn="ctr">
              <a:spcAft>
                <a:spcPts val="0"/>
              </a:spcAft>
            </a:pPr>
            <a:r>
              <a:rPr lang="en-US" sz="1400" kern="1200" dirty="0" smtClean="0">
                <a:solidFill>
                  <a:srgbClr val="000000"/>
                </a:solidFill>
                <a:effectLst/>
                <a:latin typeface="Calibri"/>
                <a:ea typeface="SimSun"/>
                <a:cs typeface="Arial"/>
              </a:rPr>
              <a:t>18 month </a:t>
            </a:r>
            <a:r>
              <a:rPr lang="en-US" sz="1400" kern="1200" dirty="0">
                <a:solidFill>
                  <a:srgbClr val="000000"/>
                </a:solidFill>
                <a:effectLst/>
                <a:latin typeface="Calibri"/>
                <a:ea typeface="SimSun"/>
                <a:cs typeface="Arial"/>
              </a:rPr>
              <a:t>recruitment</a:t>
            </a:r>
            <a:endParaRPr lang="en-GB" sz="1400" dirty="0">
              <a:effectLst/>
              <a:latin typeface="Arial"/>
              <a:ea typeface="SimSun"/>
              <a:cs typeface="Times New Roman"/>
            </a:endParaRPr>
          </a:p>
        </p:txBody>
      </p:sp>
      <p:sp>
        <p:nvSpPr>
          <p:cNvPr id="22" name="Text Box 4"/>
          <p:cNvSpPr txBox="1">
            <a:spLocks noChangeAspect="1" noChangeArrowheads="1"/>
          </p:cNvSpPr>
          <p:nvPr/>
        </p:nvSpPr>
        <p:spPr bwMode="auto">
          <a:xfrm rot="16200000">
            <a:off x="-593722" y="4282101"/>
            <a:ext cx="3609046" cy="288000"/>
          </a:xfrm>
          <a:prstGeom prst="rect">
            <a:avLst/>
          </a:prstGeom>
          <a:solidFill>
            <a:srgbClr val="DDD8C2"/>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vert270" wrap="square" lIns="91440" tIns="45720" rIns="91440" bIns="45720" anchor="ctr" anchorCtr="0" upright="1">
            <a:noAutofit/>
          </a:bodyPr>
          <a:lstStyle/>
          <a:p>
            <a:pPr algn="ctr">
              <a:spcAft>
                <a:spcPts val="0"/>
              </a:spcAft>
            </a:pPr>
            <a:r>
              <a:rPr lang="en-US" sz="1400" kern="1200" dirty="0" smtClean="0">
                <a:solidFill>
                  <a:srgbClr val="000000"/>
                </a:solidFill>
                <a:effectLst/>
                <a:latin typeface="Calibri"/>
                <a:ea typeface="SimSun"/>
                <a:cs typeface="Arial"/>
              </a:rPr>
              <a:t>3 month follow-up</a:t>
            </a:r>
            <a:endParaRPr lang="en-GB" sz="1400" dirty="0">
              <a:effectLst/>
              <a:latin typeface="Arial"/>
              <a:ea typeface="SimSun"/>
              <a:cs typeface="Times New Roman"/>
            </a:endParaRPr>
          </a:p>
        </p:txBody>
      </p:sp>
      <p:cxnSp>
        <p:nvCxnSpPr>
          <p:cNvPr id="35" name="Straight Arrow Connector 34"/>
          <p:cNvCxnSpPr/>
          <p:nvPr/>
        </p:nvCxnSpPr>
        <p:spPr>
          <a:xfrm flipV="1">
            <a:off x="4019128" y="2490773"/>
            <a:ext cx="2819400" cy="16567"/>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6" name="Flowchart: Alternate Process 35"/>
          <p:cNvSpPr>
            <a:spLocks noChangeAspect="1"/>
          </p:cNvSpPr>
          <p:nvPr/>
        </p:nvSpPr>
        <p:spPr bwMode="auto">
          <a:xfrm>
            <a:off x="6853935" y="2028811"/>
            <a:ext cx="1967675" cy="691198"/>
          </a:xfrm>
          <a:prstGeom prst="flowChartAlternateProcess">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lgn="ctr" defTabSz="622300">
              <a:lnSpc>
                <a:spcPct val="90000"/>
              </a:lnSpc>
              <a:spcAft>
                <a:spcPct val="35000"/>
              </a:spcAft>
            </a:pPr>
            <a:r>
              <a:rPr lang="en-GB" sz="1400" b="1" dirty="0" smtClean="0">
                <a:solidFill>
                  <a:sysClr val="window" lastClr="FFFFFF"/>
                </a:solidFill>
                <a:latin typeface="Calibri"/>
              </a:rPr>
              <a:t>GROUP 4 n=6 </a:t>
            </a:r>
          </a:p>
          <a:p>
            <a:pPr lvl="0" algn="ctr" defTabSz="622300">
              <a:lnSpc>
                <a:spcPct val="90000"/>
              </a:lnSpc>
              <a:spcAft>
                <a:spcPct val="35000"/>
              </a:spcAft>
            </a:pPr>
            <a:r>
              <a:rPr lang="en-GB" sz="1400" b="1" dirty="0" err="1" smtClean="0">
                <a:solidFill>
                  <a:sysClr val="window" lastClr="FFFFFF"/>
                </a:solidFill>
                <a:latin typeface="Calibri"/>
              </a:rPr>
              <a:t>Monofer</a:t>
            </a:r>
            <a:r>
              <a:rPr lang="en-GB" sz="1400" b="1" dirty="0" smtClean="0">
                <a:solidFill>
                  <a:sysClr val="window" lastClr="FFFFFF"/>
                </a:solidFill>
                <a:latin typeface="Calibri"/>
              </a:rPr>
              <a:t> 1000mg</a:t>
            </a:r>
            <a:endParaRPr lang="en-GB" sz="1400" b="1" dirty="0">
              <a:solidFill>
                <a:sysClr val="window" lastClr="FFFFFF"/>
              </a:solidFill>
              <a:latin typeface="Calibri"/>
            </a:endParaRPr>
          </a:p>
        </p:txBody>
      </p:sp>
      <p:sp>
        <p:nvSpPr>
          <p:cNvPr id="37" name="TextBox 36"/>
          <p:cNvSpPr txBox="1"/>
          <p:nvPr/>
        </p:nvSpPr>
        <p:spPr>
          <a:xfrm>
            <a:off x="5162128" y="2487960"/>
            <a:ext cx="1309974" cy="307777"/>
          </a:xfrm>
          <a:prstGeom prst="rect">
            <a:avLst/>
          </a:prstGeom>
          <a:noFill/>
        </p:spPr>
        <p:txBody>
          <a:bodyPr wrap="none" rtlCol="0">
            <a:spAutoFit/>
          </a:bodyPr>
          <a:lstStyle/>
          <a:p>
            <a:r>
              <a:rPr lang="en-GB" sz="1400" dirty="0" err="1" smtClean="0"/>
              <a:t>Unblinded</a:t>
            </a:r>
            <a:r>
              <a:rPr lang="en-GB" sz="1400" dirty="0" smtClean="0"/>
              <a:t>; n=6</a:t>
            </a:r>
            <a:endParaRPr lang="en-GB" sz="1400" dirty="0"/>
          </a:p>
        </p:txBody>
      </p:sp>
      <p:cxnSp>
        <p:nvCxnSpPr>
          <p:cNvPr id="39" name="Straight Arrow Connector 38"/>
          <p:cNvCxnSpPr/>
          <p:nvPr/>
        </p:nvCxnSpPr>
        <p:spPr>
          <a:xfrm>
            <a:off x="7924800" y="2795737"/>
            <a:ext cx="0" cy="2359223"/>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0" name="Flowchart: Alternate Process 39"/>
          <p:cNvSpPr>
            <a:spLocks noChangeAspect="1"/>
          </p:cNvSpPr>
          <p:nvPr/>
        </p:nvSpPr>
        <p:spPr bwMode="auto">
          <a:xfrm>
            <a:off x="6838528" y="5154960"/>
            <a:ext cx="1836860" cy="645246"/>
          </a:xfrm>
          <a:prstGeom prst="flowChartAlternateProcess">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lgn="ctr" defTabSz="622300">
              <a:lnSpc>
                <a:spcPct val="90000"/>
              </a:lnSpc>
              <a:spcAft>
                <a:spcPct val="35000"/>
              </a:spcAft>
            </a:pPr>
            <a:r>
              <a:rPr lang="en-GB" sz="1400" b="1" dirty="0" smtClean="0">
                <a:solidFill>
                  <a:sysClr val="window" lastClr="FFFFFF"/>
                </a:solidFill>
                <a:latin typeface="Calibri"/>
              </a:rPr>
              <a:t>GROUP 4 </a:t>
            </a:r>
          </a:p>
          <a:p>
            <a:pPr lvl="0" algn="ctr" defTabSz="622300">
              <a:lnSpc>
                <a:spcPct val="90000"/>
              </a:lnSpc>
              <a:spcAft>
                <a:spcPct val="35000"/>
              </a:spcAft>
            </a:pPr>
            <a:r>
              <a:rPr lang="en-GB" sz="1400" b="1" dirty="0" smtClean="0">
                <a:solidFill>
                  <a:sysClr val="window" lastClr="FFFFFF"/>
                </a:solidFill>
                <a:latin typeface="Calibri"/>
              </a:rPr>
              <a:t>Additional T2* MRI</a:t>
            </a:r>
            <a:endParaRPr lang="en-GB" sz="1400" b="1" dirty="0">
              <a:solidFill>
                <a:sysClr val="window" lastClr="FFFFFF"/>
              </a:solidFill>
              <a:latin typeface="Calibri"/>
            </a:endParaRPr>
          </a:p>
        </p:txBody>
      </p:sp>
      <p:sp>
        <p:nvSpPr>
          <p:cNvPr id="3" name="TextBox 2"/>
          <p:cNvSpPr txBox="1"/>
          <p:nvPr/>
        </p:nvSpPr>
        <p:spPr>
          <a:xfrm>
            <a:off x="3567974" y="3790682"/>
            <a:ext cx="942374" cy="369332"/>
          </a:xfrm>
          <a:prstGeom prst="rect">
            <a:avLst/>
          </a:prstGeom>
          <a:solidFill>
            <a:schemeClr val="tx2">
              <a:lumMod val="20000"/>
              <a:lumOff val="80000"/>
            </a:schemeClr>
          </a:solidFill>
          <a:effectLst>
            <a:softEdge rad="63500"/>
          </a:effectLst>
        </p:spPr>
        <p:txBody>
          <a:bodyPr wrap="none" rtlCol="0">
            <a:spAutoFit/>
          </a:bodyPr>
          <a:lstStyle/>
          <a:p>
            <a:r>
              <a:rPr lang="en-GB" dirty="0" smtClean="0"/>
              <a:t>Group 1</a:t>
            </a:r>
            <a:endParaRPr lang="en-GB" dirty="0"/>
          </a:p>
        </p:txBody>
      </p:sp>
      <p:pic>
        <p:nvPicPr>
          <p:cNvPr id="27" name="Picture 32" descr="ScreenHunter_01 Jun"/>
          <p:cNvPicPr>
            <a:picLocks noChangeAspect="1" noChangeArrowheads="1"/>
          </p:cNvPicPr>
          <p:nvPr/>
        </p:nvPicPr>
        <p:blipFill>
          <a:blip r:embed="rId3">
            <a:extLst>
              <a:ext uri="{28A0092B-C50C-407E-A947-70E740481C1C}">
                <a14:useLocalDpi xmlns:a14="http://schemas.microsoft.com/office/drawing/2010/main" val="0"/>
              </a:ext>
            </a:extLst>
          </a:blip>
          <a:srcRect l="77477" t="21658" r="1489" b="65997"/>
          <a:stretch>
            <a:fillRect/>
          </a:stretch>
        </p:blipFill>
        <p:spPr bwMode="auto">
          <a:xfrm>
            <a:off x="6965950" y="5857408"/>
            <a:ext cx="2178050" cy="884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3191818"/>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5"/>
          <p:cNvSpPr txBox="1">
            <a:spLocks noChangeArrowheads="1"/>
          </p:cNvSpPr>
          <p:nvPr/>
        </p:nvSpPr>
        <p:spPr bwMode="auto">
          <a:xfrm rot="16200000">
            <a:off x="3938178" y="2263473"/>
            <a:ext cx="1008000" cy="6621500"/>
          </a:xfrm>
          <a:prstGeom prst="rect">
            <a:avLst/>
          </a:prstGeom>
          <a:solidFill>
            <a:srgbClr val="DDD8C2"/>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Aft>
                <a:spcPts val="0"/>
              </a:spcAft>
            </a:pPr>
            <a:r>
              <a:rPr lang="en-US" sz="1100" b="1" kern="1200" dirty="0">
                <a:solidFill>
                  <a:srgbClr val="000000"/>
                </a:solidFill>
                <a:effectLst/>
                <a:latin typeface="Arial"/>
                <a:ea typeface="SimSun"/>
                <a:cs typeface="Arial"/>
              </a:rPr>
              <a:t> </a:t>
            </a:r>
            <a:r>
              <a:rPr lang="en-US" sz="1100" b="1" u="sng" kern="1200" dirty="0" smtClean="0">
                <a:solidFill>
                  <a:srgbClr val="000000"/>
                </a:solidFill>
                <a:effectLst/>
                <a:latin typeface="Arial"/>
                <a:ea typeface="SimSun"/>
                <a:cs typeface="Arial"/>
              </a:rPr>
              <a:t>3 Month Follow-Up for Group 2</a:t>
            </a:r>
          </a:p>
        </p:txBody>
      </p:sp>
      <p:graphicFrame>
        <p:nvGraphicFramePr>
          <p:cNvPr id="8" name="Table 7"/>
          <p:cNvGraphicFramePr>
            <a:graphicFrameLocks noGrp="1" noChangeAspect="1"/>
          </p:cNvGraphicFramePr>
          <p:nvPr>
            <p:extLst>
              <p:ext uri="{D42A27DB-BD31-4B8C-83A1-F6EECF244321}">
                <p14:modId xmlns:p14="http://schemas.microsoft.com/office/powerpoint/2010/main" val="172412865"/>
              </p:ext>
            </p:extLst>
          </p:nvPr>
        </p:nvGraphicFramePr>
        <p:xfrm>
          <a:off x="1189856" y="5354320"/>
          <a:ext cx="6563072" cy="741680"/>
        </p:xfrm>
        <a:graphic>
          <a:graphicData uri="http://schemas.openxmlformats.org/drawingml/2006/table">
            <a:tbl>
              <a:tblPr firstRow="1" bandRow="1">
                <a:tableStyleId>{5C22544A-7EE6-4342-B048-85BDC9FD1C3A}</a:tableStyleId>
              </a:tblPr>
              <a:tblGrid>
                <a:gridCol w="1123551"/>
                <a:gridCol w="192570"/>
                <a:gridCol w="5246951"/>
              </a:tblGrid>
              <a:tr h="370840">
                <a:tc>
                  <a:txBody>
                    <a:bodyPr/>
                    <a:lstStyle/>
                    <a:p>
                      <a:r>
                        <a:rPr lang="en-GB" sz="900" b="0" dirty="0" smtClean="0">
                          <a:solidFill>
                            <a:schemeClr val="tx1"/>
                          </a:solidFill>
                          <a:latin typeface="Arial" panose="020B0604020202020204" pitchFamily="34" charset="0"/>
                          <a:cs typeface="Arial" panose="020B0604020202020204" pitchFamily="34" charset="0"/>
                        </a:rPr>
                        <a:t>Baseline 1 and 3 month visits</a:t>
                      </a:r>
                      <a:endParaRPr lang="en-GB" sz="900" b="0" dirty="0">
                        <a:solidFill>
                          <a:schemeClr val="tx1"/>
                        </a:solidFill>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900" b="0" dirty="0" smtClean="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900" b="0" kern="1200" dirty="0" smtClean="0">
                          <a:solidFill>
                            <a:srgbClr val="000000"/>
                          </a:solidFill>
                          <a:effectLst/>
                          <a:latin typeface="Arial"/>
                          <a:ea typeface="SimSun"/>
                          <a:cs typeface="Arial"/>
                        </a:rPr>
                        <a:t>routine tests (eGFR, FBC, BCP, urinary PCR), BP, documentation of adverse events, compliance and changes in medication</a:t>
                      </a:r>
                      <a:endParaRPr lang="en-GB" sz="900" b="0" dirty="0">
                        <a:solidFill>
                          <a:schemeClr val="tx1"/>
                        </a:solidFill>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900" b="0" kern="1200" dirty="0" smtClean="0">
                          <a:solidFill>
                            <a:srgbClr val="000000"/>
                          </a:solidFill>
                          <a:effectLst/>
                          <a:latin typeface="Arial"/>
                          <a:ea typeface="SimSun"/>
                          <a:cs typeface="Arial"/>
                        </a:rPr>
                        <a:t>Extra </a:t>
                      </a:r>
                      <a:r>
                        <a:rPr lang="en-US" sz="900" b="0" dirty="0" smtClean="0">
                          <a:solidFill>
                            <a:srgbClr val="000000"/>
                          </a:solidFill>
                          <a:latin typeface="Arial"/>
                          <a:ea typeface="SimSun"/>
                          <a:cs typeface="Arial"/>
                        </a:rPr>
                        <a:t>tests at </a:t>
                      </a:r>
                      <a:r>
                        <a:rPr lang="en-US" sz="900" b="0" kern="1200" dirty="0" smtClean="0">
                          <a:solidFill>
                            <a:srgbClr val="000000"/>
                          </a:solidFill>
                          <a:effectLst/>
                          <a:latin typeface="Arial"/>
                          <a:ea typeface="SimSun"/>
                          <a:cs typeface="Arial"/>
                        </a:rPr>
                        <a:t>l visits</a:t>
                      </a:r>
                      <a:endParaRPr lang="en-GB" sz="900" b="0" dirty="0">
                        <a:solidFill>
                          <a:schemeClr val="tx1"/>
                        </a:solidFill>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900" b="0" dirty="0" smtClean="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900" b="0" kern="1200" dirty="0" smtClean="0">
                          <a:solidFill>
                            <a:srgbClr val="000000"/>
                          </a:solidFill>
                          <a:effectLst/>
                          <a:latin typeface="Arial"/>
                          <a:ea typeface="SimSun"/>
                          <a:cs typeface="Arial"/>
                        </a:rPr>
                        <a:t>QOL questionnaire, weight and BMI, 6-minute walk test, ECG, and bloods for C-reactive protein, cystatin-C, NT-proBNP, biomarkers</a:t>
                      </a:r>
                      <a:endParaRPr lang="en-GB" sz="900" b="0" dirty="0">
                        <a:solidFill>
                          <a:schemeClr val="tx1"/>
                        </a:solidFill>
                        <a:latin typeface="Arial" panose="020B060402020202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cxnSp>
        <p:nvCxnSpPr>
          <p:cNvPr id="9" name="Straight Arrow Connector 8"/>
          <p:cNvCxnSpPr>
            <a:cxnSpLocks noChangeAspect="1" noChangeShapeType="1"/>
          </p:cNvCxnSpPr>
          <p:nvPr/>
        </p:nvCxnSpPr>
        <p:spPr bwMode="auto">
          <a:xfrm>
            <a:off x="3628674" y="2408312"/>
            <a:ext cx="0" cy="384448"/>
          </a:xfrm>
          <a:prstGeom prst="straightConnector1">
            <a:avLst/>
          </a:prstGeom>
          <a:noFill/>
          <a:ln w="38100">
            <a:solidFill>
              <a:srgbClr val="000000"/>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0" name="TextBox 7"/>
          <p:cNvSpPr txBox="1">
            <a:spLocks noChangeAspect="1" noChangeArrowheads="1"/>
          </p:cNvSpPr>
          <p:nvPr/>
        </p:nvSpPr>
        <p:spPr bwMode="auto">
          <a:xfrm>
            <a:off x="3686826" y="2463416"/>
            <a:ext cx="7366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Aft>
                <a:spcPts val="0"/>
              </a:spcAft>
            </a:pPr>
            <a:r>
              <a:rPr lang="en-US" sz="1100" kern="1200" dirty="0" smtClean="0">
                <a:solidFill>
                  <a:srgbClr val="000000"/>
                </a:solidFill>
                <a:effectLst/>
                <a:latin typeface="Arial"/>
                <a:ea typeface="MS PGothic"/>
                <a:cs typeface="Arial"/>
              </a:rPr>
              <a:t>Yes</a:t>
            </a:r>
            <a:endParaRPr lang="en-GB" sz="1100" dirty="0">
              <a:effectLst/>
              <a:latin typeface="Arial"/>
              <a:ea typeface="SimSun"/>
              <a:cs typeface="Times New Roman"/>
            </a:endParaRPr>
          </a:p>
        </p:txBody>
      </p:sp>
      <p:cxnSp>
        <p:nvCxnSpPr>
          <p:cNvPr id="11" name="Straight Arrow Connector 10"/>
          <p:cNvCxnSpPr>
            <a:cxnSpLocks noChangeAspect="1" noChangeShapeType="1"/>
          </p:cNvCxnSpPr>
          <p:nvPr/>
        </p:nvCxnSpPr>
        <p:spPr bwMode="auto">
          <a:xfrm flipH="1">
            <a:off x="3628674" y="1545361"/>
            <a:ext cx="9827" cy="239080"/>
          </a:xfrm>
          <a:prstGeom prst="straightConnector1">
            <a:avLst/>
          </a:prstGeom>
          <a:noFill/>
          <a:ln w="38100">
            <a:solidFill>
              <a:srgbClr val="000000"/>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2" name="Flowchart: Alternate Process 11"/>
          <p:cNvSpPr>
            <a:spLocks noChangeAspect="1"/>
          </p:cNvSpPr>
          <p:nvPr/>
        </p:nvSpPr>
        <p:spPr bwMode="auto">
          <a:xfrm>
            <a:off x="2209800" y="304800"/>
            <a:ext cx="2724473" cy="1240560"/>
          </a:xfrm>
          <a:prstGeom prst="flowChartAlternateProcess">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lgn="ctr" defTabSz="622300">
              <a:lnSpc>
                <a:spcPct val="90000"/>
              </a:lnSpc>
              <a:spcAft>
                <a:spcPct val="35000"/>
              </a:spcAft>
            </a:pPr>
            <a:r>
              <a:rPr lang="en-GB" sz="1400" b="1" dirty="0" smtClean="0">
                <a:solidFill>
                  <a:sysClr val="window" lastClr="FFFFFF"/>
                </a:solidFill>
                <a:latin typeface="Calibri"/>
              </a:rPr>
              <a:t>Group 2</a:t>
            </a:r>
          </a:p>
          <a:p>
            <a:pPr lvl="0" algn="ctr" defTabSz="622300">
              <a:lnSpc>
                <a:spcPct val="90000"/>
              </a:lnSpc>
              <a:spcAft>
                <a:spcPct val="35000"/>
              </a:spcAft>
            </a:pPr>
            <a:r>
              <a:rPr lang="en-GB" sz="1400" b="1" dirty="0" smtClean="0">
                <a:solidFill>
                  <a:sysClr val="window" lastClr="FFFFFF"/>
                </a:solidFill>
                <a:latin typeface="Calibri"/>
              </a:rPr>
              <a:t>CKD </a:t>
            </a:r>
            <a:r>
              <a:rPr lang="en-GB" sz="1400" b="1" dirty="0">
                <a:solidFill>
                  <a:sysClr val="window" lastClr="FFFFFF"/>
                </a:solidFill>
                <a:latin typeface="Calibri"/>
              </a:rPr>
              <a:t>patients stage </a:t>
            </a:r>
            <a:r>
              <a:rPr lang="en-GB" sz="1400" b="1" dirty="0" smtClean="0">
                <a:solidFill>
                  <a:sysClr val="window" lastClr="FFFFFF"/>
                </a:solidFill>
                <a:latin typeface="Calibri"/>
              </a:rPr>
              <a:t>3b-5 with NO Anaemia and NO iron deficiency</a:t>
            </a:r>
          </a:p>
          <a:p>
            <a:pPr lvl="0" algn="ctr" defTabSz="622300">
              <a:lnSpc>
                <a:spcPct val="90000"/>
              </a:lnSpc>
              <a:spcAft>
                <a:spcPct val="35000"/>
              </a:spcAft>
            </a:pPr>
            <a:r>
              <a:rPr lang="en-GB" sz="1400" b="1" dirty="0" smtClean="0">
                <a:solidFill>
                  <a:sysClr val="window" lastClr="FFFFFF"/>
                </a:solidFill>
                <a:latin typeface="Calibri"/>
              </a:rPr>
              <a:t>SF&gt;100; TS&gt;20 and not anaemic</a:t>
            </a:r>
          </a:p>
          <a:p>
            <a:pPr lvl="0" algn="ctr" defTabSz="622300">
              <a:lnSpc>
                <a:spcPct val="90000"/>
              </a:lnSpc>
              <a:spcAft>
                <a:spcPct val="35000"/>
              </a:spcAft>
            </a:pPr>
            <a:r>
              <a:rPr lang="en-GB" sz="1400" b="1" dirty="0" smtClean="0">
                <a:solidFill>
                  <a:sysClr val="window" lastClr="FFFFFF"/>
                </a:solidFill>
                <a:latin typeface="Calibri"/>
              </a:rPr>
              <a:t>Hb 110-150g/L</a:t>
            </a:r>
            <a:endParaRPr lang="en-GB" sz="1400" b="1" dirty="0">
              <a:solidFill>
                <a:sysClr val="window" lastClr="FFFFFF"/>
              </a:solidFill>
              <a:latin typeface="Calibri"/>
            </a:endParaRPr>
          </a:p>
        </p:txBody>
      </p:sp>
      <p:sp>
        <p:nvSpPr>
          <p:cNvPr id="13" name="Flowchart: Alternate Process 12"/>
          <p:cNvSpPr>
            <a:spLocks noChangeAspect="1"/>
          </p:cNvSpPr>
          <p:nvPr/>
        </p:nvSpPr>
        <p:spPr bwMode="auto">
          <a:xfrm>
            <a:off x="2819400" y="1821962"/>
            <a:ext cx="1620000" cy="561599"/>
          </a:xfrm>
          <a:prstGeom prst="flowChartAlternateProcess">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lgn="ctr" defTabSz="622300">
              <a:lnSpc>
                <a:spcPct val="90000"/>
              </a:lnSpc>
              <a:spcAft>
                <a:spcPct val="35000"/>
              </a:spcAft>
            </a:pPr>
            <a:r>
              <a:rPr lang="en-GB" sz="1400" b="1" dirty="0">
                <a:solidFill>
                  <a:sysClr val="window" lastClr="FFFFFF"/>
                </a:solidFill>
                <a:latin typeface="Calibri"/>
              </a:rPr>
              <a:t>Eligible for </a:t>
            </a:r>
          </a:p>
          <a:p>
            <a:pPr lvl="0" algn="ctr" defTabSz="622300">
              <a:lnSpc>
                <a:spcPct val="90000"/>
              </a:lnSpc>
              <a:spcAft>
                <a:spcPct val="35000"/>
              </a:spcAft>
            </a:pPr>
            <a:r>
              <a:rPr lang="en-GB" sz="1400" b="1" dirty="0" smtClean="0">
                <a:solidFill>
                  <a:sysClr val="window" lastClr="FFFFFF"/>
                </a:solidFill>
                <a:latin typeface="Calibri"/>
              </a:rPr>
              <a:t>Study?</a:t>
            </a:r>
            <a:endParaRPr kumimoji="0" lang="en-GB" sz="1400" b="0" i="0" u="none" strike="noStrike" cap="none" normalizeH="0" baseline="0" dirty="0" smtClean="0">
              <a:ln>
                <a:noFill/>
              </a:ln>
              <a:solidFill>
                <a:schemeClr val="tx1"/>
              </a:solidFill>
              <a:effectLst/>
            </a:endParaRPr>
          </a:p>
        </p:txBody>
      </p:sp>
      <p:sp>
        <p:nvSpPr>
          <p:cNvPr id="14" name="Flowchart: Alternate Process 13"/>
          <p:cNvSpPr>
            <a:spLocks noChangeAspect="1"/>
          </p:cNvSpPr>
          <p:nvPr/>
        </p:nvSpPr>
        <p:spPr bwMode="auto">
          <a:xfrm>
            <a:off x="2819400" y="2768009"/>
            <a:ext cx="1752600" cy="561599"/>
          </a:xfrm>
          <a:prstGeom prst="flowChartAlternateProcess">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lgn="ctr" defTabSz="622300">
              <a:lnSpc>
                <a:spcPct val="90000"/>
              </a:lnSpc>
              <a:spcAft>
                <a:spcPct val="35000"/>
              </a:spcAft>
            </a:pPr>
            <a:r>
              <a:rPr lang="en-GB" sz="1400" b="1" dirty="0" smtClean="0">
                <a:solidFill>
                  <a:sysClr val="window" lastClr="FFFFFF"/>
                </a:solidFill>
                <a:latin typeface="Calibri"/>
              </a:rPr>
              <a:t>N=20</a:t>
            </a:r>
            <a:endParaRPr lang="en-GB" sz="1400" b="1" dirty="0">
              <a:solidFill>
                <a:sysClr val="window" lastClr="FFFFFF"/>
              </a:solidFill>
              <a:latin typeface="Calibri"/>
            </a:endParaRPr>
          </a:p>
        </p:txBody>
      </p:sp>
      <p:cxnSp>
        <p:nvCxnSpPr>
          <p:cNvPr id="19" name="Straight Arrow Connector 18"/>
          <p:cNvCxnSpPr>
            <a:cxnSpLocks noChangeShapeType="1"/>
            <a:stCxn id="14" idx="2"/>
            <a:endCxn id="27" idx="1"/>
          </p:cNvCxnSpPr>
          <p:nvPr/>
        </p:nvCxnSpPr>
        <p:spPr bwMode="auto">
          <a:xfrm>
            <a:off x="3695700" y="3329608"/>
            <a:ext cx="665738" cy="674927"/>
          </a:xfrm>
          <a:prstGeom prst="straightConnector1">
            <a:avLst/>
          </a:prstGeom>
          <a:noFill/>
          <a:ln w="38100">
            <a:solidFill>
              <a:srgbClr val="000000"/>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0" name="Straight Arrow Connector 19"/>
          <p:cNvCxnSpPr>
            <a:cxnSpLocks noChangeShapeType="1"/>
          </p:cNvCxnSpPr>
          <p:nvPr/>
        </p:nvCxnSpPr>
        <p:spPr bwMode="auto">
          <a:xfrm>
            <a:off x="5170712" y="4469160"/>
            <a:ext cx="0" cy="504000"/>
          </a:xfrm>
          <a:prstGeom prst="straightConnector1">
            <a:avLst/>
          </a:prstGeom>
          <a:noFill/>
          <a:ln w="38100">
            <a:solidFill>
              <a:srgbClr val="000000"/>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1" name="Text Box 4"/>
          <p:cNvSpPr txBox="1">
            <a:spLocks noChangeAspect="1" noChangeArrowheads="1"/>
          </p:cNvSpPr>
          <p:nvPr/>
        </p:nvSpPr>
        <p:spPr bwMode="auto">
          <a:xfrm rot="16200000">
            <a:off x="-171386" y="1161989"/>
            <a:ext cx="2050137" cy="335764"/>
          </a:xfrm>
          <a:prstGeom prst="rect">
            <a:avLst/>
          </a:prstGeom>
          <a:solidFill>
            <a:srgbClr val="DDD8C2"/>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vert270" wrap="square" lIns="91440" tIns="45720" rIns="91440" bIns="45720" anchor="ctr" anchorCtr="0" upright="1">
            <a:noAutofit/>
          </a:bodyPr>
          <a:lstStyle/>
          <a:p>
            <a:pPr algn="ctr">
              <a:spcAft>
                <a:spcPts val="0"/>
              </a:spcAft>
            </a:pPr>
            <a:r>
              <a:rPr lang="en-US" sz="1400" kern="1200" dirty="0" smtClean="0">
                <a:solidFill>
                  <a:srgbClr val="000000"/>
                </a:solidFill>
                <a:effectLst/>
                <a:latin typeface="Calibri"/>
                <a:ea typeface="SimSun"/>
                <a:cs typeface="Arial"/>
              </a:rPr>
              <a:t>12 month </a:t>
            </a:r>
            <a:r>
              <a:rPr lang="en-US" sz="1400" kern="1200" dirty="0">
                <a:solidFill>
                  <a:srgbClr val="000000"/>
                </a:solidFill>
                <a:effectLst/>
                <a:latin typeface="Calibri"/>
                <a:ea typeface="SimSun"/>
                <a:cs typeface="Arial"/>
              </a:rPr>
              <a:t>recruitment</a:t>
            </a:r>
            <a:endParaRPr lang="en-GB" sz="1400" dirty="0">
              <a:effectLst/>
              <a:latin typeface="Arial"/>
              <a:ea typeface="SimSun"/>
              <a:cs typeface="Times New Roman"/>
            </a:endParaRPr>
          </a:p>
        </p:txBody>
      </p:sp>
      <p:sp>
        <p:nvSpPr>
          <p:cNvPr id="22" name="Text Box 4"/>
          <p:cNvSpPr txBox="1">
            <a:spLocks noChangeAspect="1" noChangeArrowheads="1"/>
          </p:cNvSpPr>
          <p:nvPr/>
        </p:nvSpPr>
        <p:spPr bwMode="auto">
          <a:xfrm rot="16200000">
            <a:off x="-974722" y="4129701"/>
            <a:ext cx="3609046" cy="288000"/>
          </a:xfrm>
          <a:prstGeom prst="rect">
            <a:avLst/>
          </a:prstGeom>
          <a:solidFill>
            <a:srgbClr val="DDD8C2"/>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vert270" wrap="square" lIns="91440" tIns="45720" rIns="91440" bIns="45720" anchor="ctr" anchorCtr="0" upright="1">
            <a:noAutofit/>
          </a:bodyPr>
          <a:lstStyle/>
          <a:p>
            <a:pPr algn="ctr">
              <a:spcAft>
                <a:spcPts val="0"/>
              </a:spcAft>
            </a:pPr>
            <a:r>
              <a:rPr lang="en-US" sz="1400" kern="1200" dirty="0" smtClean="0">
                <a:solidFill>
                  <a:srgbClr val="000000"/>
                </a:solidFill>
                <a:effectLst/>
                <a:latin typeface="Calibri"/>
                <a:ea typeface="SimSun"/>
                <a:cs typeface="Arial"/>
              </a:rPr>
              <a:t>3 month follow-up</a:t>
            </a:r>
            <a:endParaRPr lang="en-GB" sz="1400" dirty="0">
              <a:effectLst/>
              <a:latin typeface="Arial"/>
              <a:ea typeface="SimSun"/>
              <a:cs typeface="Times New Roman"/>
            </a:endParaRPr>
          </a:p>
        </p:txBody>
      </p:sp>
      <p:sp>
        <p:nvSpPr>
          <p:cNvPr id="24" name="Flowchart: Alternate Process 23"/>
          <p:cNvSpPr>
            <a:spLocks noChangeAspect="1"/>
          </p:cNvSpPr>
          <p:nvPr/>
        </p:nvSpPr>
        <p:spPr bwMode="auto">
          <a:xfrm>
            <a:off x="5420192" y="304801"/>
            <a:ext cx="2809407" cy="1240560"/>
          </a:xfrm>
          <a:prstGeom prst="flowChartAlternateProcess">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lgn="ctr" defTabSz="622300">
              <a:lnSpc>
                <a:spcPct val="90000"/>
              </a:lnSpc>
              <a:spcAft>
                <a:spcPct val="35000"/>
              </a:spcAft>
            </a:pPr>
            <a:r>
              <a:rPr lang="en-GB" sz="1400" b="1" dirty="0" smtClean="0">
                <a:solidFill>
                  <a:sysClr val="window" lastClr="FFFFFF"/>
                </a:solidFill>
                <a:latin typeface="Calibri"/>
              </a:rPr>
              <a:t>Group 3</a:t>
            </a:r>
          </a:p>
          <a:p>
            <a:pPr lvl="0" algn="ctr" defTabSz="622300">
              <a:lnSpc>
                <a:spcPct val="90000"/>
              </a:lnSpc>
              <a:spcAft>
                <a:spcPct val="35000"/>
              </a:spcAft>
            </a:pPr>
            <a:r>
              <a:rPr lang="en-GB" sz="1400" b="1" dirty="0" smtClean="0">
                <a:solidFill>
                  <a:sysClr val="window" lastClr="FFFFFF"/>
                </a:solidFill>
                <a:latin typeface="Calibri"/>
              </a:rPr>
              <a:t>CONTROL Live Kidney Donors </a:t>
            </a:r>
            <a:r>
              <a:rPr lang="en-GB" sz="1400" b="1" dirty="0">
                <a:solidFill>
                  <a:sysClr val="window" lastClr="FFFFFF"/>
                </a:solidFill>
                <a:latin typeface="Calibri"/>
              </a:rPr>
              <a:t>patients </a:t>
            </a:r>
            <a:r>
              <a:rPr lang="en-GB" sz="1400" b="1" dirty="0" smtClean="0">
                <a:solidFill>
                  <a:sysClr val="window" lastClr="FFFFFF"/>
                </a:solidFill>
                <a:latin typeface="Calibri"/>
              </a:rPr>
              <a:t>with NO iron deficiency</a:t>
            </a:r>
          </a:p>
          <a:p>
            <a:pPr lvl="0" algn="ctr" defTabSz="622300">
              <a:lnSpc>
                <a:spcPct val="90000"/>
              </a:lnSpc>
              <a:spcAft>
                <a:spcPct val="35000"/>
              </a:spcAft>
            </a:pPr>
            <a:r>
              <a:rPr lang="en-GB" sz="1400" b="1" dirty="0" smtClean="0">
                <a:solidFill>
                  <a:sysClr val="window" lastClr="FFFFFF"/>
                </a:solidFill>
                <a:latin typeface="Calibri"/>
              </a:rPr>
              <a:t>and not anaemic</a:t>
            </a:r>
          </a:p>
          <a:p>
            <a:pPr lvl="0" algn="ctr" defTabSz="622300">
              <a:lnSpc>
                <a:spcPct val="90000"/>
              </a:lnSpc>
              <a:spcAft>
                <a:spcPct val="35000"/>
              </a:spcAft>
            </a:pPr>
            <a:r>
              <a:rPr lang="en-GB" sz="1400" b="1" dirty="0" smtClean="0">
                <a:solidFill>
                  <a:sysClr val="window" lastClr="FFFFFF"/>
                </a:solidFill>
                <a:latin typeface="Calibri"/>
              </a:rPr>
              <a:t>Hb 110-150g/L</a:t>
            </a:r>
            <a:endParaRPr lang="en-GB" sz="1400" b="1" dirty="0">
              <a:solidFill>
                <a:sysClr val="window" lastClr="FFFFFF"/>
              </a:solidFill>
              <a:latin typeface="Calibri"/>
            </a:endParaRPr>
          </a:p>
        </p:txBody>
      </p:sp>
      <p:sp>
        <p:nvSpPr>
          <p:cNvPr id="25" name="Flowchart: Alternate Process 24"/>
          <p:cNvSpPr>
            <a:spLocks noChangeAspect="1"/>
          </p:cNvSpPr>
          <p:nvPr/>
        </p:nvSpPr>
        <p:spPr bwMode="auto">
          <a:xfrm>
            <a:off x="5896864" y="1867780"/>
            <a:ext cx="1620000" cy="561599"/>
          </a:xfrm>
          <a:prstGeom prst="flowChartAlternateProcess">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lgn="ctr" defTabSz="622300">
              <a:lnSpc>
                <a:spcPct val="90000"/>
              </a:lnSpc>
              <a:spcAft>
                <a:spcPct val="35000"/>
              </a:spcAft>
            </a:pPr>
            <a:r>
              <a:rPr lang="en-GB" sz="1400" b="1" dirty="0">
                <a:solidFill>
                  <a:sysClr val="window" lastClr="FFFFFF"/>
                </a:solidFill>
                <a:latin typeface="Calibri"/>
              </a:rPr>
              <a:t>Eligible for </a:t>
            </a:r>
          </a:p>
          <a:p>
            <a:pPr lvl="0" algn="ctr" defTabSz="622300">
              <a:lnSpc>
                <a:spcPct val="90000"/>
              </a:lnSpc>
              <a:spcAft>
                <a:spcPct val="35000"/>
              </a:spcAft>
            </a:pPr>
            <a:r>
              <a:rPr lang="en-GB" sz="1400" b="1" dirty="0" smtClean="0">
                <a:solidFill>
                  <a:sysClr val="window" lastClr="FFFFFF"/>
                </a:solidFill>
                <a:latin typeface="Calibri"/>
              </a:rPr>
              <a:t>Study?</a:t>
            </a:r>
            <a:endParaRPr kumimoji="0" lang="en-GB" sz="1400" b="0" i="0" u="none" strike="noStrike" cap="none" normalizeH="0" baseline="0" dirty="0" smtClean="0">
              <a:ln>
                <a:noFill/>
              </a:ln>
              <a:solidFill>
                <a:schemeClr val="tx1"/>
              </a:solidFill>
              <a:effectLst/>
            </a:endParaRPr>
          </a:p>
        </p:txBody>
      </p:sp>
      <p:sp>
        <p:nvSpPr>
          <p:cNvPr id="26" name="Flowchart: Alternate Process 25"/>
          <p:cNvSpPr>
            <a:spLocks noChangeAspect="1"/>
          </p:cNvSpPr>
          <p:nvPr/>
        </p:nvSpPr>
        <p:spPr bwMode="auto">
          <a:xfrm>
            <a:off x="5791200" y="2768009"/>
            <a:ext cx="1723136" cy="634351"/>
          </a:xfrm>
          <a:prstGeom prst="flowChartAlternateProcess">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lgn="ctr" defTabSz="622300">
              <a:lnSpc>
                <a:spcPct val="90000"/>
              </a:lnSpc>
              <a:spcAft>
                <a:spcPct val="35000"/>
              </a:spcAft>
            </a:pPr>
            <a:r>
              <a:rPr lang="en-GB" sz="1400" b="1" dirty="0" smtClean="0">
                <a:solidFill>
                  <a:sysClr val="window" lastClr="FFFFFF"/>
                </a:solidFill>
                <a:latin typeface="Calibri"/>
              </a:rPr>
              <a:t>N=10</a:t>
            </a:r>
          </a:p>
          <a:p>
            <a:pPr lvl="0" algn="ctr" defTabSz="622300">
              <a:lnSpc>
                <a:spcPct val="90000"/>
              </a:lnSpc>
              <a:spcAft>
                <a:spcPct val="35000"/>
              </a:spcAft>
            </a:pPr>
            <a:r>
              <a:rPr lang="en-GB" sz="1400" b="1" dirty="0" smtClean="0">
                <a:solidFill>
                  <a:sysClr val="window" lastClr="FFFFFF"/>
                </a:solidFill>
                <a:latin typeface="Calibri"/>
              </a:rPr>
              <a:t>Baseline bloods only</a:t>
            </a:r>
            <a:endParaRPr lang="en-GB" sz="1400" b="1" dirty="0">
              <a:solidFill>
                <a:sysClr val="window" lastClr="FFFFFF"/>
              </a:solidFill>
              <a:latin typeface="Calibri"/>
            </a:endParaRPr>
          </a:p>
        </p:txBody>
      </p:sp>
      <p:sp>
        <p:nvSpPr>
          <p:cNvPr id="27" name="Flowchart: Alternate Process 26"/>
          <p:cNvSpPr>
            <a:spLocks noChangeAspect="1"/>
          </p:cNvSpPr>
          <p:nvPr/>
        </p:nvSpPr>
        <p:spPr bwMode="auto">
          <a:xfrm>
            <a:off x="4361438" y="3648135"/>
            <a:ext cx="1620000" cy="712799"/>
          </a:xfrm>
          <a:prstGeom prst="flowChartAlternateProcess">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lgn="ctr" defTabSz="622300">
              <a:lnSpc>
                <a:spcPct val="90000"/>
              </a:lnSpc>
              <a:spcAft>
                <a:spcPct val="35000"/>
              </a:spcAft>
            </a:pPr>
            <a:r>
              <a:rPr lang="en-GB" sz="1400" b="1" dirty="0" smtClean="0">
                <a:solidFill>
                  <a:sysClr val="window" lastClr="FFFFFF"/>
                </a:solidFill>
                <a:latin typeface="Calibri"/>
              </a:rPr>
              <a:t>CONTROL Arm</a:t>
            </a:r>
          </a:p>
          <a:p>
            <a:pPr lvl="0" algn="ctr" defTabSz="622300">
              <a:lnSpc>
                <a:spcPct val="90000"/>
              </a:lnSpc>
              <a:spcAft>
                <a:spcPct val="35000"/>
              </a:spcAft>
            </a:pPr>
            <a:r>
              <a:rPr lang="en-GB" sz="1400" b="1" dirty="0" smtClean="0">
                <a:solidFill>
                  <a:sysClr val="window" lastClr="FFFFFF"/>
                </a:solidFill>
                <a:latin typeface="Calibri"/>
              </a:rPr>
              <a:t>MECHANISTIC STUDY</a:t>
            </a:r>
            <a:endParaRPr lang="en-GB" sz="1400" b="1" dirty="0">
              <a:solidFill>
                <a:sysClr val="window" lastClr="FFFFFF"/>
              </a:solidFill>
              <a:latin typeface="Calibri"/>
            </a:endParaRPr>
          </a:p>
        </p:txBody>
      </p:sp>
      <p:cxnSp>
        <p:nvCxnSpPr>
          <p:cNvPr id="30" name="Straight Arrow Connector 29"/>
          <p:cNvCxnSpPr>
            <a:cxnSpLocks noChangeAspect="1" noChangeShapeType="1"/>
          </p:cNvCxnSpPr>
          <p:nvPr/>
        </p:nvCxnSpPr>
        <p:spPr bwMode="auto">
          <a:xfrm>
            <a:off x="6668290" y="2408312"/>
            <a:ext cx="0" cy="384448"/>
          </a:xfrm>
          <a:prstGeom prst="straightConnector1">
            <a:avLst/>
          </a:prstGeom>
          <a:noFill/>
          <a:ln w="38100">
            <a:solidFill>
              <a:srgbClr val="000000"/>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1" name="TextBox 7"/>
          <p:cNvSpPr txBox="1">
            <a:spLocks noChangeAspect="1" noChangeArrowheads="1"/>
          </p:cNvSpPr>
          <p:nvPr/>
        </p:nvSpPr>
        <p:spPr bwMode="auto">
          <a:xfrm>
            <a:off x="6787728" y="2531150"/>
            <a:ext cx="7366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Aft>
                <a:spcPts val="0"/>
              </a:spcAft>
            </a:pPr>
            <a:r>
              <a:rPr lang="en-US" sz="1100" kern="1200" dirty="0" smtClean="0">
                <a:solidFill>
                  <a:srgbClr val="000000"/>
                </a:solidFill>
                <a:effectLst/>
                <a:latin typeface="Arial"/>
                <a:ea typeface="MS PGothic"/>
                <a:cs typeface="Arial"/>
              </a:rPr>
              <a:t>Yes</a:t>
            </a:r>
            <a:endParaRPr lang="en-GB" sz="1100" dirty="0">
              <a:effectLst/>
              <a:latin typeface="Arial"/>
              <a:ea typeface="SimSun"/>
              <a:cs typeface="Times New Roman"/>
            </a:endParaRPr>
          </a:p>
        </p:txBody>
      </p:sp>
      <p:cxnSp>
        <p:nvCxnSpPr>
          <p:cNvPr id="32" name="Straight Arrow Connector 31"/>
          <p:cNvCxnSpPr>
            <a:cxnSpLocks noChangeAspect="1" noChangeShapeType="1"/>
          </p:cNvCxnSpPr>
          <p:nvPr/>
        </p:nvCxnSpPr>
        <p:spPr bwMode="auto">
          <a:xfrm flipH="1">
            <a:off x="6668290" y="1608063"/>
            <a:ext cx="9827" cy="239080"/>
          </a:xfrm>
          <a:prstGeom prst="straightConnector1">
            <a:avLst/>
          </a:prstGeom>
          <a:noFill/>
          <a:ln w="38100">
            <a:solidFill>
              <a:srgbClr val="000000"/>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3" name="Straight Arrow Connector 32"/>
          <p:cNvCxnSpPr>
            <a:cxnSpLocks noChangeShapeType="1"/>
          </p:cNvCxnSpPr>
          <p:nvPr/>
        </p:nvCxnSpPr>
        <p:spPr bwMode="auto">
          <a:xfrm flipH="1">
            <a:off x="5980713" y="3402360"/>
            <a:ext cx="934015" cy="533400"/>
          </a:xfrm>
          <a:prstGeom prst="straightConnector1">
            <a:avLst/>
          </a:prstGeom>
          <a:noFill/>
          <a:ln w="38100">
            <a:solidFill>
              <a:srgbClr val="000000"/>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23" name="Picture 32" descr="ScreenHunter_01 Jun"/>
          <p:cNvPicPr>
            <a:picLocks noChangeAspect="1" noChangeArrowheads="1"/>
          </p:cNvPicPr>
          <p:nvPr/>
        </p:nvPicPr>
        <p:blipFill>
          <a:blip r:embed="rId3">
            <a:extLst>
              <a:ext uri="{28A0092B-C50C-407E-A947-70E740481C1C}">
                <a14:useLocalDpi xmlns:a14="http://schemas.microsoft.com/office/drawing/2010/main" val="0"/>
              </a:ext>
            </a:extLst>
          </a:blip>
          <a:srcRect l="77477" t="21658" r="1489" b="65997"/>
          <a:stretch>
            <a:fillRect/>
          </a:stretch>
        </p:blipFill>
        <p:spPr bwMode="auto">
          <a:xfrm>
            <a:off x="7391399" y="6127204"/>
            <a:ext cx="1611545" cy="654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5804648"/>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307825778"/>
              </p:ext>
            </p:extLst>
          </p:nvPr>
        </p:nvGraphicFramePr>
        <p:xfrm>
          <a:off x="104775" y="1230126"/>
          <a:ext cx="8784976" cy="5555889"/>
        </p:xfrm>
        <a:graphic>
          <a:graphicData uri="http://schemas.openxmlformats.org/drawingml/2006/table">
            <a:tbl>
              <a:tblPr firstRow="1" firstCol="1" bandRow="1">
                <a:tableStyleId>{5C22544A-7EE6-4342-B048-85BDC9FD1C3A}</a:tableStyleId>
              </a:tblPr>
              <a:tblGrid>
                <a:gridCol w="4392488"/>
                <a:gridCol w="4392488"/>
              </a:tblGrid>
              <a:tr h="751074">
                <a:tc>
                  <a:txBody>
                    <a:bodyPr/>
                    <a:lstStyle/>
                    <a:p>
                      <a:pPr marL="540385" algn="just">
                        <a:lnSpc>
                          <a:spcPct val="200000"/>
                        </a:lnSpc>
                        <a:spcBef>
                          <a:spcPts val="600"/>
                        </a:spcBef>
                        <a:spcAft>
                          <a:spcPts val="1200"/>
                        </a:spcAft>
                      </a:pPr>
                      <a:r>
                        <a:rPr lang="en-GB" sz="2000" dirty="0">
                          <a:effectLst/>
                        </a:rPr>
                        <a:t>Key Inclusion Criteria </a:t>
                      </a:r>
                      <a:endParaRPr lang="en-GB" sz="2000" dirty="0">
                        <a:effectLst/>
                        <a:latin typeface="Arial"/>
                        <a:ea typeface="Times New Roman"/>
                        <a:cs typeface="Times New Roman"/>
                      </a:endParaRPr>
                    </a:p>
                  </a:txBody>
                  <a:tcPr marL="51045" marR="51045" marT="0" marB="0"/>
                </a:tc>
                <a:tc>
                  <a:txBody>
                    <a:bodyPr/>
                    <a:lstStyle/>
                    <a:p>
                      <a:pPr marL="540385" algn="just">
                        <a:lnSpc>
                          <a:spcPct val="200000"/>
                        </a:lnSpc>
                        <a:spcBef>
                          <a:spcPts val="600"/>
                        </a:spcBef>
                        <a:spcAft>
                          <a:spcPts val="1200"/>
                        </a:spcAft>
                      </a:pPr>
                      <a:r>
                        <a:rPr lang="en-GB" sz="2000" dirty="0">
                          <a:effectLst/>
                        </a:rPr>
                        <a:t>Key </a:t>
                      </a:r>
                      <a:r>
                        <a:rPr lang="en-GB" sz="2000" dirty="0" smtClean="0">
                          <a:effectLst/>
                        </a:rPr>
                        <a:t>exclusion </a:t>
                      </a:r>
                      <a:r>
                        <a:rPr lang="en-GB" sz="2000" dirty="0">
                          <a:effectLst/>
                        </a:rPr>
                        <a:t>criteria</a:t>
                      </a:r>
                      <a:endParaRPr lang="en-GB" sz="2000" dirty="0">
                        <a:effectLst/>
                        <a:latin typeface="Arial"/>
                        <a:ea typeface="Times New Roman"/>
                        <a:cs typeface="Times New Roman"/>
                      </a:endParaRPr>
                    </a:p>
                  </a:txBody>
                  <a:tcPr marL="51045" marR="51045" marT="0" marB="0"/>
                </a:tc>
              </a:tr>
              <a:tr h="4804815">
                <a:tc>
                  <a:txBody>
                    <a:bodyPr/>
                    <a:lstStyle/>
                    <a:p>
                      <a:pPr marL="342900" lvl="0" indent="-342900" algn="l">
                        <a:lnSpc>
                          <a:spcPct val="100000"/>
                        </a:lnSpc>
                        <a:spcBef>
                          <a:spcPts val="0"/>
                        </a:spcBef>
                        <a:spcAft>
                          <a:spcPts val="0"/>
                        </a:spcAft>
                        <a:buFont typeface="Symbol"/>
                        <a:buChar char=""/>
                      </a:pPr>
                      <a:endParaRPr lang="en-GB" sz="2000" dirty="0" smtClean="0">
                        <a:effectLst/>
                      </a:endParaRPr>
                    </a:p>
                    <a:p>
                      <a:pPr marL="342900" lvl="0" indent="-342900" algn="l">
                        <a:lnSpc>
                          <a:spcPct val="100000"/>
                        </a:lnSpc>
                        <a:spcBef>
                          <a:spcPts val="0"/>
                        </a:spcBef>
                        <a:spcAft>
                          <a:spcPts val="0"/>
                        </a:spcAft>
                        <a:buFont typeface="Symbol"/>
                        <a:buChar char=""/>
                      </a:pPr>
                      <a:r>
                        <a:rPr lang="en-GB" sz="2000" dirty="0" smtClean="0">
                          <a:effectLst/>
                        </a:rPr>
                        <a:t>Aged </a:t>
                      </a:r>
                      <a:r>
                        <a:rPr lang="en-GB" sz="2000" dirty="0">
                          <a:effectLst/>
                        </a:rPr>
                        <a:t>≥18 years (male or female)</a:t>
                      </a:r>
                    </a:p>
                    <a:p>
                      <a:pPr marL="342900" lvl="0" indent="-342900" algn="l">
                        <a:lnSpc>
                          <a:spcPct val="100000"/>
                        </a:lnSpc>
                        <a:spcBef>
                          <a:spcPts val="0"/>
                        </a:spcBef>
                        <a:spcAft>
                          <a:spcPts val="0"/>
                        </a:spcAft>
                        <a:buFont typeface="Symbol"/>
                        <a:buChar char=""/>
                      </a:pPr>
                      <a:r>
                        <a:rPr lang="en-GB" sz="2000" dirty="0">
                          <a:effectLst/>
                        </a:rPr>
                        <a:t>CKD stage </a:t>
                      </a:r>
                      <a:r>
                        <a:rPr lang="en-GB" sz="2000" dirty="0" smtClean="0">
                          <a:effectLst/>
                        </a:rPr>
                        <a:t>3b- </a:t>
                      </a:r>
                      <a:r>
                        <a:rPr lang="en-GB" sz="2000" dirty="0">
                          <a:effectLst/>
                        </a:rPr>
                        <a:t>5 (eGFR &lt;30mls/minute using the MDRD equation) and not on dialysis therapy</a:t>
                      </a:r>
                    </a:p>
                    <a:p>
                      <a:pPr marL="342900" lvl="0" indent="-342900" algn="l">
                        <a:lnSpc>
                          <a:spcPct val="100000"/>
                        </a:lnSpc>
                        <a:spcBef>
                          <a:spcPts val="0"/>
                        </a:spcBef>
                        <a:spcAft>
                          <a:spcPts val="0"/>
                        </a:spcAft>
                        <a:buFont typeface="Symbol"/>
                        <a:buChar char=""/>
                      </a:pPr>
                      <a:r>
                        <a:rPr lang="en-GB" sz="2000" dirty="0" smtClean="0">
                          <a:effectLst/>
                        </a:rPr>
                        <a:t>Resting </a:t>
                      </a:r>
                      <a:r>
                        <a:rPr lang="en-GB" sz="2000" dirty="0">
                          <a:effectLst/>
                        </a:rPr>
                        <a:t>blood pressure (BP) ≤160/90 mmHg </a:t>
                      </a:r>
                    </a:p>
                    <a:p>
                      <a:pPr marL="342900" lvl="0" indent="-342900" algn="l">
                        <a:lnSpc>
                          <a:spcPct val="100000"/>
                        </a:lnSpc>
                        <a:spcBef>
                          <a:spcPts val="0"/>
                        </a:spcBef>
                        <a:spcAft>
                          <a:spcPts val="1200"/>
                        </a:spcAft>
                        <a:buFont typeface="Symbol"/>
                        <a:buChar char=""/>
                      </a:pPr>
                      <a:r>
                        <a:rPr lang="en-GB" sz="2000" dirty="0">
                          <a:effectLst/>
                        </a:rPr>
                        <a:t>At least 3 months of specialist renal follow-up at the time of entry into the </a:t>
                      </a:r>
                      <a:r>
                        <a:rPr lang="en-GB" sz="2000" dirty="0" smtClean="0">
                          <a:effectLst/>
                        </a:rPr>
                        <a:t>trial</a:t>
                      </a:r>
                      <a:endParaRPr lang="en-GB" sz="2000" dirty="0">
                        <a:effectLst/>
                        <a:latin typeface="Arial"/>
                        <a:ea typeface="Times New Roman"/>
                        <a:cs typeface="Times New Roman"/>
                      </a:endParaRPr>
                    </a:p>
                  </a:txBody>
                  <a:tcPr marL="51045" marR="51045" marT="0" marB="0"/>
                </a:tc>
                <a:tc>
                  <a:txBody>
                    <a:bodyPr/>
                    <a:lstStyle/>
                    <a:p>
                      <a:pPr marL="342900" lvl="0" indent="-342900" algn="l">
                        <a:lnSpc>
                          <a:spcPct val="100000"/>
                        </a:lnSpc>
                        <a:spcBef>
                          <a:spcPts val="0"/>
                        </a:spcBef>
                        <a:spcAft>
                          <a:spcPts val="0"/>
                        </a:spcAft>
                        <a:buFont typeface="Symbol"/>
                        <a:buChar char=""/>
                      </a:pPr>
                      <a:endParaRPr lang="en-GB" sz="2000" dirty="0" smtClean="0">
                        <a:effectLst/>
                      </a:endParaRPr>
                    </a:p>
                    <a:p>
                      <a:pPr marL="342900" lvl="0" indent="-342900" algn="l">
                        <a:lnSpc>
                          <a:spcPct val="100000"/>
                        </a:lnSpc>
                        <a:spcBef>
                          <a:spcPts val="0"/>
                        </a:spcBef>
                        <a:spcAft>
                          <a:spcPts val="0"/>
                        </a:spcAft>
                        <a:buFont typeface="Symbol"/>
                        <a:buChar char=""/>
                      </a:pPr>
                      <a:r>
                        <a:rPr lang="en-GB" sz="2000" dirty="0" smtClean="0">
                          <a:effectLst/>
                        </a:rPr>
                        <a:t>Aged </a:t>
                      </a:r>
                      <a:r>
                        <a:rPr lang="en-GB" sz="2000" dirty="0">
                          <a:effectLst/>
                        </a:rPr>
                        <a:t>&lt;18 years</a:t>
                      </a:r>
                    </a:p>
                    <a:p>
                      <a:pPr marL="342900" lvl="0" indent="-342900" algn="l">
                        <a:lnSpc>
                          <a:spcPct val="100000"/>
                        </a:lnSpc>
                        <a:spcBef>
                          <a:spcPts val="0"/>
                        </a:spcBef>
                        <a:spcAft>
                          <a:spcPts val="0"/>
                        </a:spcAft>
                        <a:buFont typeface="Symbol"/>
                        <a:buChar char=""/>
                      </a:pPr>
                      <a:r>
                        <a:rPr lang="en-GB" sz="2000" dirty="0" smtClean="0">
                          <a:effectLst/>
                        </a:rPr>
                        <a:t>Undergoing </a:t>
                      </a:r>
                      <a:r>
                        <a:rPr lang="en-GB" sz="2000" dirty="0">
                          <a:effectLst/>
                        </a:rPr>
                        <a:t>dialysis therapy</a:t>
                      </a:r>
                    </a:p>
                    <a:p>
                      <a:pPr marL="342900" marR="0" lvl="0" indent="-342900" algn="l" defTabSz="914400" rtl="0" eaLnBrk="1" fontAlgn="auto" latinLnBrk="0" hangingPunct="1">
                        <a:lnSpc>
                          <a:spcPct val="100000"/>
                        </a:lnSpc>
                        <a:spcBef>
                          <a:spcPts val="0"/>
                        </a:spcBef>
                        <a:spcAft>
                          <a:spcPts val="0"/>
                        </a:spcAft>
                        <a:buClrTx/>
                        <a:buSzTx/>
                        <a:buFont typeface="Symbol"/>
                        <a:buChar char=""/>
                        <a:tabLst/>
                        <a:defRPr/>
                      </a:pPr>
                      <a:r>
                        <a:rPr lang="en-GB" sz="2000" dirty="0" smtClean="0">
                          <a:effectLst/>
                        </a:rPr>
                        <a:t>Uncontrolled hypertension (&gt;160/90mmHg) or requirement for 5 or more agents to control BP</a:t>
                      </a:r>
                    </a:p>
                    <a:p>
                      <a:pPr marL="342900" lvl="0" indent="-342900" algn="l">
                        <a:lnSpc>
                          <a:spcPct val="100000"/>
                        </a:lnSpc>
                        <a:spcBef>
                          <a:spcPts val="0"/>
                        </a:spcBef>
                        <a:spcAft>
                          <a:spcPts val="0"/>
                        </a:spcAft>
                        <a:buFont typeface="Symbol"/>
                        <a:buChar char=""/>
                      </a:pPr>
                      <a:r>
                        <a:rPr lang="en-GB" sz="2000" dirty="0" smtClean="0">
                          <a:effectLst/>
                        </a:rPr>
                        <a:t>Pregnancy </a:t>
                      </a:r>
                      <a:r>
                        <a:rPr lang="en-GB" sz="2000" dirty="0">
                          <a:effectLst/>
                        </a:rPr>
                        <a:t>or breastfeeding</a:t>
                      </a:r>
                    </a:p>
                    <a:p>
                      <a:pPr marL="342900" lvl="0" indent="-342900" algn="l">
                        <a:lnSpc>
                          <a:spcPct val="100000"/>
                        </a:lnSpc>
                        <a:spcBef>
                          <a:spcPts val="0"/>
                        </a:spcBef>
                        <a:spcAft>
                          <a:spcPts val="0"/>
                        </a:spcAft>
                        <a:buFont typeface="Symbol"/>
                        <a:buChar char=""/>
                      </a:pPr>
                      <a:r>
                        <a:rPr lang="en-GB" sz="2000" dirty="0" smtClean="0">
                          <a:effectLst/>
                        </a:rPr>
                        <a:t>Non renal anaemia</a:t>
                      </a:r>
                    </a:p>
                    <a:p>
                      <a:pPr marL="342900" lvl="0" indent="-342900" algn="l">
                        <a:lnSpc>
                          <a:spcPct val="100000"/>
                        </a:lnSpc>
                        <a:spcBef>
                          <a:spcPts val="0"/>
                        </a:spcBef>
                        <a:spcAft>
                          <a:spcPts val="0"/>
                        </a:spcAft>
                        <a:buFont typeface="Symbol"/>
                        <a:buChar char=""/>
                      </a:pPr>
                      <a:r>
                        <a:rPr lang="en-GB" sz="2000" dirty="0" smtClean="0">
                          <a:effectLst/>
                          <a:latin typeface="Arial"/>
                          <a:ea typeface="Times New Roman"/>
                          <a:cs typeface="Times New Roman"/>
                        </a:rPr>
                        <a:t>CRP &gt;50</a:t>
                      </a:r>
                      <a:endParaRPr lang="en-GB" sz="2000" dirty="0">
                        <a:effectLst/>
                        <a:latin typeface="Arial"/>
                        <a:ea typeface="Times New Roman"/>
                        <a:cs typeface="Times New Roman"/>
                      </a:endParaRPr>
                    </a:p>
                  </a:txBody>
                  <a:tcPr marL="51045" marR="51045" marT="0" marB="0"/>
                </a:tc>
              </a:tr>
            </a:tbl>
          </a:graphicData>
        </a:graphic>
      </p:graphicFrame>
      <p:sp>
        <p:nvSpPr>
          <p:cNvPr id="2" name="TextBox 1"/>
          <p:cNvSpPr txBox="1"/>
          <p:nvPr/>
        </p:nvSpPr>
        <p:spPr>
          <a:xfrm>
            <a:off x="3276600" y="228600"/>
            <a:ext cx="2135521" cy="707886"/>
          </a:xfrm>
          <a:prstGeom prst="rect">
            <a:avLst/>
          </a:prstGeom>
          <a:noFill/>
        </p:spPr>
        <p:txBody>
          <a:bodyPr wrap="none" rtlCol="0">
            <a:spAutoFit/>
          </a:bodyPr>
          <a:lstStyle/>
          <a:p>
            <a:r>
              <a:rPr lang="en-GB" sz="4000" b="1" dirty="0" smtClean="0"/>
              <a:t>Eligibility</a:t>
            </a:r>
            <a:endParaRPr lang="en-GB" sz="4000" b="1" dirty="0"/>
          </a:p>
        </p:txBody>
      </p:sp>
      <p:pic>
        <p:nvPicPr>
          <p:cNvPr id="6" name="Picture 32" descr="ScreenHunter_01 Jun"/>
          <p:cNvPicPr>
            <a:picLocks noChangeAspect="1" noChangeArrowheads="1"/>
          </p:cNvPicPr>
          <p:nvPr/>
        </p:nvPicPr>
        <p:blipFill>
          <a:blip r:embed="rId3">
            <a:extLst>
              <a:ext uri="{28A0092B-C50C-407E-A947-70E740481C1C}">
                <a14:useLocalDpi xmlns:a14="http://schemas.microsoft.com/office/drawing/2010/main" val="0"/>
              </a:ext>
            </a:extLst>
          </a:blip>
          <a:srcRect l="77477" t="21658" r="1489" b="65997"/>
          <a:stretch>
            <a:fillRect/>
          </a:stretch>
        </p:blipFill>
        <p:spPr bwMode="auto">
          <a:xfrm>
            <a:off x="152400" y="0"/>
            <a:ext cx="2178050" cy="884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0584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Primary objective</a:t>
            </a:r>
            <a:endParaRPr lang="en-US" b="1" dirty="0"/>
          </a:p>
        </p:txBody>
      </p:sp>
      <p:sp>
        <p:nvSpPr>
          <p:cNvPr id="3" name="Content Placeholder 2"/>
          <p:cNvSpPr>
            <a:spLocks noGrp="1"/>
          </p:cNvSpPr>
          <p:nvPr>
            <p:ph idx="1"/>
          </p:nvPr>
        </p:nvSpPr>
        <p:spPr/>
        <p:txBody>
          <a:bodyPr/>
          <a:lstStyle/>
          <a:p>
            <a:endParaRPr lang="en-GB" dirty="0" smtClean="0"/>
          </a:p>
          <a:p>
            <a:r>
              <a:rPr lang="en-GB" dirty="0" smtClean="0"/>
              <a:t>To </a:t>
            </a:r>
            <a:r>
              <a:rPr lang="en-GB" dirty="0"/>
              <a:t>compare the effect of IV iron versus placebo on changes in physical function </a:t>
            </a:r>
            <a:r>
              <a:rPr lang="en-GB" dirty="0" smtClean="0"/>
              <a:t>based on:</a:t>
            </a:r>
            <a:r>
              <a:rPr lang="en-GB" dirty="0" smtClean="0">
                <a:effectLst/>
              </a:rPr>
              <a:t>    </a:t>
            </a:r>
          </a:p>
          <a:p>
            <a:pPr marL="0" indent="0">
              <a:buNone/>
            </a:pPr>
            <a:r>
              <a:rPr lang="en-GB" dirty="0"/>
              <a:t> </a:t>
            </a:r>
            <a:r>
              <a:rPr lang="en-GB" dirty="0" smtClean="0"/>
              <a:t>             </a:t>
            </a:r>
            <a:r>
              <a:rPr lang="en-GB" dirty="0" smtClean="0">
                <a:effectLst/>
              </a:rPr>
              <a:t> 1) </a:t>
            </a:r>
            <a:r>
              <a:rPr lang="en-GB" dirty="0"/>
              <a:t>6-minute walk test</a:t>
            </a:r>
            <a:r>
              <a:rPr lang="en-GB" dirty="0" smtClean="0">
                <a:effectLst/>
              </a:rPr>
              <a:t> </a:t>
            </a:r>
          </a:p>
          <a:p>
            <a:pPr marL="0" indent="0">
              <a:buNone/>
            </a:pPr>
            <a:r>
              <a:rPr lang="en-GB" dirty="0"/>
              <a:t> </a:t>
            </a:r>
            <a:r>
              <a:rPr lang="en-GB" dirty="0" smtClean="0"/>
              <a:t>              2) Qualitative </a:t>
            </a:r>
            <a:r>
              <a:rPr lang="en-GB" dirty="0"/>
              <a:t>questionnaires</a:t>
            </a:r>
            <a:r>
              <a:rPr lang="en-GB" dirty="0" smtClean="0">
                <a:effectLst/>
              </a:rPr>
              <a:t> </a:t>
            </a:r>
          </a:p>
          <a:p>
            <a:r>
              <a:rPr lang="en-GB" dirty="0" smtClean="0"/>
              <a:t>In </a:t>
            </a:r>
            <a:r>
              <a:rPr lang="en-GB" dirty="0"/>
              <a:t>iron deficient non-anaemic </a:t>
            </a:r>
            <a:r>
              <a:rPr lang="en-GB" dirty="0" smtClean="0"/>
              <a:t>CKD </a:t>
            </a:r>
            <a:r>
              <a:rPr lang="en-GB" dirty="0"/>
              <a:t>patients.</a:t>
            </a:r>
            <a:r>
              <a:rPr lang="en-GB" dirty="0" smtClean="0">
                <a:effectLst/>
              </a:rPr>
              <a:t> </a:t>
            </a:r>
            <a:endParaRPr lang="en-US" dirty="0"/>
          </a:p>
        </p:txBody>
      </p:sp>
    </p:spTree>
    <p:extLst>
      <p:ext uri="{BB962C8B-B14F-4D97-AF65-F5344CB8AC3E}">
        <p14:creationId xmlns:p14="http://schemas.microsoft.com/office/powerpoint/2010/main" val="1508166862"/>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Secondary Objectives </a:t>
            </a:r>
            <a:endParaRPr lang="en-US" dirty="0"/>
          </a:p>
        </p:txBody>
      </p:sp>
      <p:sp>
        <p:nvSpPr>
          <p:cNvPr id="3" name="Content Placeholder 2"/>
          <p:cNvSpPr>
            <a:spLocks noGrp="1"/>
          </p:cNvSpPr>
          <p:nvPr>
            <p:ph idx="1"/>
          </p:nvPr>
        </p:nvSpPr>
        <p:spPr/>
        <p:txBody>
          <a:bodyPr>
            <a:normAutofit/>
          </a:bodyPr>
          <a:lstStyle/>
          <a:p>
            <a:r>
              <a:rPr lang="en-GB" dirty="0"/>
              <a:t>To explore whether IV iron supplementation compared to placebo in CKD 3b+ patients leads to: </a:t>
            </a:r>
          </a:p>
          <a:p>
            <a:pPr marL="514350" lvl="0" indent="-514350">
              <a:buFont typeface="+mj-lt"/>
              <a:buAutoNum type="arabicPeriod"/>
            </a:pPr>
            <a:r>
              <a:rPr lang="en-GB" i="1" dirty="0"/>
              <a:t>Improvement in cardiac structure and function. </a:t>
            </a:r>
            <a:endParaRPr lang="en-GB" dirty="0"/>
          </a:p>
          <a:p>
            <a:pPr marL="514350" lvl="0" indent="-514350">
              <a:buFont typeface="+mj-lt"/>
              <a:buAutoNum type="arabicPeriod"/>
            </a:pPr>
            <a:r>
              <a:rPr lang="en-GB" i="1" dirty="0"/>
              <a:t>Improvement in vascular endothelial function</a:t>
            </a:r>
            <a:endParaRPr lang="en-GB" dirty="0"/>
          </a:p>
          <a:p>
            <a:pPr marL="514350" lvl="0" indent="-514350">
              <a:buFont typeface="+mj-lt"/>
              <a:buAutoNum type="arabicPeriod"/>
            </a:pPr>
            <a:r>
              <a:rPr lang="en-GB" i="1" dirty="0"/>
              <a:t>Cardiac iron loading </a:t>
            </a:r>
            <a:endParaRPr lang="en-GB" dirty="0"/>
          </a:p>
          <a:p>
            <a:pPr marL="514350" lvl="0" indent="-514350">
              <a:buFont typeface="+mj-lt"/>
              <a:buAutoNum type="arabicPeriod"/>
            </a:pPr>
            <a:r>
              <a:rPr lang="en-GB" i="1" dirty="0"/>
              <a:t>Improvement in markers of oxidative stress</a:t>
            </a:r>
            <a:endParaRPr lang="en-GB" dirty="0"/>
          </a:p>
          <a:p>
            <a:pPr marL="514350" lvl="0" indent="-514350">
              <a:buFont typeface="+mj-lt"/>
              <a:buAutoNum type="arabicPeriod"/>
            </a:pPr>
            <a:r>
              <a:rPr lang="en-GB" i="1" dirty="0"/>
              <a:t>Improvement in renal function</a:t>
            </a:r>
            <a:endParaRPr lang="en-GB" dirty="0"/>
          </a:p>
          <a:p>
            <a:endParaRPr lang="en-US" dirty="0"/>
          </a:p>
        </p:txBody>
      </p:sp>
    </p:spTree>
    <p:extLst>
      <p:ext uri="{BB962C8B-B14F-4D97-AF65-F5344CB8AC3E}">
        <p14:creationId xmlns:p14="http://schemas.microsoft.com/office/powerpoint/2010/main" val="2184198911"/>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1873769" y="116632"/>
            <a:ext cx="7048222" cy="792088"/>
          </a:xfrm>
        </p:spPr>
        <p:txBody>
          <a:bodyPr/>
          <a:lstStyle/>
          <a:p>
            <a:pPr lvl="0"/>
            <a:r>
              <a:rPr lang="en-GB" b="1" dirty="0" smtClean="0"/>
              <a:t>Objectives - End-point</a:t>
            </a:r>
            <a:endParaRPr lang="en-GB" b="1" dirty="0"/>
          </a:p>
        </p:txBody>
      </p:sp>
      <p:grpSp>
        <p:nvGrpSpPr>
          <p:cNvPr id="3" name="Content Placeholder 3"/>
          <p:cNvGrpSpPr/>
          <p:nvPr/>
        </p:nvGrpSpPr>
        <p:grpSpPr>
          <a:xfrm>
            <a:off x="467541" y="1327968"/>
            <a:ext cx="8229600" cy="5377632"/>
            <a:chOff x="467541" y="1327968"/>
            <a:chExt cx="8229600" cy="5377632"/>
          </a:xfrm>
        </p:grpSpPr>
        <p:sp>
          <p:nvSpPr>
            <p:cNvPr id="5" name="Freeform 4"/>
            <p:cNvSpPr/>
            <p:nvPr/>
          </p:nvSpPr>
          <p:spPr>
            <a:xfrm>
              <a:off x="467544" y="4612432"/>
              <a:ext cx="2885256" cy="2093168"/>
            </a:xfrm>
            <a:custGeom>
              <a:avLst/>
              <a:gdLst>
                <a:gd name="f0" fmla="val 10800000"/>
                <a:gd name="f1" fmla="val 5400000"/>
                <a:gd name="f2" fmla="val 180"/>
                <a:gd name="f3" fmla="val w"/>
                <a:gd name="f4" fmla="val h"/>
                <a:gd name="f5" fmla="val 0"/>
                <a:gd name="f6" fmla="val 4110781"/>
                <a:gd name="f7" fmla="val 1896951"/>
                <a:gd name="f8" fmla="+- 0 0 -90"/>
                <a:gd name="f9" fmla="*/ f3 1 4110781"/>
                <a:gd name="f10" fmla="*/ f4 1 1896951"/>
                <a:gd name="f11" fmla="+- f7 0 f5"/>
                <a:gd name="f12" fmla="+- f6 0 f5"/>
                <a:gd name="f13" fmla="*/ f8 f0 1"/>
                <a:gd name="f14" fmla="*/ f12 1 4110781"/>
                <a:gd name="f15" fmla="*/ f11 1 1896951"/>
                <a:gd name="f16" fmla="*/ 0 f12 1"/>
                <a:gd name="f17" fmla="*/ 0 f11 1"/>
                <a:gd name="f18" fmla="*/ 4110781 f12 1"/>
                <a:gd name="f19" fmla="*/ 1896951 f11 1"/>
                <a:gd name="f20" fmla="*/ f13 1 f2"/>
                <a:gd name="f21" fmla="*/ f16 1 4110781"/>
                <a:gd name="f22" fmla="*/ f17 1 1896951"/>
                <a:gd name="f23" fmla="*/ f18 1 4110781"/>
                <a:gd name="f24" fmla="*/ f19 1 1896951"/>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4110781" h="1896951">
                  <a:moveTo>
                    <a:pt x="f5" y="f5"/>
                  </a:moveTo>
                  <a:lnTo>
                    <a:pt x="f6" y="f5"/>
                  </a:lnTo>
                  <a:lnTo>
                    <a:pt x="f6" y="f7"/>
                  </a:lnTo>
                  <a:lnTo>
                    <a:pt x="f5" y="f7"/>
                  </a:lnTo>
                  <a:lnTo>
                    <a:pt x="f5" y="f5"/>
                  </a:lnTo>
                  <a:close/>
                </a:path>
              </a:pathLst>
            </a:custGeom>
            <a:solidFill>
              <a:srgbClr val="D0D8E8">
                <a:alpha val="90000"/>
              </a:srgbClr>
            </a:solidFill>
            <a:ln w="25402">
              <a:solidFill>
                <a:srgbClr val="D0D8E8">
                  <a:alpha val="90000"/>
                </a:srgbClr>
              </a:solidFill>
              <a:prstDash val="solid"/>
            </a:ln>
          </p:spPr>
          <p:txBody>
            <a:bodyPr vert="horz" wrap="square" lIns="128016" tIns="22860" rIns="128016" bIns="22860" anchor="ctr" anchorCtr="1" compatLnSpc="1"/>
            <a:lstStyle/>
            <a:p>
              <a:pPr marL="0" marR="0" lvl="0" indent="0" defTabSz="800100" rtl="0" fontAlgn="auto" hangingPunct="1">
                <a:spcBef>
                  <a:spcPts val="0"/>
                </a:spcBef>
                <a:buNone/>
                <a:tabLst/>
                <a:defRPr sz="1800" b="0" i="0" u="none" strike="noStrike" kern="0" cap="none" spc="0" baseline="0">
                  <a:solidFill>
                    <a:srgbClr val="000000"/>
                  </a:solidFill>
                  <a:uFillTx/>
                </a:defRPr>
              </a:pPr>
              <a:r>
                <a:rPr lang="en-GB" sz="1600" dirty="0" smtClean="0">
                  <a:solidFill>
                    <a:srgbClr val="000000"/>
                  </a:solidFill>
                  <a:latin typeface="Calibri"/>
                </a:rPr>
                <a:t>Clinical</a:t>
              </a:r>
            </a:p>
            <a:p>
              <a:pPr marL="285750" marR="0" lvl="0" indent="-285750" defTabSz="800100" rtl="0" fontAlgn="auto" hangingPunct="1">
                <a:spcBef>
                  <a:spcPts val="0"/>
                </a:spcBef>
                <a:buFont typeface="Arial" panose="020B0604020202020204" pitchFamily="34" charset="0"/>
                <a:buChar char="•"/>
                <a:tabLst/>
                <a:defRPr sz="1800" b="0" i="0" u="none" strike="noStrike" kern="0" cap="none" spc="0" baseline="0">
                  <a:solidFill>
                    <a:srgbClr val="000000"/>
                  </a:solidFill>
                  <a:uFillTx/>
                </a:defRPr>
              </a:pPr>
              <a:r>
                <a:rPr lang="en-GB" sz="1600" b="0" i="0" u="none" strike="noStrike" kern="1200" cap="none" spc="0" baseline="0" dirty="0" smtClean="0">
                  <a:solidFill>
                    <a:srgbClr val="000000"/>
                  </a:solidFill>
                  <a:uFillTx/>
                  <a:latin typeface="Calibri"/>
                </a:rPr>
                <a:t>Speckle</a:t>
              </a:r>
              <a:r>
                <a:rPr lang="en-GB" sz="1600" b="0" i="0" u="none" strike="noStrike" kern="1200" cap="none" spc="0" dirty="0" smtClean="0">
                  <a:solidFill>
                    <a:srgbClr val="000000"/>
                  </a:solidFill>
                  <a:uFillTx/>
                  <a:latin typeface="Calibri"/>
                </a:rPr>
                <a:t> </a:t>
              </a:r>
              <a:r>
                <a:rPr lang="en-GB" sz="1600" b="0" i="0" u="none" strike="noStrike" kern="1200" cap="none" spc="0" baseline="0" dirty="0" smtClean="0">
                  <a:solidFill>
                    <a:srgbClr val="000000"/>
                  </a:solidFill>
                  <a:uFillTx/>
                  <a:latin typeface="Calibri"/>
                </a:rPr>
                <a:t>Echo, ECG</a:t>
              </a:r>
            </a:p>
            <a:p>
              <a:pPr marL="285750" marR="0" lvl="0" indent="-285750" defTabSz="800100" rtl="0" fontAlgn="auto" hangingPunct="1">
                <a:spcBef>
                  <a:spcPts val="0"/>
                </a:spcBef>
                <a:buFont typeface="Arial" panose="020B0604020202020204" pitchFamily="34" charset="0"/>
                <a:buChar char="•"/>
                <a:tabLst/>
                <a:defRPr sz="1800" b="0" i="0" u="none" strike="noStrike" kern="0" cap="none" spc="0" baseline="0">
                  <a:solidFill>
                    <a:srgbClr val="000000"/>
                  </a:solidFill>
                  <a:uFillTx/>
                </a:defRPr>
              </a:pPr>
              <a:r>
                <a:rPr lang="en-GB" sz="1600" dirty="0" smtClean="0">
                  <a:solidFill>
                    <a:srgbClr val="000000"/>
                  </a:solidFill>
                  <a:latin typeface="Calibri"/>
                </a:rPr>
                <a:t>Hospitalisations</a:t>
              </a:r>
            </a:p>
            <a:p>
              <a:pPr marL="285750" marR="0" lvl="0" indent="-285750" defTabSz="800100" rtl="0" fontAlgn="auto" hangingPunct="1">
                <a:spcBef>
                  <a:spcPts val="0"/>
                </a:spcBef>
                <a:buFont typeface="Arial" panose="020B0604020202020204" pitchFamily="34" charset="0"/>
                <a:buChar char="•"/>
                <a:tabLst/>
                <a:defRPr sz="1800" b="0" i="0" u="none" strike="noStrike" kern="0" cap="none" spc="0" baseline="0">
                  <a:solidFill>
                    <a:srgbClr val="000000"/>
                  </a:solidFill>
                  <a:uFillTx/>
                </a:defRPr>
              </a:pPr>
              <a:r>
                <a:rPr lang="en-GB" sz="1600" b="0" i="0" u="none" strike="noStrike" kern="1200" cap="none" spc="0" baseline="0" dirty="0" smtClean="0">
                  <a:solidFill>
                    <a:srgbClr val="000000"/>
                  </a:solidFill>
                  <a:uFillTx/>
                  <a:latin typeface="Calibri"/>
                </a:rPr>
                <a:t>Death and cardiac events</a:t>
              </a:r>
            </a:p>
            <a:p>
              <a:pPr marL="285750" marR="0" lvl="0" indent="-285750" defTabSz="800100" rtl="0" fontAlgn="auto" hangingPunct="1">
                <a:spcBef>
                  <a:spcPts val="0"/>
                </a:spcBef>
                <a:buFont typeface="Arial" panose="020B0604020202020204" pitchFamily="34" charset="0"/>
                <a:buChar char="•"/>
                <a:tabLst/>
                <a:defRPr sz="1800" b="0" i="0" u="none" strike="noStrike" kern="0" cap="none" spc="0" baseline="0">
                  <a:solidFill>
                    <a:srgbClr val="000000"/>
                  </a:solidFill>
                  <a:uFillTx/>
                </a:defRPr>
              </a:pPr>
              <a:r>
                <a:rPr lang="en-GB" sz="1600" dirty="0" smtClean="0">
                  <a:solidFill>
                    <a:srgbClr val="000000"/>
                  </a:solidFill>
                  <a:latin typeface="Calibri"/>
                </a:rPr>
                <a:t>Thrombotic episodes</a:t>
              </a:r>
            </a:p>
            <a:p>
              <a:pPr marL="285750" marR="0" lvl="0" indent="-285750" defTabSz="800100" rtl="0" fontAlgn="auto" hangingPunct="1">
                <a:spcBef>
                  <a:spcPts val="0"/>
                </a:spcBef>
                <a:buFont typeface="Arial" panose="020B0604020202020204" pitchFamily="34" charset="0"/>
                <a:buChar char="•"/>
                <a:tabLst/>
                <a:defRPr sz="1800" b="0" i="0" u="none" strike="noStrike" kern="0" cap="none" spc="0" baseline="0">
                  <a:solidFill>
                    <a:srgbClr val="000000"/>
                  </a:solidFill>
                  <a:uFillTx/>
                </a:defRPr>
              </a:pPr>
              <a:r>
                <a:rPr lang="en-GB" sz="1600" b="0" i="0" u="none" strike="noStrike" kern="1200" cap="none" spc="0" baseline="0" dirty="0" smtClean="0">
                  <a:solidFill>
                    <a:srgbClr val="000000"/>
                  </a:solidFill>
                  <a:uFillTx/>
                  <a:latin typeface="Calibri"/>
                </a:rPr>
                <a:t>infection</a:t>
              </a:r>
            </a:p>
            <a:p>
              <a:pPr marL="285750" marR="0" lvl="0" indent="-285750" defTabSz="800100" rtl="0" fontAlgn="auto" hangingPunct="1">
                <a:spcBef>
                  <a:spcPts val="0"/>
                </a:spcBef>
                <a:buFont typeface="Arial" panose="020B0604020202020204" pitchFamily="34" charset="0"/>
                <a:buChar char="•"/>
                <a:tabLst/>
                <a:defRPr sz="1800" b="0" i="0" u="none" strike="noStrike" kern="0" cap="none" spc="0" baseline="0">
                  <a:solidFill>
                    <a:srgbClr val="000000"/>
                  </a:solidFill>
                  <a:uFillTx/>
                </a:defRPr>
              </a:pPr>
              <a:r>
                <a:rPr lang="en-GB" sz="1600" dirty="0" smtClean="0">
                  <a:solidFill>
                    <a:srgbClr val="000000"/>
                  </a:solidFill>
                  <a:latin typeface="Calibri"/>
                </a:rPr>
                <a:t>SAE</a:t>
              </a:r>
              <a:endParaRPr lang="en-GB" sz="1600" b="0" i="0" u="none" strike="noStrike" kern="1200" cap="none" spc="0" baseline="0" dirty="0" smtClean="0">
                <a:solidFill>
                  <a:srgbClr val="000000"/>
                </a:solidFill>
                <a:uFillTx/>
                <a:latin typeface="Calibri"/>
              </a:endParaRPr>
            </a:p>
          </p:txBody>
        </p:sp>
        <p:sp>
          <p:nvSpPr>
            <p:cNvPr id="6" name="Freeform 5"/>
            <p:cNvSpPr/>
            <p:nvPr/>
          </p:nvSpPr>
          <p:spPr>
            <a:xfrm>
              <a:off x="3429000" y="4612432"/>
              <a:ext cx="2942858" cy="2085118"/>
            </a:xfrm>
            <a:custGeom>
              <a:avLst/>
              <a:gdLst>
                <a:gd name="f0" fmla="val 10800000"/>
                <a:gd name="f1" fmla="val 5400000"/>
                <a:gd name="f2" fmla="val 180"/>
                <a:gd name="f3" fmla="val w"/>
                <a:gd name="f4" fmla="val h"/>
                <a:gd name="f5" fmla="val 0"/>
                <a:gd name="f6" fmla="val 4110781"/>
                <a:gd name="f7" fmla="val 1896951"/>
                <a:gd name="f8" fmla="+- 0 0 -90"/>
                <a:gd name="f9" fmla="*/ f3 1 4110781"/>
                <a:gd name="f10" fmla="*/ f4 1 1896951"/>
                <a:gd name="f11" fmla="+- f7 0 f5"/>
                <a:gd name="f12" fmla="+- f6 0 f5"/>
                <a:gd name="f13" fmla="*/ f8 f0 1"/>
                <a:gd name="f14" fmla="*/ f12 1 4110781"/>
                <a:gd name="f15" fmla="*/ f11 1 1896951"/>
                <a:gd name="f16" fmla="*/ 0 f12 1"/>
                <a:gd name="f17" fmla="*/ 0 f11 1"/>
                <a:gd name="f18" fmla="*/ 4110781 f12 1"/>
                <a:gd name="f19" fmla="*/ 1896951 f11 1"/>
                <a:gd name="f20" fmla="*/ f13 1 f2"/>
                <a:gd name="f21" fmla="*/ f16 1 4110781"/>
                <a:gd name="f22" fmla="*/ f17 1 1896951"/>
                <a:gd name="f23" fmla="*/ f18 1 4110781"/>
                <a:gd name="f24" fmla="*/ f19 1 1896951"/>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4110781" h="1896951">
                  <a:moveTo>
                    <a:pt x="f5" y="f5"/>
                  </a:moveTo>
                  <a:lnTo>
                    <a:pt x="f6" y="f5"/>
                  </a:lnTo>
                  <a:lnTo>
                    <a:pt x="f6" y="f7"/>
                  </a:lnTo>
                  <a:lnTo>
                    <a:pt x="f5" y="f7"/>
                  </a:lnTo>
                  <a:lnTo>
                    <a:pt x="f5" y="f5"/>
                  </a:lnTo>
                  <a:close/>
                </a:path>
              </a:pathLst>
            </a:custGeom>
            <a:solidFill>
              <a:srgbClr val="D0D8E8">
                <a:alpha val="90000"/>
              </a:srgbClr>
            </a:solidFill>
            <a:ln w="25402">
              <a:solidFill>
                <a:srgbClr val="D0D8E8">
                  <a:alpha val="90000"/>
                </a:srgbClr>
              </a:solidFill>
              <a:prstDash val="solid"/>
            </a:ln>
          </p:spPr>
          <p:txBody>
            <a:bodyPr vert="horz" wrap="square" lIns="128016" tIns="22860" rIns="128016" bIns="22860" anchor="ctr" anchorCtr="1" compatLnSpc="1"/>
            <a:lstStyle/>
            <a:p>
              <a:pPr marL="0" marR="0" lvl="0" indent="0" algn="ctr" defTabSz="800100"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en-GB" sz="1600" dirty="0" smtClean="0"/>
                <a:t>Magnetic </a:t>
              </a:r>
              <a:r>
                <a:rPr lang="en-GB" sz="1600" dirty="0"/>
                <a:t>Resonance Imaging - T2* MRI to measure iron loading in heart pre and after IV iron at baseline post IV iron, 1 month and 1 year follow-up (total of 4 scans per patient)</a:t>
              </a:r>
            </a:p>
            <a:p>
              <a:pPr algn="ctr" defTabSz="800100">
                <a:lnSpc>
                  <a:spcPct val="90000"/>
                </a:lnSpc>
                <a:spcAft>
                  <a:spcPts val="800"/>
                </a:spcAft>
                <a:defRPr sz="1800" b="0" i="0" u="none" strike="noStrike" kern="0" cap="none" spc="0" baseline="0">
                  <a:solidFill>
                    <a:srgbClr val="000000"/>
                  </a:solidFill>
                  <a:uFillTx/>
                </a:defRPr>
              </a:pPr>
              <a:endParaRPr lang="en-GB" sz="2000" b="0" i="0" u="none" strike="noStrike" kern="1200" cap="none" spc="0" baseline="0" dirty="0">
                <a:solidFill>
                  <a:srgbClr val="000000"/>
                </a:solidFill>
                <a:uFillTx/>
                <a:latin typeface="Calibri"/>
              </a:endParaRPr>
            </a:p>
          </p:txBody>
        </p:sp>
        <p:sp>
          <p:nvSpPr>
            <p:cNvPr id="7" name="Freeform 6"/>
            <p:cNvSpPr/>
            <p:nvPr/>
          </p:nvSpPr>
          <p:spPr>
            <a:xfrm>
              <a:off x="467541" y="1327968"/>
              <a:ext cx="8229600" cy="2405832"/>
            </a:xfrm>
            <a:custGeom>
              <a:avLst/>
              <a:gdLst>
                <a:gd name="f0" fmla="val 10800000"/>
                <a:gd name="f1" fmla="val 5400000"/>
                <a:gd name="f2" fmla="val 180"/>
                <a:gd name="f3" fmla="val w"/>
                <a:gd name="f4" fmla="val h"/>
                <a:gd name="f5" fmla="val 0"/>
                <a:gd name="f6" fmla="val 8229600"/>
                <a:gd name="f7" fmla="val 2405829"/>
                <a:gd name="f8" fmla="val 1563236"/>
                <a:gd name="f9" fmla="val 4415529"/>
                <a:gd name="f10" fmla="val 1804372"/>
                <a:gd name="f11" fmla="val 4716257"/>
                <a:gd name="f12" fmla="val 4114800"/>
                <a:gd name="f13" fmla="val 2405828"/>
                <a:gd name="f14" fmla="val 3513343"/>
                <a:gd name="f15" fmla="val 3814071"/>
                <a:gd name="f16" fmla="val 1"/>
                <a:gd name="f17" fmla="+- 0 0 -90"/>
                <a:gd name="f18" fmla="*/ f3 1 8229600"/>
                <a:gd name="f19" fmla="*/ f4 1 2405829"/>
                <a:gd name="f20" fmla="+- f7 0 f5"/>
                <a:gd name="f21" fmla="+- f6 0 f5"/>
                <a:gd name="f22" fmla="*/ f17 f0 1"/>
                <a:gd name="f23" fmla="*/ f21 1 8229600"/>
                <a:gd name="f24" fmla="*/ f20 1 2405829"/>
                <a:gd name="f25" fmla="*/ 0 f21 1"/>
                <a:gd name="f26" fmla="*/ 842593 f20 1"/>
                <a:gd name="f27" fmla="*/ 3814071 f21 1"/>
                <a:gd name="f28" fmla="*/ 601457 f20 1"/>
                <a:gd name="f29" fmla="*/ 3513343 f21 1"/>
                <a:gd name="f30" fmla="*/ 4114800 f21 1"/>
                <a:gd name="f31" fmla="*/ 0 f20 1"/>
                <a:gd name="f32" fmla="*/ 4716257 f21 1"/>
                <a:gd name="f33" fmla="*/ 4415529 f21 1"/>
                <a:gd name="f34" fmla="*/ 8229600 f21 1"/>
                <a:gd name="f35" fmla="*/ 2405829 f20 1"/>
                <a:gd name="f36" fmla="*/ f22 1 f2"/>
                <a:gd name="f37" fmla="*/ f25 1 8229600"/>
                <a:gd name="f38" fmla="*/ f26 1 2405829"/>
                <a:gd name="f39" fmla="*/ f27 1 8229600"/>
                <a:gd name="f40" fmla="*/ f28 1 2405829"/>
                <a:gd name="f41" fmla="*/ f29 1 8229600"/>
                <a:gd name="f42" fmla="*/ f30 1 8229600"/>
                <a:gd name="f43" fmla="*/ f31 1 2405829"/>
                <a:gd name="f44" fmla="*/ f32 1 8229600"/>
                <a:gd name="f45" fmla="*/ f33 1 8229600"/>
                <a:gd name="f46" fmla="*/ f34 1 8229600"/>
                <a:gd name="f47" fmla="*/ f35 1 2405829"/>
                <a:gd name="f48" fmla="*/ f5 1 f23"/>
                <a:gd name="f49" fmla="*/ f6 1 f23"/>
                <a:gd name="f50" fmla="*/ f5 1 f24"/>
                <a:gd name="f51" fmla="*/ f7 1 f24"/>
                <a:gd name="f52" fmla="+- f36 0 f1"/>
                <a:gd name="f53" fmla="*/ f37 1 f23"/>
                <a:gd name="f54" fmla="*/ f38 1 f24"/>
                <a:gd name="f55" fmla="*/ f39 1 f23"/>
                <a:gd name="f56" fmla="*/ f40 1 f24"/>
                <a:gd name="f57" fmla="*/ f41 1 f23"/>
                <a:gd name="f58" fmla="*/ f42 1 f23"/>
                <a:gd name="f59" fmla="*/ f43 1 f24"/>
                <a:gd name="f60" fmla="*/ f44 1 f23"/>
                <a:gd name="f61" fmla="*/ f45 1 f23"/>
                <a:gd name="f62" fmla="*/ f46 1 f23"/>
                <a:gd name="f63" fmla="*/ f47 1 f24"/>
                <a:gd name="f64" fmla="*/ f48 f18 1"/>
                <a:gd name="f65" fmla="*/ f49 f18 1"/>
                <a:gd name="f66" fmla="*/ f51 f19 1"/>
                <a:gd name="f67" fmla="*/ f50 f19 1"/>
                <a:gd name="f68" fmla="*/ f53 f18 1"/>
                <a:gd name="f69" fmla="*/ f54 f19 1"/>
                <a:gd name="f70" fmla="*/ f55 f18 1"/>
                <a:gd name="f71" fmla="*/ f56 f19 1"/>
                <a:gd name="f72" fmla="*/ f57 f18 1"/>
                <a:gd name="f73" fmla="*/ f58 f18 1"/>
                <a:gd name="f74" fmla="*/ f59 f19 1"/>
                <a:gd name="f75" fmla="*/ f60 f18 1"/>
                <a:gd name="f76" fmla="*/ f61 f18 1"/>
                <a:gd name="f77" fmla="*/ f62 f18 1"/>
                <a:gd name="f78" fmla="*/ f63 f19 1"/>
              </a:gdLst>
              <a:ahLst/>
              <a:cxnLst>
                <a:cxn ang="3cd4">
                  <a:pos x="hc" y="t"/>
                </a:cxn>
                <a:cxn ang="0">
                  <a:pos x="r" y="vc"/>
                </a:cxn>
                <a:cxn ang="cd4">
                  <a:pos x="hc" y="b"/>
                </a:cxn>
                <a:cxn ang="cd2">
                  <a:pos x="l" y="vc"/>
                </a:cxn>
                <a:cxn ang="f52">
                  <a:pos x="f68" y="f69"/>
                </a:cxn>
                <a:cxn ang="f52">
                  <a:pos x="f70" y="f69"/>
                </a:cxn>
                <a:cxn ang="f52">
                  <a:pos x="f70" y="f71"/>
                </a:cxn>
                <a:cxn ang="f52">
                  <a:pos x="f72" y="f71"/>
                </a:cxn>
                <a:cxn ang="f52">
                  <a:pos x="f73" y="f74"/>
                </a:cxn>
                <a:cxn ang="f52">
                  <a:pos x="f75" y="f71"/>
                </a:cxn>
                <a:cxn ang="f52">
                  <a:pos x="f76" y="f71"/>
                </a:cxn>
                <a:cxn ang="f52">
                  <a:pos x="f76" y="f69"/>
                </a:cxn>
                <a:cxn ang="f52">
                  <a:pos x="f77" y="f69"/>
                </a:cxn>
                <a:cxn ang="f52">
                  <a:pos x="f77" y="f78"/>
                </a:cxn>
                <a:cxn ang="f52">
                  <a:pos x="f68" y="f78"/>
                </a:cxn>
                <a:cxn ang="f52">
                  <a:pos x="f68" y="f69"/>
                </a:cxn>
              </a:cxnLst>
              <a:rect l="f64" t="f67" r="f65" b="f66"/>
              <a:pathLst>
                <a:path w="8229600" h="2405829">
                  <a:moveTo>
                    <a:pt x="f6" y="f8"/>
                  </a:moveTo>
                  <a:lnTo>
                    <a:pt x="f9" y="f8"/>
                  </a:lnTo>
                  <a:lnTo>
                    <a:pt x="f9" y="f10"/>
                  </a:lnTo>
                  <a:lnTo>
                    <a:pt x="f11" y="f10"/>
                  </a:lnTo>
                  <a:lnTo>
                    <a:pt x="f12" y="f13"/>
                  </a:lnTo>
                  <a:lnTo>
                    <a:pt x="f14" y="f10"/>
                  </a:lnTo>
                  <a:lnTo>
                    <a:pt x="f15" y="f10"/>
                  </a:lnTo>
                  <a:lnTo>
                    <a:pt x="f15" y="f8"/>
                  </a:lnTo>
                  <a:lnTo>
                    <a:pt x="f5" y="f8"/>
                  </a:lnTo>
                  <a:lnTo>
                    <a:pt x="f5" y="f16"/>
                  </a:lnTo>
                  <a:lnTo>
                    <a:pt x="f6" y="f16"/>
                  </a:lnTo>
                  <a:lnTo>
                    <a:pt x="f6" y="f8"/>
                  </a:lnTo>
                  <a:close/>
                </a:path>
              </a:pathLst>
            </a:custGeom>
            <a:solidFill>
              <a:srgbClr val="4F81BD"/>
            </a:solidFill>
            <a:ln w="25402">
              <a:solidFill>
                <a:srgbClr val="FFFFFF"/>
              </a:solidFill>
              <a:prstDash val="solid"/>
            </a:ln>
          </p:spPr>
          <p:txBody>
            <a:bodyPr vert="horz" wrap="square" lIns="92454" tIns="92454" rIns="92454" bIns="1653838" anchor="ctr" anchorCtr="1" compatLnSpc="1"/>
            <a:lstStyle/>
            <a:p>
              <a:pPr marL="0" marR="0" lvl="0" indent="0" algn="ctr" defTabSz="577845" rtl="0" fontAlgn="auto" hangingPunct="1">
                <a:lnSpc>
                  <a:spcPct val="90000"/>
                </a:lnSpc>
                <a:spcBef>
                  <a:spcPts val="0"/>
                </a:spcBef>
                <a:spcAft>
                  <a:spcPts val="500"/>
                </a:spcAft>
                <a:buNone/>
                <a:tabLst/>
                <a:defRPr sz="1800" b="0" i="0" u="none" strike="noStrike" kern="0" cap="none" spc="0" baseline="0">
                  <a:solidFill>
                    <a:srgbClr val="000000"/>
                  </a:solidFill>
                  <a:uFillTx/>
                </a:defRPr>
              </a:pPr>
              <a:r>
                <a:rPr lang="en-GB" b="0" i="0" u="none" strike="noStrike" kern="1200" cap="none" spc="0" baseline="0" dirty="0" smtClean="0">
                  <a:solidFill>
                    <a:srgbClr val="FFFFFF"/>
                  </a:solidFill>
                  <a:uFillTx/>
                  <a:latin typeface="Calibri"/>
                </a:rPr>
                <a:t>54 </a:t>
              </a:r>
              <a:r>
                <a:rPr lang="en-GB" b="0" i="0" u="none" strike="noStrike" kern="1200" cap="none" spc="0" baseline="0" dirty="0">
                  <a:solidFill>
                    <a:srgbClr val="FFFFFF"/>
                  </a:solidFill>
                  <a:uFillTx/>
                  <a:latin typeface="Calibri"/>
                </a:rPr>
                <a:t>patients with eGFR </a:t>
              </a:r>
              <a:r>
                <a:rPr lang="en-GB" b="0" i="0" u="none" strike="noStrike" kern="1200" cap="none" spc="0" baseline="0" dirty="0" smtClean="0">
                  <a:solidFill>
                    <a:srgbClr val="FFFFFF"/>
                  </a:solidFill>
                  <a:uFillTx/>
                  <a:latin typeface="Calibri"/>
                </a:rPr>
                <a:t>&lt;45ml/min  with Hb .110g/L and SF &lt;100</a:t>
              </a:r>
              <a:r>
                <a:rPr lang="en-GB" b="0" i="0" u="none" strike="noStrike" kern="1200" cap="none" spc="0" dirty="0" smtClean="0">
                  <a:solidFill>
                    <a:srgbClr val="FFFFFF"/>
                  </a:solidFill>
                  <a:uFillTx/>
                  <a:latin typeface="Calibri"/>
                </a:rPr>
                <a:t> and/or TS&lt;20% </a:t>
              </a:r>
              <a:endParaRPr lang="en-GB" b="0" i="0" u="none" strike="noStrike" kern="1200" cap="none" spc="0" baseline="0" dirty="0" smtClean="0">
                <a:solidFill>
                  <a:srgbClr val="FFFFFF"/>
                </a:solidFill>
                <a:uFillTx/>
                <a:latin typeface="Calibri"/>
              </a:endParaRPr>
            </a:p>
            <a:p>
              <a:pPr marL="0" marR="0" lvl="0" indent="0" algn="ctr" defTabSz="577845" rtl="0" fontAlgn="auto" hangingPunct="1">
                <a:lnSpc>
                  <a:spcPct val="90000"/>
                </a:lnSpc>
                <a:spcBef>
                  <a:spcPts val="0"/>
                </a:spcBef>
                <a:spcAft>
                  <a:spcPts val="500"/>
                </a:spcAft>
                <a:buNone/>
                <a:tabLst/>
                <a:defRPr sz="1800" b="0" i="0" u="none" strike="noStrike" kern="0" cap="none" spc="0" baseline="0">
                  <a:solidFill>
                    <a:srgbClr val="000000"/>
                  </a:solidFill>
                  <a:uFillTx/>
                </a:defRPr>
              </a:pPr>
              <a:r>
                <a:rPr lang="en-GB" b="0" i="0" u="none" strike="noStrike" kern="1200" cap="none" spc="0" baseline="0" dirty="0" smtClean="0">
                  <a:solidFill>
                    <a:srgbClr val="FFFFFF"/>
                  </a:solidFill>
                  <a:uFillTx/>
                  <a:latin typeface="Calibri"/>
                </a:rPr>
                <a:t> </a:t>
              </a:r>
              <a:endParaRPr lang="en-GB" b="0" i="0" u="none" strike="noStrike" kern="1200" cap="none" spc="0" baseline="0" dirty="0">
                <a:solidFill>
                  <a:srgbClr val="FFFFFF"/>
                </a:solidFill>
                <a:uFillTx/>
                <a:latin typeface="Calibri"/>
              </a:endParaRPr>
            </a:p>
          </p:txBody>
        </p:sp>
        <p:sp>
          <p:nvSpPr>
            <p:cNvPr id="8" name="Freeform 7"/>
            <p:cNvSpPr/>
            <p:nvPr/>
          </p:nvSpPr>
          <p:spPr>
            <a:xfrm>
              <a:off x="467541" y="2186879"/>
              <a:ext cx="4114800" cy="719340"/>
            </a:xfrm>
            <a:custGeom>
              <a:avLst/>
              <a:gdLst>
                <a:gd name="f0" fmla="val 10800000"/>
                <a:gd name="f1" fmla="val 5400000"/>
                <a:gd name="f2" fmla="val 180"/>
                <a:gd name="f3" fmla="val w"/>
                <a:gd name="f4" fmla="val h"/>
                <a:gd name="f5" fmla="val 0"/>
                <a:gd name="f6" fmla="val 4114799"/>
                <a:gd name="f7" fmla="val 719342"/>
                <a:gd name="f8" fmla="+- 0 0 -90"/>
                <a:gd name="f9" fmla="*/ f3 1 4114799"/>
                <a:gd name="f10" fmla="*/ f4 1 719342"/>
                <a:gd name="f11" fmla="+- f7 0 f5"/>
                <a:gd name="f12" fmla="+- f6 0 f5"/>
                <a:gd name="f13" fmla="*/ f8 f0 1"/>
                <a:gd name="f14" fmla="*/ f12 1 4114799"/>
                <a:gd name="f15" fmla="*/ f11 1 719342"/>
                <a:gd name="f16" fmla="*/ 0 f12 1"/>
                <a:gd name="f17" fmla="*/ 0 f11 1"/>
                <a:gd name="f18" fmla="*/ 4114799 f12 1"/>
                <a:gd name="f19" fmla="*/ 719342 f11 1"/>
                <a:gd name="f20" fmla="*/ f13 1 f2"/>
                <a:gd name="f21" fmla="*/ f16 1 4114799"/>
                <a:gd name="f22" fmla="*/ f17 1 719342"/>
                <a:gd name="f23" fmla="*/ f18 1 4114799"/>
                <a:gd name="f24" fmla="*/ f19 1 719342"/>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4114799" h="719342">
                  <a:moveTo>
                    <a:pt x="f5" y="f5"/>
                  </a:moveTo>
                  <a:lnTo>
                    <a:pt x="f6" y="f5"/>
                  </a:lnTo>
                  <a:lnTo>
                    <a:pt x="f6" y="f7"/>
                  </a:lnTo>
                  <a:lnTo>
                    <a:pt x="f5" y="f7"/>
                  </a:lnTo>
                  <a:lnTo>
                    <a:pt x="f5" y="f5"/>
                  </a:lnTo>
                  <a:close/>
                </a:path>
              </a:pathLst>
            </a:custGeom>
            <a:solidFill>
              <a:srgbClr val="D0D8E8">
                <a:alpha val="90000"/>
              </a:srgbClr>
            </a:solidFill>
            <a:ln w="25402">
              <a:solidFill>
                <a:srgbClr val="D0D8E8">
                  <a:alpha val="90000"/>
                </a:srgbClr>
              </a:solidFill>
              <a:prstDash val="solid"/>
            </a:ln>
          </p:spPr>
          <p:txBody>
            <a:bodyPr vert="horz" wrap="square" lIns="128016" tIns="22860" rIns="128016" bIns="2286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dirty="0" smtClean="0">
                  <a:solidFill>
                    <a:srgbClr val="000000"/>
                  </a:solidFill>
                  <a:uFillTx/>
                  <a:latin typeface="Calibri"/>
                </a:rPr>
                <a:t>IV Iron</a:t>
              </a:r>
              <a:endParaRPr lang="en-GB" sz="1800" b="0" i="0" u="none" strike="noStrike" kern="1200" cap="none" spc="0" baseline="0" dirty="0">
                <a:solidFill>
                  <a:srgbClr val="000000"/>
                </a:solidFill>
                <a:uFillTx/>
                <a:latin typeface="Calibri"/>
              </a:endParaRPr>
            </a:p>
            <a:p>
              <a:pPr marL="0" marR="0" lvl="0" indent="0" algn="ctr" defTabSz="1111252" rtl="0" fontAlgn="auto" hangingPunct="1">
                <a:lnSpc>
                  <a:spcPct val="90000"/>
                </a:lnSpc>
                <a:spcBef>
                  <a:spcPts val="0"/>
                </a:spcBef>
                <a:spcAft>
                  <a:spcPts val="400"/>
                </a:spcAft>
                <a:buNone/>
                <a:tabLst/>
                <a:defRPr sz="1800" b="0" i="0" u="none" strike="noStrike" kern="0" cap="none" spc="0" baseline="0">
                  <a:solidFill>
                    <a:srgbClr val="000000"/>
                  </a:solidFill>
                  <a:uFillTx/>
                </a:defRPr>
              </a:pPr>
              <a:endParaRPr lang="en-GB" sz="1000" b="0" i="0" u="none" strike="noStrike" kern="1200" cap="none" spc="0" baseline="0" dirty="0">
                <a:solidFill>
                  <a:srgbClr val="000000"/>
                </a:solidFill>
                <a:uFillTx/>
                <a:latin typeface="Calibri"/>
              </a:endParaRPr>
            </a:p>
          </p:txBody>
        </p:sp>
        <p:sp>
          <p:nvSpPr>
            <p:cNvPr id="9" name="Freeform 8"/>
            <p:cNvSpPr/>
            <p:nvPr/>
          </p:nvSpPr>
          <p:spPr>
            <a:xfrm>
              <a:off x="4582341" y="2187498"/>
              <a:ext cx="4114800" cy="719340"/>
            </a:xfrm>
            <a:custGeom>
              <a:avLst/>
              <a:gdLst>
                <a:gd name="f0" fmla="val 10800000"/>
                <a:gd name="f1" fmla="val 5400000"/>
                <a:gd name="f2" fmla="val 180"/>
                <a:gd name="f3" fmla="val w"/>
                <a:gd name="f4" fmla="val h"/>
                <a:gd name="f5" fmla="val 0"/>
                <a:gd name="f6" fmla="val 4114799"/>
                <a:gd name="f7" fmla="val 719342"/>
                <a:gd name="f8" fmla="+- 0 0 -90"/>
                <a:gd name="f9" fmla="*/ f3 1 4114799"/>
                <a:gd name="f10" fmla="*/ f4 1 719342"/>
                <a:gd name="f11" fmla="+- f7 0 f5"/>
                <a:gd name="f12" fmla="+- f6 0 f5"/>
                <a:gd name="f13" fmla="*/ f8 f0 1"/>
                <a:gd name="f14" fmla="*/ f12 1 4114799"/>
                <a:gd name="f15" fmla="*/ f11 1 719342"/>
                <a:gd name="f16" fmla="*/ 0 f12 1"/>
                <a:gd name="f17" fmla="*/ 0 f11 1"/>
                <a:gd name="f18" fmla="*/ 4114799 f12 1"/>
                <a:gd name="f19" fmla="*/ 719342 f11 1"/>
                <a:gd name="f20" fmla="*/ f13 1 f2"/>
                <a:gd name="f21" fmla="*/ f16 1 4114799"/>
                <a:gd name="f22" fmla="*/ f17 1 719342"/>
                <a:gd name="f23" fmla="*/ f18 1 4114799"/>
                <a:gd name="f24" fmla="*/ f19 1 719342"/>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4114799" h="719342">
                  <a:moveTo>
                    <a:pt x="f5" y="f5"/>
                  </a:moveTo>
                  <a:lnTo>
                    <a:pt x="f6" y="f5"/>
                  </a:lnTo>
                  <a:lnTo>
                    <a:pt x="f6" y="f7"/>
                  </a:lnTo>
                  <a:lnTo>
                    <a:pt x="f5" y="f7"/>
                  </a:lnTo>
                  <a:lnTo>
                    <a:pt x="f5" y="f5"/>
                  </a:lnTo>
                  <a:close/>
                </a:path>
              </a:pathLst>
            </a:custGeom>
            <a:solidFill>
              <a:srgbClr val="D0D8E8">
                <a:alpha val="90000"/>
              </a:srgbClr>
            </a:solidFill>
            <a:ln w="25402">
              <a:solidFill>
                <a:srgbClr val="D0D8E8">
                  <a:alpha val="90000"/>
                </a:srgbClr>
              </a:solidFill>
              <a:prstDash val="solid"/>
            </a:ln>
          </p:spPr>
          <p:txBody>
            <a:bodyPr vert="horz" wrap="square" lIns="128016" tIns="22860" rIns="128016" bIns="2286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dirty="0" smtClean="0">
                  <a:solidFill>
                    <a:srgbClr val="000000"/>
                  </a:solidFill>
                  <a:uFillTx/>
                  <a:latin typeface="Calibri"/>
                </a:rPr>
                <a:t>No iron</a:t>
              </a:r>
              <a:endParaRPr lang="en-GB" sz="1800" b="0" i="0" u="none" strike="noStrike" kern="1200" cap="none" spc="0" baseline="0" dirty="0">
                <a:solidFill>
                  <a:srgbClr val="000000"/>
                </a:solidFill>
                <a:uFillTx/>
                <a:latin typeface="Calibri"/>
              </a:endParaRPr>
            </a:p>
            <a:p>
              <a:pPr marL="0" marR="0" lvl="0" indent="0" algn="ctr" defTabSz="2178045" rtl="0" fontAlgn="auto" hangingPunct="1">
                <a:lnSpc>
                  <a:spcPct val="90000"/>
                </a:lnSpc>
                <a:spcBef>
                  <a:spcPts val="0"/>
                </a:spcBef>
                <a:spcAft>
                  <a:spcPts val="800"/>
                </a:spcAft>
                <a:buNone/>
                <a:tabLst/>
                <a:defRPr sz="1800" b="0" i="0" u="none" strike="noStrike" kern="0" cap="none" spc="0" baseline="0">
                  <a:solidFill>
                    <a:srgbClr val="000000"/>
                  </a:solidFill>
                  <a:uFillTx/>
                </a:defRPr>
              </a:pPr>
              <a:endParaRPr lang="en-GB" sz="1800" b="0" i="0" u="none" strike="noStrike" kern="1200" cap="none" spc="0" baseline="0" dirty="0">
                <a:solidFill>
                  <a:srgbClr val="000000"/>
                </a:solidFill>
                <a:uFillTx/>
                <a:latin typeface="Calibri"/>
              </a:endParaRPr>
            </a:p>
          </p:txBody>
        </p:sp>
      </p:grpSp>
      <p:sp>
        <p:nvSpPr>
          <p:cNvPr id="10" name="Freeform 9"/>
          <p:cNvSpPr/>
          <p:nvPr/>
        </p:nvSpPr>
        <p:spPr>
          <a:xfrm>
            <a:off x="6391474" y="4604382"/>
            <a:ext cx="2601141" cy="2093168"/>
          </a:xfrm>
          <a:custGeom>
            <a:avLst/>
            <a:gdLst>
              <a:gd name="f0" fmla="val 10800000"/>
              <a:gd name="f1" fmla="val 5400000"/>
              <a:gd name="f2" fmla="val 180"/>
              <a:gd name="f3" fmla="val w"/>
              <a:gd name="f4" fmla="val h"/>
              <a:gd name="f5" fmla="val 0"/>
              <a:gd name="f6" fmla="val 4110781"/>
              <a:gd name="f7" fmla="val 1896951"/>
              <a:gd name="f8" fmla="+- 0 0 -90"/>
              <a:gd name="f9" fmla="*/ f3 1 4110781"/>
              <a:gd name="f10" fmla="*/ f4 1 1896951"/>
              <a:gd name="f11" fmla="+- f7 0 f5"/>
              <a:gd name="f12" fmla="+- f6 0 f5"/>
              <a:gd name="f13" fmla="*/ f8 f0 1"/>
              <a:gd name="f14" fmla="*/ f12 1 4110781"/>
              <a:gd name="f15" fmla="*/ f11 1 1896951"/>
              <a:gd name="f16" fmla="*/ 0 f12 1"/>
              <a:gd name="f17" fmla="*/ 0 f11 1"/>
              <a:gd name="f18" fmla="*/ 4110781 f12 1"/>
              <a:gd name="f19" fmla="*/ 1896951 f11 1"/>
              <a:gd name="f20" fmla="*/ f13 1 f2"/>
              <a:gd name="f21" fmla="*/ f16 1 4110781"/>
              <a:gd name="f22" fmla="*/ f17 1 1896951"/>
              <a:gd name="f23" fmla="*/ f18 1 4110781"/>
              <a:gd name="f24" fmla="*/ f19 1 1896951"/>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4110781" h="1896951">
                <a:moveTo>
                  <a:pt x="f5" y="f5"/>
                </a:moveTo>
                <a:lnTo>
                  <a:pt x="f6" y="f5"/>
                </a:lnTo>
                <a:lnTo>
                  <a:pt x="f6" y="f7"/>
                </a:lnTo>
                <a:lnTo>
                  <a:pt x="f5" y="f7"/>
                </a:lnTo>
                <a:lnTo>
                  <a:pt x="f5" y="f5"/>
                </a:lnTo>
                <a:close/>
              </a:path>
            </a:pathLst>
          </a:custGeom>
          <a:solidFill>
            <a:srgbClr val="D0D8E8">
              <a:alpha val="90000"/>
            </a:srgbClr>
          </a:solidFill>
          <a:ln w="25402">
            <a:solidFill>
              <a:srgbClr val="D0D8E8">
                <a:alpha val="90000"/>
              </a:srgbClr>
            </a:solidFill>
            <a:prstDash val="solid"/>
          </a:ln>
        </p:spPr>
        <p:txBody>
          <a:bodyPr vert="horz" wrap="square" lIns="128016" tIns="22860" rIns="128016" bIns="22860" anchor="ctr" anchorCtr="1" compatLnSpc="1"/>
          <a:lstStyle/>
          <a:p>
            <a:r>
              <a:rPr lang="en-GB" sz="1200" b="1" dirty="0"/>
              <a:t>MECHANISTIC</a:t>
            </a:r>
            <a:endParaRPr lang="en-GB" sz="1200" dirty="0"/>
          </a:p>
          <a:p>
            <a:pPr marL="171450" indent="-171450">
              <a:buFont typeface="Arial" panose="020B0604020202020204" pitchFamily="34" charset="0"/>
              <a:buChar char="•"/>
            </a:pPr>
            <a:r>
              <a:rPr lang="en-GB" sz="1200" dirty="0" smtClean="0"/>
              <a:t>Pulse </a:t>
            </a:r>
            <a:r>
              <a:rPr lang="en-GB" sz="1200" dirty="0"/>
              <a:t>wave velocity </a:t>
            </a:r>
            <a:endParaRPr lang="en-GB" sz="1200" dirty="0" smtClean="0"/>
          </a:p>
          <a:p>
            <a:pPr marL="171450" indent="-171450">
              <a:buFont typeface="Arial" panose="020B0604020202020204" pitchFamily="34" charset="0"/>
              <a:buChar char="•"/>
            </a:pPr>
            <a:r>
              <a:rPr lang="en-GB" sz="1200" dirty="0" smtClean="0"/>
              <a:t>E </a:t>
            </a:r>
            <a:r>
              <a:rPr lang="en-GB" sz="1200" dirty="0"/>
              <a:t>and P </a:t>
            </a:r>
            <a:r>
              <a:rPr lang="en-GB" sz="1200" dirty="0" err="1" smtClean="0"/>
              <a:t>selectin</a:t>
            </a:r>
            <a:endParaRPr lang="en-GB" sz="1200" dirty="0"/>
          </a:p>
          <a:p>
            <a:r>
              <a:rPr lang="en-GB" sz="1200" dirty="0"/>
              <a:t>	</a:t>
            </a:r>
            <a:endParaRPr lang="en-GB" sz="1200" dirty="0" smtClean="0"/>
          </a:p>
          <a:p>
            <a:r>
              <a:rPr lang="en-GB" sz="1200" dirty="0" smtClean="0"/>
              <a:t>Inflammatory </a:t>
            </a:r>
            <a:r>
              <a:rPr lang="en-GB" sz="1200" dirty="0"/>
              <a:t>markers </a:t>
            </a:r>
            <a:endParaRPr lang="en-GB" sz="1200" dirty="0" smtClean="0"/>
          </a:p>
          <a:p>
            <a:pPr marL="171450" indent="-171450">
              <a:buFont typeface="Arial" panose="020B0604020202020204" pitchFamily="34" charset="0"/>
              <a:buChar char="•"/>
            </a:pPr>
            <a:r>
              <a:rPr lang="en-GB" sz="1200" dirty="0" smtClean="0"/>
              <a:t>Cytokines </a:t>
            </a:r>
            <a:r>
              <a:rPr lang="en-GB" sz="1200" dirty="0"/>
              <a:t>- IL-6; IL-8 </a:t>
            </a:r>
            <a:r>
              <a:rPr lang="en-GB" sz="1200" dirty="0" smtClean="0"/>
              <a:t>&amp; </a:t>
            </a:r>
            <a:r>
              <a:rPr lang="en-GB" sz="1200" dirty="0"/>
              <a:t>IL-10, CRP </a:t>
            </a:r>
          </a:p>
          <a:p>
            <a:endParaRPr lang="en-GB" sz="1200" dirty="0" smtClean="0"/>
          </a:p>
          <a:p>
            <a:r>
              <a:rPr lang="en-GB" sz="1200" dirty="0" smtClean="0"/>
              <a:t>Oxidative </a:t>
            </a:r>
            <a:r>
              <a:rPr lang="en-GB" sz="1200" dirty="0"/>
              <a:t>stress markers </a:t>
            </a:r>
            <a:endParaRPr lang="en-GB" sz="1200" dirty="0" smtClean="0"/>
          </a:p>
          <a:p>
            <a:pPr marL="171450" indent="-171450">
              <a:buFont typeface="Arial" panose="020B0604020202020204" pitchFamily="34" charset="0"/>
              <a:buChar char="•"/>
            </a:pPr>
            <a:r>
              <a:rPr lang="en-GB" sz="1200" dirty="0" smtClean="0"/>
              <a:t>plasma </a:t>
            </a:r>
            <a:r>
              <a:rPr lang="en-GB" sz="1200" dirty="0" err="1" smtClean="0"/>
              <a:t>malondialdehyde</a:t>
            </a:r>
            <a:endParaRPr lang="en-GB" sz="1200" dirty="0" smtClean="0"/>
          </a:p>
          <a:p>
            <a:pPr marL="171450" indent="-171450">
              <a:buFont typeface="Arial" panose="020B0604020202020204" pitchFamily="34" charset="0"/>
              <a:buChar char="•"/>
            </a:pPr>
            <a:r>
              <a:rPr lang="en-GB" sz="1200" dirty="0" smtClean="0"/>
              <a:t> </a:t>
            </a:r>
            <a:r>
              <a:rPr lang="en-GB" sz="1200" dirty="0"/>
              <a:t>glutathione </a:t>
            </a:r>
            <a:r>
              <a:rPr lang="en-GB" sz="1200" dirty="0" smtClean="0"/>
              <a:t>activity.</a:t>
            </a:r>
            <a:endParaRPr lang="en-GB" sz="2000" b="0" i="0" u="none" strike="noStrike" kern="1200" cap="none" spc="0" baseline="0" dirty="0">
              <a:solidFill>
                <a:srgbClr val="000000"/>
              </a:solidFill>
              <a:uFillTx/>
              <a:latin typeface="Calibri"/>
            </a:endParaRPr>
          </a:p>
        </p:txBody>
      </p:sp>
      <p:sp>
        <p:nvSpPr>
          <p:cNvPr id="11" name="Rectangle 10"/>
          <p:cNvSpPr/>
          <p:nvPr/>
        </p:nvSpPr>
        <p:spPr>
          <a:xfrm>
            <a:off x="450850" y="3657600"/>
            <a:ext cx="8660487" cy="707886"/>
          </a:xfrm>
          <a:prstGeom prst="rect">
            <a:avLst/>
          </a:prstGeom>
          <a:solidFill>
            <a:schemeClr val="tx2">
              <a:lumMod val="60000"/>
              <a:lumOff val="40000"/>
            </a:schemeClr>
          </a:solidFill>
        </p:spPr>
        <p:txBody>
          <a:bodyPr wrap="square">
            <a:spAutoFit/>
          </a:bodyPr>
          <a:lstStyle/>
          <a:p>
            <a:pPr lvl="0" algn="ctr" defTabSz="800100">
              <a:defRPr sz="1800" b="0" i="0" u="none" strike="noStrike" kern="0" cap="none" spc="0" baseline="0">
                <a:solidFill>
                  <a:srgbClr val="000000"/>
                </a:solidFill>
                <a:uFillTx/>
              </a:defRPr>
            </a:pPr>
            <a:r>
              <a:rPr lang="en-GB" sz="2000" dirty="0"/>
              <a:t>Primary </a:t>
            </a:r>
            <a:r>
              <a:rPr lang="en-GB" sz="2000" dirty="0" smtClean="0"/>
              <a:t>Endpoint: </a:t>
            </a:r>
            <a:r>
              <a:rPr lang="en-GB" sz="2000" kern="0" dirty="0" smtClean="0"/>
              <a:t>Difference </a:t>
            </a:r>
            <a:r>
              <a:rPr lang="en-GB" sz="2000" kern="0" dirty="0"/>
              <a:t>in co-analysis </a:t>
            </a:r>
            <a:r>
              <a:rPr lang="en-GB" sz="2000" kern="0" dirty="0" smtClean="0"/>
              <a:t>of:</a:t>
            </a:r>
          </a:p>
          <a:p>
            <a:pPr lvl="0" algn="ctr" defTabSz="800100">
              <a:defRPr sz="1800" b="0" i="0" u="none" strike="noStrike" kern="0" cap="none" spc="0" baseline="0">
                <a:solidFill>
                  <a:srgbClr val="000000"/>
                </a:solidFill>
                <a:uFillTx/>
              </a:defRPr>
            </a:pPr>
            <a:r>
              <a:rPr lang="en-GB" sz="2000" kern="0" dirty="0" smtClean="0"/>
              <a:t> </a:t>
            </a:r>
            <a:r>
              <a:rPr lang="en-GB" sz="2000" kern="0" dirty="0"/>
              <a:t>6MWT and Questionnaires (KD-QOL; MLHF; Restless leg)</a:t>
            </a:r>
            <a:endParaRPr lang="en-GB" sz="2000" dirty="0"/>
          </a:p>
        </p:txBody>
      </p:sp>
      <p:pic>
        <p:nvPicPr>
          <p:cNvPr id="14" name="Picture 32" descr="ScreenHunter_01 Jun"/>
          <p:cNvPicPr>
            <a:picLocks noChangeAspect="1" noChangeArrowheads="1"/>
          </p:cNvPicPr>
          <p:nvPr/>
        </p:nvPicPr>
        <p:blipFill>
          <a:blip r:embed="rId2">
            <a:extLst>
              <a:ext uri="{28A0092B-C50C-407E-A947-70E740481C1C}">
                <a14:useLocalDpi xmlns:a14="http://schemas.microsoft.com/office/drawing/2010/main" val="0"/>
              </a:ext>
            </a:extLst>
          </a:blip>
          <a:srcRect l="77477" t="21658" r="1489" b="65997"/>
          <a:stretch>
            <a:fillRect/>
          </a:stretch>
        </p:blipFill>
        <p:spPr bwMode="auto">
          <a:xfrm>
            <a:off x="107196" y="228600"/>
            <a:ext cx="2178050" cy="884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15783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med afrundet, diagonalt hjørne 6"/>
          <p:cNvSpPr/>
          <p:nvPr/>
        </p:nvSpPr>
        <p:spPr bwMode="auto">
          <a:xfrm>
            <a:off x="684213" y="1375755"/>
            <a:ext cx="8208962" cy="4681537"/>
          </a:xfrm>
          <a:prstGeom prst="round2DiagRect">
            <a:avLst>
              <a:gd name="adj1" fmla="val 3720"/>
              <a:gd name="adj2" fmla="val 0"/>
            </a:avLst>
          </a:prstGeom>
          <a:solidFill>
            <a:schemeClr val="bg1"/>
          </a:solidFill>
          <a:ln w="9525" cap="flat" cmpd="sng" algn="ctr">
            <a:solidFill>
              <a:schemeClr val="bg2"/>
            </a:solidFill>
            <a:prstDash val="solid"/>
            <a:round/>
            <a:headEnd type="none" w="med" len="med"/>
            <a:tailEnd type="none" w="med" len="med"/>
          </a:ln>
          <a:effectLst>
            <a:outerShdw blurRad="127000" dist="63500" dir="2700000" algn="tl" rotWithShape="0">
              <a:prstClr val="black">
                <a:alpha val="50000"/>
              </a:prstClr>
            </a:outerShdw>
          </a:effectLst>
        </p:spPr>
        <p:txBody>
          <a:bodyPr wrap="none" lIns="0" tIns="0" rIns="0" bIns="0" anchor="ctr"/>
          <a:lstStyle/>
          <a:p>
            <a:pPr eaLnBrk="0" fontAlgn="base" hangingPunct="0">
              <a:lnSpc>
                <a:spcPct val="105000"/>
              </a:lnSpc>
              <a:spcBef>
                <a:spcPct val="0"/>
              </a:spcBef>
              <a:spcAft>
                <a:spcPct val="0"/>
              </a:spcAft>
              <a:buClr>
                <a:srgbClr val="04617B"/>
              </a:buClr>
              <a:buFontTx/>
              <a:buChar char="•"/>
              <a:defRPr/>
            </a:pPr>
            <a:endParaRPr lang="da-DK" sz="2400" b="1" dirty="0">
              <a:solidFill>
                <a:srgbClr val="000000"/>
              </a:solidFill>
              <a:latin typeface="Verdana" pitchFamily="34" charset="0"/>
              <a:ea typeface="ＭＳ Ｐゴシック" pitchFamily="1" charset="-128"/>
              <a:cs typeface="Arial" panose="020B0604020202020204" pitchFamily="34" charset="0"/>
            </a:endParaRPr>
          </a:p>
        </p:txBody>
      </p:sp>
      <p:sp>
        <p:nvSpPr>
          <p:cNvPr id="7" name="Rektangel med afrundet hjørne i samme side 7"/>
          <p:cNvSpPr/>
          <p:nvPr/>
        </p:nvSpPr>
        <p:spPr bwMode="auto">
          <a:xfrm>
            <a:off x="684213" y="1344613"/>
            <a:ext cx="8208962" cy="388937"/>
          </a:xfrm>
          <a:prstGeom prst="round2SameRect">
            <a:avLst>
              <a:gd name="adj1" fmla="val 25566"/>
              <a:gd name="adj2" fmla="val 0"/>
            </a:avLst>
          </a:prstGeom>
          <a:gradFill flip="none" rotWithShape="1">
            <a:gsLst>
              <a:gs pos="100000">
                <a:schemeClr val="bg2">
                  <a:lumMod val="60000"/>
                  <a:lumOff val="40000"/>
                </a:schemeClr>
              </a:gs>
              <a:gs pos="0">
                <a:schemeClr val="bg1"/>
              </a:gs>
            </a:gsLst>
            <a:lin ang="0" scaled="0"/>
            <a:tileRect/>
          </a:gradFill>
          <a:ln w="3175" cap="flat" cmpd="sng" algn="ctr">
            <a:solidFill>
              <a:schemeClr val="bg2"/>
            </a:solidFill>
            <a:prstDash val="solid"/>
            <a:round/>
            <a:headEnd type="none" w="med" len="med"/>
            <a:tailEnd type="none" w="med" len="med"/>
          </a:ln>
          <a:effectLst/>
        </p:spPr>
        <p:txBody>
          <a:bodyPr wrap="none" lIns="0" tIns="0" rIns="0" bIns="0" anchor="ctr"/>
          <a:lstStyle/>
          <a:p>
            <a:pPr algn="ctr" eaLnBrk="0" fontAlgn="base" hangingPunct="0">
              <a:lnSpc>
                <a:spcPct val="105000"/>
              </a:lnSpc>
              <a:spcBef>
                <a:spcPct val="0"/>
              </a:spcBef>
              <a:spcAft>
                <a:spcPct val="0"/>
              </a:spcAft>
              <a:buClr>
                <a:srgbClr val="04617B"/>
              </a:buClr>
              <a:defRPr/>
            </a:pPr>
            <a:r>
              <a:rPr lang="en-GB" sz="1600" dirty="0">
                <a:solidFill>
                  <a:srgbClr val="000000"/>
                </a:solidFill>
                <a:latin typeface="Arial" panose="020B0604020202020204" pitchFamily="34" charset="0"/>
                <a:ea typeface="ＭＳ Ｐゴシック" pitchFamily="1" charset="-128"/>
                <a:cs typeface="Arial" panose="020B0604020202020204" pitchFamily="34" charset="0"/>
              </a:rPr>
              <a:t>Cardiovascular mortality is very high in CKD patients</a:t>
            </a:r>
            <a:endParaRPr lang="da-DK" sz="1600" dirty="0">
              <a:solidFill>
                <a:srgbClr val="000000"/>
              </a:solidFill>
              <a:latin typeface="Arial" panose="020B0604020202020204" pitchFamily="34" charset="0"/>
              <a:ea typeface="ＭＳ Ｐゴシック" pitchFamily="1" charset="-128"/>
              <a:cs typeface="Arial" panose="020B0604020202020204" pitchFamily="34" charset="0"/>
            </a:endParaRPr>
          </a:p>
        </p:txBody>
      </p:sp>
      <p:pic>
        <p:nvPicPr>
          <p:cNvPr id="35844" name="Picture 2" descr="ERA-EDTA Registr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688" y="3648075"/>
            <a:ext cx="236537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5845" name="Pladsholder til diagram 4"/>
          <p:cNvGraphicFramePr>
            <a:graphicFrameLocks/>
          </p:cNvGraphicFramePr>
          <p:nvPr/>
        </p:nvGraphicFramePr>
        <p:xfrm>
          <a:off x="741363" y="1689100"/>
          <a:ext cx="5861050" cy="3810000"/>
        </p:xfrm>
        <a:graphic>
          <a:graphicData uri="http://schemas.openxmlformats.org/presentationml/2006/ole">
            <mc:AlternateContent xmlns:mc="http://schemas.openxmlformats.org/markup-compatibility/2006">
              <mc:Choice xmlns:v="urn:schemas-microsoft-com:vml" Requires="v">
                <p:oleObj spid="_x0000_s1035" r:id="rId6" imgW="5858764" imgH="3810330" progId="Excel.Chart.8">
                  <p:embed/>
                </p:oleObj>
              </mc:Choice>
              <mc:Fallback>
                <p:oleObj r:id="rId6" imgW="5858764" imgH="3810330" progId="Excel.Chart.8">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1363" y="1689100"/>
                        <a:ext cx="586105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5846" name="Picture 2" descr="http://www.eraedta2012.org/images/ERA-Logo2010-Alternative-restyle+transparent_200.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08825" y="4154488"/>
            <a:ext cx="1184275" cy="118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 name="Straight Connector 19"/>
          <p:cNvCxnSpPr/>
          <p:nvPr/>
        </p:nvCxnSpPr>
        <p:spPr bwMode="auto">
          <a:xfrm>
            <a:off x="1511300" y="4568825"/>
            <a:ext cx="1404938" cy="0"/>
          </a:xfrm>
          <a:prstGeom prst="line">
            <a:avLst/>
          </a:prstGeom>
          <a:ln w="15875">
            <a:solidFill>
              <a:srgbClr val="FF0000"/>
            </a:solidFill>
            <a:prstDash val="dash"/>
            <a:headEnd type="none" w="med" len="med"/>
            <a:tailEnd type="none" w="med" len="med"/>
          </a:ln>
          <a:effectLst>
            <a:outerShdw blurRad="50800" dist="38100" dir="2700000" algn="tl" rotWithShape="0">
              <a:prstClr val="black">
                <a:alpha val="40000"/>
              </a:prstClr>
            </a:outerShdw>
          </a:effectLst>
        </p:spPr>
        <p:style>
          <a:lnRef idx="3">
            <a:schemeClr val="accent6"/>
          </a:lnRef>
          <a:fillRef idx="0">
            <a:schemeClr val="accent6"/>
          </a:fillRef>
          <a:effectRef idx="2">
            <a:schemeClr val="accent6"/>
          </a:effectRef>
          <a:fontRef idx="minor">
            <a:schemeClr val="tx1"/>
          </a:fontRef>
        </p:style>
      </p:cxnSp>
      <p:cxnSp>
        <p:nvCxnSpPr>
          <p:cNvPr id="21" name="Straight Connector 20"/>
          <p:cNvCxnSpPr/>
          <p:nvPr/>
        </p:nvCxnSpPr>
        <p:spPr bwMode="auto">
          <a:xfrm>
            <a:off x="2916238" y="4568825"/>
            <a:ext cx="2411412" cy="0"/>
          </a:xfrm>
          <a:prstGeom prst="line">
            <a:avLst/>
          </a:prstGeom>
          <a:ln w="15875">
            <a:solidFill>
              <a:srgbClr val="FF0000"/>
            </a:solidFill>
            <a:headEnd type="none" w="med" len="med"/>
            <a:tailEnd type="triangle" w="med" len="med"/>
          </a:ln>
          <a:effectLst>
            <a:outerShdw blurRad="50800" dist="38100" dir="2700000" algn="tl" rotWithShape="0">
              <a:prstClr val="black">
                <a:alpha val="40000"/>
              </a:prstClr>
            </a:outerShdw>
          </a:effectLst>
        </p:spPr>
        <p:style>
          <a:lnRef idx="3">
            <a:schemeClr val="accent6"/>
          </a:lnRef>
          <a:fillRef idx="0">
            <a:schemeClr val="accent6"/>
          </a:fillRef>
          <a:effectRef idx="2">
            <a:schemeClr val="accent6"/>
          </a:effectRef>
          <a:fontRef idx="minor">
            <a:schemeClr val="tx1"/>
          </a:fontRef>
        </p:style>
      </p:cxnSp>
      <p:sp>
        <p:nvSpPr>
          <p:cNvPr id="35849" name="TextBox 7"/>
          <p:cNvSpPr txBox="1">
            <a:spLocks noChangeArrowheads="1"/>
          </p:cNvSpPr>
          <p:nvPr/>
        </p:nvSpPr>
        <p:spPr bwMode="auto">
          <a:xfrm>
            <a:off x="4483100" y="6369050"/>
            <a:ext cx="44434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nchor="b">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Gill Sans MT"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Gill Sans MT"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Gill Sans MT" pitchFamily="34"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Gill Sans MT" pitchFamily="34"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9pPr>
          </a:lstStyle>
          <a:p>
            <a:pPr algn="r" fontAlgn="base">
              <a:lnSpc>
                <a:spcPct val="105000"/>
              </a:lnSpc>
              <a:spcBef>
                <a:spcPct val="0"/>
              </a:spcBef>
              <a:spcAft>
                <a:spcPct val="0"/>
              </a:spcAft>
              <a:buClr>
                <a:srgbClr val="04617B"/>
              </a:buClr>
              <a:buSzTx/>
              <a:buNone/>
            </a:pPr>
            <a:r>
              <a:rPr lang="en-GB" altLang="en-US" sz="1100">
                <a:solidFill>
                  <a:srgbClr val="000000"/>
                </a:solidFill>
                <a:latin typeface="Arial" panose="020B0604020202020204" pitchFamily="34" charset="0"/>
                <a:cs typeface="Arial" panose="020B0604020202020204" pitchFamily="34" charset="0"/>
              </a:rPr>
              <a:t> de Jager DJ, et al. JAMA 2009;302(16):1782–1789</a:t>
            </a:r>
          </a:p>
        </p:txBody>
      </p:sp>
      <p:sp>
        <p:nvSpPr>
          <p:cNvPr id="35850" name="TextBox 11"/>
          <p:cNvSpPr txBox="1">
            <a:spLocks noChangeArrowheads="1"/>
          </p:cNvSpPr>
          <p:nvPr/>
        </p:nvSpPr>
        <p:spPr bwMode="auto">
          <a:xfrm>
            <a:off x="681038" y="6356151"/>
            <a:ext cx="4085414" cy="270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anchor="b">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Gill Sans MT"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Gill Sans MT"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Gill Sans MT" pitchFamily="34"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Gill Sans MT" pitchFamily="34"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9pPr>
          </a:lstStyle>
          <a:p>
            <a:pPr fontAlgn="base">
              <a:lnSpc>
                <a:spcPct val="105000"/>
              </a:lnSpc>
              <a:spcBef>
                <a:spcPct val="0"/>
              </a:spcBef>
              <a:spcAft>
                <a:spcPct val="0"/>
              </a:spcAft>
              <a:buClr>
                <a:srgbClr val="04617B"/>
              </a:buClr>
              <a:buSzTx/>
              <a:buNone/>
            </a:pPr>
            <a:r>
              <a:rPr lang="en-GB" altLang="en-US" sz="1100">
                <a:solidFill>
                  <a:srgbClr val="000000"/>
                </a:solidFill>
                <a:latin typeface="Arial" panose="020B0604020202020204" pitchFamily="34" charset="0"/>
                <a:cs typeface="Arial" panose="020B0604020202020204" pitchFamily="34" charset="0"/>
              </a:rPr>
              <a:t>CKD=chronic kidney disease; IV=intravenous; PY=person years</a:t>
            </a:r>
          </a:p>
        </p:txBody>
      </p:sp>
      <p:grpSp>
        <p:nvGrpSpPr>
          <p:cNvPr id="35851" name="Group 13"/>
          <p:cNvGrpSpPr>
            <a:grpSpLocks/>
          </p:cNvGrpSpPr>
          <p:nvPr/>
        </p:nvGrpSpPr>
        <p:grpSpPr bwMode="auto">
          <a:xfrm>
            <a:off x="5586413" y="2678113"/>
            <a:ext cx="71437" cy="431800"/>
            <a:chOff x="2843808" y="3501008"/>
            <a:chExt cx="72008" cy="432048"/>
          </a:xfrm>
        </p:grpSpPr>
        <p:cxnSp>
          <p:nvCxnSpPr>
            <p:cNvPr id="15" name="Straight Connector 14"/>
            <p:cNvCxnSpPr/>
            <p:nvPr/>
          </p:nvCxnSpPr>
          <p:spPr>
            <a:xfrm>
              <a:off x="2880612" y="3501008"/>
              <a:ext cx="0" cy="432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843808" y="3501008"/>
              <a:ext cx="720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843808" y="3933056"/>
              <a:ext cx="72008"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5852" name="Group 17"/>
          <p:cNvGrpSpPr>
            <a:grpSpLocks/>
          </p:cNvGrpSpPr>
          <p:nvPr/>
        </p:nvGrpSpPr>
        <p:grpSpPr bwMode="auto">
          <a:xfrm>
            <a:off x="5027613" y="3260725"/>
            <a:ext cx="71437" cy="431800"/>
            <a:chOff x="2843808" y="3501008"/>
            <a:chExt cx="72008" cy="432048"/>
          </a:xfrm>
        </p:grpSpPr>
        <p:cxnSp>
          <p:nvCxnSpPr>
            <p:cNvPr id="19" name="Straight Connector 18"/>
            <p:cNvCxnSpPr/>
            <p:nvPr/>
          </p:nvCxnSpPr>
          <p:spPr>
            <a:xfrm>
              <a:off x="2880612" y="3501008"/>
              <a:ext cx="0" cy="432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843808" y="3501008"/>
              <a:ext cx="720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843808" y="3933056"/>
              <a:ext cx="72008"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5853" name="Group 23"/>
          <p:cNvGrpSpPr>
            <a:grpSpLocks/>
          </p:cNvGrpSpPr>
          <p:nvPr/>
        </p:nvGrpSpPr>
        <p:grpSpPr bwMode="auto">
          <a:xfrm>
            <a:off x="4475163" y="3648075"/>
            <a:ext cx="71437" cy="431800"/>
            <a:chOff x="2843808" y="3501008"/>
            <a:chExt cx="72008" cy="432048"/>
          </a:xfrm>
        </p:grpSpPr>
        <p:cxnSp>
          <p:nvCxnSpPr>
            <p:cNvPr id="25" name="Straight Connector 24"/>
            <p:cNvCxnSpPr/>
            <p:nvPr/>
          </p:nvCxnSpPr>
          <p:spPr>
            <a:xfrm>
              <a:off x="2880612" y="3501008"/>
              <a:ext cx="0" cy="432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843808" y="3501008"/>
              <a:ext cx="720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843808" y="3933056"/>
              <a:ext cx="72008"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5854" name="Group 27"/>
          <p:cNvGrpSpPr>
            <a:grpSpLocks/>
          </p:cNvGrpSpPr>
          <p:nvPr/>
        </p:nvGrpSpPr>
        <p:grpSpPr bwMode="auto">
          <a:xfrm>
            <a:off x="3917950" y="4090988"/>
            <a:ext cx="71438" cy="431800"/>
            <a:chOff x="2843808" y="3501008"/>
            <a:chExt cx="72008" cy="432048"/>
          </a:xfrm>
        </p:grpSpPr>
        <p:cxnSp>
          <p:nvCxnSpPr>
            <p:cNvPr id="29" name="Straight Connector 28"/>
            <p:cNvCxnSpPr/>
            <p:nvPr/>
          </p:nvCxnSpPr>
          <p:spPr>
            <a:xfrm>
              <a:off x="2880612" y="3501008"/>
              <a:ext cx="0" cy="432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843808" y="3501008"/>
              <a:ext cx="720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843808" y="3933056"/>
              <a:ext cx="72008"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5855" name="Group 31"/>
          <p:cNvGrpSpPr>
            <a:grpSpLocks/>
          </p:cNvGrpSpPr>
          <p:nvPr/>
        </p:nvGrpSpPr>
        <p:grpSpPr bwMode="auto">
          <a:xfrm>
            <a:off x="3354388" y="4362450"/>
            <a:ext cx="71437" cy="295275"/>
            <a:chOff x="2843808" y="3501008"/>
            <a:chExt cx="72008" cy="432048"/>
          </a:xfrm>
        </p:grpSpPr>
        <p:cxnSp>
          <p:nvCxnSpPr>
            <p:cNvPr id="33" name="Straight Connector 32"/>
            <p:cNvCxnSpPr/>
            <p:nvPr/>
          </p:nvCxnSpPr>
          <p:spPr>
            <a:xfrm>
              <a:off x="2880612" y="3501008"/>
              <a:ext cx="0" cy="432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843808" y="3501008"/>
              <a:ext cx="720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843808" y="3933056"/>
              <a:ext cx="72008"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5856" name="Group 35"/>
          <p:cNvGrpSpPr>
            <a:grpSpLocks/>
          </p:cNvGrpSpPr>
          <p:nvPr/>
        </p:nvGrpSpPr>
        <p:grpSpPr bwMode="auto">
          <a:xfrm>
            <a:off x="2795588" y="4533900"/>
            <a:ext cx="71437" cy="220663"/>
            <a:chOff x="2843808" y="3501008"/>
            <a:chExt cx="72008" cy="432048"/>
          </a:xfrm>
        </p:grpSpPr>
        <p:cxnSp>
          <p:nvCxnSpPr>
            <p:cNvPr id="37" name="Straight Connector 36"/>
            <p:cNvCxnSpPr/>
            <p:nvPr/>
          </p:nvCxnSpPr>
          <p:spPr>
            <a:xfrm>
              <a:off x="2880612" y="3501008"/>
              <a:ext cx="0" cy="432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2843808" y="3501008"/>
              <a:ext cx="720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843808" y="3933056"/>
              <a:ext cx="72008"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5857" name="Group 39"/>
          <p:cNvGrpSpPr>
            <a:grpSpLocks/>
          </p:cNvGrpSpPr>
          <p:nvPr/>
        </p:nvGrpSpPr>
        <p:grpSpPr bwMode="auto">
          <a:xfrm>
            <a:off x="1681163" y="4738688"/>
            <a:ext cx="71437" cy="34925"/>
            <a:chOff x="2843808" y="3501008"/>
            <a:chExt cx="72008" cy="432048"/>
          </a:xfrm>
        </p:grpSpPr>
        <p:cxnSp>
          <p:nvCxnSpPr>
            <p:cNvPr id="41" name="Straight Connector 40"/>
            <p:cNvCxnSpPr/>
            <p:nvPr/>
          </p:nvCxnSpPr>
          <p:spPr>
            <a:xfrm>
              <a:off x="2880612" y="3501008"/>
              <a:ext cx="0" cy="432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843808" y="3501008"/>
              <a:ext cx="720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843808" y="3933056"/>
              <a:ext cx="72008"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5858" name="Group 43"/>
          <p:cNvGrpSpPr>
            <a:grpSpLocks/>
          </p:cNvGrpSpPr>
          <p:nvPr/>
        </p:nvGrpSpPr>
        <p:grpSpPr bwMode="auto">
          <a:xfrm>
            <a:off x="2244725" y="4660900"/>
            <a:ext cx="71438" cy="77788"/>
            <a:chOff x="2843808" y="3501008"/>
            <a:chExt cx="72008" cy="432048"/>
          </a:xfrm>
        </p:grpSpPr>
        <p:cxnSp>
          <p:nvCxnSpPr>
            <p:cNvPr id="45" name="Straight Connector 44"/>
            <p:cNvCxnSpPr/>
            <p:nvPr/>
          </p:nvCxnSpPr>
          <p:spPr>
            <a:xfrm>
              <a:off x="2880612" y="3501008"/>
              <a:ext cx="0" cy="432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2843808" y="3501008"/>
              <a:ext cx="720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2843808" y="3933056"/>
              <a:ext cx="72008"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35859" name="Rectangle 3"/>
          <p:cNvSpPr>
            <a:spLocks noChangeArrowheads="1"/>
          </p:cNvSpPr>
          <p:nvPr/>
        </p:nvSpPr>
        <p:spPr bwMode="auto">
          <a:xfrm>
            <a:off x="142875" y="244475"/>
            <a:ext cx="87503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93662" tIns="47625" rIns="93662" bIns="47625" anchor="ctr"/>
          <a:lstStyle>
            <a:lvl1pPr defTabSz="933450">
              <a:spcBef>
                <a:spcPct val="20000"/>
              </a:spcBef>
              <a:buClr>
                <a:srgbClr val="0BD0D9"/>
              </a:buClr>
              <a:buSzPct val="95000"/>
              <a:buFont typeface="Wingdings 2" panose="05020102010507070707" pitchFamily="18" charset="2"/>
              <a:buChar char=""/>
              <a:defRPr sz="2600">
                <a:solidFill>
                  <a:schemeClr val="tx1"/>
                </a:solidFill>
                <a:latin typeface="Gill Sans MT" pitchFamily="34" charset="0"/>
              </a:defRPr>
            </a:lvl1pPr>
            <a:lvl2pPr marL="742950" indent="-285750" defTabSz="933450">
              <a:spcBef>
                <a:spcPct val="20000"/>
              </a:spcBef>
              <a:buClr>
                <a:schemeClr val="accent1"/>
              </a:buClr>
              <a:buSzPct val="85000"/>
              <a:buFont typeface="Wingdings 2" panose="05020102010507070707" pitchFamily="18" charset="2"/>
              <a:buChar char=""/>
              <a:defRPr sz="2400">
                <a:solidFill>
                  <a:schemeClr val="tx1"/>
                </a:solidFill>
                <a:latin typeface="Gill Sans MT" pitchFamily="34" charset="0"/>
              </a:defRPr>
            </a:lvl2pPr>
            <a:lvl3pPr marL="1143000" indent="-228600" defTabSz="933450">
              <a:spcBef>
                <a:spcPct val="20000"/>
              </a:spcBef>
              <a:buClr>
                <a:schemeClr val="accent2"/>
              </a:buClr>
              <a:buSzPct val="70000"/>
              <a:buFont typeface="Wingdings 2" panose="05020102010507070707" pitchFamily="18" charset="2"/>
              <a:buChar char=""/>
              <a:defRPr sz="2100">
                <a:solidFill>
                  <a:schemeClr val="tx1"/>
                </a:solidFill>
                <a:latin typeface="Gill Sans MT" pitchFamily="34" charset="0"/>
              </a:defRPr>
            </a:lvl3pPr>
            <a:lvl4pPr marL="1600200" indent="-228600" defTabSz="933450">
              <a:spcBef>
                <a:spcPct val="20000"/>
              </a:spcBef>
              <a:buClr>
                <a:srgbClr val="0BD0D9"/>
              </a:buClr>
              <a:buSzPct val="65000"/>
              <a:buFont typeface="Wingdings 2" panose="05020102010507070707" pitchFamily="18" charset="2"/>
              <a:buChar char=""/>
              <a:defRPr sz="2000">
                <a:solidFill>
                  <a:schemeClr val="tx1"/>
                </a:solidFill>
                <a:latin typeface="Gill Sans MT" pitchFamily="34" charset="0"/>
              </a:defRPr>
            </a:lvl4pPr>
            <a:lvl5pPr marL="2057400" indent="-228600" defTabSz="933450">
              <a:spcBef>
                <a:spcPct val="20000"/>
              </a:spcBef>
              <a:buClr>
                <a:srgbClr val="10CF9B"/>
              </a:buClr>
              <a:buSzPct val="65000"/>
              <a:buFont typeface="Wingdings 2" panose="05020102010507070707" pitchFamily="18" charset="2"/>
              <a:buChar char=""/>
              <a:defRPr sz="2000">
                <a:solidFill>
                  <a:schemeClr val="tx1"/>
                </a:solidFill>
                <a:latin typeface="Gill Sans MT" pitchFamily="34" charset="0"/>
              </a:defRPr>
            </a:lvl5pPr>
            <a:lvl6pPr marL="2514600" indent="-228600" defTabSz="9334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6pPr>
            <a:lvl7pPr marL="2971800" indent="-228600" defTabSz="9334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7pPr>
            <a:lvl8pPr marL="3429000" indent="-228600" defTabSz="9334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8pPr>
            <a:lvl9pPr marL="3886200" indent="-228600" defTabSz="9334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9pPr>
          </a:lstStyle>
          <a:p>
            <a:pPr algn="ctr" eaLnBrk="0" fontAlgn="base" hangingPunct="0">
              <a:spcBef>
                <a:spcPct val="0"/>
              </a:spcBef>
              <a:spcAft>
                <a:spcPct val="0"/>
              </a:spcAft>
              <a:buClrTx/>
              <a:buSzTx/>
              <a:buFontTx/>
              <a:buNone/>
            </a:pPr>
            <a:r>
              <a:rPr lang="en-US" altLang="en-US" sz="3200" b="1" dirty="0">
                <a:latin typeface="Lucida Sans Unicode" panose="020B0602030504020204" pitchFamily="34" charset="0"/>
                <a:cs typeface="Arial" panose="020B0604020202020204" pitchFamily="34" charset="0"/>
              </a:rPr>
              <a:t>Cardiovascular Mortality in the General Population and in Dialysis Patients</a:t>
            </a:r>
          </a:p>
        </p:txBody>
      </p:sp>
    </p:spTree>
    <p:extLst>
      <p:ext uri="{BB962C8B-B14F-4D97-AF65-F5344CB8AC3E}">
        <p14:creationId xmlns:p14="http://schemas.microsoft.com/office/powerpoint/2010/main" val="220066480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00" y="188750"/>
            <a:ext cx="2800831" cy="769441"/>
          </a:xfrm>
          <a:prstGeom prst="rect">
            <a:avLst/>
          </a:prstGeom>
          <a:noFill/>
        </p:spPr>
        <p:txBody>
          <a:bodyPr wrap="none" rtlCol="0">
            <a:spAutoFit/>
          </a:bodyPr>
          <a:lstStyle/>
          <a:p>
            <a:r>
              <a:rPr lang="en-GB" sz="4400" b="1" dirty="0" smtClean="0"/>
              <a:t>Questions?</a:t>
            </a:r>
            <a:endParaRPr lang="en-GB" sz="4400" b="1" dirty="0"/>
          </a:p>
        </p:txBody>
      </p:sp>
    </p:spTree>
    <p:extLst>
      <p:ext uri="{BB962C8B-B14F-4D97-AF65-F5344CB8AC3E}">
        <p14:creationId xmlns:p14="http://schemas.microsoft.com/office/powerpoint/2010/main" val="26103068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1993693" y="137151"/>
            <a:ext cx="6819274" cy="1143000"/>
          </a:xfrm>
        </p:spPr>
        <p:txBody>
          <a:bodyPr>
            <a:noAutofit/>
          </a:bodyPr>
          <a:lstStyle/>
          <a:p>
            <a:r>
              <a:rPr lang="en-GB" sz="3600" b="1" dirty="0" smtClean="0"/>
              <a:t>Trial </a:t>
            </a:r>
            <a:r>
              <a:rPr lang="en-GB" sz="3600" b="1" dirty="0"/>
              <a:t>Purpose - Main Research </a:t>
            </a:r>
            <a:r>
              <a:rPr lang="en-GB" sz="3600" b="1" dirty="0" smtClean="0"/>
              <a:t>Question - Hypothesis</a:t>
            </a:r>
            <a:endParaRPr lang="en-GB" sz="3600" dirty="0"/>
          </a:p>
        </p:txBody>
      </p:sp>
      <p:sp>
        <p:nvSpPr>
          <p:cNvPr id="3" name="Content Placeholder 2"/>
          <p:cNvSpPr txBox="1">
            <a:spLocks noGrp="1"/>
          </p:cNvSpPr>
          <p:nvPr>
            <p:ph idx="1"/>
          </p:nvPr>
        </p:nvSpPr>
        <p:spPr>
          <a:xfrm>
            <a:off x="609600" y="1371600"/>
            <a:ext cx="8001000" cy="5029200"/>
          </a:xfrm>
        </p:spPr>
        <p:txBody>
          <a:bodyPr>
            <a:normAutofit fontScale="40000" lnSpcReduction="20000"/>
          </a:bodyPr>
          <a:lstStyle/>
          <a:p>
            <a:pPr marL="0" indent="0">
              <a:lnSpc>
                <a:spcPct val="120000"/>
              </a:lnSpc>
              <a:spcBef>
                <a:spcPts val="500"/>
              </a:spcBef>
              <a:buNone/>
            </a:pPr>
            <a:r>
              <a:rPr lang="en-GB" sz="6400" b="1" dirty="0">
                <a:latin typeface="Times New Roman" panose="02020603050405020304" pitchFamily="18" charset="0"/>
                <a:cs typeface="Times New Roman" panose="02020603050405020304" pitchFamily="18" charset="0"/>
              </a:rPr>
              <a:t>A reversible abnormality in muscle (cardiac &amp; skeletal) metabolism develops in uraemic patients that is associated </a:t>
            </a:r>
            <a:r>
              <a:rPr lang="en-GB" sz="6400" b="1" dirty="0" smtClean="0">
                <a:latin typeface="Times New Roman" panose="02020603050405020304" pitchFamily="18" charset="0"/>
                <a:cs typeface="Times New Roman" panose="02020603050405020304" pitchFamily="18" charset="0"/>
              </a:rPr>
              <a:t>with:</a:t>
            </a:r>
          </a:p>
          <a:p>
            <a:pPr>
              <a:lnSpc>
                <a:spcPct val="120000"/>
              </a:lnSpc>
              <a:spcBef>
                <a:spcPts val="500"/>
              </a:spcBef>
            </a:pPr>
            <a:r>
              <a:rPr lang="en-GB" sz="6400" b="1" dirty="0" smtClean="0">
                <a:latin typeface="Times New Roman" panose="02020603050405020304" pitchFamily="18" charset="0"/>
                <a:cs typeface="Times New Roman" panose="02020603050405020304" pitchFamily="18" charset="0"/>
              </a:rPr>
              <a:t>impaired </a:t>
            </a:r>
            <a:r>
              <a:rPr lang="en-GB" sz="6400" b="1" dirty="0">
                <a:latin typeface="Times New Roman" panose="02020603050405020304" pitchFamily="18" charset="0"/>
                <a:cs typeface="Times New Roman" panose="02020603050405020304" pitchFamily="18" charset="0"/>
              </a:rPr>
              <a:t>cardiac </a:t>
            </a:r>
            <a:r>
              <a:rPr lang="en-GB" sz="6400" b="1" dirty="0" smtClean="0">
                <a:latin typeface="Times New Roman" panose="02020603050405020304" pitchFamily="18" charset="0"/>
                <a:cs typeface="Times New Roman" panose="02020603050405020304" pitchFamily="18" charset="0"/>
              </a:rPr>
              <a:t>function</a:t>
            </a:r>
          </a:p>
          <a:p>
            <a:pPr>
              <a:lnSpc>
                <a:spcPct val="120000"/>
              </a:lnSpc>
              <a:spcBef>
                <a:spcPts val="500"/>
              </a:spcBef>
            </a:pPr>
            <a:r>
              <a:rPr lang="en-GB" sz="6400" b="1" dirty="0" smtClean="0">
                <a:latin typeface="Times New Roman" panose="02020603050405020304" pitchFamily="18" charset="0"/>
                <a:cs typeface="Times New Roman" panose="02020603050405020304" pitchFamily="18" charset="0"/>
              </a:rPr>
              <a:t>impaired </a:t>
            </a:r>
            <a:r>
              <a:rPr lang="en-GB" sz="6400" b="1" dirty="0">
                <a:latin typeface="Times New Roman" panose="02020603050405020304" pitchFamily="18" charset="0"/>
                <a:cs typeface="Times New Roman" panose="02020603050405020304" pitchFamily="18" charset="0"/>
              </a:rPr>
              <a:t>skeletal muscle energy </a:t>
            </a:r>
            <a:r>
              <a:rPr lang="en-GB" sz="6400" b="1" dirty="0" smtClean="0">
                <a:latin typeface="Times New Roman" panose="02020603050405020304" pitchFamily="18" charset="0"/>
                <a:cs typeface="Times New Roman" panose="02020603050405020304" pitchFamily="18" charset="0"/>
              </a:rPr>
              <a:t>metabolism</a:t>
            </a:r>
          </a:p>
          <a:p>
            <a:pPr>
              <a:lnSpc>
                <a:spcPct val="120000"/>
              </a:lnSpc>
              <a:spcBef>
                <a:spcPts val="500"/>
              </a:spcBef>
            </a:pPr>
            <a:r>
              <a:rPr lang="en-GB" sz="6400" b="1" dirty="0" smtClean="0">
                <a:latin typeface="Times New Roman" panose="02020603050405020304" pitchFamily="18" charset="0"/>
                <a:cs typeface="Times New Roman" panose="02020603050405020304" pitchFamily="18" charset="0"/>
              </a:rPr>
              <a:t>reported symptoms </a:t>
            </a:r>
          </a:p>
          <a:p>
            <a:pPr marL="0" indent="0">
              <a:lnSpc>
                <a:spcPct val="120000"/>
              </a:lnSpc>
              <a:spcBef>
                <a:spcPts val="500"/>
              </a:spcBef>
              <a:buNone/>
            </a:pPr>
            <a:endParaRPr lang="en-GB" sz="6400" b="1" dirty="0">
              <a:latin typeface="Times New Roman" panose="02020603050405020304" pitchFamily="18" charset="0"/>
              <a:cs typeface="Times New Roman" panose="02020603050405020304" pitchFamily="18" charset="0"/>
            </a:endParaRPr>
          </a:p>
          <a:p>
            <a:pPr marL="0" indent="0">
              <a:lnSpc>
                <a:spcPct val="120000"/>
              </a:lnSpc>
              <a:spcBef>
                <a:spcPts val="500"/>
              </a:spcBef>
              <a:buNone/>
            </a:pPr>
            <a:r>
              <a:rPr lang="en-GB" sz="6400" b="1" dirty="0" smtClean="0">
                <a:latin typeface="Times New Roman" panose="02020603050405020304" pitchFamily="18" charset="0"/>
                <a:cs typeface="Times New Roman" panose="02020603050405020304" pitchFamily="18" charset="0"/>
              </a:rPr>
              <a:t>Hypothesis</a:t>
            </a:r>
          </a:p>
          <a:p>
            <a:pPr marL="0" indent="0">
              <a:lnSpc>
                <a:spcPct val="120000"/>
              </a:lnSpc>
              <a:spcBef>
                <a:spcPts val="500"/>
              </a:spcBef>
              <a:buNone/>
            </a:pPr>
            <a:r>
              <a:rPr lang="en-GB" sz="6400" b="1" dirty="0" smtClean="0">
                <a:latin typeface="Times New Roman" panose="02020603050405020304" pitchFamily="18" charset="0"/>
                <a:cs typeface="Times New Roman" panose="02020603050405020304" pitchFamily="18" charset="0"/>
              </a:rPr>
              <a:t>Iron </a:t>
            </a:r>
            <a:r>
              <a:rPr lang="en-GB" sz="6400" b="1" dirty="0">
                <a:latin typeface="Times New Roman" panose="02020603050405020304" pitchFamily="18" charset="0"/>
                <a:cs typeface="Times New Roman" panose="02020603050405020304" pitchFamily="18" charset="0"/>
              </a:rPr>
              <a:t>loading leads to improvement in mitochondrial function and hence symptom improvement and cardiac function independent of haemoglobin. </a:t>
            </a:r>
          </a:p>
        </p:txBody>
      </p:sp>
      <p:pic>
        <p:nvPicPr>
          <p:cNvPr id="5" name="Picture 32" descr="ScreenHunter_01 Jun"/>
          <p:cNvPicPr>
            <a:picLocks noChangeAspect="1" noChangeArrowheads="1"/>
          </p:cNvPicPr>
          <p:nvPr/>
        </p:nvPicPr>
        <p:blipFill>
          <a:blip r:embed="rId2">
            <a:extLst>
              <a:ext uri="{28A0092B-C50C-407E-A947-70E740481C1C}">
                <a14:useLocalDpi xmlns:a14="http://schemas.microsoft.com/office/drawing/2010/main" val="0"/>
              </a:ext>
            </a:extLst>
          </a:blip>
          <a:srcRect l="77477" t="21658" r="1489" b="65997"/>
          <a:stretch>
            <a:fillRect/>
          </a:stretch>
        </p:blipFill>
        <p:spPr bwMode="auto">
          <a:xfrm>
            <a:off x="107950" y="152400"/>
            <a:ext cx="1885743" cy="884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30449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914" name="Object 2"/>
          <p:cNvGraphicFramePr>
            <a:graphicFrameLocks noChangeAspect="1"/>
          </p:cNvGraphicFramePr>
          <p:nvPr>
            <p:extLst>
              <p:ext uri="{D42A27DB-BD31-4B8C-83A1-F6EECF244321}">
                <p14:modId xmlns:p14="http://schemas.microsoft.com/office/powerpoint/2010/main" val="2231662043"/>
              </p:ext>
            </p:extLst>
          </p:nvPr>
        </p:nvGraphicFramePr>
        <p:xfrm>
          <a:off x="468313" y="1066800"/>
          <a:ext cx="7272337" cy="5400675"/>
        </p:xfrm>
        <a:graphic>
          <a:graphicData uri="http://schemas.openxmlformats.org/presentationml/2006/ole">
            <mc:AlternateContent xmlns:mc="http://schemas.openxmlformats.org/markup-compatibility/2006">
              <mc:Choice xmlns:v="urn:schemas-microsoft-com:vml" Requires="v">
                <p:oleObj spid="_x0000_s2061" name="Picture" r:id="rId4" imgW="5356800" imgH="4371120" progId="StaticEnhancedMetafile">
                  <p:embed/>
                </p:oleObj>
              </mc:Choice>
              <mc:Fallback>
                <p:oleObj name="Picture" r:id="rId4" imgW="5356800" imgH="4371120" progId="StaticEnhancedMetafil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1066800"/>
                        <a:ext cx="7272337" cy="5400675"/>
                      </a:xfrm>
                      <a:prstGeom prst="rect">
                        <a:avLst/>
                      </a:prstGeom>
                      <a:noFill/>
                      <a:ln>
                        <a:noFill/>
                      </a:ln>
                      <a:extLst/>
                    </p:spPr>
                  </p:pic>
                </p:oleObj>
              </mc:Fallback>
            </mc:AlternateContent>
          </a:graphicData>
        </a:graphic>
      </p:graphicFrame>
      <p:sp>
        <p:nvSpPr>
          <p:cNvPr id="38915" name="Rectangle 3"/>
          <p:cNvSpPr>
            <a:spLocks noChangeArrowheads="1"/>
          </p:cNvSpPr>
          <p:nvPr/>
        </p:nvSpPr>
        <p:spPr bwMode="auto">
          <a:xfrm>
            <a:off x="-69850" y="-53975"/>
            <a:ext cx="9186863"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Gill Sans MT"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Gill Sans MT"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Gill Sans MT" pitchFamily="34"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Gill Sans MT" pitchFamily="34"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9pPr>
          </a:lstStyle>
          <a:p>
            <a:pPr algn="ctr" eaLnBrk="0" fontAlgn="base" hangingPunct="0">
              <a:spcBef>
                <a:spcPct val="0"/>
              </a:spcBef>
              <a:spcAft>
                <a:spcPct val="0"/>
              </a:spcAft>
              <a:buClrTx/>
              <a:buSzTx/>
              <a:buFontTx/>
              <a:buNone/>
            </a:pPr>
            <a:r>
              <a:rPr lang="en-GB" altLang="zh-CN" sz="320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GB" altLang="zh-CN" sz="3200" b="1">
                <a:solidFill>
                  <a:srgbClr val="04617B"/>
                </a:solidFill>
                <a:latin typeface="Times New Roman" panose="02020603050405020304" pitchFamily="18" charset="0"/>
                <a:ea typeface="SimSun" panose="02010600030101010101" pitchFamily="2" charset="-122"/>
                <a:cs typeface="Times New Roman" panose="02020603050405020304" pitchFamily="18" charset="0"/>
              </a:rPr>
              <a:t>Effect of Renal Dysfunction &amp; Anaemia </a:t>
            </a:r>
          </a:p>
          <a:p>
            <a:pPr algn="ctr" eaLnBrk="0" fontAlgn="base" hangingPunct="0">
              <a:spcBef>
                <a:spcPct val="0"/>
              </a:spcBef>
              <a:spcAft>
                <a:spcPct val="0"/>
              </a:spcAft>
              <a:buClrTx/>
              <a:buSzTx/>
              <a:buFontTx/>
              <a:buNone/>
            </a:pPr>
            <a:r>
              <a:rPr lang="en-GB" altLang="zh-CN" sz="3200" b="1">
                <a:solidFill>
                  <a:srgbClr val="04617B"/>
                </a:solidFill>
                <a:latin typeface="Times New Roman" panose="02020603050405020304" pitchFamily="18" charset="0"/>
                <a:ea typeface="SimSun" panose="02010600030101010101" pitchFamily="2" charset="-122"/>
                <a:cs typeface="Times New Roman" panose="02020603050405020304" pitchFamily="18" charset="0"/>
              </a:rPr>
              <a:t>on Patient Survival</a:t>
            </a:r>
          </a:p>
          <a:p>
            <a:pPr algn="ctr" eaLnBrk="0" fontAlgn="base" hangingPunct="0">
              <a:spcBef>
                <a:spcPct val="0"/>
              </a:spcBef>
              <a:spcAft>
                <a:spcPct val="0"/>
              </a:spcAft>
              <a:buClrTx/>
              <a:buSzTx/>
              <a:buFontTx/>
              <a:buNone/>
            </a:pPr>
            <a:r>
              <a:rPr lang="en-GB" altLang="zh-CN" sz="320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p>
        </p:txBody>
      </p:sp>
      <p:sp>
        <p:nvSpPr>
          <p:cNvPr id="38916" name="Text Box 4"/>
          <p:cNvSpPr txBox="1">
            <a:spLocks noChangeArrowheads="1"/>
          </p:cNvSpPr>
          <p:nvPr/>
        </p:nvSpPr>
        <p:spPr bwMode="auto">
          <a:xfrm>
            <a:off x="2627313" y="3933825"/>
            <a:ext cx="2305050" cy="8239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Gill Sans MT"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Gill Sans MT"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Gill Sans MT" pitchFamily="34"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Gill Sans MT" pitchFamily="34"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9pPr>
          </a:lstStyle>
          <a:p>
            <a:pPr eaLnBrk="0" fontAlgn="base" hangingPunct="0">
              <a:spcBef>
                <a:spcPct val="0"/>
              </a:spcBef>
              <a:spcAft>
                <a:spcPct val="0"/>
              </a:spcAft>
              <a:buClrTx/>
              <a:buSzTx/>
              <a:buFontTx/>
              <a:buNone/>
            </a:pPr>
            <a:r>
              <a:rPr lang="en-GB" altLang="en-US" sz="1200">
                <a:solidFill>
                  <a:srgbClr val="000000"/>
                </a:solidFill>
                <a:latin typeface="Times New Roman" panose="02020603050405020304" pitchFamily="18" charset="0"/>
                <a:cs typeface="Arial" panose="020B0604020202020204" pitchFamily="34" charset="0"/>
              </a:rPr>
              <a:t>No RD, no anaemia</a:t>
            </a:r>
          </a:p>
          <a:p>
            <a:pPr eaLnBrk="0" fontAlgn="base" hangingPunct="0">
              <a:spcBef>
                <a:spcPct val="0"/>
              </a:spcBef>
              <a:spcAft>
                <a:spcPct val="0"/>
              </a:spcAft>
              <a:buClrTx/>
              <a:buSzTx/>
              <a:buFontTx/>
              <a:buNone/>
            </a:pPr>
            <a:r>
              <a:rPr lang="en-GB" altLang="en-US" sz="1200">
                <a:solidFill>
                  <a:srgbClr val="000000"/>
                </a:solidFill>
                <a:latin typeface="Times New Roman" panose="02020603050405020304" pitchFamily="18" charset="0"/>
                <a:cs typeface="Arial" panose="020B0604020202020204" pitchFamily="34" charset="0"/>
              </a:rPr>
              <a:t>RD, no anaemia</a:t>
            </a:r>
          </a:p>
          <a:p>
            <a:pPr eaLnBrk="0" fontAlgn="base" hangingPunct="0">
              <a:spcBef>
                <a:spcPct val="0"/>
              </a:spcBef>
              <a:spcAft>
                <a:spcPct val="0"/>
              </a:spcAft>
              <a:buClrTx/>
              <a:buSzTx/>
              <a:buFontTx/>
              <a:buNone/>
            </a:pPr>
            <a:r>
              <a:rPr lang="en-GB" altLang="en-US" sz="1200">
                <a:solidFill>
                  <a:srgbClr val="000000"/>
                </a:solidFill>
                <a:latin typeface="Times New Roman" panose="02020603050405020304" pitchFamily="18" charset="0"/>
                <a:cs typeface="Arial" panose="020B0604020202020204" pitchFamily="34" charset="0"/>
              </a:rPr>
              <a:t>No RD, anaemia</a:t>
            </a:r>
          </a:p>
          <a:p>
            <a:pPr eaLnBrk="0" fontAlgn="base" hangingPunct="0">
              <a:spcBef>
                <a:spcPct val="0"/>
              </a:spcBef>
              <a:spcAft>
                <a:spcPct val="0"/>
              </a:spcAft>
              <a:buClrTx/>
              <a:buSzTx/>
              <a:buFontTx/>
              <a:buNone/>
            </a:pPr>
            <a:r>
              <a:rPr lang="en-GB" altLang="en-US" sz="1200">
                <a:solidFill>
                  <a:srgbClr val="000000"/>
                </a:solidFill>
                <a:latin typeface="Times New Roman" panose="02020603050405020304" pitchFamily="18" charset="0"/>
                <a:cs typeface="Arial" panose="020B0604020202020204" pitchFamily="34" charset="0"/>
              </a:rPr>
              <a:t>RD, anaemia                 +					</a:t>
            </a:r>
            <a:endParaRPr lang="en-GB" altLang="en-US" sz="2400">
              <a:solidFill>
                <a:srgbClr val="000000"/>
              </a:solidFill>
              <a:latin typeface="Times New Roman" panose="02020603050405020304" pitchFamily="18" charset="0"/>
              <a:cs typeface="Arial" panose="020B0604020202020204" pitchFamily="34" charset="0"/>
            </a:endParaRPr>
          </a:p>
        </p:txBody>
      </p:sp>
      <p:sp>
        <p:nvSpPr>
          <p:cNvPr id="38917" name="Rectangle 5"/>
          <p:cNvSpPr>
            <a:spLocks noChangeArrowheads="1"/>
          </p:cNvSpPr>
          <p:nvPr/>
        </p:nvSpPr>
        <p:spPr bwMode="auto">
          <a:xfrm>
            <a:off x="4140200" y="4076700"/>
            <a:ext cx="228600" cy="69850"/>
          </a:xfrm>
          <a:prstGeom prst="rect">
            <a:avLst/>
          </a:prstGeom>
          <a:solidFill>
            <a:srgbClr val="FFFFFF"/>
          </a:solidFill>
          <a:ln w="9525">
            <a:solidFill>
              <a:srgbClr val="000000"/>
            </a:solidFill>
            <a:miter lim="800000"/>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Gill Sans MT"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Gill Sans MT"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Gill Sans MT" pitchFamily="34"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Gill Sans MT" pitchFamily="34"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9pPr>
          </a:lstStyle>
          <a:p>
            <a:pPr fontAlgn="base">
              <a:spcBef>
                <a:spcPct val="0"/>
              </a:spcBef>
              <a:spcAft>
                <a:spcPct val="0"/>
              </a:spcAft>
              <a:buClrTx/>
              <a:buSzTx/>
              <a:buFontTx/>
              <a:buNone/>
            </a:pPr>
            <a:endParaRPr lang="en-GB" altLang="en-US" sz="1800">
              <a:solidFill>
                <a:srgbClr val="000000"/>
              </a:solidFill>
              <a:latin typeface="Arial" panose="020B0604020202020204" pitchFamily="34" charset="0"/>
              <a:cs typeface="Arial" panose="020B0604020202020204" pitchFamily="34" charset="0"/>
            </a:endParaRPr>
          </a:p>
        </p:txBody>
      </p:sp>
      <p:sp>
        <p:nvSpPr>
          <p:cNvPr id="38918" name="AutoShape 6"/>
          <p:cNvSpPr>
            <a:spLocks noChangeArrowheads="1"/>
          </p:cNvSpPr>
          <p:nvPr/>
        </p:nvSpPr>
        <p:spPr bwMode="auto">
          <a:xfrm>
            <a:off x="4067175" y="4292600"/>
            <a:ext cx="228600" cy="69850"/>
          </a:xfrm>
          <a:prstGeom prst="triangle">
            <a:avLst>
              <a:gd name="adj" fmla="val 50000"/>
            </a:avLst>
          </a:prstGeom>
          <a:solidFill>
            <a:srgbClr val="FFFFFF"/>
          </a:solidFill>
          <a:ln w="9525">
            <a:solidFill>
              <a:srgbClr val="000000"/>
            </a:solidFill>
            <a:miter lim="800000"/>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Gill Sans MT"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Gill Sans MT"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Gill Sans MT" pitchFamily="34"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Gill Sans MT" pitchFamily="34"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9pPr>
          </a:lstStyle>
          <a:p>
            <a:pPr fontAlgn="base">
              <a:spcBef>
                <a:spcPct val="0"/>
              </a:spcBef>
              <a:spcAft>
                <a:spcPct val="0"/>
              </a:spcAft>
              <a:buClrTx/>
              <a:buSzTx/>
              <a:buFontTx/>
              <a:buNone/>
            </a:pPr>
            <a:endParaRPr lang="en-GB" altLang="en-US" sz="1800">
              <a:solidFill>
                <a:srgbClr val="000000"/>
              </a:solidFill>
              <a:latin typeface="Arial" panose="020B0604020202020204" pitchFamily="34" charset="0"/>
              <a:cs typeface="Arial" panose="020B0604020202020204" pitchFamily="34" charset="0"/>
            </a:endParaRPr>
          </a:p>
        </p:txBody>
      </p:sp>
      <p:sp>
        <p:nvSpPr>
          <p:cNvPr id="38919" name="Oval 7"/>
          <p:cNvSpPr>
            <a:spLocks noChangeArrowheads="1"/>
          </p:cNvSpPr>
          <p:nvPr/>
        </p:nvSpPr>
        <p:spPr bwMode="auto">
          <a:xfrm>
            <a:off x="4140200" y="4437063"/>
            <a:ext cx="228600" cy="69850"/>
          </a:xfrm>
          <a:prstGeom prst="ellipse">
            <a:avLst/>
          </a:prstGeom>
          <a:solidFill>
            <a:srgbClr val="FFFFFF"/>
          </a:solidFill>
          <a:ln w="9525">
            <a:solidFill>
              <a:srgbClr val="000000"/>
            </a:solidFill>
            <a:round/>
            <a:headEnd/>
            <a:tailEnd/>
          </a:ln>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Gill Sans MT"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Gill Sans MT"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Gill Sans MT" pitchFamily="34"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Gill Sans MT" pitchFamily="34"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9pPr>
          </a:lstStyle>
          <a:p>
            <a:pPr fontAlgn="base">
              <a:spcBef>
                <a:spcPct val="0"/>
              </a:spcBef>
              <a:spcAft>
                <a:spcPct val="0"/>
              </a:spcAft>
              <a:buClrTx/>
              <a:buSzTx/>
              <a:buFontTx/>
              <a:buNone/>
            </a:pPr>
            <a:endParaRPr lang="en-GB" altLang="en-US" sz="1800">
              <a:solidFill>
                <a:srgbClr val="000000"/>
              </a:solidFill>
              <a:latin typeface="Arial" panose="020B0604020202020204" pitchFamily="34" charset="0"/>
              <a:cs typeface="Arial" panose="020B0604020202020204" pitchFamily="34" charset="0"/>
            </a:endParaRPr>
          </a:p>
        </p:txBody>
      </p:sp>
      <p:sp>
        <p:nvSpPr>
          <p:cNvPr id="38920" name="Text Box 8"/>
          <p:cNvSpPr txBox="1">
            <a:spLocks noChangeArrowheads="1"/>
          </p:cNvSpPr>
          <p:nvPr/>
        </p:nvSpPr>
        <p:spPr bwMode="auto">
          <a:xfrm>
            <a:off x="0" y="6340475"/>
            <a:ext cx="63928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Gill Sans MT"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Gill Sans MT"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Gill Sans MT" pitchFamily="34"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Gill Sans MT" pitchFamily="34"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9pPr>
          </a:lstStyle>
          <a:p>
            <a:pPr eaLnBrk="0" fontAlgn="base" hangingPunct="0">
              <a:spcBef>
                <a:spcPct val="0"/>
              </a:spcBef>
              <a:spcAft>
                <a:spcPct val="0"/>
              </a:spcAft>
              <a:buClrTx/>
              <a:buSzTx/>
              <a:buFontTx/>
              <a:buNone/>
            </a:pPr>
            <a:r>
              <a:rPr lang="en-GB" altLang="en-US" sz="1400" b="1" i="1">
                <a:solidFill>
                  <a:srgbClr val="000000"/>
                </a:solidFill>
                <a:latin typeface="Times New Roman" panose="02020603050405020304" pitchFamily="18" charset="0"/>
                <a:cs typeface="Arial" panose="020B0604020202020204" pitchFamily="34" charset="0"/>
              </a:rPr>
              <a:t>De Silva R, Bhandari S et al . European Heart Journal 2005, 27: (5), 569-581</a:t>
            </a:r>
          </a:p>
          <a:p>
            <a:pPr eaLnBrk="0" fontAlgn="base" hangingPunct="0">
              <a:spcBef>
                <a:spcPct val="0"/>
              </a:spcBef>
              <a:spcAft>
                <a:spcPct val="0"/>
              </a:spcAft>
              <a:buClrTx/>
              <a:buSzTx/>
              <a:buFontTx/>
              <a:buNone/>
            </a:pPr>
            <a:r>
              <a:rPr lang="en-GB" altLang="en-US" sz="1400" b="1" i="1">
                <a:solidFill>
                  <a:srgbClr val="000000"/>
                </a:solidFill>
                <a:latin typeface="Times New Roman" panose="02020603050405020304" pitchFamily="18" charset="0"/>
                <a:cs typeface="Arial" panose="020B0604020202020204" pitchFamily="34" charset="0"/>
              </a:rPr>
              <a:t>De Silva R, Bhandari S et al. American Journal of Cardiology  98: 3; 391-398. 2006</a:t>
            </a:r>
            <a:endParaRPr lang="en-US" altLang="en-US" sz="1400" b="1" i="1">
              <a:solidFill>
                <a:srgbClr val="000000"/>
              </a:solidFill>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59562594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31775" y="0"/>
            <a:ext cx="8661400" cy="1054100"/>
          </a:xfrm>
        </p:spPr>
        <p:txBody>
          <a:bodyPr rtlCol="0">
            <a:noAutofit/>
          </a:bodyPr>
          <a:lstStyle/>
          <a:p>
            <a:pPr>
              <a:defRPr/>
            </a:pPr>
            <a:r>
              <a:rPr lang="en-GB" sz="3200" dirty="0" smtClean="0"/>
              <a:t/>
            </a:r>
            <a:br>
              <a:rPr lang="en-GB" sz="3200" dirty="0" smtClean="0"/>
            </a:br>
            <a:r>
              <a:rPr lang="en-GB" sz="4000" b="1" dirty="0" err="1" smtClean="0">
                <a:latin typeface="Calibri" pitchFamily="34" charset="0"/>
              </a:rPr>
              <a:t>Uraemic</a:t>
            </a:r>
            <a:r>
              <a:rPr lang="en-GB" sz="4000" b="1" dirty="0" smtClean="0">
                <a:latin typeface="Calibri" pitchFamily="34" charset="0"/>
              </a:rPr>
              <a:t> Cardiomyopathy in CKD</a:t>
            </a:r>
            <a:endParaRPr lang="en-GB" sz="4000" dirty="0">
              <a:latin typeface="Calibri" pitchFamily="34" charset="0"/>
            </a:endParaRPr>
          </a:p>
        </p:txBody>
      </p:sp>
      <p:sp>
        <p:nvSpPr>
          <p:cNvPr id="7" name="Right Arrow 6"/>
          <p:cNvSpPr/>
          <p:nvPr/>
        </p:nvSpPr>
        <p:spPr>
          <a:xfrm rot="19016366">
            <a:off x="4578350" y="2063750"/>
            <a:ext cx="1000125" cy="2428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sp>
        <p:nvSpPr>
          <p:cNvPr id="36868" name="TextBox 7"/>
          <p:cNvSpPr txBox="1">
            <a:spLocks noChangeArrowheads="1"/>
          </p:cNvSpPr>
          <p:nvPr/>
        </p:nvSpPr>
        <p:spPr bwMode="auto">
          <a:xfrm>
            <a:off x="5651500" y="1557338"/>
            <a:ext cx="24288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Gill Sans MT"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Gill Sans MT"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Gill Sans MT" pitchFamily="34"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Gill Sans MT" pitchFamily="34"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9pPr>
          </a:lstStyle>
          <a:p>
            <a:pPr fontAlgn="base">
              <a:spcBef>
                <a:spcPct val="0"/>
              </a:spcBef>
              <a:spcAft>
                <a:spcPct val="0"/>
              </a:spcAft>
              <a:buClrTx/>
              <a:buSzTx/>
              <a:buFontTx/>
              <a:buNone/>
            </a:pPr>
            <a:r>
              <a:rPr lang="en-GB" altLang="en-US" sz="1800" b="1">
                <a:solidFill>
                  <a:srgbClr val="000000"/>
                </a:solidFill>
                <a:latin typeface="Lucida Sans Unicode" panose="020B0602030504020204" pitchFamily="34" charset="0"/>
                <a:cs typeface="Arial" panose="020B0604020202020204" pitchFamily="34" charset="0"/>
              </a:rPr>
              <a:t>Structural Changes</a:t>
            </a:r>
          </a:p>
        </p:txBody>
      </p:sp>
      <p:sp>
        <p:nvSpPr>
          <p:cNvPr id="36869" name="TextBox 8"/>
          <p:cNvSpPr txBox="1">
            <a:spLocks noChangeArrowheads="1"/>
          </p:cNvSpPr>
          <p:nvPr/>
        </p:nvSpPr>
        <p:spPr bwMode="auto">
          <a:xfrm>
            <a:off x="5724525" y="1916113"/>
            <a:ext cx="157162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Gill Sans MT"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Gill Sans MT"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Gill Sans MT" pitchFamily="34"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Gill Sans MT" pitchFamily="34"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9pPr>
          </a:lstStyle>
          <a:p>
            <a:pPr fontAlgn="base">
              <a:spcBef>
                <a:spcPct val="0"/>
              </a:spcBef>
              <a:spcAft>
                <a:spcPct val="0"/>
              </a:spcAft>
              <a:buClr>
                <a:srgbClr val="0F6FC6"/>
              </a:buClr>
              <a:buSzTx/>
              <a:buFont typeface="Arial" panose="020B0604020202020204" pitchFamily="34" charset="0"/>
              <a:buChar char="•"/>
            </a:pPr>
            <a:r>
              <a:rPr lang="en-GB" altLang="en-US" sz="1800">
                <a:solidFill>
                  <a:srgbClr val="000000"/>
                </a:solidFill>
                <a:latin typeface="Lucida Sans Unicode" panose="020B0602030504020204" pitchFamily="34" charset="0"/>
                <a:cs typeface="Arial" panose="020B0604020202020204" pitchFamily="34" charset="0"/>
              </a:rPr>
              <a:t>  Fibrosis</a:t>
            </a:r>
          </a:p>
          <a:p>
            <a:pPr fontAlgn="base">
              <a:spcBef>
                <a:spcPct val="0"/>
              </a:spcBef>
              <a:spcAft>
                <a:spcPct val="0"/>
              </a:spcAft>
              <a:buClr>
                <a:srgbClr val="0F6FC6"/>
              </a:buClr>
              <a:buSzTx/>
              <a:buFont typeface="Arial" panose="020B0604020202020204" pitchFamily="34" charset="0"/>
              <a:buChar char="•"/>
            </a:pPr>
            <a:r>
              <a:rPr lang="en-GB" altLang="en-US" sz="1800">
                <a:solidFill>
                  <a:srgbClr val="000000"/>
                </a:solidFill>
                <a:latin typeface="Arial" panose="020B0604020202020204" pitchFamily="34" charset="0"/>
                <a:cs typeface="Arial" panose="020B0604020202020204" pitchFamily="34" charset="0"/>
              </a:rPr>
              <a:t>  LVH</a:t>
            </a:r>
          </a:p>
          <a:p>
            <a:pPr fontAlgn="base">
              <a:spcBef>
                <a:spcPct val="0"/>
              </a:spcBef>
              <a:spcAft>
                <a:spcPct val="0"/>
              </a:spcAft>
              <a:buClr>
                <a:srgbClr val="0F6FC6"/>
              </a:buClr>
              <a:buSzTx/>
              <a:buFont typeface="Arial" panose="020B0604020202020204" pitchFamily="34" charset="0"/>
              <a:buChar char="•"/>
            </a:pPr>
            <a:endParaRPr lang="en-GB" altLang="en-US" sz="1800" b="1">
              <a:solidFill>
                <a:srgbClr val="000000"/>
              </a:solidFill>
              <a:latin typeface="Lucida Sans Unicode" panose="020B0602030504020204" pitchFamily="34" charset="0"/>
              <a:cs typeface="Arial" panose="020B0604020202020204" pitchFamily="34" charset="0"/>
            </a:endParaRPr>
          </a:p>
        </p:txBody>
      </p:sp>
      <p:sp>
        <p:nvSpPr>
          <p:cNvPr id="36870" name="TextBox 9"/>
          <p:cNvSpPr txBox="1">
            <a:spLocks noChangeArrowheads="1"/>
          </p:cNvSpPr>
          <p:nvPr/>
        </p:nvSpPr>
        <p:spPr bwMode="auto">
          <a:xfrm>
            <a:off x="5724525" y="2486025"/>
            <a:ext cx="34194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Gill Sans MT"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Gill Sans MT"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Gill Sans MT" pitchFamily="34"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Gill Sans MT" pitchFamily="34"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9pPr>
          </a:lstStyle>
          <a:p>
            <a:pPr fontAlgn="base">
              <a:spcBef>
                <a:spcPct val="0"/>
              </a:spcBef>
              <a:spcAft>
                <a:spcPct val="0"/>
              </a:spcAft>
              <a:buClr>
                <a:srgbClr val="0F6FC6"/>
              </a:buClr>
              <a:buSzTx/>
              <a:buFont typeface="Arial" panose="020B0604020202020204" pitchFamily="34" charset="0"/>
              <a:buChar char="•"/>
            </a:pPr>
            <a:r>
              <a:rPr lang="en-GB" altLang="en-US" sz="1800">
                <a:solidFill>
                  <a:srgbClr val="000000"/>
                </a:solidFill>
                <a:latin typeface="Lucida Sans Unicode" panose="020B0602030504020204" pitchFamily="34" charset="0"/>
                <a:cs typeface="Arial" panose="020B0604020202020204" pitchFamily="34" charset="0"/>
              </a:rPr>
              <a:t>  reduced capillary density</a:t>
            </a:r>
          </a:p>
        </p:txBody>
      </p:sp>
      <p:sp>
        <p:nvSpPr>
          <p:cNvPr id="11" name="Right Arrow 10"/>
          <p:cNvSpPr/>
          <p:nvPr/>
        </p:nvSpPr>
        <p:spPr>
          <a:xfrm>
            <a:off x="4748213" y="3286125"/>
            <a:ext cx="831850" cy="2143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sp>
        <p:nvSpPr>
          <p:cNvPr id="36872" name="TextBox 11"/>
          <p:cNvSpPr txBox="1">
            <a:spLocks noChangeArrowheads="1"/>
          </p:cNvSpPr>
          <p:nvPr/>
        </p:nvSpPr>
        <p:spPr bwMode="auto">
          <a:xfrm>
            <a:off x="5748338" y="5157788"/>
            <a:ext cx="20716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Gill Sans MT"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Gill Sans MT"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Gill Sans MT" pitchFamily="34"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Gill Sans MT" pitchFamily="34"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9pPr>
          </a:lstStyle>
          <a:p>
            <a:pPr fontAlgn="base">
              <a:spcBef>
                <a:spcPct val="0"/>
              </a:spcBef>
              <a:spcAft>
                <a:spcPct val="0"/>
              </a:spcAft>
              <a:buClrTx/>
              <a:buSzTx/>
              <a:buFontTx/>
              <a:buNone/>
            </a:pPr>
            <a:r>
              <a:rPr lang="en-GB" altLang="en-US" sz="1800" b="1">
                <a:solidFill>
                  <a:srgbClr val="000000"/>
                </a:solidFill>
                <a:latin typeface="Lucida Sans Unicode" panose="020B0602030504020204" pitchFamily="34" charset="0"/>
                <a:cs typeface="Arial" panose="020B0604020202020204" pitchFamily="34" charset="0"/>
              </a:rPr>
              <a:t>Cellular Changes</a:t>
            </a:r>
          </a:p>
        </p:txBody>
      </p:sp>
      <p:sp>
        <p:nvSpPr>
          <p:cNvPr id="36873" name="TextBox 12"/>
          <p:cNvSpPr txBox="1">
            <a:spLocks noChangeArrowheads="1"/>
          </p:cNvSpPr>
          <p:nvPr/>
        </p:nvSpPr>
        <p:spPr bwMode="auto">
          <a:xfrm>
            <a:off x="5651500" y="3500438"/>
            <a:ext cx="27368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Gill Sans MT"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Gill Sans MT"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Gill Sans MT" pitchFamily="34"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Gill Sans MT" pitchFamily="34"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9pPr>
          </a:lstStyle>
          <a:p>
            <a:pPr fontAlgn="base">
              <a:spcBef>
                <a:spcPct val="0"/>
              </a:spcBef>
              <a:spcAft>
                <a:spcPct val="0"/>
              </a:spcAft>
              <a:buClr>
                <a:srgbClr val="0F6FC6"/>
              </a:buClr>
              <a:buSzTx/>
              <a:buFont typeface="Arial" panose="020B0604020202020204" pitchFamily="34" charset="0"/>
              <a:buChar char="•"/>
            </a:pPr>
            <a:r>
              <a:rPr lang="en-GB" altLang="en-US" sz="1800">
                <a:solidFill>
                  <a:srgbClr val="000000"/>
                </a:solidFill>
                <a:latin typeface="Lucida Sans Unicode" panose="020B0602030504020204" pitchFamily="34" charset="0"/>
                <a:cs typeface="Arial" panose="020B0604020202020204" pitchFamily="34" charset="0"/>
              </a:rPr>
              <a:t>  carnitine deficiency</a:t>
            </a:r>
          </a:p>
          <a:p>
            <a:pPr fontAlgn="base">
              <a:spcBef>
                <a:spcPct val="0"/>
              </a:spcBef>
              <a:spcAft>
                <a:spcPct val="0"/>
              </a:spcAft>
              <a:buClr>
                <a:srgbClr val="0F6FC6"/>
              </a:buClr>
              <a:buSzTx/>
              <a:buFont typeface="Arial" panose="020B0604020202020204" pitchFamily="34" charset="0"/>
              <a:buChar char="•"/>
            </a:pPr>
            <a:endParaRPr lang="en-GB" altLang="en-US" sz="1800">
              <a:solidFill>
                <a:srgbClr val="000000"/>
              </a:solidFill>
              <a:latin typeface="Lucida Sans Unicode" panose="020B0602030504020204" pitchFamily="34" charset="0"/>
              <a:cs typeface="Arial" panose="020B0604020202020204" pitchFamily="34" charset="0"/>
            </a:endParaRPr>
          </a:p>
        </p:txBody>
      </p:sp>
      <p:sp>
        <p:nvSpPr>
          <p:cNvPr id="36874" name="TextBox 13"/>
          <p:cNvSpPr txBox="1">
            <a:spLocks noChangeArrowheads="1"/>
          </p:cNvSpPr>
          <p:nvPr/>
        </p:nvSpPr>
        <p:spPr bwMode="auto">
          <a:xfrm>
            <a:off x="5651500" y="3213100"/>
            <a:ext cx="17859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Gill Sans MT"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Gill Sans MT"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Gill Sans MT" pitchFamily="34"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Gill Sans MT" pitchFamily="34"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9pPr>
          </a:lstStyle>
          <a:p>
            <a:pPr fontAlgn="base">
              <a:spcBef>
                <a:spcPct val="0"/>
              </a:spcBef>
              <a:spcAft>
                <a:spcPct val="0"/>
              </a:spcAft>
              <a:buClr>
                <a:srgbClr val="0F6FC6"/>
              </a:buClr>
              <a:buSzTx/>
              <a:buFont typeface="Arial" panose="020B0604020202020204" pitchFamily="34" charset="0"/>
              <a:buChar char="•"/>
            </a:pPr>
            <a:r>
              <a:rPr lang="en-GB" altLang="en-US" sz="1800">
                <a:solidFill>
                  <a:srgbClr val="000000"/>
                </a:solidFill>
                <a:latin typeface="Lucida Sans Unicode" panose="020B0602030504020204" pitchFamily="34" charset="0"/>
                <a:cs typeface="Arial" panose="020B0604020202020204" pitchFamily="34" charset="0"/>
              </a:rPr>
              <a:t>  energetics</a:t>
            </a:r>
          </a:p>
        </p:txBody>
      </p:sp>
      <p:sp>
        <p:nvSpPr>
          <p:cNvPr id="36875" name="Rectangle 13"/>
          <p:cNvSpPr>
            <a:spLocks noChangeArrowheads="1"/>
          </p:cNvSpPr>
          <p:nvPr/>
        </p:nvSpPr>
        <p:spPr bwMode="auto">
          <a:xfrm>
            <a:off x="5722938" y="4076700"/>
            <a:ext cx="2881312"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Gill Sans MT"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Gill Sans MT"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Gill Sans MT" pitchFamily="34"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Gill Sans MT" pitchFamily="34"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9pPr>
          </a:lstStyle>
          <a:p>
            <a:pPr fontAlgn="base">
              <a:spcBef>
                <a:spcPct val="0"/>
              </a:spcBef>
              <a:spcAft>
                <a:spcPct val="0"/>
              </a:spcAft>
              <a:buClrTx/>
              <a:buSzTx/>
              <a:buFontTx/>
              <a:buNone/>
            </a:pPr>
            <a:r>
              <a:rPr lang="en-US" altLang="en-US" sz="1800" b="1">
                <a:solidFill>
                  <a:srgbClr val="FF0000"/>
                </a:solidFill>
                <a:latin typeface="Arial" panose="020B0604020202020204" pitchFamily="34" charset="0"/>
                <a:cs typeface="Arial" panose="020B0604020202020204" pitchFamily="34" charset="0"/>
              </a:rPr>
              <a:t>Ischaemic Vulnerability</a:t>
            </a:r>
          </a:p>
          <a:p>
            <a:pPr fontAlgn="base">
              <a:spcBef>
                <a:spcPct val="0"/>
              </a:spcBef>
              <a:spcAft>
                <a:spcPct val="0"/>
              </a:spcAft>
              <a:buClrTx/>
              <a:buSzTx/>
              <a:buFontTx/>
              <a:buChar char="•"/>
            </a:pPr>
            <a:r>
              <a:rPr lang="en-US" altLang="en-US" sz="1800">
                <a:solidFill>
                  <a:srgbClr val="FF0000"/>
                </a:solidFill>
                <a:latin typeface="Arial" panose="020B0604020202020204" pitchFamily="34" charset="0"/>
                <a:cs typeface="Arial" panose="020B0604020202020204" pitchFamily="34" charset="0"/>
              </a:rPr>
              <a:t>   Iron deficiency</a:t>
            </a:r>
          </a:p>
          <a:p>
            <a:pPr fontAlgn="base">
              <a:spcBef>
                <a:spcPct val="0"/>
              </a:spcBef>
              <a:spcAft>
                <a:spcPct val="0"/>
              </a:spcAft>
              <a:buClrTx/>
              <a:buSzTx/>
              <a:buFontTx/>
              <a:buChar char="•"/>
            </a:pPr>
            <a:r>
              <a:rPr lang="en-US" altLang="en-US" sz="1800">
                <a:solidFill>
                  <a:srgbClr val="FF0000"/>
                </a:solidFill>
                <a:latin typeface="Arial" panose="020B0604020202020204" pitchFamily="34" charset="0"/>
                <a:cs typeface="Arial" panose="020B0604020202020204" pitchFamily="34" charset="0"/>
              </a:rPr>
              <a:t>   EPO deficiency</a:t>
            </a:r>
          </a:p>
          <a:p>
            <a:pPr fontAlgn="base">
              <a:spcBef>
                <a:spcPct val="0"/>
              </a:spcBef>
              <a:spcAft>
                <a:spcPct val="0"/>
              </a:spcAft>
              <a:buClrTx/>
              <a:buSzTx/>
              <a:buFontTx/>
              <a:buNone/>
            </a:pPr>
            <a:endParaRPr lang="en-US" altLang="en-US" sz="1800">
              <a:solidFill>
                <a:srgbClr val="000000"/>
              </a:solidFill>
              <a:latin typeface="Arial" panose="020B0604020202020204" pitchFamily="34" charset="0"/>
              <a:cs typeface="Arial" panose="020B0604020202020204" pitchFamily="34" charset="0"/>
            </a:endParaRPr>
          </a:p>
        </p:txBody>
      </p:sp>
      <p:pic>
        <p:nvPicPr>
          <p:cNvPr id="36876"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628775"/>
            <a:ext cx="3876675"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ight Arrow 10"/>
          <p:cNvSpPr/>
          <p:nvPr/>
        </p:nvSpPr>
        <p:spPr>
          <a:xfrm>
            <a:off x="4333875" y="5435600"/>
            <a:ext cx="1071563" cy="2143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sp>
        <p:nvSpPr>
          <p:cNvPr id="36878" name="Text Box 18"/>
          <p:cNvSpPr txBox="1">
            <a:spLocks noChangeArrowheads="1"/>
          </p:cNvSpPr>
          <p:nvPr/>
        </p:nvSpPr>
        <p:spPr bwMode="auto">
          <a:xfrm>
            <a:off x="5651500" y="2852738"/>
            <a:ext cx="2266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Gill Sans MT"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Gill Sans MT"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Gill Sans MT" pitchFamily="34"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Gill Sans MT" pitchFamily="34"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9pPr>
          </a:lstStyle>
          <a:p>
            <a:pPr fontAlgn="base">
              <a:spcBef>
                <a:spcPct val="0"/>
              </a:spcBef>
              <a:spcAft>
                <a:spcPct val="0"/>
              </a:spcAft>
              <a:buClrTx/>
              <a:buSzTx/>
              <a:buFontTx/>
              <a:buNone/>
            </a:pPr>
            <a:r>
              <a:rPr lang="en-GB" altLang="en-US" sz="1800" b="1">
                <a:solidFill>
                  <a:srgbClr val="000000"/>
                </a:solidFill>
                <a:latin typeface="Arial" panose="020B0604020202020204" pitchFamily="34" charset="0"/>
                <a:cs typeface="Arial" panose="020B0604020202020204" pitchFamily="34" charset="0"/>
              </a:rPr>
              <a:t>Metabolic Changes</a:t>
            </a:r>
            <a:endParaRPr lang="en-US" altLang="en-US" sz="1800" b="1">
              <a:solidFill>
                <a:srgbClr val="000000"/>
              </a:solidFill>
              <a:latin typeface="Arial" panose="020B0604020202020204" pitchFamily="34" charset="0"/>
              <a:cs typeface="Arial" panose="020B0604020202020204" pitchFamily="34" charset="0"/>
            </a:endParaRPr>
          </a:p>
        </p:txBody>
      </p:sp>
      <p:sp>
        <p:nvSpPr>
          <p:cNvPr id="36879" name="Rectangle 19"/>
          <p:cNvSpPr>
            <a:spLocks noChangeArrowheads="1"/>
          </p:cNvSpPr>
          <p:nvPr/>
        </p:nvSpPr>
        <p:spPr bwMode="auto">
          <a:xfrm>
            <a:off x="5719763" y="5445125"/>
            <a:ext cx="235902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Gill Sans MT"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Gill Sans MT"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Gill Sans MT" pitchFamily="34"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Gill Sans MT" pitchFamily="34"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9pPr>
          </a:lstStyle>
          <a:p>
            <a:pPr fontAlgn="base">
              <a:spcBef>
                <a:spcPct val="0"/>
              </a:spcBef>
              <a:spcAft>
                <a:spcPct val="0"/>
              </a:spcAft>
              <a:buClrTx/>
              <a:buSzTx/>
              <a:buFontTx/>
              <a:buChar char="•"/>
            </a:pPr>
            <a:r>
              <a:rPr lang="en-US" altLang="en-US" sz="1800">
                <a:solidFill>
                  <a:srgbClr val="000000"/>
                </a:solidFill>
                <a:latin typeface="Arial" panose="020B0604020202020204" pitchFamily="34" charset="0"/>
                <a:cs typeface="Arial" panose="020B0604020202020204" pitchFamily="34" charset="0"/>
              </a:rPr>
              <a:t> calcium cycling</a:t>
            </a:r>
          </a:p>
          <a:p>
            <a:pPr fontAlgn="base">
              <a:spcBef>
                <a:spcPct val="0"/>
              </a:spcBef>
              <a:spcAft>
                <a:spcPct val="0"/>
              </a:spcAft>
              <a:buClrTx/>
              <a:buSzTx/>
              <a:buFontTx/>
              <a:buChar char="•"/>
            </a:pPr>
            <a:r>
              <a:rPr lang="en-GB" altLang="en-US" sz="1800">
                <a:solidFill>
                  <a:srgbClr val="000000"/>
                </a:solidFill>
                <a:latin typeface="Arial" panose="020B0604020202020204" pitchFamily="34" charset="0"/>
                <a:cs typeface="Arial" panose="020B0604020202020204" pitchFamily="34" charset="0"/>
              </a:rPr>
              <a:t> GSK-3b/AKT/PIP3K</a:t>
            </a:r>
          </a:p>
          <a:p>
            <a:pPr fontAlgn="base">
              <a:spcBef>
                <a:spcPct val="0"/>
              </a:spcBef>
              <a:spcAft>
                <a:spcPct val="0"/>
              </a:spcAft>
              <a:buClrTx/>
              <a:buSzTx/>
              <a:buFontTx/>
              <a:buChar char="•"/>
            </a:pPr>
            <a:r>
              <a:rPr lang="en-GB" altLang="en-US" sz="1800">
                <a:solidFill>
                  <a:srgbClr val="000000"/>
                </a:solidFill>
                <a:latin typeface="Arial" panose="020B0604020202020204" pitchFamily="34" charset="0"/>
                <a:cs typeface="Arial" panose="020B0604020202020204" pitchFamily="34" charset="0"/>
              </a:rPr>
              <a:t> GLUT4 and IR</a:t>
            </a:r>
            <a:endParaRPr lang="en-US" altLang="en-US" sz="1800">
              <a:solidFill>
                <a:srgbClr val="000000"/>
              </a:solidFill>
              <a:latin typeface="Arial" panose="020B0604020202020204" pitchFamily="34" charset="0"/>
              <a:cs typeface="Arial" panose="020B0604020202020204" pitchFamily="34" charset="0"/>
            </a:endParaRPr>
          </a:p>
        </p:txBody>
      </p:sp>
      <p:sp>
        <p:nvSpPr>
          <p:cNvPr id="4" name="Right Arrow 10"/>
          <p:cNvSpPr/>
          <p:nvPr/>
        </p:nvSpPr>
        <p:spPr>
          <a:xfrm rot="1723769">
            <a:off x="4541838" y="4270375"/>
            <a:ext cx="1071562" cy="2143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sp>
        <p:nvSpPr>
          <p:cNvPr id="36881" name="Text Box 18"/>
          <p:cNvSpPr txBox="1">
            <a:spLocks noChangeArrowheads="1"/>
          </p:cNvSpPr>
          <p:nvPr/>
        </p:nvSpPr>
        <p:spPr bwMode="auto">
          <a:xfrm>
            <a:off x="127000" y="5943600"/>
            <a:ext cx="5297488"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Gill Sans MT"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Gill Sans MT"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Gill Sans MT" pitchFamily="34"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Gill Sans MT" pitchFamily="34"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9pPr>
          </a:lstStyle>
          <a:p>
            <a:pPr fontAlgn="base">
              <a:spcBef>
                <a:spcPct val="0"/>
              </a:spcBef>
              <a:spcAft>
                <a:spcPct val="0"/>
              </a:spcAft>
              <a:buClrTx/>
              <a:buSzTx/>
              <a:buFontTx/>
              <a:buNone/>
            </a:pPr>
            <a:r>
              <a:rPr lang="en-GB" altLang="en-US" sz="1400" b="1" i="1">
                <a:solidFill>
                  <a:srgbClr val="000000"/>
                </a:solidFill>
                <a:latin typeface="Arial" panose="020B0604020202020204" pitchFamily="34" charset="0"/>
                <a:cs typeface="Arial" panose="020B0604020202020204" pitchFamily="34" charset="0"/>
              </a:rPr>
              <a:t>Semple D, Bhandari S, Seymour A. Am J Physiology 2012</a:t>
            </a:r>
            <a:r>
              <a:rPr lang="en-GB" altLang="en-US" sz="1400">
                <a:solidFill>
                  <a:srgbClr val="000000"/>
                </a:solidFill>
                <a:latin typeface="Arial" panose="020B0604020202020204" pitchFamily="34" charset="0"/>
                <a:cs typeface="Arial" panose="020B0604020202020204" pitchFamily="34" charset="0"/>
              </a:rPr>
              <a:t> </a:t>
            </a:r>
          </a:p>
          <a:p>
            <a:pPr fontAlgn="base">
              <a:spcBef>
                <a:spcPct val="0"/>
              </a:spcBef>
              <a:spcAft>
                <a:spcPct val="0"/>
              </a:spcAft>
              <a:buClrTx/>
              <a:buSzTx/>
              <a:buFontTx/>
              <a:buNone/>
            </a:pPr>
            <a:r>
              <a:rPr lang="en-GB" altLang="en-US" sz="1400" b="1" i="1">
                <a:solidFill>
                  <a:srgbClr val="000000"/>
                </a:solidFill>
                <a:latin typeface="Arial" panose="020B0604020202020204" pitchFamily="34" charset="0"/>
                <a:cs typeface="Arial" panose="020B0604020202020204" pitchFamily="34" charset="0"/>
              </a:rPr>
              <a:t>Bhandari S. Frontiers in Bioscience 2011</a:t>
            </a:r>
          </a:p>
          <a:p>
            <a:pPr fontAlgn="base">
              <a:spcBef>
                <a:spcPct val="0"/>
              </a:spcBef>
              <a:spcAft>
                <a:spcPct val="0"/>
              </a:spcAft>
              <a:buClrTx/>
              <a:buSzTx/>
              <a:buFontTx/>
              <a:buNone/>
            </a:pPr>
            <a:r>
              <a:rPr lang="en-GB" altLang="en-US" sz="1400" b="1" i="1">
                <a:solidFill>
                  <a:srgbClr val="000000"/>
                </a:solidFill>
                <a:latin typeface="Arial" panose="020B0604020202020204" pitchFamily="34" charset="0"/>
                <a:cs typeface="Arial" panose="020B0604020202020204" pitchFamily="34" charset="0"/>
              </a:rPr>
              <a:t>Dunja A , Bhandari S, Seymour A. Kidney International 2009 </a:t>
            </a:r>
          </a:p>
          <a:p>
            <a:pPr fontAlgn="base">
              <a:spcBef>
                <a:spcPct val="0"/>
              </a:spcBef>
              <a:spcAft>
                <a:spcPct val="0"/>
              </a:spcAft>
              <a:buClrTx/>
              <a:buSzTx/>
              <a:buFontTx/>
              <a:buNone/>
            </a:pPr>
            <a:r>
              <a:rPr lang="en-GB" altLang="en-US" sz="1400" b="1" i="1">
                <a:solidFill>
                  <a:srgbClr val="000000"/>
                </a:solidFill>
                <a:latin typeface="Arial" panose="020B0604020202020204" pitchFamily="34" charset="0"/>
                <a:cs typeface="Arial" panose="020B0604020202020204" pitchFamily="34" charset="0"/>
              </a:rPr>
              <a:t>Reddy V, Bhandari S, Seymour JASN 2005</a:t>
            </a:r>
          </a:p>
        </p:txBody>
      </p:sp>
      <p:sp>
        <p:nvSpPr>
          <p:cNvPr id="36882" name="TextBox 4"/>
          <p:cNvSpPr txBox="1">
            <a:spLocks noChangeArrowheads="1"/>
          </p:cNvSpPr>
          <p:nvPr/>
        </p:nvSpPr>
        <p:spPr bwMode="auto">
          <a:xfrm>
            <a:off x="2051050" y="1054100"/>
            <a:ext cx="5478463"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Gill Sans MT"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Gill Sans MT"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Gill Sans MT" pitchFamily="34"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Gill Sans MT" pitchFamily="34"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9pPr>
          </a:lstStyle>
          <a:p>
            <a:pPr fontAlgn="base">
              <a:lnSpc>
                <a:spcPct val="105000"/>
              </a:lnSpc>
              <a:spcBef>
                <a:spcPct val="100000"/>
              </a:spcBef>
              <a:spcAft>
                <a:spcPct val="20000"/>
              </a:spcAft>
              <a:buClr>
                <a:srgbClr val="04617B"/>
              </a:buClr>
              <a:buSzTx/>
              <a:buFontTx/>
              <a:buNone/>
            </a:pPr>
            <a:r>
              <a:rPr lang="en-GB" altLang="en-US" sz="2800" b="1" dirty="0">
                <a:solidFill>
                  <a:srgbClr val="000000"/>
                </a:solidFill>
                <a:latin typeface="Arial" panose="020B0604020202020204" pitchFamily="34" charset="0"/>
                <a:cs typeface="Arial" panose="020B0604020202020204" pitchFamily="34" charset="0"/>
              </a:rPr>
              <a:t>Pressure and volume Overload</a:t>
            </a:r>
          </a:p>
        </p:txBody>
      </p:sp>
      <p:sp>
        <p:nvSpPr>
          <p:cNvPr id="36883" name="TextBox 19"/>
          <p:cNvSpPr txBox="1">
            <a:spLocks noChangeArrowheads="1"/>
          </p:cNvSpPr>
          <p:nvPr/>
        </p:nvSpPr>
        <p:spPr bwMode="auto">
          <a:xfrm rot="-5400000">
            <a:off x="3917950" y="3213101"/>
            <a:ext cx="119697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Gill Sans MT"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Gill Sans MT"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Gill Sans MT" pitchFamily="34"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Gill Sans MT" pitchFamily="34"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9pPr>
          </a:lstStyle>
          <a:p>
            <a:pPr fontAlgn="base">
              <a:lnSpc>
                <a:spcPct val="105000"/>
              </a:lnSpc>
              <a:spcBef>
                <a:spcPct val="100000"/>
              </a:spcBef>
              <a:spcAft>
                <a:spcPct val="20000"/>
              </a:spcAft>
              <a:buClr>
                <a:srgbClr val="04617B"/>
              </a:buClr>
              <a:buSzTx/>
              <a:buFontTx/>
              <a:buNone/>
            </a:pPr>
            <a:r>
              <a:rPr lang="en-GB" altLang="en-US" sz="2000">
                <a:solidFill>
                  <a:srgbClr val="000000"/>
                </a:solidFill>
                <a:latin typeface="Arial" panose="020B0604020202020204" pitchFamily="34" charset="0"/>
                <a:cs typeface="Arial" panose="020B0604020202020204" pitchFamily="34" charset="0"/>
              </a:rPr>
              <a:t>Anaemia</a:t>
            </a:r>
          </a:p>
        </p:txBody>
      </p:sp>
    </p:spTree>
    <p:extLst>
      <p:ext uri="{BB962C8B-B14F-4D97-AF65-F5344CB8AC3E}">
        <p14:creationId xmlns:p14="http://schemas.microsoft.com/office/powerpoint/2010/main" val="397604295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381796" y="188640"/>
            <a:ext cx="8533603" cy="756084"/>
          </a:xfrm>
        </p:spPr>
        <p:txBody>
          <a:bodyPr>
            <a:normAutofit/>
          </a:bodyPr>
          <a:lstStyle/>
          <a:p>
            <a:r>
              <a:rPr lang="en-GB" sz="2800" b="1" dirty="0"/>
              <a:t>Why iron is important? </a:t>
            </a:r>
          </a:p>
        </p:txBody>
      </p:sp>
      <p:sp>
        <p:nvSpPr>
          <p:cNvPr id="8" name="Pladsholder til indhold 7"/>
          <p:cNvSpPr>
            <a:spLocks noGrp="1"/>
          </p:cNvSpPr>
          <p:nvPr>
            <p:ph idx="1"/>
          </p:nvPr>
        </p:nvSpPr>
        <p:spPr>
          <a:xfrm>
            <a:off x="5220072" y="1322011"/>
            <a:ext cx="3581401" cy="4941888"/>
          </a:xfrm>
        </p:spPr>
        <p:txBody>
          <a:bodyPr>
            <a:normAutofit fontScale="85000" lnSpcReduction="20000"/>
          </a:bodyPr>
          <a:lstStyle/>
          <a:p>
            <a:r>
              <a:rPr lang="en-US" dirty="0"/>
              <a:t>Pivotal role in O</a:t>
            </a:r>
            <a:r>
              <a:rPr lang="en-US" baseline="-25000" dirty="0"/>
              <a:t>2</a:t>
            </a:r>
            <a:r>
              <a:rPr lang="en-US" dirty="0"/>
              <a:t> uptake, transport, storage and metabolism in skeletal and </a:t>
            </a:r>
            <a:r>
              <a:rPr lang="en-US" dirty="0" smtClean="0"/>
              <a:t>cardiac muscles.</a:t>
            </a:r>
          </a:p>
          <a:p>
            <a:pPr marL="349250" lvl="1" indent="-349250">
              <a:spcBef>
                <a:spcPts val="2000"/>
              </a:spcBef>
              <a:buClr>
                <a:schemeClr val="accent1">
                  <a:lumMod val="60000"/>
                  <a:lumOff val="40000"/>
                </a:schemeClr>
              </a:buClr>
            </a:pPr>
            <a:r>
              <a:rPr lang="en-US" dirty="0" smtClean="0"/>
              <a:t>Iron </a:t>
            </a:r>
            <a:r>
              <a:rPr lang="en-US" dirty="0"/>
              <a:t>is important for mitochondrial </a:t>
            </a:r>
            <a:r>
              <a:rPr lang="en-US" dirty="0" smtClean="0"/>
              <a:t>function - </a:t>
            </a:r>
            <a:r>
              <a:rPr lang="en-GB" sz="1600" dirty="0" smtClean="0"/>
              <a:t>mitochondrial ATP production</a:t>
            </a:r>
            <a:endParaRPr lang="en-GB" sz="1600" dirty="0"/>
          </a:p>
          <a:p>
            <a:r>
              <a:rPr lang="en-US" dirty="0"/>
              <a:t>Required for Hb </a:t>
            </a:r>
            <a:r>
              <a:rPr lang="en-US" dirty="0" smtClean="0"/>
              <a:t>production and O2 transport</a:t>
            </a:r>
            <a:endParaRPr lang="en-US" dirty="0"/>
          </a:p>
          <a:p>
            <a:r>
              <a:rPr lang="en-GB" b="1" dirty="0" smtClean="0"/>
              <a:t>Also required </a:t>
            </a:r>
            <a:r>
              <a:rPr lang="en-GB" b="1" dirty="0"/>
              <a:t>for:</a:t>
            </a:r>
          </a:p>
          <a:p>
            <a:pPr lvl="1"/>
            <a:r>
              <a:rPr lang="en-GB" sz="1600" dirty="0"/>
              <a:t>catalytic enzymes</a:t>
            </a:r>
          </a:p>
          <a:p>
            <a:pPr lvl="1"/>
            <a:r>
              <a:rPr lang="en-GB" sz="1600" dirty="0"/>
              <a:t>proteins for DNA synthesis</a:t>
            </a:r>
          </a:p>
          <a:p>
            <a:pPr lvl="1"/>
            <a:r>
              <a:rPr lang="en-GB" sz="1600" dirty="0" smtClean="0"/>
              <a:t>transport </a:t>
            </a:r>
            <a:r>
              <a:rPr lang="en-GB" sz="1600" dirty="0"/>
              <a:t>of electrons</a:t>
            </a:r>
          </a:p>
          <a:p>
            <a:pPr lvl="1"/>
            <a:r>
              <a:rPr lang="en-GB" sz="1600" dirty="0"/>
              <a:t>cell respiration</a:t>
            </a:r>
          </a:p>
          <a:p>
            <a:pPr lvl="1"/>
            <a:r>
              <a:rPr lang="en-GB" sz="1600" dirty="0"/>
              <a:t>oxidative phosphorylation</a:t>
            </a:r>
          </a:p>
          <a:p>
            <a:pPr lvl="1"/>
            <a:r>
              <a:rPr lang="en-GB" sz="1600" dirty="0" smtClean="0"/>
              <a:t>Tri-carboxylic </a:t>
            </a:r>
            <a:r>
              <a:rPr lang="en-GB" sz="1600" dirty="0"/>
              <a:t>acid </a:t>
            </a:r>
            <a:r>
              <a:rPr lang="en-GB" sz="1600" dirty="0" smtClean="0"/>
              <a:t>cycle</a:t>
            </a:r>
          </a:p>
          <a:p>
            <a:pPr lvl="1"/>
            <a:endParaRPr lang="en-GB" sz="1600" dirty="0"/>
          </a:p>
        </p:txBody>
      </p:sp>
      <p:sp>
        <p:nvSpPr>
          <p:cNvPr id="21" name="Text Box 18"/>
          <p:cNvSpPr txBox="1">
            <a:spLocks noChangeArrowheads="1"/>
          </p:cNvSpPr>
          <p:nvPr/>
        </p:nvSpPr>
        <p:spPr bwMode="auto">
          <a:xfrm>
            <a:off x="0" y="6396335"/>
            <a:ext cx="29466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Gill Sans MT"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Gill Sans MT"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Gill Sans MT" pitchFamily="34"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Gill Sans MT" pitchFamily="34"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9pPr>
          </a:lstStyle>
          <a:p>
            <a:pPr fontAlgn="base">
              <a:spcBef>
                <a:spcPct val="0"/>
              </a:spcBef>
              <a:spcAft>
                <a:spcPct val="0"/>
              </a:spcAft>
              <a:buClrTx/>
              <a:buSzTx/>
              <a:buFontTx/>
              <a:buNone/>
            </a:pPr>
            <a:r>
              <a:rPr lang="en-GB" altLang="en-US" sz="800" b="1" dirty="0">
                <a:solidFill>
                  <a:srgbClr val="000000"/>
                </a:solidFill>
                <a:latin typeface="Arial" panose="020B0604020202020204" pitchFamily="34" charset="0"/>
                <a:cs typeface="Arial" panose="020B0604020202020204" pitchFamily="34" charset="0"/>
              </a:rPr>
              <a:t>Modified from Bhandari S Frontiers in Bioscience 2011</a:t>
            </a:r>
          </a:p>
          <a:p>
            <a:pPr fontAlgn="base">
              <a:spcBef>
                <a:spcPct val="0"/>
              </a:spcBef>
              <a:spcAft>
                <a:spcPct val="0"/>
              </a:spcAft>
              <a:buClrTx/>
              <a:buSzTx/>
              <a:buFontTx/>
              <a:buNone/>
            </a:pPr>
            <a:r>
              <a:rPr lang="en-GB" altLang="en-US" sz="800" b="1" dirty="0" err="1">
                <a:solidFill>
                  <a:srgbClr val="000000"/>
                </a:solidFill>
                <a:latin typeface="Arial" panose="020B0604020202020204" pitchFamily="34" charset="0"/>
                <a:cs typeface="Arial" panose="020B0604020202020204" pitchFamily="34" charset="0"/>
              </a:rPr>
              <a:t>Semple</a:t>
            </a:r>
            <a:r>
              <a:rPr lang="en-GB" altLang="en-US" sz="800" b="1" dirty="0">
                <a:solidFill>
                  <a:srgbClr val="000000"/>
                </a:solidFill>
                <a:latin typeface="Arial" panose="020B0604020202020204" pitchFamily="34" charset="0"/>
                <a:cs typeface="Arial" panose="020B0604020202020204" pitchFamily="34" charset="0"/>
              </a:rPr>
              <a:t> D, Bhandari S, Seymour AM </a:t>
            </a:r>
            <a:r>
              <a:rPr lang="en-GB" altLang="en-US" sz="800" b="1" dirty="0" err="1">
                <a:solidFill>
                  <a:srgbClr val="000000"/>
                </a:solidFill>
                <a:latin typeface="Arial" panose="020B0604020202020204" pitchFamily="34" charset="0"/>
                <a:cs typeface="Arial" panose="020B0604020202020204" pitchFamily="34" charset="0"/>
              </a:rPr>
              <a:t>Am</a:t>
            </a:r>
            <a:r>
              <a:rPr lang="en-GB" altLang="en-US" sz="800" b="1" dirty="0">
                <a:solidFill>
                  <a:srgbClr val="000000"/>
                </a:solidFill>
                <a:latin typeface="Arial" panose="020B0604020202020204" pitchFamily="34" charset="0"/>
                <a:cs typeface="Arial" panose="020B0604020202020204" pitchFamily="34" charset="0"/>
              </a:rPr>
              <a:t> J </a:t>
            </a:r>
            <a:r>
              <a:rPr lang="en-GB" altLang="en-US" sz="800" b="1" dirty="0" err="1">
                <a:solidFill>
                  <a:srgbClr val="000000"/>
                </a:solidFill>
                <a:latin typeface="Arial" panose="020B0604020202020204" pitchFamily="34" charset="0"/>
                <a:cs typeface="Arial" panose="020B0604020202020204" pitchFamily="34" charset="0"/>
              </a:rPr>
              <a:t>Physiol</a:t>
            </a:r>
            <a:r>
              <a:rPr lang="en-GB" altLang="en-US" sz="800" b="1" dirty="0">
                <a:solidFill>
                  <a:srgbClr val="000000"/>
                </a:solidFill>
                <a:latin typeface="Arial" panose="020B0604020202020204" pitchFamily="34" charset="0"/>
                <a:cs typeface="Arial" panose="020B0604020202020204" pitchFamily="34" charset="0"/>
              </a:rPr>
              <a:t> 2012 </a:t>
            </a:r>
          </a:p>
          <a:p>
            <a:pPr fontAlgn="base">
              <a:spcBef>
                <a:spcPct val="0"/>
              </a:spcBef>
              <a:spcAft>
                <a:spcPct val="0"/>
              </a:spcAft>
              <a:buClrTx/>
              <a:buSzTx/>
              <a:buFontTx/>
              <a:buNone/>
            </a:pPr>
            <a:r>
              <a:rPr lang="en-GB" altLang="en-US" sz="800" b="1" dirty="0">
                <a:solidFill>
                  <a:srgbClr val="000000"/>
                </a:solidFill>
                <a:latin typeface="Arial" panose="020B0604020202020204" pitchFamily="34" charset="0"/>
                <a:cs typeface="Arial" panose="020B0604020202020204" pitchFamily="34" charset="0"/>
              </a:rPr>
              <a:t>Taylor D, Seymour A, Bhandari S. Am J Physiology 2014</a:t>
            </a:r>
          </a:p>
        </p:txBody>
      </p:sp>
      <p:pic>
        <p:nvPicPr>
          <p:cNvPr id="6146" name="Picture 2" descr="N:\Human Iron\Activities\Partner meetings\2015 Copenhagen - Comwell Roskilde\AMD presentations\Layouted slides\Pics\Billede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797" y="1219200"/>
            <a:ext cx="4838275" cy="4816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44304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107950" y="6453188"/>
            <a:ext cx="8243888"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Gill Sans MT"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Gill Sans MT"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Gill Sans MT" pitchFamily="34"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Gill Sans MT" pitchFamily="34"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9pPr>
          </a:lstStyle>
          <a:p>
            <a:pPr fontAlgn="base">
              <a:lnSpc>
                <a:spcPct val="80000"/>
              </a:lnSpc>
              <a:spcBef>
                <a:spcPct val="50000"/>
              </a:spcBef>
              <a:spcAft>
                <a:spcPct val="20000"/>
              </a:spcAft>
              <a:buClr>
                <a:srgbClr val="04617B"/>
              </a:buClr>
              <a:buSzTx/>
              <a:buFontTx/>
              <a:buNone/>
            </a:pPr>
            <a:r>
              <a:rPr lang="en-US" altLang="en-US" sz="1200" i="1" dirty="0">
                <a:solidFill>
                  <a:srgbClr val="000000"/>
                </a:solidFill>
                <a:latin typeface="Arial" panose="020B0604020202020204" pitchFamily="34" charset="0"/>
                <a:cs typeface="Arial" panose="020B0604020202020204" pitchFamily="34" charset="0"/>
              </a:rPr>
              <a:t>Papayannopoulou T, et al. In: Hoffman R, et al., ed. Hematology: Basic Principles and Practice. 4</a:t>
            </a:r>
            <a:r>
              <a:rPr lang="en-US" altLang="en-US" sz="1200" i="1" baseline="30000" dirty="0">
                <a:solidFill>
                  <a:srgbClr val="000000"/>
                </a:solidFill>
                <a:latin typeface="Arial" panose="020B0604020202020204" pitchFamily="34" charset="0"/>
                <a:cs typeface="Arial" panose="020B0604020202020204" pitchFamily="34" charset="0"/>
              </a:rPr>
              <a:t>th</a:t>
            </a:r>
            <a:r>
              <a:rPr lang="en-US" altLang="en-US" sz="1200" i="1" dirty="0">
                <a:solidFill>
                  <a:srgbClr val="000000"/>
                </a:solidFill>
                <a:latin typeface="Arial" panose="020B0604020202020204" pitchFamily="34" charset="0"/>
                <a:cs typeface="Arial" panose="020B0604020202020204" pitchFamily="34" charset="0"/>
              </a:rPr>
              <a:t> ed. 2005;267-288. </a:t>
            </a:r>
          </a:p>
        </p:txBody>
      </p:sp>
      <p:grpSp>
        <p:nvGrpSpPr>
          <p:cNvPr id="17411" name="Group 3"/>
          <p:cNvGrpSpPr>
            <a:grpSpLocks/>
          </p:cNvGrpSpPr>
          <p:nvPr/>
        </p:nvGrpSpPr>
        <p:grpSpPr bwMode="auto">
          <a:xfrm>
            <a:off x="609600" y="2882900"/>
            <a:ext cx="2508250" cy="466725"/>
            <a:chOff x="384" y="1680"/>
            <a:chExt cx="1580" cy="294"/>
          </a:xfrm>
        </p:grpSpPr>
        <p:sp>
          <p:nvSpPr>
            <p:cNvPr id="17447" name="Text Box 4"/>
            <p:cNvSpPr txBox="1">
              <a:spLocks noChangeArrowheads="1"/>
            </p:cNvSpPr>
            <p:nvPr/>
          </p:nvSpPr>
          <p:spPr bwMode="auto">
            <a:xfrm>
              <a:off x="1159" y="1680"/>
              <a:ext cx="805" cy="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Gill Sans MT"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Gill Sans MT"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Gill Sans MT" pitchFamily="34"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Gill Sans MT" pitchFamily="34"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9pPr>
            </a:lstStyle>
            <a:p>
              <a:pPr algn="ctr" fontAlgn="base">
                <a:lnSpc>
                  <a:spcPct val="105000"/>
                </a:lnSpc>
                <a:spcBef>
                  <a:spcPct val="0"/>
                </a:spcBef>
                <a:spcAft>
                  <a:spcPct val="0"/>
                </a:spcAft>
                <a:buClr>
                  <a:srgbClr val="04617B"/>
                </a:buClr>
                <a:buSzTx/>
                <a:buFontTx/>
                <a:buNone/>
              </a:pPr>
              <a:r>
                <a:rPr lang="en-US" altLang="en-US" sz="1200">
                  <a:solidFill>
                    <a:srgbClr val="000000"/>
                  </a:solidFill>
                  <a:latin typeface="Arial" panose="020B0604020202020204" pitchFamily="34" charset="0"/>
                  <a:cs typeface="Arial" panose="020B0604020202020204" pitchFamily="34" charset="0"/>
                </a:rPr>
                <a:t>SCF, GM-CSF,</a:t>
              </a:r>
            </a:p>
            <a:p>
              <a:pPr algn="ctr" fontAlgn="base">
                <a:lnSpc>
                  <a:spcPct val="105000"/>
                </a:lnSpc>
                <a:spcBef>
                  <a:spcPct val="0"/>
                </a:spcBef>
                <a:spcAft>
                  <a:spcPct val="0"/>
                </a:spcAft>
                <a:buClr>
                  <a:srgbClr val="04617B"/>
                </a:buClr>
                <a:buSzTx/>
                <a:buFontTx/>
                <a:buNone/>
              </a:pPr>
              <a:r>
                <a:rPr lang="en-US" altLang="en-US" sz="1200">
                  <a:solidFill>
                    <a:srgbClr val="000000"/>
                  </a:solidFill>
                  <a:latin typeface="Arial" panose="020B0604020202020204" pitchFamily="34" charset="0"/>
                  <a:cs typeface="Arial" panose="020B0604020202020204" pitchFamily="34" charset="0"/>
                </a:rPr>
                <a:t>IL-3</a:t>
              </a:r>
            </a:p>
          </p:txBody>
        </p:sp>
        <p:sp>
          <p:nvSpPr>
            <p:cNvPr id="17448" name="Text Box 5"/>
            <p:cNvSpPr txBox="1">
              <a:spLocks noChangeArrowheads="1"/>
            </p:cNvSpPr>
            <p:nvPr/>
          </p:nvSpPr>
          <p:spPr bwMode="auto">
            <a:xfrm>
              <a:off x="384" y="1680"/>
              <a:ext cx="796" cy="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Gill Sans MT"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Gill Sans MT"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Gill Sans MT" pitchFamily="34"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Gill Sans MT" pitchFamily="34"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9pPr>
            </a:lstStyle>
            <a:p>
              <a:pPr fontAlgn="base">
                <a:lnSpc>
                  <a:spcPct val="105000"/>
                </a:lnSpc>
                <a:spcBef>
                  <a:spcPct val="0"/>
                </a:spcBef>
                <a:spcAft>
                  <a:spcPct val="0"/>
                </a:spcAft>
                <a:buClr>
                  <a:srgbClr val="04617B"/>
                </a:buClr>
                <a:buSzTx/>
                <a:buFontTx/>
                <a:buNone/>
              </a:pPr>
              <a:r>
                <a:rPr lang="en-US" altLang="en-US" sz="1200">
                  <a:solidFill>
                    <a:srgbClr val="000000"/>
                  </a:solidFill>
                  <a:latin typeface="Arial" panose="020B0604020202020204" pitchFamily="34" charset="0"/>
                  <a:cs typeface="Arial" panose="020B0604020202020204" pitchFamily="34" charset="0"/>
                </a:rPr>
                <a:t>SCF, IL-1, IL-3, </a:t>
              </a:r>
            </a:p>
            <a:p>
              <a:pPr fontAlgn="base">
                <a:lnSpc>
                  <a:spcPct val="105000"/>
                </a:lnSpc>
                <a:spcBef>
                  <a:spcPct val="0"/>
                </a:spcBef>
                <a:spcAft>
                  <a:spcPct val="0"/>
                </a:spcAft>
                <a:buClr>
                  <a:srgbClr val="04617B"/>
                </a:buClr>
                <a:buSzTx/>
                <a:buFontTx/>
                <a:buNone/>
              </a:pPr>
              <a:r>
                <a:rPr lang="en-US" altLang="en-US" sz="1200">
                  <a:solidFill>
                    <a:srgbClr val="000000"/>
                  </a:solidFill>
                  <a:latin typeface="Arial" panose="020B0604020202020204" pitchFamily="34" charset="0"/>
                  <a:cs typeface="Arial" panose="020B0604020202020204" pitchFamily="34" charset="0"/>
                </a:rPr>
                <a:t>IL-6, IL-11</a:t>
              </a:r>
            </a:p>
          </p:txBody>
        </p:sp>
      </p:grpSp>
      <p:sp>
        <p:nvSpPr>
          <p:cNvPr id="17412" name="Rectangle 6"/>
          <p:cNvSpPr>
            <a:spLocks noChangeArrowheads="1"/>
          </p:cNvSpPr>
          <p:nvPr/>
        </p:nvSpPr>
        <p:spPr bwMode="auto">
          <a:xfrm>
            <a:off x="166688" y="4581525"/>
            <a:ext cx="1166812"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Gill Sans MT"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Gill Sans MT"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Gill Sans MT" pitchFamily="34"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Gill Sans MT" pitchFamily="34"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9pPr>
          </a:lstStyle>
          <a:p>
            <a:pPr algn="ctr" eaLnBrk="0" fontAlgn="base" hangingPunct="0">
              <a:lnSpc>
                <a:spcPct val="105000"/>
              </a:lnSpc>
              <a:spcAft>
                <a:spcPct val="20000"/>
              </a:spcAft>
              <a:buClr>
                <a:srgbClr val="B44157"/>
              </a:buClr>
              <a:buSzPct val="120000"/>
              <a:buFontTx/>
              <a:buNone/>
            </a:pPr>
            <a:r>
              <a:rPr lang="en-US" altLang="en-US" sz="1200" b="1">
                <a:solidFill>
                  <a:srgbClr val="000000"/>
                </a:solidFill>
                <a:latin typeface="Verdana" panose="020B0604030504040204" pitchFamily="34" charset="0"/>
                <a:cs typeface="Arial" panose="020B0604020202020204" pitchFamily="34" charset="0"/>
              </a:rPr>
              <a:t>Pluripotent</a:t>
            </a:r>
            <a:br>
              <a:rPr lang="en-US" altLang="en-US" sz="1200" b="1">
                <a:solidFill>
                  <a:srgbClr val="000000"/>
                </a:solidFill>
                <a:latin typeface="Verdana" panose="020B0604030504040204" pitchFamily="34" charset="0"/>
                <a:cs typeface="Arial" panose="020B0604020202020204" pitchFamily="34" charset="0"/>
              </a:rPr>
            </a:br>
            <a:r>
              <a:rPr lang="en-US" altLang="en-US" sz="1200" b="1">
                <a:solidFill>
                  <a:srgbClr val="000000"/>
                </a:solidFill>
                <a:latin typeface="Verdana" panose="020B0604030504040204" pitchFamily="34" charset="0"/>
                <a:cs typeface="Arial" panose="020B0604020202020204" pitchFamily="34" charset="0"/>
              </a:rPr>
              <a:t>Stem Cell</a:t>
            </a:r>
          </a:p>
        </p:txBody>
      </p:sp>
      <p:sp>
        <p:nvSpPr>
          <p:cNvPr id="17413" name="Rectangle 7"/>
          <p:cNvSpPr>
            <a:spLocks noChangeArrowheads="1"/>
          </p:cNvSpPr>
          <p:nvPr/>
        </p:nvSpPr>
        <p:spPr bwMode="auto">
          <a:xfrm>
            <a:off x="1382713" y="4581525"/>
            <a:ext cx="1498600"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Gill Sans MT"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Gill Sans MT"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Gill Sans MT" pitchFamily="34"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Gill Sans MT" pitchFamily="34"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9pPr>
          </a:lstStyle>
          <a:p>
            <a:pPr algn="ctr" eaLnBrk="0" fontAlgn="base" hangingPunct="0">
              <a:lnSpc>
                <a:spcPct val="105000"/>
              </a:lnSpc>
              <a:spcAft>
                <a:spcPct val="20000"/>
              </a:spcAft>
              <a:buClr>
                <a:srgbClr val="B44157"/>
              </a:buClr>
              <a:buSzPct val="120000"/>
              <a:buFontTx/>
              <a:buNone/>
            </a:pPr>
            <a:r>
              <a:rPr lang="en-US" altLang="en-US" sz="1200" b="1">
                <a:solidFill>
                  <a:srgbClr val="000000"/>
                </a:solidFill>
                <a:latin typeface="Verdana" panose="020B0604030504040204" pitchFamily="34" charset="0"/>
                <a:cs typeface="Arial" panose="020B0604020202020204" pitchFamily="34" charset="0"/>
              </a:rPr>
              <a:t>Burst-Forming Unit-Erythroid Cells (BFU-E) </a:t>
            </a:r>
          </a:p>
        </p:txBody>
      </p:sp>
      <p:sp>
        <p:nvSpPr>
          <p:cNvPr id="17414" name="Rectangle 8"/>
          <p:cNvSpPr>
            <a:spLocks noChangeArrowheads="1"/>
          </p:cNvSpPr>
          <p:nvPr/>
        </p:nvSpPr>
        <p:spPr bwMode="auto">
          <a:xfrm>
            <a:off x="2755900" y="4581525"/>
            <a:ext cx="1579563"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Gill Sans MT"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Gill Sans MT"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Gill Sans MT" pitchFamily="34"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Gill Sans MT" pitchFamily="34"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9pPr>
          </a:lstStyle>
          <a:p>
            <a:pPr algn="ctr" eaLnBrk="0" fontAlgn="base" hangingPunct="0">
              <a:lnSpc>
                <a:spcPct val="105000"/>
              </a:lnSpc>
              <a:spcAft>
                <a:spcPct val="20000"/>
              </a:spcAft>
              <a:buClr>
                <a:srgbClr val="B44157"/>
              </a:buClr>
              <a:buSzPct val="120000"/>
              <a:buFontTx/>
              <a:buNone/>
            </a:pPr>
            <a:r>
              <a:rPr lang="en-US" altLang="en-US" sz="1200" b="1">
                <a:solidFill>
                  <a:srgbClr val="000000"/>
                </a:solidFill>
                <a:latin typeface="Verdana" panose="020B0604030504040204" pitchFamily="34" charset="0"/>
                <a:cs typeface="Arial" panose="020B0604020202020204" pitchFamily="34" charset="0"/>
              </a:rPr>
              <a:t>Colony-Forming</a:t>
            </a:r>
            <a:br>
              <a:rPr lang="en-US" altLang="en-US" sz="1200" b="1">
                <a:solidFill>
                  <a:srgbClr val="000000"/>
                </a:solidFill>
                <a:latin typeface="Verdana" panose="020B0604030504040204" pitchFamily="34" charset="0"/>
                <a:cs typeface="Arial" panose="020B0604020202020204" pitchFamily="34" charset="0"/>
              </a:rPr>
            </a:br>
            <a:r>
              <a:rPr lang="en-US" altLang="en-US" sz="1200" b="1">
                <a:solidFill>
                  <a:srgbClr val="000000"/>
                </a:solidFill>
                <a:latin typeface="Verdana" panose="020B0604030504040204" pitchFamily="34" charset="0"/>
                <a:cs typeface="Arial" panose="020B0604020202020204" pitchFamily="34" charset="0"/>
              </a:rPr>
              <a:t>Unit-Erythroid</a:t>
            </a:r>
            <a:br>
              <a:rPr lang="en-US" altLang="en-US" sz="1200" b="1">
                <a:solidFill>
                  <a:srgbClr val="000000"/>
                </a:solidFill>
                <a:latin typeface="Verdana" panose="020B0604030504040204" pitchFamily="34" charset="0"/>
                <a:cs typeface="Arial" panose="020B0604020202020204" pitchFamily="34" charset="0"/>
              </a:rPr>
            </a:br>
            <a:r>
              <a:rPr lang="en-US" altLang="en-US" sz="1200" b="1">
                <a:solidFill>
                  <a:srgbClr val="000000"/>
                </a:solidFill>
                <a:latin typeface="Verdana" panose="020B0604030504040204" pitchFamily="34" charset="0"/>
                <a:cs typeface="Arial" panose="020B0604020202020204" pitchFamily="34" charset="0"/>
              </a:rPr>
              <a:t>Cells (CFU-E)</a:t>
            </a:r>
          </a:p>
        </p:txBody>
      </p:sp>
      <p:sp>
        <p:nvSpPr>
          <p:cNvPr id="17415" name="Rectangle 9"/>
          <p:cNvSpPr>
            <a:spLocks noChangeArrowheads="1"/>
          </p:cNvSpPr>
          <p:nvPr/>
        </p:nvSpPr>
        <p:spPr bwMode="auto">
          <a:xfrm>
            <a:off x="6632575" y="4581525"/>
            <a:ext cx="138906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Gill Sans MT"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Gill Sans MT"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Gill Sans MT" pitchFamily="34"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Gill Sans MT" pitchFamily="34"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9pPr>
          </a:lstStyle>
          <a:p>
            <a:pPr algn="ctr" eaLnBrk="0" fontAlgn="base" hangingPunct="0">
              <a:lnSpc>
                <a:spcPct val="105000"/>
              </a:lnSpc>
              <a:spcAft>
                <a:spcPct val="20000"/>
              </a:spcAft>
              <a:buClr>
                <a:srgbClr val="B44157"/>
              </a:buClr>
              <a:buSzPct val="120000"/>
              <a:buFontTx/>
              <a:buNone/>
            </a:pPr>
            <a:r>
              <a:rPr lang="en-US" altLang="en-US" sz="1200" b="1">
                <a:solidFill>
                  <a:srgbClr val="000000"/>
                </a:solidFill>
                <a:latin typeface="Verdana" panose="020B0604030504040204" pitchFamily="34" charset="0"/>
                <a:cs typeface="Arial" panose="020B0604020202020204" pitchFamily="34" charset="0"/>
              </a:rPr>
              <a:t>Reticulocytes</a:t>
            </a:r>
          </a:p>
        </p:txBody>
      </p:sp>
      <p:sp>
        <p:nvSpPr>
          <p:cNvPr id="17416" name="Rectangle 10"/>
          <p:cNvSpPr>
            <a:spLocks noChangeArrowheads="1"/>
          </p:cNvSpPr>
          <p:nvPr/>
        </p:nvSpPr>
        <p:spPr bwMode="auto">
          <a:xfrm>
            <a:off x="8064500" y="4581525"/>
            <a:ext cx="7683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Gill Sans MT"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Gill Sans MT"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Gill Sans MT" pitchFamily="34"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Gill Sans MT" pitchFamily="34"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9pPr>
          </a:lstStyle>
          <a:p>
            <a:pPr algn="ctr" eaLnBrk="0" fontAlgn="base" hangingPunct="0">
              <a:lnSpc>
                <a:spcPct val="105000"/>
              </a:lnSpc>
              <a:spcAft>
                <a:spcPct val="20000"/>
              </a:spcAft>
              <a:buClr>
                <a:srgbClr val="B44157"/>
              </a:buClr>
              <a:buSzPct val="120000"/>
              <a:buFontTx/>
              <a:buNone/>
            </a:pPr>
            <a:r>
              <a:rPr lang="en-US" altLang="en-US" sz="1200" b="1">
                <a:solidFill>
                  <a:srgbClr val="000000"/>
                </a:solidFill>
                <a:latin typeface="Verdana" panose="020B0604030504040204" pitchFamily="34" charset="0"/>
                <a:cs typeface="Arial" panose="020B0604020202020204" pitchFamily="34" charset="0"/>
              </a:rPr>
              <a:t>RBCs</a:t>
            </a:r>
          </a:p>
        </p:txBody>
      </p:sp>
      <p:sp>
        <p:nvSpPr>
          <p:cNvPr id="17417" name="Rectangle 11"/>
          <p:cNvSpPr>
            <a:spLocks noChangeArrowheads="1"/>
          </p:cNvSpPr>
          <p:nvPr/>
        </p:nvSpPr>
        <p:spPr bwMode="auto">
          <a:xfrm>
            <a:off x="5645150" y="4581525"/>
            <a:ext cx="938213"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Gill Sans MT"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Gill Sans MT"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Gill Sans MT" pitchFamily="34"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Gill Sans MT" pitchFamily="34"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9pPr>
          </a:lstStyle>
          <a:p>
            <a:pPr algn="ctr" eaLnBrk="0" fontAlgn="base" hangingPunct="0">
              <a:lnSpc>
                <a:spcPct val="105000"/>
              </a:lnSpc>
              <a:spcAft>
                <a:spcPct val="20000"/>
              </a:spcAft>
              <a:buClr>
                <a:srgbClr val="B44157"/>
              </a:buClr>
              <a:buSzPct val="120000"/>
              <a:buFontTx/>
              <a:buNone/>
            </a:pPr>
            <a:r>
              <a:rPr lang="en-US" altLang="en-US" sz="1200" b="1">
                <a:solidFill>
                  <a:srgbClr val="000000"/>
                </a:solidFill>
                <a:latin typeface="Verdana" panose="020B0604030504040204" pitchFamily="34" charset="0"/>
                <a:cs typeface="Arial" panose="020B0604020202020204" pitchFamily="34" charset="0"/>
              </a:rPr>
              <a:t>Erythro-</a:t>
            </a:r>
            <a:br>
              <a:rPr lang="en-US" altLang="en-US" sz="1200" b="1">
                <a:solidFill>
                  <a:srgbClr val="000000"/>
                </a:solidFill>
                <a:latin typeface="Verdana" panose="020B0604030504040204" pitchFamily="34" charset="0"/>
                <a:cs typeface="Arial" panose="020B0604020202020204" pitchFamily="34" charset="0"/>
              </a:rPr>
            </a:br>
            <a:r>
              <a:rPr lang="en-US" altLang="en-US" sz="1200" b="1">
                <a:solidFill>
                  <a:srgbClr val="000000"/>
                </a:solidFill>
                <a:latin typeface="Verdana" panose="020B0604030504040204" pitchFamily="34" charset="0"/>
                <a:cs typeface="Arial" panose="020B0604020202020204" pitchFamily="34" charset="0"/>
              </a:rPr>
              <a:t>blasts</a:t>
            </a:r>
          </a:p>
        </p:txBody>
      </p:sp>
      <p:sp>
        <p:nvSpPr>
          <p:cNvPr id="17418" name="Rectangle 12"/>
          <p:cNvSpPr>
            <a:spLocks noChangeArrowheads="1"/>
          </p:cNvSpPr>
          <p:nvPr/>
        </p:nvSpPr>
        <p:spPr bwMode="auto">
          <a:xfrm>
            <a:off x="4146550" y="4581525"/>
            <a:ext cx="1389063"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Gill Sans MT"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Gill Sans MT"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Gill Sans MT" pitchFamily="34"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Gill Sans MT" pitchFamily="34"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9pPr>
          </a:lstStyle>
          <a:p>
            <a:pPr algn="ctr" eaLnBrk="0" fontAlgn="base" hangingPunct="0">
              <a:lnSpc>
                <a:spcPct val="105000"/>
              </a:lnSpc>
              <a:spcAft>
                <a:spcPct val="20000"/>
              </a:spcAft>
              <a:buClr>
                <a:srgbClr val="B44157"/>
              </a:buClr>
              <a:buSzPct val="120000"/>
              <a:buFontTx/>
              <a:buNone/>
            </a:pPr>
            <a:r>
              <a:rPr lang="en-US" altLang="en-US" sz="1200" b="1">
                <a:solidFill>
                  <a:srgbClr val="000000"/>
                </a:solidFill>
                <a:latin typeface="Verdana" panose="020B0604030504040204" pitchFamily="34" charset="0"/>
                <a:cs typeface="Arial" panose="020B0604020202020204" pitchFamily="34" charset="0"/>
              </a:rPr>
              <a:t>Proerythro-</a:t>
            </a:r>
            <a:br>
              <a:rPr lang="en-US" altLang="en-US" sz="1200" b="1">
                <a:solidFill>
                  <a:srgbClr val="000000"/>
                </a:solidFill>
                <a:latin typeface="Verdana" panose="020B0604030504040204" pitchFamily="34" charset="0"/>
                <a:cs typeface="Arial" panose="020B0604020202020204" pitchFamily="34" charset="0"/>
              </a:rPr>
            </a:br>
            <a:r>
              <a:rPr lang="en-US" altLang="en-US" sz="1200" b="1">
                <a:solidFill>
                  <a:srgbClr val="000000"/>
                </a:solidFill>
                <a:latin typeface="Verdana" panose="020B0604030504040204" pitchFamily="34" charset="0"/>
                <a:cs typeface="Arial" panose="020B0604020202020204" pitchFamily="34" charset="0"/>
              </a:rPr>
              <a:t>blasts</a:t>
            </a:r>
          </a:p>
        </p:txBody>
      </p:sp>
      <p:sp>
        <p:nvSpPr>
          <p:cNvPr id="17419" name="Rectangle 13"/>
          <p:cNvSpPr>
            <a:spLocks noChangeArrowheads="1"/>
          </p:cNvSpPr>
          <p:nvPr/>
        </p:nvSpPr>
        <p:spPr bwMode="auto">
          <a:xfrm>
            <a:off x="4419600" y="4279900"/>
            <a:ext cx="1658938"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Gill Sans MT"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Gill Sans MT"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Gill Sans MT" pitchFamily="34"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Gill Sans MT" pitchFamily="34"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9pPr>
          </a:lstStyle>
          <a:p>
            <a:pPr algn="ctr" eaLnBrk="0" fontAlgn="base" hangingPunct="0">
              <a:lnSpc>
                <a:spcPct val="90000"/>
              </a:lnSpc>
              <a:spcAft>
                <a:spcPct val="20000"/>
              </a:spcAft>
              <a:buClr>
                <a:srgbClr val="B44157"/>
              </a:buClr>
              <a:buSzPct val="120000"/>
              <a:buFontTx/>
              <a:buNone/>
            </a:pPr>
            <a:r>
              <a:rPr lang="en-US" altLang="en-US" sz="1200" b="1">
                <a:solidFill>
                  <a:srgbClr val="000000"/>
                </a:solidFill>
                <a:latin typeface="Verdana" panose="020B0604030504040204" pitchFamily="34" charset="0"/>
                <a:cs typeface="Arial" panose="020B0604020202020204" pitchFamily="34" charset="0"/>
              </a:rPr>
              <a:t>About 8 Days</a:t>
            </a:r>
          </a:p>
        </p:txBody>
      </p:sp>
      <p:sp>
        <p:nvSpPr>
          <p:cNvPr id="17420" name="Line 14"/>
          <p:cNvSpPr>
            <a:spLocks noChangeShapeType="1"/>
          </p:cNvSpPr>
          <p:nvPr/>
        </p:nvSpPr>
        <p:spPr bwMode="auto">
          <a:xfrm>
            <a:off x="3319463" y="4324350"/>
            <a:ext cx="0" cy="211138"/>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GB" sz="2000">
              <a:solidFill>
                <a:srgbClr val="000000"/>
              </a:solidFill>
              <a:latin typeface="Arial" panose="020B0604020202020204" pitchFamily="34" charset="0"/>
              <a:cs typeface="Arial" panose="020B0604020202020204" pitchFamily="34" charset="0"/>
            </a:endParaRPr>
          </a:p>
        </p:txBody>
      </p:sp>
      <p:sp>
        <p:nvSpPr>
          <p:cNvPr id="17421" name="Line 15"/>
          <p:cNvSpPr>
            <a:spLocks noChangeShapeType="1"/>
          </p:cNvSpPr>
          <p:nvPr/>
        </p:nvSpPr>
        <p:spPr bwMode="auto">
          <a:xfrm>
            <a:off x="3319463" y="4414838"/>
            <a:ext cx="1179512"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z="2000">
              <a:solidFill>
                <a:srgbClr val="000000"/>
              </a:solidFill>
              <a:latin typeface="Arial" panose="020B0604020202020204" pitchFamily="34" charset="0"/>
              <a:cs typeface="Arial" panose="020B0604020202020204" pitchFamily="34" charset="0"/>
            </a:endParaRPr>
          </a:p>
        </p:txBody>
      </p:sp>
      <p:sp>
        <p:nvSpPr>
          <p:cNvPr id="17422" name="Line 16"/>
          <p:cNvSpPr>
            <a:spLocks noChangeShapeType="1"/>
          </p:cNvSpPr>
          <p:nvPr/>
        </p:nvSpPr>
        <p:spPr bwMode="auto">
          <a:xfrm>
            <a:off x="5978525" y="4416425"/>
            <a:ext cx="133667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z="2000">
              <a:solidFill>
                <a:srgbClr val="000000"/>
              </a:solidFill>
              <a:latin typeface="Arial" panose="020B0604020202020204" pitchFamily="34" charset="0"/>
              <a:cs typeface="Arial" panose="020B0604020202020204" pitchFamily="34" charset="0"/>
            </a:endParaRPr>
          </a:p>
        </p:txBody>
      </p:sp>
      <p:sp>
        <p:nvSpPr>
          <p:cNvPr id="17423" name="Line 17"/>
          <p:cNvSpPr>
            <a:spLocks noChangeShapeType="1"/>
          </p:cNvSpPr>
          <p:nvPr/>
        </p:nvSpPr>
        <p:spPr bwMode="auto">
          <a:xfrm>
            <a:off x="7323138" y="4311650"/>
            <a:ext cx="0" cy="21113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GB" sz="2000">
              <a:solidFill>
                <a:srgbClr val="000000"/>
              </a:solidFill>
              <a:latin typeface="Arial" panose="020B0604020202020204" pitchFamily="34" charset="0"/>
              <a:cs typeface="Arial" panose="020B0604020202020204" pitchFamily="34" charset="0"/>
            </a:endParaRPr>
          </a:p>
        </p:txBody>
      </p:sp>
      <p:grpSp>
        <p:nvGrpSpPr>
          <p:cNvPr id="57" name="Group 18"/>
          <p:cNvGrpSpPr>
            <a:grpSpLocks/>
          </p:cNvGrpSpPr>
          <p:nvPr/>
        </p:nvGrpSpPr>
        <p:grpSpPr bwMode="auto">
          <a:xfrm>
            <a:off x="5661025" y="2724150"/>
            <a:ext cx="738188" cy="657225"/>
            <a:chOff x="3566" y="1580"/>
            <a:chExt cx="465" cy="414"/>
          </a:xfrm>
        </p:grpSpPr>
        <p:sp>
          <p:nvSpPr>
            <p:cNvPr id="17445" name="Line 19"/>
            <p:cNvSpPr>
              <a:spLocks noChangeShapeType="1"/>
            </p:cNvSpPr>
            <p:nvPr/>
          </p:nvSpPr>
          <p:spPr bwMode="auto">
            <a:xfrm>
              <a:off x="3810" y="1789"/>
              <a:ext cx="2" cy="205"/>
            </a:xfrm>
            <a:prstGeom prst="line">
              <a:avLst/>
            </a:prstGeom>
            <a:noFill/>
            <a:ln w="28575" cap="rnd">
              <a:solidFill>
                <a:srgbClr val="FC1721"/>
              </a:solidFill>
              <a:prstDash val="sysDot"/>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z="2000">
                <a:solidFill>
                  <a:srgbClr val="000000"/>
                </a:solidFill>
                <a:latin typeface="Arial" panose="020B0604020202020204" pitchFamily="34" charset="0"/>
                <a:cs typeface="Arial" panose="020B0604020202020204" pitchFamily="34" charset="0"/>
              </a:endParaRPr>
            </a:p>
          </p:txBody>
        </p:sp>
        <p:sp>
          <p:nvSpPr>
            <p:cNvPr id="17446" name="Rectangle 20"/>
            <p:cNvSpPr>
              <a:spLocks noChangeArrowheads="1"/>
            </p:cNvSpPr>
            <p:nvPr/>
          </p:nvSpPr>
          <p:spPr bwMode="auto">
            <a:xfrm>
              <a:off x="3566" y="1580"/>
              <a:ext cx="465" cy="19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Gill Sans MT"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Gill Sans MT"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Gill Sans MT" pitchFamily="34"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Gill Sans MT" pitchFamily="34"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9pPr>
            </a:lstStyle>
            <a:p>
              <a:pPr algn="ctr" eaLnBrk="0" fontAlgn="base" hangingPunct="0">
                <a:lnSpc>
                  <a:spcPct val="90000"/>
                </a:lnSpc>
                <a:spcAft>
                  <a:spcPct val="20000"/>
                </a:spcAft>
                <a:buClr>
                  <a:srgbClr val="B44157"/>
                </a:buClr>
                <a:buSzPct val="120000"/>
                <a:buFontTx/>
                <a:buNone/>
              </a:pPr>
              <a:r>
                <a:rPr lang="en-US" altLang="en-US" sz="1600" b="1">
                  <a:solidFill>
                    <a:srgbClr val="000000"/>
                  </a:solidFill>
                  <a:latin typeface="Verdana" panose="020B0604030504040204" pitchFamily="34" charset="0"/>
                  <a:cs typeface="Arial" panose="020B0604020202020204" pitchFamily="34" charset="0"/>
                </a:rPr>
                <a:t>Iron</a:t>
              </a:r>
              <a:endParaRPr lang="en-US" altLang="en-US" sz="1400" b="1">
                <a:solidFill>
                  <a:srgbClr val="000000"/>
                </a:solidFill>
                <a:latin typeface="Verdana" panose="020B0604030504040204" pitchFamily="34" charset="0"/>
                <a:cs typeface="Arial" panose="020B0604020202020204" pitchFamily="34" charset="0"/>
              </a:endParaRPr>
            </a:p>
          </p:txBody>
        </p:sp>
      </p:grpSp>
      <p:grpSp>
        <p:nvGrpSpPr>
          <p:cNvPr id="60" name="Group 21"/>
          <p:cNvGrpSpPr>
            <a:grpSpLocks/>
          </p:cNvGrpSpPr>
          <p:nvPr/>
        </p:nvGrpSpPr>
        <p:grpSpPr bwMode="auto">
          <a:xfrm>
            <a:off x="2174875" y="1979613"/>
            <a:ext cx="2697163" cy="936625"/>
            <a:chOff x="1370" y="1111"/>
            <a:chExt cx="1699" cy="590"/>
          </a:xfrm>
        </p:grpSpPr>
        <p:grpSp>
          <p:nvGrpSpPr>
            <p:cNvPr id="17436" name="Group 22"/>
            <p:cNvGrpSpPr>
              <a:grpSpLocks/>
            </p:cNvGrpSpPr>
            <p:nvPr/>
          </p:nvGrpSpPr>
          <p:grpSpPr bwMode="auto">
            <a:xfrm>
              <a:off x="1370" y="1338"/>
              <a:ext cx="1699" cy="332"/>
              <a:chOff x="1897" y="1968"/>
              <a:chExt cx="826" cy="332"/>
            </a:xfrm>
          </p:grpSpPr>
          <p:grpSp>
            <p:nvGrpSpPr>
              <p:cNvPr id="17439" name="Group 23"/>
              <p:cNvGrpSpPr>
                <a:grpSpLocks/>
              </p:cNvGrpSpPr>
              <p:nvPr/>
            </p:nvGrpSpPr>
            <p:grpSpPr bwMode="auto">
              <a:xfrm>
                <a:off x="1897" y="1968"/>
                <a:ext cx="282" cy="332"/>
                <a:chOff x="1734" y="2208"/>
                <a:chExt cx="306" cy="360"/>
              </a:xfrm>
            </p:grpSpPr>
            <p:sp>
              <p:nvSpPr>
                <p:cNvPr id="17443" name="Arc 24"/>
                <p:cNvSpPr>
                  <a:spLocks/>
                </p:cNvSpPr>
                <p:nvPr/>
              </p:nvSpPr>
              <p:spPr bwMode="auto">
                <a:xfrm rot="-5400000">
                  <a:off x="1731" y="2211"/>
                  <a:ext cx="312" cy="30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rgbClr val="CC0099"/>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GB" sz="2000">
                    <a:solidFill>
                      <a:srgbClr val="000000"/>
                    </a:solidFill>
                    <a:latin typeface="Arial" panose="020B0604020202020204" pitchFamily="34" charset="0"/>
                    <a:cs typeface="Arial" panose="020B0604020202020204" pitchFamily="34" charset="0"/>
                  </a:endParaRPr>
                </a:p>
              </p:txBody>
            </p:sp>
            <p:sp>
              <p:nvSpPr>
                <p:cNvPr id="17444" name="Line 25"/>
                <p:cNvSpPr>
                  <a:spLocks noChangeShapeType="1"/>
                </p:cNvSpPr>
                <p:nvPr/>
              </p:nvSpPr>
              <p:spPr bwMode="auto">
                <a:xfrm>
                  <a:off x="1734" y="2520"/>
                  <a:ext cx="0" cy="48"/>
                </a:xfrm>
                <a:prstGeom prst="line">
                  <a:avLst/>
                </a:prstGeom>
                <a:noFill/>
                <a:ln w="9525">
                  <a:solidFill>
                    <a:srgbClr val="CC0099"/>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z="2000">
                    <a:solidFill>
                      <a:srgbClr val="000000"/>
                    </a:solidFill>
                    <a:latin typeface="Arial" panose="020B0604020202020204" pitchFamily="34" charset="0"/>
                    <a:cs typeface="Arial" panose="020B0604020202020204" pitchFamily="34" charset="0"/>
                  </a:endParaRPr>
                </a:p>
              </p:txBody>
            </p:sp>
          </p:grpSp>
          <p:grpSp>
            <p:nvGrpSpPr>
              <p:cNvPr id="17440" name="Group 26"/>
              <p:cNvGrpSpPr>
                <a:grpSpLocks/>
              </p:cNvGrpSpPr>
              <p:nvPr/>
            </p:nvGrpSpPr>
            <p:grpSpPr bwMode="auto">
              <a:xfrm>
                <a:off x="2456" y="1968"/>
                <a:ext cx="267" cy="332"/>
                <a:chOff x="2340" y="2208"/>
                <a:chExt cx="289" cy="360"/>
              </a:xfrm>
            </p:grpSpPr>
            <p:sp>
              <p:nvSpPr>
                <p:cNvPr id="17441" name="Arc 27"/>
                <p:cNvSpPr>
                  <a:spLocks/>
                </p:cNvSpPr>
                <p:nvPr/>
              </p:nvSpPr>
              <p:spPr bwMode="auto">
                <a:xfrm>
                  <a:off x="2340" y="2208"/>
                  <a:ext cx="288" cy="31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rgbClr val="CC0099"/>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GB" sz="2000">
                    <a:solidFill>
                      <a:srgbClr val="000000"/>
                    </a:solidFill>
                    <a:latin typeface="Arial" panose="020B0604020202020204" pitchFamily="34" charset="0"/>
                    <a:cs typeface="Arial" panose="020B0604020202020204" pitchFamily="34" charset="0"/>
                  </a:endParaRPr>
                </a:p>
              </p:txBody>
            </p:sp>
            <p:sp>
              <p:nvSpPr>
                <p:cNvPr id="17442" name="Line 28"/>
                <p:cNvSpPr>
                  <a:spLocks noChangeShapeType="1"/>
                </p:cNvSpPr>
                <p:nvPr/>
              </p:nvSpPr>
              <p:spPr bwMode="auto">
                <a:xfrm>
                  <a:off x="2628" y="2520"/>
                  <a:ext cx="1" cy="48"/>
                </a:xfrm>
                <a:prstGeom prst="line">
                  <a:avLst/>
                </a:prstGeom>
                <a:noFill/>
                <a:ln w="9525">
                  <a:solidFill>
                    <a:srgbClr val="CC0099"/>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z="2000">
                    <a:solidFill>
                      <a:srgbClr val="000000"/>
                    </a:solidFill>
                    <a:latin typeface="Arial" panose="020B0604020202020204" pitchFamily="34" charset="0"/>
                    <a:cs typeface="Arial" panose="020B0604020202020204" pitchFamily="34" charset="0"/>
                  </a:endParaRPr>
                </a:p>
              </p:txBody>
            </p:sp>
          </p:grpSp>
        </p:grpSp>
        <p:sp>
          <p:nvSpPr>
            <p:cNvPr id="17437" name="Rectangle 29"/>
            <p:cNvSpPr>
              <a:spLocks noChangeArrowheads="1"/>
            </p:cNvSpPr>
            <p:nvPr/>
          </p:nvSpPr>
          <p:spPr bwMode="auto">
            <a:xfrm>
              <a:off x="1551" y="1111"/>
              <a:ext cx="1420" cy="189"/>
            </a:xfrm>
            <a:prstGeom prst="rect">
              <a:avLst/>
            </a:prstGeom>
            <a:solidFill>
              <a:srgbClr val="FFFF00"/>
            </a:solidFill>
            <a:ln w="9525">
              <a:solidFill>
                <a:srgbClr val="CC0099"/>
              </a:solidFill>
              <a:miter lim="800000"/>
              <a:headEnd/>
              <a:tailEnd/>
            </a:ln>
          </p:spPr>
          <p:txBody>
            <a:bodyPr anchor="b">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Gill Sans MT"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Gill Sans MT"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Gill Sans MT" pitchFamily="34"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Gill Sans MT" pitchFamily="34"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9pPr>
            </a:lstStyle>
            <a:p>
              <a:pPr algn="ctr" eaLnBrk="0" fontAlgn="base" hangingPunct="0">
                <a:lnSpc>
                  <a:spcPct val="85000"/>
                </a:lnSpc>
                <a:spcAft>
                  <a:spcPct val="20000"/>
                </a:spcAft>
                <a:buClr>
                  <a:srgbClr val="B44157"/>
                </a:buClr>
                <a:buSzPct val="120000"/>
                <a:buFontTx/>
                <a:buNone/>
              </a:pPr>
              <a:r>
                <a:rPr lang="en-US" altLang="en-US" sz="1600" b="1">
                  <a:solidFill>
                    <a:srgbClr val="000000"/>
                  </a:solidFill>
                  <a:latin typeface="Verdana" panose="020B0604030504040204" pitchFamily="34" charset="0"/>
                  <a:cs typeface="Arial" panose="020B0604020202020204" pitchFamily="34" charset="0"/>
                </a:rPr>
                <a:t>Erythropoietin</a:t>
              </a:r>
            </a:p>
          </p:txBody>
        </p:sp>
        <p:sp>
          <p:nvSpPr>
            <p:cNvPr id="17438" name="Line 30"/>
            <p:cNvSpPr>
              <a:spLocks noChangeShapeType="1"/>
            </p:cNvSpPr>
            <p:nvPr/>
          </p:nvSpPr>
          <p:spPr bwMode="auto">
            <a:xfrm>
              <a:off x="2258" y="1371"/>
              <a:ext cx="0" cy="330"/>
            </a:xfrm>
            <a:prstGeom prst="line">
              <a:avLst/>
            </a:prstGeom>
            <a:noFill/>
            <a:ln w="28575">
              <a:solidFill>
                <a:srgbClr val="CC0099"/>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GB" sz="2000">
                <a:solidFill>
                  <a:srgbClr val="000000"/>
                </a:solidFill>
                <a:latin typeface="Arial" panose="020B0604020202020204" pitchFamily="34" charset="0"/>
                <a:cs typeface="Arial" panose="020B0604020202020204" pitchFamily="34" charset="0"/>
              </a:endParaRPr>
            </a:p>
          </p:txBody>
        </p:sp>
      </p:grpSp>
      <p:grpSp>
        <p:nvGrpSpPr>
          <p:cNvPr id="17426" name="Group 31"/>
          <p:cNvGrpSpPr>
            <a:grpSpLocks/>
          </p:cNvGrpSpPr>
          <p:nvPr/>
        </p:nvGrpSpPr>
        <p:grpSpPr bwMode="auto">
          <a:xfrm>
            <a:off x="396875" y="3316288"/>
            <a:ext cx="8402638" cy="1120775"/>
            <a:chOff x="266" y="801"/>
            <a:chExt cx="5293" cy="706"/>
          </a:xfrm>
        </p:grpSpPr>
        <p:sp>
          <p:nvSpPr>
            <p:cNvPr id="17428" name="AutoShape 32"/>
            <p:cNvSpPr>
              <a:spLocks noChangeArrowheads="1"/>
            </p:cNvSpPr>
            <p:nvPr/>
          </p:nvSpPr>
          <p:spPr bwMode="auto">
            <a:xfrm>
              <a:off x="921" y="1102"/>
              <a:ext cx="138" cy="107"/>
            </a:xfrm>
            <a:prstGeom prst="rightArrow">
              <a:avLst>
                <a:gd name="adj1" fmla="val 49537"/>
                <a:gd name="adj2" fmla="val 48597"/>
              </a:avLst>
            </a:prstGeom>
            <a:solidFill>
              <a:srgbClr val="FC17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Gill Sans MT"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Gill Sans MT"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Gill Sans MT" pitchFamily="34"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Gill Sans MT" pitchFamily="34"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9pPr>
            </a:lstStyle>
            <a:p>
              <a:pPr fontAlgn="base">
                <a:lnSpc>
                  <a:spcPct val="105000"/>
                </a:lnSpc>
                <a:spcBef>
                  <a:spcPct val="100000"/>
                </a:spcBef>
                <a:spcAft>
                  <a:spcPct val="20000"/>
                </a:spcAft>
                <a:buClr>
                  <a:srgbClr val="04617B"/>
                </a:buClr>
                <a:buSzTx/>
                <a:buFontTx/>
                <a:buNone/>
              </a:pPr>
              <a:endParaRPr lang="en-GB" altLang="en-US" sz="2000">
                <a:solidFill>
                  <a:srgbClr val="000000"/>
                </a:solidFill>
                <a:latin typeface="Arial" panose="020B0604020202020204" pitchFamily="34" charset="0"/>
                <a:cs typeface="Arial" panose="020B0604020202020204" pitchFamily="34" charset="0"/>
              </a:endParaRPr>
            </a:p>
          </p:txBody>
        </p:sp>
        <p:sp>
          <p:nvSpPr>
            <p:cNvPr id="17429" name="AutoShape 33"/>
            <p:cNvSpPr>
              <a:spLocks noChangeArrowheads="1"/>
            </p:cNvSpPr>
            <p:nvPr/>
          </p:nvSpPr>
          <p:spPr bwMode="auto">
            <a:xfrm>
              <a:off x="1842" y="1102"/>
              <a:ext cx="138" cy="107"/>
            </a:xfrm>
            <a:prstGeom prst="rightArrow">
              <a:avLst>
                <a:gd name="adj1" fmla="val 49537"/>
                <a:gd name="adj2" fmla="val 48597"/>
              </a:avLst>
            </a:prstGeom>
            <a:solidFill>
              <a:srgbClr val="FC17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Gill Sans MT"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Gill Sans MT"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Gill Sans MT" pitchFamily="34"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Gill Sans MT" pitchFamily="34"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9pPr>
            </a:lstStyle>
            <a:p>
              <a:pPr fontAlgn="base">
                <a:lnSpc>
                  <a:spcPct val="105000"/>
                </a:lnSpc>
                <a:spcBef>
                  <a:spcPct val="100000"/>
                </a:spcBef>
                <a:spcAft>
                  <a:spcPct val="20000"/>
                </a:spcAft>
                <a:buClr>
                  <a:srgbClr val="04617B"/>
                </a:buClr>
                <a:buSzTx/>
                <a:buFontTx/>
                <a:buNone/>
              </a:pPr>
              <a:endParaRPr lang="en-GB" altLang="en-US" sz="2000">
                <a:solidFill>
                  <a:srgbClr val="000000"/>
                </a:solidFill>
                <a:latin typeface="Arial" panose="020B0604020202020204" pitchFamily="34" charset="0"/>
                <a:cs typeface="Arial" panose="020B0604020202020204" pitchFamily="34" charset="0"/>
              </a:endParaRPr>
            </a:p>
          </p:txBody>
        </p:sp>
        <p:sp>
          <p:nvSpPr>
            <p:cNvPr id="17430" name="AutoShape 34"/>
            <p:cNvSpPr>
              <a:spLocks noChangeArrowheads="1"/>
            </p:cNvSpPr>
            <p:nvPr/>
          </p:nvSpPr>
          <p:spPr bwMode="auto">
            <a:xfrm>
              <a:off x="2697" y="1102"/>
              <a:ext cx="138" cy="107"/>
            </a:xfrm>
            <a:prstGeom prst="rightArrow">
              <a:avLst>
                <a:gd name="adj1" fmla="val 49537"/>
                <a:gd name="adj2" fmla="val 48597"/>
              </a:avLst>
            </a:prstGeom>
            <a:solidFill>
              <a:srgbClr val="FC17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Gill Sans MT"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Gill Sans MT"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Gill Sans MT" pitchFamily="34"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Gill Sans MT" pitchFamily="34"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9pPr>
            </a:lstStyle>
            <a:p>
              <a:pPr fontAlgn="base">
                <a:lnSpc>
                  <a:spcPct val="105000"/>
                </a:lnSpc>
                <a:spcBef>
                  <a:spcPct val="100000"/>
                </a:spcBef>
                <a:spcAft>
                  <a:spcPct val="20000"/>
                </a:spcAft>
                <a:buClr>
                  <a:srgbClr val="04617B"/>
                </a:buClr>
                <a:buSzTx/>
                <a:buFontTx/>
                <a:buNone/>
              </a:pPr>
              <a:endParaRPr lang="en-GB" altLang="en-US" sz="2000">
                <a:solidFill>
                  <a:srgbClr val="000000"/>
                </a:solidFill>
                <a:latin typeface="Arial" panose="020B0604020202020204" pitchFamily="34" charset="0"/>
                <a:cs typeface="Arial" panose="020B0604020202020204" pitchFamily="34" charset="0"/>
              </a:endParaRPr>
            </a:p>
          </p:txBody>
        </p:sp>
        <p:sp>
          <p:nvSpPr>
            <p:cNvPr id="17431" name="AutoShape 35"/>
            <p:cNvSpPr>
              <a:spLocks noChangeArrowheads="1"/>
            </p:cNvSpPr>
            <p:nvPr/>
          </p:nvSpPr>
          <p:spPr bwMode="auto">
            <a:xfrm>
              <a:off x="3417" y="1102"/>
              <a:ext cx="138" cy="107"/>
            </a:xfrm>
            <a:prstGeom prst="rightArrow">
              <a:avLst>
                <a:gd name="adj1" fmla="val 49537"/>
                <a:gd name="adj2" fmla="val 48597"/>
              </a:avLst>
            </a:prstGeom>
            <a:solidFill>
              <a:srgbClr val="FC17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Gill Sans MT"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Gill Sans MT"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Gill Sans MT" pitchFamily="34"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Gill Sans MT" pitchFamily="34"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9pPr>
            </a:lstStyle>
            <a:p>
              <a:pPr fontAlgn="base">
                <a:lnSpc>
                  <a:spcPct val="105000"/>
                </a:lnSpc>
                <a:spcBef>
                  <a:spcPct val="100000"/>
                </a:spcBef>
                <a:spcAft>
                  <a:spcPct val="20000"/>
                </a:spcAft>
                <a:buClr>
                  <a:srgbClr val="04617B"/>
                </a:buClr>
                <a:buSzTx/>
                <a:buFontTx/>
                <a:buNone/>
              </a:pPr>
              <a:endParaRPr lang="en-GB" altLang="en-US" sz="2000">
                <a:solidFill>
                  <a:srgbClr val="000000"/>
                </a:solidFill>
                <a:latin typeface="Arial" panose="020B0604020202020204" pitchFamily="34" charset="0"/>
                <a:cs typeface="Arial" panose="020B0604020202020204" pitchFamily="34" charset="0"/>
              </a:endParaRPr>
            </a:p>
          </p:txBody>
        </p:sp>
        <p:sp>
          <p:nvSpPr>
            <p:cNvPr id="17432" name="AutoShape 36"/>
            <p:cNvSpPr>
              <a:spLocks noChangeArrowheads="1"/>
            </p:cNvSpPr>
            <p:nvPr/>
          </p:nvSpPr>
          <p:spPr bwMode="auto">
            <a:xfrm>
              <a:off x="4227" y="1102"/>
              <a:ext cx="138" cy="107"/>
            </a:xfrm>
            <a:prstGeom prst="rightArrow">
              <a:avLst>
                <a:gd name="adj1" fmla="val 49537"/>
                <a:gd name="adj2" fmla="val 48597"/>
              </a:avLst>
            </a:prstGeom>
            <a:solidFill>
              <a:srgbClr val="FC17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Gill Sans MT"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Gill Sans MT"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Gill Sans MT" pitchFamily="34"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Gill Sans MT" pitchFamily="34"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9pPr>
            </a:lstStyle>
            <a:p>
              <a:pPr fontAlgn="base">
                <a:lnSpc>
                  <a:spcPct val="105000"/>
                </a:lnSpc>
                <a:spcBef>
                  <a:spcPct val="100000"/>
                </a:spcBef>
                <a:spcAft>
                  <a:spcPct val="20000"/>
                </a:spcAft>
                <a:buClr>
                  <a:srgbClr val="04617B"/>
                </a:buClr>
                <a:buSzTx/>
                <a:buFontTx/>
                <a:buNone/>
              </a:pPr>
              <a:endParaRPr lang="en-GB" altLang="en-US" sz="2000">
                <a:solidFill>
                  <a:srgbClr val="000000"/>
                </a:solidFill>
                <a:latin typeface="Arial" panose="020B0604020202020204" pitchFamily="34" charset="0"/>
                <a:cs typeface="Arial" panose="020B0604020202020204" pitchFamily="34" charset="0"/>
              </a:endParaRPr>
            </a:p>
          </p:txBody>
        </p:sp>
        <p:sp>
          <p:nvSpPr>
            <p:cNvPr id="17433" name="AutoShape 37"/>
            <p:cNvSpPr>
              <a:spLocks noChangeArrowheads="1"/>
            </p:cNvSpPr>
            <p:nvPr/>
          </p:nvSpPr>
          <p:spPr bwMode="auto">
            <a:xfrm>
              <a:off x="4916" y="1102"/>
              <a:ext cx="138" cy="107"/>
            </a:xfrm>
            <a:prstGeom prst="rightArrow">
              <a:avLst>
                <a:gd name="adj1" fmla="val 49537"/>
                <a:gd name="adj2" fmla="val 48597"/>
              </a:avLst>
            </a:prstGeom>
            <a:solidFill>
              <a:srgbClr val="FC17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Gill Sans MT"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Gill Sans MT"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Gill Sans MT" pitchFamily="34"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Gill Sans MT" pitchFamily="34"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9pPr>
            </a:lstStyle>
            <a:p>
              <a:pPr fontAlgn="base">
                <a:lnSpc>
                  <a:spcPct val="105000"/>
                </a:lnSpc>
                <a:spcBef>
                  <a:spcPct val="100000"/>
                </a:spcBef>
                <a:spcAft>
                  <a:spcPct val="20000"/>
                </a:spcAft>
                <a:buClr>
                  <a:srgbClr val="04617B"/>
                </a:buClr>
                <a:buSzTx/>
                <a:buFontTx/>
                <a:buNone/>
              </a:pPr>
              <a:endParaRPr lang="en-GB" altLang="en-US" sz="2000">
                <a:solidFill>
                  <a:srgbClr val="000000"/>
                </a:solidFill>
                <a:latin typeface="Arial" panose="020B0604020202020204" pitchFamily="34" charset="0"/>
                <a:cs typeface="Arial" panose="020B0604020202020204" pitchFamily="34" charset="0"/>
              </a:endParaRPr>
            </a:p>
          </p:txBody>
        </p:sp>
        <p:pic>
          <p:nvPicPr>
            <p:cNvPr id="17434" name="Picture 38" descr="Dynam-Tool-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 y="801"/>
              <a:ext cx="5293" cy="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5" name="Picture 39" descr="Dynam-Tool-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 y="801"/>
              <a:ext cx="5293" cy="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427" name="Rectangle 40"/>
          <p:cNvSpPr>
            <a:spLocks noChangeArrowheads="1"/>
          </p:cNvSpPr>
          <p:nvPr/>
        </p:nvSpPr>
        <p:spPr bwMode="auto">
          <a:xfrm>
            <a:off x="0" y="-84138"/>
            <a:ext cx="91440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nchorCtr="1"/>
          <a:lstStyle>
            <a:lvl1pPr>
              <a:spcBef>
                <a:spcPct val="20000"/>
              </a:spcBef>
              <a:buClr>
                <a:srgbClr val="0BD0D9"/>
              </a:buClr>
              <a:buSzPct val="95000"/>
              <a:buFont typeface="Wingdings 2" panose="05020102010507070707" pitchFamily="18" charset="2"/>
              <a:buChar char=""/>
              <a:defRPr sz="2600">
                <a:solidFill>
                  <a:schemeClr val="tx1"/>
                </a:solidFill>
                <a:latin typeface="Gill Sans MT"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Gill Sans MT"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Gill Sans MT" pitchFamily="34"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Gill Sans MT" pitchFamily="34"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9pPr>
          </a:lstStyle>
          <a:p>
            <a:pPr algn="ctr" fontAlgn="base">
              <a:lnSpc>
                <a:spcPct val="105000"/>
              </a:lnSpc>
              <a:spcBef>
                <a:spcPct val="100000"/>
              </a:spcBef>
              <a:spcAft>
                <a:spcPct val="20000"/>
              </a:spcAft>
              <a:buClr>
                <a:srgbClr val="04617B"/>
              </a:buClr>
              <a:buSzTx/>
              <a:buFontTx/>
              <a:buNone/>
            </a:pPr>
            <a:r>
              <a:rPr lang="en-US" altLang="en-US" sz="4800" b="1">
                <a:solidFill>
                  <a:srgbClr val="008080"/>
                </a:solidFill>
                <a:latin typeface="Arial" panose="020B0604020202020204" pitchFamily="34" charset="0"/>
                <a:cs typeface="Arial" panose="020B0604020202020204" pitchFamily="34" charset="0"/>
              </a:rPr>
              <a:t>Erythropoiesis in CKD</a:t>
            </a:r>
            <a:endParaRPr lang="de-CH" altLang="en-US" sz="4800" b="1">
              <a:solidFill>
                <a:srgbClr val="008080"/>
              </a:solidFill>
              <a:latin typeface="Arial" panose="020B0604020202020204" pitchFamily="34" charset="0"/>
              <a:cs typeface="Arial" panose="020B0604020202020204" pitchFamily="34" charset="0"/>
            </a:endParaRPr>
          </a:p>
        </p:txBody>
      </p:sp>
      <p:pic>
        <p:nvPicPr>
          <p:cNvPr id="2355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7501" y="5161861"/>
            <a:ext cx="1647774" cy="1111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60253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204788" y="115888"/>
            <a:ext cx="8688387" cy="574675"/>
          </a:xfrm>
        </p:spPr>
        <p:txBody>
          <a:bodyPr>
            <a:normAutofit fontScale="90000"/>
          </a:bodyPr>
          <a:lstStyle/>
          <a:p>
            <a:pPr marL="342900" indent="-342900" algn="ctr"/>
            <a:r>
              <a:rPr lang="en-GB" altLang="en-US" sz="3200" b="1" dirty="0" smtClean="0"/>
              <a:t>Reduced platelets and Thrombotic Potential</a:t>
            </a:r>
          </a:p>
        </p:txBody>
      </p:sp>
      <p:sp>
        <p:nvSpPr>
          <p:cNvPr id="41987" name="TextBox 1"/>
          <p:cNvSpPr txBox="1">
            <a:spLocks noChangeArrowheads="1"/>
          </p:cNvSpPr>
          <p:nvPr/>
        </p:nvSpPr>
        <p:spPr bwMode="auto">
          <a:xfrm>
            <a:off x="48798" y="6430963"/>
            <a:ext cx="9196557" cy="365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Gill Sans MT"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Gill Sans MT"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Gill Sans MT" pitchFamily="34"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Gill Sans MT" pitchFamily="34"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9pPr>
          </a:lstStyle>
          <a:p>
            <a:pPr fontAlgn="base">
              <a:lnSpc>
                <a:spcPct val="105000"/>
              </a:lnSpc>
              <a:spcBef>
                <a:spcPct val="100000"/>
              </a:spcBef>
              <a:spcAft>
                <a:spcPct val="20000"/>
              </a:spcAft>
              <a:buClr>
                <a:srgbClr val="04617B"/>
              </a:buClr>
              <a:buSzTx/>
              <a:buFontTx/>
              <a:buNone/>
            </a:pPr>
            <a:r>
              <a:rPr lang="en-GB" altLang="en-US" sz="1800" b="1" i="1" dirty="0" smtClean="0">
                <a:solidFill>
                  <a:srgbClr val="000000"/>
                </a:solidFill>
                <a:latin typeface="Arial" panose="020B0604020202020204" pitchFamily="34" charset="0"/>
                <a:cs typeface="Arial" panose="020B0604020202020204" pitchFamily="34" charset="0"/>
              </a:rPr>
              <a:t>Hazara A &amp; </a:t>
            </a:r>
            <a:r>
              <a:rPr lang="en-GB" altLang="en-US" sz="1800" b="1" i="1" dirty="0">
                <a:solidFill>
                  <a:srgbClr val="000000"/>
                </a:solidFill>
                <a:latin typeface="Arial" panose="020B0604020202020204" pitchFamily="34" charset="0"/>
                <a:cs typeface="Arial" panose="020B0604020202020204" pitchFamily="34" charset="0"/>
              </a:rPr>
              <a:t>Bhandari S  </a:t>
            </a:r>
            <a:r>
              <a:rPr lang="en-GB" altLang="en-US" sz="1800" b="1" i="1" dirty="0" smtClean="0">
                <a:solidFill>
                  <a:srgbClr val="000000"/>
                </a:solidFill>
                <a:latin typeface="Arial" panose="020B0604020202020204" pitchFamily="34" charset="0"/>
                <a:cs typeface="Arial" panose="020B0604020202020204" pitchFamily="34" charset="0"/>
              </a:rPr>
              <a:t>J Clinical Pharm &amp; </a:t>
            </a:r>
            <a:r>
              <a:rPr lang="en-GB" altLang="en-US" sz="1800" b="1" i="1" dirty="0" err="1" smtClean="0">
                <a:solidFill>
                  <a:srgbClr val="000000"/>
                </a:solidFill>
                <a:latin typeface="Arial" panose="020B0604020202020204" pitchFamily="34" charset="0"/>
                <a:cs typeface="Arial" panose="020B0604020202020204" pitchFamily="34" charset="0"/>
              </a:rPr>
              <a:t>Therapeut</a:t>
            </a:r>
            <a:r>
              <a:rPr lang="en-GB" altLang="en-US" sz="1800" b="1" i="1" dirty="0" smtClean="0">
                <a:solidFill>
                  <a:srgbClr val="000000"/>
                </a:solidFill>
                <a:latin typeface="Arial" panose="020B0604020202020204" pitchFamily="34" charset="0"/>
                <a:cs typeface="Arial" panose="020B0604020202020204" pitchFamily="34" charset="0"/>
              </a:rPr>
              <a:t> 2014, </a:t>
            </a:r>
            <a:r>
              <a:rPr lang="en-GB" sz="1800" b="1" dirty="0" err="1"/>
              <a:t>doi</a:t>
            </a:r>
            <a:r>
              <a:rPr lang="en-GB" sz="1800" b="1" dirty="0"/>
              <a:t>: 10.1111/jcpt.12218</a:t>
            </a:r>
            <a:endParaRPr lang="en-GB" altLang="en-US" sz="1800" b="1" i="1" dirty="0">
              <a:solidFill>
                <a:srgbClr val="000000"/>
              </a:solidFill>
              <a:latin typeface="Arial" panose="020B0604020202020204" pitchFamily="34" charset="0"/>
              <a:cs typeface="Arial" panose="020B0604020202020204" pitchFamily="34" charset="0"/>
            </a:endParaRPr>
          </a:p>
        </p:txBody>
      </p:sp>
      <p:sp>
        <p:nvSpPr>
          <p:cNvPr id="41988" name="TextBox 3"/>
          <p:cNvSpPr txBox="1">
            <a:spLocks noChangeArrowheads="1"/>
          </p:cNvSpPr>
          <p:nvPr/>
        </p:nvSpPr>
        <p:spPr bwMode="auto">
          <a:xfrm>
            <a:off x="2217738" y="3444875"/>
            <a:ext cx="4953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Gill Sans MT"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Gill Sans MT"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Gill Sans MT" pitchFamily="34"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Gill Sans MT" pitchFamily="34"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9pPr>
          </a:lstStyle>
          <a:p>
            <a:pPr fontAlgn="base">
              <a:lnSpc>
                <a:spcPct val="105000"/>
              </a:lnSpc>
              <a:spcBef>
                <a:spcPct val="100000"/>
              </a:spcBef>
              <a:spcAft>
                <a:spcPct val="20000"/>
              </a:spcAft>
              <a:buClr>
                <a:srgbClr val="04617B"/>
              </a:buClr>
              <a:buSzTx/>
              <a:buFontTx/>
              <a:buNone/>
            </a:pPr>
            <a:r>
              <a:rPr lang="en-GB" altLang="en-US" sz="2800" b="1">
                <a:solidFill>
                  <a:srgbClr val="000000"/>
                </a:solidFill>
                <a:latin typeface="Arial" panose="020B0604020202020204" pitchFamily="34" charset="0"/>
                <a:cs typeface="Arial" panose="020B0604020202020204" pitchFamily="34" charset="0"/>
              </a:rPr>
              <a:t>**</a:t>
            </a:r>
          </a:p>
        </p:txBody>
      </p:sp>
      <p:pic>
        <p:nvPicPr>
          <p:cNvPr id="41989" name="Picture 9" descr="Coll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836613"/>
            <a:ext cx="9153525"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0" name="Rectangle 1"/>
          <p:cNvSpPr>
            <a:spLocks noChangeArrowheads="1"/>
          </p:cNvSpPr>
          <p:nvPr/>
        </p:nvSpPr>
        <p:spPr bwMode="auto">
          <a:xfrm>
            <a:off x="102392" y="5749925"/>
            <a:ext cx="9041607" cy="393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Gill Sans MT"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Gill Sans MT"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Gill Sans MT" pitchFamily="34"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Gill Sans MT" pitchFamily="34"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9pPr>
          </a:lstStyle>
          <a:p>
            <a:pPr fontAlgn="base">
              <a:lnSpc>
                <a:spcPct val="105000"/>
              </a:lnSpc>
              <a:spcBef>
                <a:spcPct val="100000"/>
              </a:spcBef>
              <a:spcAft>
                <a:spcPct val="20000"/>
              </a:spcAft>
              <a:buClr>
                <a:srgbClr val="04617B"/>
              </a:buClr>
              <a:buSzTx/>
              <a:buFontTx/>
              <a:buNone/>
            </a:pPr>
            <a:r>
              <a:rPr lang="en-GB" altLang="en-US" sz="2000" dirty="0">
                <a:solidFill>
                  <a:srgbClr val="000000"/>
                </a:solidFill>
                <a:latin typeface="Arial" panose="020B0604020202020204" pitchFamily="34" charset="0"/>
                <a:cs typeface="Arial" panose="020B0604020202020204" pitchFamily="34" charset="0"/>
              </a:rPr>
              <a:t>Post-infusion </a:t>
            </a:r>
            <a:r>
              <a:rPr lang="en-GB" altLang="en-US" sz="2000" dirty="0" smtClean="0">
                <a:solidFill>
                  <a:srgbClr val="000000"/>
                </a:solidFill>
                <a:latin typeface="Arial" panose="020B0604020202020204" pitchFamily="34" charset="0"/>
                <a:cs typeface="Arial" panose="020B0604020202020204" pitchFamily="34" charset="0"/>
              </a:rPr>
              <a:t>- Platelets </a:t>
            </a:r>
            <a:r>
              <a:rPr lang="en-GB" altLang="en-US" sz="2000" dirty="0">
                <a:solidFill>
                  <a:srgbClr val="000000"/>
                </a:solidFill>
                <a:latin typeface="Arial" panose="020B0604020202020204" pitchFamily="34" charset="0"/>
                <a:cs typeface="Arial" panose="020B0604020202020204" pitchFamily="34" charset="0"/>
              </a:rPr>
              <a:t>lower at  30, 60 </a:t>
            </a:r>
            <a:r>
              <a:rPr lang="en-GB" altLang="en-US" sz="2000" dirty="0" smtClean="0">
                <a:solidFill>
                  <a:srgbClr val="000000"/>
                </a:solidFill>
                <a:latin typeface="Arial" panose="020B0604020202020204" pitchFamily="34" charset="0"/>
                <a:cs typeface="Arial" panose="020B0604020202020204" pitchFamily="34" charset="0"/>
              </a:rPr>
              <a:t>&amp; 90 </a:t>
            </a:r>
            <a:r>
              <a:rPr lang="en-GB" altLang="en-US" sz="2000" dirty="0">
                <a:solidFill>
                  <a:srgbClr val="000000"/>
                </a:solidFill>
                <a:latin typeface="Arial" panose="020B0604020202020204" pitchFamily="34" charset="0"/>
                <a:cs typeface="Arial" panose="020B0604020202020204" pitchFamily="34" charset="0"/>
              </a:rPr>
              <a:t>days </a:t>
            </a:r>
            <a:r>
              <a:rPr lang="en-GB" altLang="en-US" sz="2000" dirty="0" smtClean="0">
                <a:solidFill>
                  <a:srgbClr val="000000"/>
                </a:solidFill>
                <a:latin typeface="Arial" panose="020B0604020202020204" pitchFamily="34" charset="0"/>
                <a:cs typeface="Arial" panose="020B0604020202020204" pitchFamily="34" charset="0"/>
              </a:rPr>
              <a:t>versus to baseline: </a:t>
            </a:r>
            <a:r>
              <a:rPr lang="en-GB" altLang="en-US" sz="2000" dirty="0">
                <a:solidFill>
                  <a:srgbClr val="000000"/>
                </a:solidFill>
                <a:latin typeface="Arial" panose="020B0604020202020204" pitchFamily="34" charset="0"/>
                <a:cs typeface="Arial" panose="020B0604020202020204" pitchFamily="34" charset="0"/>
              </a:rPr>
              <a:t>n=204 </a:t>
            </a:r>
          </a:p>
        </p:txBody>
      </p:sp>
      <p:sp>
        <p:nvSpPr>
          <p:cNvPr id="41991" name="Rectangle 2"/>
          <p:cNvSpPr>
            <a:spLocks noChangeArrowheads="1"/>
          </p:cNvSpPr>
          <p:nvPr/>
        </p:nvSpPr>
        <p:spPr bwMode="auto">
          <a:xfrm>
            <a:off x="790575" y="5327650"/>
            <a:ext cx="1185863"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Gill Sans MT"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Gill Sans MT"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Gill Sans MT" pitchFamily="34"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Gill Sans MT" pitchFamily="34"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9pPr>
          </a:lstStyle>
          <a:p>
            <a:pPr fontAlgn="base">
              <a:lnSpc>
                <a:spcPct val="105000"/>
              </a:lnSpc>
              <a:spcBef>
                <a:spcPct val="100000"/>
              </a:spcBef>
              <a:spcAft>
                <a:spcPct val="20000"/>
              </a:spcAft>
              <a:buClr>
                <a:srgbClr val="04617B"/>
              </a:buClr>
              <a:buSzTx/>
              <a:buFontTx/>
              <a:buNone/>
            </a:pPr>
            <a:r>
              <a:rPr lang="en-GB" altLang="en-US" sz="2000">
                <a:solidFill>
                  <a:srgbClr val="000000"/>
                </a:solidFill>
                <a:latin typeface="Arial" panose="020B0604020202020204" pitchFamily="34" charset="0"/>
                <a:cs typeface="Arial" panose="020B0604020202020204" pitchFamily="34" charset="0"/>
              </a:rPr>
              <a:t>p = 0.01 </a:t>
            </a:r>
          </a:p>
        </p:txBody>
      </p:sp>
      <p:sp>
        <p:nvSpPr>
          <p:cNvPr id="41992" name="Rectangle 3"/>
          <p:cNvSpPr>
            <a:spLocks noChangeArrowheads="1"/>
          </p:cNvSpPr>
          <p:nvPr/>
        </p:nvSpPr>
        <p:spPr bwMode="auto">
          <a:xfrm>
            <a:off x="4141788" y="5294313"/>
            <a:ext cx="1116012"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Gill Sans MT"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Gill Sans MT"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Gill Sans MT" pitchFamily="34"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Gill Sans MT" pitchFamily="34"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9pPr>
          </a:lstStyle>
          <a:p>
            <a:pPr fontAlgn="base">
              <a:lnSpc>
                <a:spcPct val="105000"/>
              </a:lnSpc>
              <a:spcBef>
                <a:spcPct val="100000"/>
              </a:spcBef>
              <a:spcAft>
                <a:spcPct val="20000"/>
              </a:spcAft>
              <a:buClr>
                <a:srgbClr val="04617B"/>
              </a:buClr>
              <a:buSzTx/>
              <a:buFontTx/>
              <a:buNone/>
            </a:pPr>
            <a:r>
              <a:rPr lang="en-GB" altLang="en-US" sz="2000">
                <a:solidFill>
                  <a:srgbClr val="000000"/>
                </a:solidFill>
                <a:latin typeface="Arial" panose="020B0604020202020204" pitchFamily="34" charset="0"/>
                <a:cs typeface="Arial" panose="020B0604020202020204" pitchFamily="34" charset="0"/>
              </a:rPr>
              <a:t>p= 0.03 </a:t>
            </a:r>
          </a:p>
        </p:txBody>
      </p:sp>
      <p:sp>
        <p:nvSpPr>
          <p:cNvPr id="41993" name="Rectangle 4"/>
          <p:cNvSpPr>
            <a:spLocks noChangeArrowheads="1"/>
          </p:cNvSpPr>
          <p:nvPr/>
        </p:nvSpPr>
        <p:spPr bwMode="auto">
          <a:xfrm>
            <a:off x="7164388" y="5334000"/>
            <a:ext cx="11176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Gill Sans MT"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Gill Sans MT"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Gill Sans MT" pitchFamily="34"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Gill Sans MT" pitchFamily="34"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Gill Sans MT" pitchFamily="34" charset="0"/>
              </a:defRPr>
            </a:lvl9pPr>
          </a:lstStyle>
          <a:p>
            <a:pPr fontAlgn="base">
              <a:lnSpc>
                <a:spcPct val="105000"/>
              </a:lnSpc>
              <a:spcBef>
                <a:spcPct val="100000"/>
              </a:spcBef>
              <a:spcAft>
                <a:spcPct val="20000"/>
              </a:spcAft>
              <a:buClr>
                <a:srgbClr val="04617B"/>
              </a:buClr>
              <a:buSzTx/>
              <a:buFontTx/>
              <a:buNone/>
            </a:pPr>
            <a:r>
              <a:rPr lang="en-GB" altLang="en-US" sz="2000">
                <a:solidFill>
                  <a:srgbClr val="000000"/>
                </a:solidFill>
                <a:latin typeface="Arial" panose="020B0604020202020204" pitchFamily="34" charset="0"/>
                <a:cs typeface="Arial" panose="020B0604020202020204" pitchFamily="34" charset="0"/>
              </a:rPr>
              <a:t>p&lt;0.001</a:t>
            </a:r>
          </a:p>
        </p:txBody>
      </p:sp>
    </p:spTree>
    <p:extLst>
      <p:ext uri="{BB962C8B-B14F-4D97-AF65-F5344CB8AC3E}">
        <p14:creationId xmlns:p14="http://schemas.microsoft.com/office/powerpoint/2010/main" val="1360636213"/>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8989</TotalTime>
  <Words>4878</Words>
  <Application>Microsoft Macintosh PowerPoint</Application>
  <PresentationFormat>On-screen Show (4:3)</PresentationFormat>
  <Paragraphs>643</Paragraphs>
  <Slides>41</Slides>
  <Notes>25</Notes>
  <HiddenSlides>0</HiddenSlides>
  <MMClips>0</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41</vt:i4>
      </vt:variant>
    </vt:vector>
  </HeadingPairs>
  <TitlesOfParts>
    <vt:vector size="46" baseType="lpstr">
      <vt:lpstr>Breeze</vt:lpstr>
      <vt:lpstr>Excel.Chart.8</vt:lpstr>
      <vt:lpstr>Picture</vt:lpstr>
      <vt:lpstr>Chart</vt:lpstr>
      <vt:lpstr>Prism6.Document</vt:lpstr>
      <vt:lpstr>Effects of intravenous iron in chronic kidney disease and cardiac function</vt:lpstr>
      <vt:lpstr>Aims </vt:lpstr>
      <vt:lpstr>Chronic Kidney Disease</vt:lpstr>
      <vt:lpstr>PowerPoint Presentation</vt:lpstr>
      <vt:lpstr>PowerPoint Presentation</vt:lpstr>
      <vt:lpstr> Uraemic Cardiomyopathy in CKD</vt:lpstr>
      <vt:lpstr>Why iron is important? </vt:lpstr>
      <vt:lpstr>PowerPoint Presentation</vt:lpstr>
      <vt:lpstr>Reduced platelets and Thrombotic Potential</vt:lpstr>
      <vt:lpstr>Effect of CKD on regulation of Hepcidin Production</vt:lpstr>
      <vt:lpstr>Functional Vs Absolute</vt:lpstr>
      <vt:lpstr>Why treat iron deficiency in CKD</vt:lpstr>
      <vt:lpstr>The Heart in CKD</vt:lpstr>
      <vt:lpstr>PowerPoint Presentation</vt:lpstr>
      <vt:lpstr>PowerPoint Presentation</vt:lpstr>
      <vt:lpstr>How to treat iron deficiency of CKD </vt:lpstr>
      <vt:lpstr>PowerPoint Presentation</vt:lpstr>
      <vt:lpstr>PowerPoint Presentation</vt:lpstr>
      <vt:lpstr>When to treat iron deficiency in CKD </vt:lpstr>
      <vt:lpstr>Potential Risks of IV Iron</vt:lpstr>
      <vt:lpstr>PowerPoint Presentation</vt:lpstr>
      <vt:lpstr>Development of HF</vt:lpstr>
      <vt:lpstr>Uraemia – Iron – Oxidative Stress and Mitochondrial Function</vt:lpstr>
      <vt:lpstr>Iron and the Heart</vt:lpstr>
      <vt:lpstr>Randomised double-blind controlled study  of IV iron in CHF (FAIR-HF)</vt:lpstr>
      <vt:lpstr>PowerPoint Presentation</vt:lpstr>
      <vt:lpstr>PowerPoint Presentation</vt:lpstr>
      <vt:lpstr>Recap</vt:lpstr>
      <vt:lpstr>Trial Purpose - Main Research Question - Hypothesis</vt:lpstr>
      <vt:lpstr>OTHER EFFICACY OBJECTIVES</vt:lpstr>
      <vt:lpstr>MECHANISTIC OBJECTIVES</vt:lpstr>
      <vt:lpstr>Iron and the Heart Study</vt:lpstr>
      <vt:lpstr>Trial Design</vt:lpstr>
      <vt:lpstr>PowerPoint Presentation</vt:lpstr>
      <vt:lpstr>PowerPoint Presentation</vt:lpstr>
      <vt:lpstr>PowerPoint Presentation</vt:lpstr>
      <vt:lpstr>Primary objective</vt:lpstr>
      <vt:lpstr>Secondary Objectives </vt:lpstr>
      <vt:lpstr>Objectives - End-point</vt:lpstr>
      <vt:lpstr>PowerPoint Presentation</vt:lpstr>
      <vt:lpstr>Trial Purpose - Main Research Question - Hypothesis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Chronic Kidney Disease</dc:title>
  <dc:creator>AHMED ZEIDAN</dc:creator>
  <cp:lastModifiedBy>AHMED ZEIDAN</cp:lastModifiedBy>
  <cp:revision>74</cp:revision>
  <dcterms:created xsi:type="dcterms:W3CDTF">2016-03-20T23:18:10Z</dcterms:created>
  <dcterms:modified xsi:type="dcterms:W3CDTF">2016-03-31T23:59:07Z</dcterms:modified>
</cp:coreProperties>
</file>