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18" d="100"/>
          <a:sy n="118" d="100"/>
        </p:scale>
        <p:origin x="-7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1C5C5-4232-45D8-99C8-8B7628FDC1FF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pPr rtl="1"/>
          <a:endParaRPr lang="ar-SA"/>
        </a:p>
      </dgm:t>
    </dgm:pt>
    <dgm:pt modelId="{FA668930-7AE8-4D6F-96A4-48DA11F024DA}">
      <dgm:prSet phldrT="[نص]"/>
      <dgm:spPr/>
      <dgm:t>
        <a:bodyPr/>
        <a:lstStyle/>
        <a:p>
          <a:pPr rtl="1"/>
          <a:r>
            <a:rPr lang="en-GB" b="1" smtClean="0"/>
            <a:t>TGF-β </a:t>
          </a:r>
          <a:endParaRPr lang="ar-SA" b="1" dirty="0"/>
        </a:p>
      </dgm:t>
    </dgm:pt>
    <dgm:pt modelId="{A74781DD-4752-4F6D-90B3-7D57D37EFF10}" type="parTrans" cxnId="{0DD55044-9398-4A1B-9A1D-5F0C8AA3AC1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7E505E16-C715-406D-B8F8-607BC802B4B0}" type="sibTrans" cxnId="{0DD55044-9398-4A1B-9A1D-5F0C8AA3AC1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280E6DA4-6D04-4006-AC31-A8551CE25A87}">
      <dgm:prSet phldrT="[نص]"/>
      <dgm:spPr/>
      <dgm:t>
        <a:bodyPr/>
        <a:lstStyle/>
        <a:p>
          <a:pPr rtl="1"/>
          <a:r>
            <a:rPr lang="en-US" b="1" smtClean="0"/>
            <a:t>Activin</a:t>
          </a:r>
          <a:endParaRPr lang="ar-SA" b="1" dirty="0"/>
        </a:p>
      </dgm:t>
    </dgm:pt>
    <dgm:pt modelId="{462EB503-9743-4891-A244-0F3B56A8C0FE}" type="parTrans" cxnId="{304949F0-DC35-490F-9E73-10169CD72928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A7B9DB1B-A49B-40D4-9DB8-27097071E9C1}" type="sibTrans" cxnId="{304949F0-DC35-490F-9E73-10169CD72928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E7FAA867-168F-4ABA-8CC9-206F85DC3633}">
      <dgm:prSet phldrT="[نص]"/>
      <dgm:spPr/>
      <dgm:t>
        <a:bodyPr/>
        <a:lstStyle/>
        <a:p>
          <a:pPr rtl="0"/>
          <a:r>
            <a:rPr lang="en-US" b="1" dirty="0" smtClean="0"/>
            <a:t>In normal  liver (Hepatocyte regeneration)</a:t>
          </a:r>
          <a:endParaRPr lang="ar-SA" b="1" dirty="0"/>
        </a:p>
      </dgm:t>
    </dgm:pt>
    <dgm:pt modelId="{5C880AF6-691E-42FD-8247-5E9764B8BDFF}" type="parTrans" cxnId="{6DA962E6-50BF-450C-99CB-0C36A2A873BF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36F091ED-CDFA-49CA-A4F6-F10C8E14065F}" type="sibTrans" cxnId="{6DA962E6-50BF-450C-99CB-0C36A2A873BF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046B5AC6-F823-4A8A-BE2D-FA1B18741464}">
      <dgm:prSet phldrT="[نص]"/>
      <dgm:spPr/>
      <dgm:t>
        <a:bodyPr/>
        <a:lstStyle/>
        <a:p>
          <a:pPr rtl="0"/>
          <a:r>
            <a:rPr lang="en-US" b="1" dirty="0" smtClean="0"/>
            <a:t>In immune  system (Th1 &amp; Th2 responses)</a:t>
          </a:r>
          <a:endParaRPr lang="ar-SA" b="1" dirty="0"/>
        </a:p>
      </dgm:t>
    </dgm:pt>
    <dgm:pt modelId="{6A8E11A1-C543-4532-B36F-DF15B08BA741}" type="parTrans" cxnId="{3D192CEB-2729-4648-A54A-253BB961018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32F66A57-BCD5-41D9-9CE2-ED2232F4D02B}" type="sibTrans" cxnId="{3D192CEB-2729-4648-A54A-253BB9610185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6EE92716-3748-46DC-A2A5-99B66C195FF9}">
      <dgm:prSet phldrT="[نص]"/>
      <dgm:spPr/>
      <dgm:t>
        <a:bodyPr/>
        <a:lstStyle/>
        <a:p>
          <a:pPr rtl="1"/>
          <a:r>
            <a:rPr lang="en-GB" b="1" smtClean="0">
              <a:cs typeface="+mn-cs"/>
            </a:rPr>
            <a:t>follistatin</a:t>
          </a:r>
          <a:endParaRPr lang="ar-SA" b="1" dirty="0"/>
        </a:p>
      </dgm:t>
    </dgm:pt>
    <dgm:pt modelId="{5FBC573F-5684-4894-9C73-E2FBF8BE007E}" type="parTrans" cxnId="{8177C8F7-7C3D-444F-9A05-EF5FC3238412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7B6492CF-637A-4694-9940-B855BB663F49}" type="sibTrans" cxnId="{8177C8F7-7C3D-444F-9A05-EF5FC3238412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1F1FFF7D-8E8A-429C-BD17-A67404DE1010}">
      <dgm:prSet/>
      <dgm:spPr/>
      <dgm:t>
        <a:bodyPr/>
        <a:lstStyle/>
        <a:p>
          <a:pPr rtl="0"/>
          <a:r>
            <a:rPr lang="en-US" b="1" dirty="0" smtClean="0"/>
            <a:t>  In Liver  disease (Fibrosis, HCC)</a:t>
          </a:r>
          <a:endParaRPr lang="ar-SA" b="1" dirty="0"/>
        </a:p>
      </dgm:t>
    </dgm:pt>
    <dgm:pt modelId="{E392EC98-76EF-4E99-9933-9B88DD424930}" type="parTrans" cxnId="{40B92510-28BA-4600-BBAA-D840D6CCD1E3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FBB41037-2076-41AA-97B0-472651358536}" type="sibTrans" cxnId="{40B92510-28BA-4600-BBAA-D840D6CCD1E3}">
      <dgm:prSet/>
      <dgm:spPr/>
      <dgm:t>
        <a:bodyPr/>
        <a:lstStyle/>
        <a:p>
          <a:pPr rtl="1"/>
          <a:endParaRPr lang="ar-SA" b="1">
            <a:solidFill>
              <a:schemeClr val="tx1"/>
            </a:solidFill>
          </a:endParaRPr>
        </a:p>
      </dgm:t>
    </dgm:pt>
    <dgm:pt modelId="{D66F31AF-58FC-433D-8524-793BF6C4FD89}" type="pres">
      <dgm:prSet presAssocID="{DB51C5C5-4232-45D8-99C8-8B7628FDC1F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DC21F78C-7C58-4FCE-83DF-F1EBCD7CCC0E}" type="pres">
      <dgm:prSet presAssocID="{FA668930-7AE8-4D6F-96A4-48DA11F024DA}" presName="hierRoot1" presStyleCnt="0"/>
      <dgm:spPr/>
      <dgm:t>
        <a:bodyPr/>
        <a:lstStyle/>
        <a:p>
          <a:endParaRPr lang="en-GB"/>
        </a:p>
      </dgm:t>
    </dgm:pt>
    <dgm:pt modelId="{437CFB44-A20F-4A3E-BE14-9AE1942B28CE}" type="pres">
      <dgm:prSet presAssocID="{FA668930-7AE8-4D6F-96A4-48DA11F024DA}" presName="composite" presStyleCnt="0"/>
      <dgm:spPr/>
      <dgm:t>
        <a:bodyPr/>
        <a:lstStyle/>
        <a:p>
          <a:endParaRPr lang="en-GB"/>
        </a:p>
      </dgm:t>
    </dgm:pt>
    <dgm:pt modelId="{E4A93084-E187-4BA3-88C3-F24C15CACC0D}" type="pres">
      <dgm:prSet presAssocID="{FA668930-7AE8-4D6F-96A4-48DA11F024DA}" presName="background" presStyleLbl="node0" presStyleIdx="0" presStyleCnt="1"/>
      <dgm:spPr/>
      <dgm:t>
        <a:bodyPr/>
        <a:lstStyle/>
        <a:p>
          <a:endParaRPr lang="en-GB"/>
        </a:p>
      </dgm:t>
    </dgm:pt>
    <dgm:pt modelId="{9C74F575-85FD-4A4C-8612-C2BDAA05C23D}" type="pres">
      <dgm:prSet presAssocID="{FA668930-7AE8-4D6F-96A4-48DA11F024DA}" presName="text" presStyleLbl="fgAcc0" presStyleIdx="0" presStyleCnt="1" custLinFactNeighborX="-73136" custLinFactNeighborY="-7336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0BA6766A-5C05-479D-B8F2-FE382E7B2B18}" type="pres">
      <dgm:prSet presAssocID="{FA668930-7AE8-4D6F-96A4-48DA11F024DA}" presName="hierChild2" presStyleCnt="0"/>
      <dgm:spPr/>
      <dgm:t>
        <a:bodyPr/>
        <a:lstStyle/>
        <a:p>
          <a:endParaRPr lang="en-GB"/>
        </a:p>
      </dgm:t>
    </dgm:pt>
    <dgm:pt modelId="{FD9248FB-6625-4E5E-B45E-8D5A8F302301}" type="pres">
      <dgm:prSet presAssocID="{462EB503-9743-4891-A244-0F3B56A8C0FE}" presName="Name10" presStyleLbl="parChTrans1D2" presStyleIdx="0" presStyleCnt="2"/>
      <dgm:spPr/>
      <dgm:t>
        <a:bodyPr/>
        <a:lstStyle/>
        <a:p>
          <a:pPr rtl="1"/>
          <a:endParaRPr lang="ar-SA"/>
        </a:p>
      </dgm:t>
    </dgm:pt>
    <dgm:pt modelId="{B0805CF2-3C66-419D-8950-6B124AEF4ACF}" type="pres">
      <dgm:prSet presAssocID="{280E6DA4-6D04-4006-AC31-A8551CE25A87}" presName="hierRoot2" presStyleCnt="0"/>
      <dgm:spPr/>
      <dgm:t>
        <a:bodyPr/>
        <a:lstStyle/>
        <a:p>
          <a:endParaRPr lang="en-GB"/>
        </a:p>
      </dgm:t>
    </dgm:pt>
    <dgm:pt modelId="{9B31BB62-EAFC-44BF-93E3-608FFA73173B}" type="pres">
      <dgm:prSet presAssocID="{280E6DA4-6D04-4006-AC31-A8551CE25A87}" presName="composite2" presStyleCnt="0"/>
      <dgm:spPr/>
      <dgm:t>
        <a:bodyPr/>
        <a:lstStyle/>
        <a:p>
          <a:endParaRPr lang="en-GB"/>
        </a:p>
      </dgm:t>
    </dgm:pt>
    <dgm:pt modelId="{04FDF908-AD1C-4B13-B66C-35759AEEA66F}" type="pres">
      <dgm:prSet presAssocID="{280E6DA4-6D04-4006-AC31-A8551CE25A87}" presName="background2" presStyleLbl="node2" presStyleIdx="0" presStyleCnt="2"/>
      <dgm:spPr/>
      <dgm:t>
        <a:bodyPr/>
        <a:lstStyle/>
        <a:p>
          <a:endParaRPr lang="en-GB"/>
        </a:p>
      </dgm:t>
    </dgm:pt>
    <dgm:pt modelId="{365D1C21-CC45-4097-87FF-A5BD211A779C}" type="pres">
      <dgm:prSet presAssocID="{280E6DA4-6D04-4006-AC31-A8551CE25A87}" presName="text2" presStyleLbl="fgAcc2" presStyleIdx="0" presStyleCnt="2" custLinFactX="-44863" custLinFactNeighborX="-100000" custLinFactNeighborY="-46895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7451C258-DB7E-4325-8C59-38D3875F994A}" type="pres">
      <dgm:prSet presAssocID="{280E6DA4-6D04-4006-AC31-A8551CE25A87}" presName="hierChild3" presStyleCnt="0"/>
      <dgm:spPr/>
      <dgm:t>
        <a:bodyPr/>
        <a:lstStyle/>
        <a:p>
          <a:endParaRPr lang="en-GB"/>
        </a:p>
      </dgm:t>
    </dgm:pt>
    <dgm:pt modelId="{33B57A30-2016-4744-AE09-CF7C21F1C5BB}" type="pres">
      <dgm:prSet presAssocID="{5C880AF6-691E-42FD-8247-5E9764B8BDFF}" presName="Name17" presStyleLbl="parChTrans1D3" presStyleIdx="0" presStyleCnt="3"/>
      <dgm:spPr/>
      <dgm:t>
        <a:bodyPr/>
        <a:lstStyle/>
        <a:p>
          <a:pPr rtl="1"/>
          <a:endParaRPr lang="ar-SA"/>
        </a:p>
      </dgm:t>
    </dgm:pt>
    <dgm:pt modelId="{24FCB417-CF12-4625-BAD5-CC058639FDF5}" type="pres">
      <dgm:prSet presAssocID="{E7FAA867-168F-4ABA-8CC9-206F85DC3633}" presName="hierRoot3" presStyleCnt="0"/>
      <dgm:spPr/>
      <dgm:t>
        <a:bodyPr/>
        <a:lstStyle/>
        <a:p>
          <a:endParaRPr lang="en-GB"/>
        </a:p>
      </dgm:t>
    </dgm:pt>
    <dgm:pt modelId="{65546E5E-41BD-4D66-B6EB-E0B591B169BD}" type="pres">
      <dgm:prSet presAssocID="{E7FAA867-168F-4ABA-8CC9-206F85DC3633}" presName="composite3" presStyleCnt="0"/>
      <dgm:spPr/>
      <dgm:t>
        <a:bodyPr/>
        <a:lstStyle/>
        <a:p>
          <a:endParaRPr lang="en-GB"/>
        </a:p>
      </dgm:t>
    </dgm:pt>
    <dgm:pt modelId="{A98EA0CD-9BB5-4CF2-B019-08BDA82995A6}" type="pres">
      <dgm:prSet presAssocID="{E7FAA867-168F-4ABA-8CC9-206F85DC3633}" presName="background3" presStyleLbl="node3" presStyleIdx="0" presStyleCnt="3"/>
      <dgm:spPr/>
      <dgm:t>
        <a:bodyPr/>
        <a:lstStyle/>
        <a:p>
          <a:endParaRPr lang="en-GB"/>
        </a:p>
      </dgm:t>
    </dgm:pt>
    <dgm:pt modelId="{535574AF-312A-410C-9BD7-87099B4C22ED}" type="pres">
      <dgm:prSet presAssocID="{E7FAA867-168F-4ABA-8CC9-206F85DC3633}" presName="text3" presStyleLbl="fgAcc3" presStyleIdx="0" presStyleCnt="3" custLinFactNeighborX="-82846" custLinFactNeighborY="-4320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51D8EB6-5DAF-4205-9F56-01EE743BC3F5}" type="pres">
      <dgm:prSet presAssocID="{E7FAA867-168F-4ABA-8CC9-206F85DC3633}" presName="hierChild4" presStyleCnt="0"/>
      <dgm:spPr/>
      <dgm:t>
        <a:bodyPr/>
        <a:lstStyle/>
        <a:p>
          <a:endParaRPr lang="en-GB"/>
        </a:p>
      </dgm:t>
    </dgm:pt>
    <dgm:pt modelId="{1FA2A9A1-095A-41D9-8467-2C1B3338A7D7}" type="pres">
      <dgm:prSet presAssocID="{E392EC98-76EF-4E99-9933-9B88DD424930}" presName="Name17" presStyleLbl="parChTrans1D3" presStyleIdx="1" presStyleCnt="3"/>
      <dgm:spPr/>
      <dgm:t>
        <a:bodyPr/>
        <a:lstStyle/>
        <a:p>
          <a:pPr rtl="1"/>
          <a:endParaRPr lang="ar-SA"/>
        </a:p>
      </dgm:t>
    </dgm:pt>
    <dgm:pt modelId="{279E5580-4E9E-4165-B78F-58C80FE8748E}" type="pres">
      <dgm:prSet presAssocID="{1F1FFF7D-8E8A-429C-BD17-A67404DE1010}" presName="hierRoot3" presStyleCnt="0"/>
      <dgm:spPr/>
      <dgm:t>
        <a:bodyPr/>
        <a:lstStyle/>
        <a:p>
          <a:endParaRPr lang="en-GB"/>
        </a:p>
      </dgm:t>
    </dgm:pt>
    <dgm:pt modelId="{74CD2CCB-95FB-465A-BB42-F48303D959C4}" type="pres">
      <dgm:prSet presAssocID="{1F1FFF7D-8E8A-429C-BD17-A67404DE1010}" presName="composite3" presStyleCnt="0"/>
      <dgm:spPr/>
      <dgm:t>
        <a:bodyPr/>
        <a:lstStyle/>
        <a:p>
          <a:endParaRPr lang="en-GB"/>
        </a:p>
      </dgm:t>
    </dgm:pt>
    <dgm:pt modelId="{1D078CE5-2F0F-422C-B484-BC37C997D698}" type="pres">
      <dgm:prSet presAssocID="{1F1FFF7D-8E8A-429C-BD17-A67404DE1010}" presName="background3" presStyleLbl="node3" presStyleIdx="1" presStyleCnt="3"/>
      <dgm:spPr/>
      <dgm:t>
        <a:bodyPr/>
        <a:lstStyle/>
        <a:p>
          <a:endParaRPr lang="en-GB"/>
        </a:p>
      </dgm:t>
    </dgm:pt>
    <dgm:pt modelId="{BEC39DF1-C84E-4A75-840B-971C4C638076}" type="pres">
      <dgm:prSet presAssocID="{1F1FFF7D-8E8A-429C-BD17-A67404DE1010}" presName="text3" presStyleLbl="fgAcc3" presStyleIdx="1" presStyleCnt="3" custLinFactNeighborX="-66267" custLinFactNeighborY="-4416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229A8FFC-F58F-4476-8417-105886B2D4F7}" type="pres">
      <dgm:prSet presAssocID="{1F1FFF7D-8E8A-429C-BD17-A67404DE1010}" presName="hierChild4" presStyleCnt="0"/>
      <dgm:spPr/>
      <dgm:t>
        <a:bodyPr/>
        <a:lstStyle/>
        <a:p>
          <a:endParaRPr lang="en-GB"/>
        </a:p>
      </dgm:t>
    </dgm:pt>
    <dgm:pt modelId="{DBCCA861-FB19-43A3-9832-AB979E0EB332}" type="pres">
      <dgm:prSet presAssocID="{6A8E11A1-C543-4532-B36F-DF15B08BA741}" presName="Name17" presStyleLbl="parChTrans1D3" presStyleIdx="2" presStyleCnt="3"/>
      <dgm:spPr/>
      <dgm:t>
        <a:bodyPr/>
        <a:lstStyle/>
        <a:p>
          <a:pPr rtl="1"/>
          <a:endParaRPr lang="ar-SA"/>
        </a:p>
      </dgm:t>
    </dgm:pt>
    <dgm:pt modelId="{F4B7EB78-3E8D-41BD-A025-D42D925D73EE}" type="pres">
      <dgm:prSet presAssocID="{046B5AC6-F823-4A8A-BE2D-FA1B18741464}" presName="hierRoot3" presStyleCnt="0"/>
      <dgm:spPr/>
      <dgm:t>
        <a:bodyPr/>
        <a:lstStyle/>
        <a:p>
          <a:endParaRPr lang="en-GB"/>
        </a:p>
      </dgm:t>
    </dgm:pt>
    <dgm:pt modelId="{E1B297ED-1BBE-4736-BA9B-C91BAEECF49E}" type="pres">
      <dgm:prSet presAssocID="{046B5AC6-F823-4A8A-BE2D-FA1B18741464}" presName="composite3" presStyleCnt="0"/>
      <dgm:spPr/>
      <dgm:t>
        <a:bodyPr/>
        <a:lstStyle/>
        <a:p>
          <a:endParaRPr lang="en-GB"/>
        </a:p>
      </dgm:t>
    </dgm:pt>
    <dgm:pt modelId="{A3E80675-8D85-49B4-9668-2E92EA0E61B3}" type="pres">
      <dgm:prSet presAssocID="{046B5AC6-F823-4A8A-BE2D-FA1B18741464}" presName="background3" presStyleLbl="node3" presStyleIdx="2" presStyleCnt="3"/>
      <dgm:spPr/>
      <dgm:t>
        <a:bodyPr/>
        <a:lstStyle/>
        <a:p>
          <a:endParaRPr lang="en-GB"/>
        </a:p>
      </dgm:t>
    </dgm:pt>
    <dgm:pt modelId="{DFA02B57-69DF-41BD-814B-A089DF41C145}" type="pres">
      <dgm:prSet presAssocID="{046B5AC6-F823-4A8A-BE2D-FA1B18741464}" presName="text3" presStyleLbl="fgAcc3" presStyleIdx="2" presStyleCnt="3" custLinFactNeighborX="-66667" custLinFactNeighborY="-44169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9C41A3AE-AC5D-40AD-8F51-24BD285C4BB3}" type="pres">
      <dgm:prSet presAssocID="{046B5AC6-F823-4A8A-BE2D-FA1B18741464}" presName="hierChild4" presStyleCnt="0"/>
      <dgm:spPr/>
      <dgm:t>
        <a:bodyPr/>
        <a:lstStyle/>
        <a:p>
          <a:endParaRPr lang="en-GB"/>
        </a:p>
      </dgm:t>
    </dgm:pt>
    <dgm:pt modelId="{01EFE173-3514-47B7-83C4-031FACAC9B58}" type="pres">
      <dgm:prSet presAssocID="{5FBC573F-5684-4894-9C73-E2FBF8BE007E}" presName="Name10" presStyleLbl="parChTrans1D2" presStyleIdx="1" presStyleCnt="2"/>
      <dgm:spPr/>
      <dgm:t>
        <a:bodyPr/>
        <a:lstStyle/>
        <a:p>
          <a:pPr rtl="1"/>
          <a:endParaRPr lang="ar-SA"/>
        </a:p>
      </dgm:t>
    </dgm:pt>
    <dgm:pt modelId="{C1CAE82B-EF09-42A9-8BFD-532D161E0038}" type="pres">
      <dgm:prSet presAssocID="{6EE92716-3748-46DC-A2A5-99B66C195FF9}" presName="hierRoot2" presStyleCnt="0"/>
      <dgm:spPr/>
      <dgm:t>
        <a:bodyPr/>
        <a:lstStyle/>
        <a:p>
          <a:endParaRPr lang="en-GB"/>
        </a:p>
      </dgm:t>
    </dgm:pt>
    <dgm:pt modelId="{B3926D92-7331-452F-9DCF-51E014F2699B}" type="pres">
      <dgm:prSet presAssocID="{6EE92716-3748-46DC-A2A5-99B66C195FF9}" presName="composite2" presStyleCnt="0"/>
      <dgm:spPr/>
      <dgm:t>
        <a:bodyPr/>
        <a:lstStyle/>
        <a:p>
          <a:endParaRPr lang="en-GB"/>
        </a:p>
      </dgm:t>
    </dgm:pt>
    <dgm:pt modelId="{7AD2564F-3577-4122-A11E-A7DA9D710338}" type="pres">
      <dgm:prSet presAssocID="{6EE92716-3748-46DC-A2A5-99B66C195FF9}" presName="background2" presStyleLbl="node2" presStyleIdx="1" presStyleCnt="2"/>
      <dgm:spPr/>
      <dgm:t>
        <a:bodyPr/>
        <a:lstStyle/>
        <a:p>
          <a:endParaRPr lang="en-GB"/>
        </a:p>
      </dgm:t>
    </dgm:pt>
    <dgm:pt modelId="{F47731C9-F3AB-4788-9A87-CD5D981C1A1B}" type="pres">
      <dgm:prSet presAssocID="{6EE92716-3748-46DC-A2A5-99B66C195FF9}" presName="text2" presStyleLbl="fgAcc2" presStyleIdx="1" presStyleCnt="2" custLinFactNeighborX="55156" custLinFactNeighborY="-59272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8FE285E9-D839-470F-998D-0E4593E97F39}" type="pres">
      <dgm:prSet presAssocID="{6EE92716-3748-46DC-A2A5-99B66C195FF9}" presName="hierChild3" presStyleCnt="0"/>
      <dgm:spPr/>
      <dgm:t>
        <a:bodyPr/>
        <a:lstStyle/>
        <a:p>
          <a:endParaRPr lang="en-GB"/>
        </a:p>
      </dgm:t>
    </dgm:pt>
  </dgm:ptLst>
  <dgm:cxnLst>
    <dgm:cxn modelId="{40B92510-28BA-4600-BBAA-D840D6CCD1E3}" srcId="{280E6DA4-6D04-4006-AC31-A8551CE25A87}" destId="{1F1FFF7D-8E8A-429C-BD17-A67404DE1010}" srcOrd="1" destOrd="0" parTransId="{E392EC98-76EF-4E99-9933-9B88DD424930}" sibTransId="{FBB41037-2076-41AA-97B0-472651358536}"/>
    <dgm:cxn modelId="{0DD55044-9398-4A1B-9A1D-5F0C8AA3AC15}" srcId="{DB51C5C5-4232-45D8-99C8-8B7628FDC1FF}" destId="{FA668930-7AE8-4D6F-96A4-48DA11F024DA}" srcOrd="0" destOrd="0" parTransId="{A74781DD-4752-4F6D-90B3-7D57D37EFF10}" sibTransId="{7E505E16-C715-406D-B8F8-607BC802B4B0}"/>
    <dgm:cxn modelId="{7E4BCCDF-1724-4FE8-8440-2D8B79E8057C}" type="presOf" srcId="{5C880AF6-691E-42FD-8247-5E9764B8BDFF}" destId="{33B57A30-2016-4744-AE09-CF7C21F1C5BB}" srcOrd="0" destOrd="0" presId="urn:microsoft.com/office/officeart/2005/8/layout/hierarchy1"/>
    <dgm:cxn modelId="{2CD10642-7D11-4414-A85F-709DBDC6CAD8}" type="presOf" srcId="{046B5AC6-F823-4A8A-BE2D-FA1B18741464}" destId="{DFA02B57-69DF-41BD-814B-A089DF41C145}" srcOrd="0" destOrd="0" presId="urn:microsoft.com/office/officeart/2005/8/layout/hierarchy1"/>
    <dgm:cxn modelId="{304949F0-DC35-490F-9E73-10169CD72928}" srcId="{FA668930-7AE8-4D6F-96A4-48DA11F024DA}" destId="{280E6DA4-6D04-4006-AC31-A8551CE25A87}" srcOrd="0" destOrd="0" parTransId="{462EB503-9743-4891-A244-0F3B56A8C0FE}" sibTransId="{A7B9DB1B-A49B-40D4-9DB8-27097071E9C1}"/>
    <dgm:cxn modelId="{9DBC086A-AA69-49CA-BFD3-FB4FA4DD8706}" type="presOf" srcId="{DB51C5C5-4232-45D8-99C8-8B7628FDC1FF}" destId="{D66F31AF-58FC-433D-8524-793BF6C4FD89}" srcOrd="0" destOrd="0" presId="urn:microsoft.com/office/officeart/2005/8/layout/hierarchy1"/>
    <dgm:cxn modelId="{CEB6DF5D-D296-4791-BA3D-F69B9BF5ADD1}" type="presOf" srcId="{6A8E11A1-C543-4532-B36F-DF15B08BA741}" destId="{DBCCA861-FB19-43A3-9832-AB979E0EB332}" srcOrd="0" destOrd="0" presId="urn:microsoft.com/office/officeart/2005/8/layout/hierarchy1"/>
    <dgm:cxn modelId="{1C732309-CFAA-4F9C-8520-F08D729CF07E}" type="presOf" srcId="{E7FAA867-168F-4ABA-8CC9-206F85DC3633}" destId="{535574AF-312A-410C-9BD7-87099B4C22ED}" srcOrd="0" destOrd="0" presId="urn:microsoft.com/office/officeart/2005/8/layout/hierarchy1"/>
    <dgm:cxn modelId="{8177C8F7-7C3D-444F-9A05-EF5FC3238412}" srcId="{FA668930-7AE8-4D6F-96A4-48DA11F024DA}" destId="{6EE92716-3748-46DC-A2A5-99B66C195FF9}" srcOrd="1" destOrd="0" parTransId="{5FBC573F-5684-4894-9C73-E2FBF8BE007E}" sibTransId="{7B6492CF-637A-4694-9940-B855BB663F49}"/>
    <dgm:cxn modelId="{517DD9C1-658D-4B94-BDB6-0C3CB5022711}" type="presOf" srcId="{E392EC98-76EF-4E99-9933-9B88DD424930}" destId="{1FA2A9A1-095A-41D9-8467-2C1B3338A7D7}" srcOrd="0" destOrd="0" presId="urn:microsoft.com/office/officeart/2005/8/layout/hierarchy1"/>
    <dgm:cxn modelId="{E57124BC-C26E-4618-A098-92F5987C404A}" type="presOf" srcId="{280E6DA4-6D04-4006-AC31-A8551CE25A87}" destId="{365D1C21-CC45-4097-87FF-A5BD211A779C}" srcOrd="0" destOrd="0" presId="urn:microsoft.com/office/officeart/2005/8/layout/hierarchy1"/>
    <dgm:cxn modelId="{1C505DE7-3AD7-4B36-813A-F95182A8B636}" type="presOf" srcId="{6EE92716-3748-46DC-A2A5-99B66C195FF9}" destId="{F47731C9-F3AB-4788-9A87-CD5D981C1A1B}" srcOrd="0" destOrd="0" presId="urn:microsoft.com/office/officeart/2005/8/layout/hierarchy1"/>
    <dgm:cxn modelId="{CD54E690-95EE-445C-A174-DBE0C8FA51D2}" type="presOf" srcId="{5FBC573F-5684-4894-9C73-E2FBF8BE007E}" destId="{01EFE173-3514-47B7-83C4-031FACAC9B58}" srcOrd="0" destOrd="0" presId="urn:microsoft.com/office/officeart/2005/8/layout/hierarchy1"/>
    <dgm:cxn modelId="{6DA962E6-50BF-450C-99CB-0C36A2A873BF}" srcId="{280E6DA4-6D04-4006-AC31-A8551CE25A87}" destId="{E7FAA867-168F-4ABA-8CC9-206F85DC3633}" srcOrd="0" destOrd="0" parTransId="{5C880AF6-691E-42FD-8247-5E9764B8BDFF}" sibTransId="{36F091ED-CDFA-49CA-A4F6-F10C8E14065F}"/>
    <dgm:cxn modelId="{3D192CEB-2729-4648-A54A-253BB9610185}" srcId="{280E6DA4-6D04-4006-AC31-A8551CE25A87}" destId="{046B5AC6-F823-4A8A-BE2D-FA1B18741464}" srcOrd="2" destOrd="0" parTransId="{6A8E11A1-C543-4532-B36F-DF15B08BA741}" sibTransId="{32F66A57-BCD5-41D9-9CE2-ED2232F4D02B}"/>
    <dgm:cxn modelId="{C5B7B5DF-E287-480B-A823-7EF73586675B}" type="presOf" srcId="{1F1FFF7D-8E8A-429C-BD17-A67404DE1010}" destId="{BEC39DF1-C84E-4A75-840B-971C4C638076}" srcOrd="0" destOrd="0" presId="urn:microsoft.com/office/officeart/2005/8/layout/hierarchy1"/>
    <dgm:cxn modelId="{166FD1FB-2FAE-4F87-A342-6BB90CE1D34F}" type="presOf" srcId="{FA668930-7AE8-4D6F-96A4-48DA11F024DA}" destId="{9C74F575-85FD-4A4C-8612-C2BDAA05C23D}" srcOrd="0" destOrd="0" presId="urn:microsoft.com/office/officeart/2005/8/layout/hierarchy1"/>
    <dgm:cxn modelId="{25B76623-780D-432F-9227-CD36B051DDB2}" type="presOf" srcId="{462EB503-9743-4891-A244-0F3B56A8C0FE}" destId="{FD9248FB-6625-4E5E-B45E-8D5A8F302301}" srcOrd="0" destOrd="0" presId="urn:microsoft.com/office/officeart/2005/8/layout/hierarchy1"/>
    <dgm:cxn modelId="{1747CBF3-D122-4A47-91F8-5B295AB7C4AA}" type="presParOf" srcId="{D66F31AF-58FC-433D-8524-793BF6C4FD89}" destId="{DC21F78C-7C58-4FCE-83DF-F1EBCD7CCC0E}" srcOrd="0" destOrd="0" presId="urn:microsoft.com/office/officeart/2005/8/layout/hierarchy1"/>
    <dgm:cxn modelId="{1BE67F09-EE09-467A-8DBF-5AD4108A0407}" type="presParOf" srcId="{DC21F78C-7C58-4FCE-83DF-F1EBCD7CCC0E}" destId="{437CFB44-A20F-4A3E-BE14-9AE1942B28CE}" srcOrd="0" destOrd="0" presId="urn:microsoft.com/office/officeart/2005/8/layout/hierarchy1"/>
    <dgm:cxn modelId="{7E3B227B-D94E-48D2-8D3E-DE5202911A59}" type="presParOf" srcId="{437CFB44-A20F-4A3E-BE14-9AE1942B28CE}" destId="{E4A93084-E187-4BA3-88C3-F24C15CACC0D}" srcOrd="0" destOrd="0" presId="urn:microsoft.com/office/officeart/2005/8/layout/hierarchy1"/>
    <dgm:cxn modelId="{0CD6C6BD-B5A8-4D07-A5E3-4FECFBEEDE4F}" type="presParOf" srcId="{437CFB44-A20F-4A3E-BE14-9AE1942B28CE}" destId="{9C74F575-85FD-4A4C-8612-C2BDAA05C23D}" srcOrd="1" destOrd="0" presId="urn:microsoft.com/office/officeart/2005/8/layout/hierarchy1"/>
    <dgm:cxn modelId="{EA0418B7-392C-4127-A187-701CA1E1B089}" type="presParOf" srcId="{DC21F78C-7C58-4FCE-83DF-F1EBCD7CCC0E}" destId="{0BA6766A-5C05-479D-B8F2-FE382E7B2B18}" srcOrd="1" destOrd="0" presId="urn:microsoft.com/office/officeart/2005/8/layout/hierarchy1"/>
    <dgm:cxn modelId="{9A5F226D-C58F-4C3D-BA87-8F967F788F74}" type="presParOf" srcId="{0BA6766A-5C05-479D-B8F2-FE382E7B2B18}" destId="{FD9248FB-6625-4E5E-B45E-8D5A8F302301}" srcOrd="0" destOrd="0" presId="urn:microsoft.com/office/officeart/2005/8/layout/hierarchy1"/>
    <dgm:cxn modelId="{7939460D-2CCC-4677-B92D-606FED2CE6CE}" type="presParOf" srcId="{0BA6766A-5C05-479D-B8F2-FE382E7B2B18}" destId="{B0805CF2-3C66-419D-8950-6B124AEF4ACF}" srcOrd="1" destOrd="0" presId="urn:microsoft.com/office/officeart/2005/8/layout/hierarchy1"/>
    <dgm:cxn modelId="{08645F41-C9A9-4100-89EF-ADF89E7CC24A}" type="presParOf" srcId="{B0805CF2-3C66-419D-8950-6B124AEF4ACF}" destId="{9B31BB62-EAFC-44BF-93E3-608FFA73173B}" srcOrd="0" destOrd="0" presId="urn:microsoft.com/office/officeart/2005/8/layout/hierarchy1"/>
    <dgm:cxn modelId="{B11B3FD7-182A-403C-B2F5-B23F56A55765}" type="presParOf" srcId="{9B31BB62-EAFC-44BF-93E3-608FFA73173B}" destId="{04FDF908-AD1C-4B13-B66C-35759AEEA66F}" srcOrd="0" destOrd="0" presId="urn:microsoft.com/office/officeart/2005/8/layout/hierarchy1"/>
    <dgm:cxn modelId="{FAFC3000-CD71-4A96-B3B8-23856AA7986B}" type="presParOf" srcId="{9B31BB62-EAFC-44BF-93E3-608FFA73173B}" destId="{365D1C21-CC45-4097-87FF-A5BD211A779C}" srcOrd="1" destOrd="0" presId="urn:microsoft.com/office/officeart/2005/8/layout/hierarchy1"/>
    <dgm:cxn modelId="{6D172066-F9D0-4420-A3B8-9863C4C5AA35}" type="presParOf" srcId="{B0805CF2-3C66-419D-8950-6B124AEF4ACF}" destId="{7451C258-DB7E-4325-8C59-38D3875F994A}" srcOrd="1" destOrd="0" presId="urn:microsoft.com/office/officeart/2005/8/layout/hierarchy1"/>
    <dgm:cxn modelId="{F82D7428-1344-45BE-9148-1E2C36A16954}" type="presParOf" srcId="{7451C258-DB7E-4325-8C59-38D3875F994A}" destId="{33B57A30-2016-4744-AE09-CF7C21F1C5BB}" srcOrd="0" destOrd="0" presId="urn:microsoft.com/office/officeart/2005/8/layout/hierarchy1"/>
    <dgm:cxn modelId="{0AAD5DCC-F233-462B-AEEA-C33B69A950F5}" type="presParOf" srcId="{7451C258-DB7E-4325-8C59-38D3875F994A}" destId="{24FCB417-CF12-4625-BAD5-CC058639FDF5}" srcOrd="1" destOrd="0" presId="urn:microsoft.com/office/officeart/2005/8/layout/hierarchy1"/>
    <dgm:cxn modelId="{5654732A-B5FB-4A0F-B614-99BB3A377BB1}" type="presParOf" srcId="{24FCB417-CF12-4625-BAD5-CC058639FDF5}" destId="{65546E5E-41BD-4D66-B6EB-E0B591B169BD}" srcOrd="0" destOrd="0" presId="urn:microsoft.com/office/officeart/2005/8/layout/hierarchy1"/>
    <dgm:cxn modelId="{FB3F9891-4A9B-4C30-880A-C77A247027E8}" type="presParOf" srcId="{65546E5E-41BD-4D66-B6EB-E0B591B169BD}" destId="{A98EA0CD-9BB5-4CF2-B019-08BDA82995A6}" srcOrd="0" destOrd="0" presId="urn:microsoft.com/office/officeart/2005/8/layout/hierarchy1"/>
    <dgm:cxn modelId="{366F6684-2390-45CC-A9D0-086FE6E77775}" type="presParOf" srcId="{65546E5E-41BD-4D66-B6EB-E0B591B169BD}" destId="{535574AF-312A-410C-9BD7-87099B4C22ED}" srcOrd="1" destOrd="0" presId="urn:microsoft.com/office/officeart/2005/8/layout/hierarchy1"/>
    <dgm:cxn modelId="{1F85548E-1CAC-413B-B746-AB33FB907B43}" type="presParOf" srcId="{24FCB417-CF12-4625-BAD5-CC058639FDF5}" destId="{651D8EB6-5DAF-4205-9F56-01EE743BC3F5}" srcOrd="1" destOrd="0" presId="urn:microsoft.com/office/officeart/2005/8/layout/hierarchy1"/>
    <dgm:cxn modelId="{F7BFE743-D43E-4537-93DE-CD6B7D01B964}" type="presParOf" srcId="{7451C258-DB7E-4325-8C59-38D3875F994A}" destId="{1FA2A9A1-095A-41D9-8467-2C1B3338A7D7}" srcOrd="2" destOrd="0" presId="urn:microsoft.com/office/officeart/2005/8/layout/hierarchy1"/>
    <dgm:cxn modelId="{CA0D2CDC-72C4-4A43-A625-99AA29624BAE}" type="presParOf" srcId="{7451C258-DB7E-4325-8C59-38D3875F994A}" destId="{279E5580-4E9E-4165-B78F-58C80FE8748E}" srcOrd="3" destOrd="0" presId="urn:microsoft.com/office/officeart/2005/8/layout/hierarchy1"/>
    <dgm:cxn modelId="{2D7C52AF-8395-4999-9A42-848BE0364949}" type="presParOf" srcId="{279E5580-4E9E-4165-B78F-58C80FE8748E}" destId="{74CD2CCB-95FB-465A-BB42-F48303D959C4}" srcOrd="0" destOrd="0" presId="urn:microsoft.com/office/officeart/2005/8/layout/hierarchy1"/>
    <dgm:cxn modelId="{25648D31-4B15-4E8C-96B8-706FD59640BD}" type="presParOf" srcId="{74CD2CCB-95FB-465A-BB42-F48303D959C4}" destId="{1D078CE5-2F0F-422C-B484-BC37C997D698}" srcOrd="0" destOrd="0" presId="urn:microsoft.com/office/officeart/2005/8/layout/hierarchy1"/>
    <dgm:cxn modelId="{4913EB49-67B0-4F22-AA25-C00EE742F6EC}" type="presParOf" srcId="{74CD2CCB-95FB-465A-BB42-F48303D959C4}" destId="{BEC39DF1-C84E-4A75-840B-971C4C638076}" srcOrd="1" destOrd="0" presId="urn:microsoft.com/office/officeart/2005/8/layout/hierarchy1"/>
    <dgm:cxn modelId="{429C8D03-05E7-4FB2-90DF-360495F72839}" type="presParOf" srcId="{279E5580-4E9E-4165-B78F-58C80FE8748E}" destId="{229A8FFC-F58F-4476-8417-105886B2D4F7}" srcOrd="1" destOrd="0" presId="urn:microsoft.com/office/officeart/2005/8/layout/hierarchy1"/>
    <dgm:cxn modelId="{8A4CD55E-4C53-499E-BBF6-E00DE309807E}" type="presParOf" srcId="{7451C258-DB7E-4325-8C59-38D3875F994A}" destId="{DBCCA861-FB19-43A3-9832-AB979E0EB332}" srcOrd="4" destOrd="0" presId="urn:microsoft.com/office/officeart/2005/8/layout/hierarchy1"/>
    <dgm:cxn modelId="{182FDAA5-CD4C-4FC4-8802-2201AE3BD20F}" type="presParOf" srcId="{7451C258-DB7E-4325-8C59-38D3875F994A}" destId="{F4B7EB78-3E8D-41BD-A025-D42D925D73EE}" srcOrd="5" destOrd="0" presId="urn:microsoft.com/office/officeart/2005/8/layout/hierarchy1"/>
    <dgm:cxn modelId="{3D6371C4-CCFD-4FBA-BE6C-14F9344EE3C2}" type="presParOf" srcId="{F4B7EB78-3E8D-41BD-A025-D42D925D73EE}" destId="{E1B297ED-1BBE-4736-BA9B-C91BAEECF49E}" srcOrd="0" destOrd="0" presId="urn:microsoft.com/office/officeart/2005/8/layout/hierarchy1"/>
    <dgm:cxn modelId="{117E206A-2533-4D17-AB54-67AC4B11F692}" type="presParOf" srcId="{E1B297ED-1BBE-4736-BA9B-C91BAEECF49E}" destId="{A3E80675-8D85-49B4-9668-2E92EA0E61B3}" srcOrd="0" destOrd="0" presId="urn:microsoft.com/office/officeart/2005/8/layout/hierarchy1"/>
    <dgm:cxn modelId="{673605F7-0434-461E-97B6-31FEFD9DD2E5}" type="presParOf" srcId="{E1B297ED-1BBE-4736-BA9B-C91BAEECF49E}" destId="{DFA02B57-69DF-41BD-814B-A089DF41C145}" srcOrd="1" destOrd="0" presId="urn:microsoft.com/office/officeart/2005/8/layout/hierarchy1"/>
    <dgm:cxn modelId="{46F6160B-5383-4C0C-A20B-75D40609847A}" type="presParOf" srcId="{F4B7EB78-3E8D-41BD-A025-D42D925D73EE}" destId="{9C41A3AE-AC5D-40AD-8F51-24BD285C4BB3}" srcOrd="1" destOrd="0" presId="urn:microsoft.com/office/officeart/2005/8/layout/hierarchy1"/>
    <dgm:cxn modelId="{E3BBF5F1-0935-4CA8-B582-2DAE79926E8C}" type="presParOf" srcId="{0BA6766A-5C05-479D-B8F2-FE382E7B2B18}" destId="{01EFE173-3514-47B7-83C4-031FACAC9B58}" srcOrd="2" destOrd="0" presId="urn:microsoft.com/office/officeart/2005/8/layout/hierarchy1"/>
    <dgm:cxn modelId="{165976F3-1F68-4985-B029-40D64DA4F509}" type="presParOf" srcId="{0BA6766A-5C05-479D-B8F2-FE382E7B2B18}" destId="{C1CAE82B-EF09-42A9-8BFD-532D161E0038}" srcOrd="3" destOrd="0" presId="urn:microsoft.com/office/officeart/2005/8/layout/hierarchy1"/>
    <dgm:cxn modelId="{AC30B202-AB34-46DB-B3F9-A520F6D07779}" type="presParOf" srcId="{C1CAE82B-EF09-42A9-8BFD-532D161E0038}" destId="{B3926D92-7331-452F-9DCF-51E014F2699B}" srcOrd="0" destOrd="0" presId="urn:microsoft.com/office/officeart/2005/8/layout/hierarchy1"/>
    <dgm:cxn modelId="{20FCB471-5AAC-4AD4-BF7C-C4458765902B}" type="presParOf" srcId="{B3926D92-7331-452F-9DCF-51E014F2699B}" destId="{7AD2564F-3577-4122-A11E-A7DA9D710338}" srcOrd="0" destOrd="0" presId="urn:microsoft.com/office/officeart/2005/8/layout/hierarchy1"/>
    <dgm:cxn modelId="{B06E4024-6E87-4D3B-9DF5-445BC6146279}" type="presParOf" srcId="{B3926D92-7331-452F-9DCF-51E014F2699B}" destId="{F47731C9-F3AB-4788-9A87-CD5D981C1A1B}" srcOrd="1" destOrd="0" presId="urn:microsoft.com/office/officeart/2005/8/layout/hierarchy1"/>
    <dgm:cxn modelId="{FEA8A606-B147-40E1-B690-1B2B9474FA99}" type="presParOf" srcId="{C1CAE82B-EF09-42A9-8BFD-532D161E0038}" destId="{8FE285E9-D839-470F-998D-0E4593E97F39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9D603-43AB-4464-8802-F3AF3F3ED2AD}" type="datetimeFigureOut">
              <a:rPr lang="en-GB" smtClean="0"/>
              <a:pPr/>
              <a:t>28/09/2014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4043C-6448-40FB-BF6C-F2C993A95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93693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b="1" i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F13-5C11-4F9A-859E-2D6B6AA917B9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817081D-F453-4B2B-A3B6-B5B78A465B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496345"/>
            <a:ext cx="8712968" cy="230425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correlations of activins and follistatin with viral load, liver damage, IL-6 and TNF-α in treatment naïve patients with chronic hepatitis C genotype 1 and 4: A case-control study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608" y="5334000"/>
            <a:ext cx="8928992" cy="1219200"/>
          </a:xfrm>
        </p:spPr>
        <p:txBody>
          <a:bodyPr>
            <a:noAutofit/>
          </a:bodyPr>
          <a:lstStyle/>
          <a:p>
            <a:pPr eaLnBrk="1" hangingPunct="1"/>
            <a:r>
              <a:rPr lang="en-GB" sz="2800" b="1" u="sng" dirty="0" smtClean="0">
                <a:solidFill>
                  <a:srgbClr val="C00000"/>
                </a:solidFill>
              </a:rPr>
              <a:t>Ahmed </a:t>
            </a:r>
            <a:r>
              <a:rPr lang="en-GB" sz="2800" b="1" u="sng" dirty="0">
                <a:solidFill>
                  <a:srgbClr val="C00000"/>
                </a:solidFill>
              </a:rPr>
              <a:t>Mohammed Ashshi</a:t>
            </a:r>
            <a:r>
              <a:rPr lang="en-GB" sz="2800" b="1" u="sng" baseline="30000" dirty="0">
                <a:solidFill>
                  <a:srgbClr val="C00000"/>
                </a:solidFill>
              </a:rPr>
              <a:t>1</a:t>
            </a:r>
            <a:r>
              <a:rPr lang="en-GB" sz="2800" dirty="0"/>
              <a:t>, </a:t>
            </a:r>
            <a:r>
              <a:rPr lang="en-GB" sz="2800" b="1" dirty="0"/>
              <a:t>Bassem Refaat</a:t>
            </a:r>
            <a:r>
              <a:rPr lang="en-GB" sz="2800" baseline="30000" dirty="0"/>
              <a:t>1</a:t>
            </a:r>
            <a:r>
              <a:rPr lang="en-GB" sz="2800" dirty="0"/>
              <a:t>, </a:t>
            </a:r>
            <a:r>
              <a:rPr lang="en-GB" sz="2800" b="1" dirty="0" smtClean="0"/>
              <a:t>Adel </a:t>
            </a:r>
            <a:r>
              <a:rPr lang="en-GB" sz="2800" b="1" dirty="0"/>
              <a:t>Galal </a:t>
            </a:r>
            <a:r>
              <a:rPr lang="en-GB" sz="2800" b="1" dirty="0" smtClean="0"/>
              <a:t>El-Shemi</a:t>
            </a:r>
            <a:r>
              <a:rPr lang="en-GB" sz="2800" baseline="30000" dirty="0" smtClean="0"/>
              <a:t>1</a:t>
            </a:r>
            <a:r>
              <a:rPr lang="en-GB" sz="2800" dirty="0" smtClean="0"/>
              <a:t> </a:t>
            </a:r>
            <a:r>
              <a:rPr lang="en-GB" sz="2800" b="1" dirty="0"/>
              <a:t>and Adnan </a:t>
            </a:r>
            <a:r>
              <a:rPr lang="en-GB" sz="2800" b="1" dirty="0" smtClean="0"/>
              <a:t>AlZanbagi</a:t>
            </a:r>
            <a:r>
              <a:rPr lang="en-GB" sz="2800" baseline="30000" dirty="0" smtClean="0"/>
              <a:t>2</a:t>
            </a:r>
          </a:p>
          <a:p>
            <a:pPr eaLnBrk="1" hangingPunct="1"/>
            <a:endParaRPr lang="en-GB" sz="2800" baseline="30000" dirty="0" smtClean="0"/>
          </a:p>
        </p:txBody>
      </p:sp>
      <p:pic>
        <p:nvPicPr>
          <p:cNvPr id="8" name="صورة 7" descr="C:\Users\as\Downloads\شع ار 1.png"/>
          <p:cNvPicPr/>
          <p:nvPr/>
        </p:nvPicPr>
        <p:blipFill>
          <a:blip r:embed="rId2" cstate="print"/>
          <a:srcRect l="25667" t="20742" r="26333" b="25587"/>
          <a:stretch>
            <a:fillRect/>
          </a:stretch>
        </p:blipFill>
        <p:spPr bwMode="auto">
          <a:xfrm>
            <a:off x="0" y="0"/>
            <a:ext cx="236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صورة 8" descr="https://encrypted-tbn3.gstatic.com/images?q=tbn:ANd9GcTfcMfqeGb62a1IYL5WNiIibB2XXHWXrUlUIqJm5ZXIV6FjQRx17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GB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Activins &amp; Follistatin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1" name="عنصر نائب للمحتوى 1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011540588"/>
              </p:ext>
            </p:extLst>
          </p:nvPr>
        </p:nvGraphicFramePr>
        <p:xfrm>
          <a:off x="0" y="1449388"/>
          <a:ext cx="8642350" cy="3959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C:\Users\WINDOWS 7\Desktop\images8FNKFQDH.jpg"/>
          <p:cNvPicPr>
            <a:picLocks noChangeAspect="1" noChangeArrowheads="1"/>
          </p:cNvPicPr>
          <p:nvPr/>
        </p:nvPicPr>
        <p:blipFill>
          <a:blip r:embed="rId7" cstate="print"/>
          <a:srcRect r="51201" b="23853"/>
          <a:stretch>
            <a:fillRect/>
          </a:stretch>
        </p:blipFill>
        <p:spPr bwMode="auto">
          <a:xfrm>
            <a:off x="467544" y="5322774"/>
            <a:ext cx="1896180" cy="1488862"/>
          </a:xfrm>
          <a:prstGeom prst="rect">
            <a:avLst/>
          </a:prstGeom>
          <a:noFill/>
        </p:spPr>
      </p:pic>
      <p:pic>
        <p:nvPicPr>
          <p:cNvPr id="1026" name="Picture 2" descr="C:\Users\WINDOWS 7\Desktop\images8FNKFQDH.jpg"/>
          <p:cNvPicPr>
            <a:picLocks noChangeAspect="1" noChangeArrowheads="1"/>
          </p:cNvPicPr>
          <p:nvPr/>
        </p:nvPicPr>
        <p:blipFill>
          <a:blip r:embed="rId7" cstate="print"/>
          <a:srcRect l="49573" b="22110"/>
          <a:stretch>
            <a:fillRect/>
          </a:stretch>
        </p:blipFill>
        <p:spPr bwMode="auto">
          <a:xfrm>
            <a:off x="2721956" y="5322774"/>
            <a:ext cx="1945609" cy="1512168"/>
          </a:xfrm>
          <a:prstGeom prst="rect">
            <a:avLst/>
          </a:prstGeom>
          <a:noFill/>
        </p:spPr>
      </p:pic>
      <p:sp>
        <p:nvSpPr>
          <p:cNvPr id="16" name="سهم إلى اليسار 15"/>
          <p:cNvSpPr/>
          <p:nvPr/>
        </p:nvSpPr>
        <p:spPr>
          <a:xfrm>
            <a:off x="3275856" y="2600908"/>
            <a:ext cx="3174114" cy="792088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/>
          <p:cNvSpPr txBox="1"/>
          <p:nvPr/>
        </p:nvSpPr>
        <p:spPr>
          <a:xfrm>
            <a:off x="2503015" y="2834352"/>
            <a:ext cx="4877297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/>
            <a:r>
              <a:rPr lang="en-GB" b="1" dirty="0" smtClean="0">
                <a:solidFill>
                  <a:schemeClr val="bg1"/>
                </a:solidFill>
              </a:rPr>
              <a:t>Regulation</a:t>
            </a:r>
            <a:endParaRPr lang="ar-SA" b="1" dirty="0" smtClean="0">
              <a:solidFill>
                <a:schemeClr val="bg1"/>
              </a:solidFill>
            </a:endParaRPr>
          </a:p>
          <a:p>
            <a:endParaRPr lang="ar-SA" sz="2400" dirty="0">
              <a:solidFill>
                <a:schemeClr val="bg1"/>
              </a:solidFill>
            </a:endParaRPr>
          </a:p>
        </p:txBody>
      </p:sp>
      <p:sp>
        <p:nvSpPr>
          <p:cNvPr id="25" name="سهم لأعلى 24"/>
          <p:cNvSpPr/>
          <p:nvPr/>
        </p:nvSpPr>
        <p:spPr>
          <a:xfrm>
            <a:off x="2999860" y="4104344"/>
            <a:ext cx="203988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0"/>
          <p:cNvGrpSpPr>
            <a:grpSpLocks/>
          </p:cNvGrpSpPr>
          <p:nvPr/>
        </p:nvGrpSpPr>
        <p:grpSpPr bwMode="auto">
          <a:xfrm>
            <a:off x="6131313" y="5712606"/>
            <a:ext cx="463081" cy="457435"/>
            <a:chOff x="1173707" y="3609852"/>
            <a:chExt cx="1568839" cy="1750610"/>
          </a:xfrm>
        </p:grpSpPr>
        <p:sp>
          <p:nvSpPr>
            <p:cNvPr id="10" name="مستطيل 9"/>
            <p:cNvSpPr/>
            <p:nvPr/>
          </p:nvSpPr>
          <p:spPr>
            <a:xfrm>
              <a:off x="1173707" y="3609852"/>
              <a:ext cx="1552916" cy="438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189630" y="4922312"/>
              <a:ext cx="1552916" cy="438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>
                <a:ln>
                  <a:solidFill>
                    <a:schemeClr val="bg1"/>
                  </a:solidFill>
                </a:ln>
              </a:endParaRPr>
            </a:p>
          </p:txBody>
        </p:sp>
      </p:grpSp>
      <p:pic>
        <p:nvPicPr>
          <p:cNvPr id="14" name="صورة 13" descr="Innate_Immune_cell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1027" y="5231934"/>
            <a:ext cx="1584176" cy="160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085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(Headings)"/>
                <a:cs typeface="Aharoni" pitchFamily="2" charset="-79"/>
              </a:rPr>
              <a:t>Activins and the Immune system</a:t>
            </a:r>
            <a:endParaRPr lang="ar-SA" sz="4000" b="1" cap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(Headings)"/>
            </a:endParaRPr>
          </a:p>
        </p:txBody>
      </p:sp>
      <p:grpSp>
        <p:nvGrpSpPr>
          <p:cNvPr id="2" name="مجموعة 10"/>
          <p:cNvGrpSpPr>
            <a:grpSpLocks/>
          </p:cNvGrpSpPr>
          <p:nvPr/>
        </p:nvGrpSpPr>
        <p:grpSpPr bwMode="auto">
          <a:xfrm>
            <a:off x="-11830" y="1052736"/>
            <a:ext cx="9155829" cy="6233892"/>
            <a:chOff x="1136066" y="795337"/>
            <a:chExt cx="8007934" cy="6062663"/>
          </a:xfrm>
        </p:grpSpPr>
        <p:pic>
          <p:nvPicPr>
            <p:cNvPr id="6149" name="Picture 12" descr="Description: 1-s2_0-S135961011300021X-gr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6412" y="795337"/>
              <a:ext cx="7997588" cy="6062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ستطيل 5"/>
            <p:cNvSpPr/>
            <p:nvPr/>
          </p:nvSpPr>
          <p:spPr>
            <a:xfrm>
              <a:off x="1173707" y="3609852"/>
              <a:ext cx="1552916" cy="438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136066" y="4922312"/>
              <a:ext cx="1552916" cy="438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>
                <a:defRPr/>
              </a:pPr>
              <a:endParaRPr lang="ar-SA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95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en-GB" sz="4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Research Questions</a:t>
            </a:r>
            <a:endParaRPr lang="en-GB" sz="4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256584"/>
          </a:xfrm>
        </p:spPr>
        <p:txBody>
          <a:bodyPr/>
          <a:lstStyle/>
          <a:p>
            <a:pPr marL="0" indent="0" algn="l" rtl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What are the effects of CHC genotype 1&amp;4 on serum activin-A &amp; B and follistatin</a:t>
            </a:r>
          </a:p>
          <a:p>
            <a:pPr algn="l" rtl="0">
              <a:buBlip>
                <a:blip r:embed="rId2"/>
              </a:buBlip>
            </a:pPr>
            <a:r>
              <a:rPr lang="en-GB" sz="2800" b="1" u="sng" dirty="0" smtClean="0"/>
              <a:t>Is there a difference between:</a:t>
            </a:r>
          </a:p>
          <a:p>
            <a:pPr lvl="1" algn="l" rtl="0">
              <a:buBlip>
                <a:blip r:embed="rId2"/>
              </a:buBlip>
            </a:pPr>
            <a:r>
              <a:rPr lang="en-GB" sz="2400" b="1" dirty="0" smtClean="0"/>
              <a:t>Male and Female patients?</a:t>
            </a:r>
          </a:p>
          <a:p>
            <a:pPr lvl="1" algn="l" rtl="0">
              <a:buBlip>
                <a:blip r:embed="rId2"/>
              </a:buBlip>
            </a:pPr>
            <a:r>
              <a:rPr lang="en-GB" sz="2400" b="1" dirty="0" smtClean="0"/>
              <a:t>Genotype 1 &amp; 4?</a:t>
            </a:r>
          </a:p>
          <a:p>
            <a:pPr algn="l" rtl="0">
              <a:buBlip>
                <a:blip r:embed="rId2"/>
              </a:buBlip>
            </a:pPr>
            <a:r>
              <a:rPr lang="en-GB" sz="2800" b="1" u="sng" dirty="0" smtClean="0"/>
              <a:t>Do activins &amp; follistatin correlate with:</a:t>
            </a:r>
            <a:r>
              <a:rPr lang="en-GB" sz="2800" b="1" dirty="0" smtClean="0"/>
              <a:t> </a:t>
            </a:r>
          </a:p>
          <a:p>
            <a:pPr lvl="1" algn="l" rtl="0">
              <a:buBlip>
                <a:blip r:embed="rId2"/>
              </a:buBlip>
            </a:pPr>
            <a:r>
              <a:rPr lang="en-GB" sz="2400" b="1" dirty="0" smtClean="0"/>
              <a:t>Pro-inflammatory cytokines (TNF-</a:t>
            </a:r>
            <a:r>
              <a:rPr lang="el-GR" sz="2400" b="1" dirty="0" smtClean="0"/>
              <a:t>α</a:t>
            </a:r>
            <a:r>
              <a:rPr lang="en-GB" sz="2400" b="1" dirty="0" smtClean="0"/>
              <a:t> and IL-6)?</a:t>
            </a:r>
          </a:p>
          <a:p>
            <a:pPr lvl="1" algn="l" rtl="0">
              <a:buBlip>
                <a:blip r:embed="rId2"/>
              </a:buBlip>
            </a:pPr>
            <a:r>
              <a:rPr lang="en-GB" sz="2400" b="1" dirty="0" smtClean="0"/>
              <a:t>Liver enzymes?</a:t>
            </a:r>
          </a:p>
          <a:p>
            <a:pPr lvl="1" algn="l" rtl="0">
              <a:buBlip>
                <a:blip r:embed="rId2"/>
              </a:buBlip>
            </a:pPr>
            <a:r>
              <a:rPr lang="en-GB" sz="2400" b="1" dirty="0" smtClean="0"/>
              <a:t>Liver fibrosis?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877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http://www.buildatimberframe.com/images-css/logos/logo.500.206.gif"/>
          <p:cNvPicPr/>
          <p:nvPr/>
        </p:nvPicPr>
        <p:blipFill>
          <a:blip r:embed="rId2"/>
          <a:srcRect b="16592"/>
          <a:stretch>
            <a:fillRect/>
          </a:stretch>
        </p:blipFill>
        <p:spPr bwMode="auto">
          <a:xfrm>
            <a:off x="1351085" y="1676400"/>
            <a:ext cx="5964115" cy="2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65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Study Design (Case-Control)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1412776"/>
            <a:ext cx="309634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</a:rPr>
              <a:t>80 Participants</a:t>
            </a:r>
            <a:endParaRPr lang="en-GB" sz="2400" b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2852936"/>
            <a:ext cx="309634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rgbClr val="000000"/>
                </a:solidFill>
              </a:rPr>
              <a:t>Control Group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40 Healthy Participants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6019" y="2852936"/>
            <a:ext cx="3672408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u="sng" dirty="0" smtClean="0">
                <a:solidFill>
                  <a:srgbClr val="000000"/>
                </a:solidFill>
              </a:rPr>
              <a:t>Case Group</a:t>
            </a: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40 CHC treatment Naïve Patients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4581128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20 Males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736" y="4581128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20 Females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6019" y="4553245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20 Males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2320" y="4564498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20 Males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6056" y="5949280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10 G1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88324" y="5949280"/>
            <a:ext cx="1548172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10 G4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/>
          <p:cNvCxnSpPr>
            <a:stCxn id="5" idx="2"/>
            <a:endCxn id="6" idx="0"/>
          </p:cNvCxnSpPr>
          <p:nvPr/>
        </p:nvCxnSpPr>
        <p:spPr>
          <a:xfrm flipH="1">
            <a:off x="1871700" y="2060848"/>
            <a:ext cx="252028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7" idx="0"/>
          </p:cNvCxnSpPr>
          <p:nvPr/>
        </p:nvCxnSpPr>
        <p:spPr>
          <a:xfrm>
            <a:off x="4391980" y="2060848"/>
            <a:ext cx="2510243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8" idx="0"/>
          </p:cNvCxnSpPr>
          <p:nvPr/>
        </p:nvCxnSpPr>
        <p:spPr>
          <a:xfrm flipH="1">
            <a:off x="881590" y="3501008"/>
            <a:ext cx="99011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9" idx="0"/>
          </p:cNvCxnSpPr>
          <p:nvPr/>
        </p:nvCxnSpPr>
        <p:spPr>
          <a:xfrm>
            <a:off x="1871700" y="3501008"/>
            <a:ext cx="1098122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0" idx="0"/>
          </p:cNvCxnSpPr>
          <p:nvPr/>
        </p:nvCxnSpPr>
        <p:spPr>
          <a:xfrm flipH="1">
            <a:off x="5840105" y="3501008"/>
            <a:ext cx="1062118" cy="1052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7" idx="2"/>
            <a:endCxn id="11" idx="0"/>
          </p:cNvCxnSpPr>
          <p:nvPr/>
        </p:nvCxnSpPr>
        <p:spPr>
          <a:xfrm>
            <a:off x="6902223" y="3501008"/>
            <a:ext cx="1324183" cy="1063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2"/>
            <a:endCxn id="12" idx="0"/>
          </p:cNvCxnSpPr>
          <p:nvPr/>
        </p:nvCxnSpPr>
        <p:spPr>
          <a:xfrm>
            <a:off x="5840105" y="5201317"/>
            <a:ext cx="10037" cy="747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26406" y="5198778"/>
            <a:ext cx="10037" cy="747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0" idx="2"/>
            <a:endCxn id="13" idx="0"/>
          </p:cNvCxnSpPr>
          <p:nvPr/>
        </p:nvCxnSpPr>
        <p:spPr>
          <a:xfrm>
            <a:off x="5840105" y="5201317"/>
            <a:ext cx="2422305" cy="7479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  <a:endCxn id="12" idx="0"/>
          </p:cNvCxnSpPr>
          <p:nvPr/>
        </p:nvCxnSpPr>
        <p:spPr>
          <a:xfrm flipH="1">
            <a:off x="5850142" y="5212570"/>
            <a:ext cx="2376264" cy="7367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83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8828"/>
            <a:ext cx="8856984" cy="735876"/>
          </a:xfrm>
        </p:spPr>
        <p:txBody>
          <a:bodyPr/>
          <a:lstStyle/>
          <a:p>
            <a:r>
              <a:rPr lang="en-GB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Inclusion </a:t>
            </a:r>
            <a:r>
              <a:rPr lang="en-GB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criteria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3979188"/>
              </p:ext>
            </p:extLst>
          </p:nvPr>
        </p:nvGraphicFramePr>
        <p:xfrm>
          <a:off x="0" y="835388"/>
          <a:ext cx="9144000" cy="5933421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784141"/>
                <a:gridCol w="4359859"/>
              </a:tblGrid>
              <a:tr h="432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Control Group</a:t>
                      </a:r>
                      <a:endParaRPr lang="en-GB" sz="16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Case</a:t>
                      </a:r>
                      <a:r>
                        <a:rPr lang="en-GB" sz="2000" baseline="0" dirty="0" smtClean="0">
                          <a:effectLst/>
                        </a:rPr>
                        <a:t> Group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Patient age ≥ 18 ≤ 45 years.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Patient age ≥ 18 ≤ 45 years.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No concurrent </a:t>
                      </a: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</a:rPr>
                        <a:t> acute/chronic</a:t>
                      </a:r>
                      <a:r>
                        <a:rPr lang="en-GB" sz="1400" baseline="0" dirty="0" smtClean="0">
                          <a:solidFill>
                            <a:srgbClr val="000000"/>
                          </a:solidFill>
                          <a:effectLst/>
                        </a:rPr>
                        <a:t> disease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HCV RNA positive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9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</a:rPr>
                        <a:t>Proven fertility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No concurrent infection with HBV or HIV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</a:rPr>
                        <a:t>Not taking exogenous hormones/oral contraceptive pills for at least 3 months prior to enrolment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Proven fertility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</a:rPr>
                        <a:t>No history of hospitalisation and no medication for significant clinical disease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Not taking exogenous hormones/oral contraceptive pills for at least 3 months prior to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enrolment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6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000000"/>
                          </a:solidFill>
                          <a:effectLst/>
                        </a:rPr>
                        <a:t>laboratory results for their haematological, biochemical and metabolic parameters were within normal range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Treatment naïve patients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Compensated liver disease (e.g. no liver cirrhosis, failure or cancer) &amp; APRI ≤ 1.2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Acceptable </a:t>
                      </a:r>
                      <a:r>
                        <a:rPr lang="en-GB" sz="1400" b="1" dirty="0" smtClean="0">
                          <a:solidFill>
                            <a:srgbClr val="000000"/>
                          </a:solidFill>
                          <a:effectLst/>
                        </a:rPr>
                        <a:t>haematological 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and biochemical indices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</a:rPr>
                        <a:t>No or controlled type 2 diabetes mellitus and hypertension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816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algn="ctr"/>
            <a:r>
              <a:rPr lang="en-US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Methods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4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altLang="en-US" dirty="0" smtClean="0"/>
              <a:t>Liver function parameters &amp; Viral load</a:t>
            </a:r>
          </a:p>
          <a:p>
            <a:pPr algn="l" rtl="0"/>
            <a:endParaRPr lang="en-US" altLang="en-US" dirty="0" smtClean="0"/>
          </a:p>
          <a:p>
            <a:pPr algn="l" rtl="0"/>
            <a:r>
              <a:rPr lang="en-US" altLang="en-US" dirty="0" smtClean="0"/>
              <a:t>AST/Platelet Ratio Index (APRI) to assess liver fibrosis</a:t>
            </a:r>
          </a:p>
          <a:p>
            <a:pPr algn="l" rtl="0"/>
            <a:endParaRPr lang="en-US" altLang="en-US" dirty="0" smtClean="0"/>
          </a:p>
          <a:p>
            <a:pPr algn="l" rtl="0"/>
            <a:r>
              <a:rPr lang="en-US" altLang="en-US" u="sng" dirty="0" smtClean="0"/>
              <a:t>ELISA to measure serum:</a:t>
            </a:r>
          </a:p>
          <a:p>
            <a:pPr lvl="1" algn="l" rtl="0"/>
            <a:r>
              <a:rPr lang="en-US" altLang="en-US" dirty="0" err="1" smtClean="0"/>
              <a:t>Activin</a:t>
            </a:r>
            <a:r>
              <a:rPr lang="en-US" altLang="en-US" dirty="0" smtClean="0"/>
              <a:t>-A</a:t>
            </a:r>
          </a:p>
          <a:p>
            <a:pPr lvl="1" algn="l" rtl="0"/>
            <a:r>
              <a:rPr lang="en-US" altLang="en-US" dirty="0" err="1" smtClean="0"/>
              <a:t>Activin</a:t>
            </a:r>
            <a:r>
              <a:rPr lang="en-US" altLang="en-US" dirty="0" smtClean="0"/>
              <a:t>-B</a:t>
            </a:r>
          </a:p>
          <a:p>
            <a:pPr lvl="1" algn="l" rtl="0"/>
            <a:r>
              <a:rPr lang="en-US" altLang="en-US" dirty="0" err="1" smtClean="0"/>
              <a:t>Follistatin</a:t>
            </a:r>
            <a:endParaRPr lang="en-US" altLang="en-US" dirty="0" smtClean="0"/>
          </a:p>
          <a:p>
            <a:pPr lvl="1" algn="l" rtl="0"/>
            <a:r>
              <a:rPr lang="en-US" altLang="en-US" dirty="0" smtClean="0"/>
              <a:t>IL-6</a:t>
            </a:r>
          </a:p>
          <a:p>
            <a:pPr lvl="1" algn="l" rtl="0"/>
            <a:r>
              <a:rPr lang="en-US" altLang="en-US" dirty="0" smtClean="0"/>
              <a:t>TNF-</a:t>
            </a:r>
            <a:r>
              <a:rPr lang="el-GR" altLang="en-US" dirty="0" smtClean="0"/>
              <a:t>α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402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1.gstatic.com/images?q=tbn:ANd9GcQfj43gUehqMCCX2YQQwwtCAdtZ9c5643Du5oFoPrHWC9xDMp-A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190" y="0"/>
            <a:ext cx="923019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19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-152400"/>
            <a:ext cx="8928992" cy="1296144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en-GB" sz="24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Demographic and laboratory characteristics of the patients according to viral genotype and gender of the participants (ND = not done; a = p &lt; 0.05 compared to CM and b = p &lt; 0.05 compared to CF groups).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4126395"/>
              </p:ext>
            </p:extLst>
          </p:nvPr>
        </p:nvGraphicFramePr>
        <p:xfrm>
          <a:off x="76200" y="1227538"/>
          <a:ext cx="8991601" cy="5588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7137"/>
                <a:gridCol w="1305744"/>
                <a:gridCol w="1305744"/>
                <a:gridCol w="1305744"/>
                <a:gridCol w="1305744"/>
                <a:gridCol w="1305744"/>
                <a:gridCol w="1305744"/>
              </a:tblGrid>
              <a:tr h="995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Control Male (CM)</a:t>
                      </a:r>
                      <a:endParaRPr lang="en-GB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(n = 20)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Control Female (CF)</a:t>
                      </a:r>
                      <a:endParaRPr lang="en-GB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(n = 20)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Male G1 (MG1)</a:t>
                      </a:r>
                      <a:endParaRPr lang="en-GB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(n= 10)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Male G 4 (MG4)</a:t>
                      </a:r>
                      <a:endParaRPr lang="en-GB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(n= 10)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Female G1 (FG1)</a:t>
                      </a:r>
                      <a:endParaRPr lang="en-GB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(n= 10)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Female G4 (FG4)</a:t>
                      </a:r>
                      <a:endParaRPr lang="en-GB" sz="1800" b="1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(n= 10)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Age (years)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39 ± 5.4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36 ± 8.3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40.3 ± 4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39.2 ± 5.7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37.9 ± 6.2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34.8 ± 8.8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81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Viral load at diagnosis (IU/mL)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ND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ND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866784.8 ± 237056.2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945148.7 ± 381181.2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1007458.5 ± 318742.4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988447.8 ± 372327.8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5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ALP (IU/L)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79.4 ± 21.6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69.2 ± 16.1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125 ± 45.8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133.3 ± 35.4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130.6 ± 63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124 ± 32.3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5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ALT (IU/L)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28 ± 11.2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22.2 ± 5.6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89.3 ± 18.1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81.6 ± 19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71.9 ± 22.7</a:t>
                      </a:r>
                      <a:r>
                        <a:rPr lang="en-GB" sz="1400" baseline="3000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72.8 ± 20.1</a:t>
                      </a:r>
                      <a:r>
                        <a:rPr lang="en-GB" sz="1400" baseline="3000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68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AST (IU/L)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21 ± 4.6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22.1 ± 3.1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50.5 ± 14.3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54.6 ± 12.5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57.8 ± 13.4</a:t>
                      </a:r>
                      <a:r>
                        <a:rPr lang="en-GB" sz="1400" baseline="3000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51.9 ± 15.5</a:t>
                      </a:r>
                      <a:r>
                        <a:rPr lang="en-GB" sz="1400" baseline="3000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68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Albumin (g/dL)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4.4 ± 0.24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4.5 ± 0.27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3.7 ± 0.5</a:t>
                      </a:r>
                      <a:r>
                        <a:rPr lang="en-GB" sz="1400" baseline="3000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3.6 ± 04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3.6 ± 0.4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3.7 ± 0.5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5560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dirty="0">
                          <a:effectLst/>
                        </a:rPr>
                        <a:t>APRI</a:t>
                      </a:r>
                      <a:endParaRPr lang="en-GB" sz="18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0.37 ± 0.07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0.36 ± 0.06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0.78 ± 0.3</a:t>
                      </a:r>
                      <a:r>
                        <a:rPr lang="en-GB" sz="1400" baseline="3000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solidFill>
                            <a:srgbClr val="FF0000"/>
                          </a:solidFill>
                          <a:effectLst/>
                        </a:rPr>
                        <a:t>0.84 ± 0.25</a:t>
                      </a:r>
                      <a:r>
                        <a:rPr lang="en-GB" sz="1400" baseline="3000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0.85 ± 0.29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0.89 ± 0.32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7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1" y="0"/>
            <a:ext cx="885698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</a:t>
            </a:r>
            <a:r>
              <a:rPr lang="en-GB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Mean ± standard deviation of </a:t>
            </a:r>
            <a:r>
              <a:rPr lang="en-GB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IL-6 and TNF-</a:t>
            </a:r>
            <a:r>
              <a:rPr lang="el-GR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α</a:t>
            </a:r>
            <a:r>
              <a:rPr lang="en-GB" sz="2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 </a:t>
            </a:r>
            <a:r>
              <a:rPr lang="en-GB" sz="2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different study groups (a = p &lt; 0.05 compared to CM,  b = p &lt; 0.05 compared to CF; c = p &lt; 0.05 compared to MG1; d = p &lt; 0.05 compared to MG4 and e = p &lt; 0.05 compared to FG4 groups).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6261025"/>
              </p:ext>
            </p:extLst>
          </p:nvPr>
        </p:nvGraphicFramePr>
        <p:xfrm>
          <a:off x="76200" y="1256183"/>
          <a:ext cx="8939452" cy="5373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739"/>
                <a:gridCol w="1276208"/>
                <a:gridCol w="1277065"/>
                <a:gridCol w="1396280"/>
                <a:gridCol w="1337101"/>
                <a:gridCol w="1337101"/>
                <a:gridCol w="1337958"/>
              </a:tblGrid>
              <a:tr h="2143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Control Male (CM)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(n = 20)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Control Female </a:t>
                      </a:r>
                      <a:r>
                        <a:rPr lang="en-GB" sz="1800" dirty="0" smtClean="0">
                          <a:effectLst/>
                        </a:rPr>
                        <a:t>(CF)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(n = 20)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Male G1 (MG1)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(n= 10)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Male G 4 (MG4)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(n= 10)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Female G1 (FG1)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(n= 10)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Female G4 (FG4)</a:t>
                      </a:r>
                      <a:endParaRPr lang="en-GB" sz="24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(n= 10)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626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</a:rPr>
                        <a:t>TNF-</a:t>
                      </a:r>
                      <a:r>
                        <a:rPr lang="el-GR" sz="1800" dirty="0" smtClean="0">
                          <a:effectLst/>
                        </a:rPr>
                        <a:t>α</a:t>
                      </a:r>
                      <a:r>
                        <a:rPr lang="en-GB" sz="1800" dirty="0" smtClean="0">
                          <a:effectLst/>
                        </a:rPr>
                        <a:t> (pg/mL)</a:t>
                      </a:r>
                      <a:endParaRPr lang="en-GB" sz="2400" dirty="0" smtClean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6.1 </a:t>
                      </a:r>
                      <a:r>
                        <a:rPr lang="en-GB" sz="1400" dirty="0">
                          <a:effectLst/>
                        </a:rPr>
                        <a:t>± </a:t>
                      </a:r>
                      <a:r>
                        <a:rPr lang="en-GB" sz="1400" dirty="0" smtClean="0">
                          <a:effectLst/>
                        </a:rPr>
                        <a:t>1.5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5.8 </a:t>
                      </a:r>
                      <a:r>
                        <a:rPr lang="en-GB" sz="1400" dirty="0">
                          <a:effectLst/>
                        </a:rPr>
                        <a:t>± </a:t>
                      </a:r>
                      <a:r>
                        <a:rPr lang="en-GB" sz="1400" dirty="0" smtClean="0">
                          <a:effectLst/>
                        </a:rPr>
                        <a:t>2.1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12..1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±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2.4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12.5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±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1.8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11.9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±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1.6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12.3.± 2.1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16036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IL-6 (pg/mL)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4.1 </a:t>
                      </a:r>
                      <a:r>
                        <a:rPr lang="en-GB" sz="1400" dirty="0">
                          <a:effectLst/>
                        </a:rPr>
                        <a:t>± </a:t>
                      </a:r>
                      <a:r>
                        <a:rPr lang="en-GB" sz="1400" dirty="0" smtClean="0">
                          <a:effectLst/>
                        </a:rPr>
                        <a:t>1.1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3..6</a:t>
                      </a:r>
                      <a:r>
                        <a:rPr lang="en-GB" sz="1400" baseline="0" dirty="0" smtClean="0">
                          <a:effectLst/>
                        </a:rPr>
                        <a:t> </a:t>
                      </a:r>
                      <a:r>
                        <a:rPr lang="en-GB" sz="1400" dirty="0" smtClean="0">
                          <a:effectLst/>
                        </a:rPr>
                        <a:t>± 1.01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10.6  ± 1.6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11 ± 1.9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9.9 ± 1.4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a,b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10.8.2 </a:t>
                      </a: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</a:rPr>
                        <a:t>± </a:t>
                      </a:r>
                      <a:r>
                        <a:rPr lang="en-GB" sz="1400" dirty="0" smtClean="0">
                          <a:solidFill>
                            <a:srgbClr val="FF0000"/>
                          </a:solidFill>
                          <a:effectLst/>
                        </a:rPr>
                        <a:t>1.7</a:t>
                      </a:r>
                      <a:r>
                        <a:rPr lang="en-GB" sz="2000" baseline="30000" dirty="0" smtClean="0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78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9552" y="206375"/>
            <a:ext cx="8206680" cy="1470025"/>
          </a:xfrm>
        </p:spPr>
        <p:txBody>
          <a:bodyPr>
            <a:normAutofit/>
          </a:bodyPr>
          <a:lstStyle/>
          <a:p>
            <a:r>
              <a:rPr lang="en-US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Chronic Hepatitis C (CHC)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195264"/>
            <a:ext cx="8424936" cy="4824536"/>
          </a:xfrm>
        </p:spPr>
        <p:txBody>
          <a:bodyPr>
            <a:noAutofit/>
          </a:bodyPr>
          <a:lstStyle/>
          <a:p>
            <a:pPr marL="484632" indent="-457200" rtl="0">
              <a:buBlip>
                <a:blip r:embed="rId2"/>
              </a:buBlip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WHO:</a:t>
            </a:r>
          </a:p>
          <a:p>
            <a:pPr marL="941832" lvl="1" indent="-457200" algn="l" rtl="0"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170 </a:t>
            </a:r>
            <a:r>
              <a:rPr lang="en-US" sz="3200" dirty="0">
                <a:solidFill>
                  <a:schemeClr val="tx1"/>
                </a:solidFill>
              </a:rPr>
              <a:t>million infected World </a:t>
            </a:r>
            <a:r>
              <a:rPr lang="en-US" sz="3200" dirty="0" smtClean="0">
                <a:solidFill>
                  <a:schemeClr val="tx1"/>
                </a:solidFill>
              </a:rPr>
              <a:t>Wide</a:t>
            </a:r>
          </a:p>
          <a:p>
            <a:pPr marL="941832" lvl="1" indent="-457200" algn="l" rtl="0">
              <a:buFont typeface="Arial"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3-4 NEW infections/Year</a:t>
            </a:r>
          </a:p>
          <a:p>
            <a:pPr marL="484632" indent="-457200" rtl="0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It </a:t>
            </a:r>
            <a:r>
              <a:rPr lang="en-US" sz="3200" dirty="0">
                <a:solidFill>
                  <a:schemeClr val="tx1"/>
                </a:solidFill>
              </a:rPr>
              <a:t>has been classified in to 6 </a:t>
            </a:r>
            <a:r>
              <a:rPr lang="en-US" sz="3200" dirty="0" smtClean="0">
                <a:solidFill>
                  <a:schemeClr val="tx1"/>
                </a:solidFill>
              </a:rPr>
              <a:t>genotypes</a:t>
            </a:r>
          </a:p>
          <a:p>
            <a:pPr marL="941832" lvl="1" indent="-457200" algn="l" rtl="0"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GB" sz="3200" dirty="0">
                <a:solidFill>
                  <a:schemeClr val="tx1"/>
                </a:solidFill>
              </a:rPr>
              <a:t>Genotypes1 and 4 in Saudi </a:t>
            </a:r>
            <a:r>
              <a:rPr lang="en-GB" sz="3200" dirty="0" smtClean="0">
                <a:solidFill>
                  <a:schemeClr val="tx1"/>
                </a:solidFill>
              </a:rPr>
              <a:t>Arabia</a:t>
            </a:r>
          </a:p>
          <a:p>
            <a:pPr marL="484632" indent="-457200" rtl="0">
              <a:spcBef>
                <a:spcPts val="120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en-US" sz="3200" dirty="0">
                <a:solidFill>
                  <a:schemeClr val="tx1"/>
                </a:solidFill>
              </a:rPr>
              <a:t>Major </a:t>
            </a:r>
            <a:r>
              <a:rPr lang="en-US" sz="3200" dirty="0" smtClean="0">
                <a:solidFill>
                  <a:schemeClr val="tx1"/>
                </a:solidFill>
              </a:rPr>
              <a:t>cause of </a:t>
            </a:r>
            <a:r>
              <a:rPr lang="en-US" sz="3200" dirty="0">
                <a:solidFill>
                  <a:schemeClr val="tx1"/>
                </a:solidFill>
              </a:rPr>
              <a:t>liver </a:t>
            </a:r>
            <a:r>
              <a:rPr lang="en-US" sz="3200" dirty="0" smtClean="0">
                <a:solidFill>
                  <a:schemeClr val="tx1"/>
                </a:solidFill>
              </a:rPr>
              <a:t>damage</a:t>
            </a:r>
            <a:endParaRPr lang="en-US" sz="3200" dirty="0">
              <a:solidFill>
                <a:schemeClr val="tx1"/>
              </a:solidFill>
            </a:endParaRPr>
          </a:p>
          <a:p>
            <a:pPr marL="941832" lvl="1" indent="-457200" algn="l" rtl="0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Fibrosis/Cirrhosis</a:t>
            </a:r>
          </a:p>
          <a:p>
            <a:pPr marL="941832" lvl="1" indent="-457200" algn="l" rtl="0">
              <a:spcBef>
                <a:spcPts val="1200"/>
              </a:spcBef>
              <a:spcAft>
                <a:spcPts val="1200"/>
              </a:spcAft>
              <a:buFont typeface="Arial"/>
              <a:buChar char="•"/>
              <a:defRPr/>
            </a:pPr>
            <a:r>
              <a:rPr lang="en-GB" sz="3200" dirty="0" smtClean="0">
                <a:solidFill>
                  <a:schemeClr val="tx1"/>
                </a:solidFill>
              </a:rPr>
              <a:t>Hepatocellular Carcinoma 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197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 Serum Activin-A according to viral genotype (a = p &lt; 0.05 compared to control)</a:t>
            </a:r>
            <a:endParaRPr lang="en-GB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88368"/>
            <a:ext cx="8991601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395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9" y="-76200"/>
            <a:ext cx="8856984" cy="1143000"/>
          </a:xfrm>
        </p:spPr>
        <p:txBody>
          <a:bodyPr>
            <a:normAutofit/>
          </a:bodyPr>
          <a:lstStyle/>
          <a:p>
            <a:r>
              <a:rPr lang="en-GB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4- </a:t>
            </a:r>
            <a:r>
              <a:rPr lang="en-GB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Serum </a:t>
            </a:r>
            <a:r>
              <a:rPr lang="en-GB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Activin-B </a:t>
            </a:r>
            <a:r>
              <a:rPr lang="en-GB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according to viral genotype </a:t>
            </a:r>
            <a:r>
              <a:rPr lang="en-GB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 </a:t>
            </a:r>
            <a:r>
              <a:rPr lang="en-GB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p &lt; 0.05 compared to control)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4000" cy="558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52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8" y="0"/>
            <a:ext cx="8723312" cy="1143000"/>
          </a:xfrm>
        </p:spPr>
        <p:txBody>
          <a:bodyPr>
            <a:normAutofit/>
          </a:bodyPr>
          <a:lstStyle/>
          <a:p>
            <a:r>
              <a:rPr lang="en-GB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 </a:t>
            </a:r>
            <a:r>
              <a:rPr lang="en-GB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Serum </a:t>
            </a:r>
            <a:r>
              <a:rPr lang="en-GB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follistatin </a:t>
            </a:r>
            <a:r>
              <a:rPr lang="en-GB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according to viral genotype </a:t>
            </a:r>
            <a:r>
              <a:rPr lang="en-GB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(a </a:t>
            </a:r>
            <a:r>
              <a:rPr lang="en-GB" sz="32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 p &lt; 0.05 compared to control)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026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9128"/>
            <a:ext cx="9144000" cy="1152128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6- Correlation of serum activins and follistatin with pro-inflammatory cytokines, liver function parameters and viral load </a:t>
            </a:r>
            <a:endParaRPr lang="en-GB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219200"/>
            <a:ext cx="8856984" cy="5184576"/>
          </a:xfrm>
        </p:spPr>
        <p:txBody>
          <a:bodyPr/>
          <a:lstStyle/>
          <a:p>
            <a:pPr algn="l" rtl="0"/>
            <a:endParaRPr lang="en-GB" sz="2800" b="1" u="sng" dirty="0" smtClean="0"/>
          </a:p>
          <a:p>
            <a:pPr algn="l" rtl="0">
              <a:buBlip>
                <a:blip r:embed="rId2"/>
              </a:buBlip>
            </a:pPr>
            <a:r>
              <a:rPr lang="en-GB" sz="2800" b="1" u="sng" dirty="0" smtClean="0"/>
              <a:t>Activin-A </a:t>
            </a:r>
            <a:r>
              <a:rPr lang="en-GB" sz="2800" b="1" u="sng" dirty="0"/>
              <a:t>was strongly and positively correlated </a:t>
            </a:r>
            <a:r>
              <a:rPr lang="en-GB" sz="2800" b="1" u="sng" dirty="0" smtClean="0"/>
              <a:t>with:</a:t>
            </a:r>
            <a:r>
              <a:rPr lang="en-GB" sz="2800" dirty="0" smtClean="0"/>
              <a:t> </a:t>
            </a:r>
          </a:p>
          <a:p>
            <a:pPr lvl="1" algn="l" rtl="0">
              <a:spcBef>
                <a:spcPts val="0"/>
              </a:spcBef>
              <a:buBlip>
                <a:blip r:embed="rId2"/>
              </a:buBlip>
            </a:pPr>
            <a:r>
              <a:rPr lang="en-GB" sz="2400" dirty="0" smtClean="0"/>
              <a:t>viral load</a:t>
            </a:r>
          </a:p>
          <a:p>
            <a:pPr lvl="1" algn="l" rtl="0">
              <a:spcBef>
                <a:spcPts val="0"/>
              </a:spcBef>
              <a:buBlip>
                <a:blip r:embed="rId2"/>
              </a:buBlip>
            </a:pPr>
            <a:r>
              <a:rPr lang="en-GB" sz="2400" dirty="0" smtClean="0"/>
              <a:t>APRI</a:t>
            </a:r>
          </a:p>
          <a:p>
            <a:pPr lvl="1" algn="l" rtl="0">
              <a:spcBef>
                <a:spcPts val="0"/>
              </a:spcBef>
              <a:buBlip>
                <a:blip r:embed="rId2"/>
              </a:buBlip>
            </a:pPr>
            <a:r>
              <a:rPr lang="en-GB" sz="2400" dirty="0" smtClean="0"/>
              <a:t>IL-6 </a:t>
            </a:r>
            <a:r>
              <a:rPr lang="en-GB" sz="2400" dirty="0"/>
              <a:t>and </a:t>
            </a:r>
            <a:r>
              <a:rPr lang="en-GB" sz="2400" dirty="0" smtClean="0"/>
              <a:t>TNF-α</a:t>
            </a:r>
          </a:p>
          <a:p>
            <a:pPr lvl="1" algn="l" rtl="0">
              <a:spcBef>
                <a:spcPts val="0"/>
              </a:spcBef>
              <a:buBlip>
                <a:blip r:embed="rId2"/>
              </a:buBlip>
            </a:pPr>
            <a:r>
              <a:rPr lang="en-GB" sz="2400" dirty="0" smtClean="0"/>
              <a:t>negatively </a:t>
            </a:r>
            <a:r>
              <a:rPr lang="en-GB" sz="2400" dirty="0"/>
              <a:t>with </a:t>
            </a:r>
            <a:r>
              <a:rPr lang="en-GB" sz="2400" dirty="0" smtClean="0"/>
              <a:t>albumin </a:t>
            </a:r>
          </a:p>
          <a:p>
            <a:pPr algn="l" rtl="0"/>
            <a:endParaRPr lang="en-GB" sz="2800" dirty="0" smtClean="0"/>
          </a:p>
          <a:p>
            <a:pPr algn="l" rtl="0">
              <a:buBlip>
                <a:blip r:embed="rId2"/>
              </a:buBlip>
            </a:pPr>
            <a:r>
              <a:rPr lang="en-GB" sz="2800" dirty="0" err="1" smtClean="0"/>
              <a:t>Activin</a:t>
            </a:r>
            <a:r>
              <a:rPr lang="en-GB" sz="2800" dirty="0" smtClean="0"/>
              <a:t>-B showed </a:t>
            </a:r>
            <a:r>
              <a:rPr lang="en-GB" sz="2800" b="1" i="1" u="sng" dirty="0" smtClean="0"/>
              <a:t>similar correlations</a:t>
            </a:r>
            <a:r>
              <a:rPr lang="en-GB" sz="2800" dirty="0" smtClean="0"/>
              <a:t> to </a:t>
            </a:r>
            <a:r>
              <a:rPr lang="en-GB" sz="2800" dirty="0" err="1" smtClean="0"/>
              <a:t>activin</a:t>
            </a:r>
            <a:r>
              <a:rPr lang="en-GB" sz="2800" dirty="0" smtClean="0"/>
              <a:t>-A but </a:t>
            </a:r>
            <a:r>
              <a:rPr lang="en-GB" sz="2800" b="1" u="sng" dirty="0" smtClean="0">
                <a:solidFill>
                  <a:srgbClr val="C00000"/>
                </a:solidFill>
              </a:rPr>
              <a:t>only in CHC genotype 1</a:t>
            </a:r>
            <a:r>
              <a:rPr lang="en-GB" sz="2800" dirty="0" smtClean="0">
                <a:solidFill>
                  <a:srgbClr val="C00000"/>
                </a:solidFill>
              </a:rPr>
              <a:t> </a:t>
            </a:r>
            <a:r>
              <a:rPr lang="en-GB" sz="2800" dirty="0" smtClean="0"/>
              <a:t>and it was weaker</a:t>
            </a:r>
          </a:p>
          <a:p>
            <a:pPr algn="l" rtl="0"/>
            <a:endParaRPr lang="en-GB" sz="2800" dirty="0" smtClean="0"/>
          </a:p>
          <a:p>
            <a:pPr algn="l" rtl="0">
              <a:buBlip>
                <a:blip r:embed="rId2"/>
              </a:buBlip>
            </a:pPr>
            <a:r>
              <a:rPr lang="en-GB" sz="2800" dirty="0" smtClean="0"/>
              <a:t>No </a:t>
            </a:r>
            <a:r>
              <a:rPr lang="en-GB" sz="2800" dirty="0"/>
              <a:t>correlation was detected for </a:t>
            </a:r>
            <a:r>
              <a:rPr lang="en-GB" sz="2800" dirty="0" smtClean="0"/>
              <a:t>follistatin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255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48264" y="4797152"/>
            <a:ext cx="1872208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0.836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0.01 X 10</a:t>
            </a:r>
            <a:r>
              <a:rPr lang="en-GB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</a:p>
        </p:txBody>
      </p:sp>
    </p:spTree>
    <p:extLst>
      <p:ext uri="{BB962C8B-B14F-4D97-AF65-F5344CB8AC3E}">
        <p14:creationId xmlns:p14="http://schemas.microsoft.com/office/powerpoint/2010/main" xmlns="" val="405366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6296" y="4941168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0.593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0.0005</a:t>
            </a:r>
            <a:endParaRPr lang="en-GB" sz="20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0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48264" y="5003800"/>
            <a:ext cx="1800200" cy="72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0.745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0.03 X 10</a:t>
            </a:r>
            <a:r>
              <a:rPr lang="en-GB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xmlns="" val="16781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48264" y="4806370"/>
            <a:ext cx="1944216" cy="908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0.734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0.006 X 10</a:t>
            </a:r>
            <a:r>
              <a:rPr lang="en-GB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</a:p>
        </p:txBody>
      </p:sp>
    </p:spTree>
    <p:extLst>
      <p:ext uri="{BB962C8B-B14F-4D97-AF65-F5344CB8AC3E}">
        <p14:creationId xmlns:p14="http://schemas.microsoft.com/office/powerpoint/2010/main" xmlns="" val="350444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52320" y="260648"/>
            <a:ext cx="14401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= -0.586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= 0.0007</a:t>
            </a:r>
            <a:endParaRPr lang="en-GB" sz="20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38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r>
              <a:rPr lang="en-GB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Conclusions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472608"/>
          </a:xfrm>
        </p:spPr>
        <p:txBody>
          <a:bodyPr/>
          <a:lstStyle/>
          <a:p>
            <a:pPr algn="l" rtl="0">
              <a:buBlip>
                <a:blip r:embed="rId2"/>
              </a:buBlip>
            </a:pPr>
            <a:r>
              <a:rPr lang="en-GB" dirty="0"/>
              <a:t>CHC genotype 1 and 4 significantly altered serum activins and </a:t>
            </a:r>
            <a:r>
              <a:rPr lang="en-GB" dirty="0" err="1" smtClean="0"/>
              <a:t>follistatin</a:t>
            </a:r>
            <a:endParaRPr lang="en-GB" dirty="0"/>
          </a:p>
          <a:p>
            <a:pPr algn="l" rtl="0">
              <a:buBlip>
                <a:blip r:embed="rId2"/>
              </a:buBlip>
            </a:pPr>
            <a:endParaRPr lang="en-GB" dirty="0" smtClean="0"/>
          </a:p>
          <a:p>
            <a:pPr algn="l" rtl="0">
              <a:buBlip>
                <a:blip r:embed="rId2"/>
              </a:buBlip>
            </a:pPr>
            <a:r>
              <a:rPr lang="en-GB" dirty="0" smtClean="0"/>
              <a:t>The observed significant correlations with viral load, IL-6 &amp; TNF-</a:t>
            </a:r>
            <a:r>
              <a:rPr lang="el-GR" dirty="0" smtClean="0"/>
              <a:t>α</a:t>
            </a:r>
            <a:r>
              <a:rPr lang="en-GB" dirty="0" smtClean="0"/>
              <a:t> suggests that activins are involved in the host immune response to HC</a:t>
            </a:r>
          </a:p>
          <a:p>
            <a:pPr algn="l" rtl="0">
              <a:buBlip>
                <a:blip r:embed="rId2"/>
              </a:buBlip>
            </a:pPr>
            <a:endParaRPr lang="en-GB" dirty="0" smtClean="0"/>
          </a:p>
          <a:p>
            <a:pPr algn="l" rtl="0">
              <a:buBlip>
                <a:blip r:embed="rId2"/>
              </a:buBlip>
            </a:pPr>
            <a:r>
              <a:rPr lang="en-GB" dirty="0" smtClean="0"/>
              <a:t>The correlation of activins with liver enzymes and APRI suggest that the dysregulation of activins is associated with liver injury</a:t>
            </a:r>
          </a:p>
          <a:p>
            <a:pPr algn="l" rtl="0"/>
            <a:endParaRPr lang="en-GB" dirty="0"/>
          </a:p>
          <a:p>
            <a:pPr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85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aNaR\Pictures\course of HCV infec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56419"/>
            <a:ext cx="9144000" cy="6914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184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/>
          <a:lstStyle/>
          <a:p>
            <a:r>
              <a:rPr lang="en-GB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Future Work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Blip>
                <a:blip r:embed="rId2"/>
              </a:buBlip>
            </a:pPr>
            <a:r>
              <a:rPr lang="en-GB" dirty="0" smtClean="0"/>
              <a:t>Could serum activins and follistatin be used as non-invasive markers for the diagnosis/staging of liver fibrosis?</a:t>
            </a:r>
          </a:p>
          <a:p>
            <a:pPr algn="l" rtl="0">
              <a:buBlip>
                <a:blip r:embed="rId2"/>
              </a:buBlip>
            </a:pPr>
            <a:endParaRPr lang="en-GB" dirty="0" smtClean="0"/>
          </a:p>
          <a:p>
            <a:pPr algn="l" rtl="0">
              <a:buBlip>
                <a:blip r:embed="rId2"/>
              </a:buBlip>
            </a:pPr>
            <a:endParaRPr lang="en-GB" dirty="0" smtClean="0"/>
          </a:p>
          <a:p>
            <a:pPr algn="l" rtl="0">
              <a:buBlip>
                <a:blip r:embed="rId2"/>
              </a:buBlip>
            </a:pPr>
            <a:r>
              <a:rPr lang="en-GB" dirty="0" smtClean="0"/>
              <a:t>Could serum activins and follistatin be used as prognostic markers for the prediction of CHC treatment outcome?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61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71600" y="1052513"/>
            <a:ext cx="6629400" cy="4800600"/>
          </a:xfrm>
          <a:prstGeom prst="verticalScroll">
            <a:avLst>
              <a:gd name="adj" fmla="val 12500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692275" y="2514600"/>
            <a:ext cx="5619750" cy="18272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Freestyle Script"/>
              </a:rPr>
              <a:t>Thank You</a:t>
            </a:r>
            <a:endParaRPr lang="ar-SA" sz="3600" kern="10" dirty="0">
              <a:ln w="9525">
                <a:round/>
                <a:headEnd/>
                <a:tailEnd/>
              </a:ln>
              <a:solidFill>
                <a:srgbClr val="000000"/>
              </a:solidFill>
              <a:latin typeface="Freestyle Scrip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96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Immune Response to HCV</a:t>
            </a:r>
            <a:endParaRPr lang="en-US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Content Placeholder 5" descr="Liver-illustration-300x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1"/>
            <a:ext cx="2240999" cy="1872208"/>
          </a:xfrm>
        </p:spPr>
      </p:pic>
      <p:sp>
        <p:nvSpPr>
          <p:cNvPr id="5" name="Hexagon 4"/>
          <p:cNvSpPr/>
          <p:nvPr/>
        </p:nvSpPr>
        <p:spPr>
          <a:xfrm>
            <a:off x="3246486" y="1700809"/>
            <a:ext cx="1800200" cy="1502478"/>
          </a:xfrm>
          <a:prstGeom prst="hexagon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Garamond" pitchFamily="18" charset="0"/>
              </a:rPr>
              <a:t>Infected hepatocyte </a:t>
            </a:r>
            <a:endParaRPr lang="en-US" b="1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382390" y="4005065"/>
            <a:ext cx="1215586" cy="858396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NKT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326606" y="4077073"/>
            <a:ext cx="1143578" cy="792088"/>
          </a:xfrm>
          <a:prstGeom prst="flowChartConnector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NK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Explosion 1 8"/>
          <p:cNvSpPr/>
          <p:nvPr/>
        </p:nvSpPr>
        <p:spPr>
          <a:xfrm rot="20330089">
            <a:off x="6632513" y="1843589"/>
            <a:ext cx="1466226" cy="1479706"/>
          </a:xfrm>
          <a:prstGeom prst="irregularSeal1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DCs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192120" y="6021289"/>
            <a:ext cx="6336704" cy="6926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Inhibit Viral Replication without destroying of </a:t>
            </a:r>
            <a:r>
              <a:rPr lang="en-US" sz="2000" b="1" dirty="0" err="1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hepatocytes</a:t>
            </a:r>
            <a:r>
              <a:rPr lang="en-US" sz="20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>
            <a:endCxn id="7" idx="0"/>
          </p:cNvCxnSpPr>
          <p:nvPr/>
        </p:nvCxnSpPr>
        <p:spPr>
          <a:xfrm flipH="1">
            <a:off x="2990183" y="3203287"/>
            <a:ext cx="1098937" cy="80177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0"/>
          </p:cNvCxnSpPr>
          <p:nvPr/>
        </p:nvCxnSpPr>
        <p:spPr>
          <a:xfrm>
            <a:off x="4089120" y="3203287"/>
            <a:ext cx="809275" cy="87378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18494" y="3573017"/>
            <a:ext cx="14495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IFN-α\β</a:t>
            </a:r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Arrow Connector 34"/>
          <p:cNvCxnSpPr>
            <a:endCxn id="8" idx="0"/>
          </p:cNvCxnSpPr>
          <p:nvPr/>
        </p:nvCxnSpPr>
        <p:spPr>
          <a:xfrm flipH="1">
            <a:off x="4898395" y="2924945"/>
            <a:ext cx="2236523" cy="1152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20051495">
            <a:off x="5530505" y="3003232"/>
            <a:ext cx="984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IL-2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360472" y="2924945"/>
            <a:ext cx="2774447" cy="309634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90182" y="4863461"/>
            <a:ext cx="1370290" cy="115782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8" idx="4"/>
            <a:endCxn id="10" idx="0"/>
          </p:cNvCxnSpPr>
          <p:nvPr/>
        </p:nvCxnSpPr>
        <p:spPr>
          <a:xfrm flipH="1">
            <a:off x="4360472" y="4869161"/>
            <a:ext cx="537923" cy="115212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5" idx="3"/>
          </p:cNvCxnSpPr>
          <p:nvPr/>
        </p:nvCxnSpPr>
        <p:spPr>
          <a:xfrm>
            <a:off x="1835696" y="2452048"/>
            <a:ext cx="141079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675327" y="484412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IFN-γ TNF-α</a:t>
            </a:r>
          </a:p>
        </p:txBody>
      </p:sp>
      <p:sp>
        <p:nvSpPr>
          <p:cNvPr id="68" name="Rectangle 67"/>
          <p:cNvSpPr/>
          <p:nvPr/>
        </p:nvSpPr>
        <p:spPr>
          <a:xfrm rot="18708675">
            <a:off x="5361195" y="4084321"/>
            <a:ext cx="23602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IFN-γ &amp; TNF–α</a:t>
            </a:r>
          </a:p>
          <a:p>
            <a:pPr algn="ctr"/>
            <a:endParaRPr lang="en-US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358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/>
        </p:nvSpPr>
        <p:spPr>
          <a:xfrm rot="697463">
            <a:off x="1038063" y="2277537"/>
            <a:ext cx="7138103" cy="571504"/>
          </a:xfrm>
          <a:prstGeom prst="mathMinus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/>
        </p:nvSpPr>
        <p:spPr>
          <a:xfrm>
            <a:off x="827584" y="2928934"/>
            <a:ext cx="2376264" cy="1785950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stCxn id="7" idx="2"/>
            <a:endCxn id="8" idx="0"/>
          </p:cNvCxnSpPr>
          <p:nvPr/>
        </p:nvCxnSpPr>
        <p:spPr>
          <a:xfrm flipH="1">
            <a:off x="2015716" y="2034789"/>
            <a:ext cx="22300" cy="894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63216" y="3452362"/>
            <a:ext cx="785818" cy="24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Off-page Connector 11"/>
          <p:cNvSpPr/>
          <p:nvPr/>
        </p:nvSpPr>
        <p:spPr>
          <a:xfrm rot="10800000">
            <a:off x="4286248" y="1428736"/>
            <a:ext cx="714380" cy="500066"/>
          </a:xfrm>
          <a:prstGeom prst="flowChartOffpageConnector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1603" y="344065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2000" b="1" dirty="0" smtClean="0"/>
              <a:t>Th2)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71604" y="385762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IL-4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IL-6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IL-10</a:t>
            </a:r>
            <a:endParaRPr lang="en-US" sz="1600" dirty="0" smtClean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2" name="Flowchart: Predefined Process 7"/>
          <p:cNvSpPr/>
          <p:nvPr/>
        </p:nvSpPr>
        <p:spPr>
          <a:xfrm>
            <a:off x="4016645" y="5232050"/>
            <a:ext cx="1253585" cy="357190"/>
          </a:xfrm>
          <a:prstGeom prst="flowChartPredefinedProcess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8"/>
          <p:cNvSpPr/>
          <p:nvPr/>
        </p:nvSpPr>
        <p:spPr>
          <a:xfrm rot="5400000">
            <a:off x="2420607" y="3349285"/>
            <a:ext cx="4445662" cy="428628"/>
          </a:xfrm>
          <a:prstGeom prst="mathMinus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611560" y="187960"/>
            <a:ext cx="8229600" cy="1143000"/>
          </a:xfrm>
        </p:spPr>
        <p:txBody>
          <a:bodyPr/>
          <a:lstStyle/>
          <a:p>
            <a:pPr lvl="0"/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Acute Phase of HCV Infection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3" name="Flowchart: Extract 32"/>
          <p:cNvSpPr/>
          <p:nvPr/>
        </p:nvSpPr>
        <p:spPr>
          <a:xfrm>
            <a:off x="5967993" y="3857628"/>
            <a:ext cx="2376264" cy="1785950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9421" y="4440915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2000" b="1" dirty="0" smtClean="0"/>
              <a:t>Th1)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679422" y="4857885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INF-</a:t>
            </a:r>
            <a:r>
              <a:rPr lang="el-GR" sz="1600" b="1" dirty="0" smtClean="0">
                <a:solidFill>
                  <a:srgbClr val="000000"/>
                </a:solidFill>
              </a:rPr>
              <a:t>α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IFN-</a:t>
            </a:r>
            <a:r>
              <a:rPr lang="el-GR" sz="1600" b="1" dirty="0" smtClean="0">
                <a:solidFill>
                  <a:srgbClr val="000000"/>
                </a:solidFill>
              </a:rPr>
              <a:t>γ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IL-12</a:t>
            </a:r>
          </a:p>
        </p:txBody>
      </p:sp>
    </p:spTree>
    <p:extLst>
      <p:ext uri="{BB962C8B-B14F-4D97-AF65-F5344CB8AC3E}">
        <p14:creationId xmlns:p14="http://schemas.microsoft.com/office/powerpoint/2010/main" xmlns="" val="30442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/>
        </p:nvSpPr>
        <p:spPr>
          <a:xfrm rot="20809187">
            <a:off x="1038063" y="2277537"/>
            <a:ext cx="7138103" cy="571504"/>
          </a:xfrm>
          <a:prstGeom prst="mathMinus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Extract 7"/>
          <p:cNvSpPr/>
          <p:nvPr/>
        </p:nvSpPr>
        <p:spPr>
          <a:xfrm>
            <a:off x="861238" y="4054440"/>
            <a:ext cx="2376264" cy="1785950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>
            <a:endCxn id="8" idx="0"/>
          </p:cNvCxnSpPr>
          <p:nvPr/>
        </p:nvCxnSpPr>
        <p:spPr>
          <a:xfrm flipH="1">
            <a:off x="2049370" y="3160295"/>
            <a:ext cx="22300" cy="8941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57955" y="2309355"/>
            <a:ext cx="785818" cy="24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Off-page Connector 11"/>
          <p:cNvSpPr/>
          <p:nvPr/>
        </p:nvSpPr>
        <p:spPr>
          <a:xfrm rot="10800000">
            <a:off x="4286248" y="1428736"/>
            <a:ext cx="714380" cy="500066"/>
          </a:xfrm>
          <a:prstGeom prst="flowChartOffpageConnector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5257" y="4566164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2000" b="1" dirty="0" smtClean="0"/>
              <a:t>Th2)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05258" y="4983134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IL-4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IL-10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IL-13</a:t>
            </a:r>
            <a:endParaRPr lang="en-US" sz="1600" dirty="0" smtClean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467544" y="5929330"/>
            <a:ext cx="8247860" cy="928670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endParaRPr lang="en-US" sz="2800" dirty="0" smtClean="0">
              <a:solidFill>
                <a:srgbClr val="002060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Th2 Response also includes the stimulation of Transforming Growth Factor (</a:t>
            </a:r>
            <a:r>
              <a:rPr lang="en-US" sz="2800" b="1" dirty="0" smtClean="0">
                <a:solidFill>
                  <a:srgbClr val="7030A0"/>
                </a:solidFill>
              </a:rPr>
              <a:t>TGF)-β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endParaRPr lang="en-US" sz="2800" dirty="0"/>
          </a:p>
        </p:txBody>
      </p:sp>
      <p:sp>
        <p:nvSpPr>
          <p:cNvPr id="22" name="Flowchart: Predefined Process 7"/>
          <p:cNvSpPr/>
          <p:nvPr/>
        </p:nvSpPr>
        <p:spPr>
          <a:xfrm>
            <a:off x="4016645" y="5232050"/>
            <a:ext cx="1253585" cy="357190"/>
          </a:xfrm>
          <a:prstGeom prst="flowChartPredefinedProcess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inus 8"/>
          <p:cNvSpPr/>
          <p:nvPr/>
        </p:nvSpPr>
        <p:spPr>
          <a:xfrm rot="5400000">
            <a:off x="2420607" y="3349285"/>
            <a:ext cx="4445662" cy="428628"/>
          </a:xfrm>
          <a:prstGeom prst="mathMinus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07504" y="187960"/>
            <a:ext cx="8856984" cy="1143000"/>
          </a:xfrm>
        </p:spPr>
        <p:txBody>
          <a:bodyPr/>
          <a:lstStyle/>
          <a:p>
            <a:pPr lvl="0"/>
            <a:r>
              <a:rPr 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Chronic Phase of HCV Infection</a:t>
            </a:r>
            <a:endParaRPr lang="en-GB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3" name="Flowchart: Extract 32"/>
          <p:cNvSpPr/>
          <p:nvPr/>
        </p:nvSpPr>
        <p:spPr>
          <a:xfrm>
            <a:off x="5962732" y="2714621"/>
            <a:ext cx="2376264" cy="1785950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74160" y="3297908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n-US" sz="2000" b="1" dirty="0" smtClean="0"/>
              <a:t>Th1)</a:t>
            </a:r>
            <a:endParaRPr lang="en-US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674161" y="3714878"/>
            <a:ext cx="1000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INF-</a:t>
            </a:r>
            <a:r>
              <a:rPr lang="el-GR" sz="1600" b="1" dirty="0" smtClean="0">
                <a:solidFill>
                  <a:srgbClr val="000000"/>
                </a:solidFill>
              </a:rPr>
              <a:t>α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IFN-</a:t>
            </a:r>
            <a:r>
              <a:rPr lang="el-GR" sz="1600" b="1" dirty="0" smtClean="0">
                <a:solidFill>
                  <a:srgbClr val="000000"/>
                </a:solidFill>
              </a:rPr>
              <a:t>γ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IL-12</a:t>
            </a:r>
          </a:p>
        </p:txBody>
      </p:sp>
    </p:spTree>
    <p:extLst>
      <p:ext uri="{BB962C8B-B14F-4D97-AF65-F5344CB8AC3E}">
        <p14:creationId xmlns:p14="http://schemas.microsoft.com/office/powerpoint/2010/main" xmlns="" val="1386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8206680" cy="1008112"/>
          </a:xfrm>
        </p:spPr>
        <p:txBody>
          <a:bodyPr/>
          <a:lstStyle/>
          <a:p>
            <a:r>
              <a:rPr lang="en-US" alt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Activins</a:t>
            </a:r>
            <a:endParaRPr lang="en-US" altLang="en-US" b="1" cap="none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66056"/>
            <a:ext cx="8424936" cy="4620344"/>
          </a:xfrm>
        </p:spPr>
        <p:txBody>
          <a:bodyPr>
            <a:normAutofit/>
          </a:bodyPr>
          <a:lstStyle/>
          <a:p>
            <a:pPr marL="484632" indent="-457200" rtl="0">
              <a:buBlip>
                <a:blip r:embed="rId2"/>
              </a:buBlip>
              <a:defRPr/>
            </a:pPr>
            <a:r>
              <a:rPr lang="en-GB" sz="2800" dirty="0" smtClean="0"/>
              <a:t>Members of TGF-</a:t>
            </a:r>
            <a:r>
              <a:rPr lang="el-GR" sz="2800" dirty="0" smtClean="0"/>
              <a:t>β</a:t>
            </a:r>
            <a:r>
              <a:rPr lang="en-GB" sz="2800" dirty="0" smtClean="0"/>
              <a:t> </a:t>
            </a:r>
            <a:r>
              <a:rPr lang="en-GB" sz="2800" dirty="0" err="1" smtClean="0"/>
              <a:t>superfamily</a:t>
            </a:r>
            <a:endParaRPr lang="en-GB" sz="2800" dirty="0" smtClean="0"/>
          </a:p>
          <a:p>
            <a:pPr marL="484632" indent="-457200" rtl="0">
              <a:buBlip>
                <a:blip r:embed="rId2"/>
              </a:buBlip>
              <a:defRPr/>
            </a:pPr>
            <a:endParaRPr lang="en-GB" sz="2800" dirty="0" smtClean="0"/>
          </a:p>
          <a:p>
            <a:pPr marL="484632" indent="-457200" rtl="0">
              <a:buBlip>
                <a:blip r:embed="rId2"/>
              </a:buBlip>
              <a:defRPr/>
            </a:pPr>
            <a:r>
              <a:rPr lang="en-GB" sz="2800" dirty="0" smtClean="0"/>
              <a:t>Originally identified as </a:t>
            </a:r>
            <a:r>
              <a:rPr lang="en-GB" sz="2800" dirty="0" err="1" smtClean="0"/>
              <a:t>gonadal</a:t>
            </a:r>
            <a:r>
              <a:rPr lang="en-GB" sz="2800" dirty="0" smtClean="0"/>
              <a:t> proteins</a:t>
            </a:r>
          </a:p>
          <a:p>
            <a:pPr marL="484632" indent="-457200" rtl="0">
              <a:buBlip>
                <a:blip r:embed="rId2"/>
              </a:buBlip>
              <a:defRPr/>
            </a:pPr>
            <a:endParaRPr lang="en-GB" sz="2800" u="sng" dirty="0" smtClean="0"/>
          </a:p>
          <a:p>
            <a:pPr marL="484632" indent="-457200" rtl="0">
              <a:buBlip>
                <a:blip r:embed="rId2"/>
              </a:buBlip>
              <a:defRPr/>
            </a:pPr>
            <a:r>
              <a:rPr lang="en-US" sz="2800" u="sng" dirty="0" smtClean="0"/>
              <a:t>Recently involved in many systems:</a:t>
            </a:r>
          </a:p>
          <a:p>
            <a:pPr marL="941832" lvl="1" indent="-457200" algn="l" rtl="0">
              <a:buFont typeface="Arial"/>
              <a:buChar char="•"/>
              <a:defRPr/>
            </a:pPr>
            <a:r>
              <a:rPr lang="en-US" dirty="0" smtClean="0"/>
              <a:t>Growth &amp; differentiation</a:t>
            </a:r>
          </a:p>
          <a:p>
            <a:pPr marL="941832" lvl="1" indent="-457200" algn="l" rtl="0">
              <a:buFont typeface="Arial"/>
              <a:buChar char="•"/>
              <a:defRPr/>
            </a:pPr>
            <a:r>
              <a:rPr lang="en-US" dirty="0" smtClean="0"/>
              <a:t>Inflammation (Pro or Anti depending on cellular context)</a:t>
            </a:r>
          </a:p>
          <a:p>
            <a:pPr marL="941832" lvl="1" indent="-457200" algn="l" rtl="0">
              <a:buFont typeface="Arial"/>
              <a:buChar char="•"/>
              <a:defRPr/>
            </a:pPr>
            <a:r>
              <a:rPr lang="en-US" dirty="0" smtClean="0"/>
              <a:t>Fibrotic diseases</a:t>
            </a:r>
          </a:p>
        </p:txBody>
      </p:sp>
    </p:spTree>
    <p:extLst>
      <p:ext uri="{BB962C8B-B14F-4D97-AF65-F5344CB8AC3E}">
        <p14:creationId xmlns:p14="http://schemas.microsoft.com/office/powerpoint/2010/main" xmlns="" val="2471272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353425" cy="1000125"/>
          </a:xfrm>
        </p:spPr>
        <p:txBody>
          <a:bodyPr/>
          <a:lstStyle/>
          <a:p>
            <a:pPr eaLnBrk="1" hangingPunct="1"/>
            <a:r>
              <a:rPr lang="en-GB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Structure of Activins proteins</a:t>
            </a:r>
          </a:p>
        </p:txBody>
      </p:sp>
      <p:grpSp>
        <p:nvGrpSpPr>
          <p:cNvPr id="8195" name="Group 43"/>
          <p:cNvGrpSpPr>
            <a:grpSpLocks/>
          </p:cNvGrpSpPr>
          <p:nvPr/>
        </p:nvGrpSpPr>
        <p:grpSpPr bwMode="auto">
          <a:xfrm>
            <a:off x="1835150" y="1445181"/>
            <a:ext cx="4663281" cy="788432"/>
            <a:chOff x="1428750" y="1283256"/>
            <a:chExt cx="4663281" cy="788432"/>
          </a:xfrm>
        </p:grpSpPr>
        <p:grpSp>
          <p:nvGrpSpPr>
            <p:cNvPr id="8230" name="Group 38"/>
            <p:cNvGrpSpPr>
              <a:grpSpLocks/>
            </p:cNvGrpSpPr>
            <p:nvPr/>
          </p:nvGrpSpPr>
          <p:grpSpPr bwMode="auto">
            <a:xfrm>
              <a:off x="1428750" y="1714500"/>
              <a:ext cx="1643063" cy="357188"/>
              <a:chOff x="1428750" y="1714500"/>
              <a:chExt cx="1643063" cy="35718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428750" y="1714500"/>
                <a:ext cx="214313" cy="35718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10800000" flipV="1">
                <a:off x="1643063" y="1714500"/>
                <a:ext cx="714375" cy="3571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0800000" flipV="1">
                <a:off x="2357438" y="1714500"/>
                <a:ext cx="714375" cy="35718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grpSp>
          <p:nvGrpSpPr>
            <p:cNvPr id="8231" name="Group 39"/>
            <p:cNvGrpSpPr>
              <a:grpSpLocks/>
            </p:cNvGrpSpPr>
            <p:nvPr/>
          </p:nvGrpSpPr>
          <p:grpSpPr bwMode="auto">
            <a:xfrm>
              <a:off x="4429125" y="1714500"/>
              <a:ext cx="1643063" cy="357188"/>
              <a:chOff x="4429125" y="1714500"/>
              <a:chExt cx="1643063" cy="357188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429125" y="1714500"/>
                <a:ext cx="214313" cy="357188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0800000" flipV="1">
                <a:off x="4643438" y="1714500"/>
                <a:ext cx="714375" cy="35718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0800000" flipV="1">
                <a:off x="5357813" y="1714500"/>
                <a:ext cx="714375" cy="35718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8232" name="TextBox 69"/>
            <p:cNvSpPr txBox="1">
              <a:spLocks noChangeArrowheads="1"/>
            </p:cNvSpPr>
            <p:nvPr/>
          </p:nvSpPr>
          <p:spPr bwMode="auto">
            <a:xfrm>
              <a:off x="1569771" y="1283256"/>
              <a:ext cx="1464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n-US" b="1" dirty="0"/>
                <a:t>β</a:t>
              </a:r>
              <a:r>
                <a:rPr lang="en-GB" altLang="en-US" b="1" dirty="0"/>
                <a:t>A-subunit</a:t>
              </a:r>
            </a:p>
          </p:txBody>
        </p:sp>
        <p:sp>
          <p:nvSpPr>
            <p:cNvPr id="8233" name="TextBox 70"/>
            <p:cNvSpPr txBox="1">
              <a:spLocks noChangeArrowheads="1"/>
            </p:cNvSpPr>
            <p:nvPr/>
          </p:nvSpPr>
          <p:spPr bwMode="auto">
            <a:xfrm>
              <a:off x="4643438" y="1285875"/>
              <a:ext cx="1448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n-US" b="1" dirty="0"/>
                <a:t>β</a:t>
              </a:r>
              <a:r>
                <a:rPr lang="en-GB" altLang="en-US" b="1" dirty="0"/>
                <a:t>B-subunit</a:t>
              </a:r>
            </a:p>
          </p:txBody>
        </p:sp>
      </p:grpSp>
      <p:grpSp>
        <p:nvGrpSpPr>
          <p:cNvPr id="8196" name="Group 44"/>
          <p:cNvGrpSpPr>
            <a:grpSpLocks/>
          </p:cNvGrpSpPr>
          <p:nvPr/>
        </p:nvGrpSpPr>
        <p:grpSpPr bwMode="auto">
          <a:xfrm>
            <a:off x="1835150" y="2198688"/>
            <a:ext cx="4297759" cy="940832"/>
            <a:chOff x="1428750" y="2071688"/>
            <a:chExt cx="4297759" cy="940832"/>
          </a:xfrm>
        </p:grpSpPr>
        <p:sp>
          <p:nvSpPr>
            <p:cNvPr id="22" name="Rectangle 21"/>
            <p:cNvSpPr/>
            <p:nvPr/>
          </p:nvSpPr>
          <p:spPr>
            <a:xfrm rot="10800000" flipV="1">
              <a:off x="2000250" y="2643188"/>
              <a:ext cx="714375" cy="3571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 rot="10800000" flipV="1">
              <a:off x="5012134" y="2640707"/>
              <a:ext cx="714375" cy="35718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8" name="Straight Arrow Connector 37"/>
            <p:cNvCxnSpPr>
              <a:endCxn id="22" idx="0"/>
            </p:cNvCxnSpPr>
            <p:nvPr/>
          </p:nvCxnSpPr>
          <p:spPr>
            <a:xfrm rot="5400000">
              <a:off x="2072482" y="2356644"/>
              <a:ext cx="571500" cy="15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5400000">
              <a:off x="5082778" y="2391569"/>
              <a:ext cx="5715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8" name="TextBox 94"/>
            <p:cNvSpPr txBox="1">
              <a:spLocks noChangeArrowheads="1"/>
            </p:cNvSpPr>
            <p:nvPr/>
          </p:nvSpPr>
          <p:spPr bwMode="auto">
            <a:xfrm>
              <a:off x="1428750" y="2643188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n-US" b="1" dirty="0"/>
                <a:t>β</a:t>
              </a:r>
              <a:r>
                <a:rPr lang="en-GB" altLang="en-US" b="1" dirty="0"/>
                <a:t>A</a:t>
              </a:r>
            </a:p>
          </p:txBody>
        </p:sp>
        <p:sp>
          <p:nvSpPr>
            <p:cNvPr id="8229" name="TextBox 95"/>
            <p:cNvSpPr txBox="1">
              <a:spLocks noChangeArrowheads="1"/>
            </p:cNvSpPr>
            <p:nvPr/>
          </p:nvSpPr>
          <p:spPr bwMode="auto">
            <a:xfrm>
              <a:off x="4286250" y="2643188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n-US" b="1" dirty="0"/>
                <a:t>β</a:t>
              </a:r>
              <a:r>
                <a:rPr lang="en-GB" altLang="en-US" b="1" dirty="0"/>
                <a:t>B</a:t>
              </a:r>
            </a:p>
          </p:txBody>
        </p:sp>
      </p:grpSp>
      <p:grpSp>
        <p:nvGrpSpPr>
          <p:cNvPr id="8197" name="Group 45"/>
          <p:cNvGrpSpPr>
            <a:grpSpLocks/>
          </p:cNvGrpSpPr>
          <p:nvPr/>
        </p:nvGrpSpPr>
        <p:grpSpPr bwMode="auto">
          <a:xfrm>
            <a:off x="620713" y="3127375"/>
            <a:ext cx="2143124" cy="3367088"/>
            <a:chOff x="214313" y="3000375"/>
            <a:chExt cx="2143124" cy="3367088"/>
          </a:xfrm>
        </p:grpSpPr>
        <p:sp>
          <p:nvSpPr>
            <p:cNvPr id="23" name="Rectangle 22"/>
            <p:cNvSpPr/>
            <p:nvPr/>
          </p:nvSpPr>
          <p:spPr>
            <a:xfrm rot="10800000" flipV="1">
              <a:off x="785813" y="5286375"/>
              <a:ext cx="714375" cy="3571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 rot="10800000" flipV="1">
              <a:off x="785813" y="4643438"/>
              <a:ext cx="714375" cy="35718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53" name="Straight Arrow Connector 52"/>
            <p:cNvCxnSpPr>
              <a:stCxn id="22" idx="2"/>
            </p:cNvCxnSpPr>
            <p:nvPr/>
          </p:nvCxnSpPr>
          <p:spPr>
            <a:xfrm flipH="1">
              <a:off x="1143000" y="3000375"/>
              <a:ext cx="1214437" cy="15716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0" name="TextBox 73"/>
            <p:cNvSpPr txBox="1">
              <a:spLocks noChangeArrowheads="1"/>
            </p:cNvSpPr>
            <p:nvPr/>
          </p:nvSpPr>
          <p:spPr bwMode="auto">
            <a:xfrm>
              <a:off x="500063" y="6000750"/>
              <a:ext cx="1187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GB" altLang="en-US" b="1"/>
                <a:t>Activin-A</a:t>
              </a:r>
            </a:p>
          </p:txBody>
        </p:sp>
        <p:cxnSp>
          <p:nvCxnSpPr>
            <p:cNvPr id="91" name="Straight Connector 90"/>
            <p:cNvCxnSpPr>
              <a:endCxn id="23" idx="0"/>
            </p:cNvCxnSpPr>
            <p:nvPr/>
          </p:nvCxnSpPr>
          <p:spPr>
            <a:xfrm rot="5400000">
              <a:off x="999332" y="5144294"/>
              <a:ext cx="285750" cy="158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22" name="TextBox 94"/>
            <p:cNvSpPr txBox="1">
              <a:spLocks noChangeArrowheads="1"/>
            </p:cNvSpPr>
            <p:nvPr/>
          </p:nvSpPr>
          <p:spPr bwMode="auto">
            <a:xfrm>
              <a:off x="214313" y="4643438"/>
              <a:ext cx="4683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n-US"/>
                <a:t>β</a:t>
              </a:r>
              <a:r>
                <a:rPr lang="en-GB" altLang="en-US"/>
                <a:t>A</a:t>
              </a:r>
            </a:p>
          </p:txBody>
        </p:sp>
        <p:sp>
          <p:nvSpPr>
            <p:cNvPr id="8223" name="TextBox 94"/>
            <p:cNvSpPr txBox="1">
              <a:spLocks noChangeArrowheads="1"/>
            </p:cNvSpPr>
            <p:nvPr/>
          </p:nvSpPr>
          <p:spPr bwMode="auto">
            <a:xfrm>
              <a:off x="214313" y="5286375"/>
              <a:ext cx="4683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l-GR" altLang="en-US"/>
                <a:t>β</a:t>
              </a:r>
              <a:r>
                <a:rPr lang="en-GB" altLang="en-US"/>
                <a:t>A</a:t>
              </a:r>
            </a:p>
          </p:txBody>
        </p:sp>
      </p:grpSp>
      <p:grpSp>
        <p:nvGrpSpPr>
          <p:cNvPr id="8198" name="Group 46"/>
          <p:cNvGrpSpPr>
            <a:grpSpLocks/>
          </p:cNvGrpSpPr>
          <p:nvPr/>
        </p:nvGrpSpPr>
        <p:grpSpPr bwMode="auto">
          <a:xfrm>
            <a:off x="2763837" y="3124894"/>
            <a:ext cx="3011884" cy="3369569"/>
            <a:chOff x="2357437" y="2997894"/>
            <a:chExt cx="3011884" cy="3369569"/>
          </a:xfrm>
        </p:grpSpPr>
        <p:cxnSp>
          <p:nvCxnSpPr>
            <p:cNvPr id="49" name="Straight Arrow Connector 48"/>
            <p:cNvCxnSpPr>
              <a:stCxn id="22" idx="2"/>
              <a:endCxn id="25" idx="0"/>
            </p:cNvCxnSpPr>
            <p:nvPr/>
          </p:nvCxnSpPr>
          <p:spPr>
            <a:xfrm>
              <a:off x="2357437" y="3000375"/>
              <a:ext cx="1500188" cy="164306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26" idx="2"/>
              <a:endCxn id="25" idx="0"/>
            </p:cNvCxnSpPr>
            <p:nvPr/>
          </p:nvCxnSpPr>
          <p:spPr>
            <a:xfrm flipH="1">
              <a:off x="3857625" y="2997894"/>
              <a:ext cx="1511696" cy="16455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10" name="Group 40"/>
            <p:cNvGrpSpPr>
              <a:grpSpLocks/>
            </p:cNvGrpSpPr>
            <p:nvPr/>
          </p:nvGrpSpPr>
          <p:grpSpPr bwMode="auto">
            <a:xfrm>
              <a:off x="2857500" y="4643438"/>
              <a:ext cx="1709738" cy="1724025"/>
              <a:chOff x="2857500" y="4643438"/>
              <a:chExt cx="1709738" cy="1724025"/>
            </a:xfrm>
          </p:grpSpPr>
          <p:sp>
            <p:nvSpPr>
              <p:cNvPr id="25" name="Rectangle 24"/>
              <p:cNvSpPr/>
              <p:nvPr/>
            </p:nvSpPr>
            <p:spPr>
              <a:xfrm rot="10800000" flipV="1">
                <a:off x="3500438" y="4643438"/>
                <a:ext cx="714375" cy="35718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10800000" flipV="1">
                <a:off x="3500438" y="5286375"/>
                <a:ext cx="714375" cy="35718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213" name="TextBox 74"/>
              <p:cNvSpPr txBox="1">
                <a:spLocks noChangeArrowheads="1"/>
              </p:cNvSpPr>
              <p:nvPr/>
            </p:nvSpPr>
            <p:spPr bwMode="auto">
              <a:xfrm>
                <a:off x="3214688" y="6000751"/>
                <a:ext cx="135255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b="1"/>
                  <a:t>Activin-AB</a:t>
                </a:r>
              </a:p>
            </p:txBody>
          </p:sp>
          <p:cxnSp>
            <p:nvCxnSpPr>
              <p:cNvPr id="93" name="Straight Connector 92"/>
              <p:cNvCxnSpPr/>
              <p:nvPr/>
            </p:nvCxnSpPr>
            <p:spPr>
              <a:xfrm rot="5400000">
                <a:off x="3715544" y="5142706"/>
                <a:ext cx="285750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15" name="TextBox 94"/>
              <p:cNvSpPr txBox="1">
                <a:spLocks noChangeArrowheads="1"/>
              </p:cNvSpPr>
              <p:nvPr/>
            </p:nvSpPr>
            <p:spPr bwMode="auto">
              <a:xfrm>
                <a:off x="2857500" y="4643438"/>
                <a:ext cx="4683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l-GR" altLang="en-US"/>
                  <a:t>β</a:t>
                </a:r>
                <a:r>
                  <a:rPr lang="en-GB" altLang="en-US"/>
                  <a:t>A</a:t>
                </a:r>
              </a:p>
            </p:txBody>
          </p:sp>
          <p:sp>
            <p:nvSpPr>
              <p:cNvPr id="8216" name="TextBox 95"/>
              <p:cNvSpPr txBox="1">
                <a:spLocks noChangeArrowheads="1"/>
              </p:cNvSpPr>
              <p:nvPr/>
            </p:nvSpPr>
            <p:spPr bwMode="auto">
              <a:xfrm>
                <a:off x="2857500" y="5286376"/>
                <a:ext cx="46831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l-GR" altLang="en-US"/>
                  <a:t>β</a:t>
                </a:r>
                <a:r>
                  <a:rPr lang="en-GB" altLang="en-US"/>
                  <a:t>B</a:t>
                </a:r>
              </a:p>
            </p:txBody>
          </p:sp>
        </p:grpSp>
      </p:grpSp>
      <p:grpSp>
        <p:nvGrpSpPr>
          <p:cNvPr id="8199" name="Group 46"/>
          <p:cNvGrpSpPr>
            <a:grpSpLocks/>
          </p:cNvGrpSpPr>
          <p:nvPr/>
        </p:nvGrpSpPr>
        <p:grpSpPr bwMode="auto">
          <a:xfrm>
            <a:off x="5775721" y="3124894"/>
            <a:ext cx="2033192" cy="3369569"/>
            <a:chOff x="5369321" y="2997894"/>
            <a:chExt cx="2033192" cy="3369569"/>
          </a:xfrm>
        </p:grpSpPr>
        <p:cxnSp>
          <p:nvCxnSpPr>
            <p:cNvPr id="50" name="Straight Arrow Connector 49"/>
            <p:cNvCxnSpPr>
              <a:stCxn id="26" idx="2"/>
              <a:endCxn id="32" idx="0"/>
            </p:cNvCxnSpPr>
            <p:nvPr/>
          </p:nvCxnSpPr>
          <p:spPr>
            <a:xfrm>
              <a:off x="5369321" y="2997894"/>
              <a:ext cx="1488679" cy="16455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01" name="Group 42"/>
            <p:cNvGrpSpPr>
              <a:grpSpLocks/>
            </p:cNvGrpSpPr>
            <p:nvPr/>
          </p:nvGrpSpPr>
          <p:grpSpPr bwMode="auto">
            <a:xfrm>
              <a:off x="5857875" y="4643438"/>
              <a:ext cx="1544638" cy="1724025"/>
              <a:chOff x="5857875" y="4643438"/>
              <a:chExt cx="1544638" cy="1724025"/>
            </a:xfrm>
          </p:grpSpPr>
          <p:sp>
            <p:nvSpPr>
              <p:cNvPr id="28" name="Rectangle 27"/>
              <p:cNvSpPr/>
              <p:nvPr/>
            </p:nvSpPr>
            <p:spPr>
              <a:xfrm rot="10800000" flipV="1">
                <a:off x="6500813" y="5286375"/>
                <a:ext cx="714375" cy="35718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0800000" flipV="1">
                <a:off x="6500813" y="4643438"/>
                <a:ext cx="714375" cy="35718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8204" name="TextBox 78"/>
              <p:cNvSpPr txBox="1">
                <a:spLocks noChangeArrowheads="1"/>
              </p:cNvSpPr>
              <p:nvPr/>
            </p:nvSpPr>
            <p:spPr bwMode="auto">
              <a:xfrm>
                <a:off x="6215063" y="6000750"/>
                <a:ext cx="11874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GB" altLang="en-US" b="1"/>
                  <a:t>Activin-B</a:t>
                </a: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 rot="5400000">
                <a:off x="6715919" y="5142706"/>
                <a:ext cx="285750" cy="158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06" name="TextBox 95"/>
              <p:cNvSpPr txBox="1">
                <a:spLocks noChangeArrowheads="1"/>
              </p:cNvSpPr>
              <p:nvPr/>
            </p:nvSpPr>
            <p:spPr bwMode="auto">
              <a:xfrm>
                <a:off x="5857875" y="4643438"/>
                <a:ext cx="468313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l-GR" altLang="en-US"/>
                  <a:t>β</a:t>
                </a:r>
                <a:r>
                  <a:rPr lang="en-GB" altLang="en-US"/>
                  <a:t>B</a:t>
                </a:r>
              </a:p>
            </p:txBody>
          </p:sp>
          <p:sp>
            <p:nvSpPr>
              <p:cNvPr id="8207" name="TextBox 95"/>
              <p:cNvSpPr txBox="1">
                <a:spLocks noChangeArrowheads="1"/>
              </p:cNvSpPr>
              <p:nvPr/>
            </p:nvSpPr>
            <p:spPr bwMode="auto">
              <a:xfrm>
                <a:off x="5857875" y="5286375"/>
                <a:ext cx="468313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l-GR" altLang="en-US"/>
                  <a:t>β</a:t>
                </a:r>
                <a:r>
                  <a:rPr lang="en-GB" altLang="en-US"/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42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838200"/>
          </a:xfrm>
        </p:spPr>
        <p:txBody>
          <a:bodyPr>
            <a:normAutofit/>
          </a:bodyPr>
          <a:lstStyle/>
          <a:p>
            <a:r>
              <a:rPr lang="en-US" altLang="en-US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Follistatin</a:t>
            </a:r>
            <a:r>
              <a:rPr lang="en-US" altLang="en-US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altLang="en-US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en-US" altLang="en-US" sz="4000" b="1" cap="none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Activin</a:t>
            </a:r>
            <a:r>
              <a:rPr lang="en-US" altLang="en-US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binding protein)</a:t>
            </a:r>
          </a:p>
        </p:txBody>
      </p:sp>
      <p:pic>
        <p:nvPicPr>
          <p:cNvPr id="4" name="Picture 3" descr="regula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134350" cy="47894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64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584</TotalTime>
  <Words>1166</Words>
  <Application>Microsoft Office PowerPoint</Application>
  <PresentationFormat>On-screen Show (4:3)</PresentationFormat>
  <Paragraphs>252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رحلة</vt:lpstr>
      <vt:lpstr>The correlations of activins and follistatin with viral load, liver damage, IL-6 and TNF-α in treatment naïve patients with chronic hepatitis C genotype 1 and 4: A case-control study</vt:lpstr>
      <vt:lpstr>Chronic Hepatitis C (CHC)</vt:lpstr>
      <vt:lpstr>Slide 3</vt:lpstr>
      <vt:lpstr>Immune Response to HCV</vt:lpstr>
      <vt:lpstr>Acute Phase of HCV Infection</vt:lpstr>
      <vt:lpstr>Chronic Phase of HCV Infection</vt:lpstr>
      <vt:lpstr>Activins</vt:lpstr>
      <vt:lpstr>Structure of Activins proteins</vt:lpstr>
      <vt:lpstr>Follistatin (Activin binding protein)</vt:lpstr>
      <vt:lpstr>Activins &amp; Follistatin</vt:lpstr>
      <vt:lpstr>Activins and the Immune system</vt:lpstr>
      <vt:lpstr>Research Questions</vt:lpstr>
      <vt:lpstr>Slide 13</vt:lpstr>
      <vt:lpstr>Study Design (Case-Control)</vt:lpstr>
      <vt:lpstr>Inclusion criteria</vt:lpstr>
      <vt:lpstr>Methods</vt:lpstr>
      <vt:lpstr>Slide 17</vt:lpstr>
      <vt:lpstr>1- Demographic and laboratory characteristics of the patients according to viral genotype and gender of the participants (ND = not done; a = p &lt; 0.05 compared to CM and b = p &lt; 0.05 compared to CF groups).</vt:lpstr>
      <vt:lpstr>2- Mean ± standard deviation of IL-6 and TNF-α in the different study groups (a = p &lt; 0.05 compared to CM,  b = p &lt; 0.05 compared to CF; c = p &lt; 0.05 compared to MG1; d = p &lt; 0.05 compared to MG4 and e = p &lt; 0.05 compared to FG4 groups).</vt:lpstr>
      <vt:lpstr>3- Serum Activin-A according to viral genotype (a = p &lt; 0.05 compared to control)</vt:lpstr>
      <vt:lpstr>4- Serum Activin-B according to viral genotype (a = p &lt; 0.05 compared to control)</vt:lpstr>
      <vt:lpstr>5- Serum follistatin according to viral genotype (a = p &lt; 0.05 compared to control)</vt:lpstr>
      <vt:lpstr>6- Correlation of serum activins and follistatin with pro-inflammatory cytokines, liver function parameters and viral load </vt:lpstr>
      <vt:lpstr>Slide 24</vt:lpstr>
      <vt:lpstr>Slide 25</vt:lpstr>
      <vt:lpstr>Slide 26</vt:lpstr>
      <vt:lpstr>Slide 27</vt:lpstr>
      <vt:lpstr>Slide 28</vt:lpstr>
      <vt:lpstr>Conclusions</vt:lpstr>
      <vt:lpstr>Future Work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Gland</dc:title>
  <dc:creator>MaNaR</dc:creator>
  <cp:lastModifiedBy>Nivedita-Pc</cp:lastModifiedBy>
  <cp:revision>64</cp:revision>
  <dcterms:created xsi:type="dcterms:W3CDTF">2011-02-27T20:09:03Z</dcterms:created>
  <dcterms:modified xsi:type="dcterms:W3CDTF">2014-09-28T15:01:40Z</dcterms:modified>
</cp:coreProperties>
</file>