
<file path=[Content_Types].xml><?xml version="1.0" encoding="utf-8"?>
<Types xmlns="http://schemas.openxmlformats.org/package/2006/content-types">
  <Default Extension="xml" ContentType="application/xml"/>
  <Default Extension="gif" ContentType="image/gif"/>
  <Default Extension="jpeg" ContentType="image/jpeg"/>
  <Default Extension="rels" ContentType="application/vnd.openxmlformats-package.relationships+xml"/>
  <Default Extension="emf" ContentType="image/x-emf"/>
  <Default Extension="vml" ContentType="application/vnd.openxmlformats-officedocument.vmlDrawing"/>
  <Default Extension="wdp" ContentType="image/vnd.ms-photo"/>
  <Default Extension="docx" ContentType="application/vnd.openxmlformats-officedocument.wordprocessingml.document"/>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6" r:id="rId1"/>
    <p:sldMasterId id="2147483677" r:id="rId2"/>
    <p:sldMasterId id="2147483678" r:id="rId3"/>
  </p:sldMasterIdLst>
  <p:notesMasterIdLst>
    <p:notesMasterId r:id="rId42"/>
  </p:notesMasterIdLst>
  <p:handoutMasterIdLst>
    <p:handoutMasterId r:id="rId43"/>
  </p:handoutMasterIdLst>
  <p:sldIdLst>
    <p:sldId id="515" r:id="rId4"/>
    <p:sldId id="884" r:id="rId5"/>
    <p:sldId id="885" r:id="rId6"/>
    <p:sldId id="886" r:id="rId7"/>
    <p:sldId id="887" r:id="rId8"/>
    <p:sldId id="888" r:id="rId9"/>
    <p:sldId id="889" r:id="rId10"/>
    <p:sldId id="890" r:id="rId11"/>
    <p:sldId id="891" r:id="rId12"/>
    <p:sldId id="892" r:id="rId13"/>
    <p:sldId id="893" r:id="rId14"/>
    <p:sldId id="894" r:id="rId15"/>
    <p:sldId id="898" r:id="rId16"/>
    <p:sldId id="899" r:id="rId17"/>
    <p:sldId id="896" r:id="rId18"/>
    <p:sldId id="900" r:id="rId19"/>
    <p:sldId id="901" r:id="rId20"/>
    <p:sldId id="895" r:id="rId21"/>
    <p:sldId id="903" r:id="rId22"/>
    <p:sldId id="897" r:id="rId23"/>
    <p:sldId id="919" r:id="rId24"/>
    <p:sldId id="905" r:id="rId25"/>
    <p:sldId id="904" r:id="rId26"/>
    <p:sldId id="902" r:id="rId27"/>
    <p:sldId id="906" r:id="rId28"/>
    <p:sldId id="907" r:id="rId29"/>
    <p:sldId id="908" r:id="rId30"/>
    <p:sldId id="909" r:id="rId31"/>
    <p:sldId id="910" r:id="rId32"/>
    <p:sldId id="911" r:id="rId33"/>
    <p:sldId id="912" r:id="rId34"/>
    <p:sldId id="913" r:id="rId35"/>
    <p:sldId id="914" r:id="rId36"/>
    <p:sldId id="915" r:id="rId37"/>
    <p:sldId id="916" r:id="rId38"/>
    <p:sldId id="920" r:id="rId39"/>
    <p:sldId id="882" r:id="rId40"/>
    <p:sldId id="883" r:id="rId41"/>
  </p:sldIdLst>
  <p:sldSz cx="9144000" cy="6858000" type="screen4x3"/>
  <p:notesSz cx="6858000" cy="9144000"/>
  <p:defaultTextStyle>
    <a:defPPr>
      <a:defRPr lang="ar-EG"/>
    </a:defPPr>
    <a:lvl1pPr algn="r" rtl="1" fontAlgn="base">
      <a:spcBef>
        <a:spcPct val="0"/>
      </a:spcBef>
      <a:spcAft>
        <a:spcPct val="0"/>
      </a:spcAft>
      <a:defRPr kern="1200">
        <a:solidFill>
          <a:schemeClr val="tx1"/>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663300"/>
    <a:srgbClr val="FF9966"/>
    <a:srgbClr val="800000"/>
    <a:srgbClr val="CCFF99"/>
    <a:srgbClr val="99FF33"/>
    <a:srgbClr val="CC6600"/>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854" autoAdjust="0"/>
    <p:restoredTop sz="94595" autoAdjust="0"/>
  </p:normalViewPr>
  <p:slideViewPr>
    <p:cSldViewPr>
      <p:cViewPr>
        <p:scale>
          <a:sx n="80" d="100"/>
          <a:sy n="80" d="100"/>
        </p:scale>
        <p:origin x="2648" y="952"/>
      </p:cViewPr>
      <p:guideLst>
        <p:guide orient="horz" pos="2160"/>
        <p:guide pos="2880"/>
      </p:guideLst>
    </p:cSldViewPr>
  </p:slideViewPr>
  <p:outlineViewPr>
    <p:cViewPr>
      <p:scale>
        <a:sx n="33" d="100"/>
        <a:sy n="33" d="100"/>
      </p:scale>
      <p:origin x="6" y="0"/>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52" d="100"/>
          <a:sy n="52" d="100"/>
        </p:scale>
        <p:origin x="-289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esProps" Target="presProps.xml"/><Relationship Id="rId4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hdr" sz="quarter"/>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cs typeface="Arial" charset="0"/>
              </a:defRPr>
            </a:lvl1pPr>
          </a:lstStyle>
          <a:p>
            <a:pPr>
              <a:defRPr/>
            </a:pPr>
            <a:endParaRPr lang="en-US"/>
          </a:p>
        </p:txBody>
      </p:sp>
      <p:sp>
        <p:nvSpPr>
          <p:cNvPr id="157699" name="Rectangle 3"/>
          <p:cNvSpPr>
            <a:spLocks noGrp="1" noChangeArrowheads="1"/>
          </p:cNvSpPr>
          <p:nvPr>
            <p:ph type="dt" sz="quarter" idx="1"/>
          </p:nvPr>
        </p:nvSpPr>
        <p:spPr bwMode="auto">
          <a:xfrm>
            <a:off x="1588"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a:latin typeface="Arial" charset="0"/>
                <a:cs typeface="Arial" charset="0"/>
              </a:defRPr>
            </a:lvl1pPr>
          </a:lstStyle>
          <a:p>
            <a:pPr>
              <a:defRPr/>
            </a:pPr>
            <a:fld id="{2A53C3EA-8DFA-4841-BC56-223525C16BC8}" type="datetimeFigureOut">
              <a:rPr lang="ar-SA"/>
              <a:pPr>
                <a:defRPr/>
              </a:pPr>
              <a:t>14 رجب، 1437 </a:t>
            </a:fld>
            <a:endParaRPr lang="en-US"/>
          </a:p>
        </p:txBody>
      </p:sp>
      <p:sp>
        <p:nvSpPr>
          <p:cNvPr id="157700" name="Rectangle 4"/>
          <p:cNvSpPr>
            <a:spLocks noGrp="1" noChangeArrowheads="1"/>
          </p:cNvSpPr>
          <p:nvPr>
            <p:ph type="ftr" sz="quarter" idx="2"/>
          </p:nvPr>
        </p:nvSpPr>
        <p:spPr bwMode="auto">
          <a:xfrm>
            <a:off x="388620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cs typeface="Arial" charset="0"/>
              </a:defRPr>
            </a:lvl1pPr>
          </a:lstStyle>
          <a:p>
            <a:pPr>
              <a:defRPr/>
            </a:pPr>
            <a:endParaRPr lang="en-US"/>
          </a:p>
        </p:txBody>
      </p:sp>
      <p:sp>
        <p:nvSpPr>
          <p:cNvPr id="157701" name="Rectangle 5"/>
          <p:cNvSpPr>
            <a:spLocks noGrp="1" noChangeArrowheads="1"/>
          </p:cNvSpPr>
          <p:nvPr>
            <p:ph type="sldNum" sz="quarter" idx="3"/>
          </p:nvPr>
        </p:nvSpPr>
        <p:spPr bwMode="auto">
          <a:xfrm>
            <a:off x="1588"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a:latin typeface="Arial" charset="0"/>
                <a:cs typeface="Arial" charset="0"/>
              </a:defRPr>
            </a:lvl1pPr>
          </a:lstStyle>
          <a:p>
            <a:pPr>
              <a:defRPr/>
            </a:pPr>
            <a:fld id="{F9070CB5-CE23-4FB5-92A3-A0E0E5064544}" type="slidenum">
              <a:rPr lang="ar-SA"/>
              <a:pPr>
                <a:defRPr/>
              </a:pPr>
              <a:t>‹#›</a:t>
            </a:fld>
            <a:endParaRPr lang="en-US"/>
          </a:p>
        </p:txBody>
      </p:sp>
    </p:spTree>
    <p:extLst>
      <p:ext uri="{BB962C8B-B14F-4D97-AF65-F5344CB8AC3E}">
        <p14:creationId xmlns:p14="http://schemas.microsoft.com/office/powerpoint/2010/main" val="35934191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9202" name="Rectangle 2"/>
          <p:cNvSpPr>
            <a:spLocks noGrp="1" noChangeArrowheads="1"/>
          </p:cNvSpPr>
          <p:nvPr>
            <p:ph type="hdr" sz="quarter"/>
          </p:nvPr>
        </p:nvSpPr>
        <p:spPr bwMode="auto">
          <a:xfrm>
            <a:off x="388620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atin typeface="Arial" pitchFamily="34" charset="0"/>
                <a:cs typeface="Arial" pitchFamily="34" charset="0"/>
              </a:defRPr>
            </a:lvl1pPr>
          </a:lstStyle>
          <a:p>
            <a:pPr>
              <a:defRPr/>
            </a:pPr>
            <a:endParaRPr lang="en-US"/>
          </a:p>
        </p:txBody>
      </p:sp>
      <p:sp>
        <p:nvSpPr>
          <p:cNvPr id="179203" name="Rectangle 3"/>
          <p:cNvSpPr>
            <a:spLocks noGrp="1" noChangeArrowheads="1"/>
          </p:cNvSpPr>
          <p:nvPr>
            <p:ph type="dt" idx="1"/>
          </p:nvPr>
        </p:nvSpPr>
        <p:spPr bwMode="auto">
          <a:xfrm>
            <a:off x="1588"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a:defRPr sz="1200">
                <a:latin typeface="Arial" pitchFamily="34" charset="0"/>
                <a:cs typeface="Arial" pitchFamily="34" charset="0"/>
              </a:defRPr>
            </a:lvl1pPr>
          </a:lstStyle>
          <a:p>
            <a:pPr>
              <a:defRPr/>
            </a:pPr>
            <a:endParaRPr lang="en-US"/>
          </a:p>
        </p:txBody>
      </p:sp>
      <p:sp>
        <p:nvSpPr>
          <p:cNvPr id="1003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79205"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9206" name="Rectangle 6"/>
          <p:cNvSpPr>
            <a:spLocks noGrp="1" noChangeArrowheads="1"/>
          </p:cNvSpPr>
          <p:nvPr>
            <p:ph type="ftr" sz="quarter" idx="4"/>
          </p:nvPr>
        </p:nvSpPr>
        <p:spPr bwMode="auto">
          <a:xfrm>
            <a:off x="388620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atin typeface="Arial" pitchFamily="34" charset="0"/>
                <a:cs typeface="Arial" pitchFamily="34" charset="0"/>
              </a:defRPr>
            </a:lvl1pPr>
          </a:lstStyle>
          <a:p>
            <a:pPr>
              <a:defRPr/>
            </a:pPr>
            <a:endParaRPr lang="en-US"/>
          </a:p>
        </p:txBody>
      </p:sp>
      <p:sp>
        <p:nvSpPr>
          <p:cNvPr id="179207" name="Rectangle 7"/>
          <p:cNvSpPr>
            <a:spLocks noGrp="1" noChangeArrowheads="1"/>
          </p:cNvSpPr>
          <p:nvPr>
            <p:ph type="sldNum" sz="quarter" idx="5"/>
          </p:nvPr>
        </p:nvSpPr>
        <p:spPr bwMode="auto">
          <a:xfrm>
            <a:off x="1588"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l">
              <a:defRPr sz="1200">
                <a:latin typeface="Arial" pitchFamily="34" charset="0"/>
                <a:cs typeface="Arial" pitchFamily="34" charset="0"/>
              </a:defRPr>
            </a:lvl1pPr>
          </a:lstStyle>
          <a:p>
            <a:pPr>
              <a:defRPr/>
            </a:pPr>
            <a:fld id="{8C9DEE3C-DBAF-40DE-878D-EAAC5D68F18A}" type="slidenum">
              <a:rPr lang="ar-SA"/>
              <a:pPr>
                <a:defRPr/>
              </a:pPr>
              <a:t>‹#›</a:t>
            </a:fld>
            <a:endParaRPr lang="en-US"/>
          </a:p>
        </p:txBody>
      </p:sp>
    </p:spTree>
    <p:extLst>
      <p:ext uri="{BB962C8B-B14F-4D97-AF65-F5344CB8AC3E}">
        <p14:creationId xmlns:p14="http://schemas.microsoft.com/office/powerpoint/2010/main" val="1122614969"/>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kumimoji="1" sz="1200" kern="1200">
        <a:solidFill>
          <a:schemeClr val="tx1"/>
        </a:solidFill>
        <a:latin typeface="Arial" pitchFamily="34" charset="0"/>
        <a:ea typeface="MS PMincho" pitchFamily="18" charset="-128"/>
        <a:cs typeface="Arial" pitchFamily="34" charset="0"/>
      </a:defRPr>
    </a:lvl1pPr>
    <a:lvl2pPr marL="457200" algn="r" rtl="1" eaLnBrk="0" fontAlgn="base" hangingPunct="0">
      <a:spcBef>
        <a:spcPct val="30000"/>
      </a:spcBef>
      <a:spcAft>
        <a:spcPct val="0"/>
      </a:spcAft>
      <a:defRPr kumimoji="1" sz="1200" kern="1200">
        <a:solidFill>
          <a:schemeClr val="tx1"/>
        </a:solidFill>
        <a:latin typeface="Arial" pitchFamily="34" charset="0"/>
        <a:ea typeface="MS PMincho" pitchFamily="18" charset="-128"/>
        <a:cs typeface="Arial" pitchFamily="34" charset="0"/>
      </a:defRPr>
    </a:lvl2pPr>
    <a:lvl3pPr marL="914400" algn="r" rtl="1" eaLnBrk="0" fontAlgn="base" hangingPunct="0">
      <a:spcBef>
        <a:spcPct val="30000"/>
      </a:spcBef>
      <a:spcAft>
        <a:spcPct val="0"/>
      </a:spcAft>
      <a:defRPr kumimoji="1" sz="1200" kern="1200">
        <a:solidFill>
          <a:schemeClr val="tx1"/>
        </a:solidFill>
        <a:latin typeface="Arial" pitchFamily="34" charset="0"/>
        <a:ea typeface="MS PMincho" pitchFamily="18" charset="-128"/>
        <a:cs typeface="Arial" pitchFamily="34" charset="0"/>
      </a:defRPr>
    </a:lvl3pPr>
    <a:lvl4pPr marL="1371600" algn="r" rtl="1" eaLnBrk="0" fontAlgn="base" hangingPunct="0">
      <a:spcBef>
        <a:spcPct val="30000"/>
      </a:spcBef>
      <a:spcAft>
        <a:spcPct val="0"/>
      </a:spcAft>
      <a:defRPr kumimoji="1" sz="1200" kern="1200">
        <a:solidFill>
          <a:schemeClr val="tx1"/>
        </a:solidFill>
        <a:latin typeface="Arial" pitchFamily="34" charset="0"/>
        <a:ea typeface="MS PMincho" pitchFamily="18" charset="-128"/>
        <a:cs typeface="Arial" pitchFamily="34" charset="0"/>
      </a:defRPr>
    </a:lvl4pPr>
    <a:lvl5pPr marL="1828800" algn="r" rtl="1" eaLnBrk="0" fontAlgn="base" hangingPunct="0">
      <a:spcBef>
        <a:spcPct val="30000"/>
      </a:spcBef>
      <a:spcAft>
        <a:spcPct val="0"/>
      </a:spcAft>
      <a:defRPr kumimoji="1" sz="1200" kern="1200">
        <a:solidFill>
          <a:schemeClr val="tx1"/>
        </a:solidFill>
        <a:latin typeface="Arial" pitchFamily="34" charset="0"/>
        <a:ea typeface="MS PMincho" pitchFamily="18" charset="-128"/>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1F9D97-98C1-4FAD-8727-3A6123ACF5D2}" type="slidenum">
              <a:rPr lang="ar-SA"/>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A08408-2776-4702-BA82-76F1D776B6CD}" type="slidenum">
              <a:rPr lang="ar-SA"/>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01625" y="1676400"/>
            <a:ext cx="8540750" cy="4422775"/>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51E905-EC93-4A0E-8188-FBC76FA128D0}" type="slidenum">
              <a:rPr lang="ar-SA"/>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B36478-CCFF-4EC9-867E-69AD43688B2A}" type="slidenum">
              <a:rPr lang="ar-SA"/>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1625" y="228600"/>
            <a:ext cx="8540750" cy="5870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74696F-82BC-4BB3-B492-6C4D59F2500B}" type="slidenum">
              <a:rPr lang="ar-SA"/>
              <a:pPr>
                <a:defRPr/>
              </a:pPr>
              <a:t>‹#›</a:t>
            </a:fld>
            <a:endParaRPr lang="en-US"/>
          </a:p>
        </p:txBody>
      </p:sp>
    </p:spTree>
  </p:cSld>
  <p:clrMapOvr>
    <a:masterClrMapping/>
  </p:clrMapOvr>
  <p:transition>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5943600"/>
            <a:ext cx="2286000" cy="476250"/>
          </a:xfrm>
          <a:ln/>
        </p:spPr>
        <p:txBody>
          <a:bodyPr/>
          <a:lstStyle>
            <a:lvl1pPr>
              <a:defRPr/>
            </a:lvl1pPr>
          </a:lstStyle>
          <a:p>
            <a:pPr>
              <a:defRPr/>
            </a:pPr>
            <a:fld id="{AAE4AA2B-A74F-42E8-983E-94A54A96A8DF}" type="slidenum">
              <a:rPr lang="ar-SA"/>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2B29E3-2850-4156-B80E-D408677DA28F}" type="slidenum">
              <a:rPr lang="en-US"/>
              <a:pPr>
                <a:defRPr/>
              </a:pPr>
              <a:t>‹#›</a:t>
            </a:fld>
            <a:endParaRPr lang="en-US"/>
          </a:p>
        </p:txBody>
      </p:sp>
    </p:spTree>
    <p:extLst>
      <p:ext uri="{BB962C8B-B14F-4D97-AF65-F5344CB8AC3E}">
        <p14:creationId xmlns:p14="http://schemas.microsoft.com/office/powerpoint/2010/main" val="831265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D36501-A97E-4D7C-9CF4-763E58BE6D15}" type="slidenum">
              <a:rPr lang="ar-SA"/>
              <a:pPr>
                <a:defRPr/>
              </a:pPr>
              <a:t>‹#›</a:t>
            </a:fld>
            <a:endParaRPr lang="en-US"/>
          </a:p>
        </p:txBody>
      </p:sp>
    </p:spTree>
  </p:cSld>
  <p:clrMapOvr>
    <a:masterClrMapping/>
  </p:clrMapOvr>
  <p:transition>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E03387-CADE-47CE-85E4-7DFDD6E506D1}" type="slidenum">
              <a:rPr lang="ar-SA"/>
              <a:pPr>
                <a:defRPr/>
              </a:pPr>
              <a:t>‹#›</a:t>
            </a:fld>
            <a:endParaRPr lang="en-US"/>
          </a:p>
        </p:txBody>
      </p:sp>
    </p:spTree>
  </p:cSld>
  <p:clrMapOvr>
    <a:masterClrMapping/>
  </p:clrMapOvr>
  <p:transition>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63281A-981E-48BE-BB9F-2AC2B7862863}" type="slidenum">
              <a:rPr lang="ar-SA"/>
              <a:pPr>
                <a:defRPr/>
              </a:pPr>
              <a:t>‹#›</a:t>
            </a:fld>
            <a:endParaRPr lang="en-US"/>
          </a:p>
        </p:txBody>
      </p:sp>
    </p:spTree>
  </p:cSld>
  <p:clrMapOvr>
    <a:masterClrMapping/>
  </p:clrMapOvr>
  <p:transition>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ED918D-73B3-4666-958E-2B56357A3287}" type="slidenum">
              <a:rPr lang="ar-SA"/>
              <a:pPr>
                <a:defRPr/>
              </a:pPr>
              <a:t>‹#›</a:t>
            </a:fld>
            <a:endParaRPr lang="en-US"/>
          </a:p>
        </p:txBody>
      </p:sp>
    </p:spTree>
  </p:cSld>
  <p:clrMapOvr>
    <a:masterClrMapping/>
  </p:clrMapOvr>
  <p:transition>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5C1773-D687-4D10-9DD1-49713040ABE6}" type="slidenum">
              <a:rPr lang="ar-SA"/>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FB2FF08-B1CF-4BD4-B2DF-43C11B60E654}" type="slidenum">
              <a:rPr lang="ar-SA"/>
              <a:pPr>
                <a:defRPr/>
              </a:pPr>
              <a:t>‹#›</a:t>
            </a:fld>
            <a:endParaRPr lang="en-US"/>
          </a:p>
        </p:txBody>
      </p:sp>
    </p:spTree>
  </p:cSld>
  <p:clrMapOvr>
    <a:masterClrMapping/>
  </p:clrMapOvr>
  <p:transition>
    <p:split orient="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0CA3F0-A22C-41C6-AE78-524E4CD98947}" type="slidenum">
              <a:rPr lang="ar-SA"/>
              <a:pPr>
                <a:defRPr/>
              </a:pPr>
              <a:t>‹#›</a:t>
            </a:fld>
            <a:endParaRPr lang="en-US"/>
          </a:p>
        </p:txBody>
      </p:sp>
    </p:spTree>
  </p:cSld>
  <p:clrMapOvr>
    <a:masterClrMapping/>
  </p:clrMapOvr>
  <p:transition>
    <p:split orient="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DF9D862-DE64-44D0-8F2D-F37FE3D602DC}" type="slidenum">
              <a:rPr lang="ar-SA"/>
              <a:pPr>
                <a:defRPr/>
              </a:pPr>
              <a:t>‹#›</a:t>
            </a:fld>
            <a:endParaRPr lang="en-US"/>
          </a:p>
        </p:txBody>
      </p:sp>
    </p:spTree>
  </p:cSld>
  <p:clrMapOvr>
    <a:masterClrMapping/>
  </p:clrMapOvr>
  <p:transition>
    <p:split orient="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BA4801-2B8F-45E2-A32C-432E474C94F3}" type="slidenum">
              <a:rPr lang="ar-SA"/>
              <a:pPr>
                <a:defRPr/>
              </a:pPr>
              <a:t>‹#›</a:t>
            </a:fld>
            <a:endParaRPr lang="en-US"/>
          </a:p>
        </p:txBody>
      </p:sp>
    </p:spTree>
  </p:cSld>
  <p:clrMapOvr>
    <a:masterClrMapping/>
  </p:clrMapOvr>
  <p:transition>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23ECE2-82B5-4EA9-9EDA-94EFF22F9EB8}" type="slidenum">
              <a:rPr lang="ar-SA"/>
              <a:pPr>
                <a:defRPr/>
              </a:pPr>
              <a:t>‹#›</a:t>
            </a:fld>
            <a:endParaRPr lang="en-US"/>
          </a:p>
        </p:txBody>
      </p:sp>
    </p:spTree>
  </p:cSld>
  <p:clrMapOvr>
    <a:masterClrMapping/>
  </p:clrMapOvr>
  <p:transition>
    <p:split orient="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A1816B-0F70-4274-BB42-020F582D82B7}" type="slidenum">
              <a:rPr lang="ar-SA"/>
              <a:pPr>
                <a:defRPr/>
              </a:pPr>
              <a:t>‹#›</a:t>
            </a:fld>
            <a:endParaRPr lang="en-US"/>
          </a:p>
        </p:txBody>
      </p:sp>
    </p:spTree>
  </p:cSld>
  <p:clrMapOvr>
    <a:masterClrMapping/>
  </p:clrMapOvr>
  <p:transition>
    <p:split orient="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3B9EA5-C5B7-4BA9-B5D0-36BBCFC7CBC0}" type="slidenum">
              <a:rPr lang="ar-SA"/>
              <a:pPr>
                <a:defRPr/>
              </a:pPr>
              <a:t>‹#›</a:t>
            </a:fld>
            <a:endParaRPr lang="en-US"/>
          </a:p>
        </p:txBody>
      </p:sp>
    </p:spTree>
  </p:cSld>
  <p:clrMapOvr>
    <a:masterClrMapping/>
  </p:clrMapOvr>
  <p:transition>
    <p:split orient="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B65EAD-7FC9-4DC7-9344-2EB1713C80B9}" type="slidenum">
              <a:rPr lang="ar-SA"/>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2F7FF4-D078-4572-A209-173304D9E291}" type="slidenum">
              <a:rPr lang="ar-SA"/>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16C074-3336-4BA1-81A2-1A1ADB7AC0CC}" type="slidenum">
              <a:rPr lang="ar-SA"/>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8E93D8-41FE-4AEE-99F8-C0F6EEB81E53}" type="slidenum">
              <a:rPr lang="ar-SA"/>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1625" y="228600"/>
            <a:ext cx="8540750" cy="5870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8D0E44F-991A-493D-84F0-05DD535E59F1}" type="slidenum">
              <a:rPr lang="ar-SA"/>
              <a:pPr>
                <a:defRPr/>
              </a:pPr>
              <a:t>‹#›</a:t>
            </a:fld>
            <a:endParaRPr lang="en-US"/>
          </a:p>
        </p:txBody>
      </p:sp>
    </p:spTree>
  </p:cSld>
  <p:clrMapOvr>
    <a:masterClrMapping/>
  </p:clrMapOvr>
  <p:transition>
    <p:split orient="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4F5ED1-86E2-4FF9-9075-BF580906AED3}" type="slidenum">
              <a:rPr lang="ar-SA"/>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FCC32B-EED8-4B7E-AFDE-E8739A8F0141}" type="slidenum">
              <a:rPr lang="ar-SA"/>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D18650-5F76-4109-AB6D-7AFB0D281A1A}" type="slidenum">
              <a:rPr lang="ar-SA"/>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D4F9B5-C4DA-4162-8A56-532506693B0B}" type="slidenum">
              <a:rPr lang="ar-SA"/>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8F698D-7850-4C9A-A667-B3C1CFD3281B}" type="slidenum">
              <a:rPr lang="ar-SA"/>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0356DB-9443-4BA9-94E9-420434463AF7}" type="slidenum">
              <a:rPr lang="ar-SA"/>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069EDB-E97A-46B3-B2E4-F435F1645E8B}" type="slidenum">
              <a:rPr lang="ar-SA"/>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2F6FA0-DAAF-4C22-AD2B-7E1AB69289F6}" type="slidenum">
              <a:rPr lang="ar-SA"/>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0DF2B6-059A-42CD-AAA6-40C186341456}" type="slidenum">
              <a:rPr lang="ar-SA"/>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42DBC1A-C5D2-498B-BBE2-7F619524A21D}" type="slidenum">
              <a:rPr lang="ar-SA"/>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16E25E-40EA-4769-8070-C91E371C8686}" type="slidenum">
              <a:rPr lang="ar-SA"/>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F977F8-D1C9-4E23-BE19-14374B4CC577}" type="slidenum">
              <a:rPr lang="ar-SA"/>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668396-C2D6-4F44-911C-AA5308439B2E}" type="slidenum">
              <a:rPr lang="ar-SA"/>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A675A1-620A-4AB5-8AA7-9C5624A5DEB8}" type="slidenum">
              <a:rPr lang="ar-SA"/>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4FCD45-2C61-4572-9E67-41382906119F}" type="slidenum">
              <a:rPr lang="ar-SA"/>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A14535-F16C-4E5B-B992-1A51BC395878}" type="slidenum">
              <a:rPr lang="ar-SA"/>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A266F3-6BE3-45BE-80E3-6098FCF07C8B}" type="slidenum">
              <a:rPr lang="ar-SA"/>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886141-BBD7-43AB-9AF4-DF9D9CB698C3}" type="slidenum">
              <a:rPr lang="ar-SA"/>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45D0BA-1E8A-42C6-A560-7FBD08910553}" type="slidenum">
              <a:rPr lang="ar-SA"/>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4346F9-301F-4898-8954-653FEB5AE543}" type="slidenum">
              <a:rPr lang="ar-SA"/>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2698816-626C-4BB5-996A-AB355B55B3D8}" type="slidenum">
              <a:rPr lang="ar-SA"/>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D1A374-01FC-4AD7-ACE7-4A7315D6816C}" type="slidenum">
              <a:rPr lang="ar-SA"/>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ACFC7F-EE10-4C29-BC8E-23624E511D37}" type="slidenum">
              <a:rPr lang="ar-SA"/>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07144F-3995-4CC9-9561-074A2B6C393A}" type="slidenum">
              <a:rPr lang="ar-SA"/>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D78D0D-B4A6-49B0-A98A-60D122580331}" type="slidenum">
              <a:rPr lang="ar-SA"/>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0D999C-1CE9-4C51-8D61-7C62CD3FA502}" type="slidenum">
              <a:rPr lang="ar-SA"/>
              <a:pPr>
                <a:defRPr/>
              </a:pPr>
              <a:t>‹#›</a:t>
            </a:fld>
            <a:endParaRPr lang="en-US"/>
          </a:p>
        </p:txBody>
      </p:sp>
    </p:spTree>
  </p:cSld>
  <p:clrMapOvr>
    <a:masterClrMapping/>
  </p:clrMapOvr>
  <p:transition>
    <p:split orient="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73AFE7-3DCE-4491-B820-2AB6E99DF584}" type="slidenum">
              <a:rPr lang="ar-SA"/>
              <a:pPr>
                <a:defRPr/>
              </a:pPr>
              <a:t>‹#›</a:t>
            </a:fld>
            <a:endParaRPr lang="en-US"/>
          </a:p>
        </p:txBody>
      </p:sp>
    </p:spTree>
  </p:cSld>
  <p:clrMapOvr>
    <a:masterClrMapping/>
  </p:clrMapOvr>
  <p:transition>
    <p:split orient="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D30EEA-B8C1-413B-873A-13DB2BDEBC1E}" type="slidenum">
              <a:rPr lang="ar-SA"/>
              <a:pPr>
                <a:defRPr/>
              </a:pPr>
              <a:t>‹#›</a:t>
            </a:fld>
            <a:endParaRPr lang="en-US"/>
          </a:p>
        </p:txBody>
      </p:sp>
    </p:spTree>
  </p:cSld>
  <p:clrMapOvr>
    <a:masterClrMapping/>
  </p:clrMapOvr>
  <p:transition>
    <p:split orient="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7A6994-FB09-43FD-99BF-CF4C2D6AC651}" type="slidenum">
              <a:rPr lang="ar-SA"/>
              <a:pPr>
                <a:defRPr/>
              </a:pPr>
              <a:t>‹#›</a:t>
            </a:fld>
            <a:endParaRPr lang="en-US"/>
          </a:p>
        </p:txBody>
      </p:sp>
    </p:spTree>
  </p:cSld>
  <p:clrMapOvr>
    <a:masterClrMapping/>
  </p:clrMapOvr>
  <p:transition>
    <p:split orient="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5BF3CD5-064A-45E7-B906-F77FD0BD592E}" type="slidenum">
              <a:rPr lang="ar-SA"/>
              <a:pPr>
                <a:defRPr/>
              </a:pPr>
              <a:t>‹#›</a:t>
            </a:fld>
            <a:endParaRPr lang="en-US"/>
          </a:p>
        </p:txBody>
      </p:sp>
    </p:spTree>
  </p:cSld>
  <p:clrMapOvr>
    <a:masterClrMapping/>
  </p:clrMapOvr>
  <p:transition>
    <p:split orient="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D8AF80-DC55-458C-9AF8-79A403A19552}" type="slidenum">
              <a:rPr lang="ar-SA"/>
              <a:pPr>
                <a:defRPr/>
              </a:pPr>
              <a:t>‹#›</a:t>
            </a:fld>
            <a:endParaRPr lang="en-US"/>
          </a:p>
        </p:txBody>
      </p:sp>
    </p:spTree>
  </p:cSld>
  <p:clrMapOvr>
    <a:masterClrMapping/>
  </p:clrMapOvr>
  <p:transition>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136773-254F-4593-8EF9-0ABBA0B3E080}" type="slidenum">
              <a:rPr lang="ar-SA"/>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47E90D5-794B-47EF-8736-09CB2E1E603C}" type="slidenum">
              <a:rPr lang="ar-SA"/>
              <a:pPr>
                <a:defRPr/>
              </a:pPr>
              <a:t>‹#›</a:t>
            </a:fld>
            <a:endParaRPr lang="en-US"/>
          </a:p>
        </p:txBody>
      </p:sp>
    </p:spTree>
  </p:cSld>
  <p:clrMapOvr>
    <a:masterClrMapping/>
  </p:clrMapOvr>
  <p:transition>
    <p:split orient="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DAF28B-7D3A-4CDD-A213-9538F480A070}" type="slidenum">
              <a:rPr lang="ar-SA"/>
              <a:pPr>
                <a:defRPr/>
              </a:pPr>
              <a:t>‹#›</a:t>
            </a:fld>
            <a:endParaRPr lang="en-US"/>
          </a:p>
        </p:txBody>
      </p:sp>
    </p:spTree>
  </p:cSld>
  <p:clrMapOvr>
    <a:masterClrMapping/>
  </p:clrMapOvr>
  <p:transition>
    <p:split orient="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5D2DBA-288F-4F90-A8A2-67B84FED76EF}" type="slidenum">
              <a:rPr lang="ar-SA"/>
              <a:pPr>
                <a:defRPr/>
              </a:pPr>
              <a:t>‹#›</a:t>
            </a:fld>
            <a:endParaRPr lang="en-US"/>
          </a:p>
        </p:txBody>
      </p:sp>
    </p:spTree>
  </p:cSld>
  <p:clrMapOvr>
    <a:masterClrMapping/>
  </p:clrMapOvr>
  <p:transition>
    <p:split orient="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694F98-85C4-432F-B63E-58FC692A977A}" type="slidenum">
              <a:rPr lang="ar-SA"/>
              <a:pPr>
                <a:defRPr/>
              </a:pPr>
              <a:t>‹#›</a:t>
            </a:fld>
            <a:endParaRPr lang="en-US"/>
          </a:p>
        </p:txBody>
      </p:sp>
    </p:spTree>
  </p:cSld>
  <p:clrMapOvr>
    <a:masterClrMapping/>
  </p:clrMapOvr>
  <p:transition>
    <p:split orient="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DC5B3F-BA86-4B04-975A-4462CB3611FE}" type="slidenum">
              <a:rPr lang="ar-SA"/>
              <a:pPr>
                <a:defRPr/>
              </a:pPr>
              <a:t>‹#›</a:t>
            </a:fld>
            <a:endParaRPr lang="en-US"/>
          </a:p>
        </p:txBody>
      </p:sp>
    </p:spTree>
  </p:cSld>
  <p:clrMapOvr>
    <a:masterClrMapping/>
  </p:clrMapOvr>
  <p:transition>
    <p:split orient="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59D4F7-9F1E-4C99-9547-EDCC38BB2334}" type="slidenum">
              <a:rPr lang="ar-SA"/>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44AF12-6E50-41DF-8113-65CF0232D956}" type="slidenum">
              <a:rPr lang="ar-SA"/>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B0019F-AA10-40CD-9FBC-3E484B17E0F5}" type="slidenum">
              <a:rPr lang="ar-SA"/>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1625" y="228600"/>
            <a:ext cx="8540750" cy="5870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728FC1F-7F79-488F-AC5A-387E1F4C2AF1}" type="slidenum">
              <a:rPr lang="ar-SA"/>
              <a:pPr>
                <a:defRPr/>
              </a:pPr>
              <a:t>‹#›</a:t>
            </a:fld>
            <a:endParaRPr lang="en-US"/>
          </a:p>
        </p:txBody>
      </p:sp>
    </p:spTree>
  </p:cSld>
  <p:clrMapOvr>
    <a:masterClrMapping/>
  </p:clrMapOvr>
  <p:transition>
    <p:split orient="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F1F3E6-0E6B-4AFF-BE98-CFF1AC9FED9E}" type="slidenum">
              <a:rPr lang="ar-SA"/>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160C17-AF17-4757-A69A-998E2C3776FC}" type="slidenum">
              <a:rPr lang="ar-SA"/>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38068E-E616-41C9-A865-FB3ACA88E0E2}" type="slidenum">
              <a:rPr lang="ar-SA"/>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FC4535-E08B-4323-8806-419826774D50}" type="slidenum">
              <a:rPr lang="ar-SA"/>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0F204B-C7B3-4E07-BEDE-21CC51AC90E0}" type="slidenum">
              <a:rPr lang="ar-SA"/>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F3F86-EF20-43E1-88EA-2D72269452BF}" type="slidenum">
              <a:rPr lang="ar-SA"/>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936354-4A50-43C7-8560-5A68998C5FAC}" type="slidenum">
              <a:rPr lang="ar-SA"/>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E1FCF9-5F38-4C15-A558-5CD08AB46A9D}" type="slidenum">
              <a:rPr lang="ar-SA"/>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C7587B-6D80-4ECC-B83F-C4424F051B76}" type="slidenum">
              <a:rPr lang="ar-SA"/>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6F9DF4-8705-4B71-8E00-0AD2B566833C}" type="slidenum">
              <a:rPr lang="ar-SA"/>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962377-0BEE-4AE3-9042-F3176B6E7EE2}" type="slidenum">
              <a:rPr lang="ar-SA"/>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B04F79-9BD6-48C5-B793-E4666C7D8C9B}" type="slidenum">
              <a:rPr lang="ar-SA"/>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BC98FC-7786-423F-BA78-718878327B20}" type="slidenum">
              <a:rPr lang="ar-SA"/>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602B53-E1C7-49BB-BCEB-63BBF437FE53}" type="slidenum">
              <a:rPr lang="ar-SA"/>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92CD55-1A6D-4945-8C06-0E96E171DBA4}" type="slidenum">
              <a:rPr lang="ar-SA"/>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DB75B4-E92E-4522-BFA4-599F0225D09F}" type="slidenum">
              <a:rPr lang="ar-SA"/>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CFF1E5-1DC3-4FA6-B460-AD934C8A4510}" type="slidenum">
              <a:rPr lang="ar-SA"/>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673920-BF1B-4DF3-8541-EEF982D989F8}" type="slidenum">
              <a:rPr lang="ar-SA"/>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2475EC-8BE0-43B8-AB88-B7C49FEB92F7}" type="slidenum">
              <a:rPr lang="ar-SA"/>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7B8A43-BAC0-4F90-916B-697D37DE1396}" type="slidenum">
              <a:rPr lang="ar-SA"/>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7293E3-A73C-402D-8355-B0C54E06E700}" type="slidenum">
              <a:rPr lang="ar-SA"/>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79BF3F-20D5-4657-B394-4D3D5FFBC658}" type="slidenum">
              <a:rPr lang="ar-SA"/>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14C496-DC6F-49A8-BFA8-F84715758C69}" type="slidenum">
              <a:rPr lang="ar-SA"/>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40C378-7144-4479-9DF5-EBF44EB92AAC}" type="slidenum">
              <a:rPr lang="ar-SA"/>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65E89B-3164-4D6D-84F1-AD6442DE04E8}" type="slidenum">
              <a:rPr lang="ar-SA"/>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DDE0A1-6924-4870-9A9D-634D06BF6E2B}" type="slidenum">
              <a:rPr lang="ar-SA"/>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5.xml"/><Relationship Id="rId21" Type="http://schemas.openxmlformats.org/officeDocument/2006/relationships/slideLayout" Target="../slideLayouts/slideLayout36.xml"/><Relationship Id="rId22" Type="http://schemas.openxmlformats.org/officeDocument/2006/relationships/slideLayout" Target="../slideLayouts/slideLayout37.xml"/><Relationship Id="rId23" Type="http://schemas.openxmlformats.org/officeDocument/2006/relationships/slideLayout" Target="../slideLayouts/slideLayout38.xml"/><Relationship Id="rId24" Type="http://schemas.openxmlformats.org/officeDocument/2006/relationships/slideLayout" Target="../slideLayouts/slideLayout39.xml"/><Relationship Id="rId25" Type="http://schemas.openxmlformats.org/officeDocument/2006/relationships/slideLayout" Target="../slideLayouts/slideLayout40.xml"/><Relationship Id="rId26" Type="http://schemas.openxmlformats.org/officeDocument/2006/relationships/slideLayout" Target="../slideLayouts/slideLayout41.xml"/><Relationship Id="rId27" Type="http://schemas.openxmlformats.org/officeDocument/2006/relationships/slideLayout" Target="../slideLayouts/slideLayout42.xml"/><Relationship Id="rId28" Type="http://schemas.openxmlformats.org/officeDocument/2006/relationships/slideLayout" Target="../slideLayouts/slideLayout43.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30" Type="http://schemas.openxmlformats.org/officeDocument/2006/relationships/slideLayout" Target="../slideLayouts/slideLayout45.xml"/><Relationship Id="rId31" Type="http://schemas.openxmlformats.org/officeDocument/2006/relationships/slideLayout" Target="../slideLayouts/slideLayout46.xml"/><Relationship Id="rId32" Type="http://schemas.openxmlformats.org/officeDocument/2006/relationships/slideLayout" Target="../slideLayouts/slideLayout47.xml"/><Relationship Id="rId9" Type="http://schemas.openxmlformats.org/officeDocument/2006/relationships/slideLayout" Target="../slideLayouts/slideLayout24.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33" Type="http://schemas.openxmlformats.org/officeDocument/2006/relationships/slideLayout" Target="../slideLayouts/slideLayout48.xml"/><Relationship Id="rId34" Type="http://schemas.openxmlformats.org/officeDocument/2006/relationships/slideLayout" Target="../slideLayouts/slideLayout49.xml"/><Relationship Id="rId35" Type="http://schemas.openxmlformats.org/officeDocument/2006/relationships/slideLayout" Target="../slideLayouts/slideLayout50.xml"/><Relationship Id="rId36" Type="http://schemas.openxmlformats.org/officeDocument/2006/relationships/slideLayout" Target="../slideLayouts/slideLayout51.xml"/><Relationship Id="rId10" Type="http://schemas.openxmlformats.org/officeDocument/2006/relationships/slideLayout" Target="../slideLayouts/slideLayout25.xml"/><Relationship Id="rId11" Type="http://schemas.openxmlformats.org/officeDocument/2006/relationships/slideLayout" Target="../slideLayouts/slideLayout26.xml"/><Relationship Id="rId12" Type="http://schemas.openxmlformats.org/officeDocument/2006/relationships/slideLayout" Target="../slideLayouts/slideLayout27.xml"/><Relationship Id="rId13" Type="http://schemas.openxmlformats.org/officeDocument/2006/relationships/slideLayout" Target="../slideLayouts/slideLayout28.xml"/><Relationship Id="rId14" Type="http://schemas.openxmlformats.org/officeDocument/2006/relationships/slideLayout" Target="../slideLayouts/slideLayout29.xml"/><Relationship Id="rId15" Type="http://schemas.openxmlformats.org/officeDocument/2006/relationships/slideLayout" Target="../slideLayouts/slideLayout30.xml"/><Relationship Id="rId16" Type="http://schemas.openxmlformats.org/officeDocument/2006/relationships/slideLayout" Target="../slideLayouts/slideLayout31.xml"/><Relationship Id="rId17" Type="http://schemas.openxmlformats.org/officeDocument/2006/relationships/slideLayout" Target="../slideLayouts/slideLayout32.xml"/><Relationship Id="rId18" Type="http://schemas.openxmlformats.org/officeDocument/2006/relationships/slideLayout" Target="../slideLayouts/slideLayout33.xml"/><Relationship Id="rId19" Type="http://schemas.openxmlformats.org/officeDocument/2006/relationships/slideLayout" Target="../slideLayouts/slideLayout34.xml"/><Relationship Id="rId37" Type="http://schemas.openxmlformats.org/officeDocument/2006/relationships/slideLayout" Target="../slideLayouts/slideLayout52.xml"/><Relationship Id="rId38" Type="http://schemas.openxmlformats.org/officeDocument/2006/relationships/slideLayout" Target="../slideLayouts/slideLayout53.xml"/><Relationship Id="rId3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73.xml"/><Relationship Id="rId21" Type="http://schemas.openxmlformats.org/officeDocument/2006/relationships/slideLayout" Target="../slideLayouts/slideLayout74.xml"/><Relationship Id="rId22" Type="http://schemas.openxmlformats.org/officeDocument/2006/relationships/slideLayout" Target="../slideLayouts/slideLayout75.xml"/><Relationship Id="rId23" Type="http://schemas.openxmlformats.org/officeDocument/2006/relationships/slideLayout" Target="../slideLayouts/slideLayout76.xml"/><Relationship Id="rId24" Type="http://schemas.openxmlformats.org/officeDocument/2006/relationships/slideLayout" Target="../slideLayouts/slideLayout77.xml"/><Relationship Id="rId25" Type="http://schemas.openxmlformats.org/officeDocument/2006/relationships/slideLayout" Target="../slideLayouts/slideLayout78.xml"/><Relationship Id="rId26" Type="http://schemas.openxmlformats.org/officeDocument/2006/relationships/slideLayout" Target="../slideLayouts/slideLayout79.xml"/><Relationship Id="rId27" Type="http://schemas.openxmlformats.org/officeDocument/2006/relationships/slideLayout" Target="../slideLayouts/slideLayout80.xml"/><Relationship Id="rId28" Type="http://schemas.openxmlformats.org/officeDocument/2006/relationships/slideLayout" Target="../slideLayouts/slideLayout81.xml"/><Relationship Id="rId29" Type="http://schemas.openxmlformats.org/officeDocument/2006/relationships/slideLayout" Target="../slideLayouts/slideLayout82.xml"/><Relationship Id="rId1" Type="http://schemas.openxmlformats.org/officeDocument/2006/relationships/slideLayout" Target="../slideLayouts/slideLayout54.xml"/><Relationship Id="rId2" Type="http://schemas.openxmlformats.org/officeDocument/2006/relationships/slideLayout" Target="../slideLayouts/slideLayout55.xml"/><Relationship Id="rId3" Type="http://schemas.openxmlformats.org/officeDocument/2006/relationships/slideLayout" Target="../slideLayouts/slideLayout56.xml"/><Relationship Id="rId4" Type="http://schemas.openxmlformats.org/officeDocument/2006/relationships/slideLayout" Target="../slideLayouts/slideLayout57.xml"/><Relationship Id="rId5" Type="http://schemas.openxmlformats.org/officeDocument/2006/relationships/slideLayout" Target="../slideLayouts/slideLayout58.xml"/><Relationship Id="rId30" Type="http://schemas.openxmlformats.org/officeDocument/2006/relationships/slideLayout" Target="../slideLayouts/slideLayout83.xml"/><Relationship Id="rId31" Type="http://schemas.openxmlformats.org/officeDocument/2006/relationships/slideLayout" Target="../slideLayouts/slideLayout84.xml"/><Relationship Id="rId32" Type="http://schemas.openxmlformats.org/officeDocument/2006/relationships/slideLayout" Target="../slideLayouts/slideLayout85.xml"/><Relationship Id="rId9" Type="http://schemas.openxmlformats.org/officeDocument/2006/relationships/slideLayout" Target="../slideLayouts/slideLayout62.xml"/><Relationship Id="rId6" Type="http://schemas.openxmlformats.org/officeDocument/2006/relationships/slideLayout" Target="../slideLayouts/slideLayout59.xml"/><Relationship Id="rId7" Type="http://schemas.openxmlformats.org/officeDocument/2006/relationships/slideLayout" Target="../slideLayouts/slideLayout60.xml"/><Relationship Id="rId8" Type="http://schemas.openxmlformats.org/officeDocument/2006/relationships/slideLayout" Target="../slideLayouts/slideLayout61.xml"/><Relationship Id="rId33" Type="http://schemas.openxmlformats.org/officeDocument/2006/relationships/slideLayout" Target="../slideLayouts/slideLayout86.xml"/><Relationship Id="rId34" Type="http://schemas.openxmlformats.org/officeDocument/2006/relationships/slideLayout" Target="../slideLayouts/slideLayout87.xml"/><Relationship Id="rId35" Type="http://schemas.openxmlformats.org/officeDocument/2006/relationships/slideLayout" Target="../slideLayouts/slideLayout88.xml"/><Relationship Id="rId36" Type="http://schemas.openxmlformats.org/officeDocument/2006/relationships/slideLayout" Target="../slideLayouts/slideLayout89.xml"/><Relationship Id="rId10" Type="http://schemas.openxmlformats.org/officeDocument/2006/relationships/slideLayout" Target="../slideLayouts/slideLayout63.xml"/><Relationship Id="rId11" Type="http://schemas.openxmlformats.org/officeDocument/2006/relationships/slideLayout" Target="../slideLayouts/slideLayout64.xml"/><Relationship Id="rId12" Type="http://schemas.openxmlformats.org/officeDocument/2006/relationships/slideLayout" Target="../slideLayouts/slideLayout65.xml"/><Relationship Id="rId13" Type="http://schemas.openxmlformats.org/officeDocument/2006/relationships/slideLayout" Target="../slideLayouts/slideLayout66.xml"/><Relationship Id="rId14" Type="http://schemas.openxmlformats.org/officeDocument/2006/relationships/slideLayout" Target="../slideLayouts/slideLayout67.xml"/><Relationship Id="rId15" Type="http://schemas.openxmlformats.org/officeDocument/2006/relationships/slideLayout" Target="../slideLayouts/slideLayout68.xml"/><Relationship Id="rId16" Type="http://schemas.openxmlformats.org/officeDocument/2006/relationships/slideLayout" Target="../slideLayouts/slideLayout69.xml"/><Relationship Id="rId17" Type="http://schemas.openxmlformats.org/officeDocument/2006/relationships/slideLayout" Target="../slideLayouts/slideLayout70.xml"/><Relationship Id="rId18" Type="http://schemas.openxmlformats.org/officeDocument/2006/relationships/slideLayout" Target="../slideLayouts/slideLayout71.xml"/><Relationship Id="rId19" Type="http://schemas.openxmlformats.org/officeDocument/2006/relationships/slideLayout" Target="../slideLayouts/slideLayout72.xml"/><Relationship Id="rId37" Type="http://schemas.openxmlformats.org/officeDocument/2006/relationships/slideLayout" Target="../slideLayouts/slideLayout90.xml"/><Relationship Id="rId38" Type="http://schemas.openxmlformats.org/officeDocument/2006/relationships/slideLayout" Target="../slideLayouts/slideLayout91.xml"/><Relationship Id="rId3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2">
                <a:lumMod val="20000"/>
                <a:lumOff val="8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385026" name="Rectangle 2"/>
          <p:cNvSpPr>
            <a:spLocks noGrp="1" noRot="1" noChangeArrowheads="1"/>
          </p:cNvSpPr>
          <p:nvPr>
            <p:ph type="title"/>
          </p:nvPr>
        </p:nvSpPr>
        <p:spPr bwMode="auto">
          <a:xfrm>
            <a:off x="301625" y="228600"/>
            <a:ext cx="8510588" cy="1325563"/>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85027" name="Rectangle 3"/>
          <p:cNvSpPr>
            <a:spLocks noGrp="1" noRot="1" noChangeArrowheads="1"/>
          </p:cNvSpPr>
          <p:nvPr>
            <p:ph type="body" idx="1"/>
          </p:nvPr>
        </p:nvSpPr>
        <p:spPr bwMode="auto">
          <a:xfrm>
            <a:off x="301625" y="1676400"/>
            <a:ext cx="8540750" cy="4422775"/>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85028" name="Rectangle 4"/>
          <p:cNvSpPr>
            <a:spLocks noGrp="1" noChangeArrowheads="1"/>
          </p:cNvSpPr>
          <p:nvPr>
            <p:ph type="dt" sz="half" idx="2"/>
          </p:nvPr>
        </p:nvSpPr>
        <p:spPr bwMode="auto">
          <a:xfrm>
            <a:off x="304800" y="6245225"/>
            <a:ext cx="22860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l" rtl="0">
              <a:defRPr sz="1400">
                <a:effectLst>
                  <a:outerShdw blurRad="38100" dist="38100" dir="2700000" algn="tl">
                    <a:srgbClr val="000000"/>
                  </a:outerShdw>
                </a:effectLst>
                <a:latin typeface="Arial" pitchFamily="34" charset="0"/>
                <a:cs typeface="Arial" pitchFamily="34" charset="0"/>
              </a:defRPr>
            </a:lvl1pPr>
          </a:lstStyle>
          <a:p>
            <a:pPr>
              <a:defRPr/>
            </a:pPr>
            <a:endParaRPr lang="en-US"/>
          </a:p>
        </p:txBody>
      </p:sp>
      <p:sp>
        <p:nvSpPr>
          <p:cNvPr id="385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rtl="0">
              <a:defRPr sz="1400">
                <a:effectLst>
                  <a:outerShdw blurRad="38100" dist="38100" dir="2700000" algn="tl">
                    <a:srgbClr val="000000"/>
                  </a:outerShdw>
                </a:effectLst>
                <a:latin typeface="Arial" pitchFamily="34" charset="0"/>
                <a:cs typeface="Arial" pitchFamily="34" charset="0"/>
              </a:defRPr>
            </a:lvl1pPr>
          </a:lstStyle>
          <a:p>
            <a:pPr>
              <a:defRPr/>
            </a:pPr>
            <a:endParaRPr lang="en-US"/>
          </a:p>
        </p:txBody>
      </p:sp>
      <p:sp>
        <p:nvSpPr>
          <p:cNvPr id="385030" name="Rectangle 6"/>
          <p:cNvSpPr>
            <a:spLocks noGrp="1" noChangeArrowheads="1"/>
          </p:cNvSpPr>
          <p:nvPr>
            <p:ph type="sldNum" sz="quarter" idx="4"/>
          </p:nvPr>
        </p:nvSpPr>
        <p:spPr bwMode="auto">
          <a:xfrm>
            <a:off x="6553200" y="6245225"/>
            <a:ext cx="22860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rtl="0">
              <a:defRPr sz="1400">
                <a:effectLst>
                  <a:outerShdw blurRad="38100" dist="38100" dir="2700000" algn="tl">
                    <a:srgbClr val="000000"/>
                  </a:outerShdw>
                </a:effectLst>
                <a:latin typeface="Arial" pitchFamily="34" charset="0"/>
                <a:cs typeface="Arial" pitchFamily="34" charset="0"/>
              </a:defRPr>
            </a:lvl1pPr>
          </a:lstStyle>
          <a:p>
            <a:pPr>
              <a:defRPr/>
            </a:pPr>
            <a:fld id="{443ABDCA-5676-4EB6-9C37-74FF86FE4611}" type="slidenum">
              <a:rPr lang="ar-SA"/>
              <a:pPr>
                <a:defRPr/>
              </a:pPr>
              <a:t>‹#›</a:t>
            </a:fld>
            <a:endParaRPr lang="en-US"/>
          </a:p>
        </p:txBody>
      </p:sp>
      <p:sp>
        <p:nvSpPr>
          <p:cNvPr id="385031" name="Rectangle 7"/>
          <p:cNvSpPr>
            <a:spLocks noChangeArrowheads="1"/>
          </p:cNvSpPr>
          <p:nvPr/>
        </p:nvSpPr>
        <p:spPr bwMode="auto">
          <a:xfrm>
            <a:off x="179388" y="6597650"/>
            <a:ext cx="8964612" cy="260350"/>
          </a:xfrm>
          <a:prstGeom prst="rect">
            <a:avLst/>
          </a:prstGeom>
          <a:gradFill rotWithShape="1">
            <a:gsLst>
              <a:gs pos="0">
                <a:schemeClr val="accent2"/>
              </a:gs>
              <a:gs pos="100000">
                <a:schemeClr val="accent2">
                  <a:gamma/>
                  <a:shade val="86275"/>
                  <a:invGamma/>
                </a:schemeClr>
              </a:gs>
            </a:gsLst>
            <a:path path="shape">
              <a:fillToRect l="50000" t="50000" r="50000" b="50000"/>
            </a:path>
          </a:gradFill>
          <a:ln>
            <a:noFill/>
          </a:ln>
          <a:effectLst/>
          <a:extLst/>
        </p:spPr>
        <p:txBody>
          <a:bodyPr anchor="b"/>
          <a:lstStyle/>
          <a:p>
            <a:pPr algn="ctr" rtl="0">
              <a:defRPr/>
            </a:pPr>
            <a:r>
              <a:rPr lang="en-US" altLang="ja-JP" sz="1400" dirty="0" smtClean="0">
                <a:latin typeface="Times New Roman" pitchFamily="18" charset="0"/>
                <a:ea typeface="ＭＳ Ｐゴシック" pitchFamily="34" charset="-128"/>
                <a:cs typeface="Times New Roman" pitchFamily="18" charset="0"/>
              </a:rPr>
              <a:t>Prof. Dr</a:t>
            </a:r>
            <a:r>
              <a:rPr lang="en-US" altLang="ja-JP" sz="1400" dirty="0">
                <a:latin typeface="Times New Roman" pitchFamily="18" charset="0"/>
                <a:ea typeface="ＭＳ Ｐゴシック" pitchFamily="34" charset="-128"/>
                <a:cs typeface="Times New Roman" pitchFamily="18" charset="0"/>
              </a:rPr>
              <a:t>. Ahmed </a:t>
            </a:r>
            <a:r>
              <a:rPr lang="en-US" altLang="ja-JP" sz="1400" dirty="0" smtClean="0">
                <a:latin typeface="Times New Roman" pitchFamily="18" charset="0"/>
                <a:ea typeface="ＭＳ Ｐゴシック" pitchFamily="34" charset="-128"/>
                <a:cs typeface="Times New Roman" pitchFamily="18" charset="0"/>
              </a:rPr>
              <a:t>Hafez</a:t>
            </a:r>
            <a:r>
              <a:rPr lang="en-US" altLang="ja-JP" sz="1400" baseline="0" dirty="0" smtClean="0">
                <a:latin typeface="Times New Roman" pitchFamily="18" charset="0"/>
                <a:ea typeface="ＭＳ Ｐゴシック" pitchFamily="34" charset="-128"/>
                <a:cs typeface="Times New Roman" pitchFamily="18" charset="0"/>
              </a:rPr>
              <a:t> </a:t>
            </a:r>
            <a:r>
              <a:rPr lang="en-US" altLang="ja-JP" sz="1400" baseline="0" dirty="0" err="1" smtClean="0">
                <a:latin typeface="Times New Roman" pitchFamily="18" charset="0"/>
                <a:ea typeface="ＭＳ Ｐゴシック" pitchFamily="34" charset="-128"/>
                <a:cs typeface="Times New Roman" pitchFamily="18" charset="0"/>
              </a:rPr>
              <a:t>Masoud</a:t>
            </a:r>
            <a:r>
              <a:rPr lang="en-US" altLang="ja-JP" sz="1400" dirty="0" smtClean="0">
                <a:latin typeface="Times New Roman" pitchFamily="18" charset="0"/>
                <a:ea typeface="ＭＳ Ｐゴシック" pitchFamily="34" charset="-128"/>
                <a:cs typeface="Times New Roman" pitchFamily="18" charset="0"/>
              </a:rPr>
              <a:t> </a:t>
            </a:r>
            <a:r>
              <a:rPr lang="en-US" altLang="ja-JP" sz="1400" dirty="0">
                <a:latin typeface="Times New Roman" pitchFamily="18" charset="0"/>
                <a:ea typeface="ＭＳ Ｐゴシック" pitchFamily="34" charset="-128"/>
                <a:cs typeface="Times New Roman" pitchFamily="18" charset="0"/>
              </a:rPr>
              <a:t>Dept. Pesticide Chemistry Faculty of Agriculture </a:t>
            </a:r>
            <a:r>
              <a:rPr lang="en-US" altLang="ja-JP" sz="1400" dirty="0" err="1">
                <a:latin typeface="Times New Roman" pitchFamily="18" charset="0"/>
                <a:ea typeface="ＭＳ Ｐゴシック" pitchFamily="34" charset="-128"/>
                <a:cs typeface="Times New Roman" pitchFamily="18" charset="0"/>
              </a:rPr>
              <a:t>Kafrelesheikh</a:t>
            </a:r>
            <a:r>
              <a:rPr lang="en-US" altLang="ja-JP" sz="1400" dirty="0">
                <a:latin typeface="Times New Roman" pitchFamily="18" charset="0"/>
                <a:ea typeface="ＭＳ Ｐゴシック" pitchFamily="34" charset="-128"/>
                <a:cs typeface="Times New Roman" pitchFamily="18" charset="0"/>
              </a:rPr>
              <a:t> University</a:t>
            </a:r>
          </a:p>
        </p:txBody>
      </p:sp>
    </p:spTree>
  </p:cSld>
  <p:clrMap bg1="dk2" tx1="lt1" bg2="dk1"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794" r:id="rId15"/>
  </p:sldLayoutIdLst>
  <p:transition>
    <p:split orient="vert"/>
  </p:transition>
  <p:txStyles>
    <p:titleStyle>
      <a:lvl1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r" rtl="1"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r" rtl="1"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r" rtl="1"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r" rtl="1"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r" rtl="1"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r" rtl="1"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r" rtl="1"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r" rtl="1"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2">
                <a:lumMod val="20000"/>
                <a:lumOff val="8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050"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85028" name="Rectangle 4"/>
          <p:cNvSpPr>
            <a:spLocks noGrp="1" noChangeArrowheads="1"/>
          </p:cNvSpPr>
          <p:nvPr>
            <p:ph type="dt" sz="half" idx="2"/>
          </p:nvPr>
        </p:nvSpPr>
        <p:spPr bwMode="auto">
          <a:xfrm>
            <a:off x="304800" y="6245225"/>
            <a:ext cx="22860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l" rtl="0">
              <a:defRPr sz="1400">
                <a:effectLst>
                  <a:outerShdw blurRad="38100" dist="38100" dir="2700000" algn="tl">
                    <a:srgbClr val="000000"/>
                  </a:outerShdw>
                </a:effectLst>
                <a:latin typeface="+mn-lt"/>
                <a:cs typeface="+mn-cs"/>
              </a:defRPr>
            </a:lvl1pPr>
          </a:lstStyle>
          <a:p>
            <a:pPr>
              <a:defRPr/>
            </a:pPr>
            <a:endParaRPr lang="en-US"/>
          </a:p>
        </p:txBody>
      </p:sp>
      <p:sp>
        <p:nvSpPr>
          <p:cNvPr id="385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rtl="0">
              <a:defRPr sz="1400">
                <a:effectLst>
                  <a:outerShdw blurRad="38100" dist="38100" dir="2700000" algn="tl">
                    <a:srgbClr val="000000"/>
                  </a:outerShdw>
                </a:effectLst>
                <a:latin typeface="+mn-lt"/>
                <a:cs typeface="+mn-cs"/>
              </a:defRPr>
            </a:lvl1pPr>
          </a:lstStyle>
          <a:p>
            <a:pPr>
              <a:defRPr/>
            </a:pPr>
            <a:endParaRPr lang="en-US"/>
          </a:p>
        </p:txBody>
      </p:sp>
      <p:sp>
        <p:nvSpPr>
          <p:cNvPr id="385030" name="Rectangle 6"/>
          <p:cNvSpPr>
            <a:spLocks noGrp="1" noChangeArrowheads="1"/>
          </p:cNvSpPr>
          <p:nvPr>
            <p:ph type="sldNum" sz="quarter" idx="4"/>
          </p:nvPr>
        </p:nvSpPr>
        <p:spPr bwMode="auto">
          <a:xfrm>
            <a:off x="6553200" y="6245225"/>
            <a:ext cx="22860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rtl="0">
              <a:defRPr sz="1400">
                <a:effectLst>
                  <a:outerShdw blurRad="38100" dist="38100" dir="2700000" algn="tl">
                    <a:srgbClr val="000000"/>
                  </a:outerShdw>
                </a:effectLst>
                <a:latin typeface="+mn-lt"/>
                <a:cs typeface="+mn-cs"/>
              </a:defRPr>
            </a:lvl1pPr>
          </a:lstStyle>
          <a:p>
            <a:pPr>
              <a:defRPr/>
            </a:pPr>
            <a:fld id="{BB447044-1F11-41D7-A1DD-E98760E98B4E}" type="slidenum">
              <a:rPr lang="ar-SA"/>
              <a:pPr>
                <a:defRPr/>
              </a:pPr>
              <a:t>‹#›</a:t>
            </a:fld>
            <a:endParaRPr lang="en-US"/>
          </a:p>
        </p:txBody>
      </p:sp>
      <p:sp>
        <p:nvSpPr>
          <p:cNvPr id="385031" name="Rectangle 7"/>
          <p:cNvSpPr>
            <a:spLocks noChangeArrowheads="1"/>
          </p:cNvSpPr>
          <p:nvPr/>
        </p:nvSpPr>
        <p:spPr bwMode="auto">
          <a:xfrm>
            <a:off x="0" y="6597650"/>
            <a:ext cx="9144000" cy="261938"/>
          </a:xfrm>
          <a:prstGeom prst="rect">
            <a:avLst/>
          </a:prstGeom>
          <a:gradFill rotWithShape="1">
            <a:gsLst>
              <a:gs pos="0">
                <a:schemeClr val="accent2"/>
              </a:gs>
              <a:gs pos="100000">
                <a:schemeClr val="accent2">
                  <a:gamma/>
                  <a:shade val="86275"/>
                  <a:invGamma/>
                </a:schemeClr>
              </a:gs>
            </a:gsLst>
            <a:path path="shape">
              <a:fillToRect l="50000" t="50000" r="50000" b="50000"/>
            </a:path>
          </a:gradFill>
          <a:ln>
            <a:noFill/>
          </a:ln>
          <a:effectLst/>
          <a:extLst/>
        </p:spPr>
        <p:txBody>
          <a:bodyPr anchor="b"/>
          <a:lstStyle/>
          <a:p>
            <a:pPr algn="ctr" rtl="0">
              <a:defRPr/>
            </a:pPr>
            <a:r>
              <a:rPr lang="en-US" altLang="ja-JP" sz="1400">
                <a:latin typeface="Arial" charset="0"/>
                <a:ea typeface="ＭＳ Ｐゴシック" pitchFamily="34" charset="-128"/>
                <a:cs typeface="Arial" charset="0"/>
              </a:rPr>
              <a:t>Dr. Amel A.Houssien. CAPL</a:t>
            </a:r>
          </a:p>
        </p:txBody>
      </p:sp>
    </p:spTree>
  </p:cSld>
  <p:clrMap bg1="dk2" tx1="lt1" bg2="dk1"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 id="2147483745" r:id="rId28"/>
    <p:sldLayoutId id="2147483746" r:id="rId29"/>
    <p:sldLayoutId id="2147483747" r:id="rId30"/>
    <p:sldLayoutId id="2147483748" r:id="rId31"/>
    <p:sldLayoutId id="2147483749" r:id="rId32"/>
    <p:sldLayoutId id="2147483750" r:id="rId33"/>
    <p:sldLayoutId id="2147483751" r:id="rId34"/>
    <p:sldLayoutId id="2147483752" r:id="rId35"/>
    <p:sldLayoutId id="2147483753" r:id="rId36"/>
    <p:sldLayoutId id="2147483754" r:id="rId37"/>
    <p:sldLayoutId id="2147483755" r:id="rId38"/>
  </p:sldLayoutIdLst>
  <p:transition>
    <p:split orient="vert"/>
  </p:transition>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charset="0"/>
          <a:cs typeface="Arial" charset="0"/>
        </a:defRPr>
      </a:lvl2pPr>
      <a:lvl3pPr algn="ctr" rtl="1" eaLnBrk="0" fontAlgn="base" hangingPunct="0">
        <a:spcBef>
          <a:spcPct val="0"/>
        </a:spcBef>
        <a:spcAft>
          <a:spcPct val="0"/>
        </a:spcAft>
        <a:defRPr sz="4400">
          <a:solidFill>
            <a:schemeClr val="tx2"/>
          </a:solidFill>
          <a:latin typeface="Arial" charset="0"/>
          <a:cs typeface="Arial" charset="0"/>
        </a:defRPr>
      </a:lvl3pPr>
      <a:lvl4pPr algn="ctr" rtl="1" eaLnBrk="0" fontAlgn="base" hangingPunct="0">
        <a:spcBef>
          <a:spcPct val="0"/>
        </a:spcBef>
        <a:spcAft>
          <a:spcPct val="0"/>
        </a:spcAft>
        <a:defRPr sz="4400">
          <a:solidFill>
            <a:schemeClr val="tx2"/>
          </a:solidFill>
          <a:latin typeface="Arial" charset="0"/>
          <a:cs typeface="Arial" charset="0"/>
        </a:defRPr>
      </a:lvl4pPr>
      <a:lvl5pPr algn="ctr" rtl="1" eaLnBrk="0" fontAlgn="base" hangingPunct="0">
        <a:spcBef>
          <a:spcPct val="0"/>
        </a:spcBef>
        <a:spcAft>
          <a:spcPct val="0"/>
        </a:spcAft>
        <a:defRPr sz="4400">
          <a:solidFill>
            <a:schemeClr val="tx2"/>
          </a:solidFill>
          <a:latin typeface="Arial" charset="0"/>
          <a:cs typeface="Arial" charset="0"/>
        </a:defRPr>
      </a:lvl5pPr>
      <a:lvl6pPr marL="457200" algn="ctr" rtl="1" fontAlgn="base">
        <a:spcBef>
          <a:spcPct val="0"/>
        </a:spcBef>
        <a:spcAft>
          <a:spcPct val="0"/>
        </a:spcAft>
        <a:defRPr sz="4400">
          <a:solidFill>
            <a:schemeClr val="tx2"/>
          </a:solidFill>
          <a:latin typeface="Arial" charset="0"/>
          <a:cs typeface="Arial" charset="0"/>
        </a:defRPr>
      </a:lvl6pPr>
      <a:lvl7pPr marL="914400" algn="ctr" rtl="1" fontAlgn="base">
        <a:spcBef>
          <a:spcPct val="0"/>
        </a:spcBef>
        <a:spcAft>
          <a:spcPct val="0"/>
        </a:spcAft>
        <a:defRPr sz="4400">
          <a:solidFill>
            <a:schemeClr val="tx2"/>
          </a:solidFill>
          <a:latin typeface="Arial" charset="0"/>
          <a:cs typeface="Arial" charset="0"/>
        </a:defRPr>
      </a:lvl7pPr>
      <a:lvl8pPr marL="1371600" algn="ctr" rtl="1" fontAlgn="base">
        <a:spcBef>
          <a:spcPct val="0"/>
        </a:spcBef>
        <a:spcAft>
          <a:spcPct val="0"/>
        </a:spcAft>
        <a:defRPr sz="4400">
          <a:solidFill>
            <a:schemeClr val="tx2"/>
          </a:solidFill>
          <a:latin typeface="Arial" charset="0"/>
          <a:cs typeface="Arial" charset="0"/>
        </a:defRPr>
      </a:lvl8pPr>
      <a:lvl9pPr marL="1828800" algn="ctr" rtl="1" fontAlgn="base">
        <a:spcBef>
          <a:spcPct val="0"/>
        </a:spcBef>
        <a:spcAft>
          <a:spcPct val="0"/>
        </a:spcAft>
        <a:defRPr sz="4400">
          <a:solidFill>
            <a:schemeClr val="tx2"/>
          </a:solidFill>
          <a:latin typeface="Arial" charset="0"/>
          <a:cs typeface="Arial" charset="0"/>
        </a:defRPr>
      </a:lvl9pPr>
    </p:titleStyle>
    <p:bodyStyle>
      <a:lvl1pPr marL="342900" indent="-342900" algn="r" rtl="1"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lr>
          <a:schemeClr val="hlink"/>
        </a:buClr>
        <a:buFont typeface="Wingdings" pitchFamily="2" charset="2"/>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lr>
          <a:schemeClr val="hlink"/>
        </a:buClr>
        <a:buFont typeface="Wingdings" pitchFamily="2" charset="2"/>
        <a:buChar char="§"/>
        <a:defRPr sz="2000">
          <a:solidFill>
            <a:schemeClr val="tx1"/>
          </a:solidFill>
          <a:latin typeface="+mn-lt"/>
          <a:cs typeface="+mn-cs"/>
        </a:defRPr>
      </a:lvl5pPr>
      <a:lvl6pPr marL="2514600" indent="-228600" algn="r" rtl="1" fontAlgn="base">
        <a:spcBef>
          <a:spcPct val="20000"/>
        </a:spcBef>
        <a:spcAft>
          <a:spcPct val="0"/>
        </a:spcAft>
        <a:buClr>
          <a:schemeClr val="hlink"/>
        </a:buClr>
        <a:buFont typeface="Wingdings" pitchFamily="2" charset="2"/>
        <a:buChar char="§"/>
        <a:defRPr sz="2000">
          <a:solidFill>
            <a:schemeClr val="tx1"/>
          </a:solidFill>
          <a:latin typeface="+mn-lt"/>
          <a:cs typeface="+mn-cs"/>
        </a:defRPr>
      </a:lvl6pPr>
      <a:lvl7pPr marL="2971800" indent="-228600" algn="r" rtl="1" fontAlgn="base">
        <a:spcBef>
          <a:spcPct val="20000"/>
        </a:spcBef>
        <a:spcAft>
          <a:spcPct val="0"/>
        </a:spcAft>
        <a:buClr>
          <a:schemeClr val="hlink"/>
        </a:buClr>
        <a:buFont typeface="Wingdings" pitchFamily="2" charset="2"/>
        <a:buChar char="§"/>
        <a:defRPr sz="2000">
          <a:solidFill>
            <a:schemeClr val="tx1"/>
          </a:solidFill>
          <a:latin typeface="+mn-lt"/>
          <a:cs typeface="+mn-cs"/>
        </a:defRPr>
      </a:lvl7pPr>
      <a:lvl8pPr marL="3429000" indent="-228600" algn="r" rtl="1" fontAlgn="base">
        <a:spcBef>
          <a:spcPct val="20000"/>
        </a:spcBef>
        <a:spcAft>
          <a:spcPct val="0"/>
        </a:spcAft>
        <a:buClr>
          <a:schemeClr val="hlink"/>
        </a:buClr>
        <a:buFont typeface="Wingdings" pitchFamily="2" charset="2"/>
        <a:buChar char="§"/>
        <a:defRPr sz="2000">
          <a:solidFill>
            <a:schemeClr val="tx1"/>
          </a:solidFill>
          <a:latin typeface="+mn-lt"/>
          <a:cs typeface="+mn-cs"/>
        </a:defRPr>
      </a:lvl8pPr>
      <a:lvl9pPr marL="3886200" indent="-228600" algn="r" rtl="1" fontAlgn="base">
        <a:spcBef>
          <a:spcPct val="20000"/>
        </a:spcBef>
        <a:spcAft>
          <a:spcPct val="0"/>
        </a:spcAft>
        <a:buClr>
          <a:schemeClr val="hlink"/>
        </a:buClr>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2">
                <a:lumMod val="20000"/>
                <a:lumOff val="8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85028" name="Rectangle 4"/>
          <p:cNvSpPr>
            <a:spLocks noGrp="1" noChangeArrowheads="1"/>
          </p:cNvSpPr>
          <p:nvPr>
            <p:ph type="dt" sz="half" idx="2"/>
          </p:nvPr>
        </p:nvSpPr>
        <p:spPr bwMode="auto">
          <a:xfrm>
            <a:off x="304800" y="6245225"/>
            <a:ext cx="22860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l" rtl="0">
              <a:defRPr sz="1400">
                <a:effectLst>
                  <a:outerShdw blurRad="38100" dist="38100" dir="2700000" algn="tl">
                    <a:srgbClr val="000000"/>
                  </a:outerShdw>
                </a:effectLst>
                <a:latin typeface="+mn-lt"/>
                <a:cs typeface="+mn-cs"/>
              </a:defRPr>
            </a:lvl1pPr>
          </a:lstStyle>
          <a:p>
            <a:pPr>
              <a:defRPr/>
            </a:pPr>
            <a:endParaRPr lang="en-US"/>
          </a:p>
        </p:txBody>
      </p:sp>
      <p:sp>
        <p:nvSpPr>
          <p:cNvPr id="385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rtl="0">
              <a:defRPr sz="1400">
                <a:effectLst>
                  <a:outerShdw blurRad="38100" dist="38100" dir="2700000" algn="tl">
                    <a:srgbClr val="000000"/>
                  </a:outerShdw>
                </a:effectLst>
                <a:latin typeface="+mn-lt"/>
                <a:cs typeface="+mn-cs"/>
              </a:defRPr>
            </a:lvl1pPr>
          </a:lstStyle>
          <a:p>
            <a:pPr>
              <a:defRPr/>
            </a:pPr>
            <a:endParaRPr lang="en-US"/>
          </a:p>
        </p:txBody>
      </p:sp>
      <p:sp>
        <p:nvSpPr>
          <p:cNvPr id="385030" name="Rectangle 6"/>
          <p:cNvSpPr>
            <a:spLocks noGrp="1" noChangeArrowheads="1"/>
          </p:cNvSpPr>
          <p:nvPr>
            <p:ph type="sldNum" sz="quarter" idx="4"/>
          </p:nvPr>
        </p:nvSpPr>
        <p:spPr bwMode="auto">
          <a:xfrm>
            <a:off x="6553200" y="6245225"/>
            <a:ext cx="22860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rtl="0">
              <a:defRPr sz="1400">
                <a:effectLst>
                  <a:outerShdw blurRad="38100" dist="38100" dir="2700000" algn="tl">
                    <a:srgbClr val="000000"/>
                  </a:outerShdw>
                </a:effectLst>
                <a:latin typeface="+mn-lt"/>
                <a:cs typeface="+mn-cs"/>
              </a:defRPr>
            </a:lvl1pPr>
          </a:lstStyle>
          <a:p>
            <a:pPr>
              <a:defRPr/>
            </a:pPr>
            <a:fld id="{656B8500-C4AE-4D80-875D-ED23B3D686E9}" type="slidenum">
              <a:rPr lang="ar-SA"/>
              <a:pPr>
                <a:defRPr/>
              </a:pPr>
              <a:t>‹#›</a:t>
            </a:fld>
            <a:endParaRPr lang="en-US"/>
          </a:p>
        </p:txBody>
      </p:sp>
      <p:sp>
        <p:nvSpPr>
          <p:cNvPr id="385031" name="Rectangle 7"/>
          <p:cNvSpPr>
            <a:spLocks noChangeArrowheads="1"/>
          </p:cNvSpPr>
          <p:nvPr/>
        </p:nvSpPr>
        <p:spPr bwMode="auto">
          <a:xfrm>
            <a:off x="0" y="6597650"/>
            <a:ext cx="9144000" cy="261938"/>
          </a:xfrm>
          <a:prstGeom prst="rect">
            <a:avLst/>
          </a:prstGeom>
          <a:gradFill rotWithShape="1">
            <a:gsLst>
              <a:gs pos="0">
                <a:schemeClr val="accent2"/>
              </a:gs>
              <a:gs pos="100000">
                <a:schemeClr val="accent2">
                  <a:gamma/>
                  <a:shade val="86275"/>
                  <a:invGamma/>
                </a:schemeClr>
              </a:gs>
            </a:gsLst>
            <a:path path="shape">
              <a:fillToRect l="50000" t="50000" r="50000" b="50000"/>
            </a:path>
          </a:gradFill>
          <a:ln>
            <a:noFill/>
          </a:ln>
          <a:effectLst/>
          <a:extLst/>
        </p:spPr>
        <p:txBody>
          <a:bodyPr anchor="b"/>
          <a:lstStyle/>
          <a:p>
            <a:pPr algn="ctr" rtl="0">
              <a:defRPr/>
            </a:pPr>
            <a:r>
              <a:rPr lang="en-US" altLang="ja-JP" sz="1400">
                <a:latin typeface="Arial" charset="0"/>
                <a:ea typeface="ＭＳ Ｐゴシック" pitchFamily="34" charset="-128"/>
                <a:cs typeface="Arial" charset="0"/>
              </a:rPr>
              <a:t>Dr. Amel A.Houssien. CAPL</a:t>
            </a:r>
          </a:p>
        </p:txBody>
      </p:sp>
    </p:spTree>
  </p:cSld>
  <p:clrMap bg1="dk2" tx1="lt1" bg2="dk1"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 id="2147483779" r:id="rId24"/>
    <p:sldLayoutId id="2147483780" r:id="rId25"/>
    <p:sldLayoutId id="2147483781" r:id="rId26"/>
    <p:sldLayoutId id="2147483782" r:id="rId27"/>
    <p:sldLayoutId id="2147483783" r:id="rId28"/>
    <p:sldLayoutId id="2147483784" r:id="rId29"/>
    <p:sldLayoutId id="2147483785" r:id="rId30"/>
    <p:sldLayoutId id="2147483786" r:id="rId31"/>
    <p:sldLayoutId id="2147483787" r:id="rId32"/>
    <p:sldLayoutId id="2147483788" r:id="rId33"/>
    <p:sldLayoutId id="2147483789" r:id="rId34"/>
    <p:sldLayoutId id="2147483790" r:id="rId35"/>
    <p:sldLayoutId id="2147483791" r:id="rId36"/>
    <p:sldLayoutId id="2147483792" r:id="rId37"/>
    <p:sldLayoutId id="2147483793" r:id="rId38"/>
  </p:sldLayoutIdLst>
  <p:transition>
    <p:split orient="vert"/>
  </p:transition>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charset="0"/>
          <a:cs typeface="Arial" charset="0"/>
        </a:defRPr>
      </a:lvl2pPr>
      <a:lvl3pPr algn="ctr" rtl="1" eaLnBrk="0" fontAlgn="base" hangingPunct="0">
        <a:spcBef>
          <a:spcPct val="0"/>
        </a:spcBef>
        <a:spcAft>
          <a:spcPct val="0"/>
        </a:spcAft>
        <a:defRPr sz="4400">
          <a:solidFill>
            <a:schemeClr val="tx2"/>
          </a:solidFill>
          <a:latin typeface="Arial" charset="0"/>
          <a:cs typeface="Arial" charset="0"/>
        </a:defRPr>
      </a:lvl3pPr>
      <a:lvl4pPr algn="ctr" rtl="1" eaLnBrk="0" fontAlgn="base" hangingPunct="0">
        <a:spcBef>
          <a:spcPct val="0"/>
        </a:spcBef>
        <a:spcAft>
          <a:spcPct val="0"/>
        </a:spcAft>
        <a:defRPr sz="4400">
          <a:solidFill>
            <a:schemeClr val="tx2"/>
          </a:solidFill>
          <a:latin typeface="Arial" charset="0"/>
          <a:cs typeface="Arial" charset="0"/>
        </a:defRPr>
      </a:lvl4pPr>
      <a:lvl5pPr algn="ctr" rtl="1" eaLnBrk="0" fontAlgn="base" hangingPunct="0">
        <a:spcBef>
          <a:spcPct val="0"/>
        </a:spcBef>
        <a:spcAft>
          <a:spcPct val="0"/>
        </a:spcAft>
        <a:defRPr sz="4400">
          <a:solidFill>
            <a:schemeClr val="tx2"/>
          </a:solidFill>
          <a:latin typeface="Arial" charset="0"/>
          <a:cs typeface="Arial" charset="0"/>
        </a:defRPr>
      </a:lvl5pPr>
      <a:lvl6pPr marL="457200" algn="ctr" rtl="1" fontAlgn="base">
        <a:spcBef>
          <a:spcPct val="0"/>
        </a:spcBef>
        <a:spcAft>
          <a:spcPct val="0"/>
        </a:spcAft>
        <a:defRPr sz="4400">
          <a:solidFill>
            <a:schemeClr val="tx2"/>
          </a:solidFill>
          <a:latin typeface="Arial" charset="0"/>
          <a:cs typeface="Arial" charset="0"/>
        </a:defRPr>
      </a:lvl6pPr>
      <a:lvl7pPr marL="914400" algn="ctr" rtl="1" fontAlgn="base">
        <a:spcBef>
          <a:spcPct val="0"/>
        </a:spcBef>
        <a:spcAft>
          <a:spcPct val="0"/>
        </a:spcAft>
        <a:defRPr sz="4400">
          <a:solidFill>
            <a:schemeClr val="tx2"/>
          </a:solidFill>
          <a:latin typeface="Arial" charset="0"/>
          <a:cs typeface="Arial" charset="0"/>
        </a:defRPr>
      </a:lvl7pPr>
      <a:lvl8pPr marL="1371600" algn="ctr" rtl="1" fontAlgn="base">
        <a:spcBef>
          <a:spcPct val="0"/>
        </a:spcBef>
        <a:spcAft>
          <a:spcPct val="0"/>
        </a:spcAft>
        <a:defRPr sz="4400">
          <a:solidFill>
            <a:schemeClr val="tx2"/>
          </a:solidFill>
          <a:latin typeface="Arial" charset="0"/>
          <a:cs typeface="Arial" charset="0"/>
        </a:defRPr>
      </a:lvl8pPr>
      <a:lvl9pPr marL="1828800" algn="ctr" rtl="1" fontAlgn="base">
        <a:spcBef>
          <a:spcPct val="0"/>
        </a:spcBef>
        <a:spcAft>
          <a:spcPct val="0"/>
        </a:spcAft>
        <a:defRPr sz="4400">
          <a:solidFill>
            <a:schemeClr val="tx2"/>
          </a:solidFill>
          <a:latin typeface="Arial" charset="0"/>
          <a:cs typeface="Arial" charset="0"/>
        </a:defRPr>
      </a:lvl9pPr>
    </p:titleStyle>
    <p:bodyStyle>
      <a:lvl1pPr marL="342900" indent="-342900" algn="r" rtl="1"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lr>
          <a:schemeClr val="hlink"/>
        </a:buClr>
        <a:buFont typeface="Wingdings" pitchFamily="2" charset="2"/>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lr>
          <a:schemeClr val="hlink"/>
        </a:buClr>
        <a:buFont typeface="Wingdings" pitchFamily="2" charset="2"/>
        <a:buChar char="§"/>
        <a:defRPr sz="2000">
          <a:solidFill>
            <a:schemeClr val="tx1"/>
          </a:solidFill>
          <a:latin typeface="+mn-lt"/>
          <a:cs typeface="+mn-cs"/>
        </a:defRPr>
      </a:lvl5pPr>
      <a:lvl6pPr marL="2514600" indent="-228600" algn="r" rtl="1" fontAlgn="base">
        <a:spcBef>
          <a:spcPct val="20000"/>
        </a:spcBef>
        <a:spcAft>
          <a:spcPct val="0"/>
        </a:spcAft>
        <a:buClr>
          <a:schemeClr val="hlink"/>
        </a:buClr>
        <a:buFont typeface="Wingdings" pitchFamily="2" charset="2"/>
        <a:buChar char="§"/>
        <a:defRPr sz="2000">
          <a:solidFill>
            <a:schemeClr val="tx1"/>
          </a:solidFill>
          <a:latin typeface="+mn-lt"/>
          <a:cs typeface="+mn-cs"/>
        </a:defRPr>
      </a:lvl6pPr>
      <a:lvl7pPr marL="2971800" indent="-228600" algn="r" rtl="1" fontAlgn="base">
        <a:spcBef>
          <a:spcPct val="20000"/>
        </a:spcBef>
        <a:spcAft>
          <a:spcPct val="0"/>
        </a:spcAft>
        <a:buClr>
          <a:schemeClr val="hlink"/>
        </a:buClr>
        <a:buFont typeface="Wingdings" pitchFamily="2" charset="2"/>
        <a:buChar char="§"/>
        <a:defRPr sz="2000">
          <a:solidFill>
            <a:schemeClr val="tx1"/>
          </a:solidFill>
          <a:latin typeface="+mn-lt"/>
          <a:cs typeface="+mn-cs"/>
        </a:defRPr>
      </a:lvl7pPr>
      <a:lvl8pPr marL="3429000" indent="-228600" algn="r" rtl="1" fontAlgn="base">
        <a:spcBef>
          <a:spcPct val="20000"/>
        </a:spcBef>
        <a:spcAft>
          <a:spcPct val="0"/>
        </a:spcAft>
        <a:buClr>
          <a:schemeClr val="hlink"/>
        </a:buClr>
        <a:buFont typeface="Wingdings" pitchFamily="2" charset="2"/>
        <a:buChar char="§"/>
        <a:defRPr sz="2000">
          <a:solidFill>
            <a:schemeClr val="tx1"/>
          </a:solidFill>
          <a:latin typeface="+mn-lt"/>
          <a:cs typeface="+mn-cs"/>
        </a:defRPr>
      </a:lvl8pPr>
      <a:lvl9pPr marL="3886200" indent="-228600" algn="r" rtl="1" fontAlgn="base">
        <a:spcBef>
          <a:spcPct val="20000"/>
        </a:spcBef>
        <a:spcAft>
          <a:spcPct val="0"/>
        </a:spcAft>
        <a:buClr>
          <a:schemeClr val="hlink"/>
        </a:buClr>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png"/><Relationship Id="rId3"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en.wikipedia.org/wiki/File:Bandgap_in_semiconductor.svg" TargetMode="Externa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Document1.docx"/><Relationship Id="rId5" Type="http://schemas.openxmlformats.org/officeDocument/2006/relationships/image" Target="../media/image18.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package" Target="../embeddings/Microsoft_Word_Document2.docx"/><Relationship Id="rId5" Type="http://schemas.openxmlformats.org/officeDocument/2006/relationships/image" Target="../media/image23.em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package" Target="../embeddings/Microsoft_Word_Document3.docx"/><Relationship Id="rId5" Type="http://schemas.openxmlformats.org/officeDocument/2006/relationships/image" Target="../media/image24.emf"/><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38.xml.rels><?xml version="1.0" encoding="UTF-8" standalone="yes"?>
<Relationships xmlns="http://schemas.openxmlformats.org/package/2006/relationships"><Relationship Id="rId3" Type="http://schemas.openxmlformats.org/officeDocument/2006/relationships/image" Target="../media/image27.gif"/><Relationship Id="rId4" Type="http://schemas.openxmlformats.org/officeDocument/2006/relationships/hyperlink" Target="https://en.wikipedia.org/wiki/File:Bandgap_in_semiconductor.svg" TargetMode="External"/><Relationship Id="rId5" Type="http://schemas.openxmlformats.org/officeDocument/2006/relationships/hyperlink" Target="https://en.wikipedia.org/wiki/Electronic_band_structure" TargetMode="External"/><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descr="بسم الله الرحمن الرحيم 3"/>
          <p:cNvPicPr>
            <a:picLocks noChangeAspect="1" noChangeArrowheads="1"/>
          </p:cNvPicPr>
          <p:nvPr/>
        </p:nvPicPr>
        <p:blipFill>
          <a:blip r:embed="rId2"/>
          <a:srcRect/>
          <a:stretch>
            <a:fillRect/>
          </a:stretch>
        </p:blipFill>
        <p:spPr bwMode="auto">
          <a:xfrm>
            <a:off x="2095500" y="1855788"/>
            <a:ext cx="4760913" cy="3013075"/>
          </a:xfrm>
          <a:prstGeom prst="rect">
            <a:avLst/>
          </a:prstGeom>
          <a:noFill/>
          <a:ln w="9525">
            <a:noFill/>
            <a:miter lim="800000"/>
            <a:headEnd/>
            <a:tailEnd/>
          </a:ln>
        </p:spPr>
      </p:pic>
      <p:pic>
        <p:nvPicPr>
          <p:cNvPr id="340994" name="Picture 2" descr="drop"/>
          <p:cNvPicPr>
            <a:picLocks noChangeAspect="1" noChangeArrowheads="1"/>
          </p:cNvPicPr>
          <p:nvPr/>
        </p:nvPicPr>
        <p:blipFill>
          <a:blip r:embed="rId3">
            <a:lum bright="70000" contrast="-70000"/>
          </a:blip>
          <a:srcRect/>
          <a:stretch>
            <a:fillRect/>
          </a:stretch>
        </p:blipFill>
        <p:spPr bwMode="gray">
          <a:xfrm>
            <a:off x="1560513" y="488950"/>
            <a:ext cx="5988050" cy="5988050"/>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3000" fill="hold"/>
                                        <p:tgtEl>
                                          <p:spTgt spid="7"/>
                                        </p:tgtEl>
                                        <p:attrNameLst>
                                          <p:attrName>ppt_w</p:attrName>
                                        </p:attrNameLst>
                                      </p:cBhvr>
                                      <p:tavLst>
                                        <p:tav tm="0">
                                          <p:val>
                                            <p:fltVal val="0"/>
                                          </p:val>
                                        </p:tav>
                                        <p:tav tm="100000">
                                          <p:val>
                                            <p:strVal val="#ppt_w"/>
                                          </p:val>
                                        </p:tav>
                                      </p:tavLst>
                                    </p:anim>
                                    <p:anim calcmode="lin" valueType="num">
                                      <p:cBhvr>
                                        <p:cTn id="8" dur="3000" fill="hold"/>
                                        <p:tgtEl>
                                          <p:spTgt spid="7"/>
                                        </p:tgtEl>
                                        <p:attrNameLst>
                                          <p:attrName>ppt_h</p:attrName>
                                        </p:attrNameLst>
                                      </p:cBhvr>
                                      <p:tavLst>
                                        <p:tav tm="0">
                                          <p:val>
                                            <p:fltVal val="0"/>
                                          </p:val>
                                        </p:tav>
                                        <p:tav tm="100000">
                                          <p:val>
                                            <p:strVal val="#ppt_h"/>
                                          </p:val>
                                        </p:tav>
                                      </p:tavLst>
                                    </p:anim>
                                  </p:childTnLst>
                                </p:cTn>
                              </p:par>
                            </p:childTnLst>
                          </p:cTn>
                        </p:par>
                        <p:par>
                          <p:cTn id="9" fill="hold" nodeType="afterGroup">
                            <p:stCondLst>
                              <p:cond delay="3000"/>
                            </p:stCondLst>
                            <p:childTnLst>
                              <p:par>
                                <p:cTn id="10" presetID="35" presetClass="entr" presetSubtype="0" fill="hold" nodeType="afterEffect">
                                  <p:stCondLst>
                                    <p:cond delay="0"/>
                                  </p:stCondLst>
                                  <p:childTnLst>
                                    <p:set>
                                      <p:cBhvr>
                                        <p:cTn id="11" dur="1" fill="hold">
                                          <p:stCondLst>
                                            <p:cond delay="0"/>
                                          </p:stCondLst>
                                        </p:cTn>
                                        <p:tgtEl>
                                          <p:spTgt spid="340994"/>
                                        </p:tgtEl>
                                        <p:attrNameLst>
                                          <p:attrName>style.visibility</p:attrName>
                                        </p:attrNameLst>
                                      </p:cBhvr>
                                      <p:to>
                                        <p:strVal val="visible"/>
                                      </p:to>
                                    </p:set>
                                    <p:animEffect transition="in" filter="fade">
                                      <p:cBhvr>
                                        <p:cTn id="12" dur="3000"/>
                                        <p:tgtEl>
                                          <p:spTgt spid="340994"/>
                                        </p:tgtEl>
                                      </p:cBhvr>
                                    </p:animEffect>
                                    <p:anim calcmode="lin" valueType="num">
                                      <p:cBhvr>
                                        <p:cTn id="13" dur="3000" fill="hold"/>
                                        <p:tgtEl>
                                          <p:spTgt spid="340994"/>
                                        </p:tgtEl>
                                        <p:attrNameLst>
                                          <p:attrName>style.rotation</p:attrName>
                                        </p:attrNameLst>
                                      </p:cBhvr>
                                      <p:tavLst>
                                        <p:tav tm="0">
                                          <p:val>
                                            <p:fltVal val="720"/>
                                          </p:val>
                                        </p:tav>
                                        <p:tav tm="100000">
                                          <p:val>
                                            <p:fltVal val="0"/>
                                          </p:val>
                                        </p:tav>
                                      </p:tavLst>
                                    </p:anim>
                                    <p:anim calcmode="lin" valueType="num">
                                      <p:cBhvr>
                                        <p:cTn id="14" dur="3000" fill="hold"/>
                                        <p:tgtEl>
                                          <p:spTgt spid="340994"/>
                                        </p:tgtEl>
                                        <p:attrNameLst>
                                          <p:attrName>ppt_h</p:attrName>
                                        </p:attrNameLst>
                                      </p:cBhvr>
                                      <p:tavLst>
                                        <p:tav tm="0">
                                          <p:val>
                                            <p:fltVal val="0"/>
                                          </p:val>
                                        </p:tav>
                                        <p:tav tm="100000">
                                          <p:val>
                                            <p:strVal val="#ppt_h"/>
                                          </p:val>
                                        </p:tav>
                                      </p:tavLst>
                                    </p:anim>
                                    <p:anim calcmode="lin" valueType="num">
                                      <p:cBhvr>
                                        <p:cTn id="15" dur="3000" fill="hold"/>
                                        <p:tgtEl>
                                          <p:spTgt spid="340994"/>
                                        </p:tgtEl>
                                        <p:attrNameLst>
                                          <p:attrName>ppt_w</p:attrName>
                                        </p:attrNameLst>
                                      </p:cBhvr>
                                      <p:tavLst>
                                        <p:tav tm="0">
                                          <p:val>
                                            <p:fltVal val="0"/>
                                          </p:val>
                                        </p:tav>
                                        <p:tav tm="100000">
                                          <p:val>
                                            <p:strVal val="#ppt_w"/>
                                          </p:val>
                                        </p:tav>
                                      </p:tavLst>
                                    </p:anim>
                                  </p:childTnLst>
                                </p:cTn>
                              </p:par>
                              <p:par>
                                <p:cTn id="16" presetID="8" presetClass="emph" presetSubtype="0" repeatCount="indefinite" fill="hold" nodeType="withEffect">
                                  <p:stCondLst>
                                    <p:cond delay="0"/>
                                  </p:stCondLst>
                                  <p:childTnLst>
                                    <p:animRot by="21600000">
                                      <p:cBhvr>
                                        <p:cTn id="17" dur="2000" fill="hold"/>
                                        <p:tgtEl>
                                          <p:spTgt spid="34099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609600"/>
            <a:ext cx="5257800" cy="400110"/>
          </a:xfrm>
          <a:prstGeom prst="rect">
            <a:avLst/>
          </a:prstGeom>
          <a:noFill/>
        </p:spPr>
        <p:txBody>
          <a:bodyPr wrap="square" rtlCol="1">
            <a:spAutoFit/>
          </a:bodyPr>
          <a:lstStyle/>
          <a:p>
            <a:pPr algn="l" rtl="0"/>
            <a:r>
              <a:rPr lang="en-US" sz="2000" b="1" u="sng" dirty="0" smtClean="0">
                <a:solidFill>
                  <a:srgbClr val="002060"/>
                </a:solidFill>
              </a:rPr>
              <a:t>2-Synthesis </a:t>
            </a:r>
            <a:r>
              <a:rPr lang="en-US" sz="2000" b="1" u="sng" dirty="0">
                <a:solidFill>
                  <a:srgbClr val="002060"/>
                </a:solidFill>
              </a:rPr>
              <a:t>of TiO</a:t>
            </a:r>
            <a:r>
              <a:rPr lang="en-US" sz="2000" b="1" u="sng" baseline="-25000" dirty="0">
                <a:solidFill>
                  <a:srgbClr val="002060"/>
                </a:solidFill>
              </a:rPr>
              <a:t>2</a:t>
            </a:r>
            <a:r>
              <a:rPr lang="en-US" sz="2000" b="1" u="sng" dirty="0">
                <a:solidFill>
                  <a:srgbClr val="002060"/>
                </a:solidFill>
              </a:rPr>
              <a:t>  nanoparticles (NPs)</a:t>
            </a:r>
            <a:endParaRPr lang="ar-EG" sz="2000" u="sng" dirty="0">
              <a:solidFill>
                <a:srgbClr val="002060"/>
              </a:solidFill>
            </a:endParaRPr>
          </a:p>
        </p:txBody>
      </p:sp>
      <p:sp>
        <p:nvSpPr>
          <p:cNvPr id="3" name="TextBox 2"/>
          <p:cNvSpPr txBox="1"/>
          <p:nvPr/>
        </p:nvSpPr>
        <p:spPr>
          <a:xfrm>
            <a:off x="838200" y="1219200"/>
            <a:ext cx="7391400" cy="2862322"/>
          </a:xfrm>
          <a:prstGeom prst="rect">
            <a:avLst/>
          </a:prstGeom>
          <a:noFill/>
        </p:spPr>
        <p:txBody>
          <a:bodyPr wrap="square" rtlCol="1">
            <a:spAutoFit/>
          </a:bodyPr>
          <a:lstStyle/>
          <a:p>
            <a:pPr algn="just" rtl="0"/>
            <a:r>
              <a:rPr lang="en-US" sz="2000" b="1" dirty="0">
                <a:solidFill>
                  <a:srgbClr val="002060"/>
                </a:solidFill>
              </a:rPr>
              <a:t>Nanostructured TiO</a:t>
            </a:r>
            <a:r>
              <a:rPr lang="en-US" sz="2000" b="1" baseline="-25000" dirty="0">
                <a:solidFill>
                  <a:srgbClr val="002060"/>
                </a:solidFill>
              </a:rPr>
              <a:t>2</a:t>
            </a:r>
            <a:r>
              <a:rPr lang="en-US" sz="2000" b="1" dirty="0">
                <a:solidFill>
                  <a:srgbClr val="002060"/>
                </a:solidFill>
              </a:rPr>
              <a:t> catalysts have been prepared by hydrolysis of titanium </a:t>
            </a:r>
            <a:r>
              <a:rPr lang="en-US" sz="2000" b="1" dirty="0" err="1">
                <a:solidFill>
                  <a:srgbClr val="002060"/>
                </a:solidFill>
              </a:rPr>
              <a:t>isopropoxide</a:t>
            </a:r>
            <a:r>
              <a:rPr lang="en-US" sz="2000" b="1" dirty="0">
                <a:solidFill>
                  <a:srgbClr val="002060"/>
                </a:solidFill>
              </a:rPr>
              <a:t> or titanium tetrachloride (</a:t>
            </a:r>
            <a:r>
              <a:rPr lang="en-US" sz="2000" b="1" dirty="0" err="1">
                <a:solidFill>
                  <a:srgbClr val="002060"/>
                </a:solidFill>
              </a:rPr>
              <a:t>Addamo</a:t>
            </a:r>
            <a:r>
              <a:rPr lang="en-US" sz="2000" b="1" dirty="0">
                <a:solidFill>
                  <a:srgbClr val="002060"/>
                </a:solidFill>
              </a:rPr>
              <a:t> </a:t>
            </a:r>
            <a:r>
              <a:rPr lang="en-US" sz="2000" b="1" i="1" dirty="0">
                <a:solidFill>
                  <a:srgbClr val="002060"/>
                </a:solidFill>
              </a:rPr>
              <a:t>et al.,</a:t>
            </a:r>
            <a:r>
              <a:rPr lang="en-US" sz="2000" b="1" dirty="0">
                <a:solidFill>
                  <a:srgbClr val="002060"/>
                </a:solidFill>
              </a:rPr>
              <a:t> 2004). The  nanostructured TiO</a:t>
            </a:r>
            <a:r>
              <a:rPr lang="en-US" sz="2000" b="1" baseline="-25000" dirty="0">
                <a:solidFill>
                  <a:srgbClr val="002060"/>
                </a:solidFill>
              </a:rPr>
              <a:t>2</a:t>
            </a:r>
            <a:r>
              <a:rPr lang="en-US" sz="2000" b="1" dirty="0">
                <a:solidFill>
                  <a:srgbClr val="002060"/>
                </a:solidFill>
              </a:rPr>
              <a:t> sample was prepared by hydrolysis of titanium tetrachloride TiCl</a:t>
            </a:r>
            <a:r>
              <a:rPr lang="en-US" sz="2000" b="1" baseline="-25000" dirty="0">
                <a:solidFill>
                  <a:srgbClr val="002060"/>
                </a:solidFill>
              </a:rPr>
              <a:t>4</a:t>
            </a:r>
            <a:r>
              <a:rPr lang="en-US" sz="2000" b="1" dirty="0">
                <a:solidFill>
                  <a:srgbClr val="002060"/>
                </a:solidFill>
              </a:rPr>
              <a:t>. In a typical synthesis: 4 ml TiCl</a:t>
            </a:r>
            <a:r>
              <a:rPr lang="en-US" sz="2000" b="1" baseline="-25000" dirty="0">
                <a:solidFill>
                  <a:srgbClr val="002060"/>
                </a:solidFill>
              </a:rPr>
              <a:t>4</a:t>
            </a:r>
            <a:r>
              <a:rPr lang="en-US" sz="2000" b="1" dirty="0">
                <a:solidFill>
                  <a:srgbClr val="002060"/>
                </a:solidFill>
              </a:rPr>
              <a:t> solution was dropped into 400  ml of a mixture of ethanol and distilled water (4:1). The mixture was refluxed at 80 ºC with stirring; a white suspension of TiO</a:t>
            </a:r>
            <a:r>
              <a:rPr lang="en-US" sz="2000" b="1" baseline="-25000" dirty="0">
                <a:solidFill>
                  <a:srgbClr val="002060"/>
                </a:solidFill>
              </a:rPr>
              <a:t>2 </a:t>
            </a:r>
            <a:r>
              <a:rPr lang="en-US" sz="2000" b="1" dirty="0">
                <a:solidFill>
                  <a:srgbClr val="002060"/>
                </a:solidFill>
              </a:rPr>
              <a:t> nanoparticles was formed in about 120 min of reflux</a:t>
            </a:r>
            <a:r>
              <a:rPr lang="en-US" sz="2000" b="1" dirty="0" smtClean="0">
                <a:solidFill>
                  <a:srgbClr val="002060"/>
                </a:solidFill>
              </a:rPr>
              <a:t>.</a:t>
            </a:r>
            <a:endParaRPr lang="ar-EG" dirty="0"/>
          </a:p>
        </p:txBody>
      </p:sp>
    </p:spTree>
    <p:extLst>
      <p:ext uri="{BB962C8B-B14F-4D97-AF65-F5344CB8AC3E}">
        <p14:creationId xmlns:p14="http://schemas.microsoft.com/office/powerpoint/2010/main" val="22096901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9807" y="1524000"/>
            <a:ext cx="7543800" cy="3785652"/>
          </a:xfrm>
          <a:prstGeom prst="rect">
            <a:avLst/>
          </a:prstGeom>
          <a:noFill/>
        </p:spPr>
        <p:txBody>
          <a:bodyPr wrap="square" rtlCol="1">
            <a:spAutoFit/>
          </a:bodyPr>
          <a:lstStyle/>
          <a:p>
            <a:pPr algn="just" rtl="0"/>
            <a:r>
              <a:rPr lang="en-US" sz="2000" b="1" dirty="0">
                <a:solidFill>
                  <a:srgbClr val="002060"/>
                </a:solidFill>
              </a:rPr>
              <a:t>photo </a:t>
            </a:r>
            <a:r>
              <a:rPr lang="en-US" sz="2000" b="1" dirty="0" err="1">
                <a:solidFill>
                  <a:srgbClr val="002060"/>
                </a:solidFill>
              </a:rPr>
              <a:t>Fenon</a:t>
            </a:r>
            <a:r>
              <a:rPr lang="en-US" sz="2000" b="1" dirty="0">
                <a:solidFill>
                  <a:srgbClr val="002060"/>
                </a:solidFill>
              </a:rPr>
              <a:t> and Fenton like reaction UV Lamp as employed for the irradiation of </a:t>
            </a:r>
            <a:r>
              <a:rPr lang="en-US" sz="2000" b="1" dirty="0" err="1">
                <a:solidFill>
                  <a:srgbClr val="002060"/>
                </a:solidFill>
              </a:rPr>
              <a:t>lindane</a:t>
            </a:r>
            <a:r>
              <a:rPr lang="en-US" sz="2000" b="1" dirty="0">
                <a:solidFill>
                  <a:srgbClr val="002060"/>
                </a:solidFill>
              </a:rPr>
              <a:t> in aquatic solution. Ferric chloride and ferrous </a:t>
            </a:r>
            <a:r>
              <a:rPr lang="en-US" sz="2000" b="1" dirty="0" err="1">
                <a:solidFill>
                  <a:srgbClr val="002060"/>
                </a:solidFill>
              </a:rPr>
              <a:t>sulphate</a:t>
            </a:r>
            <a:r>
              <a:rPr lang="en-US" sz="2000" b="1" dirty="0">
                <a:solidFill>
                  <a:srgbClr val="002060"/>
                </a:solidFill>
              </a:rPr>
              <a:t> were used as source of iron catalyst. The solution was prepared by addition of desired amount of </a:t>
            </a:r>
            <a:r>
              <a:rPr lang="en-US" sz="2000" b="1" dirty="0" err="1">
                <a:solidFill>
                  <a:srgbClr val="002060"/>
                </a:solidFill>
              </a:rPr>
              <a:t>lindane</a:t>
            </a:r>
            <a:r>
              <a:rPr lang="en-US" sz="2000" b="1" dirty="0">
                <a:solidFill>
                  <a:srgbClr val="002060"/>
                </a:solidFill>
              </a:rPr>
              <a:t> (5 mg L</a:t>
            </a:r>
            <a:r>
              <a:rPr lang="en-US" sz="2000" b="1" baseline="30000" dirty="0">
                <a:solidFill>
                  <a:srgbClr val="002060"/>
                </a:solidFill>
              </a:rPr>
              <a:t>-1</a:t>
            </a:r>
            <a:r>
              <a:rPr lang="en-US" sz="2000" b="1" dirty="0">
                <a:solidFill>
                  <a:srgbClr val="002060"/>
                </a:solidFill>
              </a:rPr>
              <a:t>) distilled water and carefully agitated. Then, freshly prepared ferric chloride or ferrous </a:t>
            </a:r>
            <a:r>
              <a:rPr lang="en-US" sz="2000" b="1" dirty="0" err="1">
                <a:solidFill>
                  <a:srgbClr val="002060"/>
                </a:solidFill>
              </a:rPr>
              <a:t>sulphate</a:t>
            </a:r>
            <a:r>
              <a:rPr lang="en-US" sz="2000" b="1" dirty="0">
                <a:solidFill>
                  <a:srgbClr val="002060"/>
                </a:solidFill>
              </a:rPr>
              <a:t> at concentration level of 50 mg L</a:t>
            </a:r>
            <a:r>
              <a:rPr lang="en-US" sz="2000" b="1" baseline="30000" dirty="0">
                <a:solidFill>
                  <a:srgbClr val="002060"/>
                </a:solidFill>
              </a:rPr>
              <a:t>-1 </a:t>
            </a:r>
            <a:r>
              <a:rPr lang="en-US" sz="2000" b="1" dirty="0">
                <a:solidFill>
                  <a:srgbClr val="002060"/>
                </a:solidFill>
              </a:rPr>
              <a:t>as Fe</a:t>
            </a:r>
            <a:r>
              <a:rPr lang="en-US" sz="2000" b="1" baseline="30000" dirty="0">
                <a:solidFill>
                  <a:srgbClr val="002060"/>
                </a:solidFill>
              </a:rPr>
              <a:t>3+</a:t>
            </a:r>
            <a:r>
              <a:rPr lang="en-US" sz="2000" b="1" dirty="0">
                <a:solidFill>
                  <a:srgbClr val="002060"/>
                </a:solidFill>
              </a:rPr>
              <a:t> was added followed by the addition of H</a:t>
            </a:r>
            <a:r>
              <a:rPr lang="en-US" sz="2000" b="1" baseline="-25000" dirty="0">
                <a:solidFill>
                  <a:srgbClr val="002060"/>
                </a:solidFill>
              </a:rPr>
              <a:t>2</a:t>
            </a:r>
            <a:r>
              <a:rPr lang="en-US" sz="2000" b="1" dirty="0">
                <a:solidFill>
                  <a:srgbClr val="002060"/>
                </a:solidFill>
              </a:rPr>
              <a:t>O</a:t>
            </a:r>
            <a:r>
              <a:rPr lang="en-US" sz="2000" b="1" baseline="-25000" dirty="0">
                <a:solidFill>
                  <a:srgbClr val="002060"/>
                </a:solidFill>
              </a:rPr>
              <a:t>2</a:t>
            </a:r>
            <a:r>
              <a:rPr lang="en-US" sz="2000" b="1" dirty="0">
                <a:solidFill>
                  <a:srgbClr val="002060"/>
                </a:solidFill>
              </a:rPr>
              <a:t> at concentration level of 20mg/L. After that the solution was completed with water up to 1000 </a:t>
            </a:r>
            <a:r>
              <a:rPr lang="en-US" sz="2000" b="1" dirty="0" err="1">
                <a:solidFill>
                  <a:srgbClr val="002060"/>
                </a:solidFill>
              </a:rPr>
              <a:t>mL.</a:t>
            </a:r>
            <a:r>
              <a:rPr lang="en-US" sz="2000" b="1" dirty="0">
                <a:solidFill>
                  <a:srgbClr val="002060"/>
                </a:solidFill>
              </a:rPr>
              <a:t> The initial pH of the solution was adjusted to be 2.8 by using hydrochloric acid 1 Molar for all experiments [</a:t>
            </a:r>
            <a:r>
              <a:rPr lang="en-US" sz="2000" b="1" dirty="0" err="1">
                <a:solidFill>
                  <a:srgbClr val="002060"/>
                </a:solidFill>
              </a:rPr>
              <a:t>Derbalah</a:t>
            </a:r>
            <a:r>
              <a:rPr lang="en-US" sz="2000" b="1" dirty="0">
                <a:solidFill>
                  <a:srgbClr val="002060"/>
                </a:solidFill>
              </a:rPr>
              <a:t> et al. 2004].</a:t>
            </a:r>
            <a:endParaRPr lang="ar-EG" sz="2000" b="1" dirty="0">
              <a:solidFill>
                <a:srgbClr val="002060"/>
              </a:solidFill>
            </a:endParaRPr>
          </a:p>
        </p:txBody>
      </p:sp>
      <p:sp>
        <p:nvSpPr>
          <p:cNvPr id="3" name="TextBox 2"/>
          <p:cNvSpPr txBox="1"/>
          <p:nvPr/>
        </p:nvSpPr>
        <p:spPr>
          <a:xfrm>
            <a:off x="533400" y="914400"/>
            <a:ext cx="5791200" cy="400110"/>
          </a:xfrm>
          <a:prstGeom prst="rect">
            <a:avLst/>
          </a:prstGeom>
          <a:noFill/>
        </p:spPr>
        <p:txBody>
          <a:bodyPr wrap="square" rtlCol="1">
            <a:spAutoFit/>
          </a:bodyPr>
          <a:lstStyle/>
          <a:p>
            <a:pPr algn="l"/>
            <a:r>
              <a:rPr lang="en-US" sz="2000" b="1" u="sng" dirty="0" smtClean="0">
                <a:solidFill>
                  <a:srgbClr val="002060"/>
                </a:solidFill>
              </a:rPr>
              <a:t>3- photo </a:t>
            </a:r>
            <a:r>
              <a:rPr lang="en-US" sz="2000" b="1" u="sng" dirty="0" err="1">
                <a:solidFill>
                  <a:srgbClr val="002060"/>
                </a:solidFill>
              </a:rPr>
              <a:t>Fenon</a:t>
            </a:r>
            <a:r>
              <a:rPr lang="en-US" sz="2000" b="1" u="sng" dirty="0">
                <a:solidFill>
                  <a:srgbClr val="002060"/>
                </a:solidFill>
              </a:rPr>
              <a:t> and Fenton like reaction</a:t>
            </a:r>
            <a:endParaRPr lang="ar-EG" sz="2000" b="1" u="sng" dirty="0">
              <a:solidFill>
                <a:srgbClr val="002060"/>
              </a:solidFill>
            </a:endParaRPr>
          </a:p>
        </p:txBody>
      </p:sp>
    </p:spTree>
    <p:extLst>
      <p:ext uri="{BB962C8B-B14F-4D97-AF65-F5344CB8AC3E}">
        <p14:creationId xmlns:p14="http://schemas.microsoft.com/office/powerpoint/2010/main" val="7802269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l="3767" t="1701" r="3444"/>
          <a:stretch>
            <a:fillRect/>
          </a:stretch>
        </p:blipFill>
        <p:spPr bwMode="auto">
          <a:xfrm>
            <a:off x="0" y="0"/>
            <a:ext cx="4427538" cy="5029200"/>
          </a:xfrm>
          <a:prstGeom prst="rect">
            <a:avLst/>
          </a:prstGeom>
          <a:noFill/>
          <a:ln>
            <a:noFill/>
          </a:ln>
          <a:effectLst/>
          <a:extLst/>
        </p:spPr>
      </p:pic>
      <p:pic>
        <p:nvPicPr>
          <p:cNvPr id="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l="4167" t="8667" r="4167" b="2667"/>
          <a:stretch>
            <a:fillRect/>
          </a:stretch>
        </p:blipFill>
        <p:spPr bwMode="auto">
          <a:xfrm>
            <a:off x="4643438" y="34159"/>
            <a:ext cx="4500562" cy="4995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5255" y="5279232"/>
            <a:ext cx="4427538" cy="1052512"/>
          </a:xfrm>
          <a:prstGeom prst="rect">
            <a:avLst/>
          </a:prstGeom>
          <a:gradFill rotWithShape="1">
            <a:gsLst>
              <a:gs pos="0">
                <a:srgbClr val="FFFF00"/>
              </a:gs>
              <a:gs pos="100000">
                <a:schemeClr val="bg1"/>
              </a:gs>
            </a:gsLst>
            <a:path path="rect">
              <a:fillToRect r="100000" b="100000"/>
            </a:path>
          </a:gradFill>
          <a:ln>
            <a:noFill/>
          </a:ln>
          <a:effectLst/>
          <a:extLst/>
        </p:spPr>
        <p:txBody>
          <a:bodyPr vert="horz" wrap="square" lIns="91440" tIns="45720" rIns="91440" bIns="45720" numCol="1" anchor="ctr" anchorCtr="0" compatLnSpc="1">
            <a:prstTxWarp prst="textNoShape">
              <a:avLst/>
            </a:prstTxWarp>
          </a:bodyPr>
          <a:lstStyle>
            <a:lvl1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a:lstStyle>
          <a:p>
            <a:pPr eaLnBrk="1" hangingPunct="1"/>
            <a:r>
              <a:rPr lang="en-US" sz="1600" dirty="0" smtClean="0"/>
              <a:t> </a:t>
            </a:r>
            <a:r>
              <a:rPr lang="en-US" sz="1600" b="1" dirty="0" smtClean="0">
                <a:solidFill>
                  <a:srgbClr val="002060"/>
                </a:solidFill>
                <a:effectLst/>
              </a:rPr>
              <a:t>TGA-</a:t>
            </a:r>
            <a:r>
              <a:rPr lang="en-US" sz="1600" b="1" dirty="0" err="1" smtClean="0">
                <a:solidFill>
                  <a:srgbClr val="002060"/>
                </a:solidFill>
                <a:effectLst/>
              </a:rPr>
              <a:t>DrTGA</a:t>
            </a:r>
            <a:r>
              <a:rPr lang="en-US" sz="1600" b="1" dirty="0" smtClean="0">
                <a:solidFill>
                  <a:srgbClr val="002060"/>
                </a:solidFill>
                <a:effectLst/>
              </a:rPr>
              <a:t> of the synthesized </a:t>
            </a:r>
            <a:r>
              <a:rPr lang="en-US" sz="1600" b="1" dirty="0" err="1" smtClean="0">
                <a:solidFill>
                  <a:srgbClr val="002060"/>
                </a:solidFill>
                <a:effectLst/>
              </a:rPr>
              <a:t>ZnO</a:t>
            </a:r>
            <a:r>
              <a:rPr lang="en-US" sz="1600" b="1" dirty="0" smtClean="0">
                <a:solidFill>
                  <a:srgbClr val="002060"/>
                </a:solidFill>
                <a:effectLst/>
              </a:rPr>
              <a:t> isolated at a heating rate of 10</a:t>
            </a:r>
            <a:r>
              <a:rPr lang="en-US" sz="1600" b="1" baseline="30000" dirty="0" smtClean="0">
                <a:solidFill>
                  <a:srgbClr val="002060"/>
                </a:solidFill>
                <a:effectLst/>
              </a:rPr>
              <a:t> </a:t>
            </a:r>
            <a:r>
              <a:rPr lang="en-US" sz="1600" b="1" baseline="30000" dirty="0" err="1" smtClean="0">
                <a:solidFill>
                  <a:srgbClr val="002060"/>
                </a:solidFill>
                <a:effectLst/>
              </a:rPr>
              <a:t>o</a:t>
            </a:r>
            <a:r>
              <a:rPr lang="en-US" sz="1600" b="1" dirty="0" err="1" smtClean="0">
                <a:solidFill>
                  <a:srgbClr val="002060"/>
                </a:solidFill>
                <a:effectLst/>
              </a:rPr>
              <a:t>C</a:t>
            </a:r>
            <a:r>
              <a:rPr lang="en-US" sz="1600" b="1" dirty="0" smtClean="0">
                <a:solidFill>
                  <a:srgbClr val="002060"/>
                </a:solidFill>
                <a:effectLst/>
              </a:rPr>
              <a:t>/min under nitrogen atmosphere.</a:t>
            </a:r>
            <a:br>
              <a:rPr lang="en-US" sz="1600" b="1" dirty="0" smtClean="0">
                <a:solidFill>
                  <a:srgbClr val="002060"/>
                </a:solidFill>
                <a:effectLst/>
              </a:rPr>
            </a:br>
            <a:endParaRPr lang="en-US" sz="1400" b="1" dirty="0" smtClean="0">
              <a:solidFill>
                <a:srgbClr val="002060"/>
              </a:solidFill>
              <a:effectLst/>
            </a:endParaRPr>
          </a:p>
        </p:txBody>
      </p:sp>
      <p:sp>
        <p:nvSpPr>
          <p:cNvPr id="5" name="Rectangle 2"/>
          <p:cNvSpPr>
            <a:spLocks noChangeArrowheads="1"/>
          </p:cNvSpPr>
          <p:nvPr/>
        </p:nvSpPr>
        <p:spPr bwMode="auto">
          <a:xfrm>
            <a:off x="4643438" y="5279232"/>
            <a:ext cx="4465637" cy="1052512"/>
          </a:xfrm>
          <a:prstGeom prst="rect">
            <a:avLst/>
          </a:prstGeom>
          <a:gradFill rotWithShape="1">
            <a:gsLst>
              <a:gs pos="0">
                <a:srgbClr val="FFFF00"/>
              </a:gs>
              <a:gs pos="100000">
                <a:schemeClr val="bg1"/>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600" b="1" dirty="0" smtClean="0">
                <a:solidFill>
                  <a:srgbClr val="002060"/>
                </a:solidFill>
              </a:rPr>
              <a:t>TGA-</a:t>
            </a:r>
            <a:r>
              <a:rPr lang="en-US" sz="1600" b="1" dirty="0" err="1" smtClean="0">
                <a:solidFill>
                  <a:srgbClr val="002060"/>
                </a:solidFill>
              </a:rPr>
              <a:t>DrTGA</a:t>
            </a:r>
            <a:r>
              <a:rPr lang="en-US" sz="1600" b="1" dirty="0" smtClean="0">
                <a:solidFill>
                  <a:srgbClr val="002060"/>
                </a:solidFill>
              </a:rPr>
              <a:t> </a:t>
            </a:r>
            <a:r>
              <a:rPr lang="en-US" sz="1600" b="1" dirty="0">
                <a:solidFill>
                  <a:srgbClr val="002060"/>
                </a:solidFill>
              </a:rPr>
              <a:t>of the synthesized TiO</a:t>
            </a:r>
            <a:r>
              <a:rPr lang="en-US" sz="1600" b="1" baseline="-25000" dirty="0">
                <a:solidFill>
                  <a:srgbClr val="002060"/>
                </a:solidFill>
              </a:rPr>
              <a:t>2</a:t>
            </a:r>
            <a:r>
              <a:rPr lang="en-US" sz="1600" b="1" dirty="0">
                <a:solidFill>
                  <a:srgbClr val="002060"/>
                </a:solidFill>
              </a:rPr>
              <a:t> powders measured at a heating rate of </a:t>
            </a:r>
            <a:endParaRPr lang="en-US" sz="1600" b="1" dirty="0" smtClean="0">
              <a:solidFill>
                <a:srgbClr val="002060"/>
              </a:solidFill>
            </a:endParaRPr>
          </a:p>
          <a:p>
            <a:pPr algn="ctr"/>
            <a:r>
              <a:rPr lang="en-US" sz="1600" b="1" dirty="0" smtClean="0">
                <a:solidFill>
                  <a:srgbClr val="002060"/>
                </a:solidFill>
              </a:rPr>
              <a:t>10 </a:t>
            </a:r>
            <a:r>
              <a:rPr lang="en-US" sz="1600" b="1" baseline="30000" dirty="0" err="1">
                <a:solidFill>
                  <a:srgbClr val="002060"/>
                </a:solidFill>
              </a:rPr>
              <a:t>o</a:t>
            </a:r>
            <a:r>
              <a:rPr lang="en-US" sz="1600" b="1" dirty="0" err="1">
                <a:solidFill>
                  <a:srgbClr val="002060"/>
                </a:solidFill>
              </a:rPr>
              <a:t>C</a:t>
            </a:r>
            <a:r>
              <a:rPr lang="en-US" sz="1600" b="1" dirty="0">
                <a:solidFill>
                  <a:srgbClr val="002060"/>
                </a:solidFill>
              </a:rPr>
              <a:t>/min under nitrogen atmosphere.</a:t>
            </a:r>
            <a:br>
              <a:rPr lang="en-US" sz="1600" b="1" dirty="0">
                <a:solidFill>
                  <a:srgbClr val="002060"/>
                </a:solidFill>
              </a:rPr>
            </a:br>
            <a:r>
              <a:rPr lang="ar-EG" sz="1400" dirty="0" smtClean="0">
                <a:solidFill>
                  <a:schemeClr val="tx2"/>
                </a:solidFill>
              </a:rPr>
              <a:t> </a:t>
            </a:r>
            <a:endParaRPr lang="en-US" sz="1400" dirty="0">
              <a:solidFill>
                <a:schemeClr val="tx2"/>
              </a:solidFill>
            </a:endParaRPr>
          </a:p>
        </p:txBody>
      </p:sp>
    </p:spTree>
    <p:extLst>
      <p:ext uri="{BB962C8B-B14F-4D97-AF65-F5344CB8AC3E}">
        <p14:creationId xmlns:p14="http://schemas.microsoft.com/office/powerpoint/2010/main" val="35307177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idx="4294967295"/>
          </p:nvPr>
        </p:nvSpPr>
        <p:spPr>
          <a:xfrm>
            <a:off x="250825" y="0"/>
            <a:ext cx="8713788" cy="692150"/>
          </a:xfrm>
          <a:gradFill rotWithShape="1">
            <a:gsLst>
              <a:gs pos="0">
                <a:srgbClr val="FFFF00"/>
              </a:gs>
              <a:gs pos="100000">
                <a:srgbClr val="FF99CC"/>
              </a:gs>
            </a:gsLst>
            <a:lin ang="2700000" scaled="1"/>
          </a:gradFill>
        </p:spPr>
        <p:txBody>
          <a:bodyPr/>
          <a:lstStyle/>
          <a:p>
            <a:pPr algn="l" eaLnBrk="1" hangingPunct="1"/>
            <a:r>
              <a:rPr lang="en-US" sz="3200" b="1" dirty="0" smtClean="0"/>
              <a:t>Scanning Electron Microscope (SEM)</a:t>
            </a:r>
            <a:r>
              <a:rPr lang="en-US" sz="3200" dirty="0" smtClean="0"/>
              <a:t> </a:t>
            </a:r>
          </a:p>
        </p:txBody>
      </p:sp>
      <p:sp>
        <p:nvSpPr>
          <p:cNvPr id="204803" name="Rectangle 3"/>
          <p:cNvSpPr>
            <a:spLocks noGrp="1" noChangeArrowheads="1"/>
          </p:cNvSpPr>
          <p:nvPr>
            <p:ph type="body" idx="4294967295"/>
          </p:nvPr>
        </p:nvSpPr>
        <p:spPr>
          <a:xfrm>
            <a:off x="250825" y="3048000"/>
            <a:ext cx="3024187" cy="937155"/>
          </a:xfrm>
          <a:solidFill>
            <a:srgbClr val="FFFF00"/>
          </a:solidFill>
        </p:spPr>
        <p:txBody>
          <a:bodyPr/>
          <a:lstStyle/>
          <a:p>
            <a:pPr algn="l" eaLnBrk="1" hangingPunct="1">
              <a:lnSpc>
                <a:spcPct val="80000"/>
              </a:lnSpc>
              <a:buFontTx/>
              <a:buNone/>
            </a:pPr>
            <a:r>
              <a:rPr lang="en-US" sz="1400" dirty="0" smtClean="0">
                <a:solidFill>
                  <a:srgbClr val="002060"/>
                </a:solidFill>
                <a:effectLst/>
              </a:rPr>
              <a:t> </a:t>
            </a:r>
            <a:r>
              <a:rPr lang="en-US" sz="1400" b="1" dirty="0" smtClean="0">
                <a:solidFill>
                  <a:srgbClr val="002060"/>
                </a:solidFill>
                <a:effectLst/>
              </a:rPr>
              <a:t>Fig. (22):</a:t>
            </a:r>
            <a:r>
              <a:rPr lang="en-US" sz="1400" dirty="0" smtClean="0">
                <a:solidFill>
                  <a:srgbClr val="002060"/>
                </a:solidFill>
                <a:effectLst/>
              </a:rPr>
              <a:t>SEM image of the synthesized </a:t>
            </a:r>
            <a:r>
              <a:rPr lang="en-US" sz="1400" dirty="0" err="1" smtClean="0">
                <a:solidFill>
                  <a:srgbClr val="002060"/>
                </a:solidFill>
                <a:effectLst/>
              </a:rPr>
              <a:t>ZnO</a:t>
            </a:r>
            <a:r>
              <a:rPr lang="en-US" sz="1400" dirty="0" smtClean="0">
                <a:solidFill>
                  <a:srgbClr val="002060"/>
                </a:solidFill>
                <a:effectLst/>
              </a:rPr>
              <a:t> (s).</a:t>
            </a:r>
          </a:p>
          <a:p>
            <a:pPr algn="l" eaLnBrk="1" hangingPunct="1">
              <a:lnSpc>
                <a:spcPct val="80000"/>
              </a:lnSpc>
              <a:buFontTx/>
              <a:buNone/>
            </a:pPr>
            <a:r>
              <a:rPr lang="en-US" sz="1400" dirty="0" smtClean="0">
                <a:solidFill>
                  <a:srgbClr val="002060"/>
                </a:solidFill>
                <a:effectLst/>
              </a:rPr>
              <a:t>spherically shape </a:t>
            </a:r>
          </a:p>
          <a:p>
            <a:pPr algn="l" rtl="0" eaLnBrk="1" hangingPunct="1">
              <a:lnSpc>
                <a:spcPct val="80000"/>
              </a:lnSpc>
              <a:buFontTx/>
              <a:buNone/>
            </a:pPr>
            <a:r>
              <a:rPr lang="en-US" sz="1400" dirty="0" smtClean="0">
                <a:solidFill>
                  <a:srgbClr val="002060"/>
                </a:solidFill>
                <a:effectLst/>
              </a:rPr>
              <a:t>(size :30-49 nm)  </a:t>
            </a:r>
          </a:p>
        </p:txBody>
      </p:sp>
      <p:pic>
        <p:nvPicPr>
          <p:cNvPr id="204804" name="Picture 67" desc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836613"/>
            <a:ext cx="2881313" cy="205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5" name="Picture 20"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836613"/>
            <a:ext cx="2808287" cy="205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6" name="Rectangle 6"/>
          <p:cNvSpPr>
            <a:spLocks noChangeArrowheads="1"/>
          </p:cNvSpPr>
          <p:nvPr/>
        </p:nvSpPr>
        <p:spPr bwMode="auto">
          <a:xfrm>
            <a:off x="3348037" y="3031048"/>
            <a:ext cx="2808288" cy="95410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l" rtl="0"/>
            <a:r>
              <a:rPr lang="en-US" sz="1400" b="1" dirty="0"/>
              <a:t>F</a:t>
            </a:r>
            <a:r>
              <a:rPr lang="en-US" sz="1400" b="1" dirty="0">
                <a:solidFill>
                  <a:srgbClr val="002060"/>
                </a:solidFill>
              </a:rPr>
              <a:t>ig. (23):</a:t>
            </a:r>
            <a:r>
              <a:rPr lang="en-US" sz="1400" dirty="0">
                <a:solidFill>
                  <a:srgbClr val="002060"/>
                </a:solidFill>
              </a:rPr>
              <a:t> SEM image of commercial </a:t>
            </a:r>
            <a:r>
              <a:rPr lang="en-US" sz="1400" dirty="0" err="1">
                <a:solidFill>
                  <a:srgbClr val="002060"/>
                </a:solidFill>
              </a:rPr>
              <a:t>ZnO</a:t>
            </a:r>
            <a:r>
              <a:rPr lang="en-US" sz="1400" dirty="0" smtClean="0">
                <a:solidFill>
                  <a:srgbClr val="002060"/>
                </a:solidFill>
              </a:rPr>
              <a:t>.(</a:t>
            </a:r>
            <a:r>
              <a:rPr lang="en-US" sz="1400" dirty="0">
                <a:solidFill>
                  <a:srgbClr val="002060"/>
                </a:solidFill>
              </a:rPr>
              <a:t>size d:34 to 119 nm  L:169 to 399  </a:t>
            </a:r>
            <a:r>
              <a:rPr lang="en-US" sz="1400" dirty="0" smtClean="0">
                <a:solidFill>
                  <a:srgbClr val="002060"/>
                </a:solidFill>
              </a:rPr>
              <a:t>nm hexagonal </a:t>
            </a:r>
            <a:r>
              <a:rPr lang="en-US" sz="1400" dirty="0">
                <a:solidFill>
                  <a:srgbClr val="002060"/>
                </a:solidFill>
              </a:rPr>
              <a:t>prisms </a:t>
            </a:r>
          </a:p>
        </p:txBody>
      </p:sp>
      <p:pic>
        <p:nvPicPr>
          <p:cNvPr id="20480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836613"/>
            <a:ext cx="2843212" cy="205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8" name="Rectangle 2"/>
          <p:cNvSpPr>
            <a:spLocks noChangeArrowheads="1"/>
          </p:cNvSpPr>
          <p:nvPr/>
        </p:nvSpPr>
        <p:spPr bwMode="auto">
          <a:xfrm>
            <a:off x="6300788" y="3048000"/>
            <a:ext cx="2843212" cy="937155"/>
          </a:xfrm>
          <a:prstGeom prst="rect">
            <a:avLst/>
          </a:prstGeom>
          <a:gradFill rotWithShape="1">
            <a:gsLst>
              <a:gs pos="0">
                <a:schemeClr val="bg1"/>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l" rtl="0"/>
            <a:r>
              <a:rPr lang="en-US" sz="1400" b="1" dirty="0">
                <a:solidFill>
                  <a:srgbClr val="002060"/>
                </a:solidFill>
              </a:rPr>
              <a:t>Fig. (24):</a:t>
            </a:r>
            <a:r>
              <a:rPr lang="en-US" sz="1400" dirty="0">
                <a:solidFill>
                  <a:srgbClr val="002060"/>
                </a:solidFill>
              </a:rPr>
              <a:t>SEM image of synthesized </a:t>
            </a:r>
            <a:r>
              <a:rPr lang="en-US" sz="1400" dirty="0" err="1">
                <a:solidFill>
                  <a:srgbClr val="002060"/>
                </a:solidFill>
              </a:rPr>
              <a:t>ZnO</a:t>
            </a:r>
            <a:r>
              <a:rPr lang="en-US" sz="1400" dirty="0">
                <a:solidFill>
                  <a:srgbClr val="002060"/>
                </a:solidFill>
              </a:rPr>
              <a:t> thin film on FTO substrate</a:t>
            </a:r>
            <a:r>
              <a:rPr lang="en-US" sz="1400" dirty="0" smtClean="0">
                <a:solidFill>
                  <a:srgbClr val="002060"/>
                </a:solidFill>
              </a:rPr>
              <a:t>.(</a:t>
            </a:r>
            <a:r>
              <a:rPr lang="en-US" sz="1400" dirty="0">
                <a:solidFill>
                  <a:srgbClr val="002060"/>
                </a:solidFill>
              </a:rPr>
              <a:t>sized:100-450 nm , l: 0.4 </a:t>
            </a:r>
            <a:r>
              <a:rPr lang="en-US" sz="1400" dirty="0" smtClean="0">
                <a:solidFill>
                  <a:srgbClr val="002060"/>
                </a:solidFill>
              </a:rPr>
              <a:t>3µm)hexagonal </a:t>
            </a:r>
            <a:r>
              <a:rPr lang="en-US" sz="1400" dirty="0" err="1">
                <a:solidFill>
                  <a:srgbClr val="002060"/>
                </a:solidFill>
              </a:rPr>
              <a:t>nanorods</a:t>
            </a:r>
            <a:endParaRPr lang="en-US" sz="1400" dirty="0">
              <a:solidFill>
                <a:srgbClr val="002060"/>
              </a:solidFill>
            </a:endParaRPr>
          </a:p>
        </p:txBody>
      </p:sp>
      <p:pic>
        <p:nvPicPr>
          <p:cNvPr id="204809" name="Picture 4" descr="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3985155"/>
            <a:ext cx="381635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10" name="Rectangle 2"/>
          <p:cNvSpPr>
            <a:spLocks noChangeArrowheads="1"/>
          </p:cNvSpPr>
          <p:nvPr/>
        </p:nvSpPr>
        <p:spPr bwMode="auto">
          <a:xfrm>
            <a:off x="334223" y="5898659"/>
            <a:ext cx="3816350" cy="692150"/>
          </a:xfrm>
          <a:prstGeom prst="rect">
            <a:avLst/>
          </a:prstGeom>
          <a:gradFill rotWithShape="1">
            <a:gsLst>
              <a:gs pos="0">
                <a:srgbClr val="FFFF00"/>
              </a:gs>
              <a:gs pos="100000">
                <a:schemeClr val="bg1"/>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z="1600" b="1" dirty="0">
                <a:solidFill>
                  <a:srgbClr val="002060"/>
                </a:solidFill>
              </a:rPr>
              <a:t>Fig. (25):</a:t>
            </a:r>
            <a:r>
              <a:rPr lang="en-US" sz="1600" dirty="0">
                <a:solidFill>
                  <a:srgbClr val="002060"/>
                </a:solidFill>
              </a:rPr>
              <a:t> SEM images of the synthesized TiO</a:t>
            </a:r>
            <a:r>
              <a:rPr lang="en-US" sz="1600" baseline="-25000" dirty="0">
                <a:solidFill>
                  <a:srgbClr val="002060"/>
                </a:solidFill>
              </a:rPr>
              <a:t>2</a:t>
            </a:r>
            <a:r>
              <a:rPr lang="en-US" sz="1600" dirty="0">
                <a:solidFill>
                  <a:srgbClr val="002060"/>
                </a:solidFill>
              </a:rPr>
              <a:t> (s). </a:t>
            </a:r>
            <a:r>
              <a:rPr lang="en-US" sz="1200" dirty="0">
                <a:solidFill>
                  <a:srgbClr val="002060"/>
                </a:solidFill>
              </a:rPr>
              <a:t>(spherically shape )</a:t>
            </a:r>
            <a:r>
              <a:rPr lang="en-US" sz="1600" dirty="0">
                <a:solidFill>
                  <a:srgbClr val="002060"/>
                </a:solidFill>
              </a:rPr>
              <a:t/>
            </a:r>
            <a:br>
              <a:rPr lang="en-US" sz="1600" dirty="0">
                <a:solidFill>
                  <a:srgbClr val="002060"/>
                </a:solidFill>
              </a:rPr>
            </a:br>
            <a:r>
              <a:rPr lang="en-US" sz="1200" dirty="0">
                <a:solidFill>
                  <a:srgbClr val="002060"/>
                </a:solidFill>
              </a:rPr>
              <a:t>(size d:30 to 40 nm )</a:t>
            </a:r>
          </a:p>
        </p:txBody>
      </p:sp>
      <p:pic>
        <p:nvPicPr>
          <p:cNvPr id="204811" name="Picture 4" descr="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2181" y="3985155"/>
            <a:ext cx="367188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12" name="Rectangle 2"/>
          <p:cNvSpPr>
            <a:spLocks noChangeArrowheads="1"/>
          </p:cNvSpPr>
          <p:nvPr/>
        </p:nvSpPr>
        <p:spPr bwMode="auto">
          <a:xfrm>
            <a:off x="4607718" y="5897126"/>
            <a:ext cx="3960812" cy="493712"/>
          </a:xfrm>
          <a:prstGeom prst="rect">
            <a:avLst/>
          </a:prstGeom>
          <a:gradFill rotWithShape="1">
            <a:gsLst>
              <a:gs pos="0">
                <a:srgbClr val="FFFF00"/>
              </a:gs>
              <a:gs pos="100000">
                <a:schemeClr val="bg1"/>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z="1200" b="1" dirty="0">
                <a:solidFill>
                  <a:srgbClr val="002060"/>
                </a:solidFill>
              </a:rPr>
              <a:t>Fig. (26):</a:t>
            </a:r>
            <a:r>
              <a:rPr lang="en-US" sz="1200" dirty="0">
                <a:solidFill>
                  <a:srgbClr val="002060"/>
                </a:solidFill>
              </a:rPr>
              <a:t> SEM images of the commercial TiO</a:t>
            </a:r>
            <a:r>
              <a:rPr lang="en-US" sz="1200" baseline="-25000" dirty="0">
                <a:solidFill>
                  <a:srgbClr val="002060"/>
                </a:solidFill>
              </a:rPr>
              <a:t>2</a:t>
            </a:r>
            <a:r>
              <a:rPr lang="en-US" sz="1200" dirty="0">
                <a:solidFill>
                  <a:srgbClr val="002060"/>
                </a:solidFill>
              </a:rPr>
              <a:t>. (spherically shape ) (size: 126-206 nm)</a:t>
            </a:r>
          </a:p>
        </p:txBody>
      </p:sp>
    </p:spTree>
    <p:extLst>
      <p:ext uri="{BB962C8B-B14F-4D97-AF65-F5344CB8AC3E}">
        <p14:creationId xmlns:p14="http://schemas.microsoft.com/office/powerpoint/2010/main" val="4258198367"/>
      </p:ext>
    </p:extLst>
  </p:cSld>
  <p:clrMapOvr>
    <a:masterClrMapping/>
  </p:clrMapOvr>
  <p:transition>
    <p:strips dir="l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idx="4294967295"/>
          </p:nvPr>
        </p:nvSpPr>
        <p:spPr>
          <a:xfrm>
            <a:off x="179388" y="0"/>
            <a:ext cx="8713787" cy="908050"/>
          </a:xfrm>
          <a:gradFill rotWithShape="1">
            <a:gsLst>
              <a:gs pos="0">
                <a:srgbClr val="00FF00"/>
              </a:gs>
              <a:gs pos="100000">
                <a:schemeClr val="bg1"/>
              </a:gs>
            </a:gsLst>
            <a:lin ang="2700000" scaled="1"/>
          </a:gradFill>
        </p:spPr>
        <p:txBody>
          <a:bodyPr/>
          <a:lstStyle/>
          <a:p>
            <a:pPr algn="l" eaLnBrk="1" hangingPunct="1"/>
            <a:r>
              <a:rPr lang="en-US" sz="3200" b="1" dirty="0" smtClean="0"/>
              <a:t>Transmission Electron Microscope (TEM)</a:t>
            </a:r>
          </a:p>
        </p:txBody>
      </p:sp>
      <p:sp>
        <p:nvSpPr>
          <p:cNvPr id="205827" name="Rectangle 3"/>
          <p:cNvSpPr>
            <a:spLocks noGrp="1" noChangeArrowheads="1"/>
          </p:cNvSpPr>
          <p:nvPr>
            <p:ph type="body" idx="4294967295"/>
          </p:nvPr>
        </p:nvSpPr>
        <p:spPr>
          <a:xfrm>
            <a:off x="179388" y="3500438"/>
            <a:ext cx="4392612" cy="433387"/>
          </a:xfrm>
          <a:gradFill rotWithShape="1">
            <a:gsLst>
              <a:gs pos="0">
                <a:schemeClr val="bg1"/>
              </a:gs>
              <a:gs pos="100000">
                <a:srgbClr val="FFFF00"/>
              </a:gs>
            </a:gsLst>
            <a:path path="shape">
              <a:fillToRect l="50000" t="50000" r="50000" b="50000"/>
            </a:path>
          </a:gradFill>
        </p:spPr>
        <p:txBody>
          <a:bodyPr/>
          <a:lstStyle/>
          <a:p>
            <a:pPr algn="l" eaLnBrk="1" hangingPunct="1">
              <a:lnSpc>
                <a:spcPct val="80000"/>
              </a:lnSpc>
              <a:buFontTx/>
              <a:buNone/>
            </a:pPr>
            <a:r>
              <a:rPr lang="en-US" sz="1800" smtClean="0"/>
              <a:t>Fig. (27): TEM images of ZnO (s).</a:t>
            </a:r>
          </a:p>
          <a:p>
            <a:pPr algn="l" eaLnBrk="1" hangingPunct="1">
              <a:lnSpc>
                <a:spcPct val="80000"/>
              </a:lnSpc>
              <a:buFontTx/>
              <a:buNone/>
            </a:pPr>
            <a:r>
              <a:rPr lang="en-US" sz="1400" smtClean="0">
                <a:solidFill>
                  <a:schemeClr val="accent2"/>
                </a:solidFill>
              </a:rPr>
              <a:t>(size:12.48-26.12 nm )</a:t>
            </a:r>
          </a:p>
        </p:txBody>
      </p:sp>
      <p:pic>
        <p:nvPicPr>
          <p:cNvPr id="205828" name="Picture 4"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052513"/>
            <a:ext cx="4392612"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9" name="Picture 5" descr="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052513"/>
            <a:ext cx="42481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0" name="Rectangle 2"/>
          <p:cNvSpPr>
            <a:spLocks noChangeArrowheads="1"/>
          </p:cNvSpPr>
          <p:nvPr/>
        </p:nvSpPr>
        <p:spPr bwMode="auto">
          <a:xfrm>
            <a:off x="4751388" y="3429000"/>
            <a:ext cx="4213225" cy="576263"/>
          </a:xfrm>
          <a:prstGeom prst="rect">
            <a:avLst/>
          </a:prstGeom>
          <a:gradFill rotWithShape="1">
            <a:gsLst>
              <a:gs pos="0">
                <a:schemeClr val="bg1"/>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rtl="0"/>
            <a:r>
              <a:rPr lang="en-US" sz="1400">
                <a:solidFill>
                  <a:schemeClr val="tx2"/>
                </a:solidFill>
              </a:rPr>
              <a:t>Fig. (28): TEM images of ZnO (c) nanowire. </a:t>
            </a:r>
            <a:r>
              <a:rPr lang="en-US" sz="1400">
                <a:solidFill>
                  <a:schemeClr val="accent2"/>
                </a:solidFill>
              </a:rPr>
              <a:t>(size d:30-83.87, l: 70.9-406.5 nm)</a:t>
            </a:r>
          </a:p>
        </p:txBody>
      </p:sp>
      <p:pic>
        <p:nvPicPr>
          <p:cNvPr id="205831" name="Picture 4" descr="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4005263"/>
            <a:ext cx="4392612"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2" name="Rectangle 2"/>
          <p:cNvSpPr>
            <a:spLocks noChangeArrowheads="1"/>
          </p:cNvSpPr>
          <p:nvPr/>
        </p:nvSpPr>
        <p:spPr bwMode="auto">
          <a:xfrm>
            <a:off x="179388" y="6237288"/>
            <a:ext cx="4392612" cy="431800"/>
          </a:xfrm>
          <a:prstGeom prst="rect">
            <a:avLst/>
          </a:prstGeom>
          <a:gradFill rotWithShape="1">
            <a:gsLst>
              <a:gs pos="0">
                <a:schemeClr val="bg1"/>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solidFill>
                  <a:schemeClr val="tx2"/>
                </a:solidFill>
              </a:rPr>
              <a:t>Fig. (29):TEM images of synthesized TiO</a:t>
            </a:r>
            <a:r>
              <a:rPr lang="en-US" baseline="-25000">
                <a:solidFill>
                  <a:schemeClr val="tx2"/>
                </a:solidFill>
              </a:rPr>
              <a:t>2</a:t>
            </a:r>
            <a:r>
              <a:rPr lang="en-US">
                <a:solidFill>
                  <a:schemeClr val="tx2"/>
                </a:solidFill>
              </a:rPr>
              <a:t> .</a:t>
            </a:r>
            <a:br>
              <a:rPr lang="en-US">
                <a:solidFill>
                  <a:schemeClr val="tx2"/>
                </a:solidFill>
              </a:rPr>
            </a:br>
            <a:r>
              <a:rPr lang="en-US">
                <a:solidFill>
                  <a:schemeClr val="accent2"/>
                </a:solidFill>
              </a:rPr>
              <a:t>(size: 8.52-34.5 nm)</a:t>
            </a:r>
          </a:p>
        </p:txBody>
      </p:sp>
      <p:pic>
        <p:nvPicPr>
          <p:cNvPr id="205833" name="Picture 5" descr="Vi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4076700"/>
            <a:ext cx="424815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4" name="Rectangle 2"/>
          <p:cNvSpPr>
            <a:spLocks noChangeArrowheads="1"/>
          </p:cNvSpPr>
          <p:nvPr/>
        </p:nvSpPr>
        <p:spPr bwMode="auto">
          <a:xfrm>
            <a:off x="4716463" y="6237288"/>
            <a:ext cx="4248150" cy="431800"/>
          </a:xfrm>
          <a:prstGeom prst="rect">
            <a:avLst/>
          </a:prstGeom>
          <a:gradFill rotWithShape="1">
            <a:gsLst>
              <a:gs pos="0">
                <a:schemeClr val="bg1"/>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solidFill>
                  <a:schemeClr val="tx2"/>
                </a:solidFill>
              </a:rPr>
              <a:t>Fig. (30): TEM images of commercial TiO</a:t>
            </a:r>
            <a:r>
              <a:rPr lang="en-US" baseline="-25000">
                <a:solidFill>
                  <a:schemeClr val="tx2"/>
                </a:solidFill>
              </a:rPr>
              <a:t>2</a:t>
            </a:r>
            <a:r>
              <a:rPr lang="en-US">
                <a:solidFill>
                  <a:schemeClr val="tx2"/>
                </a:solidFill>
              </a:rPr>
              <a:t> (antase</a:t>
            </a:r>
            <a:r>
              <a:rPr lang="en-US">
                <a:solidFill>
                  <a:schemeClr val="accent2"/>
                </a:solidFill>
              </a:rPr>
              <a:t>).(size d: 33.3-100nm, l:100-273 nm)</a:t>
            </a:r>
          </a:p>
        </p:txBody>
      </p:sp>
    </p:spTree>
    <p:extLst>
      <p:ext uri="{BB962C8B-B14F-4D97-AF65-F5344CB8AC3E}">
        <p14:creationId xmlns:p14="http://schemas.microsoft.com/office/powerpoint/2010/main" val="794795014"/>
      </p:ext>
    </p:extLst>
  </p:cSld>
  <p:clrMapOvr>
    <a:masterClrMapping/>
  </p:clrMapOvr>
  <p:transition>
    <p:strips dir="l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143000"/>
            <a:ext cx="8686800" cy="5105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txBox="1">
            <a:spLocks noChangeArrowheads="1"/>
          </p:cNvSpPr>
          <p:nvPr/>
        </p:nvSpPr>
        <p:spPr bwMode="auto">
          <a:xfrm>
            <a:off x="250825" y="0"/>
            <a:ext cx="8713788" cy="692150"/>
          </a:xfrm>
          <a:prstGeom prst="rect">
            <a:avLst/>
          </a:prstGeom>
          <a:gradFill rotWithShape="1">
            <a:gsLst>
              <a:gs pos="0">
                <a:srgbClr val="FFFF00"/>
              </a:gs>
              <a:gs pos="100000">
                <a:srgbClr val="FF99CC"/>
              </a:gs>
            </a:gsLst>
            <a:lin ang="2700000" scaled="1"/>
          </a:gradFill>
          <a:ln>
            <a:noFill/>
          </a:ln>
          <a:effectLst/>
          <a:extLst/>
        </p:spPr>
        <p:txBody>
          <a:bodyPr vert="horz" wrap="square" lIns="91440" tIns="45720" rIns="91440" bIns="45720" numCol="1" anchor="ctr" anchorCtr="0" compatLnSpc="1">
            <a:prstTxWarp prst="textNoShape">
              <a:avLst/>
            </a:prstTxWarp>
          </a:bodyPr>
          <a:lstStyle>
            <a:lvl1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a:lstStyle>
          <a:p>
            <a:pPr algn="l" eaLnBrk="1" hangingPunct="1"/>
            <a:r>
              <a:rPr lang="en-US" sz="2800" b="1" dirty="0" smtClean="0"/>
              <a:t>Scanning Electron Microscope (SEM) from Iron</a:t>
            </a:r>
            <a:r>
              <a:rPr lang="en-US" sz="2800" dirty="0" smtClean="0"/>
              <a:t> </a:t>
            </a:r>
          </a:p>
        </p:txBody>
      </p:sp>
    </p:spTree>
    <p:extLst>
      <p:ext uri="{BB962C8B-B14F-4D97-AF65-F5344CB8AC3E}">
        <p14:creationId xmlns:p14="http://schemas.microsoft.com/office/powerpoint/2010/main" val="29246492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533400"/>
            <a:ext cx="5029200" cy="523220"/>
          </a:xfrm>
          <a:prstGeom prst="rect">
            <a:avLst/>
          </a:prstGeom>
          <a:noFill/>
        </p:spPr>
        <p:txBody>
          <a:bodyPr wrap="square" rtlCol="1">
            <a:spAutoFit/>
          </a:bodyPr>
          <a:lstStyle/>
          <a:p>
            <a:pPr algn="l"/>
            <a:r>
              <a:rPr lang="en-US" sz="2800" b="1" dirty="0">
                <a:solidFill>
                  <a:srgbClr val="00B050"/>
                </a:solidFill>
              </a:rPr>
              <a:t>Bioremediation </a:t>
            </a:r>
            <a:r>
              <a:rPr lang="en-US" sz="2800" b="1" dirty="0" smtClean="0">
                <a:solidFill>
                  <a:srgbClr val="00B050"/>
                </a:solidFill>
              </a:rPr>
              <a:t>Technique</a:t>
            </a:r>
            <a:endParaRPr lang="ar-EG" dirty="0">
              <a:solidFill>
                <a:srgbClr val="00B050"/>
              </a:solidFill>
            </a:endParaRPr>
          </a:p>
        </p:txBody>
      </p:sp>
      <p:sp>
        <p:nvSpPr>
          <p:cNvPr id="3" name="TextBox 2"/>
          <p:cNvSpPr txBox="1"/>
          <p:nvPr/>
        </p:nvSpPr>
        <p:spPr>
          <a:xfrm>
            <a:off x="685800" y="1295400"/>
            <a:ext cx="7772400" cy="4801314"/>
          </a:xfrm>
          <a:prstGeom prst="rect">
            <a:avLst/>
          </a:prstGeom>
          <a:noFill/>
        </p:spPr>
        <p:txBody>
          <a:bodyPr wrap="square" rtlCol="1">
            <a:spAutoFit/>
          </a:bodyPr>
          <a:lstStyle/>
          <a:p>
            <a:pPr algn="just" rtl="0"/>
            <a:r>
              <a:rPr lang="en-US" sz="2400" b="1" dirty="0">
                <a:solidFill>
                  <a:srgbClr val="0070C0"/>
                </a:solidFill>
              </a:rPr>
              <a:t>The bioremediation test was carried out at pesticides laboratory, Dep. of Pesticides chemistry and Toxicity, Fac. of Agric. </a:t>
            </a:r>
            <a:r>
              <a:rPr lang="en-US" sz="2400" b="1" dirty="0" err="1">
                <a:solidFill>
                  <a:srgbClr val="0070C0"/>
                </a:solidFill>
              </a:rPr>
              <a:t>Kafrelsheikh</a:t>
            </a:r>
            <a:r>
              <a:rPr lang="en-US" sz="2400" b="1" dirty="0">
                <a:solidFill>
                  <a:srgbClr val="0070C0"/>
                </a:solidFill>
              </a:rPr>
              <a:t> Univ. The selected microbial isolates (A1)</a:t>
            </a:r>
            <a:r>
              <a:rPr lang="en-US" sz="2400" b="1" i="1" dirty="0">
                <a:solidFill>
                  <a:srgbClr val="0070C0"/>
                </a:solidFill>
              </a:rPr>
              <a:t> </a:t>
            </a:r>
            <a:r>
              <a:rPr lang="en-US" sz="2400" b="1" i="1" dirty="0" err="1">
                <a:solidFill>
                  <a:srgbClr val="0070C0"/>
                </a:solidFill>
              </a:rPr>
              <a:t>Aspergillius</a:t>
            </a:r>
            <a:r>
              <a:rPr lang="en-US" sz="2400" b="1" i="1" dirty="0">
                <a:solidFill>
                  <a:srgbClr val="0070C0"/>
                </a:solidFill>
              </a:rPr>
              <a:t> </a:t>
            </a:r>
            <a:r>
              <a:rPr lang="en-US" sz="2400" b="1" i="1" dirty="0" err="1">
                <a:solidFill>
                  <a:srgbClr val="0070C0"/>
                </a:solidFill>
              </a:rPr>
              <a:t>fumigatus</a:t>
            </a:r>
            <a:r>
              <a:rPr lang="en-US" sz="2400" b="1" i="1" dirty="0">
                <a:solidFill>
                  <a:srgbClr val="0070C0"/>
                </a:solidFill>
              </a:rPr>
              <a:t> and </a:t>
            </a:r>
            <a:r>
              <a:rPr lang="en-US" sz="2400" b="1" dirty="0">
                <a:solidFill>
                  <a:srgbClr val="0070C0"/>
                </a:solidFill>
              </a:rPr>
              <a:t>(A2)</a:t>
            </a:r>
            <a:r>
              <a:rPr lang="en-US" sz="2400" b="1" i="1" dirty="0">
                <a:solidFill>
                  <a:srgbClr val="0070C0"/>
                </a:solidFill>
              </a:rPr>
              <a:t> </a:t>
            </a:r>
            <a:r>
              <a:rPr lang="en-US" sz="2400" b="1" i="1" dirty="0" err="1">
                <a:solidFill>
                  <a:srgbClr val="0070C0"/>
                </a:solidFill>
              </a:rPr>
              <a:t>Xanthomonas</a:t>
            </a:r>
            <a:r>
              <a:rPr lang="en-US" sz="2400" b="1" i="1" dirty="0">
                <a:solidFill>
                  <a:srgbClr val="0070C0"/>
                </a:solidFill>
              </a:rPr>
              <a:t> </a:t>
            </a:r>
            <a:r>
              <a:rPr lang="en-US" sz="2400" b="1" i="1" dirty="0" err="1">
                <a:solidFill>
                  <a:srgbClr val="0070C0"/>
                </a:solidFill>
              </a:rPr>
              <a:t>campestris</a:t>
            </a:r>
            <a:r>
              <a:rPr lang="en-US" sz="2400" b="1" i="1" dirty="0">
                <a:solidFill>
                  <a:srgbClr val="0070C0"/>
                </a:solidFill>
              </a:rPr>
              <a:t> </a:t>
            </a:r>
            <a:r>
              <a:rPr lang="en-US" sz="2400" b="1" i="1" dirty="0" err="1">
                <a:solidFill>
                  <a:srgbClr val="0070C0"/>
                </a:solidFill>
              </a:rPr>
              <a:t>pv</a:t>
            </a:r>
            <a:r>
              <a:rPr lang="en-US" sz="2400" b="1" i="1" dirty="0">
                <a:solidFill>
                  <a:srgbClr val="0070C0"/>
                </a:solidFill>
              </a:rPr>
              <a:t>. </a:t>
            </a:r>
            <a:r>
              <a:rPr lang="en-US" sz="2400" b="1" i="1" dirty="0" err="1">
                <a:solidFill>
                  <a:srgbClr val="0070C0"/>
                </a:solidFill>
              </a:rPr>
              <a:t>Translucens</a:t>
            </a:r>
            <a:r>
              <a:rPr lang="en-US" sz="2400" b="1" dirty="0">
                <a:solidFill>
                  <a:srgbClr val="0070C0"/>
                </a:solidFill>
              </a:rPr>
              <a:t> were cultured onto MSL spiked with the tested insecticides </a:t>
            </a:r>
            <a:r>
              <a:rPr lang="en-US" sz="2400" b="1" dirty="0" smtClean="0">
                <a:solidFill>
                  <a:srgbClr val="0070C0"/>
                </a:solidFill>
              </a:rPr>
              <a:t>(</a:t>
            </a:r>
            <a:r>
              <a:rPr lang="en-US" sz="2400" b="1" dirty="0" err="1" smtClean="0">
                <a:solidFill>
                  <a:srgbClr val="0070C0"/>
                </a:solidFill>
              </a:rPr>
              <a:t>lindane</a:t>
            </a:r>
            <a:r>
              <a:rPr lang="en-US" sz="2400" b="1" dirty="0">
                <a:solidFill>
                  <a:srgbClr val="0070C0"/>
                </a:solidFill>
              </a:rPr>
              <a:t>), separately for 7 days and then the growing colonies were washed with three ml sterilized MSL liquid medium. The cell suspension of 10</a:t>
            </a:r>
            <a:r>
              <a:rPr lang="en-US" sz="2400" b="1" baseline="30000" dirty="0">
                <a:solidFill>
                  <a:srgbClr val="0070C0"/>
                </a:solidFill>
              </a:rPr>
              <a:t>8</a:t>
            </a:r>
            <a:r>
              <a:rPr lang="en-US" sz="2400" b="1" dirty="0">
                <a:solidFill>
                  <a:srgbClr val="0070C0"/>
                </a:solidFill>
              </a:rPr>
              <a:t>cfu/ml (</a:t>
            </a:r>
            <a:r>
              <a:rPr lang="en-US" sz="2400" b="1" dirty="0" err="1">
                <a:solidFill>
                  <a:srgbClr val="0070C0"/>
                </a:solidFill>
              </a:rPr>
              <a:t>cfu:colony</a:t>
            </a:r>
            <a:r>
              <a:rPr lang="en-US" sz="2400" b="1" dirty="0">
                <a:solidFill>
                  <a:srgbClr val="0070C0"/>
                </a:solidFill>
              </a:rPr>
              <a:t> forming unit) was used to inoculate 100 ml MSL liquid medium containing 5ppm of the tested insecticide.</a:t>
            </a:r>
          </a:p>
          <a:p>
            <a:endParaRPr lang="ar-EG" dirty="0"/>
          </a:p>
        </p:txBody>
      </p:sp>
    </p:spTree>
    <p:extLst>
      <p:ext uri="{BB962C8B-B14F-4D97-AF65-F5344CB8AC3E}">
        <p14:creationId xmlns:p14="http://schemas.microsoft.com/office/powerpoint/2010/main" val="38649890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238384"/>
            <a:ext cx="3352800" cy="584775"/>
          </a:xfrm>
          <a:prstGeom prst="rect">
            <a:avLst/>
          </a:prstGeom>
          <a:noFill/>
        </p:spPr>
        <p:txBody>
          <a:bodyPr wrap="square" rtlCol="1">
            <a:spAutoFit/>
          </a:bodyPr>
          <a:lstStyle/>
          <a:p>
            <a:pPr algn="l"/>
            <a:r>
              <a:rPr lang="en-US" sz="3200" b="1" u="sng" dirty="0">
                <a:solidFill>
                  <a:srgbClr val="C00000"/>
                </a:solidFill>
              </a:rPr>
              <a:t>Toxicity test</a:t>
            </a:r>
            <a:endParaRPr lang="ar-EG" u="sng" dirty="0">
              <a:solidFill>
                <a:srgbClr val="C00000"/>
              </a:solidFill>
            </a:endParaRPr>
          </a:p>
        </p:txBody>
      </p:sp>
      <p:sp>
        <p:nvSpPr>
          <p:cNvPr id="3" name="TextBox 2"/>
          <p:cNvSpPr txBox="1"/>
          <p:nvPr/>
        </p:nvSpPr>
        <p:spPr>
          <a:xfrm>
            <a:off x="762000" y="875711"/>
            <a:ext cx="7848600" cy="5647700"/>
          </a:xfrm>
          <a:prstGeom prst="rect">
            <a:avLst/>
          </a:prstGeom>
          <a:noFill/>
        </p:spPr>
        <p:txBody>
          <a:bodyPr wrap="square" rtlCol="1">
            <a:spAutoFit/>
          </a:bodyPr>
          <a:lstStyle/>
          <a:p>
            <a:pPr algn="just" rtl="0"/>
            <a:r>
              <a:rPr lang="en-US" sz="1900" dirty="0">
                <a:solidFill>
                  <a:srgbClr val="C00000"/>
                </a:solidFill>
              </a:rPr>
              <a:t>To confirm the complete detoxification of </a:t>
            </a:r>
            <a:r>
              <a:rPr lang="en-US" sz="1900" dirty="0" err="1">
                <a:solidFill>
                  <a:srgbClr val="C00000"/>
                </a:solidFill>
              </a:rPr>
              <a:t>lindane</a:t>
            </a:r>
            <a:r>
              <a:rPr lang="en-US" sz="1900" dirty="0">
                <a:solidFill>
                  <a:srgbClr val="C00000"/>
                </a:solidFill>
              </a:rPr>
              <a:t> in treated water, toxicity test was conducted on rats. </a:t>
            </a:r>
            <a:r>
              <a:rPr lang="en-US" sz="1900" dirty="0" err="1">
                <a:solidFill>
                  <a:srgbClr val="C00000"/>
                </a:solidFill>
              </a:rPr>
              <a:t>Lindane</a:t>
            </a:r>
            <a:r>
              <a:rPr lang="en-US" sz="1900" dirty="0">
                <a:solidFill>
                  <a:srgbClr val="C00000"/>
                </a:solidFill>
              </a:rPr>
              <a:t> contaminated-waters after treatment with </a:t>
            </a:r>
            <a:r>
              <a:rPr lang="en-US" sz="1900" dirty="0" err="1">
                <a:solidFill>
                  <a:srgbClr val="C00000"/>
                </a:solidFill>
              </a:rPr>
              <a:t>ZnO</a:t>
            </a:r>
            <a:r>
              <a:rPr lang="en-US" sz="1900" dirty="0">
                <a:solidFill>
                  <a:srgbClr val="C00000"/>
                </a:solidFill>
              </a:rPr>
              <a:t>/H</a:t>
            </a:r>
            <a:r>
              <a:rPr lang="en-US" sz="1900" baseline="-25000" dirty="0">
                <a:solidFill>
                  <a:srgbClr val="C00000"/>
                </a:solidFill>
              </a:rPr>
              <a:t>2</a:t>
            </a:r>
            <a:r>
              <a:rPr lang="en-US" sz="1900" dirty="0">
                <a:solidFill>
                  <a:srgbClr val="C00000"/>
                </a:solidFill>
              </a:rPr>
              <a:t>O</a:t>
            </a:r>
            <a:r>
              <a:rPr lang="en-US" sz="1900" baseline="-25000" dirty="0">
                <a:solidFill>
                  <a:srgbClr val="C00000"/>
                </a:solidFill>
              </a:rPr>
              <a:t>2</a:t>
            </a:r>
            <a:r>
              <a:rPr lang="en-US" sz="1900" dirty="0">
                <a:solidFill>
                  <a:srgbClr val="C00000"/>
                </a:solidFill>
              </a:rPr>
              <a:t>/UV, and </a:t>
            </a:r>
            <a:r>
              <a:rPr lang="en-US" sz="1900" i="1" dirty="0" err="1">
                <a:solidFill>
                  <a:srgbClr val="C00000"/>
                </a:solidFill>
              </a:rPr>
              <a:t>Xanthomonas</a:t>
            </a:r>
            <a:r>
              <a:rPr lang="en-US" sz="1900" i="1" dirty="0">
                <a:solidFill>
                  <a:srgbClr val="C00000"/>
                </a:solidFill>
              </a:rPr>
              <a:t> </a:t>
            </a:r>
            <a:r>
              <a:rPr lang="en-US" sz="1900" i="1" dirty="0" err="1">
                <a:solidFill>
                  <a:srgbClr val="C00000"/>
                </a:solidFill>
              </a:rPr>
              <a:t>campestris</a:t>
            </a:r>
            <a:r>
              <a:rPr lang="en-US" sz="1900" i="1" dirty="0">
                <a:solidFill>
                  <a:srgbClr val="C00000"/>
                </a:solidFill>
              </a:rPr>
              <a:t> </a:t>
            </a:r>
            <a:r>
              <a:rPr lang="en-US" sz="1900" i="1" dirty="0" err="1">
                <a:solidFill>
                  <a:srgbClr val="C00000"/>
                </a:solidFill>
              </a:rPr>
              <a:t>pv</a:t>
            </a:r>
            <a:r>
              <a:rPr lang="en-US" sz="1900" i="1" dirty="0">
                <a:solidFill>
                  <a:srgbClr val="C00000"/>
                </a:solidFill>
              </a:rPr>
              <a:t>. </a:t>
            </a:r>
            <a:r>
              <a:rPr lang="en-US" sz="1900" i="1" dirty="0" err="1">
                <a:solidFill>
                  <a:srgbClr val="C00000"/>
                </a:solidFill>
              </a:rPr>
              <a:t>Translucens</a:t>
            </a:r>
            <a:r>
              <a:rPr lang="en-US" sz="1900" dirty="0">
                <a:solidFill>
                  <a:srgbClr val="C00000"/>
                </a:solidFill>
              </a:rPr>
              <a:t> were orally administrated to the tested rats. This test was carried out to measure the effect of the possible remaining </a:t>
            </a:r>
            <a:r>
              <a:rPr lang="en-US" sz="1900" dirty="0" err="1">
                <a:solidFill>
                  <a:srgbClr val="C00000"/>
                </a:solidFill>
              </a:rPr>
              <a:t>lindane</a:t>
            </a:r>
            <a:r>
              <a:rPr lang="en-US" sz="1900" dirty="0">
                <a:solidFill>
                  <a:srgbClr val="C00000"/>
                </a:solidFill>
              </a:rPr>
              <a:t> (parent or metabolites) in the water samples after remediation on rats with respect to histological changes in liver and kidney of treated rats relative to control. </a:t>
            </a:r>
          </a:p>
          <a:p>
            <a:pPr algn="just" rtl="0"/>
            <a:r>
              <a:rPr lang="en-US" sz="1900" dirty="0">
                <a:solidFill>
                  <a:srgbClr val="C00000"/>
                </a:solidFill>
              </a:rPr>
              <a:t>   Adult rats (</a:t>
            </a:r>
            <a:r>
              <a:rPr lang="en-US" sz="1900" i="1" dirty="0">
                <a:solidFill>
                  <a:srgbClr val="C00000"/>
                </a:solidFill>
              </a:rPr>
              <a:t>Sprague </a:t>
            </a:r>
            <a:r>
              <a:rPr lang="en-US" sz="1900" i="1" dirty="0" err="1">
                <a:solidFill>
                  <a:srgbClr val="C00000"/>
                </a:solidFill>
              </a:rPr>
              <a:t>Dawley</a:t>
            </a:r>
            <a:r>
              <a:rPr lang="en-US" sz="1900" dirty="0">
                <a:solidFill>
                  <a:srgbClr val="C00000"/>
                </a:solidFill>
              </a:rPr>
              <a:t>) with 100-120 </a:t>
            </a:r>
            <a:r>
              <a:rPr lang="en-US" sz="1900" dirty="0" err="1">
                <a:solidFill>
                  <a:srgbClr val="C00000"/>
                </a:solidFill>
              </a:rPr>
              <a:t>gm</a:t>
            </a:r>
            <a:r>
              <a:rPr lang="en-US" sz="1900" dirty="0">
                <a:solidFill>
                  <a:srgbClr val="C00000"/>
                </a:solidFill>
              </a:rPr>
              <a:t> of weight, obtained from Faculty of Veterinary Medicine, </a:t>
            </a:r>
            <a:r>
              <a:rPr lang="en-US" sz="1900" dirty="0" err="1">
                <a:solidFill>
                  <a:srgbClr val="C00000"/>
                </a:solidFill>
              </a:rPr>
              <a:t>Kafr</a:t>
            </a:r>
            <a:r>
              <a:rPr lang="en-US" sz="1900" dirty="0">
                <a:solidFill>
                  <a:srgbClr val="C00000"/>
                </a:solidFill>
              </a:rPr>
              <a:t>-El-</a:t>
            </a:r>
            <a:r>
              <a:rPr lang="en-US" sz="1900" dirty="0" err="1">
                <a:solidFill>
                  <a:srgbClr val="C00000"/>
                </a:solidFill>
              </a:rPr>
              <a:t>Shiekh</a:t>
            </a:r>
            <a:r>
              <a:rPr lang="en-US" sz="1900" dirty="0">
                <a:solidFill>
                  <a:srgbClr val="C00000"/>
                </a:solidFill>
              </a:rPr>
              <a:t> University were used. Rats were housed in polypropylene cages under standard conditions with free access to drinking water and food. The animals were randomly divided into five groups each comprising of three animals and the treated samples that possibly contain </a:t>
            </a:r>
            <a:r>
              <a:rPr lang="en-US" sz="1900" dirty="0" err="1">
                <a:solidFill>
                  <a:srgbClr val="C00000"/>
                </a:solidFill>
              </a:rPr>
              <a:t>lindane</a:t>
            </a:r>
            <a:r>
              <a:rPr lang="en-US" sz="1900" dirty="0">
                <a:solidFill>
                  <a:srgbClr val="C00000"/>
                </a:solidFill>
              </a:rPr>
              <a:t> were given to rats as oral administration. Control group rats were fed with normal diet and given oral dose containing no </a:t>
            </a:r>
            <a:r>
              <a:rPr lang="en-US" sz="1900" dirty="0" err="1">
                <a:solidFill>
                  <a:srgbClr val="C00000"/>
                </a:solidFill>
              </a:rPr>
              <a:t>lindane</a:t>
            </a:r>
            <a:r>
              <a:rPr lang="en-US" sz="1900" dirty="0">
                <a:solidFill>
                  <a:srgbClr val="C00000"/>
                </a:solidFill>
              </a:rPr>
              <a:t>. After 28 days, the rats were scarified under anesthesia and the kidney and liver organs were removed and prepared for </a:t>
            </a:r>
            <a:r>
              <a:rPr lang="en-US" sz="1900" dirty="0" err="1">
                <a:solidFill>
                  <a:srgbClr val="C00000"/>
                </a:solidFill>
              </a:rPr>
              <a:t>histopathological</a:t>
            </a:r>
            <a:r>
              <a:rPr lang="en-US" sz="1900" dirty="0">
                <a:solidFill>
                  <a:srgbClr val="C00000"/>
                </a:solidFill>
              </a:rPr>
              <a:t> examination according to the method described </a:t>
            </a:r>
            <a:r>
              <a:rPr lang="en-US" sz="1900" dirty="0" smtClean="0">
                <a:solidFill>
                  <a:srgbClr val="C00000"/>
                </a:solidFill>
              </a:rPr>
              <a:t>by Bancroft and Stevens (1996). </a:t>
            </a:r>
            <a:endParaRPr lang="ar-EG" sz="1900" dirty="0"/>
          </a:p>
        </p:txBody>
      </p:sp>
    </p:spTree>
    <p:extLst>
      <p:ext uri="{BB962C8B-B14F-4D97-AF65-F5344CB8AC3E}">
        <p14:creationId xmlns:p14="http://schemas.microsoft.com/office/powerpoint/2010/main" val="12849600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684213" y="1484313"/>
            <a:ext cx="7772400" cy="3673475"/>
          </a:xfrm>
          <a:prstGeom prst="rect">
            <a:avLst/>
          </a:prstGeom>
          <a:gradFill rotWithShape="1">
            <a:gsLst>
              <a:gs pos="0">
                <a:schemeClr val="bg1"/>
              </a:gs>
              <a:gs pos="100000">
                <a:srgbClr val="33CC33"/>
              </a:gs>
            </a:gsLst>
            <a:lin ang="2700000" scaled="1"/>
          </a:gradFill>
          <a:ln>
            <a:noFill/>
          </a:ln>
          <a:effectLst/>
          <a:extLst/>
        </p:spPr>
        <p:txBody>
          <a:bodyPr vert="horz" wrap="square" lIns="91440" tIns="45720" rIns="91440" bIns="45720" numCol="1" anchor="ctr" anchorCtr="0" compatLnSpc="1">
            <a:prstTxWarp prst="textNoShape">
              <a:avLst/>
            </a:prstTxWarp>
          </a:bodyPr>
          <a:lstStyle>
            <a:lvl1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a:lstStyle>
          <a:p>
            <a:pPr eaLnBrk="1" hangingPunct="1"/>
            <a:r>
              <a:rPr lang="en-US" sz="8000" b="1" dirty="0" smtClean="0"/>
              <a:t>Results and </a:t>
            </a:r>
            <a:r>
              <a:rPr lang="en-US" sz="8000" b="1" dirty="0" smtClean="0">
                <a:effectLst/>
              </a:rPr>
              <a:t>Discussion</a:t>
            </a:r>
          </a:p>
        </p:txBody>
      </p:sp>
    </p:spTree>
    <p:extLst>
      <p:ext uri="{BB962C8B-B14F-4D97-AF65-F5344CB8AC3E}">
        <p14:creationId xmlns:p14="http://schemas.microsoft.com/office/powerpoint/2010/main" val="25727942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1" name="Rectangle 3" descr="رق"/>
          <p:cNvSpPr>
            <a:spLocks noGrp="1" noChangeArrowheads="1"/>
          </p:cNvSpPr>
          <p:nvPr>
            <p:ph type="body" idx="1"/>
          </p:nvPr>
        </p:nvSpPr>
        <p:spPr>
          <a:xfrm>
            <a:off x="395288" y="692150"/>
            <a:ext cx="8278812" cy="5175250"/>
          </a:xfrm>
          <a:blipFill dpi="0" rotWithShape="1">
            <a:blip r:embed="rId2">
              <a:duotone>
                <a:prstClr val="black"/>
                <a:schemeClr val="accent5">
                  <a:tint val="45000"/>
                  <a:satMod val="400000"/>
                </a:schemeClr>
              </a:duotone>
              <a:extLst>
                <a:ext uri="{BEBA8EAE-BF5A-486C-A8C5-ECC9F3942E4B}">
                  <a14:imgProps xmlns:a14="http://schemas.microsoft.com/office/drawing/2010/main">
                    <a14:imgLayer r:embed="rId3">
                      <a14:imgEffect>
                        <a14:colorTemperature colorTemp="4700"/>
                      </a14:imgEffect>
                    </a14:imgLayer>
                  </a14:imgProps>
                </a:ext>
              </a:extLst>
            </a:blip>
            <a:srcRect/>
            <a:tile tx="0" ty="0" sx="100000" sy="100000" flip="none" algn="tl"/>
          </a:blipFill>
        </p:spPr>
        <p:txBody>
          <a:bodyPr/>
          <a:lstStyle/>
          <a:p>
            <a:pPr algn="ctr" rtl="0">
              <a:buFontTx/>
              <a:buNone/>
            </a:pPr>
            <a:r>
              <a:rPr lang="en-US" dirty="0" smtClean="0">
                <a:solidFill>
                  <a:srgbClr val="C00000"/>
                </a:solidFill>
              </a:rPr>
              <a:t>Organic pollutant + AOPs (</a:t>
            </a:r>
            <a:r>
              <a:rPr lang="en-US" baseline="30000" dirty="0" smtClean="0">
                <a:solidFill>
                  <a:srgbClr val="C00000"/>
                </a:solidFill>
              </a:rPr>
              <a:t>•</a:t>
            </a:r>
            <a:r>
              <a:rPr lang="en-US" dirty="0" smtClean="0">
                <a:solidFill>
                  <a:srgbClr val="C00000"/>
                </a:solidFill>
              </a:rPr>
              <a:t>OH , O</a:t>
            </a:r>
            <a:r>
              <a:rPr lang="en-US" baseline="-25000" dirty="0" smtClean="0">
                <a:solidFill>
                  <a:srgbClr val="C00000"/>
                </a:solidFill>
              </a:rPr>
              <a:t>2</a:t>
            </a:r>
            <a:r>
              <a:rPr lang="en-US" baseline="30000" dirty="0" smtClean="0">
                <a:solidFill>
                  <a:srgbClr val="C00000"/>
                </a:solidFill>
              </a:rPr>
              <a:t> </a:t>
            </a:r>
            <a:r>
              <a:rPr lang="en-US" b="1" baseline="30000" dirty="0" smtClean="0">
                <a:solidFill>
                  <a:srgbClr val="C00000"/>
                </a:solidFill>
              </a:rPr>
              <a:t>.-</a:t>
            </a:r>
            <a:r>
              <a:rPr lang="en-US" dirty="0" smtClean="0">
                <a:solidFill>
                  <a:srgbClr val="C00000"/>
                </a:solidFill>
              </a:rPr>
              <a:t>)</a:t>
            </a:r>
          </a:p>
        </p:txBody>
      </p:sp>
      <p:sp>
        <p:nvSpPr>
          <p:cNvPr id="247813" name="Rectangle 5"/>
          <p:cNvSpPr>
            <a:spLocks noChangeArrowheads="1"/>
          </p:cNvSpPr>
          <p:nvPr/>
        </p:nvSpPr>
        <p:spPr bwMode="auto">
          <a:xfrm>
            <a:off x="3131878" y="1884445"/>
            <a:ext cx="1225015" cy="46166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i="1" dirty="0" err="1">
                <a:solidFill>
                  <a:srgbClr val="C00000"/>
                </a:solidFill>
              </a:rPr>
              <a:t>h</a:t>
            </a:r>
            <a:r>
              <a:rPr lang="en-US" sz="2400" i="1" dirty="0" err="1" smtClean="0">
                <a:solidFill>
                  <a:srgbClr val="C00000"/>
                </a:solidFill>
              </a:rPr>
              <a:t>v</a:t>
            </a:r>
            <a:r>
              <a:rPr lang="en-US" sz="2400" dirty="0" smtClean="0">
                <a:solidFill>
                  <a:srgbClr val="C00000"/>
                </a:solidFill>
              </a:rPr>
              <a:t> ≥ </a:t>
            </a:r>
            <a:r>
              <a:rPr lang="en-US" sz="2400" dirty="0" err="1" smtClean="0">
                <a:solidFill>
                  <a:srgbClr val="C00000"/>
                </a:solidFill>
              </a:rPr>
              <a:t>Eg</a:t>
            </a:r>
            <a:endParaRPr lang="en-US" sz="2400" dirty="0">
              <a:solidFill>
                <a:srgbClr val="C00000"/>
              </a:solidFill>
            </a:endParaRPr>
          </a:p>
        </p:txBody>
      </p:sp>
      <p:sp>
        <p:nvSpPr>
          <p:cNvPr id="247814" name="Text Box 6"/>
          <p:cNvSpPr txBox="1">
            <a:spLocks noChangeArrowheads="1"/>
          </p:cNvSpPr>
          <p:nvPr/>
        </p:nvSpPr>
        <p:spPr bwMode="auto">
          <a:xfrm>
            <a:off x="4641344" y="1888910"/>
            <a:ext cx="2520950" cy="457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dirty="0">
                <a:solidFill>
                  <a:srgbClr val="C00000"/>
                </a:solidFill>
              </a:rPr>
              <a:t>Semiconductor</a:t>
            </a:r>
            <a:r>
              <a:rPr lang="en-US" dirty="0">
                <a:solidFill>
                  <a:srgbClr val="C00000"/>
                </a:solidFill>
              </a:rPr>
              <a:t> </a:t>
            </a:r>
          </a:p>
        </p:txBody>
      </p:sp>
      <p:sp>
        <p:nvSpPr>
          <p:cNvPr id="247815" name="Rectangle 7"/>
          <p:cNvSpPr>
            <a:spLocks noChangeArrowheads="1"/>
          </p:cNvSpPr>
          <p:nvPr/>
        </p:nvSpPr>
        <p:spPr bwMode="auto">
          <a:xfrm>
            <a:off x="1905287" y="3268033"/>
            <a:ext cx="5472113" cy="579438"/>
          </a:xfrm>
          <a:prstGeom prst="rect">
            <a:avLst/>
          </a:prstGeom>
          <a:solidFill>
            <a:srgbClr val="66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b="1" dirty="0"/>
              <a:t>CO</a:t>
            </a:r>
            <a:r>
              <a:rPr lang="en-US" sz="3200" b="1" baseline="-25000" dirty="0"/>
              <a:t>2</a:t>
            </a:r>
            <a:r>
              <a:rPr lang="en-US" sz="3200" b="1" dirty="0"/>
              <a:t>+H</a:t>
            </a:r>
            <a:r>
              <a:rPr lang="en-US" sz="3200" b="1" baseline="-25000" dirty="0"/>
              <a:t>2</a:t>
            </a:r>
            <a:r>
              <a:rPr lang="en-US" sz="3200" b="1" dirty="0"/>
              <a:t>O+ Inorganic ions</a:t>
            </a:r>
          </a:p>
        </p:txBody>
      </p:sp>
      <p:sp>
        <p:nvSpPr>
          <p:cNvPr id="247816" name="Text Box 8"/>
          <p:cNvSpPr txBox="1">
            <a:spLocks noChangeArrowheads="1"/>
          </p:cNvSpPr>
          <p:nvPr/>
        </p:nvSpPr>
        <p:spPr bwMode="auto">
          <a:xfrm>
            <a:off x="2667000" y="4876800"/>
            <a:ext cx="3024188" cy="457200"/>
          </a:xfrm>
          <a:prstGeom prst="rect">
            <a:avLst/>
          </a:prstGeom>
          <a:solidFill>
            <a:srgbClr val="66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dirty="0"/>
              <a:t>Total mineralization</a:t>
            </a:r>
          </a:p>
        </p:txBody>
      </p:sp>
      <p:sp>
        <p:nvSpPr>
          <p:cNvPr id="2" name="Down Arrow 1"/>
          <p:cNvSpPr/>
          <p:nvPr/>
        </p:nvSpPr>
        <p:spPr bwMode="auto">
          <a:xfrm>
            <a:off x="4356893" y="1251443"/>
            <a:ext cx="284451" cy="1726871"/>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1" anchor="t" anchorCtr="0" compatLnSpc="1">
            <a:prstTxWarp prst="textNoShape">
              <a:avLst/>
            </a:prstTxWarp>
          </a:bodyPr>
          <a:lstStyle/>
          <a:p>
            <a:pPr marL="0" marR="0" indent="0" algn="r" defTabSz="914400" rtl="1"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064909187"/>
      </p:ext>
    </p:extLst>
  </p:cSld>
  <p:clrMapOvr>
    <a:masterClrMapping/>
  </p:clrMapOvr>
  <p:transition>
    <p:wheel spokes="2"/>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219200"/>
            <a:ext cx="7010400" cy="1846659"/>
          </a:xfrm>
          <a:prstGeom prst="rect">
            <a:avLst/>
          </a:prstGeom>
        </p:spPr>
        <p:style>
          <a:lnRef idx="3">
            <a:schemeClr val="lt1"/>
          </a:lnRef>
          <a:fillRef idx="1">
            <a:schemeClr val="accent1"/>
          </a:fillRef>
          <a:effectRef idx="1">
            <a:schemeClr val="accent1"/>
          </a:effectRef>
          <a:fontRef idx="minor">
            <a:schemeClr val="lt1"/>
          </a:fontRef>
        </p:style>
        <p:txBody>
          <a:bodyPr wrap="square" rtlCol="1">
            <a:spAutoFit/>
          </a:bodyPr>
          <a:lstStyle/>
          <a:p>
            <a:pPr algn="ctr"/>
            <a:r>
              <a:rPr lang="en-US" sz="3200" b="1" dirty="0" smtClean="0">
                <a:solidFill>
                  <a:srgbClr val="FF0000"/>
                </a:solidFill>
                <a:effectLst>
                  <a:outerShdw blurRad="38100" dist="38100" dir="2700000" algn="tl">
                    <a:srgbClr val="000000">
                      <a:alpha val="43137"/>
                    </a:srgbClr>
                  </a:outerShdw>
                </a:effectLst>
              </a:rPr>
              <a:t>chemical and biological remediation of </a:t>
            </a:r>
            <a:r>
              <a:rPr lang="en-US" sz="3200" b="1" dirty="0" err="1" smtClean="0">
                <a:solidFill>
                  <a:srgbClr val="FF0000"/>
                </a:solidFill>
                <a:effectLst>
                  <a:outerShdw blurRad="38100" dist="38100" dir="2700000" algn="tl">
                    <a:srgbClr val="000000">
                      <a:alpha val="43137"/>
                    </a:srgbClr>
                  </a:outerShdw>
                </a:effectLst>
              </a:rPr>
              <a:t>lindane</a:t>
            </a:r>
            <a:r>
              <a:rPr lang="en-US" sz="3200" b="1" dirty="0" smtClean="0">
                <a:solidFill>
                  <a:srgbClr val="FF0000"/>
                </a:solidFill>
                <a:effectLst>
                  <a:outerShdw blurRad="38100" dist="38100" dir="2700000" algn="tl">
                    <a:srgbClr val="000000">
                      <a:alpha val="43137"/>
                    </a:srgbClr>
                  </a:outerShdw>
                </a:effectLst>
              </a:rPr>
              <a:t> residue in aqueous media</a:t>
            </a:r>
          </a:p>
          <a:p>
            <a:endParaRPr lang="ar-EG" dirty="0"/>
          </a:p>
        </p:txBody>
      </p:sp>
      <p:sp>
        <p:nvSpPr>
          <p:cNvPr id="3" name="TextBox 2"/>
          <p:cNvSpPr txBox="1"/>
          <p:nvPr/>
        </p:nvSpPr>
        <p:spPr>
          <a:xfrm>
            <a:off x="216725" y="3810000"/>
            <a:ext cx="8534400" cy="2215991"/>
          </a:xfrm>
          <a:prstGeom prst="rect">
            <a:avLst/>
          </a:prstGeom>
        </p:spPr>
        <p:style>
          <a:lnRef idx="0">
            <a:schemeClr val="accent5"/>
          </a:lnRef>
          <a:fillRef idx="3">
            <a:schemeClr val="accent5"/>
          </a:fillRef>
          <a:effectRef idx="3">
            <a:schemeClr val="accent5"/>
          </a:effectRef>
          <a:fontRef idx="minor">
            <a:schemeClr val="lt1"/>
          </a:fontRef>
        </p:style>
        <p:txBody>
          <a:bodyPr wrap="square" rtlCol="1">
            <a:spAutoFit/>
          </a:bodyPr>
          <a:lstStyle/>
          <a:p>
            <a:pPr algn="ctr"/>
            <a:r>
              <a:rPr lang="en-US" sz="2000" b="1" dirty="0">
                <a:solidFill>
                  <a:srgbClr val="C00000"/>
                </a:solidFill>
              </a:rPr>
              <a:t>Ahmed Massoud</a:t>
            </a:r>
            <a:r>
              <a:rPr lang="en-US" sz="2000" b="1" baseline="30000" dirty="0">
                <a:solidFill>
                  <a:srgbClr val="C00000"/>
                </a:solidFill>
              </a:rPr>
              <a:t>1</a:t>
            </a:r>
            <a:r>
              <a:rPr lang="en-US" sz="2000" b="1" dirty="0">
                <a:solidFill>
                  <a:srgbClr val="C00000"/>
                </a:solidFill>
              </a:rPr>
              <a:t>; </a:t>
            </a:r>
            <a:r>
              <a:rPr lang="en-US" sz="2000" b="1" dirty="0" err="1">
                <a:solidFill>
                  <a:srgbClr val="C00000"/>
                </a:solidFill>
              </a:rPr>
              <a:t>Aly</a:t>
            </a:r>
            <a:r>
              <a:rPr lang="en-US" sz="2000" b="1" dirty="0">
                <a:solidFill>
                  <a:srgbClr val="C00000"/>
                </a:solidFill>
              </a:rPr>
              <a:t> Derbalah</a:t>
            </a:r>
            <a:r>
              <a:rPr lang="en-US" sz="2000" b="1" baseline="30000" dirty="0">
                <a:solidFill>
                  <a:srgbClr val="C00000"/>
                </a:solidFill>
              </a:rPr>
              <a:t>1</a:t>
            </a:r>
            <a:r>
              <a:rPr lang="en-US" sz="2000" b="1" dirty="0">
                <a:solidFill>
                  <a:srgbClr val="C00000"/>
                </a:solidFill>
              </a:rPr>
              <a:t>; Ibrahim El-Mehasseb</a:t>
            </a:r>
            <a:r>
              <a:rPr lang="en-US" sz="2000" b="1" baseline="30000" dirty="0">
                <a:solidFill>
                  <a:srgbClr val="C00000"/>
                </a:solidFill>
              </a:rPr>
              <a:t>2</a:t>
            </a:r>
            <a:r>
              <a:rPr lang="en-US" sz="2000" b="1" dirty="0">
                <a:solidFill>
                  <a:srgbClr val="C00000"/>
                </a:solidFill>
              </a:rPr>
              <a:t> and </a:t>
            </a:r>
            <a:r>
              <a:rPr lang="en-US" sz="2000" b="1" dirty="0" err="1">
                <a:solidFill>
                  <a:srgbClr val="C00000"/>
                </a:solidFill>
              </a:rPr>
              <a:t>Moustafa</a:t>
            </a:r>
            <a:r>
              <a:rPr lang="en-US" sz="2000" b="1" dirty="0">
                <a:solidFill>
                  <a:srgbClr val="C00000"/>
                </a:solidFill>
              </a:rPr>
              <a:t> </a:t>
            </a:r>
            <a:r>
              <a:rPr lang="en-US" sz="2000" b="1" dirty="0" err="1">
                <a:solidFill>
                  <a:srgbClr val="C00000"/>
                </a:solidFill>
              </a:rPr>
              <a:t>Saad</a:t>
            </a:r>
            <a:r>
              <a:rPr lang="en-US" sz="2000" b="1" dirty="0">
                <a:solidFill>
                  <a:srgbClr val="C00000"/>
                </a:solidFill>
              </a:rPr>
              <a:t> Allah</a:t>
            </a:r>
            <a:r>
              <a:rPr lang="en-US" sz="2000" b="1" baseline="30000" dirty="0">
                <a:solidFill>
                  <a:srgbClr val="C00000"/>
                </a:solidFill>
              </a:rPr>
              <a:t>1</a:t>
            </a:r>
            <a:endParaRPr lang="en-US" sz="2000" b="1" dirty="0">
              <a:solidFill>
                <a:srgbClr val="C00000"/>
              </a:solidFill>
            </a:endParaRPr>
          </a:p>
          <a:p>
            <a:pPr algn="ctr"/>
            <a:r>
              <a:rPr lang="en-US" sz="2000" b="1" i="1" baseline="30000" dirty="0">
                <a:solidFill>
                  <a:srgbClr val="002060"/>
                </a:solidFill>
              </a:rPr>
              <a:t>1</a:t>
            </a:r>
            <a:r>
              <a:rPr lang="en-US" sz="2000" b="1" i="1" dirty="0">
                <a:solidFill>
                  <a:srgbClr val="002060"/>
                </a:solidFill>
              </a:rPr>
              <a:t>Pesticides Chemistry and Toxicology Department, Faculty of Agriculture, </a:t>
            </a:r>
            <a:r>
              <a:rPr lang="en-US" sz="2000" b="1" i="1" dirty="0" err="1">
                <a:solidFill>
                  <a:srgbClr val="002060"/>
                </a:solidFill>
              </a:rPr>
              <a:t>Kafr</a:t>
            </a:r>
            <a:r>
              <a:rPr lang="en-US" sz="2000" b="1" i="1" dirty="0">
                <a:solidFill>
                  <a:srgbClr val="002060"/>
                </a:solidFill>
              </a:rPr>
              <a:t>-El-Sheikh University, 33516 Egypt</a:t>
            </a:r>
            <a:endParaRPr lang="en-US" sz="2000" b="1" dirty="0">
              <a:solidFill>
                <a:srgbClr val="002060"/>
              </a:solidFill>
            </a:endParaRPr>
          </a:p>
          <a:p>
            <a:pPr algn="ctr"/>
            <a:r>
              <a:rPr lang="en-US" sz="2000" b="1" i="1" baseline="30000" dirty="0">
                <a:solidFill>
                  <a:srgbClr val="002060"/>
                </a:solidFill>
              </a:rPr>
              <a:t>2</a:t>
            </a:r>
            <a:r>
              <a:rPr lang="en-US" sz="2000" b="1" i="1" dirty="0">
                <a:solidFill>
                  <a:srgbClr val="002060"/>
                </a:solidFill>
              </a:rPr>
              <a:t>Chemistry Department, Faculty of Science, </a:t>
            </a:r>
            <a:r>
              <a:rPr lang="en-US" sz="2000" b="1" i="1" dirty="0" err="1">
                <a:solidFill>
                  <a:srgbClr val="002060"/>
                </a:solidFill>
              </a:rPr>
              <a:t>Kafr</a:t>
            </a:r>
            <a:r>
              <a:rPr lang="en-US" sz="2000" b="1" i="1" dirty="0">
                <a:solidFill>
                  <a:srgbClr val="002060"/>
                </a:solidFill>
              </a:rPr>
              <a:t>-El-Sheikh University, 33516 Egypt</a:t>
            </a:r>
            <a:endParaRPr lang="en-US" sz="2000" b="1" dirty="0">
              <a:solidFill>
                <a:srgbClr val="002060"/>
              </a:solidFill>
            </a:endParaRPr>
          </a:p>
          <a:p>
            <a:endParaRPr lang="ar-EG"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381000"/>
            <a:ext cx="5867400" cy="523220"/>
          </a:xfrm>
          <a:prstGeom prst="rect">
            <a:avLst/>
          </a:prstGeom>
          <a:noFill/>
        </p:spPr>
        <p:txBody>
          <a:bodyPr wrap="square" rtlCol="1">
            <a:spAutoFit/>
          </a:bodyPr>
          <a:lstStyle/>
          <a:p>
            <a:pPr algn="l"/>
            <a:r>
              <a:rPr lang="en-US" sz="2800" b="1" u="sng" dirty="0">
                <a:solidFill>
                  <a:srgbClr val="002060"/>
                </a:solidFill>
              </a:rPr>
              <a:t>UV-Visible Spectra of </a:t>
            </a:r>
            <a:r>
              <a:rPr lang="en-US" sz="2800" b="1" u="sng" dirty="0" err="1">
                <a:solidFill>
                  <a:srgbClr val="002060"/>
                </a:solidFill>
              </a:rPr>
              <a:t>ZnO</a:t>
            </a:r>
            <a:endParaRPr lang="ar-EG" sz="2800" u="sng" dirty="0">
              <a:solidFill>
                <a:srgbClr val="002060"/>
              </a:solidFill>
            </a:endParaRPr>
          </a:p>
        </p:txBody>
      </p:sp>
      <p:sp>
        <p:nvSpPr>
          <p:cNvPr id="3" name="TextBox 2"/>
          <p:cNvSpPr txBox="1"/>
          <p:nvPr/>
        </p:nvSpPr>
        <p:spPr>
          <a:xfrm>
            <a:off x="609600" y="927868"/>
            <a:ext cx="8001000" cy="5324535"/>
          </a:xfrm>
          <a:prstGeom prst="rect">
            <a:avLst/>
          </a:prstGeom>
          <a:noFill/>
        </p:spPr>
        <p:txBody>
          <a:bodyPr wrap="square" rtlCol="1">
            <a:spAutoFit/>
          </a:bodyPr>
          <a:lstStyle/>
          <a:p>
            <a:pPr algn="just" rtl="0"/>
            <a:r>
              <a:rPr lang="en-US" sz="2400" dirty="0">
                <a:solidFill>
                  <a:srgbClr val="002060"/>
                </a:solidFill>
              </a:rPr>
              <a:t>The band gap energy (E) was calculated as per the literature report using the following </a:t>
            </a:r>
            <a:r>
              <a:rPr lang="en-US" sz="2400" dirty="0" smtClean="0">
                <a:solidFill>
                  <a:srgbClr val="002060"/>
                </a:solidFill>
              </a:rPr>
              <a:t>equation </a:t>
            </a:r>
            <a:r>
              <a:rPr lang="en-US" sz="2400" dirty="0">
                <a:solidFill>
                  <a:srgbClr val="002060"/>
                </a:solidFill>
              </a:rPr>
              <a:t>(</a:t>
            </a:r>
            <a:r>
              <a:rPr lang="en-US" sz="2400" b="1" dirty="0">
                <a:solidFill>
                  <a:srgbClr val="002060"/>
                </a:solidFill>
              </a:rPr>
              <a:t>Hoffmann </a:t>
            </a:r>
            <a:r>
              <a:rPr lang="en-US" sz="2400" b="1" i="1" dirty="0">
                <a:solidFill>
                  <a:srgbClr val="002060"/>
                </a:solidFill>
              </a:rPr>
              <a:t>et al.,</a:t>
            </a:r>
            <a:r>
              <a:rPr lang="en-US" sz="2400" b="1" dirty="0">
                <a:solidFill>
                  <a:srgbClr val="002060"/>
                </a:solidFill>
              </a:rPr>
              <a:t> 1995</a:t>
            </a:r>
            <a:r>
              <a:rPr lang="en-US" sz="2400" dirty="0" smtClean="0">
                <a:solidFill>
                  <a:srgbClr val="002060"/>
                </a:solidFill>
              </a:rPr>
              <a:t>):</a:t>
            </a:r>
          </a:p>
          <a:p>
            <a:pPr algn="just" rtl="0"/>
            <a:r>
              <a:rPr lang="en-US" sz="2400" dirty="0" smtClean="0">
                <a:solidFill>
                  <a:srgbClr val="002060"/>
                </a:solidFill>
              </a:rPr>
              <a:t> </a:t>
            </a:r>
            <a:endParaRPr lang="en-US" sz="2400" dirty="0">
              <a:solidFill>
                <a:srgbClr val="002060"/>
              </a:solidFill>
            </a:endParaRPr>
          </a:p>
          <a:p>
            <a:pPr algn="ctr" rtl="0"/>
            <a:r>
              <a:rPr lang="en-US" sz="2800" b="1" dirty="0">
                <a:solidFill>
                  <a:srgbClr val="002060"/>
                </a:solidFill>
              </a:rPr>
              <a:t>Band gap energy (E) =</a:t>
            </a:r>
            <a:r>
              <a:rPr lang="en-US" sz="2800" b="1" dirty="0" err="1">
                <a:solidFill>
                  <a:srgbClr val="002060"/>
                </a:solidFill>
              </a:rPr>
              <a:t>hc</a:t>
            </a:r>
            <a:r>
              <a:rPr lang="en-US" sz="2800" b="1" dirty="0">
                <a:solidFill>
                  <a:srgbClr val="002060"/>
                </a:solidFill>
              </a:rPr>
              <a:t> / </a:t>
            </a:r>
            <a:r>
              <a:rPr lang="en-US" sz="2800" b="1" dirty="0" smtClean="0">
                <a:solidFill>
                  <a:srgbClr val="002060"/>
                </a:solidFill>
              </a:rPr>
              <a:t>λ</a:t>
            </a:r>
            <a:endParaRPr lang="en-US" sz="2800" b="1" dirty="0">
              <a:solidFill>
                <a:srgbClr val="002060"/>
              </a:solidFill>
            </a:endParaRPr>
          </a:p>
          <a:p>
            <a:pPr algn="just" rtl="0"/>
            <a:endParaRPr lang="en-US" sz="2400" dirty="0" smtClean="0">
              <a:solidFill>
                <a:srgbClr val="002060"/>
              </a:solidFill>
            </a:endParaRPr>
          </a:p>
          <a:p>
            <a:pPr algn="just" rtl="0"/>
            <a:r>
              <a:rPr lang="en-US" sz="2400" dirty="0" smtClean="0">
                <a:solidFill>
                  <a:srgbClr val="002060"/>
                </a:solidFill>
              </a:rPr>
              <a:t>Where </a:t>
            </a:r>
            <a:r>
              <a:rPr lang="en-US" sz="2400" dirty="0">
                <a:solidFill>
                  <a:srgbClr val="002060"/>
                </a:solidFill>
              </a:rPr>
              <a:t>h</a:t>
            </a:r>
            <a:r>
              <a:rPr lang="en-US" sz="2400" i="1" dirty="0">
                <a:solidFill>
                  <a:srgbClr val="002060"/>
                </a:solidFill>
              </a:rPr>
              <a:t> </a:t>
            </a:r>
            <a:r>
              <a:rPr lang="en-US" sz="2400" dirty="0">
                <a:solidFill>
                  <a:srgbClr val="002060"/>
                </a:solidFill>
              </a:rPr>
              <a:t>is the Plank’s constant (6.625×10</a:t>
            </a:r>
            <a:r>
              <a:rPr lang="en-US" sz="2400" baseline="30000" dirty="0">
                <a:solidFill>
                  <a:srgbClr val="002060"/>
                </a:solidFill>
              </a:rPr>
              <a:t>-34</a:t>
            </a:r>
            <a:r>
              <a:rPr lang="en-US" sz="2400" dirty="0">
                <a:solidFill>
                  <a:srgbClr val="002060"/>
                </a:solidFill>
              </a:rPr>
              <a:t> </a:t>
            </a:r>
            <a:r>
              <a:rPr lang="en-US" sz="2400" dirty="0" err="1">
                <a:solidFill>
                  <a:srgbClr val="002060"/>
                </a:solidFill>
              </a:rPr>
              <a:t>Js</a:t>
            </a:r>
            <a:r>
              <a:rPr lang="en-US" sz="2400" dirty="0">
                <a:solidFill>
                  <a:srgbClr val="002060"/>
                </a:solidFill>
              </a:rPr>
              <a:t>), c</a:t>
            </a:r>
            <a:r>
              <a:rPr lang="en-US" sz="2400" i="1" dirty="0">
                <a:solidFill>
                  <a:srgbClr val="002060"/>
                </a:solidFill>
              </a:rPr>
              <a:t> </a:t>
            </a:r>
            <a:r>
              <a:rPr lang="en-US" sz="2400" dirty="0">
                <a:solidFill>
                  <a:srgbClr val="002060"/>
                </a:solidFill>
              </a:rPr>
              <a:t>is the speed of light (3.0×10</a:t>
            </a:r>
            <a:r>
              <a:rPr lang="en-US" sz="2400" baseline="30000" dirty="0">
                <a:solidFill>
                  <a:srgbClr val="002060"/>
                </a:solidFill>
              </a:rPr>
              <a:t>8</a:t>
            </a:r>
            <a:r>
              <a:rPr lang="en-US" sz="2400" dirty="0">
                <a:solidFill>
                  <a:srgbClr val="002060"/>
                </a:solidFill>
              </a:rPr>
              <a:t> m/s) and (λ) is the wavelength. </a:t>
            </a:r>
          </a:p>
          <a:p>
            <a:pPr algn="just" rtl="0"/>
            <a:r>
              <a:rPr lang="en-US" sz="2400" dirty="0">
                <a:solidFill>
                  <a:srgbClr val="002060"/>
                </a:solidFill>
              </a:rPr>
              <a:t>According to this equation, the band gap of the synthesized </a:t>
            </a:r>
            <a:r>
              <a:rPr lang="en-US" sz="2400" dirty="0" err="1">
                <a:solidFill>
                  <a:srgbClr val="002060"/>
                </a:solidFill>
              </a:rPr>
              <a:t>ZnO</a:t>
            </a:r>
            <a:r>
              <a:rPr lang="en-US" sz="2400" dirty="0">
                <a:solidFill>
                  <a:srgbClr val="002060"/>
                </a:solidFill>
              </a:rPr>
              <a:t>(s) is 3.36 </a:t>
            </a:r>
            <a:r>
              <a:rPr lang="en-US" sz="2400" dirty="0" err="1">
                <a:solidFill>
                  <a:srgbClr val="002060"/>
                </a:solidFill>
              </a:rPr>
              <a:t>eV</a:t>
            </a:r>
            <a:r>
              <a:rPr lang="en-US" sz="2400" dirty="0">
                <a:solidFill>
                  <a:srgbClr val="002060"/>
                </a:solidFill>
              </a:rPr>
              <a:t> while the band gap of the commercial </a:t>
            </a:r>
            <a:r>
              <a:rPr lang="en-US" sz="2400" dirty="0" err="1">
                <a:solidFill>
                  <a:srgbClr val="002060"/>
                </a:solidFill>
              </a:rPr>
              <a:t>ZnO</a:t>
            </a:r>
            <a:r>
              <a:rPr lang="en-US" sz="2400" dirty="0">
                <a:solidFill>
                  <a:srgbClr val="002060"/>
                </a:solidFill>
              </a:rPr>
              <a:t> is 3.29 </a:t>
            </a:r>
            <a:r>
              <a:rPr lang="en-US" sz="2400" dirty="0" err="1">
                <a:solidFill>
                  <a:srgbClr val="002060"/>
                </a:solidFill>
              </a:rPr>
              <a:t>eV</a:t>
            </a:r>
            <a:r>
              <a:rPr lang="en-US" sz="2400" dirty="0">
                <a:solidFill>
                  <a:srgbClr val="002060"/>
                </a:solidFill>
              </a:rPr>
              <a:t>. The wide band gap energy of semiconductor nanoparticles is the more reactive in a </a:t>
            </a:r>
            <a:r>
              <a:rPr lang="en-US" sz="2400" dirty="0" err="1">
                <a:solidFill>
                  <a:srgbClr val="002060"/>
                </a:solidFill>
              </a:rPr>
              <a:t>photocatlytic</a:t>
            </a:r>
            <a:r>
              <a:rPr lang="en-US" sz="2400" dirty="0">
                <a:solidFill>
                  <a:srgbClr val="002060"/>
                </a:solidFill>
              </a:rPr>
              <a:t> degradation of the organic pollutants </a:t>
            </a:r>
            <a:r>
              <a:rPr lang="en-US" sz="2400" b="1" dirty="0">
                <a:solidFill>
                  <a:srgbClr val="002060"/>
                </a:solidFill>
              </a:rPr>
              <a:t>(Dhal </a:t>
            </a:r>
            <a:r>
              <a:rPr lang="en-US" sz="2400" b="1" i="1" dirty="0">
                <a:solidFill>
                  <a:srgbClr val="002060"/>
                </a:solidFill>
              </a:rPr>
              <a:t>et al.,</a:t>
            </a:r>
            <a:r>
              <a:rPr lang="en-US" sz="2400" b="1" dirty="0">
                <a:solidFill>
                  <a:srgbClr val="002060"/>
                </a:solidFill>
              </a:rPr>
              <a:t> 2015)</a:t>
            </a:r>
            <a:r>
              <a:rPr lang="en-US" sz="2400" dirty="0">
                <a:solidFill>
                  <a:srgbClr val="002060"/>
                </a:solidFill>
              </a:rPr>
              <a:t>. </a:t>
            </a:r>
            <a:endParaRPr lang="ar-EG" dirty="0"/>
          </a:p>
        </p:txBody>
      </p:sp>
    </p:spTree>
    <p:extLst>
      <p:ext uri="{BB962C8B-B14F-4D97-AF65-F5344CB8AC3E}">
        <p14:creationId xmlns:p14="http://schemas.microsoft.com/office/powerpoint/2010/main" val="41829537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upload.wikimedia.org/wikipedia/commons/thumb/4/46/Bandgap_in_semiconductor.svg/220px-Bandgap_in_semiconductor.svg.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03274"/>
            <a:ext cx="6400800" cy="521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729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151" y="1828800"/>
            <a:ext cx="8610600" cy="2308324"/>
          </a:xfrm>
          <a:prstGeom prst="rect">
            <a:avLst/>
          </a:prstGeom>
          <a:noFill/>
        </p:spPr>
        <p:txBody>
          <a:bodyPr wrap="square" rtlCol="1">
            <a:spAutoFit/>
          </a:bodyPr>
          <a:lstStyle/>
          <a:p>
            <a:pPr algn="ctr" rtl="0"/>
            <a:r>
              <a:rPr lang="en-US" sz="4800" b="1" dirty="0" smtClean="0">
                <a:solidFill>
                  <a:srgbClr val="C00000"/>
                </a:solidFill>
              </a:rPr>
              <a:t>1- Degradation </a:t>
            </a:r>
            <a:r>
              <a:rPr lang="en-US" sz="4800" b="1" dirty="0">
                <a:solidFill>
                  <a:srgbClr val="C00000"/>
                </a:solidFill>
              </a:rPr>
              <a:t>of </a:t>
            </a:r>
            <a:r>
              <a:rPr lang="en-US" sz="4800" b="1" dirty="0" err="1">
                <a:solidFill>
                  <a:srgbClr val="C00000"/>
                </a:solidFill>
              </a:rPr>
              <a:t>lindane</a:t>
            </a:r>
            <a:r>
              <a:rPr lang="en-US" sz="4800" b="1" dirty="0">
                <a:solidFill>
                  <a:srgbClr val="C00000"/>
                </a:solidFill>
              </a:rPr>
              <a:t> by advanced oxidation processes</a:t>
            </a:r>
            <a:endParaRPr lang="ar-EG" sz="4800" dirty="0">
              <a:solidFill>
                <a:srgbClr val="C00000"/>
              </a:solidFill>
            </a:endParaRPr>
          </a:p>
        </p:txBody>
      </p:sp>
    </p:spTree>
    <p:extLst>
      <p:ext uri="{BB962C8B-B14F-4D97-AF65-F5344CB8AC3E}">
        <p14:creationId xmlns:p14="http://schemas.microsoft.com/office/powerpoint/2010/main" val="2505410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166577446"/>
              </p:ext>
            </p:extLst>
          </p:nvPr>
        </p:nvGraphicFramePr>
        <p:xfrm>
          <a:off x="495300" y="1933039"/>
          <a:ext cx="8229600" cy="4543961"/>
        </p:xfrm>
        <a:graphic>
          <a:graphicData uri="http://schemas.openxmlformats.org/presentationml/2006/ole">
            <mc:AlternateContent xmlns:mc="http://schemas.openxmlformats.org/markup-compatibility/2006">
              <mc:Choice xmlns:v="urn:schemas-microsoft-com:vml" Requires="v">
                <p:oleObj spid="_x0000_s3113" name="Document" r:id="rId4" imgW="5418044" imgH="2439448" progId="Word.Document.12">
                  <p:embed/>
                </p:oleObj>
              </mc:Choice>
              <mc:Fallback>
                <p:oleObj name="Document" r:id="rId4" imgW="5418044" imgH="2439448" progId="Word.Document.12">
                  <p:embed/>
                  <p:pic>
                    <p:nvPicPr>
                      <p:cNvPr id="0" name=""/>
                      <p:cNvPicPr/>
                      <p:nvPr/>
                    </p:nvPicPr>
                    <p:blipFill>
                      <a:blip r:embed="rId5"/>
                      <a:stretch>
                        <a:fillRect/>
                      </a:stretch>
                    </p:blipFill>
                    <p:spPr>
                      <a:xfrm>
                        <a:off x="495300" y="1933039"/>
                        <a:ext cx="8229600" cy="4543961"/>
                      </a:xfrm>
                      <a:prstGeom prst="rect">
                        <a:avLst/>
                      </a:prstGeom>
                    </p:spPr>
                  </p:pic>
                </p:oleObj>
              </mc:Fallback>
            </mc:AlternateContent>
          </a:graphicData>
        </a:graphic>
      </p:graphicFrame>
      <p:sp>
        <p:nvSpPr>
          <p:cNvPr id="4" name="TextBox 3"/>
          <p:cNvSpPr txBox="1"/>
          <p:nvPr/>
        </p:nvSpPr>
        <p:spPr>
          <a:xfrm>
            <a:off x="634562" y="609600"/>
            <a:ext cx="7924800" cy="1323439"/>
          </a:xfrm>
          <a:prstGeom prst="rect">
            <a:avLst/>
          </a:prstGeom>
          <a:noFill/>
        </p:spPr>
        <p:txBody>
          <a:bodyPr wrap="square" rtlCol="1">
            <a:spAutoFit/>
          </a:bodyPr>
          <a:lstStyle/>
          <a:p>
            <a:pPr algn="just" rtl="0"/>
            <a:r>
              <a:rPr lang="en-US" sz="2000" b="1" dirty="0">
                <a:solidFill>
                  <a:srgbClr val="C00000"/>
                </a:solidFill>
              </a:rPr>
              <a:t>Degradation of </a:t>
            </a:r>
            <a:r>
              <a:rPr lang="en-US" sz="2000" b="1" dirty="0" err="1">
                <a:solidFill>
                  <a:srgbClr val="C00000"/>
                </a:solidFill>
              </a:rPr>
              <a:t>lindane</a:t>
            </a:r>
            <a:r>
              <a:rPr lang="en-US" sz="2000" b="1" dirty="0">
                <a:solidFill>
                  <a:srgbClr val="C00000"/>
                </a:solidFill>
              </a:rPr>
              <a:t> at initial concentration of 5ppm under UV, H</a:t>
            </a:r>
            <a:r>
              <a:rPr lang="en-US" sz="2000" b="1" baseline="-25000" dirty="0">
                <a:solidFill>
                  <a:srgbClr val="C00000"/>
                </a:solidFill>
              </a:rPr>
              <a:t>2</a:t>
            </a:r>
            <a:r>
              <a:rPr lang="en-US" sz="2000" b="1" dirty="0">
                <a:solidFill>
                  <a:srgbClr val="C00000"/>
                </a:solidFill>
              </a:rPr>
              <a:t>O</a:t>
            </a:r>
            <a:r>
              <a:rPr lang="en-US" sz="2000" b="1" baseline="-25000" dirty="0">
                <a:solidFill>
                  <a:srgbClr val="C00000"/>
                </a:solidFill>
              </a:rPr>
              <a:t>2</a:t>
            </a:r>
            <a:r>
              <a:rPr lang="en-US" sz="2000" b="1" dirty="0">
                <a:solidFill>
                  <a:srgbClr val="C00000"/>
                </a:solidFill>
              </a:rPr>
              <a:t>/UV, Fe</a:t>
            </a:r>
            <a:r>
              <a:rPr lang="en-US" sz="2000" b="1" baseline="30000" dirty="0">
                <a:solidFill>
                  <a:srgbClr val="C00000"/>
                </a:solidFill>
              </a:rPr>
              <a:t>3+</a:t>
            </a:r>
            <a:r>
              <a:rPr lang="en-US" sz="2000" b="1" dirty="0">
                <a:solidFill>
                  <a:srgbClr val="C00000"/>
                </a:solidFill>
              </a:rPr>
              <a:t>/H</a:t>
            </a:r>
            <a:r>
              <a:rPr lang="en-US" sz="2000" b="1" baseline="-25000" dirty="0">
                <a:solidFill>
                  <a:srgbClr val="C00000"/>
                </a:solidFill>
              </a:rPr>
              <a:t>2</a:t>
            </a:r>
            <a:r>
              <a:rPr lang="en-US" sz="2000" b="1" dirty="0">
                <a:solidFill>
                  <a:srgbClr val="C00000"/>
                </a:solidFill>
              </a:rPr>
              <a:t>O</a:t>
            </a:r>
            <a:r>
              <a:rPr lang="en-US" sz="2000" b="1" baseline="-25000" dirty="0">
                <a:solidFill>
                  <a:srgbClr val="C00000"/>
                </a:solidFill>
              </a:rPr>
              <a:t>2</a:t>
            </a:r>
            <a:r>
              <a:rPr lang="en-US" sz="2000" b="1" dirty="0">
                <a:solidFill>
                  <a:srgbClr val="C00000"/>
                </a:solidFill>
              </a:rPr>
              <a:t>/UV, Fe</a:t>
            </a:r>
            <a:r>
              <a:rPr lang="en-US" sz="2000" b="1" baseline="30000" dirty="0">
                <a:solidFill>
                  <a:srgbClr val="C00000"/>
                </a:solidFill>
              </a:rPr>
              <a:t>2+</a:t>
            </a:r>
            <a:r>
              <a:rPr lang="en-US" sz="2000" b="1" dirty="0">
                <a:solidFill>
                  <a:srgbClr val="C00000"/>
                </a:solidFill>
              </a:rPr>
              <a:t>/H</a:t>
            </a:r>
            <a:r>
              <a:rPr lang="en-US" sz="2000" b="1" baseline="-25000" dirty="0">
                <a:solidFill>
                  <a:srgbClr val="C00000"/>
                </a:solidFill>
              </a:rPr>
              <a:t>2</a:t>
            </a:r>
            <a:r>
              <a:rPr lang="en-US" sz="2000" b="1" dirty="0">
                <a:solidFill>
                  <a:srgbClr val="C00000"/>
                </a:solidFill>
              </a:rPr>
              <a:t>O</a:t>
            </a:r>
            <a:r>
              <a:rPr lang="en-US" sz="2000" b="1" baseline="-25000" dirty="0">
                <a:solidFill>
                  <a:srgbClr val="C00000"/>
                </a:solidFill>
              </a:rPr>
              <a:t>2</a:t>
            </a:r>
            <a:r>
              <a:rPr lang="en-US" sz="2000" b="1" dirty="0">
                <a:solidFill>
                  <a:srgbClr val="C00000"/>
                </a:solidFill>
              </a:rPr>
              <a:t>/UV, </a:t>
            </a:r>
            <a:r>
              <a:rPr lang="en-US" sz="2000" b="1" dirty="0" err="1">
                <a:solidFill>
                  <a:srgbClr val="C00000"/>
                </a:solidFill>
              </a:rPr>
              <a:t>ZnO</a:t>
            </a:r>
            <a:r>
              <a:rPr lang="en-US" sz="2000" b="1" dirty="0">
                <a:solidFill>
                  <a:srgbClr val="C00000"/>
                </a:solidFill>
              </a:rPr>
              <a:t>(</a:t>
            </a:r>
            <a:r>
              <a:rPr lang="en-US" sz="2000" b="1" dirty="0" err="1">
                <a:solidFill>
                  <a:srgbClr val="C00000"/>
                </a:solidFill>
              </a:rPr>
              <a:t>nano</a:t>
            </a:r>
            <a:r>
              <a:rPr lang="en-US" sz="2000" b="1" dirty="0">
                <a:solidFill>
                  <a:srgbClr val="C00000"/>
                </a:solidFill>
              </a:rPr>
              <a:t>)/H</a:t>
            </a:r>
            <a:r>
              <a:rPr lang="en-US" sz="2000" b="1" baseline="-25000" dirty="0">
                <a:solidFill>
                  <a:srgbClr val="C00000"/>
                </a:solidFill>
              </a:rPr>
              <a:t>2</a:t>
            </a:r>
            <a:r>
              <a:rPr lang="en-US" sz="2000" b="1" dirty="0">
                <a:solidFill>
                  <a:srgbClr val="C00000"/>
                </a:solidFill>
              </a:rPr>
              <a:t>O</a:t>
            </a:r>
            <a:r>
              <a:rPr lang="en-US" sz="2000" b="1" baseline="-25000" dirty="0">
                <a:solidFill>
                  <a:srgbClr val="C00000"/>
                </a:solidFill>
              </a:rPr>
              <a:t>2</a:t>
            </a:r>
            <a:r>
              <a:rPr lang="en-US" sz="2000" b="1" dirty="0">
                <a:solidFill>
                  <a:srgbClr val="C00000"/>
                </a:solidFill>
              </a:rPr>
              <a:t>/UV, </a:t>
            </a:r>
            <a:r>
              <a:rPr lang="en-US" sz="2000" b="1" dirty="0" err="1">
                <a:solidFill>
                  <a:srgbClr val="C00000"/>
                </a:solidFill>
              </a:rPr>
              <a:t>ZnO</a:t>
            </a:r>
            <a:r>
              <a:rPr lang="en-US" sz="2000" b="1" dirty="0">
                <a:solidFill>
                  <a:srgbClr val="C00000"/>
                </a:solidFill>
              </a:rPr>
              <a:t>/H</a:t>
            </a:r>
            <a:r>
              <a:rPr lang="en-US" sz="2000" b="1" baseline="-25000" dirty="0">
                <a:solidFill>
                  <a:srgbClr val="C00000"/>
                </a:solidFill>
              </a:rPr>
              <a:t>2</a:t>
            </a:r>
            <a:r>
              <a:rPr lang="en-US" sz="2000" b="1" dirty="0">
                <a:solidFill>
                  <a:srgbClr val="C00000"/>
                </a:solidFill>
              </a:rPr>
              <a:t>O</a:t>
            </a:r>
            <a:r>
              <a:rPr lang="en-US" sz="2000" b="1" baseline="-25000" dirty="0">
                <a:solidFill>
                  <a:srgbClr val="C00000"/>
                </a:solidFill>
              </a:rPr>
              <a:t>2</a:t>
            </a:r>
            <a:r>
              <a:rPr lang="en-US" sz="2000" b="1" dirty="0">
                <a:solidFill>
                  <a:srgbClr val="C00000"/>
                </a:solidFill>
              </a:rPr>
              <a:t>/UV, TiO</a:t>
            </a:r>
            <a:r>
              <a:rPr lang="en-US" sz="2000" b="1" baseline="-25000" dirty="0">
                <a:solidFill>
                  <a:srgbClr val="C00000"/>
                </a:solidFill>
              </a:rPr>
              <a:t>2</a:t>
            </a:r>
            <a:r>
              <a:rPr lang="en-US" sz="2000" b="1" dirty="0">
                <a:solidFill>
                  <a:srgbClr val="C00000"/>
                </a:solidFill>
              </a:rPr>
              <a:t>(</a:t>
            </a:r>
            <a:r>
              <a:rPr lang="en-US" sz="2000" b="1" dirty="0" err="1">
                <a:solidFill>
                  <a:srgbClr val="C00000"/>
                </a:solidFill>
              </a:rPr>
              <a:t>nano</a:t>
            </a:r>
            <a:r>
              <a:rPr lang="en-US" sz="2000" b="1" dirty="0">
                <a:solidFill>
                  <a:srgbClr val="C00000"/>
                </a:solidFill>
              </a:rPr>
              <a:t>)/H</a:t>
            </a:r>
            <a:r>
              <a:rPr lang="en-US" sz="2000" b="1" baseline="-25000" dirty="0">
                <a:solidFill>
                  <a:srgbClr val="C00000"/>
                </a:solidFill>
              </a:rPr>
              <a:t>2</a:t>
            </a:r>
            <a:r>
              <a:rPr lang="en-US" sz="2000" b="1" dirty="0">
                <a:solidFill>
                  <a:srgbClr val="C00000"/>
                </a:solidFill>
              </a:rPr>
              <a:t>O</a:t>
            </a:r>
            <a:r>
              <a:rPr lang="en-US" sz="2000" b="1" baseline="-25000" dirty="0">
                <a:solidFill>
                  <a:srgbClr val="C00000"/>
                </a:solidFill>
              </a:rPr>
              <a:t>2</a:t>
            </a:r>
            <a:r>
              <a:rPr lang="en-US" sz="2000" b="1" dirty="0">
                <a:solidFill>
                  <a:srgbClr val="C00000"/>
                </a:solidFill>
              </a:rPr>
              <a:t>/UV and TiO</a:t>
            </a:r>
            <a:r>
              <a:rPr lang="en-US" sz="2000" b="1" baseline="-25000" dirty="0">
                <a:solidFill>
                  <a:srgbClr val="C00000"/>
                </a:solidFill>
              </a:rPr>
              <a:t>2</a:t>
            </a:r>
            <a:r>
              <a:rPr lang="en-US" sz="2000" b="1" dirty="0">
                <a:solidFill>
                  <a:srgbClr val="C00000"/>
                </a:solidFill>
              </a:rPr>
              <a:t>/H</a:t>
            </a:r>
            <a:r>
              <a:rPr lang="en-US" sz="2000" b="1" baseline="-25000" dirty="0">
                <a:solidFill>
                  <a:srgbClr val="C00000"/>
                </a:solidFill>
              </a:rPr>
              <a:t>2</a:t>
            </a:r>
            <a:r>
              <a:rPr lang="en-US" sz="2000" b="1" dirty="0">
                <a:solidFill>
                  <a:srgbClr val="C00000"/>
                </a:solidFill>
              </a:rPr>
              <a:t>O</a:t>
            </a:r>
            <a:r>
              <a:rPr lang="en-US" sz="2000" b="1" baseline="-25000" dirty="0">
                <a:solidFill>
                  <a:srgbClr val="C00000"/>
                </a:solidFill>
              </a:rPr>
              <a:t>2</a:t>
            </a:r>
            <a:r>
              <a:rPr lang="en-US" sz="2000" b="1" dirty="0">
                <a:solidFill>
                  <a:srgbClr val="C00000"/>
                </a:solidFill>
              </a:rPr>
              <a:t>/UV systems by HPLC analysis.</a:t>
            </a:r>
            <a:endParaRPr lang="ar-EG" sz="2000" b="1" dirty="0">
              <a:solidFill>
                <a:srgbClr val="C00000"/>
              </a:solidFill>
            </a:endParaRPr>
          </a:p>
        </p:txBody>
      </p:sp>
    </p:spTree>
    <p:extLst>
      <p:ext uri="{BB962C8B-B14F-4D97-AF65-F5344CB8AC3E}">
        <p14:creationId xmlns:p14="http://schemas.microsoft.com/office/powerpoint/2010/main" val="18677208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09601"/>
            <a:ext cx="798195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75550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533400"/>
            <a:ext cx="8534400" cy="1015663"/>
          </a:xfrm>
          <a:prstGeom prst="rect">
            <a:avLst/>
          </a:prstGeom>
          <a:noFill/>
        </p:spPr>
        <p:txBody>
          <a:bodyPr wrap="square" rtlCol="1">
            <a:spAutoFit/>
          </a:bodyPr>
          <a:lstStyle/>
          <a:p>
            <a:pPr algn="l" rtl="0"/>
            <a:r>
              <a:rPr lang="en-US" sz="2000" dirty="0">
                <a:solidFill>
                  <a:srgbClr val="C00000"/>
                </a:solidFill>
              </a:rPr>
              <a:t>Degradation of </a:t>
            </a:r>
            <a:r>
              <a:rPr lang="en-US" sz="2000" dirty="0" err="1">
                <a:solidFill>
                  <a:srgbClr val="C00000"/>
                </a:solidFill>
              </a:rPr>
              <a:t>lindane</a:t>
            </a:r>
            <a:r>
              <a:rPr lang="en-US" sz="2000" dirty="0">
                <a:solidFill>
                  <a:srgbClr val="C00000"/>
                </a:solidFill>
              </a:rPr>
              <a:t> at initial concentration of 5ppm under insecticide only, H</a:t>
            </a:r>
            <a:r>
              <a:rPr lang="en-US" sz="2000" baseline="-25000" dirty="0">
                <a:solidFill>
                  <a:srgbClr val="C00000"/>
                </a:solidFill>
              </a:rPr>
              <a:t>2</a:t>
            </a:r>
            <a:r>
              <a:rPr lang="en-US" sz="2000" dirty="0">
                <a:solidFill>
                  <a:srgbClr val="C00000"/>
                </a:solidFill>
              </a:rPr>
              <a:t>O</a:t>
            </a:r>
            <a:r>
              <a:rPr lang="en-US" sz="2000" baseline="-25000" dirty="0">
                <a:solidFill>
                  <a:srgbClr val="C00000"/>
                </a:solidFill>
              </a:rPr>
              <a:t>2</a:t>
            </a:r>
            <a:r>
              <a:rPr lang="en-US" sz="2000" dirty="0">
                <a:solidFill>
                  <a:srgbClr val="C00000"/>
                </a:solidFill>
              </a:rPr>
              <a:t>, Fe</a:t>
            </a:r>
            <a:r>
              <a:rPr lang="en-US" sz="2000" baseline="30000" dirty="0">
                <a:solidFill>
                  <a:srgbClr val="C00000"/>
                </a:solidFill>
              </a:rPr>
              <a:t>3+</a:t>
            </a:r>
            <a:r>
              <a:rPr lang="en-US" sz="2000" dirty="0">
                <a:solidFill>
                  <a:srgbClr val="C00000"/>
                </a:solidFill>
              </a:rPr>
              <a:t>/H</a:t>
            </a:r>
            <a:r>
              <a:rPr lang="en-US" sz="2000" baseline="-25000" dirty="0">
                <a:solidFill>
                  <a:srgbClr val="C00000"/>
                </a:solidFill>
              </a:rPr>
              <a:t>2</a:t>
            </a:r>
            <a:r>
              <a:rPr lang="en-US" sz="2000" dirty="0">
                <a:solidFill>
                  <a:srgbClr val="C00000"/>
                </a:solidFill>
              </a:rPr>
              <a:t>O</a:t>
            </a:r>
            <a:r>
              <a:rPr lang="en-US" sz="2000" baseline="-25000" dirty="0">
                <a:solidFill>
                  <a:srgbClr val="C00000"/>
                </a:solidFill>
              </a:rPr>
              <a:t>2</a:t>
            </a:r>
            <a:r>
              <a:rPr lang="en-US" sz="2000" dirty="0">
                <a:solidFill>
                  <a:srgbClr val="C00000"/>
                </a:solidFill>
              </a:rPr>
              <a:t>, Fe</a:t>
            </a:r>
            <a:r>
              <a:rPr lang="en-US" sz="2000" baseline="30000" dirty="0">
                <a:solidFill>
                  <a:srgbClr val="C00000"/>
                </a:solidFill>
              </a:rPr>
              <a:t>2+</a:t>
            </a:r>
            <a:r>
              <a:rPr lang="en-US" sz="2000" dirty="0">
                <a:solidFill>
                  <a:srgbClr val="C00000"/>
                </a:solidFill>
              </a:rPr>
              <a:t>/H</a:t>
            </a:r>
            <a:r>
              <a:rPr lang="en-US" sz="2000" baseline="-25000" dirty="0">
                <a:solidFill>
                  <a:srgbClr val="C00000"/>
                </a:solidFill>
              </a:rPr>
              <a:t>2</a:t>
            </a:r>
            <a:r>
              <a:rPr lang="en-US" sz="2000" dirty="0">
                <a:solidFill>
                  <a:srgbClr val="C00000"/>
                </a:solidFill>
              </a:rPr>
              <a:t>O</a:t>
            </a:r>
            <a:r>
              <a:rPr lang="en-US" sz="2000" baseline="-25000" dirty="0">
                <a:solidFill>
                  <a:srgbClr val="C00000"/>
                </a:solidFill>
              </a:rPr>
              <a:t>2</a:t>
            </a:r>
            <a:r>
              <a:rPr lang="en-US" sz="2000" dirty="0">
                <a:solidFill>
                  <a:srgbClr val="C00000"/>
                </a:solidFill>
              </a:rPr>
              <a:t>, </a:t>
            </a:r>
            <a:r>
              <a:rPr lang="en-US" sz="2000" dirty="0" err="1">
                <a:solidFill>
                  <a:srgbClr val="C00000"/>
                </a:solidFill>
              </a:rPr>
              <a:t>ZnO</a:t>
            </a:r>
            <a:r>
              <a:rPr lang="en-US" sz="2000" dirty="0">
                <a:solidFill>
                  <a:srgbClr val="C00000"/>
                </a:solidFill>
              </a:rPr>
              <a:t>(</a:t>
            </a:r>
            <a:r>
              <a:rPr lang="en-US" sz="2000" dirty="0" err="1">
                <a:solidFill>
                  <a:srgbClr val="C00000"/>
                </a:solidFill>
              </a:rPr>
              <a:t>nano</a:t>
            </a:r>
            <a:r>
              <a:rPr lang="en-US" sz="2000" dirty="0">
                <a:solidFill>
                  <a:srgbClr val="C00000"/>
                </a:solidFill>
              </a:rPr>
              <a:t>)/H</a:t>
            </a:r>
            <a:r>
              <a:rPr lang="en-US" sz="2000" baseline="-25000" dirty="0">
                <a:solidFill>
                  <a:srgbClr val="C00000"/>
                </a:solidFill>
              </a:rPr>
              <a:t>2</a:t>
            </a:r>
            <a:r>
              <a:rPr lang="en-US" sz="2000" dirty="0">
                <a:solidFill>
                  <a:srgbClr val="C00000"/>
                </a:solidFill>
              </a:rPr>
              <a:t>O</a:t>
            </a:r>
            <a:r>
              <a:rPr lang="en-US" sz="2000" baseline="-25000" dirty="0">
                <a:solidFill>
                  <a:srgbClr val="C00000"/>
                </a:solidFill>
              </a:rPr>
              <a:t>2</a:t>
            </a:r>
            <a:r>
              <a:rPr lang="en-US" sz="2000" dirty="0">
                <a:solidFill>
                  <a:srgbClr val="C00000"/>
                </a:solidFill>
              </a:rPr>
              <a:t>, </a:t>
            </a:r>
            <a:r>
              <a:rPr lang="en-US" sz="2000" dirty="0" err="1">
                <a:solidFill>
                  <a:srgbClr val="C00000"/>
                </a:solidFill>
              </a:rPr>
              <a:t>ZnO</a:t>
            </a:r>
            <a:r>
              <a:rPr lang="en-US" sz="2000" dirty="0">
                <a:solidFill>
                  <a:srgbClr val="C00000"/>
                </a:solidFill>
              </a:rPr>
              <a:t>/H</a:t>
            </a:r>
            <a:r>
              <a:rPr lang="en-US" sz="2000" baseline="-25000" dirty="0">
                <a:solidFill>
                  <a:srgbClr val="C00000"/>
                </a:solidFill>
              </a:rPr>
              <a:t>2</a:t>
            </a:r>
            <a:r>
              <a:rPr lang="en-US" sz="2000" dirty="0">
                <a:solidFill>
                  <a:srgbClr val="C00000"/>
                </a:solidFill>
              </a:rPr>
              <a:t>O</a:t>
            </a:r>
            <a:r>
              <a:rPr lang="en-US" sz="2000" baseline="-25000" dirty="0">
                <a:solidFill>
                  <a:srgbClr val="C00000"/>
                </a:solidFill>
              </a:rPr>
              <a:t>2,</a:t>
            </a:r>
            <a:r>
              <a:rPr lang="en-US" sz="2000" dirty="0">
                <a:solidFill>
                  <a:srgbClr val="C00000"/>
                </a:solidFill>
              </a:rPr>
              <a:t>TiO</a:t>
            </a:r>
            <a:r>
              <a:rPr lang="en-US" sz="2000" baseline="-25000" dirty="0">
                <a:solidFill>
                  <a:srgbClr val="C00000"/>
                </a:solidFill>
              </a:rPr>
              <a:t>2</a:t>
            </a:r>
            <a:r>
              <a:rPr lang="en-US" sz="2000" dirty="0">
                <a:solidFill>
                  <a:srgbClr val="C00000"/>
                </a:solidFill>
              </a:rPr>
              <a:t>/H</a:t>
            </a:r>
            <a:r>
              <a:rPr lang="en-US" sz="2000" baseline="-25000" dirty="0">
                <a:solidFill>
                  <a:srgbClr val="C00000"/>
                </a:solidFill>
              </a:rPr>
              <a:t>2</a:t>
            </a:r>
            <a:r>
              <a:rPr lang="en-US" sz="2000" dirty="0">
                <a:solidFill>
                  <a:srgbClr val="C00000"/>
                </a:solidFill>
              </a:rPr>
              <a:t>O</a:t>
            </a:r>
            <a:r>
              <a:rPr lang="en-US" sz="2000" baseline="-25000" dirty="0">
                <a:solidFill>
                  <a:srgbClr val="C00000"/>
                </a:solidFill>
              </a:rPr>
              <a:t>2</a:t>
            </a:r>
            <a:r>
              <a:rPr lang="en-US" sz="2000" dirty="0">
                <a:solidFill>
                  <a:srgbClr val="C00000"/>
                </a:solidFill>
              </a:rPr>
              <a:t> and TiO</a:t>
            </a:r>
            <a:r>
              <a:rPr lang="en-US" sz="2000" baseline="-25000" dirty="0">
                <a:solidFill>
                  <a:srgbClr val="C00000"/>
                </a:solidFill>
              </a:rPr>
              <a:t>2</a:t>
            </a:r>
            <a:r>
              <a:rPr lang="en-US" sz="2000" dirty="0">
                <a:solidFill>
                  <a:srgbClr val="C00000"/>
                </a:solidFill>
              </a:rPr>
              <a:t>(</a:t>
            </a:r>
            <a:r>
              <a:rPr lang="en-US" sz="2000" dirty="0" err="1">
                <a:solidFill>
                  <a:srgbClr val="C00000"/>
                </a:solidFill>
              </a:rPr>
              <a:t>nano</a:t>
            </a:r>
            <a:r>
              <a:rPr lang="en-US" sz="2000" dirty="0">
                <a:solidFill>
                  <a:srgbClr val="C00000"/>
                </a:solidFill>
              </a:rPr>
              <a:t>)/H</a:t>
            </a:r>
            <a:r>
              <a:rPr lang="en-US" sz="2000" baseline="-25000" dirty="0">
                <a:solidFill>
                  <a:srgbClr val="C00000"/>
                </a:solidFill>
              </a:rPr>
              <a:t>2</a:t>
            </a:r>
            <a:r>
              <a:rPr lang="en-US" sz="2000" dirty="0">
                <a:solidFill>
                  <a:srgbClr val="C00000"/>
                </a:solidFill>
              </a:rPr>
              <a:t>O</a:t>
            </a:r>
            <a:r>
              <a:rPr lang="en-US" sz="2000" baseline="-25000" dirty="0">
                <a:solidFill>
                  <a:srgbClr val="C00000"/>
                </a:solidFill>
              </a:rPr>
              <a:t>2</a:t>
            </a:r>
            <a:r>
              <a:rPr lang="en-US" sz="2000" dirty="0">
                <a:solidFill>
                  <a:srgbClr val="C00000"/>
                </a:solidFill>
              </a:rPr>
              <a:t> systems in dark conditions by</a:t>
            </a:r>
            <a:r>
              <a:rPr lang="en-US" sz="2000" b="1" dirty="0">
                <a:solidFill>
                  <a:srgbClr val="C00000"/>
                </a:solidFill>
              </a:rPr>
              <a:t> </a:t>
            </a:r>
            <a:r>
              <a:rPr lang="en-US" sz="2000" dirty="0">
                <a:solidFill>
                  <a:srgbClr val="C00000"/>
                </a:solidFill>
              </a:rPr>
              <a:t>HPLC analysis.</a:t>
            </a:r>
            <a:endParaRPr lang="ar-EG" sz="2000" dirty="0">
              <a:solidFill>
                <a:srgbClr val="C0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674481575"/>
              </p:ext>
            </p:extLst>
          </p:nvPr>
        </p:nvGraphicFramePr>
        <p:xfrm>
          <a:off x="457200" y="1905006"/>
          <a:ext cx="8302332" cy="4419593"/>
        </p:xfrm>
        <a:graphic>
          <a:graphicData uri="http://schemas.openxmlformats.org/drawingml/2006/table">
            <a:tbl>
              <a:tblPr firstRow="1" firstCol="1" bandRow="1">
                <a:tableStyleId>{5C22544A-7EE6-4342-B048-85BDC9FD1C3A}</a:tableStyleId>
              </a:tblPr>
              <a:tblGrid>
                <a:gridCol w="805502"/>
                <a:gridCol w="961073"/>
                <a:gridCol w="817600"/>
                <a:gridCol w="825665"/>
                <a:gridCol w="851876"/>
                <a:gridCol w="817600"/>
                <a:gridCol w="1176497"/>
                <a:gridCol w="774250"/>
                <a:gridCol w="1272269"/>
              </a:tblGrid>
              <a:tr h="803564">
                <a:tc>
                  <a:txBody>
                    <a:bodyPr/>
                    <a:lstStyle/>
                    <a:p>
                      <a:pPr algn="ctr" rtl="0">
                        <a:lnSpc>
                          <a:spcPct val="115000"/>
                        </a:lnSpc>
                        <a:spcAft>
                          <a:spcPts val="0"/>
                        </a:spcAft>
                      </a:pPr>
                      <a:r>
                        <a:rPr lang="en-US" sz="1600" dirty="0">
                          <a:effectLst/>
                        </a:rPr>
                        <a:t>Time (min)</a:t>
                      </a:r>
                      <a:endParaRPr lang="en-US" sz="1600"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1600" dirty="0" err="1" smtClean="0">
                          <a:effectLst/>
                          <a:latin typeface="+mn-lt"/>
                          <a:ea typeface="+mn-ea"/>
                          <a:cs typeface="+mn-cs"/>
                        </a:rPr>
                        <a:t>Lindane</a:t>
                      </a:r>
                      <a:endParaRPr lang="en-US" sz="1600"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1600" dirty="0">
                          <a:effectLst/>
                        </a:rPr>
                        <a:t>H</a:t>
                      </a:r>
                      <a:r>
                        <a:rPr lang="en-US" sz="1600" baseline="-25000" dirty="0">
                          <a:effectLst/>
                        </a:rPr>
                        <a:t>2</a:t>
                      </a:r>
                      <a:r>
                        <a:rPr lang="en-US" sz="1600" dirty="0">
                          <a:effectLst/>
                        </a:rPr>
                        <a:t>O</a:t>
                      </a:r>
                      <a:r>
                        <a:rPr lang="en-US" sz="1600" baseline="-25000" dirty="0">
                          <a:effectLst/>
                        </a:rPr>
                        <a:t>2</a:t>
                      </a:r>
                      <a:endParaRPr lang="en-US" sz="1600"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1600" dirty="0">
                          <a:effectLst/>
                        </a:rPr>
                        <a:t>FeCl</a:t>
                      </a:r>
                      <a:r>
                        <a:rPr lang="en-US" sz="1600" baseline="-25000" dirty="0">
                          <a:effectLst/>
                        </a:rPr>
                        <a:t>3</a:t>
                      </a:r>
                      <a:r>
                        <a:rPr lang="en-US" sz="1600" dirty="0">
                          <a:effectLst/>
                        </a:rPr>
                        <a:t>/</a:t>
                      </a:r>
                    </a:p>
                    <a:p>
                      <a:pPr algn="ctr" rtl="0">
                        <a:lnSpc>
                          <a:spcPct val="115000"/>
                        </a:lnSpc>
                        <a:spcAft>
                          <a:spcPts val="0"/>
                        </a:spcAft>
                      </a:pPr>
                      <a:r>
                        <a:rPr lang="en-US" sz="1600" dirty="0">
                          <a:effectLst/>
                        </a:rPr>
                        <a:t>H</a:t>
                      </a:r>
                      <a:r>
                        <a:rPr lang="en-US" sz="1600" baseline="-25000" dirty="0">
                          <a:effectLst/>
                        </a:rPr>
                        <a:t>2</a:t>
                      </a:r>
                      <a:r>
                        <a:rPr lang="en-US" sz="1600" dirty="0">
                          <a:effectLst/>
                        </a:rPr>
                        <a:t>O</a:t>
                      </a:r>
                      <a:r>
                        <a:rPr lang="en-US" sz="1600" baseline="-25000" dirty="0">
                          <a:effectLst/>
                        </a:rPr>
                        <a:t>2</a:t>
                      </a:r>
                      <a:endParaRPr lang="en-US" sz="1600"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1600" dirty="0">
                          <a:effectLst/>
                        </a:rPr>
                        <a:t>FeSO</a:t>
                      </a:r>
                      <a:r>
                        <a:rPr lang="en-US" sz="1600" baseline="-25000" dirty="0">
                          <a:effectLst/>
                        </a:rPr>
                        <a:t>4</a:t>
                      </a:r>
                      <a:r>
                        <a:rPr lang="en-US" sz="1600" dirty="0">
                          <a:effectLst/>
                        </a:rPr>
                        <a:t>/</a:t>
                      </a:r>
                    </a:p>
                    <a:p>
                      <a:pPr algn="ctr" rtl="0">
                        <a:lnSpc>
                          <a:spcPct val="115000"/>
                        </a:lnSpc>
                        <a:spcAft>
                          <a:spcPts val="0"/>
                        </a:spcAft>
                      </a:pPr>
                      <a:r>
                        <a:rPr lang="en-US" sz="1600" dirty="0">
                          <a:effectLst/>
                        </a:rPr>
                        <a:t>H</a:t>
                      </a:r>
                      <a:r>
                        <a:rPr lang="en-US" sz="1600" baseline="-25000" dirty="0">
                          <a:effectLst/>
                        </a:rPr>
                        <a:t>2</a:t>
                      </a:r>
                      <a:r>
                        <a:rPr lang="en-US" sz="1600" dirty="0">
                          <a:effectLst/>
                        </a:rPr>
                        <a:t>O</a:t>
                      </a:r>
                      <a:r>
                        <a:rPr lang="en-US" sz="1600" baseline="-25000" dirty="0">
                          <a:effectLst/>
                        </a:rPr>
                        <a:t>2</a:t>
                      </a:r>
                      <a:endParaRPr lang="en-US" sz="1600"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1600" dirty="0" err="1">
                          <a:effectLst/>
                        </a:rPr>
                        <a:t>ZnO</a:t>
                      </a:r>
                      <a:r>
                        <a:rPr lang="en-US" sz="1600" dirty="0">
                          <a:effectLst/>
                        </a:rPr>
                        <a:t>/</a:t>
                      </a:r>
                    </a:p>
                    <a:p>
                      <a:pPr algn="ctr" rtl="0">
                        <a:lnSpc>
                          <a:spcPct val="115000"/>
                        </a:lnSpc>
                        <a:spcAft>
                          <a:spcPts val="0"/>
                        </a:spcAft>
                      </a:pPr>
                      <a:r>
                        <a:rPr lang="en-US" sz="1600" dirty="0">
                          <a:effectLst/>
                        </a:rPr>
                        <a:t>H</a:t>
                      </a:r>
                      <a:r>
                        <a:rPr lang="en-US" sz="1600" baseline="-25000" dirty="0">
                          <a:effectLst/>
                        </a:rPr>
                        <a:t>2</a:t>
                      </a:r>
                      <a:r>
                        <a:rPr lang="en-US" sz="1600" dirty="0">
                          <a:effectLst/>
                        </a:rPr>
                        <a:t>O</a:t>
                      </a:r>
                      <a:r>
                        <a:rPr lang="en-US" sz="1600" baseline="-25000" dirty="0">
                          <a:effectLst/>
                        </a:rPr>
                        <a:t>2</a:t>
                      </a:r>
                      <a:endParaRPr lang="en-US" sz="1600"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1600" dirty="0" err="1">
                          <a:effectLst/>
                        </a:rPr>
                        <a:t>ZnO</a:t>
                      </a:r>
                      <a:r>
                        <a:rPr lang="en-US" sz="1600" dirty="0">
                          <a:effectLst/>
                        </a:rPr>
                        <a:t>(</a:t>
                      </a:r>
                      <a:r>
                        <a:rPr lang="en-US" sz="1600" dirty="0" err="1">
                          <a:effectLst/>
                        </a:rPr>
                        <a:t>nano</a:t>
                      </a:r>
                      <a:r>
                        <a:rPr lang="en-US" sz="1600" dirty="0">
                          <a:effectLst/>
                        </a:rPr>
                        <a:t>)</a:t>
                      </a:r>
                    </a:p>
                    <a:p>
                      <a:pPr algn="ctr" rtl="0">
                        <a:lnSpc>
                          <a:spcPct val="115000"/>
                        </a:lnSpc>
                        <a:spcAft>
                          <a:spcPts val="0"/>
                        </a:spcAft>
                      </a:pPr>
                      <a:r>
                        <a:rPr lang="en-US" sz="1600" dirty="0">
                          <a:effectLst/>
                        </a:rPr>
                        <a:t>H</a:t>
                      </a:r>
                      <a:r>
                        <a:rPr lang="en-US" sz="1600" baseline="-25000" dirty="0">
                          <a:effectLst/>
                        </a:rPr>
                        <a:t>2</a:t>
                      </a:r>
                      <a:r>
                        <a:rPr lang="en-US" sz="1600" dirty="0">
                          <a:effectLst/>
                        </a:rPr>
                        <a:t>O</a:t>
                      </a:r>
                      <a:r>
                        <a:rPr lang="en-US" sz="1600" baseline="-25000" dirty="0">
                          <a:effectLst/>
                        </a:rPr>
                        <a:t>2</a:t>
                      </a:r>
                      <a:endParaRPr lang="en-US" sz="1600"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1600" dirty="0">
                          <a:effectLst/>
                        </a:rPr>
                        <a:t>TiO</a:t>
                      </a:r>
                      <a:r>
                        <a:rPr lang="en-US" sz="1600" baseline="-25000" dirty="0">
                          <a:effectLst/>
                        </a:rPr>
                        <a:t>2</a:t>
                      </a:r>
                      <a:r>
                        <a:rPr lang="en-US" sz="1600" dirty="0">
                          <a:effectLst/>
                        </a:rPr>
                        <a:t>/</a:t>
                      </a:r>
                    </a:p>
                    <a:p>
                      <a:pPr algn="ctr" rtl="0">
                        <a:lnSpc>
                          <a:spcPct val="115000"/>
                        </a:lnSpc>
                        <a:spcAft>
                          <a:spcPts val="0"/>
                        </a:spcAft>
                      </a:pPr>
                      <a:r>
                        <a:rPr lang="en-US" sz="1600" dirty="0">
                          <a:effectLst/>
                        </a:rPr>
                        <a:t>H</a:t>
                      </a:r>
                      <a:r>
                        <a:rPr lang="en-US" sz="1600" baseline="-25000" dirty="0">
                          <a:effectLst/>
                        </a:rPr>
                        <a:t>2</a:t>
                      </a:r>
                      <a:r>
                        <a:rPr lang="en-US" sz="1600" dirty="0">
                          <a:effectLst/>
                        </a:rPr>
                        <a:t>O</a:t>
                      </a:r>
                      <a:r>
                        <a:rPr lang="en-US" sz="1600" baseline="-25000" dirty="0">
                          <a:effectLst/>
                        </a:rPr>
                        <a:t>2</a:t>
                      </a:r>
                      <a:endParaRPr lang="en-US" sz="1600"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1600" dirty="0">
                          <a:effectLst/>
                        </a:rPr>
                        <a:t>TiO</a:t>
                      </a:r>
                      <a:r>
                        <a:rPr lang="en-US" sz="1600" baseline="-25000" dirty="0">
                          <a:effectLst/>
                        </a:rPr>
                        <a:t>2</a:t>
                      </a:r>
                      <a:r>
                        <a:rPr lang="en-US" sz="1600" dirty="0">
                          <a:effectLst/>
                        </a:rPr>
                        <a:t>(</a:t>
                      </a:r>
                      <a:r>
                        <a:rPr lang="en-US" sz="1600" dirty="0" err="1">
                          <a:effectLst/>
                        </a:rPr>
                        <a:t>nano</a:t>
                      </a:r>
                      <a:r>
                        <a:rPr lang="en-US" sz="1600" dirty="0">
                          <a:effectLst/>
                        </a:rPr>
                        <a:t>)/</a:t>
                      </a:r>
                    </a:p>
                    <a:p>
                      <a:pPr algn="ctr" rtl="0">
                        <a:lnSpc>
                          <a:spcPct val="115000"/>
                        </a:lnSpc>
                        <a:spcAft>
                          <a:spcPts val="0"/>
                        </a:spcAft>
                      </a:pPr>
                      <a:r>
                        <a:rPr lang="en-US" sz="1600" dirty="0">
                          <a:effectLst/>
                        </a:rPr>
                        <a:t>H</a:t>
                      </a:r>
                      <a:r>
                        <a:rPr lang="en-US" sz="1600" baseline="-25000" dirty="0">
                          <a:effectLst/>
                        </a:rPr>
                        <a:t>2</a:t>
                      </a:r>
                      <a:r>
                        <a:rPr lang="en-US" sz="1600" dirty="0">
                          <a:effectLst/>
                        </a:rPr>
                        <a:t>O</a:t>
                      </a:r>
                      <a:r>
                        <a:rPr lang="en-US" sz="1600" baseline="-25000" dirty="0">
                          <a:effectLst/>
                        </a:rPr>
                        <a:t>2</a:t>
                      </a:r>
                      <a:endParaRPr lang="en-US" sz="1600" dirty="0">
                        <a:effectLst/>
                        <a:latin typeface="Calibri"/>
                        <a:ea typeface="Calibri"/>
                        <a:cs typeface="Arial"/>
                      </a:endParaRPr>
                    </a:p>
                  </a:txBody>
                  <a:tcPr marL="68580" marR="68580" marT="0" marB="0"/>
                </a:tc>
              </a:tr>
              <a:tr h="401781">
                <a:tc>
                  <a:txBody>
                    <a:bodyPr/>
                    <a:lstStyle/>
                    <a:p>
                      <a:pPr algn="ctr" rtl="0">
                        <a:lnSpc>
                          <a:spcPct val="115000"/>
                        </a:lnSpc>
                        <a:spcAft>
                          <a:spcPts val="0"/>
                        </a:spcAft>
                      </a:pPr>
                      <a:r>
                        <a:rPr lang="en-US" sz="2000" dirty="0">
                          <a:effectLst/>
                        </a:rPr>
                        <a:t>0</a:t>
                      </a:r>
                      <a:endParaRPr lang="en-US" sz="2000"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5</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5</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5</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5</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5</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5</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5</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5</a:t>
                      </a:r>
                      <a:endParaRPr lang="en-US" sz="2000">
                        <a:effectLst/>
                        <a:latin typeface="Calibri"/>
                        <a:ea typeface="Calibri"/>
                        <a:cs typeface="Arial"/>
                      </a:endParaRPr>
                    </a:p>
                  </a:txBody>
                  <a:tcPr marL="68580" marR="68580" marT="0" marB="0"/>
                </a:tc>
              </a:tr>
              <a:tr h="401781">
                <a:tc>
                  <a:txBody>
                    <a:bodyPr/>
                    <a:lstStyle/>
                    <a:p>
                      <a:pPr algn="ctr" rtl="0">
                        <a:lnSpc>
                          <a:spcPct val="115000"/>
                        </a:lnSpc>
                        <a:spcAft>
                          <a:spcPts val="0"/>
                        </a:spcAft>
                      </a:pPr>
                      <a:r>
                        <a:rPr lang="en-US" sz="2000" dirty="0">
                          <a:effectLst/>
                        </a:rPr>
                        <a:t>10</a:t>
                      </a:r>
                      <a:endParaRPr lang="en-US" sz="2000"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4.996</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4.998</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4.998</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4.999</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4.995</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4.99</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4.999</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4.998</a:t>
                      </a:r>
                      <a:endParaRPr lang="en-US" sz="2000">
                        <a:effectLst/>
                        <a:latin typeface="Calibri"/>
                        <a:ea typeface="Calibri"/>
                        <a:cs typeface="Arial"/>
                      </a:endParaRPr>
                    </a:p>
                  </a:txBody>
                  <a:tcPr marL="68580" marR="68580" marT="0" marB="0"/>
                </a:tc>
              </a:tr>
              <a:tr h="401781">
                <a:tc>
                  <a:txBody>
                    <a:bodyPr/>
                    <a:lstStyle/>
                    <a:p>
                      <a:pPr algn="ctr" rtl="0">
                        <a:lnSpc>
                          <a:spcPct val="115000"/>
                        </a:lnSpc>
                        <a:spcAft>
                          <a:spcPts val="0"/>
                        </a:spcAft>
                      </a:pPr>
                      <a:r>
                        <a:rPr lang="en-US" sz="2000" dirty="0">
                          <a:effectLst/>
                        </a:rPr>
                        <a:t>20</a:t>
                      </a:r>
                      <a:endParaRPr lang="en-US" sz="2000"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4.992</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4.996</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4.989</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4.998</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4.989</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4.988</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4.998</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4.992</a:t>
                      </a:r>
                      <a:endParaRPr lang="en-US" sz="2000">
                        <a:effectLst/>
                        <a:latin typeface="Calibri"/>
                        <a:ea typeface="Calibri"/>
                        <a:cs typeface="Arial"/>
                      </a:endParaRPr>
                    </a:p>
                  </a:txBody>
                  <a:tcPr marL="68580" marR="68580" marT="0" marB="0"/>
                </a:tc>
              </a:tr>
              <a:tr h="401781">
                <a:tc>
                  <a:txBody>
                    <a:bodyPr/>
                    <a:lstStyle/>
                    <a:p>
                      <a:pPr algn="ctr" rtl="0">
                        <a:lnSpc>
                          <a:spcPct val="115000"/>
                        </a:lnSpc>
                        <a:spcAft>
                          <a:spcPts val="0"/>
                        </a:spcAft>
                      </a:pPr>
                      <a:r>
                        <a:rPr lang="en-US" sz="2000" dirty="0">
                          <a:effectLst/>
                        </a:rPr>
                        <a:t>40</a:t>
                      </a:r>
                      <a:endParaRPr lang="en-US" sz="2000"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4.988</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4.992</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4.972</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4.985</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4.985</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4.987</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4.985</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4.986</a:t>
                      </a:r>
                      <a:endParaRPr lang="en-US" sz="2000">
                        <a:effectLst/>
                        <a:latin typeface="Calibri"/>
                        <a:ea typeface="Calibri"/>
                        <a:cs typeface="Arial"/>
                      </a:endParaRPr>
                    </a:p>
                  </a:txBody>
                  <a:tcPr marL="68580" marR="68580" marT="0" marB="0"/>
                </a:tc>
              </a:tr>
              <a:tr h="401781">
                <a:tc>
                  <a:txBody>
                    <a:bodyPr/>
                    <a:lstStyle/>
                    <a:p>
                      <a:pPr algn="ctr" rtl="0">
                        <a:lnSpc>
                          <a:spcPct val="115000"/>
                        </a:lnSpc>
                        <a:spcAft>
                          <a:spcPts val="0"/>
                        </a:spcAft>
                      </a:pPr>
                      <a:r>
                        <a:rPr lang="en-US" sz="2000" dirty="0">
                          <a:effectLst/>
                        </a:rPr>
                        <a:t>60</a:t>
                      </a:r>
                      <a:endParaRPr lang="en-US" sz="2000"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4.985</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4.989</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4.968</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4.979</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4.977</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4.986</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4,979</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4,98</a:t>
                      </a:r>
                      <a:endParaRPr lang="en-US" sz="2000">
                        <a:effectLst/>
                        <a:latin typeface="Calibri"/>
                        <a:ea typeface="Calibri"/>
                        <a:cs typeface="Arial"/>
                      </a:endParaRPr>
                    </a:p>
                  </a:txBody>
                  <a:tcPr marL="68580" marR="68580" marT="0" marB="0"/>
                </a:tc>
              </a:tr>
              <a:tr h="401781">
                <a:tc>
                  <a:txBody>
                    <a:bodyPr/>
                    <a:lstStyle/>
                    <a:p>
                      <a:pPr algn="ctr" rtl="0">
                        <a:lnSpc>
                          <a:spcPct val="115000"/>
                        </a:lnSpc>
                        <a:spcAft>
                          <a:spcPts val="0"/>
                        </a:spcAft>
                      </a:pPr>
                      <a:r>
                        <a:rPr lang="en-US" sz="2000" dirty="0">
                          <a:effectLst/>
                        </a:rPr>
                        <a:t>80</a:t>
                      </a:r>
                      <a:endParaRPr lang="en-US" sz="2000"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4.981</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4.985</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4.961</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4.975</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4.969</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4.982</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4.975</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4.974</a:t>
                      </a:r>
                      <a:endParaRPr lang="en-US" sz="2000">
                        <a:effectLst/>
                        <a:latin typeface="Calibri"/>
                        <a:ea typeface="Calibri"/>
                        <a:cs typeface="Arial"/>
                      </a:endParaRPr>
                    </a:p>
                  </a:txBody>
                  <a:tcPr marL="68580" marR="68580" marT="0" marB="0"/>
                </a:tc>
              </a:tr>
              <a:tr h="401781">
                <a:tc>
                  <a:txBody>
                    <a:bodyPr/>
                    <a:lstStyle/>
                    <a:p>
                      <a:pPr algn="ctr" rtl="0">
                        <a:lnSpc>
                          <a:spcPct val="115000"/>
                        </a:lnSpc>
                        <a:spcAft>
                          <a:spcPts val="0"/>
                        </a:spcAft>
                      </a:pPr>
                      <a:r>
                        <a:rPr lang="en-US" sz="2000" dirty="0">
                          <a:effectLst/>
                        </a:rPr>
                        <a:t>160</a:t>
                      </a:r>
                      <a:endParaRPr lang="en-US" sz="2000"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4.977</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4.97</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4.957</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4.968</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4.967</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4.961</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4.968</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4.961</a:t>
                      </a:r>
                      <a:endParaRPr lang="en-US" sz="2000">
                        <a:effectLst/>
                        <a:latin typeface="Calibri"/>
                        <a:ea typeface="Calibri"/>
                        <a:cs typeface="Arial"/>
                      </a:endParaRPr>
                    </a:p>
                  </a:txBody>
                  <a:tcPr marL="68580" marR="68580" marT="0" marB="0"/>
                </a:tc>
              </a:tr>
              <a:tr h="401781">
                <a:tc>
                  <a:txBody>
                    <a:bodyPr/>
                    <a:lstStyle/>
                    <a:p>
                      <a:pPr algn="ctr" rtl="0">
                        <a:lnSpc>
                          <a:spcPct val="115000"/>
                        </a:lnSpc>
                        <a:spcAft>
                          <a:spcPts val="0"/>
                        </a:spcAft>
                      </a:pPr>
                      <a:r>
                        <a:rPr lang="en-US" sz="2000" dirty="0">
                          <a:effectLst/>
                        </a:rPr>
                        <a:t>320</a:t>
                      </a:r>
                      <a:endParaRPr lang="en-US" sz="2000"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4.973</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4.965</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4.95</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4.959</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4.966</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4.94</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4.967</a:t>
                      </a:r>
                      <a:endParaRPr lang="en-US" sz="200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a:effectLst/>
                        </a:rPr>
                        <a:t>4.945</a:t>
                      </a:r>
                      <a:endParaRPr lang="en-US" sz="2000">
                        <a:effectLst/>
                        <a:latin typeface="Calibri"/>
                        <a:ea typeface="Calibri"/>
                        <a:cs typeface="Arial"/>
                      </a:endParaRPr>
                    </a:p>
                  </a:txBody>
                  <a:tcPr marL="68580" marR="68580" marT="0" marB="0"/>
                </a:tc>
              </a:tr>
              <a:tr h="401781">
                <a:tc>
                  <a:txBody>
                    <a:bodyPr/>
                    <a:lstStyle/>
                    <a:p>
                      <a:pPr algn="ctr" rtl="0">
                        <a:lnSpc>
                          <a:spcPct val="115000"/>
                        </a:lnSpc>
                        <a:spcAft>
                          <a:spcPts val="0"/>
                        </a:spcAft>
                      </a:pPr>
                      <a:r>
                        <a:rPr lang="en-US" sz="2000" dirty="0">
                          <a:effectLst/>
                        </a:rPr>
                        <a:t>360</a:t>
                      </a:r>
                      <a:endParaRPr lang="en-US" sz="2000"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dirty="0">
                          <a:effectLst/>
                        </a:rPr>
                        <a:t>4.970</a:t>
                      </a:r>
                      <a:endParaRPr lang="en-US" sz="2000"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dirty="0">
                          <a:effectLst/>
                        </a:rPr>
                        <a:t>4.96</a:t>
                      </a:r>
                      <a:endParaRPr lang="en-US" sz="2000"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dirty="0">
                          <a:effectLst/>
                        </a:rPr>
                        <a:t>4.948</a:t>
                      </a:r>
                      <a:endParaRPr lang="en-US" sz="2000"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dirty="0">
                          <a:effectLst/>
                        </a:rPr>
                        <a:t>4.95</a:t>
                      </a:r>
                      <a:endParaRPr lang="en-US" sz="2000"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dirty="0">
                          <a:effectLst/>
                        </a:rPr>
                        <a:t>4.96</a:t>
                      </a:r>
                      <a:endParaRPr lang="en-US" sz="2000"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dirty="0">
                          <a:effectLst/>
                        </a:rPr>
                        <a:t>4.923</a:t>
                      </a:r>
                      <a:endParaRPr lang="en-US" sz="2000"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dirty="0">
                          <a:effectLst/>
                        </a:rPr>
                        <a:t>4.961</a:t>
                      </a:r>
                      <a:endParaRPr lang="en-US" sz="2000"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dirty="0">
                          <a:effectLst/>
                        </a:rPr>
                        <a:t>4.928</a:t>
                      </a:r>
                      <a:endParaRPr lang="en-US" sz="2000" dirty="0">
                        <a:effectLst/>
                        <a:latin typeface="Calibri"/>
                        <a:ea typeface="Calibri"/>
                        <a:cs typeface="Arial"/>
                      </a:endParaRPr>
                    </a:p>
                  </a:txBody>
                  <a:tcPr marL="68580" marR="68580" marT="0" marB="0"/>
                </a:tc>
              </a:tr>
            </a:tbl>
          </a:graphicData>
        </a:graphic>
      </p:graphicFrame>
      <p:sp>
        <p:nvSpPr>
          <p:cNvPr id="5" name="Rectangle 3"/>
          <p:cNvSpPr>
            <a:spLocks noChangeArrowheads="1"/>
          </p:cNvSpPr>
          <p:nvPr/>
        </p:nvSpPr>
        <p:spPr bwMode="auto">
          <a:xfrm>
            <a:off x="2028825" y="27305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0165333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457200" y="762000"/>
            <a:ext cx="8153400" cy="5181600"/>
          </a:xfrm>
          <a:prstGeom prst="rect">
            <a:avLst/>
          </a:prstGeom>
          <a:noFill/>
          <a:ln>
            <a:noFill/>
          </a:ln>
        </p:spPr>
      </p:pic>
      <p:sp>
        <p:nvSpPr>
          <p:cNvPr id="4" name="TextBox 3"/>
          <p:cNvSpPr txBox="1"/>
          <p:nvPr/>
        </p:nvSpPr>
        <p:spPr>
          <a:xfrm>
            <a:off x="3733800" y="5943600"/>
            <a:ext cx="1905000" cy="461665"/>
          </a:xfrm>
          <a:prstGeom prst="rect">
            <a:avLst/>
          </a:prstGeom>
          <a:noFill/>
        </p:spPr>
        <p:txBody>
          <a:bodyPr wrap="square" rtlCol="1">
            <a:spAutoFit/>
          </a:bodyPr>
          <a:lstStyle/>
          <a:p>
            <a:pPr algn="ctr"/>
            <a:r>
              <a:rPr lang="en-US" sz="2400" b="1" dirty="0" smtClean="0">
                <a:solidFill>
                  <a:srgbClr val="C00000"/>
                </a:solidFill>
              </a:rPr>
              <a:t>Dark</a:t>
            </a:r>
            <a:endParaRPr lang="ar-EG" sz="2400" b="1" dirty="0">
              <a:solidFill>
                <a:srgbClr val="C00000"/>
              </a:solidFill>
            </a:endParaRPr>
          </a:p>
        </p:txBody>
      </p:sp>
    </p:spTree>
    <p:extLst>
      <p:ext uri="{BB962C8B-B14F-4D97-AF65-F5344CB8AC3E}">
        <p14:creationId xmlns:p14="http://schemas.microsoft.com/office/powerpoint/2010/main" val="35341149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37382935"/>
              </p:ext>
            </p:extLst>
          </p:nvPr>
        </p:nvGraphicFramePr>
        <p:xfrm>
          <a:off x="762000" y="1676398"/>
          <a:ext cx="8001000" cy="4967396"/>
        </p:xfrm>
        <a:graphic>
          <a:graphicData uri="http://schemas.openxmlformats.org/drawingml/2006/table">
            <a:tbl>
              <a:tblPr firstRow="1" firstCol="1" bandRow="1">
                <a:tableStyleId>{5C22544A-7EE6-4342-B048-85BDC9FD1C3A}</a:tableStyleId>
              </a:tblPr>
              <a:tblGrid>
                <a:gridCol w="1999781"/>
                <a:gridCol w="1999781"/>
                <a:gridCol w="2000719"/>
                <a:gridCol w="2000719"/>
              </a:tblGrid>
              <a:tr h="1181780">
                <a:tc>
                  <a:txBody>
                    <a:bodyPr/>
                    <a:lstStyle/>
                    <a:p>
                      <a:pPr algn="ctr" rtl="0">
                        <a:lnSpc>
                          <a:spcPct val="115000"/>
                        </a:lnSpc>
                        <a:spcAft>
                          <a:spcPts val="0"/>
                        </a:spcAft>
                      </a:pPr>
                      <a:r>
                        <a:rPr lang="en-US" sz="2000" dirty="0">
                          <a:effectLst/>
                        </a:rPr>
                        <a:t>Time (min)</a:t>
                      </a:r>
                      <a:endParaRPr lang="en-US" sz="2000" dirty="0">
                        <a:effectLst/>
                        <a:latin typeface="Calibri"/>
                        <a:ea typeface="Calibri"/>
                        <a:cs typeface="Arial"/>
                      </a:endParaRPr>
                    </a:p>
                  </a:txBody>
                  <a:tcPr marL="68580" marR="68580" marT="0" marB="0"/>
                </a:tc>
                <a:tc>
                  <a:txBody>
                    <a:bodyPr/>
                    <a:lstStyle/>
                    <a:p>
                      <a:pPr algn="l" rtl="0">
                        <a:lnSpc>
                          <a:spcPct val="115000"/>
                        </a:lnSpc>
                        <a:spcAft>
                          <a:spcPts val="0"/>
                        </a:spcAft>
                      </a:pPr>
                      <a:r>
                        <a:rPr lang="en-US" sz="2000">
                          <a:effectLst/>
                        </a:rPr>
                        <a:t>Lindane + sun</a:t>
                      </a:r>
                      <a:endParaRPr lang="en-US" sz="2000">
                        <a:effectLst/>
                        <a:latin typeface="Calibri"/>
                        <a:ea typeface="Calibri"/>
                        <a:cs typeface="Arial"/>
                      </a:endParaRPr>
                    </a:p>
                  </a:txBody>
                  <a:tcPr marL="68580" marR="68580" marT="0" marB="0"/>
                </a:tc>
                <a:tc>
                  <a:txBody>
                    <a:bodyPr/>
                    <a:lstStyle/>
                    <a:p>
                      <a:pPr algn="l" rtl="0">
                        <a:lnSpc>
                          <a:spcPct val="115000"/>
                        </a:lnSpc>
                        <a:spcAft>
                          <a:spcPts val="0"/>
                        </a:spcAft>
                      </a:pPr>
                      <a:r>
                        <a:rPr lang="en-US" sz="2000" dirty="0" err="1">
                          <a:effectLst/>
                        </a:rPr>
                        <a:t>Lindane</a:t>
                      </a:r>
                      <a:r>
                        <a:rPr lang="en-US" sz="2000" dirty="0">
                          <a:effectLst/>
                        </a:rPr>
                        <a:t> +</a:t>
                      </a:r>
                      <a:r>
                        <a:rPr lang="en-US" sz="2000" dirty="0" err="1">
                          <a:effectLst/>
                        </a:rPr>
                        <a:t>ZnO</a:t>
                      </a:r>
                      <a:r>
                        <a:rPr lang="en-US" sz="2000" dirty="0">
                          <a:effectLst/>
                        </a:rPr>
                        <a:t> (normal) + H</a:t>
                      </a:r>
                      <a:r>
                        <a:rPr lang="en-US" sz="2000" baseline="-25000" dirty="0">
                          <a:effectLst/>
                        </a:rPr>
                        <a:t>2</a:t>
                      </a:r>
                      <a:r>
                        <a:rPr lang="en-US" sz="2000" dirty="0">
                          <a:effectLst/>
                        </a:rPr>
                        <a:t>O</a:t>
                      </a:r>
                      <a:r>
                        <a:rPr lang="en-US" sz="2000" baseline="-25000" dirty="0">
                          <a:effectLst/>
                        </a:rPr>
                        <a:t>2</a:t>
                      </a:r>
                      <a:r>
                        <a:rPr lang="en-US" sz="2000" dirty="0">
                          <a:effectLst/>
                        </a:rPr>
                        <a:t>+ sun</a:t>
                      </a:r>
                      <a:endParaRPr lang="en-US" sz="2000" dirty="0">
                        <a:effectLst/>
                        <a:latin typeface="Calibri"/>
                        <a:ea typeface="Calibri"/>
                        <a:cs typeface="Arial"/>
                      </a:endParaRPr>
                    </a:p>
                  </a:txBody>
                  <a:tcPr marL="68580" marR="68580" marT="0" marB="0"/>
                </a:tc>
                <a:tc>
                  <a:txBody>
                    <a:bodyPr/>
                    <a:lstStyle/>
                    <a:p>
                      <a:pPr algn="l" rtl="0">
                        <a:lnSpc>
                          <a:spcPct val="115000"/>
                        </a:lnSpc>
                        <a:spcAft>
                          <a:spcPts val="0"/>
                        </a:spcAft>
                      </a:pPr>
                      <a:r>
                        <a:rPr lang="en-US" sz="2000" dirty="0" err="1">
                          <a:effectLst/>
                        </a:rPr>
                        <a:t>Lindane</a:t>
                      </a:r>
                      <a:r>
                        <a:rPr lang="en-US" sz="2000" dirty="0">
                          <a:effectLst/>
                        </a:rPr>
                        <a:t> +</a:t>
                      </a:r>
                      <a:r>
                        <a:rPr lang="en-US" sz="2000" dirty="0" err="1">
                          <a:effectLst/>
                        </a:rPr>
                        <a:t>ZnO</a:t>
                      </a:r>
                      <a:r>
                        <a:rPr lang="en-US" sz="2000" dirty="0">
                          <a:effectLst/>
                        </a:rPr>
                        <a:t> (</a:t>
                      </a:r>
                      <a:r>
                        <a:rPr lang="en-US" sz="2000" dirty="0" err="1">
                          <a:effectLst/>
                        </a:rPr>
                        <a:t>nano</a:t>
                      </a:r>
                      <a:r>
                        <a:rPr lang="en-US" sz="2000" dirty="0">
                          <a:effectLst/>
                        </a:rPr>
                        <a:t>) + H</a:t>
                      </a:r>
                      <a:r>
                        <a:rPr lang="en-US" sz="2000" baseline="-25000" dirty="0">
                          <a:effectLst/>
                        </a:rPr>
                        <a:t>2</a:t>
                      </a:r>
                      <a:r>
                        <a:rPr lang="en-US" sz="2000" dirty="0">
                          <a:effectLst/>
                        </a:rPr>
                        <a:t>O</a:t>
                      </a:r>
                      <a:r>
                        <a:rPr lang="en-US" sz="2000" baseline="-25000" dirty="0">
                          <a:effectLst/>
                        </a:rPr>
                        <a:t>2</a:t>
                      </a:r>
                      <a:r>
                        <a:rPr lang="en-US" sz="2000" dirty="0">
                          <a:effectLst/>
                        </a:rPr>
                        <a:t>+ sun</a:t>
                      </a:r>
                      <a:endParaRPr lang="en-US" sz="2000" dirty="0">
                        <a:effectLst/>
                        <a:latin typeface="Calibri"/>
                        <a:ea typeface="Calibri"/>
                        <a:cs typeface="Arial"/>
                      </a:endParaRPr>
                    </a:p>
                  </a:txBody>
                  <a:tcPr marL="68580" marR="68580" marT="0" marB="0"/>
                </a:tc>
              </a:tr>
              <a:tr h="376691">
                <a:tc>
                  <a:txBody>
                    <a:bodyPr/>
                    <a:lstStyle/>
                    <a:p>
                      <a:pPr algn="ctr" rtl="0">
                        <a:lnSpc>
                          <a:spcPct val="115000"/>
                        </a:lnSpc>
                        <a:spcAft>
                          <a:spcPts val="0"/>
                        </a:spcAft>
                      </a:pPr>
                      <a:r>
                        <a:rPr lang="en-US" sz="2400" dirty="0">
                          <a:effectLst/>
                        </a:rPr>
                        <a:t>0</a:t>
                      </a:r>
                      <a:endParaRPr lang="en-US" sz="2400"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2400" dirty="0">
                          <a:effectLst/>
                        </a:rPr>
                        <a:t>5</a:t>
                      </a:r>
                      <a:endParaRPr lang="en-US" sz="2400"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2400" dirty="0">
                          <a:effectLst/>
                        </a:rPr>
                        <a:t>5</a:t>
                      </a:r>
                      <a:endParaRPr lang="en-US" sz="2400"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2400" dirty="0">
                          <a:effectLst/>
                        </a:rPr>
                        <a:t>5</a:t>
                      </a:r>
                      <a:endParaRPr lang="en-US" sz="2400" dirty="0">
                        <a:effectLst/>
                        <a:latin typeface="Calibri"/>
                        <a:ea typeface="Calibri"/>
                        <a:cs typeface="Arial"/>
                      </a:endParaRPr>
                    </a:p>
                  </a:txBody>
                  <a:tcPr marL="68580" marR="68580" marT="0" marB="0"/>
                </a:tc>
              </a:tr>
              <a:tr h="376691">
                <a:tc>
                  <a:txBody>
                    <a:bodyPr/>
                    <a:lstStyle/>
                    <a:p>
                      <a:pPr algn="ctr" rtl="0">
                        <a:lnSpc>
                          <a:spcPct val="115000"/>
                        </a:lnSpc>
                        <a:spcAft>
                          <a:spcPts val="0"/>
                        </a:spcAft>
                      </a:pPr>
                      <a:r>
                        <a:rPr lang="en-US" sz="2400">
                          <a:effectLst/>
                        </a:rPr>
                        <a:t>10</a:t>
                      </a:r>
                      <a:endParaRPr lang="en-US" sz="2400">
                        <a:effectLst/>
                        <a:latin typeface="Calibri"/>
                        <a:ea typeface="Calibri"/>
                        <a:cs typeface="Arial"/>
                      </a:endParaRPr>
                    </a:p>
                  </a:txBody>
                  <a:tcPr marL="68580" marR="68580" marT="0" marB="0"/>
                </a:tc>
                <a:tc>
                  <a:txBody>
                    <a:bodyPr/>
                    <a:lstStyle/>
                    <a:p>
                      <a:pPr algn="ctr" rtl="0">
                        <a:lnSpc>
                          <a:spcPct val="115000"/>
                        </a:lnSpc>
                        <a:spcAft>
                          <a:spcPts val="0"/>
                        </a:spcAft>
                      </a:pPr>
                      <a:r>
                        <a:rPr lang="en-US" sz="2400">
                          <a:effectLst/>
                        </a:rPr>
                        <a:t>5</a:t>
                      </a:r>
                      <a:endParaRPr lang="en-US" sz="2400">
                        <a:effectLst/>
                        <a:latin typeface="Calibri"/>
                        <a:ea typeface="Calibri"/>
                        <a:cs typeface="Arial"/>
                      </a:endParaRPr>
                    </a:p>
                  </a:txBody>
                  <a:tcPr marL="68580" marR="68580" marT="0" marB="0"/>
                </a:tc>
                <a:tc>
                  <a:txBody>
                    <a:bodyPr/>
                    <a:lstStyle/>
                    <a:p>
                      <a:pPr algn="ctr" rtl="0">
                        <a:lnSpc>
                          <a:spcPct val="115000"/>
                        </a:lnSpc>
                        <a:spcAft>
                          <a:spcPts val="0"/>
                        </a:spcAft>
                      </a:pPr>
                      <a:r>
                        <a:rPr lang="en-US" sz="2400">
                          <a:effectLst/>
                        </a:rPr>
                        <a:t>4.98</a:t>
                      </a:r>
                      <a:endParaRPr lang="en-US" sz="2400">
                        <a:effectLst/>
                        <a:latin typeface="Calibri"/>
                        <a:ea typeface="Calibri"/>
                        <a:cs typeface="Arial"/>
                      </a:endParaRPr>
                    </a:p>
                  </a:txBody>
                  <a:tcPr marL="68580" marR="68580" marT="0" marB="0"/>
                </a:tc>
                <a:tc>
                  <a:txBody>
                    <a:bodyPr/>
                    <a:lstStyle/>
                    <a:p>
                      <a:pPr algn="ctr" rtl="0">
                        <a:lnSpc>
                          <a:spcPct val="115000"/>
                        </a:lnSpc>
                        <a:spcAft>
                          <a:spcPts val="0"/>
                        </a:spcAft>
                      </a:pPr>
                      <a:r>
                        <a:rPr lang="en-US" sz="2400" dirty="0">
                          <a:effectLst/>
                        </a:rPr>
                        <a:t>4.9</a:t>
                      </a:r>
                      <a:endParaRPr lang="en-US" sz="2400" dirty="0">
                        <a:effectLst/>
                        <a:latin typeface="Calibri"/>
                        <a:ea typeface="Calibri"/>
                        <a:cs typeface="Arial"/>
                      </a:endParaRPr>
                    </a:p>
                  </a:txBody>
                  <a:tcPr marL="68580" marR="68580" marT="0" marB="0"/>
                </a:tc>
              </a:tr>
              <a:tr h="376691">
                <a:tc>
                  <a:txBody>
                    <a:bodyPr/>
                    <a:lstStyle/>
                    <a:p>
                      <a:pPr algn="ctr" rtl="0">
                        <a:lnSpc>
                          <a:spcPct val="115000"/>
                        </a:lnSpc>
                        <a:spcAft>
                          <a:spcPts val="0"/>
                        </a:spcAft>
                      </a:pPr>
                      <a:r>
                        <a:rPr lang="en-US" sz="2400">
                          <a:effectLst/>
                        </a:rPr>
                        <a:t>20</a:t>
                      </a:r>
                      <a:endParaRPr lang="en-US" sz="2400">
                        <a:effectLst/>
                        <a:latin typeface="Calibri"/>
                        <a:ea typeface="Calibri"/>
                        <a:cs typeface="Arial"/>
                      </a:endParaRPr>
                    </a:p>
                  </a:txBody>
                  <a:tcPr marL="68580" marR="68580" marT="0" marB="0"/>
                </a:tc>
                <a:tc>
                  <a:txBody>
                    <a:bodyPr/>
                    <a:lstStyle/>
                    <a:p>
                      <a:pPr algn="ctr" rtl="0">
                        <a:lnSpc>
                          <a:spcPct val="115000"/>
                        </a:lnSpc>
                        <a:spcAft>
                          <a:spcPts val="0"/>
                        </a:spcAft>
                      </a:pPr>
                      <a:r>
                        <a:rPr lang="en-US" sz="2400">
                          <a:effectLst/>
                        </a:rPr>
                        <a:t>4.89</a:t>
                      </a:r>
                      <a:endParaRPr lang="en-US" sz="2400">
                        <a:effectLst/>
                        <a:latin typeface="Calibri"/>
                        <a:ea typeface="Calibri"/>
                        <a:cs typeface="Arial"/>
                      </a:endParaRPr>
                    </a:p>
                  </a:txBody>
                  <a:tcPr marL="68580" marR="68580" marT="0" marB="0"/>
                </a:tc>
                <a:tc>
                  <a:txBody>
                    <a:bodyPr/>
                    <a:lstStyle/>
                    <a:p>
                      <a:pPr algn="ctr" rtl="0">
                        <a:lnSpc>
                          <a:spcPct val="115000"/>
                        </a:lnSpc>
                        <a:spcAft>
                          <a:spcPts val="0"/>
                        </a:spcAft>
                      </a:pPr>
                      <a:r>
                        <a:rPr lang="en-US" sz="2400">
                          <a:effectLst/>
                        </a:rPr>
                        <a:t>4.39</a:t>
                      </a:r>
                      <a:endParaRPr lang="en-US" sz="2400">
                        <a:effectLst/>
                        <a:latin typeface="Calibri"/>
                        <a:ea typeface="Calibri"/>
                        <a:cs typeface="Arial"/>
                      </a:endParaRPr>
                    </a:p>
                  </a:txBody>
                  <a:tcPr marL="68580" marR="68580" marT="0" marB="0"/>
                </a:tc>
                <a:tc>
                  <a:txBody>
                    <a:bodyPr/>
                    <a:lstStyle/>
                    <a:p>
                      <a:pPr algn="ctr" rtl="0">
                        <a:lnSpc>
                          <a:spcPct val="115000"/>
                        </a:lnSpc>
                        <a:spcAft>
                          <a:spcPts val="0"/>
                        </a:spcAft>
                      </a:pPr>
                      <a:r>
                        <a:rPr lang="en-US" sz="2400" dirty="0">
                          <a:effectLst/>
                        </a:rPr>
                        <a:t>4.25</a:t>
                      </a:r>
                      <a:endParaRPr lang="en-US" sz="2400" dirty="0">
                        <a:effectLst/>
                        <a:latin typeface="Calibri"/>
                        <a:ea typeface="Calibri"/>
                        <a:cs typeface="Arial"/>
                      </a:endParaRPr>
                    </a:p>
                  </a:txBody>
                  <a:tcPr marL="68580" marR="68580" marT="0" marB="0"/>
                </a:tc>
              </a:tr>
              <a:tr h="376691">
                <a:tc>
                  <a:txBody>
                    <a:bodyPr/>
                    <a:lstStyle/>
                    <a:p>
                      <a:pPr algn="ctr" rtl="0">
                        <a:lnSpc>
                          <a:spcPct val="115000"/>
                        </a:lnSpc>
                        <a:spcAft>
                          <a:spcPts val="0"/>
                        </a:spcAft>
                      </a:pPr>
                      <a:r>
                        <a:rPr lang="en-US" sz="2400">
                          <a:effectLst/>
                        </a:rPr>
                        <a:t>40</a:t>
                      </a:r>
                      <a:endParaRPr lang="en-US" sz="2400">
                        <a:effectLst/>
                        <a:latin typeface="Calibri"/>
                        <a:ea typeface="Calibri"/>
                        <a:cs typeface="Arial"/>
                      </a:endParaRPr>
                    </a:p>
                  </a:txBody>
                  <a:tcPr marL="68580" marR="68580" marT="0" marB="0"/>
                </a:tc>
                <a:tc>
                  <a:txBody>
                    <a:bodyPr/>
                    <a:lstStyle/>
                    <a:p>
                      <a:pPr algn="ctr" rtl="0">
                        <a:lnSpc>
                          <a:spcPct val="115000"/>
                        </a:lnSpc>
                        <a:spcAft>
                          <a:spcPts val="0"/>
                        </a:spcAft>
                      </a:pPr>
                      <a:r>
                        <a:rPr lang="en-US" sz="2400">
                          <a:effectLst/>
                        </a:rPr>
                        <a:t>4.76</a:t>
                      </a:r>
                      <a:endParaRPr lang="en-US" sz="2400">
                        <a:effectLst/>
                        <a:latin typeface="Calibri"/>
                        <a:ea typeface="Calibri"/>
                        <a:cs typeface="Arial"/>
                      </a:endParaRPr>
                    </a:p>
                  </a:txBody>
                  <a:tcPr marL="68580" marR="68580" marT="0" marB="0"/>
                </a:tc>
                <a:tc>
                  <a:txBody>
                    <a:bodyPr/>
                    <a:lstStyle/>
                    <a:p>
                      <a:pPr algn="ctr" rtl="0">
                        <a:lnSpc>
                          <a:spcPct val="115000"/>
                        </a:lnSpc>
                        <a:spcAft>
                          <a:spcPts val="0"/>
                        </a:spcAft>
                      </a:pPr>
                      <a:r>
                        <a:rPr lang="en-US" sz="2400">
                          <a:effectLst/>
                        </a:rPr>
                        <a:t>3,8</a:t>
                      </a:r>
                      <a:endParaRPr lang="en-US" sz="2400">
                        <a:effectLst/>
                        <a:latin typeface="Calibri"/>
                        <a:ea typeface="Calibri"/>
                        <a:cs typeface="Arial"/>
                      </a:endParaRPr>
                    </a:p>
                  </a:txBody>
                  <a:tcPr marL="68580" marR="68580" marT="0" marB="0"/>
                </a:tc>
                <a:tc>
                  <a:txBody>
                    <a:bodyPr/>
                    <a:lstStyle/>
                    <a:p>
                      <a:pPr algn="ctr" rtl="0">
                        <a:lnSpc>
                          <a:spcPct val="115000"/>
                        </a:lnSpc>
                        <a:spcAft>
                          <a:spcPts val="0"/>
                        </a:spcAft>
                      </a:pPr>
                      <a:r>
                        <a:rPr lang="en-US" sz="2400" dirty="0">
                          <a:effectLst/>
                        </a:rPr>
                        <a:t>3.75</a:t>
                      </a:r>
                      <a:endParaRPr lang="en-US" sz="2400" dirty="0">
                        <a:effectLst/>
                        <a:latin typeface="Calibri"/>
                        <a:ea typeface="Calibri"/>
                        <a:cs typeface="Arial"/>
                      </a:endParaRPr>
                    </a:p>
                  </a:txBody>
                  <a:tcPr marL="68580" marR="68580" marT="0" marB="0"/>
                </a:tc>
              </a:tr>
              <a:tr h="376691">
                <a:tc>
                  <a:txBody>
                    <a:bodyPr/>
                    <a:lstStyle/>
                    <a:p>
                      <a:pPr algn="ctr" rtl="0">
                        <a:lnSpc>
                          <a:spcPct val="115000"/>
                        </a:lnSpc>
                        <a:spcAft>
                          <a:spcPts val="0"/>
                        </a:spcAft>
                      </a:pPr>
                      <a:r>
                        <a:rPr lang="en-US" sz="2400">
                          <a:effectLst/>
                        </a:rPr>
                        <a:t>60</a:t>
                      </a:r>
                      <a:endParaRPr lang="en-US" sz="2400">
                        <a:effectLst/>
                        <a:latin typeface="Calibri"/>
                        <a:ea typeface="Calibri"/>
                        <a:cs typeface="Arial"/>
                      </a:endParaRPr>
                    </a:p>
                  </a:txBody>
                  <a:tcPr marL="68580" marR="68580" marT="0" marB="0"/>
                </a:tc>
                <a:tc>
                  <a:txBody>
                    <a:bodyPr/>
                    <a:lstStyle/>
                    <a:p>
                      <a:pPr algn="ctr" rtl="0">
                        <a:lnSpc>
                          <a:spcPct val="115000"/>
                        </a:lnSpc>
                        <a:spcAft>
                          <a:spcPts val="0"/>
                        </a:spcAft>
                      </a:pPr>
                      <a:r>
                        <a:rPr lang="en-US" sz="2400">
                          <a:effectLst/>
                        </a:rPr>
                        <a:t>4.69</a:t>
                      </a:r>
                      <a:endParaRPr lang="en-US" sz="2400">
                        <a:effectLst/>
                        <a:latin typeface="Calibri"/>
                        <a:ea typeface="Calibri"/>
                        <a:cs typeface="Arial"/>
                      </a:endParaRPr>
                    </a:p>
                  </a:txBody>
                  <a:tcPr marL="68580" marR="68580" marT="0" marB="0"/>
                </a:tc>
                <a:tc>
                  <a:txBody>
                    <a:bodyPr/>
                    <a:lstStyle/>
                    <a:p>
                      <a:pPr algn="ctr" rtl="0">
                        <a:lnSpc>
                          <a:spcPct val="115000"/>
                        </a:lnSpc>
                        <a:spcAft>
                          <a:spcPts val="0"/>
                        </a:spcAft>
                      </a:pPr>
                      <a:r>
                        <a:rPr lang="en-US" sz="2400">
                          <a:effectLst/>
                        </a:rPr>
                        <a:t>3.2</a:t>
                      </a:r>
                      <a:endParaRPr lang="en-US" sz="2400">
                        <a:effectLst/>
                        <a:latin typeface="Calibri"/>
                        <a:ea typeface="Calibri"/>
                        <a:cs typeface="Arial"/>
                      </a:endParaRPr>
                    </a:p>
                  </a:txBody>
                  <a:tcPr marL="68580" marR="68580" marT="0" marB="0"/>
                </a:tc>
                <a:tc>
                  <a:txBody>
                    <a:bodyPr/>
                    <a:lstStyle/>
                    <a:p>
                      <a:pPr algn="ctr" rtl="0">
                        <a:lnSpc>
                          <a:spcPct val="115000"/>
                        </a:lnSpc>
                        <a:spcAft>
                          <a:spcPts val="0"/>
                        </a:spcAft>
                      </a:pPr>
                      <a:r>
                        <a:rPr lang="en-US" sz="2400" dirty="0">
                          <a:effectLst/>
                        </a:rPr>
                        <a:t>2.54</a:t>
                      </a:r>
                      <a:endParaRPr lang="en-US" sz="2400" dirty="0">
                        <a:effectLst/>
                        <a:latin typeface="Calibri"/>
                        <a:ea typeface="Calibri"/>
                        <a:cs typeface="Arial"/>
                      </a:endParaRPr>
                    </a:p>
                  </a:txBody>
                  <a:tcPr marL="68580" marR="68580" marT="0" marB="0"/>
                </a:tc>
              </a:tr>
              <a:tr h="376691">
                <a:tc>
                  <a:txBody>
                    <a:bodyPr/>
                    <a:lstStyle/>
                    <a:p>
                      <a:pPr algn="ctr" rtl="0">
                        <a:lnSpc>
                          <a:spcPct val="115000"/>
                        </a:lnSpc>
                        <a:spcAft>
                          <a:spcPts val="0"/>
                        </a:spcAft>
                      </a:pPr>
                      <a:r>
                        <a:rPr lang="en-US" sz="2400">
                          <a:effectLst/>
                        </a:rPr>
                        <a:t>80</a:t>
                      </a:r>
                      <a:endParaRPr lang="en-US" sz="2400">
                        <a:effectLst/>
                        <a:latin typeface="Calibri"/>
                        <a:ea typeface="Calibri"/>
                        <a:cs typeface="Arial"/>
                      </a:endParaRPr>
                    </a:p>
                  </a:txBody>
                  <a:tcPr marL="68580" marR="68580" marT="0" marB="0"/>
                </a:tc>
                <a:tc>
                  <a:txBody>
                    <a:bodyPr/>
                    <a:lstStyle/>
                    <a:p>
                      <a:pPr algn="ctr" rtl="0">
                        <a:lnSpc>
                          <a:spcPct val="115000"/>
                        </a:lnSpc>
                        <a:spcAft>
                          <a:spcPts val="0"/>
                        </a:spcAft>
                      </a:pPr>
                      <a:r>
                        <a:rPr lang="en-US" sz="2400">
                          <a:effectLst/>
                        </a:rPr>
                        <a:t>4.495</a:t>
                      </a:r>
                      <a:endParaRPr lang="en-US" sz="2400">
                        <a:effectLst/>
                        <a:latin typeface="Calibri"/>
                        <a:ea typeface="Calibri"/>
                        <a:cs typeface="Arial"/>
                      </a:endParaRPr>
                    </a:p>
                  </a:txBody>
                  <a:tcPr marL="68580" marR="68580" marT="0" marB="0"/>
                </a:tc>
                <a:tc>
                  <a:txBody>
                    <a:bodyPr/>
                    <a:lstStyle/>
                    <a:p>
                      <a:pPr algn="ctr" rtl="0">
                        <a:lnSpc>
                          <a:spcPct val="115000"/>
                        </a:lnSpc>
                        <a:spcAft>
                          <a:spcPts val="0"/>
                        </a:spcAft>
                      </a:pPr>
                      <a:r>
                        <a:rPr lang="en-US" sz="2400">
                          <a:effectLst/>
                        </a:rPr>
                        <a:t>2.6</a:t>
                      </a:r>
                      <a:endParaRPr lang="en-US" sz="2400">
                        <a:effectLst/>
                        <a:latin typeface="Calibri"/>
                        <a:ea typeface="Calibri"/>
                        <a:cs typeface="Arial"/>
                      </a:endParaRPr>
                    </a:p>
                  </a:txBody>
                  <a:tcPr marL="68580" marR="68580" marT="0" marB="0"/>
                </a:tc>
                <a:tc>
                  <a:txBody>
                    <a:bodyPr/>
                    <a:lstStyle/>
                    <a:p>
                      <a:pPr algn="ctr" rtl="0">
                        <a:lnSpc>
                          <a:spcPct val="115000"/>
                        </a:lnSpc>
                        <a:spcAft>
                          <a:spcPts val="0"/>
                        </a:spcAft>
                      </a:pPr>
                      <a:r>
                        <a:rPr lang="en-US" sz="2400" dirty="0">
                          <a:effectLst/>
                        </a:rPr>
                        <a:t>1.75</a:t>
                      </a:r>
                      <a:endParaRPr lang="en-US" sz="2400" dirty="0">
                        <a:effectLst/>
                        <a:latin typeface="Calibri"/>
                        <a:ea typeface="Calibri"/>
                        <a:cs typeface="Arial"/>
                      </a:endParaRPr>
                    </a:p>
                  </a:txBody>
                  <a:tcPr marL="68580" marR="68580" marT="0" marB="0"/>
                </a:tc>
              </a:tr>
              <a:tr h="376691">
                <a:tc>
                  <a:txBody>
                    <a:bodyPr/>
                    <a:lstStyle/>
                    <a:p>
                      <a:pPr algn="ctr" rtl="0">
                        <a:lnSpc>
                          <a:spcPct val="115000"/>
                        </a:lnSpc>
                        <a:spcAft>
                          <a:spcPts val="0"/>
                        </a:spcAft>
                      </a:pPr>
                      <a:r>
                        <a:rPr lang="en-US" sz="2400">
                          <a:effectLst/>
                        </a:rPr>
                        <a:t>160</a:t>
                      </a:r>
                      <a:endParaRPr lang="en-US" sz="2400">
                        <a:effectLst/>
                        <a:latin typeface="Calibri"/>
                        <a:ea typeface="Calibri"/>
                        <a:cs typeface="Arial"/>
                      </a:endParaRPr>
                    </a:p>
                  </a:txBody>
                  <a:tcPr marL="68580" marR="68580" marT="0" marB="0"/>
                </a:tc>
                <a:tc>
                  <a:txBody>
                    <a:bodyPr/>
                    <a:lstStyle/>
                    <a:p>
                      <a:pPr algn="ctr" rtl="0">
                        <a:lnSpc>
                          <a:spcPct val="115000"/>
                        </a:lnSpc>
                        <a:spcAft>
                          <a:spcPts val="0"/>
                        </a:spcAft>
                      </a:pPr>
                      <a:r>
                        <a:rPr lang="en-US" sz="2400">
                          <a:effectLst/>
                        </a:rPr>
                        <a:t>4.368</a:t>
                      </a:r>
                      <a:endParaRPr lang="en-US" sz="2400">
                        <a:effectLst/>
                        <a:latin typeface="Calibri"/>
                        <a:ea typeface="Calibri"/>
                        <a:cs typeface="Arial"/>
                      </a:endParaRPr>
                    </a:p>
                  </a:txBody>
                  <a:tcPr marL="68580" marR="68580" marT="0" marB="0"/>
                </a:tc>
                <a:tc>
                  <a:txBody>
                    <a:bodyPr/>
                    <a:lstStyle/>
                    <a:p>
                      <a:pPr algn="ctr" rtl="0">
                        <a:lnSpc>
                          <a:spcPct val="115000"/>
                        </a:lnSpc>
                        <a:spcAft>
                          <a:spcPts val="0"/>
                        </a:spcAft>
                      </a:pPr>
                      <a:r>
                        <a:rPr lang="en-US" sz="2400">
                          <a:effectLst/>
                        </a:rPr>
                        <a:t>1.4</a:t>
                      </a:r>
                      <a:endParaRPr lang="en-US" sz="2400">
                        <a:effectLst/>
                        <a:latin typeface="Calibri"/>
                        <a:ea typeface="Calibri"/>
                        <a:cs typeface="Arial"/>
                      </a:endParaRPr>
                    </a:p>
                  </a:txBody>
                  <a:tcPr marL="68580" marR="68580" marT="0" marB="0"/>
                </a:tc>
                <a:tc>
                  <a:txBody>
                    <a:bodyPr/>
                    <a:lstStyle/>
                    <a:p>
                      <a:pPr algn="ctr" rtl="0">
                        <a:lnSpc>
                          <a:spcPct val="115000"/>
                        </a:lnSpc>
                        <a:spcAft>
                          <a:spcPts val="0"/>
                        </a:spcAft>
                      </a:pPr>
                      <a:r>
                        <a:rPr lang="en-US" sz="2400" dirty="0">
                          <a:effectLst/>
                        </a:rPr>
                        <a:t>1.25</a:t>
                      </a:r>
                      <a:endParaRPr lang="en-US" sz="2400" dirty="0">
                        <a:effectLst/>
                        <a:latin typeface="Calibri"/>
                        <a:ea typeface="Calibri"/>
                        <a:cs typeface="Arial"/>
                      </a:endParaRPr>
                    </a:p>
                  </a:txBody>
                  <a:tcPr marL="68580" marR="68580" marT="0" marB="0"/>
                </a:tc>
              </a:tr>
              <a:tr h="376691">
                <a:tc>
                  <a:txBody>
                    <a:bodyPr/>
                    <a:lstStyle/>
                    <a:p>
                      <a:pPr algn="ctr" rtl="0">
                        <a:lnSpc>
                          <a:spcPct val="115000"/>
                        </a:lnSpc>
                        <a:spcAft>
                          <a:spcPts val="0"/>
                        </a:spcAft>
                      </a:pPr>
                      <a:r>
                        <a:rPr lang="en-US" sz="2400">
                          <a:effectLst/>
                        </a:rPr>
                        <a:t>320</a:t>
                      </a:r>
                      <a:endParaRPr lang="en-US" sz="2400">
                        <a:effectLst/>
                        <a:latin typeface="Calibri"/>
                        <a:ea typeface="Calibri"/>
                        <a:cs typeface="Arial"/>
                      </a:endParaRPr>
                    </a:p>
                  </a:txBody>
                  <a:tcPr marL="68580" marR="68580" marT="0" marB="0"/>
                </a:tc>
                <a:tc>
                  <a:txBody>
                    <a:bodyPr/>
                    <a:lstStyle/>
                    <a:p>
                      <a:pPr algn="ctr" rtl="0">
                        <a:lnSpc>
                          <a:spcPct val="115000"/>
                        </a:lnSpc>
                        <a:spcAft>
                          <a:spcPts val="0"/>
                        </a:spcAft>
                      </a:pPr>
                      <a:r>
                        <a:rPr lang="en-US" sz="2400">
                          <a:effectLst/>
                        </a:rPr>
                        <a:t>4.24</a:t>
                      </a:r>
                      <a:endParaRPr lang="en-US" sz="2400">
                        <a:effectLst/>
                        <a:latin typeface="Calibri"/>
                        <a:ea typeface="Calibri"/>
                        <a:cs typeface="Arial"/>
                      </a:endParaRPr>
                    </a:p>
                  </a:txBody>
                  <a:tcPr marL="68580" marR="68580" marT="0" marB="0"/>
                </a:tc>
                <a:tc>
                  <a:txBody>
                    <a:bodyPr/>
                    <a:lstStyle/>
                    <a:p>
                      <a:pPr algn="ctr" rtl="0">
                        <a:lnSpc>
                          <a:spcPct val="115000"/>
                        </a:lnSpc>
                        <a:spcAft>
                          <a:spcPts val="0"/>
                        </a:spcAft>
                      </a:pPr>
                      <a:r>
                        <a:rPr lang="en-US" sz="2400">
                          <a:effectLst/>
                        </a:rPr>
                        <a:t>0.8</a:t>
                      </a:r>
                      <a:endParaRPr lang="en-US" sz="2400">
                        <a:effectLst/>
                        <a:latin typeface="Calibri"/>
                        <a:ea typeface="Calibri"/>
                        <a:cs typeface="Arial"/>
                      </a:endParaRPr>
                    </a:p>
                  </a:txBody>
                  <a:tcPr marL="68580" marR="68580" marT="0" marB="0"/>
                </a:tc>
                <a:tc>
                  <a:txBody>
                    <a:bodyPr/>
                    <a:lstStyle/>
                    <a:p>
                      <a:pPr algn="ctr" rtl="0">
                        <a:lnSpc>
                          <a:spcPct val="115000"/>
                        </a:lnSpc>
                        <a:spcAft>
                          <a:spcPts val="0"/>
                        </a:spcAft>
                      </a:pPr>
                      <a:r>
                        <a:rPr lang="en-US" sz="2400" dirty="0">
                          <a:effectLst/>
                        </a:rPr>
                        <a:t>0.6</a:t>
                      </a:r>
                      <a:endParaRPr lang="en-US" sz="2400" dirty="0">
                        <a:effectLst/>
                        <a:latin typeface="Calibri"/>
                        <a:ea typeface="Calibri"/>
                        <a:cs typeface="Arial"/>
                      </a:endParaRPr>
                    </a:p>
                  </a:txBody>
                  <a:tcPr marL="68580" marR="68580" marT="0" marB="0"/>
                </a:tc>
              </a:tr>
              <a:tr h="376691">
                <a:tc>
                  <a:txBody>
                    <a:bodyPr/>
                    <a:lstStyle/>
                    <a:p>
                      <a:pPr algn="ctr" rtl="0">
                        <a:lnSpc>
                          <a:spcPct val="115000"/>
                        </a:lnSpc>
                        <a:spcAft>
                          <a:spcPts val="0"/>
                        </a:spcAft>
                      </a:pPr>
                      <a:r>
                        <a:rPr lang="en-US" sz="2400">
                          <a:effectLst/>
                        </a:rPr>
                        <a:t>360</a:t>
                      </a:r>
                      <a:endParaRPr lang="en-US" sz="2400">
                        <a:effectLst/>
                        <a:latin typeface="Calibri"/>
                        <a:ea typeface="Calibri"/>
                        <a:cs typeface="Arial"/>
                      </a:endParaRPr>
                    </a:p>
                  </a:txBody>
                  <a:tcPr marL="68580" marR="68580" marT="0" marB="0"/>
                </a:tc>
                <a:tc>
                  <a:txBody>
                    <a:bodyPr/>
                    <a:lstStyle/>
                    <a:p>
                      <a:pPr algn="ctr" rtl="0">
                        <a:lnSpc>
                          <a:spcPct val="115000"/>
                        </a:lnSpc>
                        <a:spcAft>
                          <a:spcPts val="0"/>
                        </a:spcAft>
                      </a:pPr>
                      <a:r>
                        <a:rPr lang="en-US" sz="2400">
                          <a:effectLst/>
                        </a:rPr>
                        <a:t>4</a:t>
                      </a:r>
                      <a:endParaRPr lang="en-US" sz="2400">
                        <a:effectLst/>
                        <a:latin typeface="Calibri"/>
                        <a:ea typeface="Calibri"/>
                        <a:cs typeface="Arial"/>
                      </a:endParaRPr>
                    </a:p>
                  </a:txBody>
                  <a:tcPr marL="68580" marR="68580" marT="0" marB="0"/>
                </a:tc>
                <a:tc>
                  <a:txBody>
                    <a:bodyPr/>
                    <a:lstStyle/>
                    <a:p>
                      <a:pPr algn="ctr" rtl="0">
                        <a:lnSpc>
                          <a:spcPct val="115000"/>
                        </a:lnSpc>
                        <a:spcAft>
                          <a:spcPts val="0"/>
                        </a:spcAft>
                      </a:pPr>
                      <a:r>
                        <a:rPr lang="en-US" sz="2400">
                          <a:effectLst/>
                        </a:rPr>
                        <a:t>0.5</a:t>
                      </a:r>
                      <a:endParaRPr lang="en-US" sz="2400">
                        <a:effectLst/>
                        <a:latin typeface="Calibri"/>
                        <a:ea typeface="Calibri"/>
                        <a:cs typeface="Arial"/>
                      </a:endParaRPr>
                    </a:p>
                  </a:txBody>
                  <a:tcPr marL="68580" marR="68580" marT="0" marB="0"/>
                </a:tc>
                <a:tc>
                  <a:txBody>
                    <a:bodyPr/>
                    <a:lstStyle/>
                    <a:p>
                      <a:pPr algn="ctr" rtl="0">
                        <a:lnSpc>
                          <a:spcPct val="115000"/>
                        </a:lnSpc>
                        <a:spcAft>
                          <a:spcPts val="0"/>
                        </a:spcAft>
                      </a:pPr>
                      <a:r>
                        <a:rPr lang="en-US" sz="2400" dirty="0">
                          <a:effectLst/>
                        </a:rPr>
                        <a:t>0.012</a:t>
                      </a:r>
                      <a:endParaRPr lang="en-US" sz="2400" dirty="0">
                        <a:effectLst/>
                        <a:latin typeface="Calibri"/>
                        <a:ea typeface="Calibri"/>
                        <a:cs typeface="Arial"/>
                      </a:endParaRPr>
                    </a:p>
                  </a:txBody>
                  <a:tcPr marL="68580" marR="68580" marT="0" marB="0"/>
                </a:tc>
              </a:tr>
            </a:tbl>
          </a:graphicData>
        </a:graphic>
      </p:graphicFrame>
      <p:sp>
        <p:nvSpPr>
          <p:cNvPr id="3" name="Rectangle 1"/>
          <p:cNvSpPr>
            <a:spLocks noChangeArrowheads="1"/>
          </p:cNvSpPr>
          <p:nvPr/>
        </p:nvSpPr>
        <p:spPr bwMode="auto">
          <a:xfrm>
            <a:off x="1866900" y="28273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3"/>
          <p:cNvSpPr/>
          <p:nvPr/>
        </p:nvSpPr>
        <p:spPr>
          <a:xfrm>
            <a:off x="457200" y="304800"/>
            <a:ext cx="8534400" cy="1200329"/>
          </a:xfrm>
          <a:prstGeom prst="rect">
            <a:avLst/>
          </a:prstGeom>
        </p:spPr>
        <p:txBody>
          <a:bodyPr wrap="square">
            <a:spAutoFit/>
          </a:bodyPr>
          <a:lstStyle/>
          <a:p>
            <a:pPr algn="just" rtl="0"/>
            <a:r>
              <a:rPr lang="en-US" sz="2400" b="1" dirty="0">
                <a:solidFill>
                  <a:srgbClr val="C00000"/>
                </a:solidFill>
                <a:latin typeface="Times New Roman"/>
                <a:ea typeface="Times New Roman"/>
              </a:rPr>
              <a:t>Photochemical degradation of </a:t>
            </a:r>
            <a:r>
              <a:rPr lang="en-US" sz="2400" b="1" dirty="0" err="1">
                <a:solidFill>
                  <a:srgbClr val="C00000"/>
                </a:solidFill>
                <a:latin typeface="Times New Roman"/>
                <a:ea typeface="Calibri"/>
              </a:rPr>
              <a:t>lindane</a:t>
            </a:r>
            <a:r>
              <a:rPr lang="en-US" sz="2400" b="1" dirty="0">
                <a:solidFill>
                  <a:srgbClr val="C00000"/>
                </a:solidFill>
                <a:latin typeface="Times New Roman"/>
                <a:ea typeface="Times New Roman"/>
              </a:rPr>
              <a:t> at initial concentration 5 ppm under </a:t>
            </a:r>
            <a:r>
              <a:rPr lang="en-US" sz="2400" b="1" dirty="0" err="1">
                <a:solidFill>
                  <a:srgbClr val="C00000"/>
                </a:solidFill>
                <a:latin typeface="Times New Roman"/>
                <a:ea typeface="Times New Roman"/>
              </a:rPr>
              <a:t>ZnO</a:t>
            </a:r>
            <a:r>
              <a:rPr lang="en-US" sz="2400" b="1" dirty="0">
                <a:solidFill>
                  <a:srgbClr val="C00000"/>
                </a:solidFill>
                <a:latin typeface="Times New Roman"/>
                <a:ea typeface="Times New Roman"/>
              </a:rPr>
              <a:t>(c)/H</a:t>
            </a:r>
            <a:r>
              <a:rPr lang="en-US" sz="2400" b="1" baseline="-25000" dirty="0">
                <a:solidFill>
                  <a:srgbClr val="C00000"/>
                </a:solidFill>
                <a:latin typeface="Times New Roman"/>
                <a:ea typeface="Times New Roman"/>
              </a:rPr>
              <a:t>2</a:t>
            </a:r>
            <a:r>
              <a:rPr lang="en-US" sz="2400" b="1" dirty="0">
                <a:solidFill>
                  <a:srgbClr val="C00000"/>
                </a:solidFill>
                <a:latin typeface="Times New Roman"/>
                <a:ea typeface="Times New Roman"/>
              </a:rPr>
              <a:t>O</a:t>
            </a:r>
            <a:r>
              <a:rPr lang="en-US" sz="2400" b="1" baseline="-25000" dirty="0">
                <a:solidFill>
                  <a:srgbClr val="C00000"/>
                </a:solidFill>
                <a:latin typeface="Times New Roman"/>
                <a:ea typeface="Times New Roman"/>
              </a:rPr>
              <a:t>2</a:t>
            </a:r>
            <a:r>
              <a:rPr lang="en-US" sz="2400" b="1" dirty="0">
                <a:solidFill>
                  <a:srgbClr val="C00000"/>
                </a:solidFill>
                <a:latin typeface="Times New Roman"/>
                <a:ea typeface="Times New Roman"/>
              </a:rPr>
              <a:t>/sunlight, </a:t>
            </a:r>
            <a:r>
              <a:rPr lang="en-US" sz="2400" b="1" dirty="0" err="1">
                <a:solidFill>
                  <a:srgbClr val="C00000"/>
                </a:solidFill>
                <a:latin typeface="Times New Roman"/>
                <a:ea typeface="Times New Roman"/>
              </a:rPr>
              <a:t>ZnO</a:t>
            </a:r>
            <a:r>
              <a:rPr lang="en-US" sz="2400" b="1" dirty="0">
                <a:solidFill>
                  <a:srgbClr val="C00000"/>
                </a:solidFill>
                <a:latin typeface="Times New Roman"/>
                <a:ea typeface="Times New Roman"/>
              </a:rPr>
              <a:t>(s)/H</a:t>
            </a:r>
            <a:r>
              <a:rPr lang="en-US" sz="2400" b="1" baseline="-25000" dirty="0">
                <a:solidFill>
                  <a:srgbClr val="C00000"/>
                </a:solidFill>
                <a:latin typeface="Times New Roman"/>
                <a:ea typeface="Times New Roman"/>
              </a:rPr>
              <a:t>2</a:t>
            </a:r>
            <a:r>
              <a:rPr lang="en-US" sz="2400" b="1" dirty="0">
                <a:solidFill>
                  <a:srgbClr val="C00000"/>
                </a:solidFill>
                <a:latin typeface="Times New Roman"/>
                <a:ea typeface="Times New Roman"/>
              </a:rPr>
              <a:t>O</a:t>
            </a:r>
            <a:r>
              <a:rPr lang="en-US" sz="2400" b="1" baseline="-25000" dirty="0">
                <a:solidFill>
                  <a:srgbClr val="C00000"/>
                </a:solidFill>
                <a:latin typeface="Times New Roman"/>
                <a:ea typeface="Times New Roman"/>
              </a:rPr>
              <a:t>2</a:t>
            </a:r>
            <a:r>
              <a:rPr lang="en-US" sz="2400" b="1" dirty="0">
                <a:solidFill>
                  <a:srgbClr val="C00000"/>
                </a:solidFill>
                <a:latin typeface="Times New Roman"/>
                <a:ea typeface="Times New Roman"/>
              </a:rPr>
              <a:t>/sunlight and sunlight alone systems using HPLC analysis.</a:t>
            </a:r>
            <a:endParaRPr lang="ar-EG" sz="2400" b="1" dirty="0">
              <a:solidFill>
                <a:srgbClr val="C00000"/>
              </a:solidFill>
            </a:endParaRPr>
          </a:p>
        </p:txBody>
      </p:sp>
    </p:spTree>
    <p:extLst>
      <p:ext uri="{BB962C8B-B14F-4D97-AF65-F5344CB8AC3E}">
        <p14:creationId xmlns:p14="http://schemas.microsoft.com/office/powerpoint/2010/main" val="3269830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0"/>
            <a:ext cx="8534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21327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1752600"/>
            <a:ext cx="6096000" cy="2123658"/>
          </a:xfrm>
          <a:prstGeom prst="rect">
            <a:avLst/>
          </a:prstGeom>
        </p:spPr>
        <p:txBody>
          <a:bodyPr wrap="square">
            <a:spAutoFit/>
          </a:bodyPr>
          <a:lstStyle/>
          <a:p>
            <a:pPr algn="ctr"/>
            <a:r>
              <a:rPr lang="en-US" sz="4400" b="1" dirty="0">
                <a:solidFill>
                  <a:srgbClr val="C00000"/>
                </a:solidFill>
              </a:rPr>
              <a:t>Biodegradation of </a:t>
            </a:r>
            <a:r>
              <a:rPr lang="en-US" sz="4400" b="1" dirty="0" err="1">
                <a:solidFill>
                  <a:srgbClr val="C00000"/>
                </a:solidFill>
              </a:rPr>
              <a:t>Lindane</a:t>
            </a:r>
            <a:r>
              <a:rPr lang="en-US" sz="4400" b="1" dirty="0">
                <a:solidFill>
                  <a:srgbClr val="C00000"/>
                </a:solidFill>
              </a:rPr>
              <a:t> using microbe isolates</a:t>
            </a:r>
            <a:endParaRPr lang="ar-EG" sz="4400" dirty="0">
              <a:solidFill>
                <a:srgbClr val="C00000"/>
              </a:solidFill>
            </a:endParaRPr>
          </a:p>
        </p:txBody>
      </p:sp>
    </p:spTree>
    <p:extLst>
      <p:ext uri="{BB962C8B-B14F-4D97-AF65-F5344CB8AC3E}">
        <p14:creationId xmlns:p14="http://schemas.microsoft.com/office/powerpoint/2010/main" val="1533401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09600"/>
            <a:ext cx="7772400" cy="2554545"/>
          </a:xfrm>
          <a:prstGeom prst="rect">
            <a:avLst/>
          </a:prstGeom>
          <a:noFill/>
        </p:spPr>
        <p:txBody>
          <a:bodyPr wrap="square" rtlCol="1">
            <a:spAutoFit/>
          </a:bodyPr>
          <a:lstStyle/>
          <a:p>
            <a:pPr algn="just" rtl="0"/>
            <a:r>
              <a:rPr lang="en-US" dirty="0" smtClean="0">
                <a:solidFill>
                  <a:srgbClr val="002060"/>
                </a:solidFill>
              </a:rPr>
              <a:t>	</a:t>
            </a:r>
            <a:r>
              <a:rPr lang="en-US" b="1" dirty="0" smtClean="0">
                <a:solidFill>
                  <a:srgbClr val="002060"/>
                </a:solidFill>
              </a:rPr>
              <a:t>Fo</a:t>
            </a:r>
            <a:r>
              <a:rPr lang="en-US" sz="2000" b="1" dirty="0" smtClean="0">
                <a:solidFill>
                  <a:srgbClr val="002060"/>
                </a:solidFill>
              </a:rPr>
              <a:t>r </a:t>
            </a:r>
            <a:r>
              <a:rPr lang="en-US" sz="2000" b="1" dirty="0">
                <a:solidFill>
                  <a:srgbClr val="002060"/>
                </a:solidFill>
              </a:rPr>
              <a:t>the first time in the history of the world, every human being is now subjected to contact with dangerous chemicals, from the moment of conception until death. The systemic pesticides have been so thoroughly distributed throughout the animate and inanimate world that they occur virtually every where. Residues of these chemicals have entered and lodged in the bodies of fish, birds and they have been found in water and in man himself (Carson 1962</a:t>
            </a:r>
            <a:r>
              <a:rPr lang="en-US" sz="2000" b="1" dirty="0" smtClean="0">
                <a:solidFill>
                  <a:srgbClr val="002060"/>
                </a:solidFill>
              </a:rPr>
              <a:t>).</a:t>
            </a:r>
            <a:endParaRPr lang="ar-EG" b="1" dirty="0"/>
          </a:p>
        </p:txBody>
      </p:sp>
      <p:sp>
        <p:nvSpPr>
          <p:cNvPr id="3" name="TextBox 2"/>
          <p:cNvSpPr txBox="1"/>
          <p:nvPr/>
        </p:nvSpPr>
        <p:spPr>
          <a:xfrm>
            <a:off x="762000" y="3352800"/>
            <a:ext cx="7620000" cy="1631216"/>
          </a:xfrm>
          <a:prstGeom prst="rect">
            <a:avLst/>
          </a:prstGeom>
          <a:noFill/>
        </p:spPr>
        <p:txBody>
          <a:bodyPr wrap="square" rtlCol="1">
            <a:spAutoFit/>
          </a:bodyPr>
          <a:lstStyle/>
          <a:p>
            <a:pPr algn="just" rtl="0"/>
            <a:r>
              <a:rPr lang="en-US" sz="2000" b="1" dirty="0">
                <a:solidFill>
                  <a:srgbClr val="002060"/>
                </a:solidFill>
              </a:rPr>
              <a:t>Water pre requisite for life and key reasons of humanity, is abundant on earth. However, 97% is salt water. The remaining 2.5% that is the  fresh water, 70% is frozen in the polar ice caps. Only less than 1% of the world’s  fresh water resources are readily available for human use (WHO 2002</a:t>
            </a:r>
            <a:r>
              <a:rPr lang="en-US" sz="2000" b="1" dirty="0" smtClean="0">
                <a:solidFill>
                  <a:srgbClr val="002060"/>
                </a:solidFill>
              </a:rPr>
              <a:t>).</a:t>
            </a:r>
            <a:endParaRPr lang="ar-EG" sz="2000" b="1" dirty="0">
              <a:solidFill>
                <a:srgbClr val="002060"/>
              </a:solidFill>
            </a:endParaRPr>
          </a:p>
        </p:txBody>
      </p:sp>
    </p:spTree>
    <p:extLst>
      <p:ext uri="{BB962C8B-B14F-4D97-AF65-F5344CB8AC3E}">
        <p14:creationId xmlns:p14="http://schemas.microsoft.com/office/powerpoint/2010/main" val="26228277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762000"/>
            <a:ext cx="8001000" cy="1015663"/>
          </a:xfrm>
          <a:prstGeom prst="rect">
            <a:avLst/>
          </a:prstGeom>
          <a:noFill/>
        </p:spPr>
        <p:txBody>
          <a:bodyPr wrap="square" rtlCol="1">
            <a:spAutoFit/>
          </a:bodyPr>
          <a:lstStyle/>
          <a:p>
            <a:pPr algn="just" rtl="0"/>
            <a:r>
              <a:rPr lang="en-US" sz="2000" b="1" dirty="0">
                <a:solidFill>
                  <a:srgbClr val="C00000"/>
                </a:solidFill>
              </a:rPr>
              <a:t>Biodegradation of </a:t>
            </a:r>
            <a:r>
              <a:rPr lang="en-US" sz="2000" b="1" dirty="0" err="1">
                <a:solidFill>
                  <a:srgbClr val="C00000"/>
                </a:solidFill>
              </a:rPr>
              <a:t>lindane</a:t>
            </a:r>
            <a:r>
              <a:rPr lang="en-US" sz="2000" b="1" dirty="0">
                <a:solidFill>
                  <a:srgbClr val="C00000"/>
                </a:solidFill>
              </a:rPr>
              <a:t> at concentration level 5ppm by </a:t>
            </a:r>
            <a:r>
              <a:rPr lang="en-US" sz="2000" b="1" i="1" dirty="0" err="1">
                <a:solidFill>
                  <a:srgbClr val="C00000"/>
                </a:solidFill>
              </a:rPr>
              <a:t>Xanthomonas</a:t>
            </a:r>
            <a:r>
              <a:rPr lang="en-US" sz="2000" b="1" i="1" dirty="0">
                <a:solidFill>
                  <a:srgbClr val="C00000"/>
                </a:solidFill>
              </a:rPr>
              <a:t> </a:t>
            </a:r>
            <a:r>
              <a:rPr lang="en-US" sz="2000" b="1" i="1" dirty="0" err="1">
                <a:solidFill>
                  <a:srgbClr val="C00000"/>
                </a:solidFill>
              </a:rPr>
              <a:t>campestris</a:t>
            </a:r>
            <a:r>
              <a:rPr lang="en-US" sz="2000" b="1" i="1" dirty="0">
                <a:solidFill>
                  <a:srgbClr val="C00000"/>
                </a:solidFill>
              </a:rPr>
              <a:t> </a:t>
            </a:r>
            <a:r>
              <a:rPr lang="en-US" sz="2000" b="1" i="1" dirty="0" err="1">
                <a:solidFill>
                  <a:srgbClr val="C00000"/>
                </a:solidFill>
              </a:rPr>
              <a:t>pv</a:t>
            </a:r>
            <a:r>
              <a:rPr lang="en-US" sz="2000" b="1" i="1" dirty="0">
                <a:solidFill>
                  <a:srgbClr val="C00000"/>
                </a:solidFill>
              </a:rPr>
              <a:t>. </a:t>
            </a:r>
            <a:r>
              <a:rPr lang="en-US" sz="2000" b="1" i="1" dirty="0" err="1">
                <a:solidFill>
                  <a:srgbClr val="C00000"/>
                </a:solidFill>
              </a:rPr>
              <a:t>Translucens</a:t>
            </a:r>
            <a:r>
              <a:rPr lang="en-US" sz="2000" b="1" i="1" dirty="0">
                <a:solidFill>
                  <a:srgbClr val="C00000"/>
                </a:solidFill>
              </a:rPr>
              <a:t> </a:t>
            </a:r>
            <a:r>
              <a:rPr lang="en-US" sz="2000" b="1" dirty="0">
                <a:solidFill>
                  <a:srgbClr val="C00000"/>
                </a:solidFill>
              </a:rPr>
              <a:t>and</a:t>
            </a:r>
            <a:r>
              <a:rPr lang="en-US" sz="2000" b="1" i="1" dirty="0">
                <a:solidFill>
                  <a:srgbClr val="C00000"/>
                </a:solidFill>
              </a:rPr>
              <a:t> </a:t>
            </a:r>
            <a:r>
              <a:rPr lang="en-US" sz="2000" b="1" i="1" dirty="0" err="1">
                <a:solidFill>
                  <a:srgbClr val="C00000"/>
                </a:solidFill>
              </a:rPr>
              <a:t>Aspergillus</a:t>
            </a:r>
            <a:r>
              <a:rPr lang="en-US" sz="2000" b="1" i="1" dirty="0">
                <a:solidFill>
                  <a:srgbClr val="C00000"/>
                </a:solidFill>
              </a:rPr>
              <a:t> </a:t>
            </a:r>
            <a:r>
              <a:rPr lang="en-US" sz="2000" b="1" i="1" dirty="0" err="1">
                <a:solidFill>
                  <a:srgbClr val="C00000"/>
                </a:solidFill>
              </a:rPr>
              <a:t>fumigatus</a:t>
            </a:r>
            <a:r>
              <a:rPr lang="en-US" sz="2000" b="1" i="1" dirty="0">
                <a:solidFill>
                  <a:srgbClr val="C00000"/>
                </a:solidFill>
              </a:rPr>
              <a:t> </a:t>
            </a:r>
            <a:r>
              <a:rPr lang="en-US" sz="2000" b="1" dirty="0">
                <a:solidFill>
                  <a:srgbClr val="C00000"/>
                </a:solidFill>
              </a:rPr>
              <a:t>in aqueous media</a:t>
            </a:r>
            <a:r>
              <a:rPr lang="en-US" sz="2000" b="1" dirty="0" smtClean="0">
                <a:solidFill>
                  <a:srgbClr val="C00000"/>
                </a:solidFill>
              </a:rPr>
              <a:t>.</a:t>
            </a:r>
            <a:endParaRPr lang="ar-EG" dirty="0"/>
          </a:p>
        </p:txBody>
      </p:sp>
      <p:graphicFrame>
        <p:nvGraphicFramePr>
          <p:cNvPr id="3" name="Table 2"/>
          <p:cNvGraphicFramePr>
            <a:graphicFrameLocks noGrp="1"/>
          </p:cNvGraphicFramePr>
          <p:nvPr>
            <p:extLst>
              <p:ext uri="{D42A27DB-BD31-4B8C-83A1-F6EECF244321}">
                <p14:modId xmlns:p14="http://schemas.microsoft.com/office/powerpoint/2010/main" val="3412799951"/>
              </p:ext>
            </p:extLst>
          </p:nvPr>
        </p:nvGraphicFramePr>
        <p:xfrm>
          <a:off x="609599" y="1905000"/>
          <a:ext cx="8001000" cy="4495799"/>
        </p:xfrm>
        <a:graphic>
          <a:graphicData uri="http://schemas.openxmlformats.org/drawingml/2006/table">
            <a:tbl>
              <a:tblPr firstRow="1" firstCol="1" bandRow="1">
                <a:tableStyleId>{5C22544A-7EE6-4342-B048-85BDC9FD1C3A}</a:tableStyleId>
              </a:tblPr>
              <a:tblGrid>
                <a:gridCol w="1999781"/>
                <a:gridCol w="1999781"/>
                <a:gridCol w="2000719"/>
                <a:gridCol w="2000719"/>
              </a:tblGrid>
              <a:tr h="1123949">
                <a:tc>
                  <a:txBody>
                    <a:bodyPr/>
                    <a:lstStyle/>
                    <a:p>
                      <a:pPr algn="ctr" rtl="0">
                        <a:lnSpc>
                          <a:spcPct val="115000"/>
                        </a:lnSpc>
                        <a:spcAft>
                          <a:spcPts val="0"/>
                        </a:spcAft>
                      </a:pPr>
                      <a:r>
                        <a:rPr lang="en-US" sz="1800" dirty="0">
                          <a:effectLst/>
                        </a:rPr>
                        <a:t>Time (min)</a:t>
                      </a:r>
                      <a:endParaRPr lang="en-US" sz="1400" dirty="0">
                        <a:effectLst/>
                        <a:latin typeface="Calibri"/>
                        <a:ea typeface="Calibri"/>
                        <a:cs typeface="Arial"/>
                      </a:endParaRPr>
                    </a:p>
                  </a:txBody>
                  <a:tcPr marL="68580" marR="68580" marT="0" marB="0"/>
                </a:tc>
                <a:tc>
                  <a:txBody>
                    <a:bodyPr/>
                    <a:lstStyle/>
                    <a:p>
                      <a:pPr algn="l" rtl="0">
                        <a:lnSpc>
                          <a:spcPct val="115000"/>
                        </a:lnSpc>
                        <a:spcAft>
                          <a:spcPts val="0"/>
                        </a:spcAft>
                      </a:pPr>
                      <a:r>
                        <a:rPr lang="en-US" sz="1800" dirty="0" err="1">
                          <a:effectLst/>
                        </a:rPr>
                        <a:t>Lindane</a:t>
                      </a:r>
                      <a:r>
                        <a:rPr lang="en-US" sz="1800" dirty="0">
                          <a:effectLst/>
                        </a:rPr>
                        <a:t> + </a:t>
                      </a:r>
                      <a:r>
                        <a:rPr lang="en-US" sz="1800" dirty="0" err="1">
                          <a:effectLst/>
                        </a:rPr>
                        <a:t>Xanthomonas</a:t>
                      </a:r>
                      <a:r>
                        <a:rPr lang="en-US" sz="1800" dirty="0">
                          <a:effectLst/>
                        </a:rPr>
                        <a:t> </a:t>
                      </a:r>
                      <a:r>
                        <a:rPr lang="en-US" sz="1800" dirty="0" err="1">
                          <a:effectLst/>
                        </a:rPr>
                        <a:t>campestris</a:t>
                      </a:r>
                      <a:r>
                        <a:rPr lang="en-US" sz="1800" dirty="0">
                          <a:effectLst/>
                        </a:rPr>
                        <a:t> </a:t>
                      </a:r>
                      <a:r>
                        <a:rPr lang="en-US" sz="1800" dirty="0" err="1">
                          <a:effectLst/>
                        </a:rPr>
                        <a:t>pv</a:t>
                      </a:r>
                      <a:r>
                        <a:rPr lang="en-US" sz="1800" dirty="0">
                          <a:effectLst/>
                        </a:rPr>
                        <a:t>.</a:t>
                      </a:r>
                      <a:endParaRPr lang="en-US" sz="1400" dirty="0">
                        <a:effectLst/>
                        <a:latin typeface="Calibri"/>
                        <a:ea typeface="Calibri"/>
                        <a:cs typeface="Arial"/>
                      </a:endParaRPr>
                    </a:p>
                  </a:txBody>
                  <a:tcPr marL="68580" marR="68580" marT="0" marB="0"/>
                </a:tc>
                <a:tc>
                  <a:txBody>
                    <a:bodyPr/>
                    <a:lstStyle/>
                    <a:p>
                      <a:pPr algn="l" rtl="0">
                        <a:lnSpc>
                          <a:spcPct val="115000"/>
                        </a:lnSpc>
                        <a:spcAft>
                          <a:spcPts val="0"/>
                        </a:spcAft>
                      </a:pPr>
                      <a:r>
                        <a:rPr lang="en-US" sz="1800" dirty="0" err="1">
                          <a:effectLst/>
                        </a:rPr>
                        <a:t>Lindane</a:t>
                      </a:r>
                      <a:r>
                        <a:rPr lang="en-US" sz="1800" dirty="0">
                          <a:effectLst/>
                        </a:rPr>
                        <a:t> + </a:t>
                      </a:r>
                      <a:r>
                        <a:rPr lang="en-US" sz="1800" dirty="0" err="1">
                          <a:effectLst/>
                        </a:rPr>
                        <a:t>Aspergillus</a:t>
                      </a:r>
                      <a:r>
                        <a:rPr lang="en-US" sz="1800" dirty="0">
                          <a:effectLst/>
                        </a:rPr>
                        <a:t> </a:t>
                      </a:r>
                      <a:r>
                        <a:rPr lang="en-US" sz="1800" dirty="0" err="1">
                          <a:effectLst/>
                        </a:rPr>
                        <a:t>fumigatus</a:t>
                      </a:r>
                      <a:endParaRPr lang="en-US" sz="1400" dirty="0">
                        <a:effectLst/>
                        <a:latin typeface="Calibri"/>
                        <a:ea typeface="Calibri"/>
                        <a:cs typeface="Arial"/>
                      </a:endParaRPr>
                    </a:p>
                  </a:txBody>
                  <a:tcPr marL="68580" marR="68580" marT="0" marB="0"/>
                </a:tc>
                <a:tc>
                  <a:txBody>
                    <a:bodyPr/>
                    <a:lstStyle/>
                    <a:p>
                      <a:pPr algn="l" rtl="0">
                        <a:lnSpc>
                          <a:spcPct val="115000"/>
                        </a:lnSpc>
                        <a:spcAft>
                          <a:spcPts val="0"/>
                        </a:spcAft>
                      </a:pPr>
                      <a:r>
                        <a:rPr lang="en-US" sz="1800" dirty="0" err="1">
                          <a:effectLst/>
                        </a:rPr>
                        <a:t>Lindane</a:t>
                      </a:r>
                      <a:r>
                        <a:rPr lang="en-US" sz="1800" dirty="0">
                          <a:effectLst/>
                        </a:rPr>
                        <a:t> +MSL (Control)</a:t>
                      </a:r>
                      <a:endParaRPr lang="en-US" sz="1400" dirty="0">
                        <a:effectLst/>
                        <a:latin typeface="Calibri"/>
                        <a:ea typeface="Calibri"/>
                        <a:cs typeface="Arial"/>
                      </a:endParaRPr>
                    </a:p>
                  </a:txBody>
                  <a:tcPr marL="68580" marR="68580" marT="0" marB="0"/>
                </a:tc>
              </a:tr>
              <a:tr h="374650">
                <a:tc>
                  <a:txBody>
                    <a:bodyPr/>
                    <a:lstStyle/>
                    <a:p>
                      <a:pPr algn="ctr" rtl="0">
                        <a:lnSpc>
                          <a:spcPct val="115000"/>
                        </a:lnSpc>
                        <a:spcAft>
                          <a:spcPts val="0"/>
                        </a:spcAft>
                      </a:pPr>
                      <a:r>
                        <a:rPr lang="en-US" sz="2000" b="1" dirty="0">
                          <a:effectLst/>
                        </a:rPr>
                        <a:t>0</a:t>
                      </a:r>
                      <a:endParaRPr lang="en-US" sz="1600" b="1"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b="1">
                          <a:effectLst/>
                        </a:rPr>
                        <a:t>5</a:t>
                      </a:r>
                      <a:endParaRPr lang="en-US" sz="1600" b="1">
                        <a:effectLst/>
                        <a:latin typeface="Calibri"/>
                        <a:ea typeface="Calibri"/>
                        <a:cs typeface="Arial"/>
                      </a:endParaRPr>
                    </a:p>
                  </a:txBody>
                  <a:tcPr marL="68580" marR="68580" marT="0" marB="0"/>
                </a:tc>
                <a:tc>
                  <a:txBody>
                    <a:bodyPr/>
                    <a:lstStyle/>
                    <a:p>
                      <a:pPr algn="ctr" rtl="0">
                        <a:lnSpc>
                          <a:spcPct val="115000"/>
                        </a:lnSpc>
                        <a:spcAft>
                          <a:spcPts val="0"/>
                        </a:spcAft>
                      </a:pPr>
                      <a:r>
                        <a:rPr lang="en-US" sz="2000" b="1">
                          <a:effectLst/>
                        </a:rPr>
                        <a:t>5</a:t>
                      </a:r>
                      <a:endParaRPr lang="en-US" sz="1600" b="1">
                        <a:effectLst/>
                        <a:latin typeface="Calibri"/>
                        <a:ea typeface="Calibri"/>
                        <a:cs typeface="Arial"/>
                      </a:endParaRPr>
                    </a:p>
                  </a:txBody>
                  <a:tcPr marL="68580" marR="68580" marT="0" marB="0"/>
                </a:tc>
                <a:tc>
                  <a:txBody>
                    <a:bodyPr/>
                    <a:lstStyle/>
                    <a:p>
                      <a:pPr algn="ctr" rtl="0">
                        <a:lnSpc>
                          <a:spcPct val="115000"/>
                        </a:lnSpc>
                        <a:spcAft>
                          <a:spcPts val="0"/>
                        </a:spcAft>
                      </a:pPr>
                      <a:r>
                        <a:rPr lang="en-US" sz="2000" b="1" dirty="0">
                          <a:effectLst/>
                        </a:rPr>
                        <a:t>5</a:t>
                      </a:r>
                      <a:endParaRPr lang="en-US" sz="1600" b="1" dirty="0">
                        <a:effectLst/>
                        <a:latin typeface="Calibri"/>
                        <a:ea typeface="Calibri"/>
                        <a:cs typeface="Arial"/>
                      </a:endParaRPr>
                    </a:p>
                  </a:txBody>
                  <a:tcPr marL="68580" marR="68580" marT="0" marB="0"/>
                </a:tc>
              </a:tr>
              <a:tr h="374650">
                <a:tc>
                  <a:txBody>
                    <a:bodyPr/>
                    <a:lstStyle/>
                    <a:p>
                      <a:pPr algn="ctr" rtl="0">
                        <a:lnSpc>
                          <a:spcPct val="115000"/>
                        </a:lnSpc>
                        <a:spcAft>
                          <a:spcPts val="0"/>
                        </a:spcAft>
                      </a:pPr>
                      <a:r>
                        <a:rPr lang="en-US" sz="2000" b="1" dirty="0">
                          <a:effectLst/>
                        </a:rPr>
                        <a:t>10</a:t>
                      </a:r>
                      <a:endParaRPr lang="en-US" sz="1600" b="1"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b="1">
                          <a:effectLst/>
                        </a:rPr>
                        <a:t>4.89</a:t>
                      </a:r>
                      <a:endParaRPr lang="en-US" sz="1600" b="1">
                        <a:effectLst/>
                        <a:latin typeface="Calibri"/>
                        <a:ea typeface="Calibri"/>
                        <a:cs typeface="Arial"/>
                      </a:endParaRPr>
                    </a:p>
                  </a:txBody>
                  <a:tcPr marL="68580" marR="68580" marT="0" marB="0"/>
                </a:tc>
                <a:tc>
                  <a:txBody>
                    <a:bodyPr/>
                    <a:lstStyle/>
                    <a:p>
                      <a:pPr algn="ctr" rtl="0">
                        <a:lnSpc>
                          <a:spcPct val="115000"/>
                        </a:lnSpc>
                        <a:spcAft>
                          <a:spcPts val="0"/>
                        </a:spcAft>
                      </a:pPr>
                      <a:r>
                        <a:rPr lang="en-US" sz="2000" b="1">
                          <a:effectLst/>
                        </a:rPr>
                        <a:t>4.98</a:t>
                      </a:r>
                      <a:endParaRPr lang="en-US" sz="1600" b="1">
                        <a:effectLst/>
                        <a:latin typeface="Calibri"/>
                        <a:ea typeface="Calibri"/>
                        <a:cs typeface="Arial"/>
                      </a:endParaRPr>
                    </a:p>
                  </a:txBody>
                  <a:tcPr marL="68580" marR="68580" marT="0" marB="0"/>
                </a:tc>
                <a:tc>
                  <a:txBody>
                    <a:bodyPr/>
                    <a:lstStyle/>
                    <a:p>
                      <a:pPr algn="ctr" rtl="0">
                        <a:lnSpc>
                          <a:spcPct val="115000"/>
                        </a:lnSpc>
                        <a:spcAft>
                          <a:spcPts val="0"/>
                        </a:spcAft>
                      </a:pPr>
                      <a:r>
                        <a:rPr lang="en-US" sz="2000" b="1" dirty="0">
                          <a:effectLst/>
                        </a:rPr>
                        <a:t>4.99</a:t>
                      </a:r>
                      <a:endParaRPr lang="en-US" sz="1600" b="1" dirty="0">
                        <a:effectLst/>
                        <a:latin typeface="Calibri"/>
                        <a:ea typeface="Calibri"/>
                        <a:cs typeface="Arial"/>
                      </a:endParaRPr>
                    </a:p>
                  </a:txBody>
                  <a:tcPr marL="68580" marR="68580" marT="0" marB="0"/>
                </a:tc>
              </a:tr>
              <a:tr h="374650">
                <a:tc>
                  <a:txBody>
                    <a:bodyPr/>
                    <a:lstStyle/>
                    <a:p>
                      <a:pPr algn="ctr" rtl="0">
                        <a:lnSpc>
                          <a:spcPct val="115000"/>
                        </a:lnSpc>
                        <a:spcAft>
                          <a:spcPts val="0"/>
                        </a:spcAft>
                      </a:pPr>
                      <a:r>
                        <a:rPr lang="en-US" sz="2000" b="1" dirty="0">
                          <a:effectLst/>
                        </a:rPr>
                        <a:t>20</a:t>
                      </a:r>
                      <a:endParaRPr lang="en-US" sz="1600" b="1"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b="1">
                          <a:effectLst/>
                        </a:rPr>
                        <a:t>3.82</a:t>
                      </a:r>
                      <a:endParaRPr lang="en-US" sz="1600" b="1">
                        <a:effectLst/>
                        <a:latin typeface="Calibri"/>
                        <a:ea typeface="Calibri"/>
                        <a:cs typeface="Arial"/>
                      </a:endParaRPr>
                    </a:p>
                  </a:txBody>
                  <a:tcPr marL="68580" marR="68580" marT="0" marB="0"/>
                </a:tc>
                <a:tc>
                  <a:txBody>
                    <a:bodyPr/>
                    <a:lstStyle/>
                    <a:p>
                      <a:pPr algn="ctr" rtl="0">
                        <a:lnSpc>
                          <a:spcPct val="115000"/>
                        </a:lnSpc>
                        <a:spcAft>
                          <a:spcPts val="0"/>
                        </a:spcAft>
                      </a:pPr>
                      <a:r>
                        <a:rPr lang="en-US" sz="2000" b="1">
                          <a:effectLst/>
                        </a:rPr>
                        <a:t>3.93</a:t>
                      </a:r>
                      <a:endParaRPr lang="en-US" sz="1600" b="1">
                        <a:effectLst/>
                        <a:latin typeface="Calibri"/>
                        <a:ea typeface="Calibri"/>
                        <a:cs typeface="Arial"/>
                      </a:endParaRPr>
                    </a:p>
                  </a:txBody>
                  <a:tcPr marL="68580" marR="68580" marT="0" marB="0"/>
                </a:tc>
                <a:tc>
                  <a:txBody>
                    <a:bodyPr/>
                    <a:lstStyle/>
                    <a:p>
                      <a:pPr algn="ctr" rtl="0">
                        <a:lnSpc>
                          <a:spcPct val="115000"/>
                        </a:lnSpc>
                        <a:spcAft>
                          <a:spcPts val="0"/>
                        </a:spcAft>
                      </a:pPr>
                      <a:r>
                        <a:rPr lang="en-US" sz="2000" b="1">
                          <a:effectLst/>
                        </a:rPr>
                        <a:t>4.985</a:t>
                      </a:r>
                      <a:endParaRPr lang="en-US" sz="1600" b="1">
                        <a:effectLst/>
                        <a:latin typeface="Calibri"/>
                        <a:ea typeface="Calibri"/>
                        <a:cs typeface="Arial"/>
                      </a:endParaRPr>
                    </a:p>
                  </a:txBody>
                  <a:tcPr marL="68580" marR="68580" marT="0" marB="0"/>
                </a:tc>
              </a:tr>
              <a:tr h="374650">
                <a:tc>
                  <a:txBody>
                    <a:bodyPr/>
                    <a:lstStyle/>
                    <a:p>
                      <a:pPr algn="ctr" rtl="0">
                        <a:lnSpc>
                          <a:spcPct val="115000"/>
                        </a:lnSpc>
                        <a:spcAft>
                          <a:spcPts val="0"/>
                        </a:spcAft>
                      </a:pPr>
                      <a:r>
                        <a:rPr lang="en-US" sz="2000" b="1" dirty="0">
                          <a:effectLst/>
                        </a:rPr>
                        <a:t>40</a:t>
                      </a:r>
                      <a:endParaRPr lang="en-US" sz="1600" b="1"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b="1">
                          <a:effectLst/>
                        </a:rPr>
                        <a:t>3.23</a:t>
                      </a:r>
                      <a:endParaRPr lang="en-US" sz="1600" b="1">
                        <a:effectLst/>
                        <a:latin typeface="Calibri"/>
                        <a:ea typeface="Calibri"/>
                        <a:cs typeface="Arial"/>
                      </a:endParaRPr>
                    </a:p>
                  </a:txBody>
                  <a:tcPr marL="68580" marR="68580" marT="0" marB="0"/>
                </a:tc>
                <a:tc>
                  <a:txBody>
                    <a:bodyPr/>
                    <a:lstStyle/>
                    <a:p>
                      <a:pPr algn="ctr" rtl="0">
                        <a:lnSpc>
                          <a:spcPct val="115000"/>
                        </a:lnSpc>
                        <a:spcAft>
                          <a:spcPts val="0"/>
                        </a:spcAft>
                      </a:pPr>
                      <a:r>
                        <a:rPr lang="en-US" sz="2000" b="1">
                          <a:effectLst/>
                        </a:rPr>
                        <a:t>3.4</a:t>
                      </a:r>
                      <a:endParaRPr lang="en-US" sz="1600" b="1">
                        <a:effectLst/>
                        <a:latin typeface="Calibri"/>
                        <a:ea typeface="Calibri"/>
                        <a:cs typeface="Arial"/>
                      </a:endParaRPr>
                    </a:p>
                  </a:txBody>
                  <a:tcPr marL="68580" marR="68580" marT="0" marB="0"/>
                </a:tc>
                <a:tc>
                  <a:txBody>
                    <a:bodyPr/>
                    <a:lstStyle/>
                    <a:p>
                      <a:pPr algn="ctr" rtl="0">
                        <a:lnSpc>
                          <a:spcPct val="115000"/>
                        </a:lnSpc>
                        <a:spcAft>
                          <a:spcPts val="0"/>
                        </a:spcAft>
                      </a:pPr>
                      <a:r>
                        <a:rPr lang="en-US" sz="2000" b="1">
                          <a:effectLst/>
                        </a:rPr>
                        <a:t>4.981</a:t>
                      </a:r>
                      <a:endParaRPr lang="en-US" sz="1600" b="1">
                        <a:effectLst/>
                        <a:latin typeface="Calibri"/>
                        <a:ea typeface="Calibri"/>
                        <a:cs typeface="Arial"/>
                      </a:endParaRPr>
                    </a:p>
                  </a:txBody>
                  <a:tcPr marL="68580" marR="68580" marT="0" marB="0"/>
                </a:tc>
              </a:tr>
              <a:tr h="374650">
                <a:tc>
                  <a:txBody>
                    <a:bodyPr/>
                    <a:lstStyle/>
                    <a:p>
                      <a:pPr algn="ctr" rtl="0">
                        <a:lnSpc>
                          <a:spcPct val="115000"/>
                        </a:lnSpc>
                        <a:spcAft>
                          <a:spcPts val="0"/>
                        </a:spcAft>
                      </a:pPr>
                      <a:r>
                        <a:rPr lang="en-US" sz="2000" b="1" dirty="0">
                          <a:effectLst/>
                        </a:rPr>
                        <a:t>60</a:t>
                      </a:r>
                      <a:endParaRPr lang="en-US" sz="1600" b="1"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b="1">
                          <a:effectLst/>
                        </a:rPr>
                        <a:t>2.65</a:t>
                      </a:r>
                      <a:endParaRPr lang="en-US" sz="1600" b="1">
                        <a:effectLst/>
                        <a:latin typeface="Calibri"/>
                        <a:ea typeface="Calibri"/>
                        <a:cs typeface="Arial"/>
                      </a:endParaRPr>
                    </a:p>
                  </a:txBody>
                  <a:tcPr marL="68580" marR="68580" marT="0" marB="0"/>
                </a:tc>
                <a:tc>
                  <a:txBody>
                    <a:bodyPr/>
                    <a:lstStyle/>
                    <a:p>
                      <a:pPr algn="ctr" rtl="0">
                        <a:lnSpc>
                          <a:spcPct val="115000"/>
                        </a:lnSpc>
                        <a:spcAft>
                          <a:spcPts val="0"/>
                        </a:spcAft>
                      </a:pPr>
                      <a:r>
                        <a:rPr lang="en-US" sz="2000" b="1">
                          <a:effectLst/>
                        </a:rPr>
                        <a:t>2.9</a:t>
                      </a:r>
                      <a:endParaRPr lang="en-US" sz="1600" b="1">
                        <a:effectLst/>
                        <a:latin typeface="Calibri"/>
                        <a:ea typeface="Calibri"/>
                        <a:cs typeface="Arial"/>
                      </a:endParaRPr>
                    </a:p>
                  </a:txBody>
                  <a:tcPr marL="68580" marR="68580" marT="0" marB="0"/>
                </a:tc>
                <a:tc>
                  <a:txBody>
                    <a:bodyPr/>
                    <a:lstStyle/>
                    <a:p>
                      <a:pPr algn="ctr" rtl="0">
                        <a:lnSpc>
                          <a:spcPct val="115000"/>
                        </a:lnSpc>
                        <a:spcAft>
                          <a:spcPts val="0"/>
                        </a:spcAft>
                      </a:pPr>
                      <a:r>
                        <a:rPr lang="en-US" sz="2000" b="1">
                          <a:effectLst/>
                        </a:rPr>
                        <a:t>4.971</a:t>
                      </a:r>
                      <a:endParaRPr lang="en-US" sz="1600" b="1">
                        <a:effectLst/>
                        <a:latin typeface="Calibri"/>
                        <a:ea typeface="Calibri"/>
                        <a:cs typeface="Arial"/>
                      </a:endParaRPr>
                    </a:p>
                  </a:txBody>
                  <a:tcPr marL="68580" marR="68580" marT="0" marB="0"/>
                </a:tc>
              </a:tr>
              <a:tr h="374650">
                <a:tc>
                  <a:txBody>
                    <a:bodyPr/>
                    <a:lstStyle/>
                    <a:p>
                      <a:pPr algn="ctr" rtl="0">
                        <a:lnSpc>
                          <a:spcPct val="115000"/>
                        </a:lnSpc>
                        <a:spcAft>
                          <a:spcPts val="0"/>
                        </a:spcAft>
                      </a:pPr>
                      <a:r>
                        <a:rPr lang="en-US" sz="2000" b="1" dirty="0">
                          <a:effectLst/>
                        </a:rPr>
                        <a:t>80</a:t>
                      </a:r>
                      <a:endParaRPr lang="en-US" sz="1600" b="1"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b="1">
                          <a:effectLst/>
                        </a:rPr>
                        <a:t>2.06</a:t>
                      </a:r>
                      <a:endParaRPr lang="en-US" sz="1600" b="1">
                        <a:effectLst/>
                        <a:latin typeface="Calibri"/>
                        <a:ea typeface="Calibri"/>
                        <a:cs typeface="Arial"/>
                      </a:endParaRPr>
                    </a:p>
                  </a:txBody>
                  <a:tcPr marL="68580" marR="68580" marT="0" marB="0"/>
                </a:tc>
                <a:tc>
                  <a:txBody>
                    <a:bodyPr/>
                    <a:lstStyle/>
                    <a:p>
                      <a:pPr algn="ctr" rtl="0">
                        <a:lnSpc>
                          <a:spcPct val="115000"/>
                        </a:lnSpc>
                        <a:spcAft>
                          <a:spcPts val="0"/>
                        </a:spcAft>
                      </a:pPr>
                      <a:r>
                        <a:rPr lang="en-US" sz="2000" b="1">
                          <a:effectLst/>
                        </a:rPr>
                        <a:t>2.31</a:t>
                      </a:r>
                      <a:endParaRPr lang="en-US" sz="1600" b="1">
                        <a:effectLst/>
                        <a:latin typeface="Calibri"/>
                        <a:ea typeface="Calibri"/>
                        <a:cs typeface="Arial"/>
                      </a:endParaRPr>
                    </a:p>
                  </a:txBody>
                  <a:tcPr marL="68580" marR="68580" marT="0" marB="0"/>
                </a:tc>
                <a:tc>
                  <a:txBody>
                    <a:bodyPr/>
                    <a:lstStyle/>
                    <a:p>
                      <a:pPr algn="ctr" rtl="0">
                        <a:lnSpc>
                          <a:spcPct val="115000"/>
                        </a:lnSpc>
                        <a:spcAft>
                          <a:spcPts val="0"/>
                        </a:spcAft>
                      </a:pPr>
                      <a:r>
                        <a:rPr lang="en-US" sz="2000" b="1">
                          <a:effectLst/>
                        </a:rPr>
                        <a:t>4.963</a:t>
                      </a:r>
                      <a:endParaRPr lang="en-US" sz="1600" b="1">
                        <a:effectLst/>
                        <a:latin typeface="Calibri"/>
                        <a:ea typeface="Calibri"/>
                        <a:cs typeface="Arial"/>
                      </a:endParaRPr>
                    </a:p>
                  </a:txBody>
                  <a:tcPr marL="68580" marR="68580" marT="0" marB="0"/>
                </a:tc>
              </a:tr>
              <a:tr h="374650">
                <a:tc>
                  <a:txBody>
                    <a:bodyPr/>
                    <a:lstStyle/>
                    <a:p>
                      <a:pPr algn="ctr" rtl="0">
                        <a:lnSpc>
                          <a:spcPct val="115000"/>
                        </a:lnSpc>
                        <a:spcAft>
                          <a:spcPts val="0"/>
                        </a:spcAft>
                      </a:pPr>
                      <a:r>
                        <a:rPr lang="en-US" sz="2000" b="1" dirty="0">
                          <a:effectLst/>
                        </a:rPr>
                        <a:t>160</a:t>
                      </a:r>
                      <a:endParaRPr lang="en-US" sz="1600" b="1"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b="1">
                          <a:effectLst/>
                        </a:rPr>
                        <a:t>1.47</a:t>
                      </a:r>
                      <a:endParaRPr lang="en-US" sz="1600" b="1">
                        <a:effectLst/>
                        <a:latin typeface="Calibri"/>
                        <a:ea typeface="Calibri"/>
                        <a:cs typeface="Arial"/>
                      </a:endParaRPr>
                    </a:p>
                  </a:txBody>
                  <a:tcPr marL="68580" marR="68580" marT="0" marB="0"/>
                </a:tc>
                <a:tc>
                  <a:txBody>
                    <a:bodyPr/>
                    <a:lstStyle/>
                    <a:p>
                      <a:pPr algn="ctr" rtl="0">
                        <a:lnSpc>
                          <a:spcPct val="115000"/>
                        </a:lnSpc>
                        <a:spcAft>
                          <a:spcPts val="0"/>
                        </a:spcAft>
                      </a:pPr>
                      <a:r>
                        <a:rPr lang="en-US" sz="2000" b="1">
                          <a:effectLst/>
                        </a:rPr>
                        <a:t>1.76</a:t>
                      </a:r>
                      <a:endParaRPr lang="en-US" sz="1600" b="1">
                        <a:effectLst/>
                        <a:latin typeface="Calibri"/>
                        <a:ea typeface="Calibri"/>
                        <a:cs typeface="Arial"/>
                      </a:endParaRPr>
                    </a:p>
                  </a:txBody>
                  <a:tcPr marL="68580" marR="68580" marT="0" marB="0"/>
                </a:tc>
                <a:tc>
                  <a:txBody>
                    <a:bodyPr/>
                    <a:lstStyle/>
                    <a:p>
                      <a:pPr algn="ctr" rtl="0">
                        <a:lnSpc>
                          <a:spcPct val="115000"/>
                        </a:lnSpc>
                        <a:spcAft>
                          <a:spcPts val="0"/>
                        </a:spcAft>
                      </a:pPr>
                      <a:r>
                        <a:rPr lang="en-US" sz="2000" b="1">
                          <a:effectLst/>
                        </a:rPr>
                        <a:t>4.958</a:t>
                      </a:r>
                      <a:endParaRPr lang="en-US" sz="1600" b="1">
                        <a:effectLst/>
                        <a:latin typeface="Calibri"/>
                        <a:ea typeface="Calibri"/>
                        <a:cs typeface="Arial"/>
                      </a:endParaRPr>
                    </a:p>
                  </a:txBody>
                  <a:tcPr marL="68580" marR="68580" marT="0" marB="0"/>
                </a:tc>
              </a:tr>
              <a:tr h="374650">
                <a:tc>
                  <a:txBody>
                    <a:bodyPr/>
                    <a:lstStyle/>
                    <a:p>
                      <a:pPr algn="ctr" rtl="0">
                        <a:lnSpc>
                          <a:spcPct val="115000"/>
                        </a:lnSpc>
                        <a:spcAft>
                          <a:spcPts val="0"/>
                        </a:spcAft>
                      </a:pPr>
                      <a:r>
                        <a:rPr lang="en-US" sz="2000" b="1" dirty="0">
                          <a:effectLst/>
                        </a:rPr>
                        <a:t>320</a:t>
                      </a:r>
                      <a:endParaRPr lang="en-US" sz="1600" b="1"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b="1">
                          <a:effectLst/>
                        </a:rPr>
                        <a:t>0.88</a:t>
                      </a:r>
                      <a:endParaRPr lang="en-US" sz="1600" b="1">
                        <a:effectLst/>
                        <a:latin typeface="Calibri"/>
                        <a:ea typeface="Calibri"/>
                        <a:cs typeface="Arial"/>
                      </a:endParaRPr>
                    </a:p>
                  </a:txBody>
                  <a:tcPr marL="68580" marR="68580" marT="0" marB="0"/>
                </a:tc>
                <a:tc>
                  <a:txBody>
                    <a:bodyPr/>
                    <a:lstStyle/>
                    <a:p>
                      <a:pPr algn="ctr" rtl="0">
                        <a:lnSpc>
                          <a:spcPct val="115000"/>
                        </a:lnSpc>
                        <a:spcAft>
                          <a:spcPts val="0"/>
                        </a:spcAft>
                      </a:pPr>
                      <a:r>
                        <a:rPr lang="en-US" sz="2000" b="1">
                          <a:effectLst/>
                        </a:rPr>
                        <a:t>231</a:t>
                      </a:r>
                      <a:endParaRPr lang="en-US" sz="1600" b="1">
                        <a:effectLst/>
                        <a:latin typeface="Calibri"/>
                        <a:ea typeface="Calibri"/>
                        <a:cs typeface="Arial"/>
                      </a:endParaRPr>
                    </a:p>
                  </a:txBody>
                  <a:tcPr marL="68580" marR="68580" marT="0" marB="0"/>
                </a:tc>
                <a:tc>
                  <a:txBody>
                    <a:bodyPr/>
                    <a:lstStyle/>
                    <a:p>
                      <a:pPr algn="ctr" rtl="0">
                        <a:lnSpc>
                          <a:spcPct val="115000"/>
                        </a:lnSpc>
                        <a:spcAft>
                          <a:spcPts val="0"/>
                        </a:spcAft>
                      </a:pPr>
                      <a:r>
                        <a:rPr lang="en-US" sz="2000" b="1">
                          <a:effectLst/>
                        </a:rPr>
                        <a:t>4.953</a:t>
                      </a:r>
                      <a:endParaRPr lang="en-US" sz="1600" b="1">
                        <a:effectLst/>
                        <a:latin typeface="Calibri"/>
                        <a:ea typeface="Calibri"/>
                        <a:cs typeface="Arial"/>
                      </a:endParaRPr>
                    </a:p>
                  </a:txBody>
                  <a:tcPr marL="68580" marR="68580" marT="0" marB="0"/>
                </a:tc>
              </a:tr>
              <a:tr h="374650">
                <a:tc>
                  <a:txBody>
                    <a:bodyPr/>
                    <a:lstStyle/>
                    <a:p>
                      <a:pPr algn="ctr" rtl="0">
                        <a:lnSpc>
                          <a:spcPct val="115000"/>
                        </a:lnSpc>
                        <a:spcAft>
                          <a:spcPts val="0"/>
                        </a:spcAft>
                      </a:pPr>
                      <a:r>
                        <a:rPr lang="en-US" sz="2000" b="1" dirty="0">
                          <a:effectLst/>
                        </a:rPr>
                        <a:t>360</a:t>
                      </a:r>
                      <a:endParaRPr lang="en-US" sz="1600" b="1"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b="1" dirty="0" smtClean="0">
                          <a:effectLst/>
                        </a:rPr>
                        <a:t>0.30</a:t>
                      </a:r>
                      <a:endParaRPr lang="en-US" sz="1600" b="1"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b="1" dirty="0">
                          <a:effectLst/>
                        </a:rPr>
                        <a:t>0.8</a:t>
                      </a:r>
                      <a:endParaRPr lang="en-US" sz="1600" b="1"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2000" b="1" dirty="0">
                          <a:effectLst/>
                        </a:rPr>
                        <a:t>4.94</a:t>
                      </a:r>
                      <a:endParaRPr lang="en-US" sz="1600" b="1" dirty="0">
                        <a:effectLst/>
                        <a:latin typeface="Calibri"/>
                        <a:ea typeface="Calibri"/>
                        <a:cs typeface="Arial"/>
                      </a:endParaRPr>
                    </a:p>
                  </a:txBody>
                  <a:tcPr marL="68580" marR="68580" marT="0" marB="0"/>
                </a:tc>
              </a:tr>
            </a:tbl>
          </a:graphicData>
        </a:graphic>
      </p:graphicFrame>
    </p:spTree>
    <p:extLst>
      <p:ext uri="{BB962C8B-B14F-4D97-AF65-F5344CB8AC3E}">
        <p14:creationId xmlns:p14="http://schemas.microsoft.com/office/powerpoint/2010/main" val="19269626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8610600" cy="6096000"/>
          </a:xfrm>
          <a:prstGeom prst="rect">
            <a:avLst/>
          </a:prstGeom>
          <a:noFill/>
          <a:ln>
            <a:noFill/>
          </a:ln>
        </p:spPr>
      </p:pic>
    </p:spTree>
    <p:extLst>
      <p:ext uri="{BB962C8B-B14F-4D97-AF65-F5344CB8AC3E}">
        <p14:creationId xmlns:p14="http://schemas.microsoft.com/office/powerpoint/2010/main" val="12933072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1219200"/>
            <a:ext cx="6477000" cy="3416320"/>
          </a:xfrm>
          <a:prstGeom prst="rect">
            <a:avLst/>
          </a:prstGeom>
          <a:noFill/>
        </p:spPr>
        <p:txBody>
          <a:bodyPr wrap="square" rtlCol="1">
            <a:spAutoFit/>
          </a:bodyPr>
          <a:lstStyle/>
          <a:p>
            <a:pPr algn="ctr"/>
            <a:r>
              <a:rPr lang="en-US" sz="5400" b="1" dirty="0">
                <a:solidFill>
                  <a:srgbClr val="C00000"/>
                </a:solidFill>
              </a:rPr>
              <a:t>The </a:t>
            </a:r>
            <a:r>
              <a:rPr lang="en-US" sz="5400" b="1" dirty="0" err="1">
                <a:solidFill>
                  <a:srgbClr val="C00000"/>
                </a:solidFill>
              </a:rPr>
              <a:t>histopathological</a:t>
            </a:r>
            <a:r>
              <a:rPr lang="en-US" sz="5400" b="1" dirty="0">
                <a:solidFill>
                  <a:srgbClr val="C00000"/>
                </a:solidFill>
              </a:rPr>
              <a:t> changes in the </a:t>
            </a:r>
            <a:r>
              <a:rPr lang="en-US" sz="5400" b="1" dirty="0" smtClean="0">
                <a:solidFill>
                  <a:srgbClr val="C00000"/>
                </a:solidFill>
              </a:rPr>
              <a:t>kidney and Liver</a:t>
            </a:r>
            <a:endParaRPr lang="ar-EG" dirty="0">
              <a:solidFill>
                <a:srgbClr val="C00000"/>
              </a:solidFill>
            </a:endParaRPr>
          </a:p>
        </p:txBody>
      </p:sp>
    </p:spTree>
    <p:extLst>
      <p:ext uri="{BB962C8B-B14F-4D97-AF65-F5344CB8AC3E}">
        <p14:creationId xmlns:p14="http://schemas.microsoft.com/office/powerpoint/2010/main" val="13987005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5183187"/>
            <a:ext cx="8077200" cy="1200329"/>
          </a:xfrm>
          <a:prstGeom prst="rect">
            <a:avLst/>
          </a:prstGeom>
        </p:spPr>
        <p:txBody>
          <a:bodyPr wrap="square">
            <a:spAutoFit/>
          </a:bodyPr>
          <a:lstStyle/>
          <a:p>
            <a:pPr algn="just" rtl="0"/>
            <a:r>
              <a:rPr lang="en-US" dirty="0">
                <a:solidFill>
                  <a:srgbClr val="C00000"/>
                </a:solidFill>
              </a:rPr>
              <a:t>Sections in kidney of rats treated with </a:t>
            </a:r>
            <a:r>
              <a:rPr lang="en-US" dirty="0" smtClean="0">
                <a:solidFill>
                  <a:srgbClr val="C00000"/>
                </a:solidFill>
              </a:rPr>
              <a:t>remediated water from </a:t>
            </a:r>
            <a:r>
              <a:rPr lang="en-US" dirty="0" err="1" smtClean="0">
                <a:solidFill>
                  <a:srgbClr val="C00000"/>
                </a:solidFill>
              </a:rPr>
              <a:t>lindane</a:t>
            </a:r>
            <a:r>
              <a:rPr lang="en-US" dirty="0" smtClean="0">
                <a:solidFill>
                  <a:srgbClr val="C00000"/>
                </a:solidFill>
              </a:rPr>
              <a:t>- </a:t>
            </a:r>
            <a:r>
              <a:rPr lang="en-US" dirty="0">
                <a:solidFill>
                  <a:srgbClr val="C00000"/>
                </a:solidFill>
              </a:rPr>
              <a:t>with </a:t>
            </a:r>
            <a:r>
              <a:rPr lang="en-US" dirty="0" err="1">
                <a:solidFill>
                  <a:srgbClr val="C00000"/>
                </a:solidFill>
              </a:rPr>
              <a:t>ZnO</a:t>
            </a:r>
            <a:r>
              <a:rPr lang="en-US" dirty="0">
                <a:solidFill>
                  <a:srgbClr val="C00000"/>
                </a:solidFill>
              </a:rPr>
              <a:t> (</a:t>
            </a:r>
            <a:r>
              <a:rPr lang="en-US" dirty="0" err="1">
                <a:solidFill>
                  <a:srgbClr val="C00000"/>
                </a:solidFill>
              </a:rPr>
              <a:t>nano</a:t>
            </a:r>
            <a:r>
              <a:rPr lang="en-US" dirty="0">
                <a:solidFill>
                  <a:srgbClr val="C00000"/>
                </a:solidFill>
              </a:rPr>
              <a:t>)/H</a:t>
            </a:r>
            <a:r>
              <a:rPr lang="en-US" baseline="-25000" dirty="0">
                <a:solidFill>
                  <a:srgbClr val="C00000"/>
                </a:solidFill>
              </a:rPr>
              <a:t>2</a:t>
            </a:r>
            <a:r>
              <a:rPr lang="en-US" dirty="0">
                <a:solidFill>
                  <a:srgbClr val="C00000"/>
                </a:solidFill>
              </a:rPr>
              <a:t>O</a:t>
            </a:r>
            <a:r>
              <a:rPr lang="en-US" baseline="-25000" dirty="0">
                <a:solidFill>
                  <a:srgbClr val="C00000"/>
                </a:solidFill>
              </a:rPr>
              <a:t>2</a:t>
            </a:r>
            <a:r>
              <a:rPr lang="en-US" dirty="0">
                <a:solidFill>
                  <a:srgbClr val="C00000"/>
                </a:solidFill>
              </a:rPr>
              <a:t>/UV (B), and </a:t>
            </a:r>
            <a:r>
              <a:rPr lang="en-US" i="1" dirty="0" err="1">
                <a:solidFill>
                  <a:srgbClr val="C00000"/>
                </a:solidFill>
              </a:rPr>
              <a:t>Xanthomonas</a:t>
            </a:r>
            <a:r>
              <a:rPr lang="en-US" i="1" dirty="0">
                <a:solidFill>
                  <a:srgbClr val="C00000"/>
                </a:solidFill>
              </a:rPr>
              <a:t> </a:t>
            </a:r>
            <a:r>
              <a:rPr lang="en-US" i="1" dirty="0" err="1">
                <a:solidFill>
                  <a:srgbClr val="C00000"/>
                </a:solidFill>
              </a:rPr>
              <a:t>campestris</a:t>
            </a:r>
            <a:r>
              <a:rPr lang="en-US" i="1" dirty="0">
                <a:solidFill>
                  <a:srgbClr val="C00000"/>
                </a:solidFill>
              </a:rPr>
              <a:t> </a:t>
            </a:r>
            <a:r>
              <a:rPr lang="en-US" i="1" dirty="0" err="1">
                <a:solidFill>
                  <a:srgbClr val="C00000"/>
                </a:solidFill>
              </a:rPr>
              <a:t>pv</a:t>
            </a:r>
            <a:r>
              <a:rPr lang="en-US" i="1" dirty="0">
                <a:solidFill>
                  <a:srgbClr val="C00000"/>
                </a:solidFill>
              </a:rPr>
              <a:t>. </a:t>
            </a:r>
            <a:r>
              <a:rPr lang="en-US" i="1" dirty="0" err="1">
                <a:solidFill>
                  <a:srgbClr val="C00000"/>
                </a:solidFill>
              </a:rPr>
              <a:t>Translucens</a:t>
            </a:r>
            <a:r>
              <a:rPr lang="en-US" dirty="0">
                <a:solidFill>
                  <a:srgbClr val="C00000"/>
                </a:solidFill>
              </a:rPr>
              <a:t>(C), as well as  </a:t>
            </a:r>
            <a:r>
              <a:rPr lang="en-US" dirty="0" err="1">
                <a:solidFill>
                  <a:srgbClr val="C00000"/>
                </a:solidFill>
              </a:rPr>
              <a:t>ZnO</a:t>
            </a:r>
            <a:r>
              <a:rPr lang="en-US" dirty="0">
                <a:solidFill>
                  <a:srgbClr val="C00000"/>
                </a:solidFill>
              </a:rPr>
              <a:t> (</a:t>
            </a:r>
            <a:r>
              <a:rPr lang="en-US" dirty="0" err="1">
                <a:solidFill>
                  <a:srgbClr val="C00000"/>
                </a:solidFill>
              </a:rPr>
              <a:t>nano</a:t>
            </a:r>
            <a:r>
              <a:rPr lang="en-US" dirty="0">
                <a:solidFill>
                  <a:srgbClr val="C00000"/>
                </a:solidFill>
              </a:rPr>
              <a:t>)/H</a:t>
            </a:r>
            <a:r>
              <a:rPr lang="en-US" baseline="-25000" dirty="0">
                <a:solidFill>
                  <a:srgbClr val="C00000"/>
                </a:solidFill>
              </a:rPr>
              <a:t>2</a:t>
            </a:r>
            <a:r>
              <a:rPr lang="en-US" dirty="0">
                <a:solidFill>
                  <a:srgbClr val="C00000"/>
                </a:solidFill>
              </a:rPr>
              <a:t>O</a:t>
            </a:r>
            <a:r>
              <a:rPr lang="en-US" baseline="-25000" dirty="0">
                <a:solidFill>
                  <a:srgbClr val="C00000"/>
                </a:solidFill>
              </a:rPr>
              <a:t>2</a:t>
            </a:r>
            <a:r>
              <a:rPr lang="en-US" dirty="0">
                <a:solidFill>
                  <a:srgbClr val="C00000"/>
                </a:solidFill>
              </a:rPr>
              <a:t> (D) and </a:t>
            </a:r>
            <a:r>
              <a:rPr lang="en-US" i="1" dirty="0" err="1">
                <a:solidFill>
                  <a:srgbClr val="C00000"/>
                </a:solidFill>
              </a:rPr>
              <a:t>Xanthomonas</a:t>
            </a:r>
            <a:r>
              <a:rPr lang="en-US" i="1" dirty="0">
                <a:solidFill>
                  <a:srgbClr val="C00000"/>
                </a:solidFill>
              </a:rPr>
              <a:t> </a:t>
            </a:r>
            <a:r>
              <a:rPr lang="en-US" i="1" dirty="0" err="1">
                <a:solidFill>
                  <a:srgbClr val="C00000"/>
                </a:solidFill>
              </a:rPr>
              <a:t>campestris</a:t>
            </a:r>
            <a:r>
              <a:rPr lang="en-US" i="1" dirty="0">
                <a:solidFill>
                  <a:srgbClr val="C00000"/>
                </a:solidFill>
              </a:rPr>
              <a:t> </a:t>
            </a:r>
            <a:r>
              <a:rPr lang="en-US" i="1" dirty="0" err="1">
                <a:solidFill>
                  <a:srgbClr val="C00000"/>
                </a:solidFill>
              </a:rPr>
              <a:t>pv</a:t>
            </a:r>
            <a:r>
              <a:rPr lang="en-US" i="1" dirty="0">
                <a:solidFill>
                  <a:srgbClr val="C00000"/>
                </a:solidFill>
              </a:rPr>
              <a:t>. </a:t>
            </a:r>
            <a:r>
              <a:rPr lang="en-US" i="1" dirty="0" err="1">
                <a:solidFill>
                  <a:srgbClr val="C00000"/>
                </a:solidFill>
              </a:rPr>
              <a:t>Translucens</a:t>
            </a:r>
            <a:r>
              <a:rPr lang="en-US" dirty="0">
                <a:solidFill>
                  <a:srgbClr val="C00000"/>
                </a:solidFill>
              </a:rPr>
              <a:t> (E) without </a:t>
            </a:r>
            <a:r>
              <a:rPr lang="en-US" dirty="0" err="1">
                <a:solidFill>
                  <a:srgbClr val="C00000"/>
                </a:solidFill>
              </a:rPr>
              <a:t>lindane</a:t>
            </a:r>
            <a:r>
              <a:rPr lang="en-US" dirty="0">
                <a:solidFill>
                  <a:srgbClr val="C00000"/>
                </a:solidFill>
              </a:rPr>
              <a:t> relative to control (A). </a:t>
            </a:r>
          </a:p>
        </p:txBody>
      </p:sp>
      <p:graphicFrame>
        <p:nvGraphicFramePr>
          <p:cNvPr id="3" name="Object 2"/>
          <p:cNvGraphicFramePr>
            <a:graphicFrameLocks noChangeAspect="1"/>
          </p:cNvGraphicFramePr>
          <p:nvPr>
            <p:extLst>
              <p:ext uri="{D42A27DB-BD31-4B8C-83A1-F6EECF244321}">
                <p14:modId xmlns:p14="http://schemas.microsoft.com/office/powerpoint/2010/main" val="4093681085"/>
              </p:ext>
            </p:extLst>
          </p:nvPr>
        </p:nvGraphicFramePr>
        <p:xfrm>
          <a:off x="533401" y="228600"/>
          <a:ext cx="8534400" cy="4954587"/>
        </p:xfrm>
        <a:graphic>
          <a:graphicData uri="http://schemas.openxmlformats.org/presentationml/2006/ole">
            <mc:AlternateContent xmlns:mc="http://schemas.openxmlformats.org/markup-compatibility/2006">
              <mc:Choice xmlns:v="urn:schemas-microsoft-com:vml" Requires="v">
                <p:oleObj spid="_x0000_s15392" name="Document" r:id="rId4" imgW="5037856" imgH="5487677" progId="Word.Document.12">
                  <p:embed/>
                </p:oleObj>
              </mc:Choice>
              <mc:Fallback>
                <p:oleObj name="Document" r:id="rId4" imgW="5037856" imgH="5487677" progId="Word.Document.12">
                  <p:embed/>
                  <p:pic>
                    <p:nvPicPr>
                      <p:cNvPr id="0" name=""/>
                      <p:cNvPicPr/>
                      <p:nvPr/>
                    </p:nvPicPr>
                    <p:blipFill>
                      <a:blip r:embed="rId5"/>
                      <a:stretch>
                        <a:fillRect/>
                      </a:stretch>
                    </p:blipFill>
                    <p:spPr>
                      <a:xfrm>
                        <a:off x="533401" y="228600"/>
                        <a:ext cx="8534400" cy="4954587"/>
                      </a:xfrm>
                      <a:prstGeom prst="rect">
                        <a:avLst/>
                      </a:prstGeom>
                    </p:spPr>
                  </p:pic>
                </p:oleObj>
              </mc:Fallback>
            </mc:AlternateContent>
          </a:graphicData>
        </a:graphic>
      </p:graphicFrame>
    </p:spTree>
    <p:extLst>
      <p:ext uri="{BB962C8B-B14F-4D97-AF65-F5344CB8AC3E}">
        <p14:creationId xmlns:p14="http://schemas.microsoft.com/office/powerpoint/2010/main" val="1470453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9545" y="5410200"/>
            <a:ext cx="8610600" cy="1200329"/>
          </a:xfrm>
          <a:prstGeom prst="rect">
            <a:avLst/>
          </a:prstGeom>
        </p:spPr>
        <p:txBody>
          <a:bodyPr wrap="square">
            <a:spAutoFit/>
          </a:bodyPr>
          <a:lstStyle/>
          <a:p>
            <a:pPr algn="just" rtl="0"/>
            <a:r>
              <a:rPr lang="en-US" dirty="0">
                <a:solidFill>
                  <a:srgbClr val="C00000"/>
                </a:solidFill>
              </a:rPr>
              <a:t>Sections in liver of rats treated with </a:t>
            </a:r>
            <a:r>
              <a:rPr lang="en-US" dirty="0" smtClean="0">
                <a:solidFill>
                  <a:srgbClr val="C00000"/>
                </a:solidFill>
              </a:rPr>
              <a:t>remediated water polluted from </a:t>
            </a:r>
            <a:r>
              <a:rPr lang="en-US" dirty="0" err="1" smtClean="0">
                <a:solidFill>
                  <a:srgbClr val="C00000"/>
                </a:solidFill>
              </a:rPr>
              <a:t>lindane</a:t>
            </a:r>
            <a:r>
              <a:rPr lang="en-US" dirty="0" smtClean="0">
                <a:solidFill>
                  <a:srgbClr val="C00000"/>
                </a:solidFill>
              </a:rPr>
              <a:t> with </a:t>
            </a:r>
            <a:r>
              <a:rPr lang="en-US" dirty="0" err="1">
                <a:solidFill>
                  <a:srgbClr val="C00000"/>
                </a:solidFill>
              </a:rPr>
              <a:t>ZnO</a:t>
            </a:r>
            <a:r>
              <a:rPr lang="en-US" dirty="0">
                <a:solidFill>
                  <a:srgbClr val="C00000"/>
                </a:solidFill>
              </a:rPr>
              <a:t> (</a:t>
            </a:r>
            <a:r>
              <a:rPr lang="en-US" dirty="0" err="1">
                <a:solidFill>
                  <a:srgbClr val="C00000"/>
                </a:solidFill>
              </a:rPr>
              <a:t>nano</a:t>
            </a:r>
            <a:r>
              <a:rPr lang="en-US" dirty="0">
                <a:solidFill>
                  <a:srgbClr val="C00000"/>
                </a:solidFill>
              </a:rPr>
              <a:t>)/H</a:t>
            </a:r>
            <a:r>
              <a:rPr lang="en-US" baseline="-25000" dirty="0">
                <a:solidFill>
                  <a:srgbClr val="C00000"/>
                </a:solidFill>
              </a:rPr>
              <a:t>2</a:t>
            </a:r>
            <a:r>
              <a:rPr lang="en-US" dirty="0">
                <a:solidFill>
                  <a:srgbClr val="C00000"/>
                </a:solidFill>
              </a:rPr>
              <a:t>O</a:t>
            </a:r>
            <a:r>
              <a:rPr lang="en-US" baseline="-25000" dirty="0">
                <a:solidFill>
                  <a:srgbClr val="C00000"/>
                </a:solidFill>
              </a:rPr>
              <a:t>2</a:t>
            </a:r>
            <a:r>
              <a:rPr lang="en-US" dirty="0">
                <a:solidFill>
                  <a:srgbClr val="C00000"/>
                </a:solidFill>
              </a:rPr>
              <a:t>/UV (B), and </a:t>
            </a:r>
            <a:r>
              <a:rPr lang="en-US" i="1" dirty="0" err="1">
                <a:solidFill>
                  <a:srgbClr val="C00000"/>
                </a:solidFill>
              </a:rPr>
              <a:t>Xanthomonas</a:t>
            </a:r>
            <a:r>
              <a:rPr lang="en-US" i="1" dirty="0">
                <a:solidFill>
                  <a:srgbClr val="C00000"/>
                </a:solidFill>
              </a:rPr>
              <a:t> </a:t>
            </a:r>
            <a:r>
              <a:rPr lang="en-US" i="1" dirty="0" err="1">
                <a:solidFill>
                  <a:srgbClr val="C00000"/>
                </a:solidFill>
              </a:rPr>
              <a:t>campestris</a:t>
            </a:r>
            <a:r>
              <a:rPr lang="en-US" i="1" dirty="0">
                <a:solidFill>
                  <a:srgbClr val="C00000"/>
                </a:solidFill>
              </a:rPr>
              <a:t> </a:t>
            </a:r>
            <a:r>
              <a:rPr lang="en-US" i="1" dirty="0" err="1">
                <a:solidFill>
                  <a:srgbClr val="C00000"/>
                </a:solidFill>
              </a:rPr>
              <a:t>pv</a:t>
            </a:r>
            <a:r>
              <a:rPr lang="en-US" i="1" dirty="0">
                <a:solidFill>
                  <a:srgbClr val="C00000"/>
                </a:solidFill>
              </a:rPr>
              <a:t>. </a:t>
            </a:r>
            <a:r>
              <a:rPr lang="en-US" i="1" dirty="0" err="1">
                <a:solidFill>
                  <a:srgbClr val="C00000"/>
                </a:solidFill>
              </a:rPr>
              <a:t>Translucens</a:t>
            </a:r>
            <a:r>
              <a:rPr lang="en-US" dirty="0">
                <a:solidFill>
                  <a:srgbClr val="C00000"/>
                </a:solidFill>
              </a:rPr>
              <a:t>(C), as well as  </a:t>
            </a:r>
            <a:r>
              <a:rPr lang="en-US" dirty="0" err="1">
                <a:solidFill>
                  <a:srgbClr val="C00000"/>
                </a:solidFill>
              </a:rPr>
              <a:t>ZnO</a:t>
            </a:r>
            <a:r>
              <a:rPr lang="en-US" dirty="0">
                <a:solidFill>
                  <a:srgbClr val="C00000"/>
                </a:solidFill>
              </a:rPr>
              <a:t> (</a:t>
            </a:r>
            <a:r>
              <a:rPr lang="en-US" dirty="0" err="1">
                <a:solidFill>
                  <a:srgbClr val="C00000"/>
                </a:solidFill>
              </a:rPr>
              <a:t>nano</a:t>
            </a:r>
            <a:r>
              <a:rPr lang="en-US" dirty="0">
                <a:solidFill>
                  <a:srgbClr val="C00000"/>
                </a:solidFill>
              </a:rPr>
              <a:t>)/H</a:t>
            </a:r>
            <a:r>
              <a:rPr lang="en-US" baseline="-25000" dirty="0">
                <a:solidFill>
                  <a:srgbClr val="C00000"/>
                </a:solidFill>
              </a:rPr>
              <a:t>2</a:t>
            </a:r>
            <a:r>
              <a:rPr lang="en-US" dirty="0">
                <a:solidFill>
                  <a:srgbClr val="C00000"/>
                </a:solidFill>
              </a:rPr>
              <a:t>O</a:t>
            </a:r>
            <a:r>
              <a:rPr lang="en-US" baseline="-25000" dirty="0">
                <a:solidFill>
                  <a:srgbClr val="C00000"/>
                </a:solidFill>
              </a:rPr>
              <a:t>2</a:t>
            </a:r>
            <a:r>
              <a:rPr lang="en-US" dirty="0">
                <a:solidFill>
                  <a:srgbClr val="C00000"/>
                </a:solidFill>
              </a:rPr>
              <a:t>/UV  and </a:t>
            </a:r>
            <a:r>
              <a:rPr lang="en-US" i="1" dirty="0" err="1">
                <a:solidFill>
                  <a:srgbClr val="C00000"/>
                </a:solidFill>
              </a:rPr>
              <a:t>Xanthomonas</a:t>
            </a:r>
            <a:r>
              <a:rPr lang="en-US" i="1" dirty="0">
                <a:solidFill>
                  <a:srgbClr val="C00000"/>
                </a:solidFill>
              </a:rPr>
              <a:t> </a:t>
            </a:r>
            <a:r>
              <a:rPr lang="en-US" i="1" dirty="0" err="1">
                <a:solidFill>
                  <a:srgbClr val="C00000"/>
                </a:solidFill>
              </a:rPr>
              <a:t>campestris</a:t>
            </a:r>
            <a:r>
              <a:rPr lang="en-US" i="1" dirty="0">
                <a:solidFill>
                  <a:srgbClr val="C00000"/>
                </a:solidFill>
              </a:rPr>
              <a:t> </a:t>
            </a:r>
            <a:r>
              <a:rPr lang="en-US" i="1" dirty="0" err="1">
                <a:solidFill>
                  <a:srgbClr val="C00000"/>
                </a:solidFill>
              </a:rPr>
              <a:t>pv</a:t>
            </a:r>
            <a:r>
              <a:rPr lang="en-US" i="1" dirty="0">
                <a:solidFill>
                  <a:srgbClr val="C00000"/>
                </a:solidFill>
              </a:rPr>
              <a:t>. </a:t>
            </a:r>
            <a:r>
              <a:rPr lang="en-US" i="1" dirty="0" err="1">
                <a:solidFill>
                  <a:srgbClr val="C00000"/>
                </a:solidFill>
              </a:rPr>
              <a:t>Translucens</a:t>
            </a:r>
            <a:r>
              <a:rPr lang="en-US" dirty="0">
                <a:solidFill>
                  <a:srgbClr val="C00000"/>
                </a:solidFill>
              </a:rPr>
              <a:t> (E)  without </a:t>
            </a:r>
            <a:r>
              <a:rPr lang="en-US" dirty="0" err="1">
                <a:solidFill>
                  <a:srgbClr val="C00000"/>
                </a:solidFill>
              </a:rPr>
              <a:t>lindane</a:t>
            </a:r>
            <a:r>
              <a:rPr lang="en-US" dirty="0">
                <a:solidFill>
                  <a:srgbClr val="C00000"/>
                </a:solidFill>
              </a:rPr>
              <a:t> relative to control (A).</a:t>
            </a:r>
            <a:endParaRPr lang="ar-EG" dirty="0">
              <a:solidFill>
                <a:srgbClr val="C00000"/>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365740768"/>
              </p:ext>
            </p:extLst>
          </p:nvPr>
        </p:nvGraphicFramePr>
        <p:xfrm>
          <a:off x="299545" y="307975"/>
          <a:ext cx="8610600" cy="5102225"/>
        </p:xfrm>
        <a:graphic>
          <a:graphicData uri="http://schemas.openxmlformats.org/presentationml/2006/ole">
            <mc:AlternateContent xmlns:mc="http://schemas.openxmlformats.org/markup-compatibility/2006">
              <mc:Choice xmlns:v="urn:schemas-microsoft-com:vml" Requires="v">
                <p:oleObj spid="_x0000_s16416" name="Document" r:id="rId4" imgW="5860157" imgH="6243704" progId="Word.Document.12">
                  <p:embed/>
                </p:oleObj>
              </mc:Choice>
              <mc:Fallback>
                <p:oleObj name="Document" r:id="rId4" imgW="5860157" imgH="6243704" progId="Word.Document.12">
                  <p:embed/>
                  <p:pic>
                    <p:nvPicPr>
                      <p:cNvPr id="0" name=""/>
                      <p:cNvPicPr/>
                      <p:nvPr/>
                    </p:nvPicPr>
                    <p:blipFill>
                      <a:blip r:embed="rId5"/>
                      <a:stretch>
                        <a:fillRect/>
                      </a:stretch>
                    </p:blipFill>
                    <p:spPr>
                      <a:xfrm>
                        <a:off x="299545" y="307975"/>
                        <a:ext cx="8610600" cy="5102225"/>
                      </a:xfrm>
                      <a:prstGeom prst="rect">
                        <a:avLst/>
                      </a:prstGeom>
                    </p:spPr>
                  </p:pic>
                </p:oleObj>
              </mc:Fallback>
            </mc:AlternateContent>
          </a:graphicData>
        </a:graphic>
      </p:graphicFrame>
    </p:spTree>
    <p:extLst>
      <p:ext uri="{BB962C8B-B14F-4D97-AF65-F5344CB8AC3E}">
        <p14:creationId xmlns:p14="http://schemas.microsoft.com/office/powerpoint/2010/main" val="1620206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81000"/>
            <a:ext cx="8534400" cy="529375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4000" b="1" dirty="0" smtClean="0">
                <a:solidFill>
                  <a:srgbClr val="00B050"/>
                </a:solidFill>
                <a:effectLst>
                  <a:outerShdw blurRad="38100" dist="38100" dir="2700000" algn="tl">
                    <a:srgbClr val="000000">
                      <a:alpha val="43137"/>
                    </a:srgbClr>
                  </a:outerShdw>
                </a:effectLst>
              </a:rPr>
              <a:t>CONCLUSIONS</a:t>
            </a:r>
            <a:endParaRPr lang="en-US" sz="4000" b="1" dirty="0">
              <a:solidFill>
                <a:srgbClr val="00B050"/>
              </a:solidFill>
              <a:effectLst>
                <a:outerShdw blurRad="38100" dist="38100" dir="2700000" algn="tl">
                  <a:srgbClr val="000000">
                    <a:alpha val="43137"/>
                  </a:srgbClr>
                </a:outerShdw>
              </a:effectLst>
            </a:endParaRPr>
          </a:p>
          <a:p>
            <a:pPr algn="just" rtl="0"/>
            <a:r>
              <a:rPr lang="en-US" dirty="0" smtClean="0"/>
              <a:t> 	</a:t>
            </a:r>
          </a:p>
          <a:p>
            <a:pPr algn="just" rtl="0"/>
            <a:r>
              <a:rPr lang="en-US" dirty="0">
                <a:solidFill>
                  <a:srgbClr val="C00000"/>
                </a:solidFill>
              </a:rPr>
              <a:t>	</a:t>
            </a:r>
            <a:r>
              <a:rPr lang="en-US" sz="2000" dirty="0" smtClean="0">
                <a:solidFill>
                  <a:srgbClr val="FF0000"/>
                </a:solidFill>
              </a:rPr>
              <a:t>From previous results, it can be concluded that, the better understanding for photochemical degradation mechanism through advanced oxidation processes (AOPs) with Zinc oxide (</a:t>
            </a:r>
            <a:r>
              <a:rPr lang="en-US" sz="2000" dirty="0" err="1" smtClean="0">
                <a:solidFill>
                  <a:srgbClr val="FF0000"/>
                </a:solidFill>
              </a:rPr>
              <a:t>nano</a:t>
            </a:r>
            <a:r>
              <a:rPr lang="en-US" sz="2000" dirty="0" smtClean="0">
                <a:solidFill>
                  <a:srgbClr val="FF0000"/>
                </a:solidFill>
              </a:rPr>
              <a:t> particles) and titanium dioxide (</a:t>
            </a:r>
            <a:r>
              <a:rPr lang="en-US" sz="2000" dirty="0" err="1" smtClean="0">
                <a:solidFill>
                  <a:srgbClr val="FF0000"/>
                </a:solidFill>
              </a:rPr>
              <a:t>nano</a:t>
            </a:r>
            <a:r>
              <a:rPr lang="en-US" sz="2000" dirty="0" smtClean="0">
                <a:solidFill>
                  <a:srgbClr val="FF0000"/>
                </a:solidFill>
              </a:rPr>
              <a:t> particles).,the minerals  are generated from hetero atoms such as </a:t>
            </a:r>
            <a:r>
              <a:rPr lang="en-US" sz="2000" dirty="0" err="1" smtClean="0">
                <a:solidFill>
                  <a:srgbClr val="FF0000"/>
                </a:solidFill>
              </a:rPr>
              <a:t>S,N,Cl</a:t>
            </a:r>
            <a:r>
              <a:rPr lang="en-US" sz="2000" dirty="0" smtClean="0">
                <a:solidFill>
                  <a:srgbClr val="FF0000"/>
                </a:solidFill>
              </a:rPr>
              <a:t>, containing organic pollutants and </a:t>
            </a:r>
            <a:r>
              <a:rPr lang="en-US" sz="2000" dirty="0" err="1" smtClean="0">
                <a:solidFill>
                  <a:srgbClr val="FF0000"/>
                </a:solidFill>
              </a:rPr>
              <a:t>Eg</a:t>
            </a:r>
            <a:r>
              <a:rPr lang="en-US" sz="2000" dirty="0" smtClean="0">
                <a:solidFill>
                  <a:srgbClr val="FF0000"/>
                </a:solidFill>
              </a:rPr>
              <a:t> is the band gap of  semiconductors and electron-hole pairs are generated in valence and conduction bands of a semiconductor  due to presence of free radical, attack the molecules of pollutants such as (</a:t>
            </a:r>
            <a:r>
              <a:rPr lang="en-US" sz="2000" dirty="0" err="1" smtClean="0">
                <a:solidFill>
                  <a:srgbClr val="FF0000"/>
                </a:solidFill>
              </a:rPr>
              <a:t>Lindane</a:t>
            </a:r>
            <a:r>
              <a:rPr lang="en-US" sz="2000" dirty="0" smtClean="0">
                <a:solidFill>
                  <a:srgbClr val="FF0000"/>
                </a:solidFill>
              </a:rPr>
              <a:t>). </a:t>
            </a:r>
          </a:p>
          <a:p>
            <a:pPr algn="just" rtl="0"/>
            <a:r>
              <a:rPr lang="en-US" sz="2000" dirty="0" smtClean="0">
                <a:solidFill>
                  <a:srgbClr val="FF0000"/>
                </a:solidFill>
              </a:rPr>
              <a:t>	</a:t>
            </a:r>
          </a:p>
          <a:p>
            <a:pPr algn="just" rtl="0"/>
            <a:r>
              <a:rPr lang="en-US" sz="2000" dirty="0">
                <a:solidFill>
                  <a:srgbClr val="FF0000"/>
                </a:solidFill>
              </a:rPr>
              <a:t>	</a:t>
            </a:r>
            <a:r>
              <a:rPr lang="en-US" sz="2000" dirty="0" smtClean="0">
                <a:solidFill>
                  <a:srgbClr val="FF0000"/>
                </a:solidFill>
              </a:rPr>
              <a:t>The </a:t>
            </a:r>
            <a:r>
              <a:rPr lang="en-US" sz="2000" dirty="0">
                <a:solidFill>
                  <a:srgbClr val="FF0000"/>
                </a:solidFill>
              </a:rPr>
              <a:t>photo titanium dioxide and photo zinc oxide combined with hydrogen peroxide showed much promise in the complete degradation and detoxification of </a:t>
            </a:r>
            <a:r>
              <a:rPr lang="en-US" sz="2000" dirty="0" err="1">
                <a:solidFill>
                  <a:srgbClr val="FF0000"/>
                </a:solidFill>
              </a:rPr>
              <a:t>lindane</a:t>
            </a:r>
            <a:r>
              <a:rPr lang="en-US" sz="2000" dirty="0">
                <a:solidFill>
                  <a:srgbClr val="FF0000"/>
                </a:solidFill>
              </a:rPr>
              <a:t> in contaminated water, especially by using titanium and zinc oxide nanoparticles</a:t>
            </a:r>
            <a:r>
              <a:rPr lang="en-US" sz="2000" dirty="0" smtClean="0">
                <a:solidFill>
                  <a:srgbClr val="FF0000"/>
                </a:solidFill>
              </a:rPr>
              <a:t>.</a:t>
            </a:r>
          </a:p>
          <a:p>
            <a:pPr algn="just" rtl="0"/>
            <a:r>
              <a:rPr lang="en-US" dirty="0" smtClean="0">
                <a:solidFill>
                  <a:srgbClr val="FF0000"/>
                </a:solidFill>
              </a:rPr>
              <a:t>	</a:t>
            </a:r>
            <a:endParaRPr lang="en-US" sz="2000" dirty="0">
              <a:solidFill>
                <a:srgbClr val="FF0000"/>
              </a:solidFill>
            </a:endParaRPr>
          </a:p>
        </p:txBody>
      </p:sp>
    </p:spTree>
    <p:extLst>
      <p:ext uri="{BB962C8B-B14F-4D97-AF65-F5344CB8AC3E}">
        <p14:creationId xmlns:p14="http://schemas.microsoft.com/office/powerpoint/2010/main" val="27552882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609600"/>
            <a:ext cx="8305800" cy="5693866"/>
          </a:xfrm>
          <a:prstGeom prst="rect">
            <a:avLst/>
          </a:prstGeom>
        </p:spPr>
        <p:txBody>
          <a:bodyPr wrap="square">
            <a:spAutoFit/>
          </a:bodyPr>
          <a:lstStyle/>
          <a:p>
            <a:pPr algn="just" rtl="0"/>
            <a:r>
              <a:rPr lang="en-US" sz="2400" dirty="0" err="1">
                <a:solidFill>
                  <a:srgbClr val="FF0000"/>
                </a:solidFill>
              </a:rPr>
              <a:t>Lindane</a:t>
            </a:r>
            <a:r>
              <a:rPr lang="en-US" sz="2400" dirty="0">
                <a:solidFill>
                  <a:srgbClr val="FF0000"/>
                </a:solidFill>
              </a:rPr>
              <a:t> as long life resistance in soil and in water have a good stability chemical structure and resist against degradation. Therefore the use of advanced oxidation processes in presence of </a:t>
            </a:r>
            <a:r>
              <a:rPr lang="en-US" sz="2400" dirty="0" err="1">
                <a:solidFill>
                  <a:srgbClr val="FF0000"/>
                </a:solidFill>
              </a:rPr>
              <a:t>ZnO</a:t>
            </a:r>
            <a:r>
              <a:rPr lang="en-US" sz="2400" dirty="0">
                <a:solidFill>
                  <a:srgbClr val="FF0000"/>
                </a:solidFill>
              </a:rPr>
              <a:t> or TiO</a:t>
            </a:r>
            <a:r>
              <a:rPr lang="en-US" sz="2400" baseline="-25000" dirty="0">
                <a:solidFill>
                  <a:srgbClr val="FF0000"/>
                </a:solidFill>
              </a:rPr>
              <a:t>2</a:t>
            </a:r>
            <a:r>
              <a:rPr lang="en-US" sz="2400" dirty="0">
                <a:solidFill>
                  <a:srgbClr val="FF0000"/>
                </a:solidFill>
              </a:rPr>
              <a:t> in nanoparticles play an important role for the mechanism of the chemical degradation. The nanoparticles exhibit photocatalytic activity and the mechanism might be due to cascade electron transfer in the ternary phase (Dhal et. al., 2015)</a:t>
            </a:r>
          </a:p>
          <a:p>
            <a:pPr algn="just" rtl="0"/>
            <a:r>
              <a:rPr lang="en-US" sz="2400" dirty="0">
                <a:solidFill>
                  <a:srgbClr val="FF0000"/>
                </a:solidFill>
              </a:rPr>
              <a:t>	</a:t>
            </a:r>
            <a:endParaRPr lang="en-US" sz="2800" dirty="0">
              <a:solidFill>
                <a:srgbClr val="FF0000"/>
              </a:solidFill>
            </a:endParaRPr>
          </a:p>
          <a:p>
            <a:pPr algn="just" rtl="0"/>
            <a:r>
              <a:rPr lang="en-US" sz="2400" dirty="0" smtClean="0">
                <a:solidFill>
                  <a:srgbClr val="FF0000"/>
                </a:solidFill>
              </a:rPr>
              <a:t>The </a:t>
            </a:r>
            <a:r>
              <a:rPr lang="en-US" sz="2400" dirty="0">
                <a:solidFill>
                  <a:srgbClr val="FF0000"/>
                </a:solidFill>
              </a:rPr>
              <a:t>degradation of the tested insecticide may be attributed to the secretion of enzymes from either tested bacterial or fungal strains which are capable of degrading pesticides. </a:t>
            </a:r>
            <a:r>
              <a:rPr lang="en-US" sz="2400" i="1" dirty="0" err="1">
                <a:solidFill>
                  <a:srgbClr val="FF0000"/>
                </a:solidFill>
              </a:rPr>
              <a:t>Xanthomonas</a:t>
            </a:r>
            <a:r>
              <a:rPr lang="en-US" sz="2400" i="1" dirty="0">
                <a:solidFill>
                  <a:srgbClr val="FF0000"/>
                </a:solidFill>
              </a:rPr>
              <a:t> </a:t>
            </a:r>
            <a:r>
              <a:rPr lang="en-US" sz="2400" i="1" dirty="0" err="1">
                <a:solidFill>
                  <a:srgbClr val="FF0000"/>
                </a:solidFill>
              </a:rPr>
              <a:t>campestris</a:t>
            </a:r>
            <a:r>
              <a:rPr lang="en-US" sz="2400" i="1" dirty="0">
                <a:solidFill>
                  <a:srgbClr val="FF0000"/>
                </a:solidFill>
              </a:rPr>
              <a:t> </a:t>
            </a:r>
            <a:r>
              <a:rPr lang="en-US" sz="2400" i="1" dirty="0" err="1">
                <a:solidFill>
                  <a:srgbClr val="FF0000"/>
                </a:solidFill>
              </a:rPr>
              <a:t>pv</a:t>
            </a:r>
            <a:r>
              <a:rPr lang="en-US" sz="2400" i="1" dirty="0">
                <a:solidFill>
                  <a:srgbClr val="FF0000"/>
                </a:solidFill>
              </a:rPr>
              <a:t>. </a:t>
            </a:r>
            <a:r>
              <a:rPr lang="en-US" sz="2400" i="1" dirty="0" err="1">
                <a:solidFill>
                  <a:srgbClr val="FF0000"/>
                </a:solidFill>
              </a:rPr>
              <a:t>Translucens</a:t>
            </a:r>
            <a:r>
              <a:rPr lang="en-US" sz="2400" i="1" dirty="0">
                <a:solidFill>
                  <a:srgbClr val="FF0000"/>
                </a:solidFill>
              </a:rPr>
              <a:t> </a:t>
            </a:r>
            <a:r>
              <a:rPr lang="en-US" sz="2400" dirty="0">
                <a:solidFill>
                  <a:srgbClr val="FF0000"/>
                </a:solidFill>
              </a:rPr>
              <a:t>and</a:t>
            </a:r>
            <a:r>
              <a:rPr lang="en-US" sz="2400" i="1" dirty="0">
                <a:solidFill>
                  <a:srgbClr val="FF0000"/>
                </a:solidFill>
              </a:rPr>
              <a:t> Aspergillus fumigatus </a:t>
            </a:r>
            <a:r>
              <a:rPr lang="en-US" sz="2400" dirty="0">
                <a:solidFill>
                  <a:srgbClr val="FF0000"/>
                </a:solidFill>
              </a:rPr>
              <a:t>are promising as effective and safe bioremediation for </a:t>
            </a:r>
            <a:r>
              <a:rPr lang="en-US" sz="2400" dirty="0" err="1">
                <a:solidFill>
                  <a:srgbClr val="FF0000"/>
                </a:solidFill>
              </a:rPr>
              <a:t>lindane</a:t>
            </a:r>
            <a:r>
              <a:rPr lang="en-US" sz="2400" dirty="0">
                <a:solidFill>
                  <a:srgbClr val="FF0000"/>
                </a:solidFill>
              </a:rPr>
              <a:t> removal in water.</a:t>
            </a:r>
            <a:r>
              <a:rPr lang="en-US" sz="2800" dirty="0">
                <a:solidFill>
                  <a:srgbClr val="FF0000"/>
                </a:solidFill>
              </a:rPr>
              <a:t> </a:t>
            </a:r>
          </a:p>
        </p:txBody>
      </p:sp>
    </p:spTree>
    <p:extLst>
      <p:ext uri="{BB962C8B-B14F-4D97-AF65-F5344CB8AC3E}">
        <p14:creationId xmlns:p14="http://schemas.microsoft.com/office/powerpoint/2010/main" val="14948745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C:\Users\VIP\Desktop\537044_672228059456700_600414025_n.jpg"/>
          <p:cNvPicPr>
            <a:picLocks noChangeAspect="1" noChangeArrowheads="1"/>
          </p:cNvPicPr>
          <p:nvPr/>
        </p:nvPicPr>
        <p:blipFill>
          <a:blip r:embed="rId2"/>
          <a:srcRect/>
          <a:stretch>
            <a:fillRect/>
          </a:stretch>
        </p:blipFill>
        <p:spPr bwMode="auto">
          <a:xfrm>
            <a:off x="0" y="0"/>
            <a:ext cx="9144000" cy="6572250"/>
          </a:xfrm>
          <a:prstGeom prst="rect">
            <a:avLst/>
          </a:prstGeom>
          <a:noFill/>
          <a:ln w="9525">
            <a:noFill/>
            <a:miter lim="800000"/>
            <a:headEnd/>
            <a:tailEnd/>
          </a:ln>
        </p:spPr>
      </p:pic>
      <p:sp>
        <p:nvSpPr>
          <p:cNvPr id="5" name="Rectangle 4"/>
          <p:cNvSpPr/>
          <p:nvPr/>
        </p:nvSpPr>
        <p:spPr>
          <a:xfrm>
            <a:off x="3000364" y="642918"/>
            <a:ext cx="5072098" cy="1569660"/>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p:spPr>
        <p:txBody>
          <a:bodyPr>
            <a:spAutoFit/>
          </a:bodyPr>
          <a:lstStyle/>
          <a:p>
            <a:pPr algn="ctr">
              <a:defRPr/>
            </a:pPr>
            <a:r>
              <a:rPr lang="ar-SA" sz="9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شكرا لكم</a:t>
            </a:r>
            <a:endParaRPr lang="en-US" sz="9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transition>
    <p:split orient="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4" descr="untitled"/>
          <p:cNvPicPr>
            <a:picLocks noChangeAspect="1" noChangeArrowheads="1"/>
          </p:cNvPicPr>
          <p:nvPr/>
        </p:nvPicPr>
        <p:blipFill>
          <a:blip r:embed="rId2"/>
          <a:srcRect/>
          <a:stretch>
            <a:fillRect/>
          </a:stretch>
        </p:blipFill>
        <p:spPr bwMode="auto">
          <a:xfrm>
            <a:off x="437147" y="2296234"/>
            <a:ext cx="4029075" cy="1781175"/>
          </a:xfrm>
          <a:prstGeom prst="rect">
            <a:avLst/>
          </a:prstGeom>
          <a:noFill/>
          <a:ln w="9525">
            <a:noFill/>
            <a:miter lim="800000"/>
            <a:headEnd/>
            <a:tailEnd/>
          </a:ln>
        </p:spPr>
      </p:pic>
      <p:pic>
        <p:nvPicPr>
          <p:cNvPr id="99331" name="Picture 5" descr="untitled"/>
          <p:cNvPicPr>
            <a:picLocks noChangeAspect="1" noChangeArrowheads="1"/>
          </p:cNvPicPr>
          <p:nvPr/>
        </p:nvPicPr>
        <p:blipFill>
          <a:blip r:embed="rId2"/>
          <a:srcRect/>
          <a:stretch>
            <a:fillRect/>
          </a:stretch>
        </p:blipFill>
        <p:spPr bwMode="auto">
          <a:xfrm>
            <a:off x="457200" y="328612"/>
            <a:ext cx="4562475" cy="1781175"/>
          </a:xfrm>
          <a:prstGeom prst="rect">
            <a:avLst/>
          </a:prstGeom>
          <a:noFill/>
          <a:ln w="9525">
            <a:noFill/>
            <a:miter lim="800000"/>
            <a:headEnd/>
            <a:tailEnd/>
          </a:ln>
        </p:spPr>
      </p:pic>
      <p:pic>
        <p:nvPicPr>
          <p:cNvPr id="99332" name="Picture 6" descr="untitled"/>
          <p:cNvPicPr>
            <a:picLocks noChangeAspect="1" noChangeArrowheads="1"/>
          </p:cNvPicPr>
          <p:nvPr/>
        </p:nvPicPr>
        <p:blipFill>
          <a:blip r:embed="rId2"/>
          <a:srcRect/>
          <a:stretch>
            <a:fillRect/>
          </a:stretch>
        </p:blipFill>
        <p:spPr bwMode="auto">
          <a:xfrm>
            <a:off x="3787775" y="4443412"/>
            <a:ext cx="4867275" cy="1781175"/>
          </a:xfrm>
          <a:prstGeom prst="rect">
            <a:avLst/>
          </a:prstGeom>
          <a:noFill/>
          <a:ln w="9525">
            <a:noFill/>
            <a:miter lim="800000"/>
            <a:headEnd/>
            <a:tailEnd/>
          </a:ln>
        </p:spPr>
      </p:pic>
      <p:sp>
        <p:nvSpPr>
          <p:cNvPr id="100360" name="WordArt 8"/>
          <p:cNvSpPr>
            <a:spLocks noChangeArrowheads="1" noChangeShapeType="1" noTextEdit="1"/>
          </p:cNvSpPr>
          <p:nvPr/>
        </p:nvSpPr>
        <p:spPr bwMode="auto">
          <a:xfrm>
            <a:off x="457200" y="4724400"/>
            <a:ext cx="3124200" cy="1219200"/>
          </a:xfrm>
          <a:prstGeom prst="rect">
            <a:avLst/>
          </a:prstGeom>
        </p:spPr>
        <p:txBody>
          <a:bodyPr wrap="none" fromWordArt="1">
            <a:prstTxWarp prst="textPlain">
              <a:avLst>
                <a:gd name="adj" fmla="val 50000"/>
              </a:avLst>
            </a:prstTxWarp>
          </a:bodyPr>
          <a:lstStyle/>
          <a:p>
            <a:pPr algn="ctr" rtl="0"/>
            <a:r>
              <a:rPr lang="en-US" sz="3600" b="1"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a:rPr>
              <a:t>Thank you</a:t>
            </a:r>
            <a:endParaRPr lang="ar-EG" sz="3600" b="1"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a:endParaRPr>
          </a:p>
        </p:txBody>
      </p:sp>
      <p:sp>
        <p:nvSpPr>
          <p:cNvPr id="100361" name="WordArt 9"/>
          <p:cNvSpPr>
            <a:spLocks noChangeArrowheads="1" noChangeShapeType="1" noTextEdit="1"/>
          </p:cNvSpPr>
          <p:nvPr/>
        </p:nvSpPr>
        <p:spPr bwMode="auto">
          <a:xfrm>
            <a:off x="5486400" y="1219200"/>
            <a:ext cx="2819400" cy="990600"/>
          </a:xfrm>
          <a:prstGeom prst="rect">
            <a:avLst/>
          </a:prstGeom>
        </p:spPr>
        <p:txBody>
          <a:bodyPr wrap="none" fromWordArt="1">
            <a:prstTxWarp prst="textPlain">
              <a:avLst>
                <a:gd name="adj" fmla="val 50000"/>
              </a:avLst>
            </a:prstTxWarp>
          </a:bodyPr>
          <a:lstStyle/>
          <a:p>
            <a:pPr algn="ctr" rtl="0"/>
            <a:r>
              <a:rPr lang="en-US" sz="3600" b="1"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a:rPr>
              <a:t>Thank you</a:t>
            </a:r>
            <a:endParaRPr lang="ar-EG" sz="3600" b="1"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a:endParaRPr>
          </a:p>
        </p:txBody>
      </p:sp>
      <p:pic>
        <p:nvPicPr>
          <p:cNvPr id="99335" name="Picture 8" descr="0811290210166T7n"/>
          <p:cNvPicPr>
            <a:picLocks noChangeAspect="1" noChangeArrowheads="1" noCrop="1"/>
          </p:cNvPicPr>
          <p:nvPr/>
        </p:nvPicPr>
        <p:blipFill>
          <a:blip r:embed="rId3">
            <a:grayscl/>
          </a:blip>
          <a:srcRect/>
          <a:stretch>
            <a:fillRect/>
          </a:stretch>
        </p:blipFill>
        <p:spPr bwMode="auto">
          <a:xfrm>
            <a:off x="4876800" y="381000"/>
            <a:ext cx="3352800" cy="952500"/>
          </a:xfrm>
          <a:prstGeom prst="rect">
            <a:avLst/>
          </a:prstGeom>
          <a:noFill/>
          <a:ln w="9525">
            <a:noFill/>
            <a:miter lim="800000"/>
            <a:headEnd/>
            <a:tailEnd/>
          </a:ln>
        </p:spPr>
      </p:pic>
      <p:pic>
        <p:nvPicPr>
          <p:cNvPr id="99336" name="Picture 9" descr="0811290210166T7n"/>
          <p:cNvPicPr>
            <a:picLocks noChangeAspect="1" noChangeArrowheads="1" noCrop="1"/>
          </p:cNvPicPr>
          <p:nvPr/>
        </p:nvPicPr>
        <p:blipFill>
          <a:blip r:embed="rId3"/>
          <a:srcRect/>
          <a:stretch>
            <a:fillRect/>
          </a:stretch>
        </p:blipFill>
        <p:spPr bwMode="auto">
          <a:xfrm>
            <a:off x="5257800" y="1829509"/>
            <a:ext cx="3733800" cy="2247900"/>
          </a:xfrm>
          <a:prstGeom prst="rect">
            <a:avLst/>
          </a:prstGeom>
          <a:noFill/>
          <a:ln w="9525">
            <a:noFill/>
            <a:miter lim="800000"/>
            <a:headEnd/>
            <a:tailEnd/>
          </a:ln>
        </p:spPr>
      </p:pic>
      <p:pic>
        <p:nvPicPr>
          <p:cNvPr id="99337" name="Picture 10" descr="0811290210166T7n"/>
          <p:cNvPicPr>
            <a:picLocks noChangeAspect="1" noChangeArrowheads="1" noCrop="1"/>
          </p:cNvPicPr>
          <p:nvPr/>
        </p:nvPicPr>
        <p:blipFill>
          <a:blip r:embed="rId3">
            <a:grayscl/>
          </a:blip>
          <a:srcRect/>
          <a:stretch>
            <a:fillRect/>
          </a:stretch>
        </p:blipFill>
        <p:spPr bwMode="auto">
          <a:xfrm>
            <a:off x="0" y="228600"/>
            <a:ext cx="3352800" cy="952500"/>
          </a:xfrm>
          <a:prstGeom prst="rect">
            <a:avLst/>
          </a:prstGeom>
          <a:noFill/>
          <a:ln w="9525">
            <a:noFill/>
            <a:miter lim="800000"/>
            <a:headEnd/>
            <a:tailEnd/>
          </a:ln>
        </p:spPr>
      </p:pic>
      <p:pic>
        <p:nvPicPr>
          <p:cNvPr id="99338" name="Picture 11" descr="0811290210166T7n"/>
          <p:cNvPicPr>
            <a:picLocks noChangeAspect="1" noChangeArrowheads="1" noCrop="1"/>
          </p:cNvPicPr>
          <p:nvPr/>
        </p:nvPicPr>
        <p:blipFill>
          <a:blip r:embed="rId3"/>
          <a:srcRect/>
          <a:stretch>
            <a:fillRect/>
          </a:stretch>
        </p:blipFill>
        <p:spPr bwMode="auto">
          <a:xfrm>
            <a:off x="250825" y="4365625"/>
            <a:ext cx="3733800" cy="2247900"/>
          </a:xfrm>
          <a:prstGeom prst="rect">
            <a:avLst/>
          </a:prstGeom>
          <a:noFill/>
          <a:ln w="9525">
            <a:noFill/>
            <a:miter lim="800000"/>
            <a:headEnd/>
            <a:tailEnd/>
          </a:ln>
        </p:spPr>
      </p:pic>
      <p:sp>
        <p:nvSpPr>
          <p:cNvPr id="2" name="Rectangle 1"/>
          <p:cNvSpPr>
            <a:spLocks noChangeArrowheads="1"/>
          </p:cNvSpPr>
          <p:nvPr/>
        </p:nvSpPr>
        <p:spPr bwMode="auto">
          <a:xfrm>
            <a:off x="-366562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hlinkClick r:id="rId4"/>
              </a:rPr>
              <a:t>  </a:t>
            </a:r>
            <a:r>
              <a:rPr kumimoji="0" lang="en-US" altLang="en-US" sz="22400" b="0" i="0" u="none" strike="noStrike" cap="none" normalizeH="0" baseline="0">
                <a:ln>
                  <a:noFill/>
                </a:ln>
                <a:solidFill>
                  <a:schemeClr val="tx1"/>
                </a:solidFill>
                <a:effectLst/>
                <a:latin typeface="Arial" charset="0"/>
              </a:rPr>
              <a:t> </a:t>
            </a:r>
            <a:endParaRPr kumimoji="0" lang="en-US" altLang="en-US" sz="1800" b="0" i="0" u="none" strike="noStrike" cap="none" normalizeH="0" baseline="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rPr>
              <a:t>Semiconductor </a:t>
            </a:r>
            <a:r>
              <a:rPr kumimoji="0" lang="en-US" altLang="en-US" sz="1800" b="0" i="0" u="none" strike="noStrike" cap="none" normalizeH="0" baseline="0">
                <a:ln>
                  <a:noFill/>
                </a:ln>
                <a:solidFill>
                  <a:schemeClr val="tx1"/>
                </a:solidFill>
                <a:effectLst/>
                <a:latin typeface="Arial" charset="0"/>
                <a:hlinkClick r:id="rId5" tooltip="Electronic band structure"/>
              </a:rPr>
              <a:t>band structure</a:t>
            </a:r>
            <a:r>
              <a:rPr kumimoji="0" lang="en-US" altLang="en-US" sz="1800" b="0" i="0" u="none" strike="noStrike" cap="none" normalizeH="0" baseline="0">
                <a:ln>
                  <a:noFill/>
                </a:ln>
                <a:solidFill>
                  <a:schemeClr val="tx1"/>
                </a:solidFill>
                <a:effectLst/>
                <a:latin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00361"/>
                                        </p:tgtEl>
                                        <p:attrNameLst>
                                          <p:attrName>style.visibility</p:attrName>
                                        </p:attrNameLst>
                                      </p:cBhvr>
                                      <p:to>
                                        <p:strVal val="visible"/>
                                      </p:to>
                                    </p:set>
                                    <p:animEffect transition="in" filter="diamond(in)">
                                      <p:cBhvr>
                                        <p:cTn id="7" dur="2000"/>
                                        <p:tgtEl>
                                          <p:spTgt spid="100361"/>
                                        </p:tgtEl>
                                      </p:cBhvr>
                                    </p:animEffect>
                                  </p:childTnLst>
                                </p:cTn>
                              </p:par>
                              <p:par>
                                <p:cTn id="8" presetID="8" presetClass="entr" presetSubtype="32" fill="hold" grpId="0" nodeType="withEffect">
                                  <p:stCondLst>
                                    <p:cond delay="0"/>
                                  </p:stCondLst>
                                  <p:childTnLst>
                                    <p:set>
                                      <p:cBhvr>
                                        <p:cTn id="9" dur="1" fill="hold">
                                          <p:stCondLst>
                                            <p:cond delay="0"/>
                                          </p:stCondLst>
                                        </p:cTn>
                                        <p:tgtEl>
                                          <p:spTgt spid="100360"/>
                                        </p:tgtEl>
                                        <p:attrNameLst>
                                          <p:attrName>style.visibility</p:attrName>
                                        </p:attrNameLst>
                                      </p:cBhvr>
                                      <p:to>
                                        <p:strVal val="visible"/>
                                      </p:to>
                                    </p:set>
                                    <p:animEffect transition="in" filter="diamond(out)">
                                      <p:cBhvr>
                                        <p:cTn id="10" dur="2000"/>
                                        <p:tgtEl>
                                          <p:spTgt spid="100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0" grpId="0" animBg="1"/>
      <p:bldP spid="10036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838200"/>
            <a:ext cx="7696200" cy="5324535"/>
          </a:xfrm>
          <a:prstGeom prst="rect">
            <a:avLst/>
          </a:prstGeom>
          <a:noFill/>
        </p:spPr>
        <p:txBody>
          <a:bodyPr wrap="square" rtlCol="1">
            <a:spAutoFit/>
          </a:bodyPr>
          <a:lstStyle/>
          <a:p>
            <a:pPr algn="just" rtl="0"/>
            <a:r>
              <a:rPr lang="en-US" sz="2000" b="1" dirty="0">
                <a:solidFill>
                  <a:srgbClr val="002060"/>
                </a:solidFill>
              </a:rPr>
              <a:t>Egypt, today is facing and suffering </a:t>
            </a:r>
            <a:r>
              <a:rPr lang="en-US" sz="2000" b="1">
                <a:solidFill>
                  <a:srgbClr val="002060"/>
                </a:solidFill>
              </a:rPr>
              <a:t>from </a:t>
            </a:r>
            <a:r>
              <a:rPr lang="en-US" sz="2000" b="1" smtClean="0">
                <a:solidFill>
                  <a:srgbClr val="002060"/>
                </a:solidFill>
              </a:rPr>
              <a:t>two </a:t>
            </a:r>
            <a:r>
              <a:rPr lang="en-US" sz="2000" b="1" dirty="0">
                <a:solidFill>
                  <a:srgbClr val="002060"/>
                </a:solidFill>
              </a:rPr>
              <a:t>huge problems. The first one is the Renaissance Dam in Ethiopia, it can cause a shortage in water supply and reduction Egypt’s share of the Nile water by 14.5 billion cubic meters, which can irrigate 3 million Fadden and the second problem is the environmental pollution in general, and particularly agrochemical pollutants in surface water through the intensive used of pesticides and fertilizers. </a:t>
            </a:r>
          </a:p>
          <a:p>
            <a:pPr algn="just" rtl="0"/>
            <a:r>
              <a:rPr lang="en-US" sz="2000" b="1" dirty="0">
                <a:solidFill>
                  <a:srgbClr val="002060"/>
                </a:solidFill>
              </a:rPr>
              <a:t>On the other hand, the pollution of surface water and wastewater has increased sharply and it constitutes a major problem due to an extensive use of these substances (</a:t>
            </a:r>
            <a:r>
              <a:rPr lang="en-US" sz="2000" b="1" dirty="0" err="1">
                <a:solidFill>
                  <a:srgbClr val="002060"/>
                </a:solidFill>
              </a:rPr>
              <a:t>Evgenidou</a:t>
            </a:r>
            <a:r>
              <a:rPr lang="en-US" sz="2000" b="1" dirty="0">
                <a:solidFill>
                  <a:srgbClr val="002060"/>
                </a:solidFill>
              </a:rPr>
              <a:t> </a:t>
            </a:r>
            <a:r>
              <a:rPr lang="en-US" sz="2000" b="1" i="1" dirty="0">
                <a:solidFill>
                  <a:srgbClr val="002060"/>
                </a:solidFill>
              </a:rPr>
              <a:t>et al., </a:t>
            </a:r>
            <a:r>
              <a:rPr lang="en-US" sz="2000" b="1" dirty="0">
                <a:solidFill>
                  <a:srgbClr val="002060"/>
                </a:solidFill>
              </a:rPr>
              <a:t>2007). The monitoring of pesticides in surface water showed the presence of </a:t>
            </a:r>
            <a:r>
              <a:rPr lang="en-US" sz="2000" b="1" dirty="0" err="1">
                <a:solidFill>
                  <a:srgbClr val="002060"/>
                </a:solidFill>
              </a:rPr>
              <a:t>organochlorines</a:t>
            </a:r>
            <a:r>
              <a:rPr lang="en-US" sz="2000" b="1" dirty="0">
                <a:solidFill>
                  <a:srgbClr val="002060"/>
                </a:solidFill>
              </a:rPr>
              <a:t>, </a:t>
            </a:r>
            <a:r>
              <a:rPr lang="en-US" sz="2000" b="1" dirty="0" err="1">
                <a:solidFill>
                  <a:srgbClr val="002060"/>
                </a:solidFill>
              </a:rPr>
              <a:t>organophosphorus</a:t>
            </a:r>
            <a:r>
              <a:rPr lang="en-US" sz="2000" b="1" dirty="0">
                <a:solidFill>
                  <a:srgbClr val="002060"/>
                </a:solidFill>
              </a:rPr>
              <a:t> and </a:t>
            </a:r>
            <a:r>
              <a:rPr lang="en-US" sz="2000" b="1" dirty="0" err="1">
                <a:solidFill>
                  <a:srgbClr val="002060"/>
                </a:solidFill>
              </a:rPr>
              <a:t>carbamates</a:t>
            </a:r>
            <a:r>
              <a:rPr lang="en-US" sz="2000" b="1" dirty="0">
                <a:solidFill>
                  <a:srgbClr val="002060"/>
                </a:solidFill>
              </a:rPr>
              <a:t> insecticides in water resources in </a:t>
            </a:r>
            <a:r>
              <a:rPr lang="en-US" sz="2000" b="1" dirty="0" err="1">
                <a:solidFill>
                  <a:srgbClr val="002060"/>
                </a:solidFill>
              </a:rPr>
              <a:t>Kafr</a:t>
            </a:r>
            <a:r>
              <a:rPr lang="en-US" sz="2000" b="1" dirty="0">
                <a:solidFill>
                  <a:srgbClr val="002060"/>
                </a:solidFill>
              </a:rPr>
              <a:t> El-sheikh Governorate (</a:t>
            </a:r>
            <a:r>
              <a:rPr lang="en-US" sz="2000" b="1" dirty="0" err="1">
                <a:solidFill>
                  <a:srgbClr val="002060"/>
                </a:solidFill>
              </a:rPr>
              <a:t>Hamed</a:t>
            </a:r>
            <a:r>
              <a:rPr lang="en-US" sz="2000" b="1" dirty="0">
                <a:solidFill>
                  <a:srgbClr val="002060"/>
                </a:solidFill>
              </a:rPr>
              <a:t> 1997; </a:t>
            </a:r>
            <a:r>
              <a:rPr lang="en-US" sz="2000" b="1" dirty="0" err="1">
                <a:solidFill>
                  <a:srgbClr val="002060"/>
                </a:solidFill>
              </a:rPr>
              <a:t>Abd</a:t>
            </a:r>
            <a:r>
              <a:rPr lang="en-US" sz="2000" b="1" dirty="0">
                <a:solidFill>
                  <a:srgbClr val="002060"/>
                </a:solidFill>
              </a:rPr>
              <a:t> El-</a:t>
            </a:r>
            <a:r>
              <a:rPr lang="en-US" sz="2000" b="1" dirty="0" err="1">
                <a:solidFill>
                  <a:srgbClr val="002060"/>
                </a:solidFill>
              </a:rPr>
              <a:t>Razik</a:t>
            </a:r>
            <a:r>
              <a:rPr lang="en-US" sz="2000" b="1" dirty="0">
                <a:solidFill>
                  <a:srgbClr val="002060"/>
                </a:solidFill>
              </a:rPr>
              <a:t>, 2006; </a:t>
            </a:r>
            <a:r>
              <a:rPr lang="en-US" sz="2000" b="1" dirty="0" err="1">
                <a:solidFill>
                  <a:srgbClr val="002060"/>
                </a:solidFill>
              </a:rPr>
              <a:t>Massoud</a:t>
            </a:r>
            <a:r>
              <a:rPr lang="en-US" sz="2000" b="1" dirty="0">
                <a:solidFill>
                  <a:srgbClr val="002060"/>
                </a:solidFill>
              </a:rPr>
              <a:t> </a:t>
            </a:r>
            <a:r>
              <a:rPr lang="en-US" sz="2000" b="1" i="1" dirty="0">
                <a:solidFill>
                  <a:srgbClr val="002060"/>
                </a:solidFill>
              </a:rPr>
              <a:t>et al</a:t>
            </a:r>
            <a:r>
              <a:rPr lang="en-US" sz="2000" b="1" dirty="0">
                <a:solidFill>
                  <a:srgbClr val="002060"/>
                </a:solidFill>
              </a:rPr>
              <a:t>., 2007a; </a:t>
            </a:r>
            <a:r>
              <a:rPr lang="en-US" sz="2000" b="1" dirty="0" err="1">
                <a:solidFill>
                  <a:srgbClr val="002060"/>
                </a:solidFill>
              </a:rPr>
              <a:t>Massoud</a:t>
            </a:r>
            <a:r>
              <a:rPr lang="en-US" sz="2000" b="1" dirty="0">
                <a:solidFill>
                  <a:srgbClr val="002060"/>
                </a:solidFill>
              </a:rPr>
              <a:t> </a:t>
            </a:r>
            <a:r>
              <a:rPr lang="en-US" sz="2000" b="1" i="1" dirty="0">
                <a:solidFill>
                  <a:srgbClr val="002060"/>
                </a:solidFill>
              </a:rPr>
              <a:t>et al.,</a:t>
            </a:r>
            <a:r>
              <a:rPr lang="en-US" sz="2000" b="1" dirty="0">
                <a:solidFill>
                  <a:srgbClr val="002060"/>
                </a:solidFill>
              </a:rPr>
              <a:t> 2011; Ismail </a:t>
            </a:r>
            <a:r>
              <a:rPr lang="en-US" sz="2000" b="1" i="1" dirty="0">
                <a:solidFill>
                  <a:srgbClr val="002060"/>
                </a:solidFill>
              </a:rPr>
              <a:t>et al.,</a:t>
            </a:r>
            <a:r>
              <a:rPr lang="en-US" sz="2000" b="1" dirty="0">
                <a:solidFill>
                  <a:srgbClr val="002060"/>
                </a:solidFill>
              </a:rPr>
              <a:t> 2015</a:t>
            </a:r>
            <a:r>
              <a:rPr lang="en-US" sz="2000" b="1" dirty="0" smtClean="0">
                <a:solidFill>
                  <a:srgbClr val="002060"/>
                </a:solidFill>
              </a:rPr>
              <a:t>).</a:t>
            </a:r>
            <a:endParaRPr lang="ar-EG" dirty="0"/>
          </a:p>
        </p:txBody>
      </p:sp>
    </p:spTree>
    <p:extLst>
      <p:ext uri="{BB962C8B-B14F-4D97-AF65-F5344CB8AC3E}">
        <p14:creationId xmlns:p14="http://schemas.microsoft.com/office/powerpoint/2010/main" val="13912510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304800"/>
            <a:ext cx="8001000" cy="1938992"/>
          </a:xfrm>
          <a:prstGeom prst="rect">
            <a:avLst/>
          </a:prstGeom>
          <a:noFill/>
        </p:spPr>
        <p:txBody>
          <a:bodyPr wrap="square" rtlCol="1">
            <a:spAutoFit/>
          </a:bodyPr>
          <a:lstStyle/>
          <a:p>
            <a:pPr algn="just" rtl="0"/>
            <a:r>
              <a:rPr lang="en-US" sz="2000" b="1" dirty="0" smtClean="0">
                <a:solidFill>
                  <a:srgbClr val="002060"/>
                </a:solidFill>
              </a:rPr>
              <a:t>	Nanotechnology </a:t>
            </a:r>
            <a:r>
              <a:rPr lang="en-US" sz="2000" b="1" dirty="0">
                <a:solidFill>
                  <a:srgbClr val="002060"/>
                </a:solidFill>
              </a:rPr>
              <a:t>is an emerging technology, which can lead to a new revolution in every field of science (Rico </a:t>
            </a:r>
            <a:r>
              <a:rPr lang="en-US" sz="2000" b="1" i="1" dirty="0">
                <a:solidFill>
                  <a:srgbClr val="002060"/>
                </a:solidFill>
              </a:rPr>
              <a:t>et al.,</a:t>
            </a:r>
            <a:r>
              <a:rPr lang="en-US" sz="2000" b="1" dirty="0">
                <a:solidFill>
                  <a:srgbClr val="002060"/>
                </a:solidFill>
              </a:rPr>
              <a:t> 2011). This technology is used with association to optics, electronics, and biomedical and materials sciences. Research in this field has gained momentum in the recent years by providing innovative solutions in different scientific disciplines</a:t>
            </a:r>
            <a:r>
              <a:rPr lang="en-US" sz="2000" b="1" dirty="0" smtClean="0">
                <a:solidFill>
                  <a:srgbClr val="002060"/>
                </a:solidFill>
              </a:rPr>
              <a:t>.</a:t>
            </a:r>
            <a:endParaRPr lang="ar-EG" dirty="0"/>
          </a:p>
        </p:txBody>
      </p:sp>
      <p:sp>
        <p:nvSpPr>
          <p:cNvPr id="3" name="TextBox 2"/>
          <p:cNvSpPr txBox="1"/>
          <p:nvPr/>
        </p:nvSpPr>
        <p:spPr>
          <a:xfrm>
            <a:off x="751490" y="2275156"/>
            <a:ext cx="8001000" cy="4185761"/>
          </a:xfrm>
          <a:prstGeom prst="rect">
            <a:avLst/>
          </a:prstGeom>
          <a:noFill/>
        </p:spPr>
        <p:txBody>
          <a:bodyPr wrap="square" rtlCol="1">
            <a:spAutoFit/>
          </a:bodyPr>
          <a:lstStyle/>
          <a:p>
            <a:pPr algn="just" rtl="0"/>
            <a:r>
              <a:rPr lang="en-US" sz="1900" b="1" dirty="0" smtClean="0">
                <a:solidFill>
                  <a:srgbClr val="002060"/>
                </a:solidFill>
              </a:rPr>
              <a:t>	Zinc </a:t>
            </a:r>
            <a:r>
              <a:rPr lang="en-US" sz="1900" b="1" dirty="0">
                <a:solidFill>
                  <a:srgbClr val="002060"/>
                </a:solidFill>
              </a:rPr>
              <a:t>oxide crystallizes in two </a:t>
            </a:r>
            <a:r>
              <a:rPr lang="en-US" sz="1900" b="1" dirty="0" smtClean="0">
                <a:solidFill>
                  <a:srgbClr val="002060"/>
                </a:solidFill>
              </a:rPr>
              <a:t>main forms, hexagonal </a:t>
            </a:r>
            <a:r>
              <a:rPr lang="en-US" sz="1900" b="1" dirty="0" err="1" smtClean="0">
                <a:solidFill>
                  <a:srgbClr val="002060"/>
                </a:solidFill>
              </a:rPr>
              <a:t>wurtzite</a:t>
            </a:r>
            <a:r>
              <a:rPr lang="en-US" sz="1900" b="1" dirty="0" smtClean="0">
                <a:solidFill>
                  <a:srgbClr val="002060"/>
                </a:solidFill>
              </a:rPr>
              <a:t> (</a:t>
            </a:r>
            <a:r>
              <a:rPr lang="en-US" sz="1900" b="1" dirty="0" err="1" smtClean="0">
                <a:solidFill>
                  <a:srgbClr val="002060"/>
                </a:solidFill>
              </a:rPr>
              <a:t>Fierro</a:t>
            </a:r>
            <a:r>
              <a:rPr lang="en-US" sz="1900" b="1" dirty="0" smtClean="0">
                <a:solidFill>
                  <a:srgbClr val="002060"/>
                </a:solidFill>
              </a:rPr>
              <a:t> </a:t>
            </a:r>
            <a:r>
              <a:rPr lang="en-US" sz="1900" b="1" dirty="0">
                <a:solidFill>
                  <a:srgbClr val="002060"/>
                </a:solidFill>
              </a:rPr>
              <a:t>2006) and </a:t>
            </a:r>
            <a:r>
              <a:rPr lang="en-US" sz="1900" b="1" dirty="0" smtClean="0">
                <a:solidFill>
                  <a:srgbClr val="002060"/>
                </a:solidFill>
              </a:rPr>
              <a:t>cubic </a:t>
            </a:r>
            <a:r>
              <a:rPr lang="en-US" sz="1900" b="1" dirty="0" err="1" smtClean="0">
                <a:solidFill>
                  <a:srgbClr val="002060"/>
                </a:solidFill>
              </a:rPr>
              <a:t>zincblende</a:t>
            </a:r>
            <a:r>
              <a:rPr lang="en-US" sz="1900" b="1" dirty="0" smtClean="0">
                <a:solidFill>
                  <a:srgbClr val="002060"/>
                </a:solidFill>
              </a:rPr>
              <a:t>. </a:t>
            </a:r>
            <a:r>
              <a:rPr lang="en-US" sz="1900" b="1" dirty="0" err="1">
                <a:solidFill>
                  <a:srgbClr val="002060"/>
                </a:solidFill>
              </a:rPr>
              <a:t>ZnO</a:t>
            </a:r>
            <a:r>
              <a:rPr lang="en-US" sz="1900" b="1" dirty="0">
                <a:solidFill>
                  <a:srgbClr val="002060"/>
                </a:solidFill>
              </a:rPr>
              <a:t> semiconductor has several unique properties such as good transparency, high electron mobility, wide band gap, and strong room temperature luminescence. The wide band gap and large </a:t>
            </a:r>
            <a:r>
              <a:rPr lang="en-US" sz="1900" b="1" dirty="0" err="1">
                <a:solidFill>
                  <a:srgbClr val="002060"/>
                </a:solidFill>
              </a:rPr>
              <a:t>excitonic</a:t>
            </a:r>
            <a:r>
              <a:rPr lang="en-US" sz="1900" b="1" dirty="0">
                <a:solidFill>
                  <a:srgbClr val="002060"/>
                </a:solidFill>
              </a:rPr>
              <a:t> binding energy have made zinc oxide important both for scientific and industrial applications (Wang </a:t>
            </a:r>
            <a:r>
              <a:rPr lang="en-US" sz="1900" b="1" i="1" dirty="0">
                <a:solidFill>
                  <a:srgbClr val="002060"/>
                </a:solidFill>
              </a:rPr>
              <a:t>et al.,</a:t>
            </a:r>
            <a:r>
              <a:rPr lang="en-US" sz="1900" b="1" dirty="0">
                <a:solidFill>
                  <a:srgbClr val="002060"/>
                </a:solidFill>
              </a:rPr>
              <a:t> 2004).</a:t>
            </a:r>
          </a:p>
          <a:p>
            <a:pPr algn="just" rtl="0"/>
            <a:r>
              <a:rPr lang="en-US" sz="1900" b="1" dirty="0" smtClean="0">
                <a:solidFill>
                  <a:srgbClr val="002060"/>
                </a:solidFill>
              </a:rPr>
              <a:t>	Titanium </a:t>
            </a:r>
            <a:r>
              <a:rPr lang="en-US" sz="1900" b="1" dirty="0">
                <a:solidFill>
                  <a:srgbClr val="002060"/>
                </a:solidFill>
              </a:rPr>
              <a:t>dioxide (TiO</a:t>
            </a:r>
            <a:r>
              <a:rPr lang="en-US" sz="1900" b="1" baseline="-25000" dirty="0">
                <a:solidFill>
                  <a:srgbClr val="002060"/>
                </a:solidFill>
              </a:rPr>
              <a:t>2</a:t>
            </a:r>
            <a:r>
              <a:rPr lang="en-US" sz="1900" b="1" dirty="0">
                <a:solidFill>
                  <a:srgbClr val="002060"/>
                </a:solidFill>
              </a:rPr>
              <a:t>) is considered very close to an ideal semiconductor for </a:t>
            </a:r>
            <a:r>
              <a:rPr lang="en-US" sz="1900" b="1" dirty="0" err="1">
                <a:solidFill>
                  <a:srgbClr val="002060"/>
                </a:solidFill>
              </a:rPr>
              <a:t>photocatalysis</a:t>
            </a:r>
            <a:r>
              <a:rPr lang="en-US" sz="1900" b="1" dirty="0">
                <a:solidFill>
                  <a:srgbClr val="002060"/>
                </a:solidFill>
              </a:rPr>
              <a:t> because of its high stability, low cost and safety toward both humans and the environment. TiO</a:t>
            </a:r>
            <a:r>
              <a:rPr lang="en-US" sz="1900" b="1" baseline="-25000" dirty="0">
                <a:solidFill>
                  <a:srgbClr val="002060"/>
                </a:solidFill>
              </a:rPr>
              <a:t>2</a:t>
            </a:r>
            <a:r>
              <a:rPr lang="en-US" sz="1900" b="1" dirty="0">
                <a:solidFill>
                  <a:srgbClr val="002060"/>
                </a:solidFill>
              </a:rPr>
              <a:t> belongs to the family of transition metal oxides. There are four commonly known polymorphs of TiO</a:t>
            </a:r>
            <a:r>
              <a:rPr lang="en-US" sz="1900" b="1" baseline="-25000" dirty="0">
                <a:solidFill>
                  <a:srgbClr val="002060"/>
                </a:solidFill>
              </a:rPr>
              <a:t>2</a:t>
            </a:r>
            <a:r>
              <a:rPr lang="en-US" sz="1900" b="1" dirty="0">
                <a:solidFill>
                  <a:srgbClr val="002060"/>
                </a:solidFill>
              </a:rPr>
              <a:t> found in nature: </a:t>
            </a:r>
            <a:r>
              <a:rPr lang="en-US" sz="1900" b="1" dirty="0" err="1">
                <a:solidFill>
                  <a:srgbClr val="002060"/>
                </a:solidFill>
              </a:rPr>
              <a:t>anatase</a:t>
            </a:r>
            <a:r>
              <a:rPr lang="en-US" sz="1900" b="1" dirty="0">
                <a:solidFill>
                  <a:srgbClr val="002060"/>
                </a:solidFill>
              </a:rPr>
              <a:t> (tetragonal), </a:t>
            </a:r>
            <a:r>
              <a:rPr lang="en-US" sz="1900" b="1" dirty="0" err="1">
                <a:solidFill>
                  <a:srgbClr val="002060"/>
                </a:solidFill>
              </a:rPr>
              <a:t>brookite</a:t>
            </a:r>
            <a:r>
              <a:rPr lang="en-US" sz="1900" b="1" dirty="0">
                <a:solidFill>
                  <a:srgbClr val="002060"/>
                </a:solidFill>
              </a:rPr>
              <a:t> (orthorhombic), rutile (tetragonal), and TiO</a:t>
            </a:r>
            <a:r>
              <a:rPr lang="en-US" sz="1900" b="1" baseline="-25000" dirty="0">
                <a:solidFill>
                  <a:srgbClr val="002060"/>
                </a:solidFill>
              </a:rPr>
              <a:t>2</a:t>
            </a:r>
            <a:r>
              <a:rPr lang="en-US" sz="1900" b="1" dirty="0">
                <a:solidFill>
                  <a:srgbClr val="002060"/>
                </a:solidFill>
              </a:rPr>
              <a:t> (B) (monoclinic) (Crap </a:t>
            </a:r>
            <a:r>
              <a:rPr lang="en-US" sz="1900" b="1" i="1" dirty="0">
                <a:solidFill>
                  <a:srgbClr val="002060"/>
                </a:solidFill>
              </a:rPr>
              <a:t>et al.</a:t>
            </a:r>
            <a:r>
              <a:rPr lang="en-US" sz="1900" b="1" dirty="0">
                <a:solidFill>
                  <a:srgbClr val="002060"/>
                </a:solidFill>
              </a:rPr>
              <a:t> 2004</a:t>
            </a:r>
            <a:r>
              <a:rPr lang="en-US" sz="1900" b="1" dirty="0" smtClean="0">
                <a:solidFill>
                  <a:srgbClr val="002060"/>
                </a:solidFill>
              </a:rPr>
              <a:t>).</a:t>
            </a:r>
            <a:endParaRPr lang="ar-EG" sz="1900" dirty="0"/>
          </a:p>
        </p:txBody>
      </p:sp>
    </p:spTree>
    <p:extLst>
      <p:ext uri="{BB962C8B-B14F-4D97-AF65-F5344CB8AC3E}">
        <p14:creationId xmlns:p14="http://schemas.microsoft.com/office/powerpoint/2010/main" val="4112542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676400"/>
            <a:ext cx="7239000" cy="3416320"/>
          </a:xfrm>
          <a:prstGeom prst="rect">
            <a:avLst/>
          </a:prstGeom>
          <a:noFill/>
        </p:spPr>
        <p:txBody>
          <a:bodyPr wrap="square" rtlCol="1">
            <a:spAutoFit/>
          </a:bodyPr>
          <a:lstStyle/>
          <a:p>
            <a:pPr algn="just" rtl="0"/>
            <a:r>
              <a:rPr lang="en-US" sz="2400" dirty="0" smtClean="0">
                <a:solidFill>
                  <a:srgbClr val="663300"/>
                </a:solidFill>
              </a:rPr>
              <a:t>	</a:t>
            </a:r>
            <a:r>
              <a:rPr lang="en-US" sz="2400" dirty="0" smtClean="0">
                <a:solidFill>
                  <a:srgbClr val="000099"/>
                </a:solidFill>
              </a:rPr>
              <a:t>In </a:t>
            </a:r>
            <a:r>
              <a:rPr lang="en-US" sz="2400" dirty="0">
                <a:solidFill>
                  <a:srgbClr val="000099"/>
                </a:solidFill>
              </a:rPr>
              <a:t>this study the efficiency of advanced oxidation processes with different </a:t>
            </a:r>
            <a:r>
              <a:rPr lang="en-US" sz="2400" dirty="0" err="1">
                <a:solidFill>
                  <a:srgbClr val="000099"/>
                </a:solidFill>
              </a:rPr>
              <a:t>nano</a:t>
            </a:r>
            <a:r>
              <a:rPr lang="en-US" sz="2400" dirty="0">
                <a:solidFill>
                  <a:srgbClr val="000099"/>
                </a:solidFill>
              </a:rPr>
              <a:t> materials and bioremediation with </a:t>
            </a:r>
            <a:r>
              <a:rPr lang="en-US" sz="2400" i="1" dirty="0" err="1">
                <a:solidFill>
                  <a:srgbClr val="000099"/>
                </a:solidFill>
              </a:rPr>
              <a:t>Xanthomonas</a:t>
            </a:r>
            <a:r>
              <a:rPr lang="en-US" sz="2400" i="1" dirty="0">
                <a:solidFill>
                  <a:srgbClr val="000099"/>
                </a:solidFill>
              </a:rPr>
              <a:t> </a:t>
            </a:r>
            <a:r>
              <a:rPr lang="en-US" sz="2400" i="1" dirty="0" err="1">
                <a:solidFill>
                  <a:srgbClr val="000099"/>
                </a:solidFill>
              </a:rPr>
              <a:t>campestris</a:t>
            </a:r>
            <a:r>
              <a:rPr lang="en-US" sz="2400" i="1" dirty="0">
                <a:solidFill>
                  <a:srgbClr val="000099"/>
                </a:solidFill>
              </a:rPr>
              <a:t> </a:t>
            </a:r>
            <a:r>
              <a:rPr lang="en-US" sz="2400" i="1" dirty="0" err="1">
                <a:solidFill>
                  <a:srgbClr val="000099"/>
                </a:solidFill>
              </a:rPr>
              <a:t>pv</a:t>
            </a:r>
            <a:r>
              <a:rPr lang="en-US" sz="2400" i="1" dirty="0">
                <a:solidFill>
                  <a:srgbClr val="000099"/>
                </a:solidFill>
              </a:rPr>
              <a:t>. </a:t>
            </a:r>
            <a:r>
              <a:rPr lang="en-US" sz="2400" i="1" dirty="0" err="1">
                <a:solidFill>
                  <a:srgbClr val="000099"/>
                </a:solidFill>
              </a:rPr>
              <a:t>Translucens</a:t>
            </a:r>
            <a:r>
              <a:rPr lang="en-US" sz="2400" i="1" dirty="0">
                <a:solidFill>
                  <a:srgbClr val="000099"/>
                </a:solidFill>
              </a:rPr>
              <a:t> </a:t>
            </a:r>
            <a:r>
              <a:rPr lang="en-US" sz="2400" dirty="0">
                <a:solidFill>
                  <a:srgbClr val="000099"/>
                </a:solidFill>
              </a:rPr>
              <a:t>and</a:t>
            </a:r>
            <a:r>
              <a:rPr lang="en-US" sz="2400" i="1" dirty="0">
                <a:solidFill>
                  <a:srgbClr val="000099"/>
                </a:solidFill>
              </a:rPr>
              <a:t> </a:t>
            </a:r>
            <a:r>
              <a:rPr lang="en-US" sz="2400" i="1" dirty="0" err="1">
                <a:solidFill>
                  <a:srgbClr val="000099"/>
                </a:solidFill>
              </a:rPr>
              <a:t>Aspergillus</a:t>
            </a:r>
            <a:r>
              <a:rPr lang="en-US" sz="2400" i="1" dirty="0">
                <a:solidFill>
                  <a:srgbClr val="000099"/>
                </a:solidFill>
              </a:rPr>
              <a:t> </a:t>
            </a:r>
            <a:r>
              <a:rPr lang="en-US" sz="2400" i="1" dirty="0" err="1">
                <a:solidFill>
                  <a:srgbClr val="000099"/>
                </a:solidFill>
              </a:rPr>
              <a:t>fumigatus</a:t>
            </a:r>
            <a:r>
              <a:rPr lang="en-US" sz="2400" dirty="0">
                <a:solidFill>
                  <a:srgbClr val="000099"/>
                </a:solidFill>
              </a:rPr>
              <a:t> were evaluated to achieve the total degradation of </a:t>
            </a:r>
            <a:r>
              <a:rPr lang="en-US" sz="2400" dirty="0" err="1">
                <a:solidFill>
                  <a:srgbClr val="000099"/>
                </a:solidFill>
              </a:rPr>
              <a:t>lindane</a:t>
            </a:r>
            <a:r>
              <a:rPr lang="en-US" sz="2400" dirty="0">
                <a:solidFill>
                  <a:srgbClr val="000099"/>
                </a:solidFill>
              </a:rPr>
              <a:t>. The enzymes activity and histological changes in liver and kidney of rats was measured to confirm the complete detoxification of </a:t>
            </a:r>
            <a:r>
              <a:rPr lang="en-US" sz="2400" dirty="0" err="1">
                <a:solidFill>
                  <a:srgbClr val="000099"/>
                </a:solidFill>
              </a:rPr>
              <a:t>lindane</a:t>
            </a:r>
            <a:r>
              <a:rPr lang="en-US" sz="2400" dirty="0">
                <a:solidFill>
                  <a:srgbClr val="000099"/>
                </a:solidFill>
              </a:rPr>
              <a:t>-contaminated water</a:t>
            </a:r>
            <a:r>
              <a:rPr lang="en-US" sz="2400" dirty="0" smtClean="0">
                <a:solidFill>
                  <a:srgbClr val="000099"/>
                </a:solidFill>
              </a:rPr>
              <a:t>.</a:t>
            </a:r>
            <a:endParaRPr lang="ar-EG" dirty="0"/>
          </a:p>
        </p:txBody>
      </p:sp>
    </p:spTree>
    <p:extLst>
      <p:ext uri="{BB962C8B-B14F-4D97-AF65-F5344CB8AC3E}">
        <p14:creationId xmlns:p14="http://schemas.microsoft.com/office/powerpoint/2010/main" val="40797334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533400"/>
            <a:ext cx="5715000" cy="523220"/>
          </a:xfrm>
          <a:prstGeom prst="rect">
            <a:avLst/>
          </a:prstGeom>
          <a:noFill/>
        </p:spPr>
        <p:txBody>
          <a:bodyPr wrap="square" rtlCol="1">
            <a:spAutoFit/>
          </a:bodyPr>
          <a:lstStyle/>
          <a:p>
            <a:pPr algn="ctr"/>
            <a:r>
              <a:rPr lang="en-US" sz="2800" b="1" dirty="0" smtClean="0">
                <a:solidFill>
                  <a:srgbClr val="00B050"/>
                </a:solidFill>
                <a:effectLst>
                  <a:outerShdw blurRad="38100" dist="38100" dir="2700000" algn="tl">
                    <a:srgbClr val="000000">
                      <a:alpha val="43137"/>
                    </a:srgbClr>
                  </a:outerShdw>
                </a:effectLst>
              </a:rPr>
              <a:t>MATERIALS AND METHODS</a:t>
            </a:r>
            <a:endParaRPr lang="ar-EG" sz="2800" b="1" dirty="0">
              <a:solidFill>
                <a:srgbClr val="00B050"/>
              </a:solidFill>
              <a:effectLst>
                <a:outerShdw blurRad="38100" dist="38100" dir="2700000" algn="tl">
                  <a:srgbClr val="000000">
                    <a:alpha val="43137"/>
                  </a:srgbClr>
                </a:outerShdw>
              </a:effectLst>
            </a:endParaRPr>
          </a:p>
        </p:txBody>
      </p:sp>
      <p:sp>
        <p:nvSpPr>
          <p:cNvPr id="3" name="TextBox 2"/>
          <p:cNvSpPr txBox="1"/>
          <p:nvPr/>
        </p:nvSpPr>
        <p:spPr>
          <a:xfrm>
            <a:off x="838200" y="1524000"/>
            <a:ext cx="3124200" cy="461665"/>
          </a:xfrm>
          <a:prstGeom prst="rect">
            <a:avLst/>
          </a:prstGeom>
          <a:noFill/>
        </p:spPr>
        <p:txBody>
          <a:bodyPr wrap="square" rtlCol="1">
            <a:spAutoFit/>
          </a:bodyPr>
          <a:lstStyle/>
          <a:p>
            <a:pPr algn="l"/>
            <a:r>
              <a:rPr lang="en-US" sz="2400" b="1" u="sng" dirty="0">
                <a:solidFill>
                  <a:srgbClr val="0070C0"/>
                </a:solidFill>
                <a:effectLst>
                  <a:outerShdw blurRad="38100" dist="38100" dir="2700000" algn="tl">
                    <a:srgbClr val="000000">
                      <a:alpha val="43137"/>
                    </a:srgbClr>
                  </a:outerShdw>
                </a:effectLst>
              </a:rPr>
              <a:t>Tested insecticides</a:t>
            </a:r>
            <a:endParaRPr lang="ar-EG" sz="2400" u="sng" dirty="0">
              <a:solidFill>
                <a:srgbClr val="0070C0"/>
              </a:solidFill>
              <a:effectLst>
                <a:outerShdw blurRad="38100" dist="38100" dir="2700000" algn="tl">
                  <a:srgbClr val="000000">
                    <a:alpha val="43137"/>
                  </a:srgbClr>
                </a:outerShdw>
              </a:effectLst>
            </a:endParaRPr>
          </a:p>
        </p:txBody>
      </p:sp>
      <p:sp>
        <p:nvSpPr>
          <p:cNvPr id="5" name="TextBox 4"/>
          <p:cNvSpPr txBox="1"/>
          <p:nvPr/>
        </p:nvSpPr>
        <p:spPr>
          <a:xfrm>
            <a:off x="533400" y="2209800"/>
            <a:ext cx="8001000" cy="969496"/>
          </a:xfrm>
          <a:prstGeom prst="rect">
            <a:avLst/>
          </a:prstGeom>
          <a:noFill/>
        </p:spPr>
        <p:txBody>
          <a:bodyPr wrap="square" rtlCol="1">
            <a:spAutoFit/>
          </a:bodyPr>
          <a:lstStyle/>
          <a:p>
            <a:pPr algn="l" rtl="0">
              <a:lnSpc>
                <a:spcPct val="150000"/>
              </a:lnSpc>
            </a:pPr>
            <a:r>
              <a:rPr lang="en-US" sz="2000" b="1" dirty="0">
                <a:solidFill>
                  <a:srgbClr val="0070C0"/>
                </a:solidFill>
              </a:rPr>
              <a:t>Chemical class: </a:t>
            </a:r>
            <a:r>
              <a:rPr lang="en-US" sz="2000" b="1" dirty="0" err="1" smtClean="0">
                <a:solidFill>
                  <a:srgbClr val="0070C0"/>
                </a:solidFill>
              </a:rPr>
              <a:t>Organochlorine</a:t>
            </a:r>
            <a:r>
              <a:rPr lang="en-US" sz="2000" b="1" dirty="0" smtClean="0">
                <a:solidFill>
                  <a:srgbClr val="0070C0"/>
                </a:solidFill>
              </a:rPr>
              <a:t> (</a:t>
            </a:r>
            <a:r>
              <a:rPr lang="en-US" sz="2000" b="1" dirty="0" err="1">
                <a:solidFill>
                  <a:srgbClr val="0070C0"/>
                </a:solidFill>
              </a:rPr>
              <a:t>Lindane</a:t>
            </a:r>
            <a:r>
              <a:rPr lang="en-US" sz="2000" b="1" dirty="0">
                <a:solidFill>
                  <a:srgbClr val="0070C0"/>
                </a:solidFill>
              </a:rPr>
              <a:t> with purity of 99.5% </a:t>
            </a:r>
            <a:r>
              <a:rPr lang="en-US" sz="2000" b="1" dirty="0" smtClean="0">
                <a:solidFill>
                  <a:srgbClr val="0070C0"/>
                </a:solidFill>
              </a:rPr>
              <a:t>)</a:t>
            </a:r>
            <a:endParaRPr lang="en-US" sz="2000" b="1" dirty="0">
              <a:solidFill>
                <a:srgbClr val="0070C0"/>
              </a:solidFill>
            </a:endParaRPr>
          </a:p>
          <a:p>
            <a:pPr algn="l" rtl="0">
              <a:lnSpc>
                <a:spcPct val="150000"/>
              </a:lnSpc>
            </a:pPr>
            <a:r>
              <a:rPr lang="en-US" b="1" dirty="0">
                <a:solidFill>
                  <a:srgbClr val="0070C0"/>
                </a:solidFill>
              </a:rPr>
              <a:t>Empirical formula: </a:t>
            </a:r>
            <a:r>
              <a:rPr lang="en-US" b="1" dirty="0" smtClean="0">
                <a:solidFill>
                  <a:srgbClr val="0070C0"/>
                </a:solidFill>
              </a:rPr>
              <a:t>C</a:t>
            </a:r>
            <a:r>
              <a:rPr lang="en-US" b="1" baseline="-25000" dirty="0" smtClean="0">
                <a:solidFill>
                  <a:srgbClr val="0070C0"/>
                </a:solidFill>
              </a:rPr>
              <a:t>6</a:t>
            </a:r>
            <a:r>
              <a:rPr lang="en-US" b="1" dirty="0" smtClean="0">
                <a:solidFill>
                  <a:srgbClr val="0070C0"/>
                </a:solidFill>
              </a:rPr>
              <a:t>H</a:t>
            </a:r>
            <a:r>
              <a:rPr lang="en-US" b="1" baseline="-25000" dirty="0" smtClean="0">
                <a:solidFill>
                  <a:srgbClr val="0070C0"/>
                </a:solidFill>
              </a:rPr>
              <a:t>6</a:t>
            </a:r>
            <a:r>
              <a:rPr lang="en-US" b="1" dirty="0" smtClean="0">
                <a:solidFill>
                  <a:srgbClr val="0070C0"/>
                </a:solidFill>
              </a:rPr>
              <a:t>CL</a:t>
            </a:r>
            <a:r>
              <a:rPr lang="en-US" b="1" baseline="-25000" dirty="0" smtClean="0">
                <a:solidFill>
                  <a:srgbClr val="0070C0"/>
                </a:solidFill>
              </a:rPr>
              <a:t>6</a:t>
            </a:r>
            <a:r>
              <a:rPr lang="en-US" b="1" dirty="0" smtClean="0">
                <a:solidFill>
                  <a:srgbClr val="0070C0"/>
                </a:solidFill>
              </a:rPr>
              <a:t>. </a:t>
            </a:r>
            <a:endParaRPr lang="ar-EG" b="1" dirty="0"/>
          </a:p>
        </p:txBody>
      </p:sp>
      <p:pic>
        <p:nvPicPr>
          <p:cNvPr id="6" name="Picture 5" descr="lindane 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rcRect l="25693" t="13152" r="61450" b="66754"/>
          <a:stretch>
            <a:fillRect/>
          </a:stretch>
        </p:blipFill>
        <p:spPr bwMode="auto">
          <a:xfrm>
            <a:off x="2505075" y="3657600"/>
            <a:ext cx="3752850" cy="2095500"/>
          </a:xfrm>
          <a:prstGeom prst="rect">
            <a:avLst/>
          </a:prstGeom>
          <a:noFill/>
          <a:ln>
            <a:noFill/>
          </a:ln>
        </p:spPr>
      </p:pic>
    </p:spTree>
    <p:extLst>
      <p:ext uri="{BB962C8B-B14F-4D97-AF65-F5344CB8AC3E}">
        <p14:creationId xmlns:p14="http://schemas.microsoft.com/office/powerpoint/2010/main" val="10794106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533400"/>
            <a:ext cx="4267200" cy="461665"/>
          </a:xfrm>
          <a:prstGeom prst="rect">
            <a:avLst/>
          </a:prstGeom>
          <a:noFill/>
        </p:spPr>
        <p:txBody>
          <a:bodyPr wrap="square" rtlCol="1">
            <a:spAutoFit/>
          </a:bodyPr>
          <a:lstStyle/>
          <a:p>
            <a:pPr algn="l"/>
            <a:r>
              <a:rPr lang="en-US" sz="2400" b="1" u="sng" dirty="0">
                <a:solidFill>
                  <a:srgbClr val="0070C0"/>
                </a:solidFill>
              </a:rPr>
              <a:t>Photochemical remediation</a:t>
            </a:r>
            <a:endParaRPr lang="ar-EG" sz="2400" b="1" u="sng" dirty="0">
              <a:solidFill>
                <a:srgbClr val="0070C0"/>
              </a:solidFill>
            </a:endParaRPr>
          </a:p>
        </p:txBody>
      </p:sp>
      <p:sp>
        <p:nvSpPr>
          <p:cNvPr id="3" name="TextBox 2"/>
          <p:cNvSpPr txBox="1"/>
          <p:nvPr/>
        </p:nvSpPr>
        <p:spPr>
          <a:xfrm>
            <a:off x="914400" y="1371600"/>
            <a:ext cx="7467600" cy="4832092"/>
          </a:xfrm>
          <a:prstGeom prst="rect">
            <a:avLst/>
          </a:prstGeom>
          <a:noFill/>
        </p:spPr>
        <p:txBody>
          <a:bodyPr wrap="square" rtlCol="1">
            <a:spAutoFit/>
          </a:bodyPr>
          <a:lstStyle/>
          <a:p>
            <a:pPr algn="just" rtl="0"/>
            <a:r>
              <a:rPr lang="en-GB" sz="2200" dirty="0">
                <a:solidFill>
                  <a:srgbClr val="0070C0"/>
                </a:solidFill>
              </a:rPr>
              <a:t>The scope of the experiments included the following treatments</a:t>
            </a:r>
            <a:r>
              <a:rPr lang="en-US" sz="2200" dirty="0">
                <a:solidFill>
                  <a:srgbClr val="0070C0"/>
                </a:solidFill>
              </a:rPr>
              <a:t>: Nano titanium dioxide combined with hydrogen peroxide(TiO</a:t>
            </a:r>
            <a:r>
              <a:rPr lang="en-US" sz="2200" baseline="-25000" dirty="0">
                <a:solidFill>
                  <a:srgbClr val="0070C0"/>
                </a:solidFill>
              </a:rPr>
              <a:t>2</a:t>
            </a:r>
            <a:r>
              <a:rPr lang="en-US" sz="2200" dirty="0">
                <a:solidFill>
                  <a:srgbClr val="0070C0"/>
                </a:solidFill>
              </a:rPr>
              <a:t> (</a:t>
            </a:r>
            <a:r>
              <a:rPr lang="en-US" sz="2200" dirty="0" err="1">
                <a:solidFill>
                  <a:srgbClr val="0070C0"/>
                </a:solidFill>
              </a:rPr>
              <a:t>nano</a:t>
            </a:r>
            <a:r>
              <a:rPr lang="en-US" sz="2200" dirty="0">
                <a:solidFill>
                  <a:srgbClr val="0070C0"/>
                </a:solidFill>
              </a:rPr>
              <a:t>)/H</a:t>
            </a:r>
            <a:r>
              <a:rPr lang="en-US" sz="2200" baseline="-25000" dirty="0">
                <a:solidFill>
                  <a:srgbClr val="0070C0"/>
                </a:solidFill>
              </a:rPr>
              <a:t>2</a:t>
            </a:r>
            <a:r>
              <a:rPr lang="en-US" sz="2200" dirty="0">
                <a:solidFill>
                  <a:srgbClr val="0070C0"/>
                </a:solidFill>
              </a:rPr>
              <a:t>O</a:t>
            </a:r>
            <a:r>
              <a:rPr lang="en-US" sz="2200" baseline="-25000" dirty="0">
                <a:solidFill>
                  <a:srgbClr val="0070C0"/>
                </a:solidFill>
              </a:rPr>
              <a:t>2</a:t>
            </a:r>
            <a:r>
              <a:rPr lang="en-US" sz="2200" dirty="0">
                <a:solidFill>
                  <a:srgbClr val="0070C0"/>
                </a:solidFill>
              </a:rPr>
              <a:t>/UV), </a:t>
            </a:r>
            <a:r>
              <a:rPr lang="en-US" sz="2200" dirty="0" err="1">
                <a:solidFill>
                  <a:srgbClr val="0070C0"/>
                </a:solidFill>
              </a:rPr>
              <a:t>nano</a:t>
            </a:r>
            <a:r>
              <a:rPr lang="en-US" sz="2200" dirty="0">
                <a:solidFill>
                  <a:srgbClr val="0070C0"/>
                </a:solidFill>
              </a:rPr>
              <a:t> photo zinc oxide combined with hydrogen peroxide (</a:t>
            </a:r>
            <a:r>
              <a:rPr lang="en-US" sz="2200" dirty="0" err="1">
                <a:solidFill>
                  <a:srgbClr val="0070C0"/>
                </a:solidFill>
              </a:rPr>
              <a:t>ZnO</a:t>
            </a:r>
            <a:r>
              <a:rPr lang="en-US" sz="2200" dirty="0">
                <a:solidFill>
                  <a:srgbClr val="0070C0"/>
                </a:solidFill>
              </a:rPr>
              <a:t> (</a:t>
            </a:r>
            <a:r>
              <a:rPr lang="en-US" sz="2200" dirty="0" err="1">
                <a:solidFill>
                  <a:srgbClr val="0070C0"/>
                </a:solidFill>
              </a:rPr>
              <a:t>nano</a:t>
            </a:r>
            <a:r>
              <a:rPr lang="en-US" sz="2200" dirty="0">
                <a:solidFill>
                  <a:srgbClr val="0070C0"/>
                </a:solidFill>
              </a:rPr>
              <a:t>)/H</a:t>
            </a:r>
            <a:r>
              <a:rPr lang="en-US" sz="2200" baseline="-25000" dirty="0">
                <a:solidFill>
                  <a:srgbClr val="0070C0"/>
                </a:solidFill>
              </a:rPr>
              <a:t>2</a:t>
            </a:r>
            <a:r>
              <a:rPr lang="en-US" sz="2200" dirty="0">
                <a:solidFill>
                  <a:srgbClr val="0070C0"/>
                </a:solidFill>
              </a:rPr>
              <a:t>O</a:t>
            </a:r>
            <a:r>
              <a:rPr lang="en-US" sz="2200" baseline="-25000" dirty="0">
                <a:solidFill>
                  <a:srgbClr val="0070C0"/>
                </a:solidFill>
              </a:rPr>
              <a:t>2</a:t>
            </a:r>
            <a:r>
              <a:rPr lang="en-US" sz="2200" dirty="0">
                <a:solidFill>
                  <a:srgbClr val="0070C0"/>
                </a:solidFill>
              </a:rPr>
              <a:t>/UV), photo Fenton reagent (Fe</a:t>
            </a:r>
            <a:r>
              <a:rPr lang="en-US" sz="2200" baseline="30000" dirty="0">
                <a:solidFill>
                  <a:srgbClr val="0070C0"/>
                </a:solidFill>
              </a:rPr>
              <a:t>2+</a:t>
            </a:r>
            <a:r>
              <a:rPr lang="en-US" sz="2200" dirty="0">
                <a:solidFill>
                  <a:srgbClr val="0070C0"/>
                </a:solidFill>
              </a:rPr>
              <a:t>/H</a:t>
            </a:r>
            <a:r>
              <a:rPr lang="en-US" sz="2200" baseline="-25000" dirty="0">
                <a:solidFill>
                  <a:srgbClr val="0070C0"/>
                </a:solidFill>
              </a:rPr>
              <a:t>2</a:t>
            </a:r>
            <a:r>
              <a:rPr lang="en-US" sz="2200" dirty="0">
                <a:solidFill>
                  <a:srgbClr val="0070C0"/>
                </a:solidFill>
              </a:rPr>
              <a:t>O</a:t>
            </a:r>
            <a:r>
              <a:rPr lang="en-US" sz="2200" baseline="-25000" dirty="0">
                <a:solidFill>
                  <a:srgbClr val="0070C0"/>
                </a:solidFill>
              </a:rPr>
              <a:t>2</a:t>
            </a:r>
            <a:r>
              <a:rPr lang="en-US" sz="2200" dirty="0">
                <a:solidFill>
                  <a:srgbClr val="0070C0"/>
                </a:solidFill>
              </a:rPr>
              <a:t>/UV), photo titanium dioxide combined with hydrogen peroxide (TiO</a:t>
            </a:r>
            <a:r>
              <a:rPr lang="en-US" sz="2200" baseline="-25000" dirty="0">
                <a:solidFill>
                  <a:srgbClr val="0070C0"/>
                </a:solidFill>
              </a:rPr>
              <a:t>2</a:t>
            </a:r>
            <a:r>
              <a:rPr lang="en-US" sz="2200" dirty="0">
                <a:solidFill>
                  <a:srgbClr val="0070C0"/>
                </a:solidFill>
              </a:rPr>
              <a:t> /H</a:t>
            </a:r>
            <a:r>
              <a:rPr lang="en-US" sz="2200" baseline="-25000" dirty="0">
                <a:solidFill>
                  <a:srgbClr val="0070C0"/>
                </a:solidFill>
              </a:rPr>
              <a:t>2</a:t>
            </a:r>
            <a:r>
              <a:rPr lang="en-US" sz="2200" dirty="0">
                <a:solidFill>
                  <a:srgbClr val="0070C0"/>
                </a:solidFill>
              </a:rPr>
              <a:t>O</a:t>
            </a:r>
            <a:r>
              <a:rPr lang="en-US" sz="2200" baseline="-25000" dirty="0">
                <a:solidFill>
                  <a:srgbClr val="0070C0"/>
                </a:solidFill>
              </a:rPr>
              <a:t>2</a:t>
            </a:r>
            <a:r>
              <a:rPr lang="en-US" sz="2200" dirty="0">
                <a:solidFill>
                  <a:srgbClr val="0070C0"/>
                </a:solidFill>
              </a:rPr>
              <a:t>/UV) and photo zinc oxide combined with hydrogen peroxide (</a:t>
            </a:r>
            <a:r>
              <a:rPr lang="en-US" sz="2200" dirty="0" err="1">
                <a:solidFill>
                  <a:srgbClr val="0070C0"/>
                </a:solidFill>
              </a:rPr>
              <a:t>ZnO</a:t>
            </a:r>
            <a:r>
              <a:rPr lang="en-US" sz="2200" dirty="0">
                <a:solidFill>
                  <a:srgbClr val="0070C0"/>
                </a:solidFill>
              </a:rPr>
              <a:t>/H</a:t>
            </a:r>
            <a:r>
              <a:rPr lang="en-US" sz="2200" baseline="-25000" dirty="0">
                <a:solidFill>
                  <a:srgbClr val="0070C0"/>
                </a:solidFill>
              </a:rPr>
              <a:t>2</a:t>
            </a:r>
            <a:r>
              <a:rPr lang="en-US" sz="2200" dirty="0">
                <a:solidFill>
                  <a:srgbClr val="0070C0"/>
                </a:solidFill>
              </a:rPr>
              <a:t>O</a:t>
            </a:r>
            <a:r>
              <a:rPr lang="en-US" sz="2200" baseline="-25000" dirty="0">
                <a:solidFill>
                  <a:srgbClr val="0070C0"/>
                </a:solidFill>
              </a:rPr>
              <a:t>2</a:t>
            </a:r>
            <a:r>
              <a:rPr lang="en-US" sz="2200" dirty="0">
                <a:solidFill>
                  <a:srgbClr val="0070C0"/>
                </a:solidFill>
              </a:rPr>
              <a:t>/UV). </a:t>
            </a:r>
          </a:p>
          <a:p>
            <a:pPr algn="just" rtl="0"/>
            <a:r>
              <a:rPr lang="en-US" sz="2200" dirty="0">
                <a:solidFill>
                  <a:srgbClr val="0070C0"/>
                </a:solidFill>
              </a:rPr>
              <a:t>For photo </a:t>
            </a:r>
            <a:r>
              <a:rPr lang="en-US" sz="2200" dirty="0" err="1">
                <a:solidFill>
                  <a:srgbClr val="0070C0"/>
                </a:solidFill>
              </a:rPr>
              <a:t>Fenon</a:t>
            </a:r>
            <a:r>
              <a:rPr lang="en-US" sz="2200" dirty="0">
                <a:solidFill>
                  <a:srgbClr val="0070C0"/>
                </a:solidFill>
              </a:rPr>
              <a:t> and Fenton like reaction UV Lamp as employed for the irradiation of </a:t>
            </a:r>
            <a:r>
              <a:rPr lang="en-US" sz="2200" dirty="0" err="1">
                <a:solidFill>
                  <a:srgbClr val="0070C0"/>
                </a:solidFill>
              </a:rPr>
              <a:t>lindane</a:t>
            </a:r>
            <a:r>
              <a:rPr lang="en-US" sz="2200" dirty="0">
                <a:solidFill>
                  <a:srgbClr val="0070C0"/>
                </a:solidFill>
              </a:rPr>
              <a:t> in aquatic solution. Ferric chloride and ferrous </a:t>
            </a:r>
            <a:r>
              <a:rPr lang="en-US" sz="2200" dirty="0" err="1">
                <a:solidFill>
                  <a:srgbClr val="0070C0"/>
                </a:solidFill>
              </a:rPr>
              <a:t>sulphate</a:t>
            </a:r>
            <a:r>
              <a:rPr lang="en-US" sz="2200" dirty="0">
                <a:solidFill>
                  <a:srgbClr val="0070C0"/>
                </a:solidFill>
              </a:rPr>
              <a:t> were used as source of iron catalyst</a:t>
            </a:r>
            <a:r>
              <a:rPr lang="en-US" sz="2200" b="1" dirty="0">
                <a:solidFill>
                  <a:srgbClr val="0070C0"/>
                </a:solidFill>
              </a:rPr>
              <a:t>.</a:t>
            </a:r>
            <a:r>
              <a:rPr lang="en-US" sz="2200" dirty="0">
                <a:solidFill>
                  <a:srgbClr val="0070C0"/>
                </a:solidFill>
              </a:rPr>
              <a:t> The solution was prepared by addition of desired amount of </a:t>
            </a:r>
            <a:r>
              <a:rPr lang="en-US" sz="2200" dirty="0" err="1">
                <a:solidFill>
                  <a:srgbClr val="0070C0"/>
                </a:solidFill>
              </a:rPr>
              <a:t>lindane</a:t>
            </a:r>
            <a:r>
              <a:rPr lang="en-US" sz="2200" dirty="0">
                <a:solidFill>
                  <a:srgbClr val="0070C0"/>
                </a:solidFill>
              </a:rPr>
              <a:t> (5 mg L</a:t>
            </a:r>
            <a:r>
              <a:rPr lang="en-US" sz="2200" baseline="30000" dirty="0">
                <a:solidFill>
                  <a:srgbClr val="0070C0"/>
                </a:solidFill>
              </a:rPr>
              <a:t>-1</a:t>
            </a:r>
            <a:r>
              <a:rPr lang="en-US" sz="2200" dirty="0">
                <a:solidFill>
                  <a:srgbClr val="0070C0"/>
                </a:solidFill>
              </a:rPr>
              <a:t>) distilled water and carefully agitated.</a:t>
            </a:r>
            <a:endParaRPr lang="ar-EG" sz="2200" dirty="0">
              <a:solidFill>
                <a:srgbClr val="0070C0"/>
              </a:solidFill>
            </a:endParaRPr>
          </a:p>
        </p:txBody>
      </p:sp>
    </p:spTree>
    <p:extLst>
      <p:ext uri="{BB962C8B-B14F-4D97-AF65-F5344CB8AC3E}">
        <p14:creationId xmlns:p14="http://schemas.microsoft.com/office/powerpoint/2010/main" val="5976535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457200"/>
            <a:ext cx="4953000" cy="523220"/>
          </a:xfrm>
          <a:prstGeom prst="rect">
            <a:avLst/>
          </a:prstGeom>
          <a:noFill/>
        </p:spPr>
        <p:txBody>
          <a:bodyPr wrap="square" rtlCol="1">
            <a:spAutoFit/>
          </a:bodyPr>
          <a:lstStyle/>
          <a:p>
            <a:pPr algn="l"/>
            <a:r>
              <a:rPr lang="en-US" sz="2800" b="1" u="sng" dirty="0">
                <a:solidFill>
                  <a:srgbClr val="0070C0"/>
                </a:solidFill>
                <a:effectLst>
                  <a:outerShdw blurRad="38100" dist="38100" dir="2700000" algn="tl">
                    <a:srgbClr val="000000">
                      <a:alpha val="43137"/>
                    </a:srgbClr>
                  </a:outerShdw>
                </a:effectLst>
              </a:rPr>
              <a:t>Synthesis of </a:t>
            </a:r>
            <a:r>
              <a:rPr lang="en-US" sz="2800" b="1" u="sng" dirty="0" err="1">
                <a:solidFill>
                  <a:srgbClr val="0070C0"/>
                </a:solidFill>
                <a:effectLst>
                  <a:outerShdw blurRad="38100" dist="38100" dir="2700000" algn="tl">
                    <a:srgbClr val="000000">
                      <a:alpha val="43137"/>
                    </a:srgbClr>
                  </a:outerShdw>
                </a:effectLst>
              </a:rPr>
              <a:t>nonmaterials</a:t>
            </a:r>
            <a:endParaRPr lang="ar-EG" sz="2800" u="sng" dirty="0">
              <a:solidFill>
                <a:srgbClr val="0070C0"/>
              </a:solidFill>
              <a:effectLst>
                <a:outerShdw blurRad="38100" dist="38100" dir="2700000" algn="tl">
                  <a:srgbClr val="000000">
                    <a:alpha val="43137"/>
                  </a:srgbClr>
                </a:outerShdw>
              </a:effectLst>
            </a:endParaRPr>
          </a:p>
        </p:txBody>
      </p:sp>
      <p:sp>
        <p:nvSpPr>
          <p:cNvPr id="3" name="TextBox 2"/>
          <p:cNvSpPr txBox="1"/>
          <p:nvPr/>
        </p:nvSpPr>
        <p:spPr>
          <a:xfrm>
            <a:off x="1447800" y="1295400"/>
            <a:ext cx="5334000" cy="400110"/>
          </a:xfrm>
          <a:prstGeom prst="rect">
            <a:avLst/>
          </a:prstGeom>
          <a:noFill/>
        </p:spPr>
        <p:txBody>
          <a:bodyPr wrap="square" rtlCol="1">
            <a:spAutoFit/>
          </a:bodyPr>
          <a:lstStyle/>
          <a:p>
            <a:pPr algn="l"/>
            <a:r>
              <a:rPr lang="en-US" sz="2000" b="1" u="sng" dirty="0" smtClean="0">
                <a:solidFill>
                  <a:srgbClr val="002060"/>
                </a:solidFill>
              </a:rPr>
              <a:t>1- Synthesis </a:t>
            </a:r>
            <a:r>
              <a:rPr lang="en-US" sz="2000" b="1" u="sng" dirty="0">
                <a:solidFill>
                  <a:srgbClr val="002060"/>
                </a:solidFill>
              </a:rPr>
              <a:t>of </a:t>
            </a:r>
            <a:r>
              <a:rPr lang="en-US" sz="2000" b="1" u="sng" dirty="0" err="1">
                <a:solidFill>
                  <a:srgbClr val="002060"/>
                </a:solidFill>
              </a:rPr>
              <a:t>ZnO</a:t>
            </a:r>
            <a:r>
              <a:rPr lang="en-US" sz="2000" b="1" u="sng" dirty="0">
                <a:solidFill>
                  <a:srgbClr val="002060"/>
                </a:solidFill>
              </a:rPr>
              <a:t> nanoparticles (NPs)</a:t>
            </a:r>
            <a:endParaRPr lang="ar-EG" sz="2000" u="sng" dirty="0">
              <a:solidFill>
                <a:srgbClr val="002060"/>
              </a:solidFill>
            </a:endParaRPr>
          </a:p>
        </p:txBody>
      </p:sp>
      <p:sp>
        <p:nvSpPr>
          <p:cNvPr id="4" name="TextBox 3"/>
          <p:cNvSpPr txBox="1"/>
          <p:nvPr/>
        </p:nvSpPr>
        <p:spPr>
          <a:xfrm>
            <a:off x="801414" y="1981200"/>
            <a:ext cx="7391400" cy="2554545"/>
          </a:xfrm>
          <a:prstGeom prst="rect">
            <a:avLst/>
          </a:prstGeom>
          <a:noFill/>
        </p:spPr>
        <p:txBody>
          <a:bodyPr wrap="square" rtlCol="1">
            <a:spAutoFit/>
          </a:bodyPr>
          <a:lstStyle/>
          <a:p>
            <a:pPr algn="just" rtl="0"/>
            <a:r>
              <a:rPr lang="en-US" sz="2000" b="1" dirty="0">
                <a:solidFill>
                  <a:srgbClr val="002060"/>
                </a:solidFill>
              </a:rPr>
              <a:t>Zinc acetate </a:t>
            </a:r>
            <a:r>
              <a:rPr lang="en-US" sz="2000" b="1" dirty="0" err="1">
                <a:solidFill>
                  <a:srgbClr val="002060"/>
                </a:solidFill>
              </a:rPr>
              <a:t>dihydrate</a:t>
            </a:r>
            <a:r>
              <a:rPr lang="en-US" sz="2000" b="1" dirty="0">
                <a:solidFill>
                  <a:srgbClr val="002060"/>
                </a:solidFill>
              </a:rPr>
              <a:t> (ZnAc</a:t>
            </a:r>
            <a:r>
              <a:rPr lang="en-US" sz="2000" b="1" baseline="-25000" dirty="0">
                <a:solidFill>
                  <a:srgbClr val="002060"/>
                </a:solidFill>
              </a:rPr>
              <a:t>2</a:t>
            </a:r>
            <a:r>
              <a:rPr lang="en-US" sz="2000" b="1" dirty="0">
                <a:solidFill>
                  <a:srgbClr val="002060"/>
                </a:solidFill>
              </a:rPr>
              <a:t>.2H</a:t>
            </a:r>
            <a:r>
              <a:rPr lang="en-US" sz="2000" b="1" baseline="-25000" dirty="0">
                <a:solidFill>
                  <a:srgbClr val="002060"/>
                </a:solidFill>
              </a:rPr>
              <a:t>2</a:t>
            </a:r>
            <a:r>
              <a:rPr lang="en-US" sz="2000" b="1" dirty="0">
                <a:solidFill>
                  <a:srgbClr val="002060"/>
                </a:solidFill>
              </a:rPr>
              <a:t>O) and capping agent (</a:t>
            </a:r>
            <a:r>
              <a:rPr lang="en-US" sz="2000" b="1" dirty="0" err="1">
                <a:solidFill>
                  <a:srgbClr val="002060"/>
                </a:solidFill>
              </a:rPr>
              <a:t>triethylamine</a:t>
            </a:r>
            <a:r>
              <a:rPr lang="en-US" sz="2000" b="1" dirty="0">
                <a:solidFill>
                  <a:srgbClr val="002060"/>
                </a:solidFill>
              </a:rPr>
              <a:t>, TEA) were mixed at a molar ratio of 5:3 in ethanol with typically 3.2926 </a:t>
            </a:r>
            <a:r>
              <a:rPr lang="en-US" sz="2000" b="1" dirty="0" err="1">
                <a:solidFill>
                  <a:srgbClr val="002060"/>
                </a:solidFill>
              </a:rPr>
              <a:t>gm</a:t>
            </a:r>
            <a:r>
              <a:rPr lang="en-US" sz="2000" b="1" dirty="0">
                <a:solidFill>
                  <a:srgbClr val="002060"/>
                </a:solidFill>
              </a:rPr>
              <a:t> of zinc acetate </a:t>
            </a:r>
            <a:r>
              <a:rPr lang="en-US" sz="2000" b="1" dirty="0" err="1">
                <a:solidFill>
                  <a:srgbClr val="002060"/>
                </a:solidFill>
              </a:rPr>
              <a:t>dihydrate</a:t>
            </a:r>
            <a:r>
              <a:rPr lang="en-US" sz="2000" b="1" dirty="0">
                <a:solidFill>
                  <a:srgbClr val="002060"/>
                </a:solidFill>
              </a:rPr>
              <a:t> and 1.255 ml of </a:t>
            </a:r>
            <a:r>
              <a:rPr lang="en-US" sz="2000" b="1" dirty="0" err="1">
                <a:solidFill>
                  <a:srgbClr val="002060"/>
                </a:solidFill>
              </a:rPr>
              <a:t>triethylamine</a:t>
            </a:r>
            <a:r>
              <a:rPr lang="en-US" sz="2000" b="1" dirty="0">
                <a:solidFill>
                  <a:srgbClr val="002060"/>
                </a:solidFill>
              </a:rPr>
              <a:t>. The mixed solution was stirred for 60 min at 50-60º C in a condensation system until it turned white cloudy. The resulting cloudy solution indicates the growth of </a:t>
            </a:r>
            <a:r>
              <a:rPr lang="en-US" sz="2000" b="1" dirty="0" err="1">
                <a:solidFill>
                  <a:srgbClr val="002060"/>
                </a:solidFill>
              </a:rPr>
              <a:t>ZnO</a:t>
            </a:r>
            <a:r>
              <a:rPr lang="en-US" sz="2000" b="1" dirty="0">
                <a:solidFill>
                  <a:srgbClr val="002060"/>
                </a:solidFill>
              </a:rPr>
              <a:t>  </a:t>
            </a:r>
            <a:r>
              <a:rPr lang="en-US" sz="2000" b="1" dirty="0" smtClean="0">
                <a:solidFill>
                  <a:srgbClr val="002060"/>
                </a:solidFill>
              </a:rPr>
              <a:t>nanoparticles </a:t>
            </a:r>
            <a:r>
              <a:rPr lang="en-US" sz="2000" dirty="0">
                <a:solidFill>
                  <a:srgbClr val="002060"/>
                </a:solidFill>
              </a:rPr>
              <a:t>(</a:t>
            </a:r>
            <a:r>
              <a:rPr lang="en-US" sz="2000" b="1" dirty="0">
                <a:solidFill>
                  <a:srgbClr val="002060"/>
                </a:solidFill>
              </a:rPr>
              <a:t>El-</a:t>
            </a:r>
            <a:r>
              <a:rPr lang="en-US" sz="2000" b="1" dirty="0" err="1">
                <a:solidFill>
                  <a:srgbClr val="002060"/>
                </a:solidFill>
              </a:rPr>
              <a:t>Kemary</a:t>
            </a:r>
            <a:r>
              <a:rPr lang="en-US" sz="2000" b="1" dirty="0">
                <a:solidFill>
                  <a:srgbClr val="002060"/>
                </a:solidFill>
              </a:rPr>
              <a:t> </a:t>
            </a:r>
            <a:r>
              <a:rPr lang="en-US" sz="2000" b="1" i="1" dirty="0">
                <a:solidFill>
                  <a:srgbClr val="002060"/>
                </a:solidFill>
              </a:rPr>
              <a:t>et al.,</a:t>
            </a:r>
            <a:r>
              <a:rPr lang="en-US" sz="2000" b="1" dirty="0">
                <a:solidFill>
                  <a:srgbClr val="002060"/>
                </a:solidFill>
              </a:rPr>
              <a:t> 2010)</a:t>
            </a:r>
            <a:r>
              <a:rPr lang="en-US" sz="2000" dirty="0">
                <a:solidFill>
                  <a:srgbClr val="002060"/>
                </a:solidFill>
              </a:rPr>
              <a:t>.</a:t>
            </a:r>
            <a:r>
              <a:rPr lang="en-US" sz="2000" b="1" dirty="0" smtClean="0">
                <a:solidFill>
                  <a:srgbClr val="002060"/>
                </a:solidFill>
              </a:rPr>
              <a:t>.</a:t>
            </a:r>
            <a:endParaRPr lang="ar-EG" sz="2000" b="1" dirty="0">
              <a:solidFill>
                <a:srgbClr val="002060"/>
              </a:solidFill>
            </a:endParaRPr>
          </a:p>
        </p:txBody>
      </p:sp>
    </p:spTree>
    <p:extLst>
      <p:ext uri="{BB962C8B-B14F-4D97-AF65-F5344CB8AC3E}">
        <p14:creationId xmlns:p14="http://schemas.microsoft.com/office/powerpoint/2010/main" val="2072903464"/>
      </p:ext>
    </p:extLst>
  </p:cSld>
  <p:clrMapOvr>
    <a:masterClrMapping/>
  </p:clrMapOvr>
  <p:timing>
    <p:tnLst>
      <p:par>
        <p:cTn id="1" dur="indefinite" restart="never" nodeType="tmRoot"/>
      </p:par>
    </p:tnLst>
  </p:timing>
</p:sld>
</file>

<file path=ppt/theme/theme1.xml><?xml version="1.0" encoding="utf-8"?>
<a:theme xmlns:a="http://schemas.openxmlformats.org/drawingml/2006/main" name="Clouds">
  <a:themeElements>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fontScheme name="Cloud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ar-EG"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ar-EG"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louds">
  <a:themeElements>
    <a:clrScheme name="1_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fontScheme name="1_Cloud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1_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_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1_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1_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1_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1_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1_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1_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Clouds">
  <a:themeElements>
    <a:clrScheme name="2_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fontScheme name="2_Cloud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2_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2_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2_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2_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2_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2_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2_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2_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51048</TotalTime>
  <Words>1992</Words>
  <Application>Microsoft Macintosh PowerPoint</Application>
  <PresentationFormat>On-screen Show (4:3)</PresentationFormat>
  <Paragraphs>262</Paragraphs>
  <Slides>38</Slides>
  <Notes>0</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38</vt:i4>
      </vt:variant>
    </vt:vector>
  </HeadingPairs>
  <TitlesOfParts>
    <vt:vector size="49" baseType="lpstr">
      <vt:lpstr>Arial</vt:lpstr>
      <vt:lpstr>Arial Black</vt:lpstr>
      <vt:lpstr>Calibri</vt:lpstr>
      <vt:lpstr>MS PMincho</vt:lpstr>
      <vt:lpstr>ＭＳ Ｐゴシック</vt:lpstr>
      <vt:lpstr>Times New Roman</vt:lpstr>
      <vt:lpstr>Wingdings</vt:lpstr>
      <vt:lpstr>Clouds</vt:lpstr>
      <vt:lpstr>1_Clouds</vt:lpstr>
      <vt:lpstr>2_Clouds</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Scanning Electron Microscope (SEM) </vt:lpstr>
      <vt:lpstr>Transmission Electron Microscope (TEM)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c:creator>
  <cp:lastModifiedBy>ahmedmasoud47@outlook.com</cp:lastModifiedBy>
  <cp:revision>776</cp:revision>
  <dcterms:created xsi:type="dcterms:W3CDTF">2005-12-14T17:10:32Z</dcterms:created>
  <dcterms:modified xsi:type="dcterms:W3CDTF">2016-04-21T06:30:52Z</dcterms:modified>
</cp:coreProperties>
</file>