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tiff" ContentType="image/tif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1.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8.xml" ContentType="application/vnd.openxmlformats-officedocument.drawingml.chart+xml"/>
  <Override PartName="/ppt/theme/themeOverride1.xml" ContentType="application/vnd.openxmlformats-officedocument.themeOverride+xml"/>
  <Override PartName="/ppt/notesSlides/notesSlide6.xml" ContentType="application/vnd.openxmlformats-officedocument.presentationml.notesSlide+xml"/>
  <Override PartName="/ppt/charts/chart9.xml" ContentType="application/vnd.openxmlformats-officedocument.drawingml.chart+xml"/>
  <Override PartName="/ppt/theme/themeOverride2.xml" ContentType="application/vnd.openxmlformats-officedocument.themeOverride+xml"/>
  <Override PartName="/ppt/charts/chart10.xml" ContentType="application/vnd.openxmlformats-officedocument.drawingml.chart+xml"/>
  <Override PartName="/ppt/theme/themeOverride3.xml" ContentType="application/vnd.openxmlformats-officedocument.themeOverride+xml"/>
  <Override PartName="/ppt/charts/chart11.xml" ContentType="application/vnd.openxmlformats-officedocument.drawingml.chart+xml"/>
  <Override PartName="/ppt/theme/themeOverride4.xml" ContentType="application/vnd.openxmlformats-officedocument.themeOverride+xml"/>
  <Override PartName="/ppt/charts/chart12.xml" ContentType="application/vnd.openxmlformats-officedocument.drawingml.chart+xml"/>
  <Override PartName="/ppt/theme/themeOverride5.xml" ContentType="application/vnd.openxmlformats-officedocument.themeOverride+xml"/>
  <Override PartName="/ppt/notesSlides/notesSlide7.xml" ContentType="application/vnd.openxmlformats-officedocument.presentationml.notesSlide+xml"/>
  <Override PartName="/ppt/charts/chart13.xml" ContentType="application/vnd.openxmlformats-officedocument.drawingml.chart+xml"/>
  <Override PartName="/ppt/theme/themeOverride6.xml" ContentType="application/vnd.openxmlformats-officedocument.themeOverride+xml"/>
  <Override PartName="/ppt/drawings/drawing1.xml" ContentType="application/vnd.openxmlformats-officedocument.drawingml.chartshapes+xml"/>
  <Override PartName="/ppt/notesSlides/notesSlide8.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7" r:id="rId2"/>
    <p:sldId id="256" r:id="rId3"/>
    <p:sldId id="258" r:id="rId4"/>
    <p:sldId id="261" r:id="rId5"/>
    <p:sldId id="262" r:id="rId6"/>
    <p:sldId id="263" r:id="rId7"/>
    <p:sldId id="264" r:id="rId8"/>
    <p:sldId id="267" r:id="rId9"/>
    <p:sldId id="268" r:id="rId10"/>
    <p:sldId id="270" r:id="rId11"/>
    <p:sldId id="271" r:id="rId12"/>
    <p:sldId id="269" r:id="rId13"/>
    <p:sldId id="281" r:id="rId14"/>
    <p:sldId id="279" r:id="rId15"/>
    <p:sldId id="280" r:id="rId16"/>
    <p:sldId id="276" r:id="rId17"/>
    <p:sldId id="277" r:id="rId18"/>
    <p:sldId id="282" r:id="rId19"/>
    <p:sldId id="273" r:id="rId20"/>
    <p:sldId id="275" r:id="rId21"/>
    <p:sldId id="274"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1674" y="-24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10.xml.rels><?xml version="1.0" encoding="UTF-8" standalone="yes"?>
<Relationships xmlns="http://schemas.openxmlformats.org/package/2006/relationships"><Relationship Id="rId2" Type="http://schemas.openxmlformats.org/officeDocument/2006/relationships/oleObject" Target="file:///C:\Users\Nate\Documents\UIC\Heydemann%20Lab\BE4\WB%20Quantification\BE4%20AMPK%20comparison%20(06,%2039).xlsx" TargetMode="External"/><Relationship Id="rId1" Type="http://schemas.openxmlformats.org/officeDocument/2006/relationships/themeOverride" Target="../theme/themeOverride3.xml"/></Relationships>
</file>

<file path=ppt/charts/_rels/chart11.xml.rels><?xml version="1.0" encoding="UTF-8" standalone="yes"?>
<Relationships xmlns="http://schemas.openxmlformats.org/package/2006/relationships"><Relationship Id="rId2" Type="http://schemas.openxmlformats.org/officeDocument/2006/relationships/oleObject" Target="file:///C:\Users\Nate\Documents\UIC\Heydemann%20Lab\BE4\WB%20Quantification\BE4%20HKII%20comparison%20(06,%2039).xlsx" TargetMode="External"/><Relationship Id="rId1" Type="http://schemas.openxmlformats.org/officeDocument/2006/relationships/themeOverride" Target="../theme/themeOverride4.xml"/></Relationships>
</file>

<file path=ppt/charts/_rels/chart12.xml.rels><?xml version="1.0" encoding="UTF-8" standalone="yes"?>
<Relationships xmlns="http://schemas.openxmlformats.org/package/2006/relationships"><Relationship Id="rId2" Type="http://schemas.openxmlformats.org/officeDocument/2006/relationships/oleObject" Target="file:///C:\Users\Nate\Documents\UIC\Heydemann%20Lab\BE4\WB%20Quantification\BE4%2023%20Glut%204%20Quant.xlsx" TargetMode="External"/><Relationship Id="rId1" Type="http://schemas.openxmlformats.org/officeDocument/2006/relationships/themeOverride" Target="../theme/themeOverride5.xml"/></Relationships>
</file>

<file path=ppt/charts/_rels/chart13.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AHiMac:Users:ahlkeheydemann:Desktop:mrl%20mito%20data.xlsx" TargetMode="External"/><Relationship Id="rId1" Type="http://schemas.openxmlformats.org/officeDocument/2006/relationships/themeOverride" Target="../theme/themeOverride6.xml"/></Relationships>
</file>

<file path=ppt/charts/_rels/chart14.xml.rels><?xml version="1.0" encoding="UTF-8" standalone="yes"?>
<Relationships xmlns="http://schemas.openxmlformats.org/package/2006/relationships"><Relationship Id="rId1" Type="http://schemas.openxmlformats.org/officeDocument/2006/relationships/oleObject" Target="../embeddings/oleObject4.bin"/></Relationships>
</file>

<file path=ppt/charts/_rels/chart15.xml.rels><?xml version="1.0" encoding="UTF-8" standalone="yes"?>
<Relationships xmlns="http://schemas.openxmlformats.org/package/2006/relationships"><Relationship Id="rId1" Type="http://schemas.openxmlformats.org/officeDocument/2006/relationships/oleObject" Target="../embeddings/oleObject5.bin"/></Relationships>
</file>

<file path=ppt/charts/_rels/chart16.xml.rels><?xml version="1.0" encoding="UTF-8" standalone="yes"?>
<Relationships xmlns="http://schemas.openxmlformats.org/package/2006/relationships"><Relationship Id="rId1" Type="http://schemas.openxmlformats.org/officeDocument/2006/relationships/oleObject" Target="../embeddings/oleObject6.bin"/></Relationships>
</file>

<file path=ppt/charts/_rels/chart17.xml.rels><?xml version="1.0" encoding="UTF-8" standalone="yes"?>
<Relationships xmlns="http://schemas.openxmlformats.org/package/2006/relationships"><Relationship Id="rId1" Type="http://schemas.openxmlformats.org/officeDocument/2006/relationships/oleObject" Target="../embeddings/oleObject7.bin"/></Relationships>
</file>

<file path=ppt/charts/_rels/chart18.xml.rels><?xml version="1.0" encoding="UTF-8" standalone="yes"?>
<Relationships xmlns="http://schemas.openxmlformats.org/package/2006/relationships"><Relationship Id="rId1" Type="http://schemas.openxmlformats.org/officeDocument/2006/relationships/oleObject" Target="../embeddings/oleObject8.bin"/></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oleObject" Target="../embeddings/oleObject2.bin"/></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5.xml.rels><?xml version="1.0" encoding="UTF-8" standalone="yes"?>
<Relationships xmlns="http://schemas.openxmlformats.org/package/2006/relationships"><Relationship Id="rId1" Type="http://schemas.openxmlformats.org/officeDocument/2006/relationships/oleObject" Target="../embeddings/oleObject3.bin"/></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8.xml.rels><?xml version="1.0" encoding="UTF-8" standalone="yes"?>
<Relationships xmlns="http://schemas.openxmlformats.org/package/2006/relationships"><Relationship Id="rId2" Type="http://schemas.openxmlformats.org/officeDocument/2006/relationships/oleObject" Target="file:///C:\Users\Nate\Documents\UIC\Heydemann%20Lab\ECHO%20DATA\BE4%20-%20HFD\BE4-%20Master%20Echo%20Sheet%20v4.xlsx" TargetMode="External"/><Relationship Id="rId1" Type="http://schemas.openxmlformats.org/officeDocument/2006/relationships/themeOverride" Target="../theme/themeOverride1.xml"/></Relationships>
</file>

<file path=ppt/charts/_rels/chart9.xml.rels><?xml version="1.0" encoding="UTF-8" standalone="yes"?>
<Relationships xmlns="http://schemas.openxmlformats.org/package/2006/relationships"><Relationship Id="rId2" Type="http://schemas.openxmlformats.org/officeDocument/2006/relationships/oleObject" Target="file:///C:\Users\Nate\Documents\UIC\Heydemann%20Lab\BE4\WB%20Quantification\BE4%20pAMPK%20comparison%20(22,28).xlsx"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invertIfNegative val="0"/>
          <c:dPt>
            <c:idx val="0"/>
            <c:invertIfNegative val="0"/>
            <c:bubble3D val="0"/>
            <c:spPr>
              <a:solidFill>
                <a:schemeClr val="bg1"/>
              </a:solidFill>
              <a:ln w="25400">
                <a:solidFill>
                  <a:schemeClr val="tx1"/>
                </a:solidFill>
              </a:ln>
            </c:spPr>
          </c:dPt>
          <c:dPt>
            <c:idx val="1"/>
            <c:invertIfNegative val="0"/>
            <c:bubble3D val="0"/>
            <c:spPr>
              <a:pattFill prst="wdUpDiag">
                <a:fgClr>
                  <a:schemeClr val="tx1"/>
                </a:fgClr>
                <a:bgClr>
                  <a:schemeClr val="bg1"/>
                </a:bgClr>
              </a:pattFill>
              <a:ln w="25400">
                <a:solidFill>
                  <a:schemeClr val="tx1"/>
                </a:solidFill>
              </a:ln>
            </c:spPr>
          </c:dPt>
          <c:dPt>
            <c:idx val="2"/>
            <c:invertIfNegative val="0"/>
            <c:bubble3D val="0"/>
            <c:spPr>
              <a:solidFill>
                <a:schemeClr val="tx1">
                  <a:lumMod val="50000"/>
                  <a:lumOff val="50000"/>
                </a:schemeClr>
              </a:solidFill>
              <a:ln w="25400">
                <a:solidFill>
                  <a:schemeClr val="tx1"/>
                </a:solidFill>
              </a:ln>
            </c:spPr>
          </c:dPt>
          <c:dPt>
            <c:idx val="3"/>
            <c:invertIfNegative val="0"/>
            <c:bubble3D val="0"/>
            <c:spPr>
              <a:pattFill prst="wdUpDiag">
                <a:fgClr>
                  <a:schemeClr val="tx1"/>
                </a:fgClr>
                <a:bgClr>
                  <a:schemeClr val="tx1">
                    <a:lumMod val="50000"/>
                    <a:lumOff val="50000"/>
                  </a:schemeClr>
                </a:bgClr>
              </a:pattFill>
              <a:ln w="25400">
                <a:solidFill>
                  <a:schemeClr val="tx1"/>
                </a:solidFill>
              </a:ln>
            </c:spPr>
          </c:dPt>
          <c:dPt>
            <c:idx val="4"/>
            <c:invertIfNegative val="0"/>
            <c:bubble3D val="0"/>
            <c:spPr>
              <a:pattFill prst="wdUpDiag">
                <a:fgClr>
                  <a:schemeClr val="tx1"/>
                </a:fgClr>
                <a:bgClr>
                  <a:schemeClr val="tx1">
                    <a:lumMod val="50000"/>
                    <a:lumOff val="50000"/>
                  </a:schemeClr>
                </a:bgClr>
              </a:pattFill>
              <a:ln w="25400">
                <a:solidFill>
                  <a:schemeClr val="tx1"/>
                </a:solidFill>
              </a:ln>
            </c:spPr>
          </c:dPt>
          <c:errBars>
            <c:errBarType val="plus"/>
            <c:errValType val="cust"/>
            <c:noEndCap val="0"/>
            <c:plus>
              <c:numRef>
                <c:f>'[Dexa results.xlsx]all data'!$R$46:$R$49</c:f>
                <c:numCache>
                  <c:formatCode>General</c:formatCode>
                  <c:ptCount val="4"/>
                  <c:pt idx="0">
                    <c:v>2.5299999999999998</c:v>
                  </c:pt>
                  <c:pt idx="1">
                    <c:v>3.88</c:v>
                  </c:pt>
                  <c:pt idx="2">
                    <c:v>2.62</c:v>
                  </c:pt>
                  <c:pt idx="3">
                    <c:v>1.01</c:v>
                  </c:pt>
                </c:numCache>
              </c:numRef>
            </c:plus>
            <c:minus>
              <c:numLit>
                <c:formatCode>General</c:formatCode>
                <c:ptCount val="1"/>
                <c:pt idx="0">
                  <c:v>1</c:v>
                </c:pt>
              </c:numLit>
            </c:minus>
            <c:spPr>
              <a:ln w="25400">
                <a:solidFill>
                  <a:schemeClr val="tx1"/>
                </a:solidFill>
              </a:ln>
            </c:spPr>
          </c:errBars>
          <c:cat>
            <c:strRef>
              <c:f>'[Dexa results.xlsx]all data'!$P$46:$P$49</c:f>
              <c:strCache>
                <c:ptCount val="4"/>
                <c:pt idx="0">
                  <c:v>B6 CD</c:v>
                </c:pt>
                <c:pt idx="1">
                  <c:v>B6 HFD</c:v>
                </c:pt>
                <c:pt idx="2">
                  <c:v>MRL CD</c:v>
                </c:pt>
                <c:pt idx="3">
                  <c:v>MRL HFD</c:v>
                </c:pt>
              </c:strCache>
            </c:strRef>
          </c:cat>
          <c:val>
            <c:numRef>
              <c:f>'[Dexa results.xlsx]all data'!$Q$46:$Q$49</c:f>
              <c:numCache>
                <c:formatCode>General</c:formatCode>
                <c:ptCount val="4"/>
                <c:pt idx="0">
                  <c:v>18.11</c:v>
                </c:pt>
                <c:pt idx="1">
                  <c:v>36.409999999999997</c:v>
                </c:pt>
                <c:pt idx="2" formatCode="0.00">
                  <c:v>26.481968510366698</c:v>
                </c:pt>
                <c:pt idx="3">
                  <c:v>41.76</c:v>
                </c:pt>
              </c:numCache>
            </c:numRef>
          </c:val>
        </c:ser>
        <c:dLbls>
          <c:showLegendKey val="0"/>
          <c:showVal val="0"/>
          <c:showCatName val="0"/>
          <c:showSerName val="0"/>
          <c:showPercent val="0"/>
          <c:showBubbleSize val="0"/>
        </c:dLbls>
        <c:gapWidth val="20"/>
        <c:axId val="95725440"/>
        <c:axId val="95726976"/>
      </c:barChart>
      <c:catAx>
        <c:axId val="95725440"/>
        <c:scaling>
          <c:orientation val="minMax"/>
        </c:scaling>
        <c:delete val="0"/>
        <c:axPos val="b"/>
        <c:majorTickMark val="out"/>
        <c:minorTickMark val="none"/>
        <c:tickLblPos val="nextTo"/>
        <c:txPr>
          <a:bodyPr/>
          <a:lstStyle/>
          <a:p>
            <a:pPr>
              <a:defRPr sz="1000"/>
            </a:pPr>
            <a:endParaRPr lang="en-US"/>
          </a:p>
        </c:txPr>
        <c:crossAx val="95726976"/>
        <c:crosses val="autoZero"/>
        <c:auto val="1"/>
        <c:lblAlgn val="ctr"/>
        <c:lblOffset val="100"/>
        <c:noMultiLvlLbl val="0"/>
      </c:catAx>
      <c:valAx>
        <c:axId val="95726976"/>
        <c:scaling>
          <c:orientation val="minMax"/>
        </c:scaling>
        <c:delete val="0"/>
        <c:axPos val="l"/>
        <c:majorGridlines/>
        <c:title>
          <c:tx>
            <c:rich>
              <a:bodyPr rot="-5400000" vert="horz"/>
              <a:lstStyle/>
              <a:p>
                <a:pPr>
                  <a:defRPr/>
                </a:pPr>
                <a:r>
                  <a:rPr lang="en-US" dirty="0"/>
                  <a:t>Percent </a:t>
                </a:r>
                <a:r>
                  <a:rPr lang="en-US" dirty="0" smtClean="0"/>
                  <a:t>body fat </a:t>
                </a:r>
                <a:r>
                  <a:rPr lang="en-US" dirty="0"/>
                  <a:t>mass</a:t>
                </a:r>
              </a:p>
            </c:rich>
          </c:tx>
          <c:layout/>
          <c:overlay val="0"/>
        </c:title>
        <c:numFmt formatCode="General" sourceLinked="1"/>
        <c:majorTickMark val="out"/>
        <c:minorTickMark val="none"/>
        <c:tickLblPos val="nextTo"/>
        <c:crossAx val="95725440"/>
        <c:crosses val="autoZero"/>
        <c:crossBetween val="between"/>
      </c:valAx>
    </c:plotArea>
    <c:plotVisOnly val="1"/>
    <c:dispBlanksAs val="gap"/>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spPr>
            <a:solidFill>
              <a:srgbClr val="FF0000"/>
            </a:solidFill>
            <a:ln w="31750"/>
          </c:spPr>
          <c:invertIfNegative val="0"/>
          <c:dPt>
            <c:idx val="0"/>
            <c:invertIfNegative val="0"/>
            <c:bubble3D val="0"/>
            <c:spPr>
              <a:solidFill>
                <a:sysClr val="windowText" lastClr="000000"/>
              </a:solidFill>
              <a:ln w="31750">
                <a:solidFill>
                  <a:sysClr val="windowText" lastClr="000000"/>
                </a:solidFill>
              </a:ln>
            </c:spPr>
          </c:dPt>
          <c:dPt>
            <c:idx val="1"/>
            <c:invertIfNegative val="0"/>
            <c:bubble3D val="0"/>
            <c:spPr>
              <a:pattFill prst="wdUpDiag">
                <a:fgClr>
                  <a:sysClr val="windowText" lastClr="000000"/>
                </a:fgClr>
                <a:bgClr>
                  <a:sysClr val="window" lastClr="FFFFFF">
                    <a:lumMod val="50000"/>
                  </a:sysClr>
                </a:bgClr>
              </a:pattFill>
              <a:ln w="31750">
                <a:solidFill>
                  <a:sysClr val="windowText" lastClr="000000"/>
                </a:solidFill>
              </a:ln>
            </c:spPr>
          </c:dPt>
          <c:dPt>
            <c:idx val="2"/>
            <c:invertIfNegative val="0"/>
            <c:bubble3D val="0"/>
            <c:spPr>
              <a:solidFill>
                <a:srgbClr val="FF0000"/>
              </a:solidFill>
              <a:ln w="31750">
                <a:solidFill>
                  <a:sysClr val="windowText" lastClr="000000"/>
                </a:solidFill>
              </a:ln>
            </c:spPr>
          </c:dPt>
          <c:dPt>
            <c:idx val="3"/>
            <c:invertIfNegative val="0"/>
            <c:bubble3D val="0"/>
            <c:spPr>
              <a:pattFill prst="wdUpDiag">
                <a:fgClr>
                  <a:srgbClr val="FF0000"/>
                </a:fgClr>
                <a:bgClr>
                  <a:sysClr val="windowText" lastClr="000000"/>
                </a:bgClr>
              </a:pattFill>
              <a:ln w="31750">
                <a:solidFill>
                  <a:sysClr val="windowText" lastClr="000000"/>
                </a:solidFill>
              </a:ln>
            </c:spPr>
          </c:dPt>
          <c:errBars>
            <c:errBarType val="both"/>
            <c:errValType val="cust"/>
            <c:noEndCap val="0"/>
            <c:plus>
              <c:numRef>
                <c:f>(Sheet1!$F$5,Sheet1!$F$8,Sheet1!$F$11,Sheet1!$F$14)</c:f>
                <c:numCache>
                  <c:formatCode>General</c:formatCode>
                  <c:ptCount val="4"/>
                  <c:pt idx="0">
                    <c:v>18.234849909861097</c:v>
                  </c:pt>
                  <c:pt idx="1">
                    <c:v>4.8945660095679298</c:v>
                  </c:pt>
                  <c:pt idx="2">
                    <c:v>22.935042666584508</c:v>
                  </c:pt>
                  <c:pt idx="3">
                    <c:v>15.724092491451104</c:v>
                  </c:pt>
                </c:numCache>
              </c:numRef>
            </c:plus>
            <c:minus>
              <c:numRef>
                <c:f>(Sheet1!$F$5,Sheet1!$F$8,Sheet1!$F$11,Sheet1!$F$14)</c:f>
                <c:numCache>
                  <c:formatCode>General</c:formatCode>
                  <c:ptCount val="4"/>
                  <c:pt idx="0">
                    <c:v>18.234849909861097</c:v>
                  </c:pt>
                  <c:pt idx="1">
                    <c:v>4.8945660095679298</c:v>
                  </c:pt>
                  <c:pt idx="2">
                    <c:v>22.935042666584508</c:v>
                  </c:pt>
                  <c:pt idx="3">
                    <c:v>15.724092491451104</c:v>
                  </c:pt>
                </c:numCache>
              </c:numRef>
            </c:minus>
            <c:spPr>
              <a:ln w="38100"/>
            </c:spPr>
          </c:errBars>
          <c:cat>
            <c:strRef>
              <c:f>(Sheet1!$A$5,Sheet1!$A$8,Sheet1!$A$11,Sheet1!$A$14)</c:f>
              <c:strCache>
                <c:ptCount val="4"/>
                <c:pt idx="0">
                  <c:v>B6 CD</c:v>
                </c:pt>
                <c:pt idx="1">
                  <c:v>B6 HFD</c:v>
                </c:pt>
                <c:pt idx="2">
                  <c:v>MRL CD</c:v>
                </c:pt>
                <c:pt idx="3">
                  <c:v>MRL HFD</c:v>
                </c:pt>
              </c:strCache>
            </c:strRef>
          </c:cat>
          <c:val>
            <c:numRef>
              <c:f>(Sheet1!$D$5,Sheet1!$D$8,Sheet1!$D$11,Sheet1!$D$14)</c:f>
              <c:numCache>
                <c:formatCode>0.00</c:formatCode>
                <c:ptCount val="4"/>
                <c:pt idx="0">
                  <c:v>63.962213592257967</c:v>
                </c:pt>
                <c:pt idx="1">
                  <c:v>63.467876522379491</c:v>
                </c:pt>
                <c:pt idx="2">
                  <c:v>169.71440214657488</c:v>
                </c:pt>
                <c:pt idx="3">
                  <c:v>102.85550773878767</c:v>
                </c:pt>
              </c:numCache>
            </c:numRef>
          </c:val>
        </c:ser>
        <c:dLbls>
          <c:showLegendKey val="0"/>
          <c:showVal val="0"/>
          <c:showCatName val="0"/>
          <c:showSerName val="0"/>
          <c:showPercent val="0"/>
          <c:showBubbleSize val="0"/>
        </c:dLbls>
        <c:gapWidth val="40"/>
        <c:axId val="92033024"/>
        <c:axId val="92034560"/>
      </c:barChart>
      <c:catAx>
        <c:axId val="92033024"/>
        <c:scaling>
          <c:orientation val="minMax"/>
        </c:scaling>
        <c:delete val="0"/>
        <c:axPos val="b"/>
        <c:majorTickMark val="out"/>
        <c:minorTickMark val="none"/>
        <c:tickLblPos val="nextTo"/>
        <c:txPr>
          <a:bodyPr/>
          <a:lstStyle/>
          <a:p>
            <a:pPr>
              <a:defRPr sz="1200" b="1">
                <a:latin typeface="Comic Sans MS" panose="030F0702030302020204" pitchFamily="66" charset="0"/>
              </a:defRPr>
            </a:pPr>
            <a:endParaRPr lang="en-US"/>
          </a:p>
        </c:txPr>
        <c:crossAx val="92034560"/>
        <c:crosses val="autoZero"/>
        <c:auto val="1"/>
        <c:lblAlgn val="ctr"/>
        <c:lblOffset val="100"/>
        <c:noMultiLvlLbl val="0"/>
      </c:catAx>
      <c:valAx>
        <c:axId val="92034560"/>
        <c:scaling>
          <c:orientation val="minMax"/>
        </c:scaling>
        <c:delete val="1"/>
        <c:axPos val="l"/>
        <c:majorGridlines/>
        <c:title>
          <c:tx>
            <c:rich>
              <a:bodyPr rot="-5400000" vert="horz"/>
              <a:lstStyle/>
              <a:p>
                <a:pPr>
                  <a:defRPr sz="1600"/>
                </a:pPr>
                <a:r>
                  <a:rPr lang="en-US" sz="1600"/>
                  <a:t>AMPK (arbitary units)</a:t>
                </a:r>
              </a:p>
            </c:rich>
          </c:tx>
          <c:layout/>
          <c:overlay val="0"/>
        </c:title>
        <c:numFmt formatCode="0.00" sourceLinked="1"/>
        <c:majorTickMark val="out"/>
        <c:minorTickMark val="none"/>
        <c:tickLblPos val="nextTo"/>
        <c:crossAx val="92033024"/>
        <c:crosses val="autoZero"/>
        <c:crossBetween val="between"/>
      </c:valAx>
    </c:plotArea>
    <c:plotVisOnly val="1"/>
    <c:dispBlanksAs val="gap"/>
    <c:showDLblsOverMax val="0"/>
  </c:chart>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Sheet1!$A$1</c:f>
              <c:strCache>
                <c:ptCount val="1"/>
                <c:pt idx="0">
                  <c:v>HKII</c:v>
                </c:pt>
              </c:strCache>
            </c:strRef>
          </c:tx>
          <c:spPr>
            <a:ln w="34925"/>
          </c:spPr>
          <c:invertIfNegative val="0"/>
          <c:dPt>
            <c:idx val="0"/>
            <c:invertIfNegative val="0"/>
            <c:bubble3D val="0"/>
            <c:spPr>
              <a:solidFill>
                <a:sysClr val="windowText" lastClr="000000"/>
              </a:solidFill>
              <a:ln w="34925">
                <a:solidFill>
                  <a:sysClr val="windowText" lastClr="000000"/>
                </a:solidFill>
              </a:ln>
            </c:spPr>
          </c:dPt>
          <c:dPt>
            <c:idx val="1"/>
            <c:invertIfNegative val="0"/>
            <c:bubble3D val="0"/>
            <c:spPr>
              <a:pattFill prst="wdUpDiag">
                <a:fgClr>
                  <a:sysClr val="windowText" lastClr="000000"/>
                </a:fgClr>
                <a:bgClr>
                  <a:sysClr val="window" lastClr="FFFFFF">
                    <a:lumMod val="75000"/>
                  </a:sysClr>
                </a:bgClr>
              </a:pattFill>
              <a:ln w="34925">
                <a:solidFill>
                  <a:sysClr val="windowText" lastClr="000000"/>
                </a:solidFill>
              </a:ln>
            </c:spPr>
          </c:dPt>
          <c:dPt>
            <c:idx val="2"/>
            <c:invertIfNegative val="0"/>
            <c:bubble3D val="0"/>
            <c:spPr>
              <a:solidFill>
                <a:srgbClr val="FF0000"/>
              </a:solidFill>
              <a:ln w="34925">
                <a:solidFill>
                  <a:sysClr val="windowText" lastClr="000000"/>
                </a:solidFill>
              </a:ln>
            </c:spPr>
          </c:dPt>
          <c:dPt>
            <c:idx val="3"/>
            <c:invertIfNegative val="0"/>
            <c:bubble3D val="0"/>
            <c:spPr>
              <a:pattFill prst="wdUpDiag">
                <a:fgClr>
                  <a:sysClr val="windowText" lastClr="000000"/>
                </a:fgClr>
                <a:bgClr>
                  <a:srgbClr val="FF0000"/>
                </a:bgClr>
              </a:pattFill>
              <a:ln w="34925">
                <a:solidFill>
                  <a:sysClr val="windowText" lastClr="000000"/>
                </a:solidFill>
              </a:ln>
            </c:spPr>
          </c:dPt>
          <c:errBars>
            <c:errBarType val="plus"/>
            <c:errValType val="cust"/>
            <c:noEndCap val="0"/>
            <c:plus>
              <c:numRef>
                <c:f>(Sheet1!$F$5,Sheet1!$F$8,Sheet1!$F$11,Sheet1!$F$14)</c:f>
                <c:numCache>
                  <c:formatCode>General</c:formatCode>
                  <c:ptCount val="4"/>
                  <c:pt idx="0">
                    <c:v>7.744185708813947</c:v>
                  </c:pt>
                  <c:pt idx="1">
                    <c:v>8.1925483323094195</c:v>
                  </c:pt>
                  <c:pt idx="2">
                    <c:v>4.3629227097520333</c:v>
                  </c:pt>
                  <c:pt idx="3">
                    <c:v>10.981176841215817</c:v>
                  </c:pt>
                </c:numCache>
              </c:numRef>
            </c:plus>
            <c:minus>
              <c:numRef>
                <c:f>(Sheet1!$F$5,Sheet1!$F$8,Sheet1!$F$11,Sheet1!$F$14)</c:f>
                <c:numCache>
                  <c:formatCode>General</c:formatCode>
                  <c:ptCount val="4"/>
                  <c:pt idx="0">
                    <c:v>7.744185708813947</c:v>
                  </c:pt>
                  <c:pt idx="1">
                    <c:v>8.1925483323094195</c:v>
                  </c:pt>
                  <c:pt idx="2">
                    <c:v>4.3629227097520333</c:v>
                  </c:pt>
                  <c:pt idx="3">
                    <c:v>10.981176841215817</c:v>
                  </c:pt>
                </c:numCache>
              </c:numRef>
            </c:minus>
            <c:spPr>
              <a:ln w="38100"/>
            </c:spPr>
          </c:errBars>
          <c:cat>
            <c:strRef>
              <c:f>(Sheet1!$A$5,Sheet1!$A$8,Sheet1!$A$11,Sheet1!$A$14)</c:f>
              <c:strCache>
                <c:ptCount val="4"/>
                <c:pt idx="0">
                  <c:v>B6 CD</c:v>
                </c:pt>
                <c:pt idx="1">
                  <c:v>B6 HFD</c:v>
                </c:pt>
                <c:pt idx="2">
                  <c:v>MRL CD</c:v>
                </c:pt>
                <c:pt idx="3">
                  <c:v>MRL HFD</c:v>
                </c:pt>
              </c:strCache>
            </c:strRef>
          </c:cat>
          <c:val>
            <c:numRef>
              <c:f>(Sheet1!$D$5,Sheet1!$D$8,Sheet1!$D$11,Sheet1!$D$14)</c:f>
              <c:numCache>
                <c:formatCode>0.00</c:formatCode>
                <c:ptCount val="4"/>
                <c:pt idx="0">
                  <c:v>159.54150097371837</c:v>
                </c:pt>
                <c:pt idx="1">
                  <c:v>102.59779940657337</c:v>
                </c:pt>
                <c:pt idx="2">
                  <c:v>75.805987946563206</c:v>
                </c:pt>
                <c:pt idx="3">
                  <c:v>62.054711673145057</c:v>
                </c:pt>
              </c:numCache>
            </c:numRef>
          </c:val>
        </c:ser>
        <c:dLbls>
          <c:showLegendKey val="0"/>
          <c:showVal val="0"/>
          <c:showCatName val="0"/>
          <c:showSerName val="0"/>
          <c:showPercent val="0"/>
          <c:showBubbleSize val="0"/>
        </c:dLbls>
        <c:gapWidth val="40"/>
        <c:axId val="83277312"/>
        <c:axId val="83278848"/>
      </c:barChart>
      <c:catAx>
        <c:axId val="83277312"/>
        <c:scaling>
          <c:orientation val="minMax"/>
        </c:scaling>
        <c:delete val="0"/>
        <c:axPos val="b"/>
        <c:majorTickMark val="out"/>
        <c:minorTickMark val="none"/>
        <c:tickLblPos val="nextTo"/>
        <c:txPr>
          <a:bodyPr/>
          <a:lstStyle/>
          <a:p>
            <a:pPr>
              <a:defRPr sz="2000" b="1">
                <a:latin typeface="Comic Sans MS" panose="030F0702030302020204" pitchFamily="66" charset="0"/>
              </a:defRPr>
            </a:pPr>
            <a:endParaRPr lang="en-US"/>
          </a:p>
        </c:txPr>
        <c:crossAx val="83278848"/>
        <c:crosses val="autoZero"/>
        <c:auto val="1"/>
        <c:lblAlgn val="ctr"/>
        <c:lblOffset val="100"/>
        <c:noMultiLvlLbl val="0"/>
      </c:catAx>
      <c:valAx>
        <c:axId val="83278848"/>
        <c:scaling>
          <c:orientation val="minMax"/>
        </c:scaling>
        <c:delete val="1"/>
        <c:axPos val="l"/>
        <c:majorGridlines/>
        <c:title>
          <c:tx>
            <c:rich>
              <a:bodyPr rot="-5400000" vert="horz"/>
              <a:lstStyle/>
              <a:p>
                <a:pPr>
                  <a:defRPr sz="1800">
                    <a:latin typeface="Comic Sans MS" panose="030F0702030302020204" pitchFamily="66" charset="0"/>
                  </a:defRPr>
                </a:pPr>
                <a:r>
                  <a:rPr lang="en-US" sz="1800" dirty="0">
                    <a:latin typeface="Comic Sans MS" panose="030F0702030302020204" pitchFamily="66" charset="0"/>
                  </a:rPr>
                  <a:t>HKII (</a:t>
                </a:r>
                <a:r>
                  <a:rPr lang="en-US" sz="1800" dirty="0" err="1">
                    <a:latin typeface="Comic Sans MS" panose="030F0702030302020204" pitchFamily="66" charset="0"/>
                  </a:rPr>
                  <a:t>arbitary</a:t>
                </a:r>
                <a:r>
                  <a:rPr lang="en-US" sz="1800" dirty="0">
                    <a:latin typeface="Comic Sans MS" panose="030F0702030302020204" pitchFamily="66" charset="0"/>
                  </a:rPr>
                  <a:t> units)</a:t>
                </a:r>
              </a:p>
            </c:rich>
          </c:tx>
          <c:layout>
            <c:manualLayout>
              <c:xMode val="edge"/>
              <c:yMode val="edge"/>
              <c:x val="4.2735042735042739E-3"/>
              <c:y val="0.22204801605681646"/>
            </c:manualLayout>
          </c:layout>
          <c:overlay val="0"/>
        </c:title>
        <c:numFmt formatCode="0.00" sourceLinked="1"/>
        <c:majorTickMark val="out"/>
        <c:minorTickMark val="none"/>
        <c:tickLblPos val="nextTo"/>
        <c:crossAx val="83277312"/>
        <c:crosses val="autoZero"/>
        <c:crossBetween val="between"/>
      </c:valAx>
    </c:plotArea>
    <c:plotVisOnly val="1"/>
    <c:dispBlanksAs val="gap"/>
    <c:showDLblsOverMax val="0"/>
  </c:chart>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spPr>
            <a:ln w="38100"/>
          </c:spPr>
          <c:invertIfNegative val="0"/>
          <c:dPt>
            <c:idx val="0"/>
            <c:invertIfNegative val="0"/>
            <c:bubble3D val="0"/>
            <c:spPr>
              <a:solidFill>
                <a:sysClr val="windowText" lastClr="000000"/>
              </a:solidFill>
              <a:ln w="38100">
                <a:solidFill>
                  <a:sysClr val="windowText" lastClr="000000"/>
                </a:solidFill>
              </a:ln>
            </c:spPr>
          </c:dPt>
          <c:dPt>
            <c:idx val="1"/>
            <c:invertIfNegative val="0"/>
            <c:bubble3D val="0"/>
            <c:spPr>
              <a:pattFill prst="wdUpDiag">
                <a:fgClr>
                  <a:sysClr val="windowText" lastClr="000000"/>
                </a:fgClr>
                <a:bgClr>
                  <a:sysClr val="window" lastClr="FFFFFF">
                    <a:lumMod val="75000"/>
                  </a:sysClr>
                </a:bgClr>
              </a:pattFill>
              <a:ln w="38100">
                <a:solidFill>
                  <a:sysClr val="windowText" lastClr="000000"/>
                </a:solidFill>
              </a:ln>
            </c:spPr>
          </c:dPt>
          <c:dPt>
            <c:idx val="2"/>
            <c:invertIfNegative val="0"/>
            <c:bubble3D val="0"/>
            <c:spPr>
              <a:solidFill>
                <a:srgbClr val="FF0000"/>
              </a:solidFill>
              <a:ln w="38100">
                <a:solidFill>
                  <a:sysClr val="windowText" lastClr="000000"/>
                </a:solidFill>
              </a:ln>
            </c:spPr>
          </c:dPt>
          <c:dPt>
            <c:idx val="3"/>
            <c:invertIfNegative val="0"/>
            <c:bubble3D val="0"/>
            <c:spPr>
              <a:pattFill prst="wdUpDiag">
                <a:fgClr>
                  <a:sysClr val="windowText" lastClr="000000"/>
                </a:fgClr>
                <a:bgClr>
                  <a:srgbClr val="FF0000"/>
                </a:bgClr>
              </a:pattFill>
              <a:ln w="38100">
                <a:solidFill>
                  <a:sysClr val="windowText" lastClr="000000"/>
                </a:solidFill>
              </a:ln>
            </c:spPr>
          </c:dPt>
          <c:errBars>
            <c:errBarType val="plus"/>
            <c:errValType val="cust"/>
            <c:noEndCap val="0"/>
            <c:plus>
              <c:numRef>
                <c:f>(Sheet1!$H$18,Sheet1!$H$21,Sheet1!$H$24,Sheet1!$H$27)</c:f>
                <c:numCache>
                  <c:formatCode>General</c:formatCode>
                  <c:ptCount val="4"/>
                  <c:pt idx="0">
                    <c:v>23.292678415656141</c:v>
                  </c:pt>
                  <c:pt idx="1">
                    <c:v>18.38007411938057</c:v>
                  </c:pt>
                  <c:pt idx="2">
                    <c:v>12.650611911784599</c:v>
                  </c:pt>
                  <c:pt idx="3">
                    <c:v>2.4006916094575073</c:v>
                  </c:pt>
                </c:numCache>
              </c:numRef>
            </c:plus>
            <c:minus>
              <c:numRef>
                <c:f>(Sheet1!$H$18,Sheet1!$H$21,Sheet1!$H$24,Sheet1!$H$27)</c:f>
                <c:numCache>
                  <c:formatCode>General</c:formatCode>
                  <c:ptCount val="4"/>
                  <c:pt idx="0">
                    <c:v>23.292678415656141</c:v>
                  </c:pt>
                  <c:pt idx="1">
                    <c:v>18.38007411938057</c:v>
                  </c:pt>
                  <c:pt idx="2">
                    <c:v>12.650611911784599</c:v>
                  </c:pt>
                  <c:pt idx="3">
                    <c:v>2.4006916094575073</c:v>
                  </c:pt>
                </c:numCache>
              </c:numRef>
            </c:minus>
            <c:spPr>
              <a:ln w="38100"/>
            </c:spPr>
          </c:errBars>
          <c:cat>
            <c:strRef>
              <c:f>(Sheet1!$A$18,Sheet1!$A$21,Sheet1!$A$24,Sheet1!$A$27)</c:f>
              <c:strCache>
                <c:ptCount val="4"/>
                <c:pt idx="0">
                  <c:v>B6 CD</c:v>
                </c:pt>
                <c:pt idx="1">
                  <c:v>B6 HFD</c:v>
                </c:pt>
                <c:pt idx="2">
                  <c:v>MRL CD</c:v>
                </c:pt>
                <c:pt idx="3">
                  <c:v>MRL HFD</c:v>
                </c:pt>
              </c:strCache>
            </c:strRef>
          </c:cat>
          <c:val>
            <c:numRef>
              <c:f>(Sheet1!$F$18,Sheet1!$F$21,Sheet1!$F$24,Sheet1!$F$27)</c:f>
              <c:numCache>
                <c:formatCode>0.00</c:formatCode>
                <c:ptCount val="4"/>
                <c:pt idx="0">
                  <c:v>206.07659699853343</c:v>
                </c:pt>
                <c:pt idx="1">
                  <c:v>152.59904702255346</c:v>
                </c:pt>
                <c:pt idx="2">
                  <c:v>34.999698647933727</c:v>
                </c:pt>
                <c:pt idx="3">
                  <c:v>6.324657330979381</c:v>
                </c:pt>
              </c:numCache>
            </c:numRef>
          </c:val>
        </c:ser>
        <c:dLbls>
          <c:showLegendKey val="0"/>
          <c:showVal val="0"/>
          <c:showCatName val="0"/>
          <c:showSerName val="0"/>
          <c:showPercent val="0"/>
          <c:showBubbleSize val="0"/>
        </c:dLbls>
        <c:gapWidth val="40"/>
        <c:axId val="83325312"/>
        <c:axId val="83326848"/>
      </c:barChart>
      <c:catAx>
        <c:axId val="83325312"/>
        <c:scaling>
          <c:orientation val="minMax"/>
        </c:scaling>
        <c:delete val="0"/>
        <c:axPos val="b"/>
        <c:majorTickMark val="out"/>
        <c:minorTickMark val="none"/>
        <c:tickLblPos val="nextTo"/>
        <c:txPr>
          <a:bodyPr/>
          <a:lstStyle/>
          <a:p>
            <a:pPr>
              <a:defRPr sz="1800" b="1">
                <a:latin typeface="Comic Sans MS" panose="030F0702030302020204" pitchFamily="66" charset="0"/>
              </a:defRPr>
            </a:pPr>
            <a:endParaRPr lang="en-US"/>
          </a:p>
        </c:txPr>
        <c:crossAx val="83326848"/>
        <c:crosses val="autoZero"/>
        <c:auto val="1"/>
        <c:lblAlgn val="ctr"/>
        <c:lblOffset val="100"/>
        <c:noMultiLvlLbl val="0"/>
      </c:catAx>
      <c:valAx>
        <c:axId val="83326848"/>
        <c:scaling>
          <c:orientation val="minMax"/>
        </c:scaling>
        <c:delete val="1"/>
        <c:axPos val="l"/>
        <c:majorGridlines/>
        <c:title>
          <c:tx>
            <c:rich>
              <a:bodyPr rot="-5400000" vert="horz"/>
              <a:lstStyle/>
              <a:p>
                <a:pPr>
                  <a:defRPr sz="1800"/>
                </a:pPr>
                <a:r>
                  <a:rPr lang="en-US" sz="1800" b="1" i="0" baseline="0" dirty="0">
                    <a:effectLst/>
                  </a:rPr>
                  <a:t>GLUT4 (arbitrary units)</a:t>
                </a:r>
                <a:endParaRPr lang="en-US" sz="1800" dirty="0">
                  <a:effectLst/>
                </a:endParaRPr>
              </a:p>
            </c:rich>
          </c:tx>
          <c:layout>
            <c:manualLayout>
              <c:xMode val="edge"/>
              <c:yMode val="edge"/>
              <c:x val="1.0548523206751054E-2"/>
              <c:y val="0.18191222491419343"/>
            </c:manualLayout>
          </c:layout>
          <c:overlay val="0"/>
        </c:title>
        <c:numFmt formatCode="0.00" sourceLinked="1"/>
        <c:majorTickMark val="out"/>
        <c:minorTickMark val="none"/>
        <c:tickLblPos val="nextTo"/>
        <c:crossAx val="83325312"/>
        <c:crosses val="autoZero"/>
        <c:crossBetween val="between"/>
      </c:valAx>
    </c:plotArea>
    <c:plotVisOnly val="1"/>
    <c:dispBlanksAs val="gap"/>
    <c:showDLblsOverMax val="0"/>
  </c:chart>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5269208336137469"/>
          <c:y val="0.11309535241021701"/>
          <c:w val="0.79349979278905924"/>
          <c:h val="0.80100403829464917"/>
        </c:manualLayout>
      </c:layout>
      <c:barChart>
        <c:barDir val="col"/>
        <c:grouping val="clustered"/>
        <c:varyColors val="0"/>
        <c:ser>
          <c:idx val="0"/>
          <c:order val="0"/>
          <c:tx>
            <c:strRef>
              <c:f>Sheet1!$B$20</c:f>
              <c:strCache>
                <c:ptCount val="1"/>
                <c:pt idx="0">
                  <c:v>D2</c:v>
                </c:pt>
              </c:strCache>
            </c:strRef>
          </c:tx>
          <c:spPr>
            <a:solidFill>
              <a:srgbClr val="1F497D">
                <a:lumMod val="60000"/>
                <a:lumOff val="40000"/>
              </a:srgbClr>
            </a:solidFill>
            <a:ln w="19050">
              <a:solidFill>
                <a:sysClr val="windowText" lastClr="000000"/>
              </a:solidFill>
            </a:ln>
          </c:spPr>
          <c:invertIfNegative val="0"/>
          <c:errBars>
            <c:errBarType val="plus"/>
            <c:errValType val="cust"/>
            <c:noEndCap val="0"/>
            <c:plus>
              <c:numRef>
                <c:f>Sheet1!$C$24:$F$24</c:f>
                <c:numCache>
                  <c:formatCode>General</c:formatCode>
                  <c:ptCount val="4"/>
                  <c:pt idx="0">
                    <c:v>7.6</c:v>
                  </c:pt>
                  <c:pt idx="1">
                    <c:v>2.2999999999999998</c:v>
                  </c:pt>
                  <c:pt idx="2">
                    <c:v>10.4</c:v>
                  </c:pt>
                  <c:pt idx="3">
                    <c:v>7</c:v>
                  </c:pt>
                </c:numCache>
              </c:numRef>
            </c:plus>
            <c:minus>
              <c:numLit>
                <c:formatCode>General</c:formatCode>
                <c:ptCount val="1"/>
                <c:pt idx="0">
                  <c:v>1</c:v>
                </c:pt>
              </c:numLit>
            </c:minus>
            <c:spPr>
              <a:ln w="31750"/>
            </c:spPr>
          </c:errBars>
          <c:cat>
            <c:strRef>
              <c:f>Sheet1!$C$19:$F$19</c:f>
              <c:strCache>
                <c:ptCount val="4"/>
                <c:pt idx="0">
                  <c:v>Quadriceps</c:v>
                </c:pt>
                <c:pt idx="1">
                  <c:v>Heart</c:v>
                </c:pt>
                <c:pt idx="2">
                  <c:v>Diaphragm</c:v>
                </c:pt>
                <c:pt idx="3">
                  <c:v>Abdominals</c:v>
                </c:pt>
              </c:strCache>
            </c:strRef>
          </c:cat>
          <c:val>
            <c:numRef>
              <c:f>Sheet1!$C$20:$F$20</c:f>
              <c:numCache>
                <c:formatCode>General</c:formatCode>
                <c:ptCount val="4"/>
                <c:pt idx="0">
                  <c:v>13.9</c:v>
                </c:pt>
                <c:pt idx="1">
                  <c:v>5.7</c:v>
                </c:pt>
                <c:pt idx="2">
                  <c:v>23.5</c:v>
                </c:pt>
                <c:pt idx="3">
                  <c:v>16.100000000000001</c:v>
                </c:pt>
              </c:numCache>
            </c:numRef>
          </c:val>
        </c:ser>
        <c:ser>
          <c:idx val="1"/>
          <c:order val="1"/>
          <c:tx>
            <c:strRef>
              <c:f>Sheet1!$B$21</c:f>
              <c:strCache>
                <c:ptCount val="1"/>
                <c:pt idx="0">
                  <c:v>MRL/D2 0%MRL mito</c:v>
                </c:pt>
              </c:strCache>
            </c:strRef>
          </c:tx>
          <c:spPr>
            <a:solidFill>
              <a:sysClr val="windowText" lastClr="000000"/>
            </a:solidFill>
            <a:ln w="19050">
              <a:solidFill>
                <a:sysClr val="windowText" lastClr="000000"/>
              </a:solidFill>
            </a:ln>
          </c:spPr>
          <c:invertIfNegative val="0"/>
          <c:errBars>
            <c:errBarType val="plus"/>
            <c:errValType val="cust"/>
            <c:noEndCap val="0"/>
            <c:plus>
              <c:numRef>
                <c:f>Sheet1!$C$25:$F$25</c:f>
                <c:numCache>
                  <c:formatCode>General</c:formatCode>
                  <c:ptCount val="4"/>
                  <c:pt idx="0">
                    <c:v>2.5</c:v>
                  </c:pt>
                  <c:pt idx="1">
                    <c:v>0.8</c:v>
                  </c:pt>
                  <c:pt idx="2">
                    <c:v>5.0999999999999996</c:v>
                  </c:pt>
                  <c:pt idx="3">
                    <c:v>4.3</c:v>
                  </c:pt>
                </c:numCache>
              </c:numRef>
            </c:plus>
            <c:minus>
              <c:numLit>
                <c:formatCode>General</c:formatCode>
                <c:ptCount val="1"/>
                <c:pt idx="0">
                  <c:v>1</c:v>
                </c:pt>
              </c:numLit>
            </c:minus>
            <c:spPr>
              <a:ln w="34925"/>
            </c:spPr>
          </c:errBars>
          <c:cat>
            <c:strRef>
              <c:f>Sheet1!$C$19:$F$19</c:f>
              <c:strCache>
                <c:ptCount val="4"/>
                <c:pt idx="0">
                  <c:v>Quadriceps</c:v>
                </c:pt>
                <c:pt idx="1">
                  <c:v>Heart</c:v>
                </c:pt>
                <c:pt idx="2">
                  <c:v>Diaphragm</c:v>
                </c:pt>
                <c:pt idx="3">
                  <c:v>Abdominals</c:v>
                </c:pt>
              </c:strCache>
            </c:strRef>
          </c:cat>
          <c:val>
            <c:numRef>
              <c:f>Sheet1!$C$21:$F$21</c:f>
              <c:numCache>
                <c:formatCode>General</c:formatCode>
                <c:ptCount val="4"/>
                <c:pt idx="0">
                  <c:v>9.7000000000000011</c:v>
                </c:pt>
                <c:pt idx="1">
                  <c:v>3.5</c:v>
                </c:pt>
                <c:pt idx="2">
                  <c:v>18.5</c:v>
                </c:pt>
                <c:pt idx="3">
                  <c:v>11.2</c:v>
                </c:pt>
              </c:numCache>
            </c:numRef>
          </c:val>
        </c:ser>
        <c:ser>
          <c:idx val="2"/>
          <c:order val="2"/>
          <c:tx>
            <c:strRef>
              <c:f>Sheet1!$B$22</c:f>
              <c:strCache>
                <c:ptCount val="1"/>
                <c:pt idx="0">
                  <c:v>MRL/D2 100%MRL mito</c:v>
                </c:pt>
              </c:strCache>
            </c:strRef>
          </c:tx>
          <c:spPr>
            <a:solidFill>
              <a:srgbClr val="00B050"/>
            </a:solidFill>
            <a:ln w="19050">
              <a:solidFill>
                <a:sysClr val="windowText" lastClr="000000"/>
              </a:solidFill>
            </a:ln>
          </c:spPr>
          <c:invertIfNegative val="0"/>
          <c:errBars>
            <c:errBarType val="plus"/>
            <c:errValType val="cust"/>
            <c:noEndCap val="0"/>
            <c:plus>
              <c:numRef>
                <c:f>Sheet1!$C$26:$F$26</c:f>
                <c:numCache>
                  <c:formatCode>General</c:formatCode>
                  <c:ptCount val="4"/>
                  <c:pt idx="0">
                    <c:v>2</c:v>
                  </c:pt>
                  <c:pt idx="1">
                    <c:v>0.5</c:v>
                  </c:pt>
                  <c:pt idx="2">
                    <c:v>3.3</c:v>
                  </c:pt>
                  <c:pt idx="3">
                    <c:v>2.2000000000000002</c:v>
                  </c:pt>
                </c:numCache>
              </c:numRef>
            </c:plus>
            <c:minus>
              <c:numLit>
                <c:formatCode>General</c:formatCode>
                <c:ptCount val="1"/>
                <c:pt idx="0">
                  <c:v>1</c:v>
                </c:pt>
              </c:numLit>
            </c:minus>
            <c:spPr>
              <a:ln w="34925"/>
            </c:spPr>
          </c:errBars>
          <c:cat>
            <c:strRef>
              <c:f>Sheet1!$C$19:$F$19</c:f>
              <c:strCache>
                <c:ptCount val="4"/>
                <c:pt idx="0">
                  <c:v>Quadriceps</c:v>
                </c:pt>
                <c:pt idx="1">
                  <c:v>Heart</c:v>
                </c:pt>
                <c:pt idx="2">
                  <c:v>Diaphragm</c:v>
                </c:pt>
                <c:pt idx="3">
                  <c:v>Abdominals</c:v>
                </c:pt>
              </c:strCache>
            </c:strRef>
          </c:cat>
          <c:val>
            <c:numRef>
              <c:f>Sheet1!$C$22:$F$22</c:f>
              <c:numCache>
                <c:formatCode>General</c:formatCode>
                <c:ptCount val="4"/>
                <c:pt idx="0">
                  <c:v>5.8</c:v>
                </c:pt>
                <c:pt idx="1">
                  <c:v>1.7000000000000004</c:v>
                </c:pt>
                <c:pt idx="2">
                  <c:v>12</c:v>
                </c:pt>
                <c:pt idx="3">
                  <c:v>6.1</c:v>
                </c:pt>
              </c:numCache>
            </c:numRef>
          </c:val>
        </c:ser>
        <c:dLbls>
          <c:showLegendKey val="0"/>
          <c:showVal val="0"/>
          <c:showCatName val="0"/>
          <c:showSerName val="0"/>
          <c:showPercent val="0"/>
          <c:showBubbleSize val="0"/>
        </c:dLbls>
        <c:gapWidth val="150"/>
        <c:axId val="108021632"/>
        <c:axId val="108023168"/>
      </c:barChart>
      <c:catAx>
        <c:axId val="108021632"/>
        <c:scaling>
          <c:orientation val="minMax"/>
        </c:scaling>
        <c:delete val="0"/>
        <c:axPos val="b"/>
        <c:majorTickMark val="out"/>
        <c:minorTickMark val="none"/>
        <c:tickLblPos val="nextTo"/>
        <c:txPr>
          <a:bodyPr/>
          <a:lstStyle/>
          <a:p>
            <a:pPr>
              <a:defRPr sz="1800" b="1">
                <a:latin typeface="Comic Sans MS" panose="030F0702030302020204" pitchFamily="66" charset="0"/>
              </a:defRPr>
            </a:pPr>
            <a:endParaRPr lang="en-US"/>
          </a:p>
        </c:txPr>
        <c:crossAx val="108023168"/>
        <c:crosses val="autoZero"/>
        <c:auto val="1"/>
        <c:lblAlgn val="ctr"/>
        <c:lblOffset val="100"/>
        <c:noMultiLvlLbl val="0"/>
      </c:catAx>
      <c:valAx>
        <c:axId val="108023168"/>
        <c:scaling>
          <c:orientation val="minMax"/>
        </c:scaling>
        <c:delete val="0"/>
        <c:axPos val="l"/>
        <c:majorGridlines/>
        <c:numFmt formatCode="General" sourceLinked="1"/>
        <c:majorTickMark val="out"/>
        <c:minorTickMark val="none"/>
        <c:tickLblPos val="nextTo"/>
        <c:crossAx val="108021632"/>
        <c:crosses val="autoZero"/>
        <c:crossBetween val="between"/>
      </c:valAx>
    </c:plotArea>
    <c:legend>
      <c:legendPos val="r"/>
      <c:layout>
        <c:manualLayout>
          <c:xMode val="edge"/>
          <c:yMode val="edge"/>
          <c:x val="0.17874957937950064"/>
          <c:y val="0.21873919723449203"/>
          <c:w val="0.29876502279320349"/>
          <c:h val="0.18014099609500031"/>
        </c:manualLayout>
      </c:layout>
      <c:overlay val="0"/>
      <c:spPr>
        <a:solidFill>
          <a:sysClr val="window" lastClr="FFFFFF">
            <a:lumMod val="75000"/>
          </a:sysClr>
        </a:solidFill>
      </c:spPr>
      <c:txPr>
        <a:bodyPr/>
        <a:lstStyle/>
        <a:p>
          <a:pPr>
            <a:lnSpc>
              <a:spcPts val="1680"/>
            </a:lnSpc>
            <a:defRPr sz="1600" b="1">
              <a:latin typeface="Comic Sans MS" panose="030F0702030302020204" pitchFamily="66" charset="0"/>
            </a:defRPr>
          </a:pPr>
          <a:endParaRPr lang="en-US"/>
        </a:p>
      </c:txPr>
    </c:legend>
    <c:plotVisOnly val="1"/>
    <c:dispBlanksAs val="gap"/>
    <c:showDLblsOverMax val="0"/>
  </c:chart>
  <c:externalData r:id="rId2">
    <c:autoUpdate val="0"/>
  </c:externalData>
  <c:userShapes r:id="rId3"/>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latin typeface="Comic Sans MS" panose="030F0702030302020204" pitchFamily="66" charset="0"/>
              </a:defRPr>
            </a:pPr>
            <a:r>
              <a:rPr lang="en-US" sz="1400" dirty="0" smtClean="0">
                <a:latin typeface="Comic Sans MS" panose="030F0702030302020204" pitchFamily="66" charset="0"/>
              </a:rPr>
              <a:t>Remaining ear wound size</a:t>
            </a:r>
          </a:p>
          <a:p>
            <a:pPr>
              <a:defRPr sz="1400">
                <a:latin typeface="Comic Sans MS" panose="030F0702030302020204" pitchFamily="66" charset="0"/>
              </a:defRPr>
            </a:pPr>
            <a:r>
              <a:rPr lang="en-US" sz="1400" dirty="0" smtClean="0">
                <a:latin typeface="Comic Sans MS" panose="030F0702030302020204" pitchFamily="66" charset="0"/>
              </a:rPr>
              <a:t>and adenine tract length </a:t>
            </a:r>
            <a:endParaRPr lang="en-US" sz="1400" dirty="0" smtClean="0">
              <a:latin typeface="Comic Sans MS" panose="030F0702030302020204" pitchFamily="66" charset="0"/>
            </a:endParaRPr>
          </a:p>
          <a:p>
            <a:pPr>
              <a:defRPr sz="1400">
                <a:latin typeface="Comic Sans MS" panose="030F0702030302020204" pitchFamily="66" charset="0"/>
              </a:defRPr>
            </a:pPr>
            <a:r>
              <a:rPr lang="en-US" sz="1400" dirty="0" smtClean="0">
                <a:latin typeface="Comic Sans MS" panose="030F0702030302020204" pitchFamily="66" charset="0"/>
              </a:rPr>
              <a:t>CD MRL, p&lt;0.05</a:t>
            </a:r>
            <a:endParaRPr lang="en-US" sz="1400" dirty="0">
              <a:latin typeface="Comic Sans MS" panose="030F0702030302020204" pitchFamily="66" charset="0"/>
            </a:endParaRPr>
          </a:p>
        </c:rich>
      </c:tx>
      <c:layout>
        <c:manualLayout>
          <c:xMode val="edge"/>
          <c:yMode val="edge"/>
          <c:x val="0"/>
          <c:y val="9.9898534024710328E-2"/>
        </c:manualLayout>
      </c:layout>
      <c:overlay val="0"/>
      <c:spPr>
        <a:solidFill>
          <a:schemeClr val="bg1">
            <a:lumMod val="75000"/>
          </a:schemeClr>
        </a:solidFill>
      </c:spPr>
    </c:title>
    <c:autoTitleDeleted val="0"/>
    <c:plotArea>
      <c:layout>
        <c:manualLayout>
          <c:layoutTarget val="inner"/>
          <c:xMode val="edge"/>
          <c:yMode val="edge"/>
          <c:x val="0.13515062037699835"/>
          <c:y val="9.8159858923884527E-2"/>
          <c:w val="0.80678805774278217"/>
          <c:h val="0.7021561679790026"/>
        </c:manualLayout>
      </c:layout>
      <c:scatterChart>
        <c:scatterStyle val="lineMarker"/>
        <c:varyColors val="0"/>
        <c:ser>
          <c:idx val="0"/>
          <c:order val="0"/>
          <c:tx>
            <c:strRef>
              <c:f>'[BE4 CD M Correlations.xlsx]Sheet1'!$AG$28</c:f>
              <c:strCache>
                <c:ptCount val="1"/>
                <c:pt idx="0">
                  <c:v>Avg earhole</c:v>
                </c:pt>
              </c:strCache>
            </c:strRef>
          </c:tx>
          <c:spPr>
            <a:ln w="28575">
              <a:noFill/>
            </a:ln>
          </c:spPr>
          <c:marker>
            <c:symbol val="diamond"/>
            <c:size val="7"/>
            <c:spPr>
              <a:solidFill>
                <a:srgbClr val="FF0000"/>
              </a:solidFill>
            </c:spPr>
          </c:marker>
          <c:trendline>
            <c:trendlineType val="linear"/>
            <c:dispRSqr val="0"/>
            <c:dispEq val="0"/>
          </c:trendline>
          <c:xVal>
            <c:numRef>
              <c:f>'[BE4 CD M Correlations.xlsx]Sheet1'!$AF$29:$AF$45</c:f>
              <c:numCache>
                <c:formatCode>General</c:formatCode>
                <c:ptCount val="17"/>
                <c:pt idx="0">
                  <c:v>7</c:v>
                </c:pt>
                <c:pt idx="1">
                  <c:v>11</c:v>
                </c:pt>
                <c:pt idx="2">
                  <c:v>12</c:v>
                </c:pt>
                <c:pt idx="3">
                  <c:v>11</c:v>
                </c:pt>
                <c:pt idx="4">
                  <c:v>9</c:v>
                </c:pt>
                <c:pt idx="5">
                  <c:v>11</c:v>
                </c:pt>
                <c:pt idx="6">
                  <c:v>11</c:v>
                </c:pt>
                <c:pt idx="7">
                  <c:v>11</c:v>
                </c:pt>
                <c:pt idx="8">
                  <c:v>11</c:v>
                </c:pt>
                <c:pt idx="9">
                  <c:v>10</c:v>
                </c:pt>
                <c:pt idx="10">
                  <c:v>10</c:v>
                </c:pt>
                <c:pt idx="12">
                  <c:v>10</c:v>
                </c:pt>
                <c:pt idx="13">
                  <c:v>10</c:v>
                </c:pt>
                <c:pt idx="14">
                  <c:v>11</c:v>
                </c:pt>
                <c:pt idx="15">
                  <c:v>11</c:v>
                </c:pt>
                <c:pt idx="16">
                  <c:v>11</c:v>
                </c:pt>
              </c:numCache>
            </c:numRef>
          </c:xVal>
          <c:yVal>
            <c:numRef>
              <c:f>'[BE4 CD M Correlations.xlsx]Sheet1'!$AG$29:$AG$45</c:f>
              <c:numCache>
                <c:formatCode>General</c:formatCode>
                <c:ptCount val="17"/>
                <c:pt idx="0">
                  <c:v>0.3</c:v>
                </c:pt>
                <c:pt idx="1">
                  <c:v>1.845</c:v>
                </c:pt>
                <c:pt idx="2">
                  <c:v>0.72500000000000009</c:v>
                </c:pt>
                <c:pt idx="3">
                  <c:v>0.90500000000000003</c:v>
                </c:pt>
                <c:pt idx="4">
                  <c:v>0.84499999999999997</c:v>
                </c:pt>
                <c:pt idx="5">
                  <c:v>0.69500000000000006</c:v>
                </c:pt>
                <c:pt idx="6">
                  <c:v>0.26500000000000001</c:v>
                </c:pt>
                <c:pt idx="7">
                  <c:v>0.45499999999999996</c:v>
                </c:pt>
                <c:pt idx="8">
                  <c:v>0.19500000000000001</c:v>
                </c:pt>
                <c:pt idx="9">
                  <c:v>0.64</c:v>
                </c:pt>
                <c:pt idx="10">
                  <c:v>0.14000000000000001</c:v>
                </c:pt>
                <c:pt idx="11">
                  <c:v>2.62</c:v>
                </c:pt>
                <c:pt idx="12">
                  <c:v>1.4999999999999999E-2</c:v>
                </c:pt>
                <c:pt idx="13">
                  <c:v>0.625</c:v>
                </c:pt>
                <c:pt idx="14">
                  <c:v>0.495</c:v>
                </c:pt>
                <c:pt idx="15">
                  <c:v>0.19999999999999998</c:v>
                </c:pt>
                <c:pt idx="16">
                  <c:v>0.13500000000000001</c:v>
                </c:pt>
              </c:numCache>
            </c:numRef>
          </c:yVal>
          <c:smooth val="0"/>
        </c:ser>
        <c:dLbls>
          <c:showLegendKey val="0"/>
          <c:showVal val="0"/>
          <c:showCatName val="0"/>
          <c:showSerName val="0"/>
          <c:showPercent val="0"/>
          <c:showBubbleSize val="0"/>
        </c:dLbls>
        <c:axId val="157199360"/>
        <c:axId val="159155712"/>
      </c:scatterChart>
      <c:valAx>
        <c:axId val="157199360"/>
        <c:scaling>
          <c:orientation val="minMax"/>
          <c:min val="6"/>
        </c:scaling>
        <c:delete val="0"/>
        <c:axPos val="b"/>
        <c:title>
          <c:tx>
            <c:rich>
              <a:bodyPr/>
              <a:lstStyle/>
              <a:p>
                <a:pPr>
                  <a:defRPr sz="1200">
                    <a:latin typeface="Comic Sans MS" panose="030F0702030302020204" pitchFamily="66" charset="0"/>
                  </a:defRPr>
                </a:pPr>
                <a:r>
                  <a:rPr lang="en-US" sz="1200">
                    <a:latin typeface="Comic Sans MS" panose="030F0702030302020204" pitchFamily="66" charset="0"/>
                  </a:rPr>
                  <a:t>Adenine tract length</a:t>
                </a:r>
              </a:p>
            </c:rich>
          </c:tx>
          <c:layout/>
          <c:overlay val="0"/>
        </c:title>
        <c:numFmt formatCode="General" sourceLinked="1"/>
        <c:majorTickMark val="out"/>
        <c:minorTickMark val="none"/>
        <c:tickLblPos val="nextTo"/>
        <c:crossAx val="159155712"/>
        <c:crosses val="autoZero"/>
        <c:crossBetween val="midCat"/>
      </c:valAx>
      <c:valAx>
        <c:axId val="159155712"/>
        <c:scaling>
          <c:orientation val="minMax"/>
          <c:max val="2"/>
        </c:scaling>
        <c:delete val="0"/>
        <c:axPos val="l"/>
        <c:majorGridlines/>
        <c:title>
          <c:tx>
            <c:rich>
              <a:bodyPr rot="-5400000" vert="horz"/>
              <a:lstStyle/>
              <a:p>
                <a:pPr>
                  <a:defRPr/>
                </a:pPr>
                <a:r>
                  <a:rPr lang="en-US"/>
                  <a:t>mm2</a:t>
                </a:r>
              </a:p>
            </c:rich>
          </c:tx>
          <c:layout/>
          <c:overlay val="0"/>
        </c:title>
        <c:numFmt formatCode="General" sourceLinked="1"/>
        <c:majorTickMark val="out"/>
        <c:minorTickMark val="none"/>
        <c:tickLblPos val="nextTo"/>
        <c:crossAx val="157199360"/>
        <c:crosses val="autoZero"/>
        <c:crossBetween val="midCat"/>
        <c:majorUnit val="0.5"/>
      </c:valAx>
    </c:plotArea>
    <c:plotVisOnly val="1"/>
    <c:dispBlanksAs val="gap"/>
    <c:showDLblsOverMax val="0"/>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latin typeface="Comic Sans MS" panose="030F0702030302020204" pitchFamily="66" charset="0"/>
              </a:defRPr>
            </a:pPr>
            <a:r>
              <a:rPr lang="en-US" sz="1400" dirty="0">
                <a:latin typeface="Comic Sans MS" panose="030F0702030302020204" pitchFamily="66" charset="0"/>
              </a:rPr>
              <a:t>AUC weekly </a:t>
            </a:r>
            <a:r>
              <a:rPr lang="en-US" sz="1400" dirty="0" smtClean="0">
                <a:latin typeface="Comic Sans MS" panose="030F0702030302020204" pitchFamily="66" charset="0"/>
              </a:rPr>
              <a:t>weight</a:t>
            </a:r>
          </a:p>
          <a:p>
            <a:pPr>
              <a:defRPr sz="1400">
                <a:latin typeface="Comic Sans MS" panose="030F0702030302020204" pitchFamily="66" charset="0"/>
              </a:defRPr>
            </a:pPr>
            <a:r>
              <a:rPr lang="en-US" sz="1400" dirty="0" smtClean="0">
                <a:latin typeface="Comic Sans MS" panose="030F0702030302020204" pitchFamily="66" charset="0"/>
              </a:rPr>
              <a:t>And % </a:t>
            </a:r>
            <a:r>
              <a:rPr lang="en-US" sz="1400" dirty="0" err="1" smtClean="0">
                <a:latin typeface="Comic Sans MS" panose="030F0702030302020204" pitchFamily="66" charset="0"/>
              </a:rPr>
              <a:t>cytosines</a:t>
            </a:r>
            <a:r>
              <a:rPr lang="en-US" sz="1400" dirty="0" smtClean="0">
                <a:latin typeface="Comic Sans MS" panose="030F0702030302020204" pitchFamily="66" charset="0"/>
              </a:rPr>
              <a:t>, HFD </a:t>
            </a:r>
            <a:r>
              <a:rPr lang="en-US" sz="1400" dirty="0" smtClean="0">
                <a:latin typeface="Comic Sans MS" panose="030F0702030302020204" pitchFamily="66" charset="0"/>
              </a:rPr>
              <a:t>MRL, p&lt;0.01</a:t>
            </a:r>
            <a:endParaRPr lang="en-US" sz="1400" dirty="0">
              <a:latin typeface="Comic Sans MS" panose="030F0702030302020204" pitchFamily="66" charset="0"/>
            </a:endParaRPr>
          </a:p>
        </c:rich>
      </c:tx>
      <c:layout>
        <c:manualLayout>
          <c:xMode val="edge"/>
          <c:yMode val="edge"/>
          <c:x val="1.630704773242057E-2"/>
          <c:y val="0.14959745520940318"/>
        </c:manualLayout>
      </c:layout>
      <c:overlay val="0"/>
      <c:spPr>
        <a:solidFill>
          <a:schemeClr val="bg1">
            <a:lumMod val="75000"/>
          </a:schemeClr>
        </a:solidFill>
      </c:spPr>
    </c:title>
    <c:autoTitleDeleted val="0"/>
    <c:plotArea>
      <c:layout/>
      <c:scatterChart>
        <c:scatterStyle val="lineMarker"/>
        <c:varyColors val="0"/>
        <c:ser>
          <c:idx val="0"/>
          <c:order val="0"/>
          <c:tx>
            <c:strRef>
              <c:f>'[BE4 HFD F Correlations.xlsx]Sheet1'!$AB$1</c:f>
              <c:strCache>
                <c:ptCount val="1"/>
                <c:pt idx="0">
                  <c:v>AUC weekly weight</c:v>
                </c:pt>
              </c:strCache>
            </c:strRef>
          </c:tx>
          <c:spPr>
            <a:ln w="28575">
              <a:noFill/>
            </a:ln>
          </c:spPr>
          <c:marker>
            <c:spPr>
              <a:solidFill>
                <a:srgbClr val="FF0000"/>
              </a:solidFill>
            </c:spPr>
          </c:marker>
          <c:trendline>
            <c:trendlineType val="linear"/>
            <c:dispRSqr val="0"/>
            <c:dispEq val="0"/>
          </c:trendline>
          <c:xVal>
            <c:numRef>
              <c:f>'[BE4 HFD F Correlations.xlsx]Sheet1'!$AA$2:$AA$14</c:f>
              <c:numCache>
                <c:formatCode>General</c:formatCode>
                <c:ptCount val="13"/>
                <c:pt idx="3">
                  <c:v>73</c:v>
                </c:pt>
                <c:pt idx="4">
                  <c:v>17</c:v>
                </c:pt>
                <c:pt idx="5">
                  <c:v>88.5</c:v>
                </c:pt>
                <c:pt idx="6">
                  <c:v>76</c:v>
                </c:pt>
                <c:pt idx="7">
                  <c:v>55.6</c:v>
                </c:pt>
                <c:pt idx="8">
                  <c:v>92.1</c:v>
                </c:pt>
                <c:pt idx="9">
                  <c:v>71.400000000000006</c:v>
                </c:pt>
                <c:pt idx="10">
                  <c:v>42.9</c:v>
                </c:pt>
                <c:pt idx="11">
                  <c:v>29.2</c:v>
                </c:pt>
                <c:pt idx="12">
                  <c:v>50</c:v>
                </c:pt>
              </c:numCache>
            </c:numRef>
          </c:xVal>
          <c:yVal>
            <c:numRef>
              <c:f>'[BE4 HFD F Correlations.xlsx]Sheet1'!$AB$2:$AB$14</c:f>
              <c:numCache>
                <c:formatCode>General</c:formatCode>
                <c:ptCount val="13"/>
                <c:pt idx="3">
                  <c:v>215</c:v>
                </c:pt>
                <c:pt idx="4">
                  <c:v>234.9</c:v>
                </c:pt>
                <c:pt idx="5">
                  <c:v>274.8</c:v>
                </c:pt>
                <c:pt idx="6">
                  <c:v>285.3</c:v>
                </c:pt>
                <c:pt idx="7">
                  <c:v>255.8</c:v>
                </c:pt>
                <c:pt idx="8">
                  <c:v>258.60000000000002</c:v>
                </c:pt>
                <c:pt idx="9">
                  <c:v>274</c:v>
                </c:pt>
                <c:pt idx="10">
                  <c:v>211.4</c:v>
                </c:pt>
                <c:pt idx="11">
                  <c:v>223.2</c:v>
                </c:pt>
                <c:pt idx="12">
                  <c:v>222.8</c:v>
                </c:pt>
              </c:numCache>
            </c:numRef>
          </c:yVal>
          <c:smooth val="0"/>
        </c:ser>
        <c:dLbls>
          <c:showLegendKey val="0"/>
          <c:showVal val="0"/>
          <c:showCatName val="0"/>
          <c:showSerName val="0"/>
          <c:showPercent val="0"/>
          <c:showBubbleSize val="0"/>
        </c:dLbls>
        <c:axId val="158968064"/>
        <c:axId val="159060352"/>
      </c:scatterChart>
      <c:valAx>
        <c:axId val="158968064"/>
        <c:scaling>
          <c:orientation val="minMax"/>
        </c:scaling>
        <c:delete val="0"/>
        <c:axPos val="b"/>
        <c:title>
          <c:tx>
            <c:rich>
              <a:bodyPr/>
              <a:lstStyle/>
              <a:p>
                <a:pPr>
                  <a:defRPr sz="1200">
                    <a:latin typeface="Comic Sans MS" panose="030F0702030302020204" pitchFamily="66" charset="0"/>
                  </a:defRPr>
                </a:pPr>
                <a:r>
                  <a:rPr lang="en-US" sz="1200" dirty="0" smtClean="0">
                    <a:latin typeface="Comic Sans MS" panose="030F0702030302020204" pitchFamily="66" charset="0"/>
                  </a:rPr>
                  <a:t>% Cytosine at 3900</a:t>
                </a:r>
                <a:endParaRPr lang="en-US" sz="1200" dirty="0">
                  <a:latin typeface="Comic Sans MS" panose="030F0702030302020204" pitchFamily="66" charset="0"/>
                </a:endParaRPr>
              </a:p>
            </c:rich>
          </c:tx>
          <c:layout/>
          <c:overlay val="0"/>
        </c:title>
        <c:numFmt formatCode="General" sourceLinked="1"/>
        <c:majorTickMark val="out"/>
        <c:minorTickMark val="none"/>
        <c:tickLblPos val="nextTo"/>
        <c:crossAx val="159060352"/>
        <c:crosses val="autoZero"/>
        <c:crossBetween val="midCat"/>
      </c:valAx>
      <c:valAx>
        <c:axId val="159060352"/>
        <c:scaling>
          <c:orientation val="minMax"/>
          <c:min val="200"/>
        </c:scaling>
        <c:delete val="0"/>
        <c:axPos val="l"/>
        <c:majorGridlines/>
        <c:title>
          <c:tx>
            <c:rich>
              <a:bodyPr rot="-5400000" vert="horz"/>
              <a:lstStyle/>
              <a:p>
                <a:pPr>
                  <a:defRPr/>
                </a:pPr>
                <a:r>
                  <a:rPr lang="en-US"/>
                  <a:t>weights (g x week)</a:t>
                </a:r>
              </a:p>
            </c:rich>
          </c:tx>
          <c:layout/>
          <c:overlay val="0"/>
        </c:title>
        <c:numFmt formatCode="General" sourceLinked="1"/>
        <c:majorTickMark val="out"/>
        <c:minorTickMark val="none"/>
        <c:tickLblPos val="nextTo"/>
        <c:crossAx val="158968064"/>
        <c:crosses val="autoZero"/>
        <c:crossBetween val="midCat"/>
        <c:majorUnit val="20"/>
      </c:valAx>
    </c:plotArea>
    <c:plotVisOnly val="1"/>
    <c:dispBlanksAs val="gap"/>
    <c:showDLblsOverMax val="0"/>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latin typeface="Comic Sans MS" panose="030F0702030302020204" pitchFamily="66" charset="0"/>
              </a:defRPr>
            </a:pPr>
            <a:r>
              <a:rPr lang="en-US" sz="1400" dirty="0" smtClean="0">
                <a:latin typeface="Comic Sans MS" panose="030F0702030302020204" pitchFamily="66" charset="0"/>
              </a:rPr>
              <a:t>Average</a:t>
            </a:r>
            <a:r>
              <a:rPr lang="en-US" sz="1400" baseline="0" dirty="0" smtClean="0">
                <a:latin typeface="Comic Sans MS" panose="030F0702030302020204" pitchFamily="66" charset="0"/>
              </a:rPr>
              <a:t> weekly blood glucose </a:t>
            </a:r>
          </a:p>
          <a:p>
            <a:pPr>
              <a:defRPr sz="1400">
                <a:latin typeface="Comic Sans MS" panose="030F0702030302020204" pitchFamily="66" charset="0"/>
              </a:defRPr>
            </a:pPr>
            <a:r>
              <a:rPr lang="en-US" sz="1400" baseline="0" dirty="0" smtClean="0">
                <a:latin typeface="Comic Sans MS" panose="030F0702030302020204" pitchFamily="66" charset="0"/>
              </a:rPr>
              <a:t>and % </a:t>
            </a:r>
            <a:r>
              <a:rPr lang="en-US" sz="1400" baseline="0" dirty="0" err="1" smtClean="0">
                <a:latin typeface="Comic Sans MS" panose="030F0702030302020204" pitchFamily="66" charset="0"/>
              </a:rPr>
              <a:t>cytosines</a:t>
            </a:r>
            <a:r>
              <a:rPr lang="en-US" sz="1400" baseline="0" dirty="0" smtClean="0">
                <a:latin typeface="Comic Sans MS" panose="030F0702030302020204" pitchFamily="66" charset="0"/>
              </a:rPr>
              <a:t>, HFD </a:t>
            </a:r>
            <a:r>
              <a:rPr lang="en-US" sz="1400" baseline="0" dirty="0" smtClean="0">
                <a:latin typeface="Comic Sans MS" panose="030F0702030302020204" pitchFamily="66" charset="0"/>
              </a:rPr>
              <a:t>MRL, p&lt;0.02</a:t>
            </a:r>
            <a:endParaRPr lang="en-US" sz="1400" dirty="0">
              <a:latin typeface="Comic Sans MS" panose="030F0702030302020204" pitchFamily="66" charset="0"/>
            </a:endParaRPr>
          </a:p>
        </c:rich>
      </c:tx>
      <c:layout>
        <c:manualLayout>
          <c:xMode val="edge"/>
          <c:yMode val="edge"/>
          <c:x val="0.10777088592506909"/>
          <c:y val="0.62195121951219512"/>
        </c:manualLayout>
      </c:layout>
      <c:overlay val="0"/>
      <c:spPr>
        <a:solidFill>
          <a:schemeClr val="bg1">
            <a:lumMod val="75000"/>
          </a:schemeClr>
        </a:solidFill>
      </c:spPr>
    </c:title>
    <c:autoTitleDeleted val="0"/>
    <c:plotArea>
      <c:layout>
        <c:manualLayout>
          <c:layoutTarget val="inner"/>
          <c:xMode val="edge"/>
          <c:yMode val="edge"/>
          <c:x val="0.16729938271604938"/>
          <c:y val="0.11807100499937803"/>
          <c:w val="0.7801234567901234"/>
          <c:h val="0.70451209223847022"/>
        </c:manualLayout>
      </c:layout>
      <c:scatterChart>
        <c:scatterStyle val="lineMarker"/>
        <c:varyColors val="0"/>
        <c:ser>
          <c:idx val="0"/>
          <c:order val="0"/>
          <c:spPr>
            <a:ln w="28575">
              <a:noFill/>
            </a:ln>
          </c:spPr>
          <c:marker>
            <c:symbol val="diamond"/>
            <c:size val="7"/>
            <c:spPr>
              <a:solidFill>
                <a:srgbClr val="FF0000"/>
              </a:solidFill>
            </c:spPr>
          </c:marker>
          <c:trendline>
            <c:trendlineType val="linear"/>
            <c:dispRSqr val="0"/>
            <c:dispEq val="0"/>
          </c:trendline>
          <c:trendline>
            <c:trendlineType val="linear"/>
            <c:dispRSqr val="0"/>
            <c:dispEq val="0"/>
          </c:trendline>
          <c:xVal>
            <c:numRef>
              <c:f>'[heteroplasmy correlation males.xlsx]Sheet1'!$D$4:$D$20</c:f>
              <c:numCache>
                <c:formatCode>General</c:formatCode>
                <c:ptCount val="17"/>
                <c:pt idx="0">
                  <c:v>45</c:v>
                </c:pt>
                <c:pt idx="1">
                  <c:v>3</c:v>
                </c:pt>
                <c:pt idx="2">
                  <c:v>0</c:v>
                </c:pt>
                <c:pt idx="3">
                  <c:v>0</c:v>
                </c:pt>
                <c:pt idx="4">
                  <c:v>0</c:v>
                </c:pt>
                <c:pt idx="5">
                  <c:v>2</c:v>
                </c:pt>
                <c:pt idx="6">
                  <c:v>2</c:v>
                </c:pt>
                <c:pt idx="7">
                  <c:v>3</c:v>
                </c:pt>
                <c:pt idx="8">
                  <c:v>8</c:v>
                </c:pt>
                <c:pt idx="9">
                  <c:v>57</c:v>
                </c:pt>
                <c:pt idx="10">
                  <c:v>80</c:v>
                </c:pt>
                <c:pt idx="11">
                  <c:v>62</c:v>
                </c:pt>
                <c:pt idx="12">
                  <c:v>75</c:v>
                </c:pt>
                <c:pt idx="13">
                  <c:v>62</c:v>
                </c:pt>
                <c:pt idx="14">
                  <c:v>75</c:v>
                </c:pt>
                <c:pt idx="15">
                  <c:v>0</c:v>
                </c:pt>
                <c:pt idx="16">
                  <c:v>0</c:v>
                </c:pt>
              </c:numCache>
            </c:numRef>
          </c:xVal>
          <c:yVal>
            <c:numRef>
              <c:f>'[heteroplasmy correlation males.xlsx]Sheet1'!$K$4:$K$20</c:f>
              <c:numCache>
                <c:formatCode>0.00</c:formatCode>
                <c:ptCount val="17"/>
                <c:pt idx="0">
                  <c:v>134.75</c:v>
                </c:pt>
                <c:pt idx="1">
                  <c:v>136.11111111111111</c:v>
                </c:pt>
                <c:pt idx="2">
                  <c:v>138.22222222222223</c:v>
                </c:pt>
                <c:pt idx="3">
                  <c:v>148.08333333333334</c:v>
                </c:pt>
                <c:pt idx="4">
                  <c:v>137.28333333333333</c:v>
                </c:pt>
                <c:pt idx="5">
                  <c:v>135.64166666666668</c:v>
                </c:pt>
                <c:pt idx="6">
                  <c:v>138.05833333333334</c:v>
                </c:pt>
                <c:pt idx="7">
                  <c:v>146.10833333333332</c:v>
                </c:pt>
                <c:pt idx="8">
                  <c:v>136.66666666666666</c:v>
                </c:pt>
                <c:pt idx="9">
                  <c:v>147.18121212727272</c:v>
                </c:pt>
                <c:pt idx="10">
                  <c:v>118.22222221666668</c:v>
                </c:pt>
                <c:pt idx="11">
                  <c:v>123.86361111083333</c:v>
                </c:pt>
                <c:pt idx="12">
                  <c:v>137.4854545427273</c:v>
                </c:pt>
                <c:pt idx="13">
                  <c:v>139.58055555833332</c:v>
                </c:pt>
                <c:pt idx="14">
                  <c:v>122.19472222500001</c:v>
                </c:pt>
                <c:pt idx="15">
                  <c:v>137.4</c:v>
                </c:pt>
                <c:pt idx="16">
                  <c:v>144.30000000000001</c:v>
                </c:pt>
              </c:numCache>
            </c:numRef>
          </c:yVal>
          <c:smooth val="0"/>
        </c:ser>
        <c:dLbls>
          <c:showLegendKey val="0"/>
          <c:showVal val="0"/>
          <c:showCatName val="0"/>
          <c:showSerName val="0"/>
          <c:showPercent val="0"/>
          <c:showBubbleSize val="0"/>
        </c:dLbls>
        <c:axId val="161728384"/>
        <c:axId val="161755136"/>
      </c:scatterChart>
      <c:valAx>
        <c:axId val="161728384"/>
        <c:scaling>
          <c:orientation val="minMax"/>
          <c:max val="85"/>
          <c:min val="0"/>
        </c:scaling>
        <c:delete val="0"/>
        <c:axPos val="b"/>
        <c:title>
          <c:tx>
            <c:rich>
              <a:bodyPr/>
              <a:lstStyle/>
              <a:p>
                <a:pPr>
                  <a:defRPr sz="1200">
                    <a:latin typeface="Comic Sans MS" panose="030F0702030302020204" pitchFamily="66" charset="0"/>
                  </a:defRPr>
                </a:pPr>
                <a:r>
                  <a:rPr lang="en-US" sz="1200" dirty="0" smtClean="0">
                    <a:latin typeface="Comic Sans MS" panose="030F0702030302020204" pitchFamily="66" charset="0"/>
                  </a:rPr>
                  <a:t>% Cytosine at 3900</a:t>
                </a:r>
                <a:endParaRPr lang="en-US" sz="1200" dirty="0">
                  <a:latin typeface="Comic Sans MS" panose="030F0702030302020204" pitchFamily="66" charset="0"/>
                </a:endParaRPr>
              </a:p>
            </c:rich>
          </c:tx>
          <c:layout>
            <c:manualLayout>
              <c:xMode val="edge"/>
              <c:yMode val="edge"/>
              <c:x val="0.3598499448465185"/>
              <c:y val="0.90849593495934955"/>
            </c:manualLayout>
          </c:layout>
          <c:overlay val="0"/>
        </c:title>
        <c:numFmt formatCode="General" sourceLinked="1"/>
        <c:majorTickMark val="out"/>
        <c:minorTickMark val="none"/>
        <c:tickLblPos val="nextTo"/>
        <c:crossAx val="161755136"/>
        <c:crosses val="autoZero"/>
        <c:crossBetween val="midCat"/>
      </c:valAx>
      <c:valAx>
        <c:axId val="161755136"/>
        <c:scaling>
          <c:orientation val="minMax"/>
          <c:max val="160"/>
          <c:min val="100"/>
        </c:scaling>
        <c:delete val="0"/>
        <c:axPos val="l"/>
        <c:majorGridlines/>
        <c:title>
          <c:tx>
            <c:rich>
              <a:bodyPr rot="-5400000" vert="horz"/>
              <a:lstStyle/>
              <a:p>
                <a:pPr>
                  <a:defRPr sz="1400">
                    <a:latin typeface="Comic Sans MS" panose="030F0702030302020204" pitchFamily="66" charset="0"/>
                  </a:defRPr>
                </a:pPr>
                <a:r>
                  <a:rPr lang="en-US" sz="1400" dirty="0">
                    <a:latin typeface="Comic Sans MS" panose="030F0702030302020204" pitchFamily="66" charset="0"/>
                  </a:rPr>
                  <a:t>weekly fasting </a:t>
                </a:r>
                <a:r>
                  <a:rPr lang="en-US" sz="1400" dirty="0" smtClean="0">
                    <a:latin typeface="Comic Sans MS" panose="030F0702030302020204" pitchFamily="66" charset="0"/>
                  </a:rPr>
                  <a:t>BG,</a:t>
                </a:r>
                <a:r>
                  <a:rPr lang="en-US" sz="1400" baseline="0" dirty="0" smtClean="0">
                    <a:latin typeface="Comic Sans MS" panose="030F0702030302020204" pitchFamily="66" charset="0"/>
                  </a:rPr>
                  <a:t> </a:t>
                </a:r>
                <a:r>
                  <a:rPr lang="en-US" sz="1400" dirty="0" smtClean="0">
                    <a:latin typeface="Comic Sans MS" panose="030F0702030302020204" pitchFamily="66" charset="0"/>
                  </a:rPr>
                  <a:t>mg/</a:t>
                </a:r>
                <a:r>
                  <a:rPr lang="en-US" sz="1400" dirty="0" err="1" smtClean="0">
                    <a:latin typeface="Comic Sans MS" panose="030F0702030302020204" pitchFamily="66" charset="0"/>
                  </a:rPr>
                  <a:t>dL</a:t>
                </a:r>
                <a:endParaRPr lang="en-US" sz="1400" dirty="0">
                  <a:latin typeface="Comic Sans MS" panose="030F0702030302020204" pitchFamily="66" charset="0"/>
                </a:endParaRPr>
              </a:p>
            </c:rich>
          </c:tx>
          <c:layout>
            <c:manualLayout>
              <c:xMode val="edge"/>
              <c:yMode val="edge"/>
              <c:x val="4.8679040325325669E-2"/>
              <c:y val="0.1285567505281352"/>
            </c:manualLayout>
          </c:layout>
          <c:overlay val="0"/>
        </c:title>
        <c:numFmt formatCode="0" sourceLinked="0"/>
        <c:majorTickMark val="out"/>
        <c:minorTickMark val="none"/>
        <c:tickLblPos val="nextTo"/>
        <c:crossAx val="161728384"/>
        <c:crosses val="autoZero"/>
        <c:crossBetween val="midCat"/>
        <c:majorUnit val="20"/>
      </c:valAx>
    </c:plotArea>
    <c:plotVisOnly val="1"/>
    <c:dispBlanksAs val="gap"/>
    <c:showDLblsOverMax val="0"/>
  </c:chart>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latin typeface="Comic Sans MS" panose="030F0702030302020204" pitchFamily="66" charset="0"/>
              </a:defRPr>
            </a:pPr>
            <a:r>
              <a:rPr lang="en-US" sz="1400" dirty="0" smtClean="0">
                <a:latin typeface="Comic Sans MS" panose="030F0702030302020204" pitchFamily="66" charset="0"/>
              </a:rPr>
              <a:t>Average blood glucose post ITT</a:t>
            </a:r>
          </a:p>
          <a:p>
            <a:pPr>
              <a:defRPr sz="1400">
                <a:latin typeface="Comic Sans MS" panose="030F0702030302020204" pitchFamily="66" charset="0"/>
              </a:defRPr>
            </a:pPr>
            <a:r>
              <a:rPr lang="en-US" sz="1400" baseline="0" dirty="0" smtClean="0">
                <a:latin typeface="Comic Sans MS" panose="030F0702030302020204" pitchFamily="66" charset="0"/>
              </a:rPr>
              <a:t>and % </a:t>
            </a:r>
            <a:r>
              <a:rPr lang="en-US" sz="1400" baseline="0" dirty="0" err="1" smtClean="0">
                <a:latin typeface="Comic Sans MS" panose="030F0702030302020204" pitchFamily="66" charset="0"/>
              </a:rPr>
              <a:t>cytosines</a:t>
            </a:r>
            <a:r>
              <a:rPr lang="en-US" sz="1400" baseline="0" dirty="0" smtClean="0">
                <a:latin typeface="Comic Sans MS" panose="030F0702030302020204" pitchFamily="66" charset="0"/>
              </a:rPr>
              <a:t>, CD </a:t>
            </a:r>
            <a:r>
              <a:rPr lang="en-US" sz="1400" baseline="0" dirty="0" smtClean="0">
                <a:latin typeface="Comic Sans MS" panose="030F0702030302020204" pitchFamily="66" charset="0"/>
              </a:rPr>
              <a:t>MRL, p&lt;0.01</a:t>
            </a:r>
            <a:endParaRPr lang="en-US" sz="1400" dirty="0">
              <a:latin typeface="Comic Sans MS" panose="030F0702030302020204" pitchFamily="66" charset="0"/>
            </a:endParaRPr>
          </a:p>
        </c:rich>
      </c:tx>
      <c:layout>
        <c:manualLayout>
          <c:xMode val="edge"/>
          <c:yMode val="edge"/>
          <c:x val="0.31354314966831248"/>
          <c:y val="0.13133187518226885"/>
        </c:manualLayout>
      </c:layout>
      <c:overlay val="0"/>
      <c:spPr>
        <a:solidFill>
          <a:schemeClr val="bg1">
            <a:lumMod val="75000"/>
          </a:schemeClr>
        </a:solidFill>
      </c:spPr>
    </c:title>
    <c:autoTitleDeleted val="0"/>
    <c:plotArea>
      <c:layout>
        <c:manualLayout>
          <c:layoutTarget val="inner"/>
          <c:xMode val="edge"/>
          <c:yMode val="edge"/>
          <c:x val="0.14291020730914586"/>
          <c:y val="0.13210116830385046"/>
          <c:w val="0.81657183405888245"/>
          <c:h val="0.69330785857650146"/>
        </c:manualLayout>
      </c:layout>
      <c:scatterChart>
        <c:scatterStyle val="lineMarker"/>
        <c:varyColors val="0"/>
        <c:ser>
          <c:idx val="0"/>
          <c:order val="0"/>
          <c:tx>
            <c:strRef>
              <c:f>'[BE4 CD M Correlations.xlsx]Sheet1'!$O$2</c:f>
              <c:strCache>
                <c:ptCount val="1"/>
                <c:pt idx="0">
                  <c:v>ITT</c:v>
                </c:pt>
              </c:strCache>
            </c:strRef>
          </c:tx>
          <c:spPr>
            <a:ln w="28575">
              <a:noFill/>
            </a:ln>
          </c:spPr>
          <c:marker>
            <c:spPr>
              <a:solidFill>
                <a:srgbClr val="FF0000"/>
              </a:solidFill>
            </c:spPr>
          </c:marker>
          <c:trendline>
            <c:trendlineType val="linear"/>
            <c:dispRSqr val="0"/>
            <c:dispEq val="0"/>
          </c:trendline>
          <c:trendline>
            <c:trendlineType val="linear"/>
            <c:dispRSqr val="0"/>
            <c:dispEq val="0"/>
          </c:trendline>
          <c:xVal>
            <c:numRef>
              <c:f>'[BE4 CD M Correlations.xlsx]Sheet1'!$F$3:$F$15</c:f>
              <c:numCache>
                <c:formatCode>General</c:formatCode>
                <c:ptCount val="13"/>
                <c:pt idx="0">
                  <c:v>78</c:v>
                </c:pt>
                <c:pt idx="1">
                  <c:v>65</c:v>
                </c:pt>
                <c:pt idx="2">
                  <c:v>53</c:v>
                </c:pt>
                <c:pt idx="3">
                  <c:v>5</c:v>
                </c:pt>
                <c:pt idx="4">
                  <c:v>0</c:v>
                </c:pt>
                <c:pt idx="5">
                  <c:v>86</c:v>
                </c:pt>
                <c:pt idx="6">
                  <c:v>93</c:v>
                </c:pt>
                <c:pt idx="7">
                  <c:v>73</c:v>
                </c:pt>
                <c:pt idx="8">
                  <c:v>0</c:v>
                </c:pt>
                <c:pt idx="9">
                  <c:v>0</c:v>
                </c:pt>
                <c:pt idx="10">
                  <c:v>2</c:v>
                </c:pt>
                <c:pt idx="11">
                  <c:v>59</c:v>
                </c:pt>
                <c:pt idx="12">
                  <c:v>0</c:v>
                </c:pt>
              </c:numCache>
            </c:numRef>
          </c:xVal>
          <c:yVal>
            <c:numRef>
              <c:f>'[BE4 CD M Correlations.xlsx]Sheet1'!$O$3:$O$15</c:f>
              <c:numCache>
                <c:formatCode>General</c:formatCode>
                <c:ptCount val="13"/>
                <c:pt idx="0">
                  <c:v>122.3</c:v>
                </c:pt>
                <c:pt idx="1">
                  <c:v>116</c:v>
                </c:pt>
                <c:pt idx="2">
                  <c:v>77</c:v>
                </c:pt>
                <c:pt idx="3">
                  <c:v>103.8</c:v>
                </c:pt>
                <c:pt idx="4">
                  <c:v>149.80000000000001</c:v>
                </c:pt>
                <c:pt idx="5">
                  <c:v>87.38</c:v>
                </c:pt>
                <c:pt idx="6">
                  <c:v>84.75</c:v>
                </c:pt>
                <c:pt idx="7">
                  <c:v>114.3</c:v>
                </c:pt>
                <c:pt idx="8">
                  <c:v>112</c:v>
                </c:pt>
                <c:pt idx="9">
                  <c:v>86.16</c:v>
                </c:pt>
                <c:pt idx="10">
                  <c:v>103</c:v>
                </c:pt>
                <c:pt idx="11">
                  <c:v>123.2</c:v>
                </c:pt>
                <c:pt idx="12">
                  <c:v>195.7</c:v>
                </c:pt>
              </c:numCache>
            </c:numRef>
          </c:yVal>
          <c:smooth val="0"/>
        </c:ser>
        <c:dLbls>
          <c:showLegendKey val="0"/>
          <c:showVal val="0"/>
          <c:showCatName val="0"/>
          <c:showSerName val="0"/>
          <c:showPercent val="0"/>
          <c:showBubbleSize val="0"/>
        </c:dLbls>
        <c:axId val="163517952"/>
        <c:axId val="163519872"/>
      </c:scatterChart>
      <c:valAx>
        <c:axId val="163517952"/>
        <c:scaling>
          <c:orientation val="minMax"/>
        </c:scaling>
        <c:delete val="0"/>
        <c:axPos val="b"/>
        <c:title>
          <c:tx>
            <c:rich>
              <a:bodyPr/>
              <a:lstStyle/>
              <a:p>
                <a:pPr>
                  <a:defRPr sz="1200">
                    <a:latin typeface="Comic Sans MS" panose="030F0702030302020204" pitchFamily="66" charset="0"/>
                  </a:defRPr>
                </a:pPr>
                <a:r>
                  <a:rPr lang="en-US" sz="1200" dirty="0" smtClean="0">
                    <a:latin typeface="Comic Sans MS" panose="030F0702030302020204" pitchFamily="66" charset="0"/>
                  </a:rPr>
                  <a:t>%</a:t>
                </a:r>
                <a:r>
                  <a:rPr lang="en-US" sz="1200" baseline="0" dirty="0" smtClean="0">
                    <a:latin typeface="Comic Sans MS" panose="030F0702030302020204" pitchFamily="66" charset="0"/>
                  </a:rPr>
                  <a:t> C</a:t>
                </a:r>
                <a:r>
                  <a:rPr lang="en-US" sz="1200" dirty="0" smtClean="0">
                    <a:latin typeface="Comic Sans MS" panose="030F0702030302020204" pitchFamily="66" charset="0"/>
                  </a:rPr>
                  <a:t>ytosine </a:t>
                </a:r>
                <a:r>
                  <a:rPr lang="en-US" sz="1200" dirty="0">
                    <a:latin typeface="Comic Sans MS" panose="030F0702030302020204" pitchFamily="66" charset="0"/>
                  </a:rPr>
                  <a:t>at 3900</a:t>
                </a:r>
              </a:p>
            </c:rich>
          </c:tx>
          <c:layout/>
          <c:overlay val="0"/>
        </c:title>
        <c:numFmt formatCode="General" sourceLinked="1"/>
        <c:majorTickMark val="out"/>
        <c:minorTickMark val="none"/>
        <c:tickLblPos val="nextTo"/>
        <c:crossAx val="163519872"/>
        <c:crosses val="autoZero"/>
        <c:crossBetween val="midCat"/>
      </c:valAx>
      <c:valAx>
        <c:axId val="163519872"/>
        <c:scaling>
          <c:orientation val="minMax"/>
          <c:max val="200"/>
          <c:min val="50"/>
        </c:scaling>
        <c:delete val="0"/>
        <c:axPos val="l"/>
        <c:majorGridlines/>
        <c:title>
          <c:tx>
            <c:rich>
              <a:bodyPr rot="-5400000" vert="horz"/>
              <a:lstStyle/>
              <a:p>
                <a:pPr>
                  <a:defRPr/>
                </a:pPr>
                <a:r>
                  <a:rPr lang="en-US"/>
                  <a:t>2 hour avergae blood glucose</a:t>
                </a:r>
              </a:p>
            </c:rich>
          </c:tx>
          <c:layout/>
          <c:overlay val="0"/>
        </c:title>
        <c:numFmt formatCode="General" sourceLinked="1"/>
        <c:majorTickMark val="out"/>
        <c:minorTickMark val="none"/>
        <c:tickLblPos val="nextTo"/>
        <c:crossAx val="163517952"/>
        <c:crosses val="autoZero"/>
        <c:crossBetween val="midCat"/>
        <c:majorUnit val="50"/>
      </c:valAx>
    </c:plotArea>
    <c:plotVisOnly val="1"/>
    <c:dispBlanksAs val="gap"/>
    <c:showDLblsOverMax val="0"/>
  </c:chart>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invertIfNegative val="0"/>
          <c:dPt>
            <c:idx val="0"/>
            <c:invertIfNegative val="0"/>
            <c:bubble3D val="0"/>
            <c:spPr>
              <a:solidFill>
                <a:schemeClr val="bg1"/>
              </a:solidFill>
              <a:ln w="25400">
                <a:solidFill>
                  <a:schemeClr val="tx1"/>
                </a:solidFill>
              </a:ln>
            </c:spPr>
          </c:dPt>
          <c:dPt>
            <c:idx val="1"/>
            <c:invertIfNegative val="0"/>
            <c:bubble3D val="0"/>
            <c:spPr>
              <a:pattFill prst="wdUpDiag">
                <a:fgClr>
                  <a:schemeClr val="tx1"/>
                </a:fgClr>
                <a:bgClr>
                  <a:schemeClr val="bg1"/>
                </a:bgClr>
              </a:pattFill>
              <a:ln w="25400">
                <a:solidFill>
                  <a:schemeClr val="tx1"/>
                </a:solidFill>
              </a:ln>
            </c:spPr>
          </c:dPt>
          <c:dPt>
            <c:idx val="2"/>
            <c:invertIfNegative val="0"/>
            <c:bubble3D val="0"/>
            <c:spPr>
              <a:solidFill>
                <a:schemeClr val="tx1">
                  <a:lumMod val="50000"/>
                  <a:lumOff val="50000"/>
                </a:schemeClr>
              </a:solidFill>
              <a:ln w="25400">
                <a:solidFill>
                  <a:schemeClr val="tx1"/>
                </a:solidFill>
              </a:ln>
            </c:spPr>
          </c:dPt>
          <c:dPt>
            <c:idx val="3"/>
            <c:invertIfNegative val="0"/>
            <c:bubble3D val="0"/>
            <c:spPr>
              <a:pattFill prst="wdUpDiag">
                <a:fgClr>
                  <a:schemeClr val="tx1"/>
                </a:fgClr>
                <a:bgClr>
                  <a:schemeClr val="tx1">
                    <a:lumMod val="50000"/>
                    <a:lumOff val="50000"/>
                  </a:schemeClr>
                </a:bgClr>
              </a:pattFill>
              <a:ln w="25400">
                <a:solidFill>
                  <a:schemeClr val="tx1"/>
                </a:solidFill>
              </a:ln>
            </c:spPr>
          </c:dPt>
          <c:dPt>
            <c:idx val="4"/>
            <c:invertIfNegative val="0"/>
            <c:bubble3D val="0"/>
            <c:spPr>
              <a:pattFill prst="wdUpDiag">
                <a:fgClr>
                  <a:schemeClr val="tx1"/>
                </a:fgClr>
                <a:bgClr>
                  <a:schemeClr val="tx1">
                    <a:lumMod val="50000"/>
                    <a:lumOff val="50000"/>
                  </a:schemeClr>
                </a:bgClr>
              </a:pattFill>
              <a:ln w="25400">
                <a:solidFill>
                  <a:schemeClr val="tx1"/>
                </a:solidFill>
              </a:ln>
            </c:spPr>
          </c:dPt>
          <c:errBars>
            <c:errBarType val="plus"/>
            <c:errValType val="cust"/>
            <c:noEndCap val="0"/>
            <c:plus>
              <c:numRef>
                <c:f>'[Dexa results.xlsx]all data'!$R$46:$R$49</c:f>
                <c:numCache>
                  <c:formatCode>General</c:formatCode>
                  <c:ptCount val="4"/>
                  <c:pt idx="0">
                    <c:v>2.5299999999999998</c:v>
                  </c:pt>
                  <c:pt idx="1">
                    <c:v>3.88</c:v>
                  </c:pt>
                  <c:pt idx="2">
                    <c:v>2.62</c:v>
                  </c:pt>
                  <c:pt idx="3">
                    <c:v>1.01</c:v>
                  </c:pt>
                </c:numCache>
              </c:numRef>
            </c:plus>
            <c:minus>
              <c:numLit>
                <c:formatCode>General</c:formatCode>
                <c:ptCount val="1"/>
                <c:pt idx="0">
                  <c:v>1</c:v>
                </c:pt>
              </c:numLit>
            </c:minus>
            <c:spPr>
              <a:ln w="25400">
                <a:solidFill>
                  <a:schemeClr val="tx1"/>
                </a:solidFill>
              </a:ln>
            </c:spPr>
          </c:errBars>
          <c:cat>
            <c:strRef>
              <c:f>'[Dexa results.xlsx]all data'!$P$46:$P$49</c:f>
              <c:strCache>
                <c:ptCount val="4"/>
                <c:pt idx="0">
                  <c:v>B6 CD</c:v>
                </c:pt>
                <c:pt idx="1">
                  <c:v>B6 HFD</c:v>
                </c:pt>
                <c:pt idx="2">
                  <c:v>MRL CD</c:v>
                </c:pt>
                <c:pt idx="3">
                  <c:v>MRL HFD</c:v>
                </c:pt>
              </c:strCache>
            </c:strRef>
          </c:cat>
          <c:val>
            <c:numRef>
              <c:f>'[Dexa results.xlsx]all data'!$Q$46:$Q$49</c:f>
              <c:numCache>
                <c:formatCode>General</c:formatCode>
                <c:ptCount val="4"/>
                <c:pt idx="0">
                  <c:v>18.11</c:v>
                </c:pt>
                <c:pt idx="1">
                  <c:v>36.409999999999997</c:v>
                </c:pt>
                <c:pt idx="2" formatCode="0.00">
                  <c:v>26.481968510366698</c:v>
                </c:pt>
                <c:pt idx="3">
                  <c:v>41.76</c:v>
                </c:pt>
              </c:numCache>
            </c:numRef>
          </c:val>
        </c:ser>
        <c:dLbls>
          <c:showLegendKey val="0"/>
          <c:showVal val="0"/>
          <c:showCatName val="0"/>
          <c:showSerName val="0"/>
          <c:showPercent val="0"/>
          <c:showBubbleSize val="0"/>
        </c:dLbls>
        <c:gapWidth val="20"/>
        <c:axId val="70316800"/>
        <c:axId val="70318336"/>
      </c:barChart>
      <c:catAx>
        <c:axId val="70316800"/>
        <c:scaling>
          <c:orientation val="minMax"/>
        </c:scaling>
        <c:delete val="0"/>
        <c:axPos val="b"/>
        <c:majorTickMark val="out"/>
        <c:minorTickMark val="none"/>
        <c:tickLblPos val="nextTo"/>
        <c:txPr>
          <a:bodyPr/>
          <a:lstStyle/>
          <a:p>
            <a:pPr>
              <a:defRPr sz="1000"/>
            </a:pPr>
            <a:endParaRPr lang="en-US"/>
          </a:p>
        </c:txPr>
        <c:crossAx val="70318336"/>
        <c:crosses val="autoZero"/>
        <c:auto val="1"/>
        <c:lblAlgn val="ctr"/>
        <c:lblOffset val="100"/>
        <c:noMultiLvlLbl val="0"/>
      </c:catAx>
      <c:valAx>
        <c:axId val="70318336"/>
        <c:scaling>
          <c:orientation val="minMax"/>
        </c:scaling>
        <c:delete val="0"/>
        <c:axPos val="l"/>
        <c:majorGridlines/>
        <c:title>
          <c:tx>
            <c:rich>
              <a:bodyPr rot="-5400000" vert="horz"/>
              <a:lstStyle/>
              <a:p>
                <a:pPr>
                  <a:defRPr/>
                </a:pPr>
                <a:r>
                  <a:rPr lang="en-US" dirty="0" smtClean="0"/>
                  <a:t>Fat mass/Body mass %</a:t>
                </a:r>
                <a:endParaRPr lang="en-US" dirty="0"/>
              </a:p>
            </c:rich>
          </c:tx>
          <c:layout/>
          <c:overlay val="0"/>
        </c:title>
        <c:numFmt formatCode="General" sourceLinked="1"/>
        <c:majorTickMark val="out"/>
        <c:minorTickMark val="none"/>
        <c:tickLblPos val="nextTo"/>
        <c:crossAx val="70316800"/>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ln w="25400">
              <a:solidFill>
                <a:schemeClr val="tx1">
                  <a:shade val="95000"/>
                  <a:satMod val="105000"/>
                </a:schemeClr>
              </a:solidFill>
            </a:ln>
          </c:spPr>
          <c:invertIfNegative val="0"/>
          <c:dPt>
            <c:idx val="0"/>
            <c:invertIfNegative val="0"/>
            <c:bubble3D val="0"/>
            <c:spPr>
              <a:solidFill>
                <a:schemeClr val="bg1"/>
              </a:solidFill>
              <a:ln w="25400">
                <a:solidFill>
                  <a:schemeClr val="tx1">
                    <a:shade val="95000"/>
                    <a:satMod val="105000"/>
                  </a:schemeClr>
                </a:solidFill>
              </a:ln>
            </c:spPr>
          </c:dPt>
          <c:dPt>
            <c:idx val="1"/>
            <c:invertIfNegative val="0"/>
            <c:bubble3D val="0"/>
            <c:spPr>
              <a:pattFill prst="wdUpDiag">
                <a:fgClr>
                  <a:schemeClr val="tx1"/>
                </a:fgClr>
                <a:bgClr>
                  <a:schemeClr val="bg1"/>
                </a:bgClr>
              </a:pattFill>
              <a:ln w="25400">
                <a:solidFill>
                  <a:schemeClr val="tx1">
                    <a:shade val="95000"/>
                    <a:satMod val="105000"/>
                  </a:schemeClr>
                </a:solidFill>
              </a:ln>
            </c:spPr>
          </c:dPt>
          <c:dPt>
            <c:idx val="2"/>
            <c:invertIfNegative val="0"/>
            <c:bubble3D val="0"/>
            <c:spPr>
              <a:solidFill>
                <a:schemeClr val="tx1">
                  <a:lumMod val="50000"/>
                  <a:lumOff val="50000"/>
                </a:schemeClr>
              </a:solidFill>
              <a:ln w="25400">
                <a:solidFill>
                  <a:schemeClr val="tx1">
                    <a:shade val="95000"/>
                    <a:satMod val="105000"/>
                  </a:schemeClr>
                </a:solidFill>
              </a:ln>
            </c:spPr>
          </c:dPt>
          <c:dPt>
            <c:idx val="3"/>
            <c:invertIfNegative val="0"/>
            <c:bubble3D val="0"/>
            <c:spPr>
              <a:pattFill prst="wdUpDiag">
                <a:fgClr>
                  <a:schemeClr val="tx1"/>
                </a:fgClr>
                <a:bgClr>
                  <a:schemeClr val="tx1">
                    <a:lumMod val="50000"/>
                    <a:lumOff val="50000"/>
                  </a:schemeClr>
                </a:bgClr>
              </a:pattFill>
              <a:ln w="25400">
                <a:solidFill>
                  <a:schemeClr val="tx1">
                    <a:shade val="95000"/>
                    <a:satMod val="105000"/>
                  </a:schemeClr>
                </a:solidFill>
              </a:ln>
            </c:spPr>
          </c:dPt>
          <c:errBars>
            <c:errBarType val="plus"/>
            <c:errValType val="cust"/>
            <c:noEndCap val="0"/>
            <c:plus>
              <c:numRef>
                <c:f>Sheet1!$V$22:$Y$22</c:f>
                <c:numCache>
                  <c:formatCode>General</c:formatCode>
                  <c:ptCount val="4"/>
                  <c:pt idx="0">
                    <c:v>37.29</c:v>
                  </c:pt>
                  <c:pt idx="1">
                    <c:v>22.1</c:v>
                  </c:pt>
                  <c:pt idx="2">
                    <c:v>13.98</c:v>
                  </c:pt>
                  <c:pt idx="3">
                    <c:v>23.68</c:v>
                  </c:pt>
                </c:numCache>
              </c:numRef>
            </c:plus>
            <c:minus>
              <c:numLit>
                <c:formatCode>General</c:formatCode>
                <c:ptCount val="1"/>
                <c:pt idx="0">
                  <c:v>1</c:v>
                </c:pt>
              </c:numLit>
            </c:minus>
            <c:spPr>
              <a:ln w="25400">
                <a:solidFill>
                  <a:schemeClr val="tx1">
                    <a:shade val="95000"/>
                    <a:satMod val="105000"/>
                  </a:schemeClr>
                </a:solidFill>
              </a:ln>
            </c:spPr>
          </c:errBars>
          <c:cat>
            <c:strRef>
              <c:f>Sheet1!$V$3:$Y$3</c:f>
              <c:strCache>
                <c:ptCount val="4"/>
                <c:pt idx="0">
                  <c:v>B6 CD</c:v>
                </c:pt>
                <c:pt idx="1">
                  <c:v>B6 HFD</c:v>
                </c:pt>
                <c:pt idx="2">
                  <c:v>MRL CD</c:v>
                </c:pt>
                <c:pt idx="3">
                  <c:v>MRL HFD</c:v>
                </c:pt>
              </c:strCache>
            </c:strRef>
          </c:cat>
          <c:val>
            <c:numRef>
              <c:f>Sheet1!$V$21:$Y$21</c:f>
              <c:numCache>
                <c:formatCode>General</c:formatCode>
                <c:ptCount val="4"/>
                <c:pt idx="0">
                  <c:v>334.5</c:v>
                </c:pt>
                <c:pt idx="1">
                  <c:v>600.6</c:v>
                </c:pt>
                <c:pt idx="2">
                  <c:v>325.3</c:v>
                </c:pt>
                <c:pt idx="3">
                  <c:v>309.7</c:v>
                </c:pt>
              </c:numCache>
            </c:numRef>
          </c:val>
        </c:ser>
        <c:dLbls>
          <c:showLegendKey val="0"/>
          <c:showVal val="0"/>
          <c:showCatName val="0"/>
          <c:showSerName val="0"/>
          <c:showPercent val="0"/>
          <c:showBubbleSize val="0"/>
        </c:dLbls>
        <c:gapWidth val="20"/>
        <c:axId val="96851456"/>
        <c:axId val="96852992"/>
      </c:barChart>
      <c:catAx>
        <c:axId val="96851456"/>
        <c:scaling>
          <c:orientation val="minMax"/>
        </c:scaling>
        <c:delete val="0"/>
        <c:axPos val="b"/>
        <c:majorTickMark val="out"/>
        <c:minorTickMark val="none"/>
        <c:tickLblPos val="nextTo"/>
        <c:txPr>
          <a:bodyPr/>
          <a:lstStyle/>
          <a:p>
            <a:pPr>
              <a:defRPr sz="1200" b="1">
                <a:latin typeface="Comic Sans MS" panose="030F0702030302020204" pitchFamily="66" charset="0"/>
              </a:defRPr>
            </a:pPr>
            <a:endParaRPr lang="en-US"/>
          </a:p>
        </c:txPr>
        <c:crossAx val="96852992"/>
        <c:crosses val="autoZero"/>
        <c:auto val="1"/>
        <c:lblAlgn val="ctr"/>
        <c:lblOffset val="100"/>
        <c:noMultiLvlLbl val="0"/>
      </c:catAx>
      <c:valAx>
        <c:axId val="96852992"/>
        <c:scaling>
          <c:orientation val="minMax"/>
        </c:scaling>
        <c:delete val="0"/>
        <c:axPos val="l"/>
        <c:majorGridlines/>
        <c:title>
          <c:tx>
            <c:rich>
              <a:bodyPr rot="-5400000" vert="horz"/>
              <a:lstStyle/>
              <a:p>
                <a:pPr>
                  <a:defRPr>
                    <a:latin typeface="Comic Sans MS" panose="030F0702030302020204" pitchFamily="66" charset="0"/>
                  </a:defRPr>
                </a:pPr>
                <a:r>
                  <a:rPr lang="en-US" dirty="0" smtClean="0">
                    <a:latin typeface="Comic Sans MS" panose="030F0702030302020204" pitchFamily="66" charset="0"/>
                  </a:rPr>
                  <a:t>AUC</a:t>
                </a:r>
                <a:r>
                  <a:rPr lang="en-US" baseline="0" dirty="0" smtClean="0">
                    <a:latin typeface="Comic Sans MS" panose="030F0702030302020204" pitchFamily="66" charset="0"/>
                  </a:rPr>
                  <a:t> 1.5 hour blood glucose</a:t>
                </a:r>
                <a:endParaRPr lang="en-US" dirty="0">
                  <a:latin typeface="Comic Sans MS" panose="030F0702030302020204" pitchFamily="66" charset="0"/>
                </a:endParaRPr>
              </a:p>
            </c:rich>
          </c:tx>
          <c:layout/>
          <c:overlay val="0"/>
        </c:title>
        <c:numFmt formatCode="General" sourceLinked="1"/>
        <c:majorTickMark val="out"/>
        <c:minorTickMark val="none"/>
        <c:tickLblPos val="nextTo"/>
        <c:crossAx val="96851456"/>
        <c:crosses val="autoZero"/>
        <c:crossBetween val="between"/>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ln w="25400">
              <a:solidFill>
                <a:schemeClr val="tx1"/>
              </a:solidFill>
            </a:ln>
          </c:spPr>
          <c:invertIfNegative val="0"/>
          <c:dPt>
            <c:idx val="0"/>
            <c:invertIfNegative val="0"/>
            <c:bubble3D val="0"/>
            <c:spPr>
              <a:solidFill>
                <a:schemeClr val="bg1"/>
              </a:solidFill>
              <a:ln w="25400">
                <a:solidFill>
                  <a:schemeClr val="tx1"/>
                </a:solidFill>
              </a:ln>
            </c:spPr>
          </c:dPt>
          <c:dPt>
            <c:idx val="1"/>
            <c:invertIfNegative val="0"/>
            <c:bubble3D val="0"/>
            <c:spPr>
              <a:pattFill prst="wdUpDiag">
                <a:fgClr>
                  <a:schemeClr val="tx1"/>
                </a:fgClr>
                <a:bgClr>
                  <a:schemeClr val="bg1"/>
                </a:bgClr>
              </a:pattFill>
              <a:ln w="25400">
                <a:solidFill>
                  <a:schemeClr val="tx1"/>
                </a:solidFill>
              </a:ln>
            </c:spPr>
          </c:dPt>
          <c:dPt>
            <c:idx val="2"/>
            <c:invertIfNegative val="0"/>
            <c:bubble3D val="0"/>
            <c:spPr>
              <a:solidFill>
                <a:schemeClr val="tx1">
                  <a:lumMod val="50000"/>
                  <a:lumOff val="50000"/>
                </a:schemeClr>
              </a:solidFill>
              <a:ln w="25400">
                <a:solidFill>
                  <a:schemeClr val="tx1"/>
                </a:solidFill>
              </a:ln>
            </c:spPr>
          </c:dPt>
          <c:dPt>
            <c:idx val="3"/>
            <c:invertIfNegative val="0"/>
            <c:bubble3D val="0"/>
            <c:spPr>
              <a:pattFill prst="wdUpDiag">
                <a:fgClr>
                  <a:schemeClr val="tx1"/>
                </a:fgClr>
                <a:bgClr>
                  <a:schemeClr val="tx1">
                    <a:lumMod val="50000"/>
                    <a:lumOff val="50000"/>
                  </a:schemeClr>
                </a:bgClr>
              </a:pattFill>
              <a:ln w="25400">
                <a:solidFill>
                  <a:schemeClr val="tx1"/>
                </a:solidFill>
              </a:ln>
            </c:spPr>
          </c:dPt>
          <c:errBars>
            <c:errBarType val="plus"/>
            <c:errValType val="cust"/>
            <c:noEndCap val="0"/>
            <c:plus>
              <c:numRef>
                <c:f>'[IE 04 raw results 4.24.13.xlsx]Sheet1'!$I$13:$I$16</c:f>
                <c:numCache>
                  <c:formatCode>General</c:formatCode>
                  <c:ptCount val="4"/>
                  <c:pt idx="0">
                    <c:v>0.16647214778731897</c:v>
                  </c:pt>
                  <c:pt idx="1">
                    <c:v>0.54330780899264575</c:v>
                  </c:pt>
                  <c:pt idx="2">
                    <c:v>0.64422765063368814</c:v>
                  </c:pt>
                  <c:pt idx="3">
                    <c:v>1.1509025228223049</c:v>
                  </c:pt>
                </c:numCache>
              </c:numRef>
            </c:plus>
            <c:minus>
              <c:numLit>
                <c:formatCode>General</c:formatCode>
                <c:ptCount val="1"/>
                <c:pt idx="0">
                  <c:v>1</c:v>
                </c:pt>
              </c:numLit>
            </c:minus>
            <c:spPr>
              <a:ln w="25400">
                <a:solidFill>
                  <a:schemeClr val="tx1"/>
                </a:solidFill>
              </a:ln>
            </c:spPr>
          </c:errBars>
          <c:cat>
            <c:strRef>
              <c:f>'[IE 04 raw results 4.24.13.xlsx]Sheet1'!$G$13:$G$16</c:f>
              <c:strCache>
                <c:ptCount val="4"/>
                <c:pt idx="0">
                  <c:v>B6 CD</c:v>
                </c:pt>
                <c:pt idx="1">
                  <c:v>B6 HFD</c:v>
                </c:pt>
                <c:pt idx="2">
                  <c:v>MRL CD</c:v>
                </c:pt>
                <c:pt idx="3">
                  <c:v>MRL HFD</c:v>
                </c:pt>
              </c:strCache>
            </c:strRef>
          </c:cat>
          <c:val>
            <c:numRef>
              <c:f>'[IE 04 raw results 4.24.13.xlsx]Sheet1'!$H$13:$H$16</c:f>
              <c:numCache>
                <c:formatCode>General</c:formatCode>
                <c:ptCount val="4"/>
                <c:pt idx="0">
                  <c:v>0.56238537246611442</c:v>
                </c:pt>
                <c:pt idx="1">
                  <c:v>0.92858368634371158</c:v>
                </c:pt>
                <c:pt idx="2">
                  <c:v>1.5046550904860636</c:v>
                </c:pt>
                <c:pt idx="3">
                  <c:v>1.3232832840844235</c:v>
                </c:pt>
              </c:numCache>
            </c:numRef>
          </c:val>
        </c:ser>
        <c:dLbls>
          <c:showLegendKey val="0"/>
          <c:showVal val="0"/>
          <c:showCatName val="0"/>
          <c:showSerName val="0"/>
          <c:showPercent val="0"/>
          <c:showBubbleSize val="0"/>
        </c:dLbls>
        <c:gapWidth val="20"/>
        <c:axId val="31082368"/>
        <c:axId val="31154560"/>
      </c:barChart>
      <c:catAx>
        <c:axId val="31082368"/>
        <c:scaling>
          <c:orientation val="minMax"/>
        </c:scaling>
        <c:delete val="0"/>
        <c:axPos val="b"/>
        <c:majorTickMark val="out"/>
        <c:minorTickMark val="none"/>
        <c:tickLblPos val="nextTo"/>
        <c:txPr>
          <a:bodyPr/>
          <a:lstStyle/>
          <a:p>
            <a:pPr>
              <a:defRPr sz="1400" b="1"/>
            </a:pPr>
            <a:endParaRPr lang="en-US"/>
          </a:p>
        </c:txPr>
        <c:crossAx val="31154560"/>
        <c:crosses val="autoZero"/>
        <c:auto val="1"/>
        <c:lblAlgn val="ctr"/>
        <c:lblOffset val="100"/>
        <c:noMultiLvlLbl val="0"/>
      </c:catAx>
      <c:valAx>
        <c:axId val="31154560"/>
        <c:scaling>
          <c:orientation val="minMax"/>
        </c:scaling>
        <c:delete val="0"/>
        <c:axPos val="l"/>
        <c:majorGridlines/>
        <c:title>
          <c:tx>
            <c:rich>
              <a:bodyPr rot="-5400000" vert="horz"/>
              <a:lstStyle/>
              <a:p>
                <a:pPr>
                  <a:defRPr sz="1600"/>
                </a:pPr>
                <a:r>
                  <a:rPr lang="en-US" sz="1600"/>
                  <a:t>Insulin ng/ml</a:t>
                </a:r>
              </a:p>
            </c:rich>
          </c:tx>
          <c:layout/>
          <c:overlay val="0"/>
        </c:title>
        <c:numFmt formatCode="General" sourceLinked="1"/>
        <c:majorTickMark val="out"/>
        <c:minorTickMark val="none"/>
        <c:tickLblPos val="nextTo"/>
        <c:crossAx val="31082368"/>
        <c:crosses val="autoZero"/>
        <c:crossBetween val="between"/>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ln w="25400">
              <a:solidFill>
                <a:schemeClr val="tx1"/>
              </a:solidFill>
            </a:ln>
          </c:spPr>
          <c:invertIfNegative val="0"/>
          <c:dPt>
            <c:idx val="0"/>
            <c:invertIfNegative val="0"/>
            <c:bubble3D val="0"/>
            <c:spPr>
              <a:solidFill>
                <a:schemeClr val="bg1"/>
              </a:solidFill>
              <a:ln w="25400">
                <a:solidFill>
                  <a:schemeClr val="tx1"/>
                </a:solidFill>
              </a:ln>
            </c:spPr>
          </c:dPt>
          <c:dPt>
            <c:idx val="1"/>
            <c:invertIfNegative val="0"/>
            <c:bubble3D val="0"/>
            <c:spPr>
              <a:pattFill prst="wdUpDiag">
                <a:fgClr>
                  <a:schemeClr val="tx1"/>
                </a:fgClr>
                <a:bgClr>
                  <a:schemeClr val="bg1"/>
                </a:bgClr>
              </a:pattFill>
              <a:ln w="25400">
                <a:solidFill>
                  <a:schemeClr val="tx1"/>
                </a:solidFill>
              </a:ln>
            </c:spPr>
          </c:dPt>
          <c:dPt>
            <c:idx val="2"/>
            <c:invertIfNegative val="0"/>
            <c:bubble3D val="0"/>
            <c:spPr>
              <a:solidFill>
                <a:schemeClr val="tx1">
                  <a:lumMod val="50000"/>
                  <a:lumOff val="50000"/>
                </a:schemeClr>
              </a:solidFill>
              <a:ln w="25400">
                <a:solidFill>
                  <a:schemeClr val="tx1"/>
                </a:solidFill>
              </a:ln>
            </c:spPr>
          </c:dPt>
          <c:dPt>
            <c:idx val="3"/>
            <c:invertIfNegative val="0"/>
            <c:bubble3D val="0"/>
            <c:spPr>
              <a:pattFill prst="wdUpDiag">
                <a:fgClr>
                  <a:schemeClr val="tx1"/>
                </a:fgClr>
                <a:bgClr>
                  <a:schemeClr val="tx1">
                    <a:lumMod val="50000"/>
                    <a:lumOff val="50000"/>
                  </a:schemeClr>
                </a:bgClr>
              </a:pattFill>
              <a:ln w="25400">
                <a:solidFill>
                  <a:schemeClr val="tx1"/>
                </a:solidFill>
              </a:ln>
            </c:spPr>
          </c:dPt>
          <c:errBars>
            <c:errBarType val="plus"/>
            <c:errValType val="cust"/>
            <c:noEndCap val="0"/>
            <c:plus>
              <c:numRef>
                <c:f>Sheet1!$C$47:$F$47</c:f>
                <c:numCache>
                  <c:formatCode>General</c:formatCode>
                  <c:ptCount val="4"/>
                  <c:pt idx="0">
                    <c:v>0.30520000000000003</c:v>
                  </c:pt>
                  <c:pt idx="1">
                    <c:v>0.49099999999999999</c:v>
                  </c:pt>
                  <c:pt idx="2">
                    <c:v>0.28649999999999998</c:v>
                  </c:pt>
                  <c:pt idx="3">
                    <c:v>0.41560000000000002</c:v>
                  </c:pt>
                </c:numCache>
              </c:numRef>
            </c:plus>
            <c:minus>
              <c:numLit>
                <c:formatCode>General</c:formatCode>
                <c:ptCount val="1"/>
                <c:pt idx="0">
                  <c:v>1</c:v>
                </c:pt>
              </c:numLit>
            </c:minus>
            <c:spPr>
              <a:ln w="25400">
                <a:solidFill>
                  <a:schemeClr val="tx1"/>
                </a:solidFill>
              </a:ln>
            </c:spPr>
          </c:errBars>
          <c:cat>
            <c:strRef>
              <c:f>Sheet1!$C$45:$F$45</c:f>
              <c:strCache>
                <c:ptCount val="4"/>
                <c:pt idx="0">
                  <c:v>B6 CD</c:v>
                </c:pt>
                <c:pt idx="1">
                  <c:v>B6 HFD</c:v>
                </c:pt>
                <c:pt idx="2">
                  <c:v>MRL CD</c:v>
                </c:pt>
                <c:pt idx="3">
                  <c:v>MRL HFD</c:v>
                </c:pt>
              </c:strCache>
            </c:strRef>
          </c:cat>
          <c:val>
            <c:numRef>
              <c:f>Sheet1!$C$46:$F$46</c:f>
              <c:numCache>
                <c:formatCode>General</c:formatCode>
                <c:ptCount val="4"/>
                <c:pt idx="0">
                  <c:v>6.3547000000000002</c:v>
                </c:pt>
                <c:pt idx="1">
                  <c:v>5.3087</c:v>
                </c:pt>
                <c:pt idx="2">
                  <c:v>4.0326000000000004</c:v>
                </c:pt>
                <c:pt idx="3">
                  <c:v>4.2861000000000002</c:v>
                </c:pt>
              </c:numCache>
            </c:numRef>
          </c:val>
        </c:ser>
        <c:dLbls>
          <c:showLegendKey val="0"/>
          <c:showVal val="0"/>
          <c:showCatName val="0"/>
          <c:showSerName val="0"/>
          <c:showPercent val="0"/>
          <c:showBubbleSize val="0"/>
        </c:dLbls>
        <c:gapWidth val="20"/>
        <c:axId val="32190848"/>
        <c:axId val="32192384"/>
      </c:barChart>
      <c:catAx>
        <c:axId val="32190848"/>
        <c:scaling>
          <c:orientation val="minMax"/>
        </c:scaling>
        <c:delete val="0"/>
        <c:axPos val="b"/>
        <c:majorTickMark val="out"/>
        <c:minorTickMark val="none"/>
        <c:tickLblPos val="nextTo"/>
        <c:txPr>
          <a:bodyPr/>
          <a:lstStyle/>
          <a:p>
            <a:pPr>
              <a:defRPr sz="1400" b="1"/>
            </a:pPr>
            <a:endParaRPr lang="en-US"/>
          </a:p>
        </c:txPr>
        <c:crossAx val="32192384"/>
        <c:crosses val="autoZero"/>
        <c:auto val="1"/>
        <c:lblAlgn val="ctr"/>
        <c:lblOffset val="100"/>
        <c:noMultiLvlLbl val="0"/>
      </c:catAx>
      <c:valAx>
        <c:axId val="32192384"/>
        <c:scaling>
          <c:orientation val="minMax"/>
        </c:scaling>
        <c:delete val="0"/>
        <c:axPos val="l"/>
        <c:majorGridlines/>
        <c:title>
          <c:tx>
            <c:rich>
              <a:bodyPr rot="-5400000" vert="horz"/>
              <a:lstStyle/>
              <a:p>
                <a:pPr>
                  <a:defRPr sz="1600"/>
                </a:pPr>
                <a:r>
                  <a:rPr lang="en-US" sz="1600"/>
                  <a:t>adiponectin ng/ml</a:t>
                </a:r>
              </a:p>
            </c:rich>
          </c:tx>
          <c:layout/>
          <c:overlay val="0"/>
        </c:title>
        <c:numFmt formatCode="General" sourceLinked="1"/>
        <c:majorTickMark val="out"/>
        <c:minorTickMark val="none"/>
        <c:tickLblPos val="nextTo"/>
        <c:crossAx val="32190848"/>
        <c:crosses val="autoZero"/>
        <c:crossBetween val="between"/>
      </c:valAx>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'[FFA 02.xlsx]Sheet2'!$P$38</c:f>
              <c:strCache>
                <c:ptCount val="1"/>
                <c:pt idx="0">
                  <c:v>ave</c:v>
                </c:pt>
              </c:strCache>
            </c:strRef>
          </c:tx>
          <c:spPr>
            <a:ln w="25400">
              <a:solidFill>
                <a:schemeClr val="tx1"/>
              </a:solidFill>
            </a:ln>
          </c:spPr>
          <c:invertIfNegative val="0"/>
          <c:dPt>
            <c:idx val="0"/>
            <c:invertIfNegative val="0"/>
            <c:bubble3D val="0"/>
            <c:spPr>
              <a:solidFill>
                <a:schemeClr val="bg1"/>
              </a:solidFill>
              <a:ln w="25400">
                <a:solidFill>
                  <a:schemeClr val="tx1"/>
                </a:solidFill>
              </a:ln>
            </c:spPr>
          </c:dPt>
          <c:dPt>
            <c:idx val="1"/>
            <c:invertIfNegative val="0"/>
            <c:bubble3D val="0"/>
            <c:spPr>
              <a:pattFill prst="wdUpDiag">
                <a:fgClr>
                  <a:schemeClr val="tx1"/>
                </a:fgClr>
                <a:bgClr>
                  <a:schemeClr val="bg1"/>
                </a:bgClr>
              </a:pattFill>
              <a:ln w="25400">
                <a:solidFill>
                  <a:schemeClr val="tx1"/>
                </a:solidFill>
              </a:ln>
            </c:spPr>
          </c:dPt>
          <c:dPt>
            <c:idx val="2"/>
            <c:invertIfNegative val="0"/>
            <c:bubble3D val="0"/>
            <c:spPr>
              <a:solidFill>
                <a:schemeClr val="tx1">
                  <a:lumMod val="50000"/>
                  <a:lumOff val="50000"/>
                </a:schemeClr>
              </a:solidFill>
              <a:ln w="25400">
                <a:solidFill>
                  <a:schemeClr val="tx1"/>
                </a:solidFill>
              </a:ln>
            </c:spPr>
          </c:dPt>
          <c:dPt>
            <c:idx val="3"/>
            <c:invertIfNegative val="0"/>
            <c:bubble3D val="0"/>
            <c:spPr>
              <a:pattFill prst="wdUpDiag">
                <a:fgClr>
                  <a:schemeClr val="tx1"/>
                </a:fgClr>
                <a:bgClr>
                  <a:schemeClr val="tx1">
                    <a:lumMod val="50000"/>
                    <a:lumOff val="50000"/>
                  </a:schemeClr>
                </a:bgClr>
              </a:pattFill>
              <a:ln w="25400">
                <a:solidFill>
                  <a:schemeClr val="tx1"/>
                </a:solidFill>
              </a:ln>
            </c:spPr>
          </c:dPt>
          <c:errBars>
            <c:errBarType val="plus"/>
            <c:errValType val="cust"/>
            <c:noEndCap val="0"/>
            <c:plus>
              <c:numRef>
                <c:f>'[FFA 02.xlsx]Sheet2'!$Q$40:$T$40</c:f>
                <c:numCache>
                  <c:formatCode>General</c:formatCode>
                  <c:ptCount val="4"/>
                  <c:pt idx="0">
                    <c:v>0.69620253164556967</c:v>
                  </c:pt>
                  <c:pt idx="1">
                    <c:v>0.66139240506329111</c:v>
                  </c:pt>
                  <c:pt idx="2">
                    <c:v>0.78164556962025322</c:v>
                  </c:pt>
                  <c:pt idx="3">
                    <c:v>0.39873417721518983</c:v>
                  </c:pt>
                </c:numCache>
              </c:numRef>
            </c:plus>
            <c:minus>
              <c:numLit>
                <c:formatCode>General</c:formatCode>
                <c:ptCount val="1"/>
                <c:pt idx="0">
                  <c:v>1</c:v>
                </c:pt>
              </c:numLit>
            </c:minus>
            <c:spPr>
              <a:ln w="25400">
                <a:solidFill>
                  <a:schemeClr val="tx1"/>
                </a:solidFill>
              </a:ln>
            </c:spPr>
          </c:errBars>
          <c:cat>
            <c:strRef>
              <c:f>'[FFA 02.xlsx]Sheet2'!$Q$37:$T$37</c:f>
              <c:strCache>
                <c:ptCount val="4"/>
                <c:pt idx="0">
                  <c:v>B6 CD</c:v>
                </c:pt>
                <c:pt idx="1">
                  <c:v>B6 HFD</c:v>
                </c:pt>
                <c:pt idx="2">
                  <c:v>MRL CD</c:v>
                </c:pt>
                <c:pt idx="3">
                  <c:v>MRL HFD</c:v>
                </c:pt>
              </c:strCache>
            </c:strRef>
          </c:cat>
          <c:val>
            <c:numRef>
              <c:f>'[FFA 02.xlsx]Sheet2'!$Q$38:$T$38</c:f>
              <c:numCache>
                <c:formatCode>General</c:formatCode>
                <c:ptCount val="4"/>
                <c:pt idx="0">
                  <c:v>4.0199999999999996</c:v>
                </c:pt>
                <c:pt idx="1">
                  <c:v>2.08</c:v>
                </c:pt>
                <c:pt idx="2">
                  <c:v>4.62</c:v>
                </c:pt>
                <c:pt idx="3">
                  <c:v>2.3199999999999998</c:v>
                </c:pt>
              </c:numCache>
            </c:numRef>
          </c:val>
        </c:ser>
        <c:dLbls>
          <c:showLegendKey val="0"/>
          <c:showVal val="0"/>
          <c:showCatName val="0"/>
          <c:showSerName val="0"/>
          <c:showPercent val="0"/>
          <c:showBubbleSize val="0"/>
        </c:dLbls>
        <c:gapWidth val="20"/>
        <c:axId val="32333184"/>
        <c:axId val="104394752"/>
      </c:barChart>
      <c:catAx>
        <c:axId val="32333184"/>
        <c:scaling>
          <c:orientation val="minMax"/>
        </c:scaling>
        <c:delete val="0"/>
        <c:axPos val="b"/>
        <c:majorTickMark val="out"/>
        <c:minorTickMark val="none"/>
        <c:tickLblPos val="nextTo"/>
        <c:txPr>
          <a:bodyPr/>
          <a:lstStyle/>
          <a:p>
            <a:pPr>
              <a:defRPr sz="1400" b="1"/>
            </a:pPr>
            <a:endParaRPr lang="en-US"/>
          </a:p>
        </c:txPr>
        <c:crossAx val="104394752"/>
        <c:crosses val="autoZero"/>
        <c:auto val="1"/>
        <c:lblAlgn val="ctr"/>
        <c:lblOffset val="100"/>
        <c:noMultiLvlLbl val="0"/>
      </c:catAx>
      <c:valAx>
        <c:axId val="104394752"/>
        <c:scaling>
          <c:orientation val="minMax"/>
        </c:scaling>
        <c:delete val="0"/>
        <c:axPos val="l"/>
        <c:majorGridlines/>
        <c:title>
          <c:tx>
            <c:rich>
              <a:bodyPr rot="-5400000" vert="horz"/>
              <a:lstStyle/>
              <a:p>
                <a:pPr>
                  <a:defRPr sz="1600" b="1"/>
                </a:pPr>
                <a:r>
                  <a:rPr lang="en-US" sz="1600" b="1"/>
                  <a:t>free fatty acid pMoles/ul</a:t>
                </a:r>
              </a:p>
            </c:rich>
          </c:tx>
          <c:layout/>
          <c:overlay val="0"/>
        </c:title>
        <c:numFmt formatCode="General" sourceLinked="1"/>
        <c:majorTickMark val="out"/>
        <c:minorTickMark val="none"/>
        <c:tickLblPos val="nextTo"/>
        <c:crossAx val="32333184"/>
        <c:crosses val="autoZero"/>
        <c:crossBetween val="between"/>
      </c:valAx>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ln w="25400">
              <a:solidFill>
                <a:schemeClr val="accent1"/>
              </a:solidFill>
            </a:ln>
          </c:spPr>
          <c:invertIfNegative val="0"/>
          <c:dPt>
            <c:idx val="0"/>
            <c:invertIfNegative val="0"/>
            <c:bubble3D val="0"/>
            <c:spPr>
              <a:solidFill>
                <a:schemeClr val="bg1"/>
              </a:solidFill>
              <a:ln w="25400">
                <a:solidFill>
                  <a:schemeClr val="tx1"/>
                </a:solidFill>
              </a:ln>
            </c:spPr>
          </c:dPt>
          <c:dPt>
            <c:idx val="1"/>
            <c:invertIfNegative val="0"/>
            <c:bubble3D val="0"/>
            <c:spPr>
              <a:pattFill prst="wdUpDiag">
                <a:fgClr>
                  <a:schemeClr val="tx1"/>
                </a:fgClr>
                <a:bgClr>
                  <a:schemeClr val="bg1"/>
                </a:bgClr>
              </a:pattFill>
              <a:ln w="25400">
                <a:solidFill>
                  <a:schemeClr val="tx1"/>
                </a:solidFill>
              </a:ln>
            </c:spPr>
          </c:dPt>
          <c:dPt>
            <c:idx val="2"/>
            <c:invertIfNegative val="0"/>
            <c:bubble3D val="0"/>
            <c:spPr>
              <a:solidFill>
                <a:schemeClr val="tx1">
                  <a:lumMod val="50000"/>
                  <a:lumOff val="50000"/>
                </a:schemeClr>
              </a:solidFill>
              <a:ln w="25400">
                <a:solidFill>
                  <a:schemeClr val="tx1"/>
                </a:solidFill>
              </a:ln>
            </c:spPr>
          </c:dPt>
          <c:dPt>
            <c:idx val="3"/>
            <c:invertIfNegative val="0"/>
            <c:bubble3D val="0"/>
            <c:spPr>
              <a:pattFill prst="wdUpDiag">
                <a:fgClr>
                  <a:schemeClr val="tx1"/>
                </a:fgClr>
                <a:bgClr>
                  <a:schemeClr val="tx1">
                    <a:lumMod val="50000"/>
                    <a:lumOff val="50000"/>
                  </a:schemeClr>
                </a:bgClr>
              </a:pattFill>
              <a:ln w="25400">
                <a:solidFill>
                  <a:schemeClr val="tx1"/>
                </a:solidFill>
              </a:ln>
            </c:spPr>
          </c:dPt>
          <c:errBars>
            <c:errBarType val="plus"/>
            <c:errValType val="cust"/>
            <c:noEndCap val="0"/>
            <c:plus>
              <c:numRef>
                <c:f>Sheet1!$M$14:$P$14</c:f>
                <c:numCache>
                  <c:formatCode>General</c:formatCode>
                  <c:ptCount val="4"/>
                  <c:pt idx="0">
                    <c:v>2.8879999999999999E-2</c:v>
                  </c:pt>
                  <c:pt idx="1">
                    <c:v>6.7879999999999996E-2</c:v>
                  </c:pt>
                  <c:pt idx="2">
                    <c:v>0.23069999999999999</c:v>
                  </c:pt>
                  <c:pt idx="3">
                    <c:v>0.41149999999999998</c:v>
                  </c:pt>
                </c:numCache>
              </c:numRef>
            </c:plus>
            <c:minus>
              <c:numLit>
                <c:formatCode>General</c:formatCode>
                <c:ptCount val="1"/>
                <c:pt idx="0">
                  <c:v>1</c:v>
                </c:pt>
              </c:numLit>
            </c:minus>
            <c:spPr>
              <a:ln w="25400">
                <a:solidFill>
                  <a:schemeClr val="tx1"/>
                </a:solidFill>
              </a:ln>
            </c:spPr>
          </c:errBars>
          <c:cat>
            <c:strRef>
              <c:f>Sheet1!$M$3:$P$3</c:f>
              <c:strCache>
                <c:ptCount val="4"/>
                <c:pt idx="0">
                  <c:v>B6 CD</c:v>
                </c:pt>
                <c:pt idx="1">
                  <c:v>B6 HFD</c:v>
                </c:pt>
                <c:pt idx="2">
                  <c:v>MRL CD</c:v>
                </c:pt>
                <c:pt idx="3">
                  <c:v>MRL HFD</c:v>
                </c:pt>
              </c:strCache>
            </c:strRef>
          </c:cat>
          <c:val>
            <c:numRef>
              <c:f>Sheet1!$M$12:$P$12</c:f>
              <c:numCache>
                <c:formatCode>General</c:formatCode>
                <c:ptCount val="4"/>
                <c:pt idx="0">
                  <c:v>0.16220000000000001</c:v>
                </c:pt>
                <c:pt idx="1">
                  <c:v>0.13109999999999999</c:v>
                </c:pt>
                <c:pt idx="2">
                  <c:v>0.74460000000000004</c:v>
                </c:pt>
                <c:pt idx="3">
                  <c:v>2.9620000000000002</c:v>
                </c:pt>
              </c:numCache>
            </c:numRef>
          </c:val>
        </c:ser>
        <c:dLbls>
          <c:showLegendKey val="0"/>
          <c:showVal val="0"/>
          <c:showCatName val="0"/>
          <c:showSerName val="0"/>
          <c:showPercent val="0"/>
          <c:showBubbleSize val="0"/>
        </c:dLbls>
        <c:gapWidth val="20"/>
        <c:axId val="142471168"/>
        <c:axId val="151458176"/>
      </c:barChart>
      <c:catAx>
        <c:axId val="142471168"/>
        <c:scaling>
          <c:orientation val="minMax"/>
        </c:scaling>
        <c:delete val="0"/>
        <c:axPos val="b"/>
        <c:majorTickMark val="out"/>
        <c:minorTickMark val="none"/>
        <c:tickLblPos val="nextTo"/>
        <c:txPr>
          <a:bodyPr/>
          <a:lstStyle/>
          <a:p>
            <a:pPr>
              <a:defRPr sz="1200" b="1"/>
            </a:pPr>
            <a:endParaRPr lang="en-US"/>
          </a:p>
        </c:txPr>
        <c:crossAx val="151458176"/>
        <c:crosses val="autoZero"/>
        <c:auto val="1"/>
        <c:lblAlgn val="ctr"/>
        <c:lblOffset val="100"/>
        <c:noMultiLvlLbl val="0"/>
      </c:catAx>
      <c:valAx>
        <c:axId val="151458176"/>
        <c:scaling>
          <c:orientation val="minMax"/>
        </c:scaling>
        <c:delete val="0"/>
        <c:axPos val="l"/>
        <c:majorGridlines/>
        <c:title>
          <c:tx>
            <c:rich>
              <a:bodyPr rot="-5400000" vert="horz"/>
              <a:lstStyle/>
              <a:p>
                <a:pPr>
                  <a:defRPr sz="1600"/>
                </a:pPr>
                <a:r>
                  <a:rPr lang="en-US" sz="1600" dirty="0" err="1"/>
                  <a:t>tricep</a:t>
                </a:r>
                <a:r>
                  <a:rPr lang="en-US" sz="1600" dirty="0"/>
                  <a:t> </a:t>
                </a:r>
                <a:r>
                  <a:rPr lang="en-US" sz="1600" dirty="0" smtClean="0"/>
                  <a:t>pAMPK</a:t>
                </a:r>
              </a:p>
              <a:p>
                <a:pPr>
                  <a:defRPr sz="1600"/>
                </a:pPr>
                <a:r>
                  <a:rPr lang="en-US" sz="1600" dirty="0" smtClean="0"/>
                  <a:t>arbitrary units</a:t>
                </a:r>
                <a:endParaRPr lang="en-US" sz="1600" dirty="0"/>
              </a:p>
            </c:rich>
          </c:tx>
          <c:layout/>
          <c:overlay val="0"/>
        </c:title>
        <c:numFmt formatCode="General" sourceLinked="1"/>
        <c:majorTickMark val="out"/>
        <c:minorTickMark val="none"/>
        <c:tickLblPos val="nextTo"/>
        <c:crossAx val="142471168"/>
        <c:crosses val="autoZero"/>
        <c:crossBetween val="between"/>
      </c:valAx>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ln w="25400">
              <a:solidFill>
                <a:schemeClr val="tx1"/>
              </a:solidFill>
            </a:ln>
          </c:spPr>
          <c:invertIfNegative val="0"/>
          <c:dPt>
            <c:idx val="0"/>
            <c:invertIfNegative val="0"/>
            <c:bubble3D val="0"/>
            <c:spPr>
              <a:solidFill>
                <a:schemeClr val="bg1"/>
              </a:solidFill>
              <a:ln w="25400">
                <a:solidFill>
                  <a:schemeClr val="tx1"/>
                </a:solidFill>
              </a:ln>
            </c:spPr>
          </c:dPt>
          <c:dPt>
            <c:idx val="1"/>
            <c:invertIfNegative val="0"/>
            <c:bubble3D val="0"/>
            <c:spPr>
              <a:pattFill prst="wdUpDiag">
                <a:fgClr>
                  <a:schemeClr val="tx1"/>
                </a:fgClr>
                <a:bgClr>
                  <a:schemeClr val="bg1"/>
                </a:bgClr>
              </a:pattFill>
              <a:ln w="25400">
                <a:solidFill>
                  <a:schemeClr val="tx1"/>
                </a:solidFill>
              </a:ln>
            </c:spPr>
          </c:dPt>
          <c:dPt>
            <c:idx val="2"/>
            <c:invertIfNegative val="0"/>
            <c:bubble3D val="0"/>
            <c:spPr>
              <a:solidFill>
                <a:schemeClr val="tx1">
                  <a:lumMod val="50000"/>
                  <a:lumOff val="50000"/>
                </a:schemeClr>
              </a:solidFill>
              <a:ln w="25400">
                <a:solidFill>
                  <a:schemeClr val="tx1"/>
                </a:solidFill>
              </a:ln>
            </c:spPr>
          </c:dPt>
          <c:dPt>
            <c:idx val="3"/>
            <c:invertIfNegative val="0"/>
            <c:bubble3D val="0"/>
            <c:spPr>
              <a:pattFill prst="wdUpDiag">
                <a:fgClr>
                  <a:schemeClr val="tx1"/>
                </a:fgClr>
                <a:bgClr>
                  <a:schemeClr val="tx1">
                    <a:lumMod val="50000"/>
                    <a:lumOff val="50000"/>
                  </a:schemeClr>
                </a:bgClr>
              </a:pattFill>
              <a:ln w="25400">
                <a:solidFill>
                  <a:schemeClr val="tx1"/>
                </a:solidFill>
              </a:ln>
            </c:spPr>
          </c:dPt>
          <c:errBars>
            <c:errBarType val="plus"/>
            <c:errValType val="cust"/>
            <c:noEndCap val="0"/>
            <c:plus>
              <c:numRef>
                <c:f>Sheet1!$M$31:$P$31</c:f>
                <c:numCache>
                  <c:formatCode>General</c:formatCode>
                  <c:ptCount val="4"/>
                  <c:pt idx="0">
                    <c:v>0.15529999999999999</c:v>
                  </c:pt>
                  <c:pt idx="1">
                    <c:v>6.6500000000000004E-2</c:v>
                  </c:pt>
                  <c:pt idx="2">
                    <c:v>6.3769999999999993E-2</c:v>
                  </c:pt>
                  <c:pt idx="3">
                    <c:v>1.3069999999999999</c:v>
                  </c:pt>
                </c:numCache>
              </c:numRef>
            </c:plus>
            <c:minus>
              <c:numLit>
                <c:formatCode>General</c:formatCode>
                <c:ptCount val="1"/>
                <c:pt idx="0">
                  <c:v>1</c:v>
                </c:pt>
              </c:numLit>
            </c:minus>
            <c:spPr>
              <a:ln w="25400">
                <a:solidFill>
                  <a:schemeClr val="tx1"/>
                </a:solidFill>
              </a:ln>
            </c:spPr>
          </c:errBars>
          <c:cat>
            <c:strRef>
              <c:f>Sheet1!$M$3:$P$3</c:f>
              <c:strCache>
                <c:ptCount val="4"/>
                <c:pt idx="0">
                  <c:v>B6 CD</c:v>
                </c:pt>
                <c:pt idx="1">
                  <c:v>B6 HFD</c:v>
                </c:pt>
                <c:pt idx="2">
                  <c:v>MRL CD</c:v>
                </c:pt>
                <c:pt idx="3">
                  <c:v>MRL HFD</c:v>
                </c:pt>
              </c:strCache>
            </c:strRef>
          </c:cat>
          <c:val>
            <c:numRef>
              <c:f>Sheet1!$M$29:$P$29</c:f>
              <c:numCache>
                <c:formatCode>General</c:formatCode>
                <c:ptCount val="4"/>
                <c:pt idx="0">
                  <c:v>0.33360000000000001</c:v>
                </c:pt>
                <c:pt idx="1">
                  <c:v>0.28410000000000002</c:v>
                </c:pt>
                <c:pt idx="2">
                  <c:v>0.42809999999999998</c:v>
                </c:pt>
                <c:pt idx="3">
                  <c:v>2.9540000000000002</c:v>
                </c:pt>
              </c:numCache>
            </c:numRef>
          </c:val>
        </c:ser>
        <c:dLbls>
          <c:showLegendKey val="0"/>
          <c:showVal val="0"/>
          <c:showCatName val="0"/>
          <c:showSerName val="0"/>
          <c:showPercent val="0"/>
          <c:showBubbleSize val="0"/>
        </c:dLbls>
        <c:gapWidth val="20"/>
        <c:axId val="99057664"/>
        <c:axId val="99059200"/>
      </c:barChart>
      <c:catAx>
        <c:axId val="99057664"/>
        <c:scaling>
          <c:orientation val="minMax"/>
        </c:scaling>
        <c:delete val="0"/>
        <c:axPos val="b"/>
        <c:majorTickMark val="out"/>
        <c:minorTickMark val="none"/>
        <c:tickLblPos val="nextTo"/>
        <c:txPr>
          <a:bodyPr/>
          <a:lstStyle/>
          <a:p>
            <a:pPr>
              <a:defRPr sz="1200" b="1"/>
            </a:pPr>
            <a:endParaRPr lang="en-US"/>
          </a:p>
        </c:txPr>
        <c:crossAx val="99059200"/>
        <c:crosses val="autoZero"/>
        <c:auto val="1"/>
        <c:lblAlgn val="ctr"/>
        <c:lblOffset val="100"/>
        <c:noMultiLvlLbl val="0"/>
      </c:catAx>
      <c:valAx>
        <c:axId val="99059200"/>
        <c:scaling>
          <c:orientation val="minMax"/>
        </c:scaling>
        <c:delete val="0"/>
        <c:axPos val="l"/>
        <c:majorGridlines/>
        <c:title>
          <c:tx>
            <c:rich>
              <a:bodyPr rot="-5400000" vert="horz"/>
              <a:lstStyle/>
              <a:p>
                <a:pPr>
                  <a:defRPr sz="1600"/>
                </a:pPr>
                <a:r>
                  <a:rPr lang="en-US" sz="1600" dirty="0"/>
                  <a:t>quadriceps </a:t>
                </a:r>
                <a:r>
                  <a:rPr lang="en-US" sz="1600" dirty="0" smtClean="0"/>
                  <a:t>pAMPK</a:t>
                </a:r>
              </a:p>
              <a:p>
                <a:pPr>
                  <a:defRPr sz="1600"/>
                </a:pPr>
                <a:r>
                  <a:rPr lang="en-US" sz="1600" dirty="0" smtClean="0"/>
                  <a:t>arbitrary units</a:t>
                </a:r>
                <a:endParaRPr lang="en-US" sz="1600" dirty="0"/>
              </a:p>
            </c:rich>
          </c:tx>
          <c:layout/>
          <c:overlay val="0"/>
        </c:title>
        <c:numFmt formatCode="General" sourceLinked="1"/>
        <c:majorTickMark val="out"/>
        <c:minorTickMark val="none"/>
        <c:tickLblPos val="nextTo"/>
        <c:crossAx val="99057664"/>
        <c:crosses val="autoZero"/>
        <c:crossBetween val="between"/>
      </c:valAx>
    </c:plotArea>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v>LV Mass / Tibia Length</c:v>
          </c:tx>
          <c:spPr>
            <a:ln w="31750"/>
          </c:spPr>
          <c:invertIfNegative val="0"/>
          <c:dPt>
            <c:idx val="0"/>
            <c:invertIfNegative val="0"/>
            <c:bubble3D val="0"/>
            <c:spPr>
              <a:solidFill>
                <a:sysClr val="windowText" lastClr="000000"/>
              </a:solidFill>
              <a:ln w="31750">
                <a:solidFill>
                  <a:sysClr val="windowText" lastClr="000000"/>
                </a:solidFill>
              </a:ln>
            </c:spPr>
          </c:dPt>
          <c:dPt>
            <c:idx val="1"/>
            <c:invertIfNegative val="0"/>
            <c:bubble3D val="0"/>
            <c:spPr>
              <a:pattFill prst="wdUpDiag">
                <a:fgClr>
                  <a:sysClr val="windowText" lastClr="000000"/>
                </a:fgClr>
                <a:bgClr>
                  <a:sysClr val="window" lastClr="FFFFFF">
                    <a:lumMod val="75000"/>
                  </a:sysClr>
                </a:bgClr>
              </a:pattFill>
              <a:ln w="31750">
                <a:solidFill>
                  <a:sysClr val="windowText" lastClr="000000"/>
                </a:solidFill>
              </a:ln>
            </c:spPr>
          </c:dPt>
          <c:dPt>
            <c:idx val="2"/>
            <c:invertIfNegative val="0"/>
            <c:bubble3D val="0"/>
            <c:spPr>
              <a:solidFill>
                <a:srgbClr val="FF0000"/>
              </a:solidFill>
              <a:ln w="31750">
                <a:solidFill>
                  <a:sysClr val="windowText" lastClr="000000"/>
                </a:solidFill>
              </a:ln>
            </c:spPr>
          </c:dPt>
          <c:dPt>
            <c:idx val="3"/>
            <c:invertIfNegative val="0"/>
            <c:bubble3D val="0"/>
            <c:spPr>
              <a:pattFill prst="wdUpDiag">
                <a:fgClr>
                  <a:sysClr val="windowText" lastClr="000000"/>
                </a:fgClr>
                <a:bgClr>
                  <a:srgbClr val="FF0000"/>
                </a:bgClr>
              </a:pattFill>
              <a:ln w="31750">
                <a:solidFill>
                  <a:sysClr val="windowText" lastClr="000000"/>
                </a:solidFill>
              </a:ln>
            </c:spPr>
          </c:dPt>
          <c:errBars>
            <c:errBarType val="both"/>
            <c:errValType val="cust"/>
            <c:noEndCap val="0"/>
            <c:plus>
              <c:numRef>
                <c:f>('LV Mass over Tibia Length'!$B$4,'LV Mass over Tibia Length'!$D$4,'LV Mass over Tibia Length'!$J$4,'LV Mass over Tibia Length'!$L$4)</c:f>
                <c:numCache>
                  <c:formatCode>General</c:formatCode>
                  <c:ptCount val="4"/>
                  <c:pt idx="0">
                    <c:v>0.16655454442855108</c:v>
                  </c:pt>
                  <c:pt idx="1">
                    <c:v>0.21704006220256603</c:v>
                  </c:pt>
                  <c:pt idx="2">
                    <c:v>0.21560251678697073</c:v>
                  </c:pt>
                  <c:pt idx="3">
                    <c:v>0.3994129656518221</c:v>
                  </c:pt>
                </c:numCache>
              </c:numRef>
            </c:plus>
            <c:minus>
              <c:numRef>
                <c:f>('LV Mass over Tibia Length'!$B$4,'LV Mass over Tibia Length'!$D$4,'LV Mass over Tibia Length'!$J$4,'LV Mass over Tibia Length'!$L$4)</c:f>
                <c:numCache>
                  <c:formatCode>General</c:formatCode>
                  <c:ptCount val="4"/>
                  <c:pt idx="0">
                    <c:v>0.16655454442855108</c:v>
                  </c:pt>
                  <c:pt idx="1">
                    <c:v>0.21704006220256603</c:v>
                  </c:pt>
                  <c:pt idx="2">
                    <c:v>0.21560251678697073</c:v>
                  </c:pt>
                  <c:pt idx="3">
                    <c:v>0.3994129656518221</c:v>
                  </c:pt>
                </c:numCache>
              </c:numRef>
            </c:minus>
            <c:spPr>
              <a:ln w="50800"/>
            </c:spPr>
          </c:errBars>
          <c:cat>
            <c:strRef>
              <c:f>'LV Mass over Tibia Length'!$O$19:$R$19</c:f>
              <c:strCache>
                <c:ptCount val="4"/>
                <c:pt idx="0">
                  <c:v>B6 CD (n=8)</c:v>
                </c:pt>
                <c:pt idx="1">
                  <c:v>B6 HFD (n=18)</c:v>
                </c:pt>
                <c:pt idx="2">
                  <c:v>MRL CD (n=7)</c:v>
                </c:pt>
                <c:pt idx="3">
                  <c:v>MRL HFD (n=15)</c:v>
                </c:pt>
              </c:strCache>
            </c:strRef>
          </c:cat>
          <c:val>
            <c:numRef>
              <c:f>('LV Mass over Tibia Length'!$B$3,'LV Mass over Tibia Length'!$D$3,'LV Mass over Tibia Length'!$J$3,'LV Mass over Tibia Length'!$L$3)</c:f>
              <c:numCache>
                <c:formatCode>General</c:formatCode>
                <c:ptCount val="4"/>
                <c:pt idx="0">
                  <c:v>4.3135828529655749</c:v>
                </c:pt>
                <c:pt idx="1">
                  <c:v>5.2438968046611016</c:v>
                </c:pt>
                <c:pt idx="2">
                  <c:v>6.7592829111043953</c:v>
                </c:pt>
                <c:pt idx="3">
                  <c:v>7.0863622479827688</c:v>
                </c:pt>
              </c:numCache>
            </c:numRef>
          </c:val>
        </c:ser>
        <c:dLbls>
          <c:showLegendKey val="0"/>
          <c:showVal val="0"/>
          <c:showCatName val="0"/>
          <c:showSerName val="0"/>
          <c:showPercent val="0"/>
          <c:showBubbleSize val="0"/>
        </c:dLbls>
        <c:gapWidth val="40"/>
        <c:axId val="80290176"/>
        <c:axId val="80291712"/>
      </c:barChart>
      <c:catAx>
        <c:axId val="80290176"/>
        <c:scaling>
          <c:orientation val="minMax"/>
        </c:scaling>
        <c:delete val="0"/>
        <c:axPos val="b"/>
        <c:majorTickMark val="out"/>
        <c:minorTickMark val="none"/>
        <c:tickLblPos val="nextTo"/>
        <c:txPr>
          <a:bodyPr/>
          <a:lstStyle/>
          <a:p>
            <a:pPr>
              <a:defRPr sz="2400" b="1"/>
            </a:pPr>
            <a:endParaRPr lang="en-US"/>
          </a:p>
        </c:txPr>
        <c:crossAx val="80291712"/>
        <c:crosses val="autoZero"/>
        <c:auto val="1"/>
        <c:lblAlgn val="ctr"/>
        <c:lblOffset val="100"/>
        <c:noMultiLvlLbl val="0"/>
      </c:catAx>
      <c:valAx>
        <c:axId val="80291712"/>
        <c:scaling>
          <c:orientation val="minMax"/>
        </c:scaling>
        <c:delete val="0"/>
        <c:axPos val="l"/>
        <c:majorGridlines/>
        <c:title>
          <c:tx>
            <c:rich>
              <a:bodyPr rot="-5400000" vert="horz"/>
              <a:lstStyle/>
              <a:p>
                <a:pPr>
                  <a:defRPr sz="2400"/>
                </a:pPr>
                <a:r>
                  <a:rPr lang="en-US" sz="2400" dirty="0"/>
                  <a:t>LV Mass / Tibia Length</a:t>
                </a:r>
              </a:p>
            </c:rich>
          </c:tx>
          <c:layout/>
          <c:overlay val="0"/>
        </c:title>
        <c:numFmt formatCode="General" sourceLinked="1"/>
        <c:majorTickMark val="out"/>
        <c:minorTickMark val="none"/>
        <c:tickLblPos val="nextTo"/>
        <c:crossAx val="80290176"/>
        <c:crosses val="autoZero"/>
        <c:crossBetween val="between"/>
      </c:valAx>
    </c:plotArea>
    <c:plotVisOnly val="1"/>
    <c:dispBlanksAs val="gap"/>
    <c:showDLblsOverMax val="0"/>
  </c:chart>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spPr>
            <a:ln w="38100"/>
          </c:spPr>
          <c:invertIfNegative val="0"/>
          <c:dPt>
            <c:idx val="0"/>
            <c:invertIfNegative val="0"/>
            <c:bubble3D val="0"/>
            <c:spPr>
              <a:solidFill>
                <a:sysClr val="windowText" lastClr="000000"/>
              </a:solidFill>
              <a:ln w="38100">
                <a:solidFill>
                  <a:sysClr val="windowText" lastClr="000000"/>
                </a:solidFill>
              </a:ln>
            </c:spPr>
          </c:dPt>
          <c:dPt>
            <c:idx val="1"/>
            <c:invertIfNegative val="0"/>
            <c:bubble3D val="0"/>
            <c:spPr>
              <a:pattFill prst="wdUpDiag">
                <a:fgClr>
                  <a:sysClr val="windowText" lastClr="000000"/>
                </a:fgClr>
                <a:bgClr>
                  <a:sysClr val="window" lastClr="FFFFFF">
                    <a:lumMod val="75000"/>
                  </a:sysClr>
                </a:bgClr>
              </a:pattFill>
              <a:ln w="38100">
                <a:solidFill>
                  <a:sysClr val="windowText" lastClr="000000"/>
                </a:solidFill>
              </a:ln>
            </c:spPr>
          </c:dPt>
          <c:dPt>
            <c:idx val="2"/>
            <c:invertIfNegative val="0"/>
            <c:bubble3D val="0"/>
            <c:spPr>
              <a:solidFill>
                <a:srgbClr val="FF0000"/>
              </a:solidFill>
              <a:ln w="38100">
                <a:solidFill>
                  <a:sysClr val="windowText" lastClr="000000"/>
                </a:solidFill>
              </a:ln>
            </c:spPr>
          </c:dPt>
          <c:dPt>
            <c:idx val="3"/>
            <c:invertIfNegative val="0"/>
            <c:bubble3D val="0"/>
            <c:spPr>
              <a:pattFill prst="wdUpDiag">
                <a:fgClr>
                  <a:sysClr val="windowText" lastClr="000000"/>
                </a:fgClr>
                <a:bgClr>
                  <a:srgbClr val="FF0000"/>
                </a:bgClr>
              </a:pattFill>
              <a:ln w="38100">
                <a:solidFill>
                  <a:sysClr val="windowText" lastClr="000000"/>
                </a:solidFill>
              </a:ln>
            </c:spPr>
          </c:dPt>
          <c:errBars>
            <c:errBarType val="both"/>
            <c:errValType val="cust"/>
            <c:noEndCap val="0"/>
            <c:plus>
              <c:numRef>
                <c:f>(Sheet1!$F$5,Sheet1!$F$8,Sheet1!$F$11,Sheet1!$F$14)</c:f>
                <c:numCache>
                  <c:formatCode>General</c:formatCode>
                  <c:ptCount val="4"/>
                  <c:pt idx="0">
                    <c:v>28.612943571625213</c:v>
                  </c:pt>
                  <c:pt idx="1">
                    <c:v>29.05977449117421</c:v>
                  </c:pt>
                  <c:pt idx="2">
                    <c:v>22.191057715882742</c:v>
                  </c:pt>
                  <c:pt idx="3">
                    <c:v>18.28366427358927</c:v>
                  </c:pt>
                </c:numCache>
              </c:numRef>
            </c:plus>
            <c:minus>
              <c:numRef>
                <c:f>(Sheet1!$F$5,Sheet1!$F$8,Sheet1!$F$11,Sheet1!$F$14)</c:f>
                <c:numCache>
                  <c:formatCode>General</c:formatCode>
                  <c:ptCount val="4"/>
                  <c:pt idx="0">
                    <c:v>28.612943571625213</c:v>
                  </c:pt>
                  <c:pt idx="1">
                    <c:v>29.05977449117421</c:v>
                  </c:pt>
                  <c:pt idx="2">
                    <c:v>22.191057715882742</c:v>
                  </c:pt>
                  <c:pt idx="3">
                    <c:v>18.28366427358927</c:v>
                  </c:pt>
                </c:numCache>
              </c:numRef>
            </c:minus>
            <c:spPr>
              <a:ln w="38100"/>
            </c:spPr>
          </c:errBars>
          <c:cat>
            <c:strRef>
              <c:f>(Sheet1!$A$5,Sheet1!$A$8,Sheet1!$A$11,Sheet1!$A$14)</c:f>
              <c:strCache>
                <c:ptCount val="4"/>
                <c:pt idx="0">
                  <c:v>B6 CD</c:v>
                </c:pt>
                <c:pt idx="1">
                  <c:v>B6 HFD</c:v>
                </c:pt>
                <c:pt idx="2">
                  <c:v>MRL CD</c:v>
                </c:pt>
                <c:pt idx="3">
                  <c:v>MRL HFD</c:v>
                </c:pt>
              </c:strCache>
            </c:strRef>
          </c:cat>
          <c:val>
            <c:numRef>
              <c:f>(Sheet1!$D$5,Sheet1!$D$8,Sheet1!$D$11,Sheet1!$D$14)</c:f>
              <c:numCache>
                <c:formatCode>0.00</c:formatCode>
                <c:ptCount val="4"/>
                <c:pt idx="0">
                  <c:v>168.66386831969641</c:v>
                </c:pt>
                <c:pt idx="1">
                  <c:v>132.28085507452334</c:v>
                </c:pt>
                <c:pt idx="2">
                  <c:v>57.170862924650201</c:v>
                </c:pt>
                <c:pt idx="3">
                  <c:v>41.884413681130063</c:v>
                </c:pt>
              </c:numCache>
            </c:numRef>
          </c:val>
        </c:ser>
        <c:dLbls>
          <c:showLegendKey val="0"/>
          <c:showVal val="0"/>
          <c:showCatName val="0"/>
          <c:showSerName val="0"/>
          <c:showPercent val="0"/>
          <c:showBubbleSize val="0"/>
        </c:dLbls>
        <c:gapWidth val="40"/>
        <c:axId val="85570304"/>
        <c:axId val="85571840"/>
      </c:barChart>
      <c:catAx>
        <c:axId val="85570304"/>
        <c:scaling>
          <c:orientation val="minMax"/>
        </c:scaling>
        <c:delete val="0"/>
        <c:axPos val="b"/>
        <c:majorTickMark val="out"/>
        <c:minorTickMark val="none"/>
        <c:tickLblPos val="nextTo"/>
        <c:txPr>
          <a:bodyPr/>
          <a:lstStyle/>
          <a:p>
            <a:pPr>
              <a:defRPr sz="1200" b="1">
                <a:latin typeface="Comic Sans MS" panose="030F0702030302020204" pitchFamily="66" charset="0"/>
              </a:defRPr>
            </a:pPr>
            <a:endParaRPr lang="en-US"/>
          </a:p>
        </c:txPr>
        <c:crossAx val="85571840"/>
        <c:crosses val="autoZero"/>
        <c:auto val="1"/>
        <c:lblAlgn val="ctr"/>
        <c:lblOffset val="100"/>
        <c:noMultiLvlLbl val="0"/>
      </c:catAx>
      <c:valAx>
        <c:axId val="85571840"/>
        <c:scaling>
          <c:orientation val="minMax"/>
        </c:scaling>
        <c:delete val="1"/>
        <c:axPos val="l"/>
        <c:majorGridlines/>
        <c:title>
          <c:tx>
            <c:rich>
              <a:bodyPr rot="-5400000" vert="horz"/>
              <a:lstStyle/>
              <a:p>
                <a:pPr>
                  <a:defRPr sz="1600" b="1"/>
                </a:pPr>
                <a:r>
                  <a:rPr lang="en-US" sz="1600" b="1"/>
                  <a:t>pAMPK (arbitary units)</a:t>
                </a:r>
              </a:p>
            </c:rich>
          </c:tx>
          <c:layout/>
          <c:overlay val="0"/>
        </c:title>
        <c:numFmt formatCode="0.00" sourceLinked="1"/>
        <c:majorTickMark val="out"/>
        <c:minorTickMark val="none"/>
        <c:tickLblPos val="nextTo"/>
        <c:crossAx val="85570304"/>
        <c:crosses val="autoZero"/>
        <c:crossBetween val="between"/>
      </c:valAx>
    </c:plotArea>
    <c:plotVisOnly val="1"/>
    <c:dispBlanksAs val="gap"/>
    <c:showDLblsOverMax val="0"/>
  </c:chart>
  <c:externalData r:id="rId2">
    <c:autoUpdate val="0"/>
  </c:externalData>
</c:chartSpace>
</file>

<file path=ppt/drawings/drawing1.xml><?xml version="1.0" encoding="utf-8"?>
<c:userShapes xmlns:c="http://schemas.openxmlformats.org/drawingml/2006/chart">
  <cdr:relSizeAnchor xmlns:cdr="http://schemas.openxmlformats.org/drawingml/2006/chartDrawing">
    <cdr:from>
      <cdr:x>0.21053</cdr:x>
      <cdr:y>0.53846</cdr:y>
    </cdr:from>
    <cdr:to>
      <cdr:x>0.31579</cdr:x>
      <cdr:y>0.58974</cdr:y>
    </cdr:to>
    <cdr:grpSp>
      <cdr:nvGrpSpPr>
        <cdr:cNvPr id="9" name="Group 8"/>
        <cdr:cNvGrpSpPr/>
      </cdr:nvGrpSpPr>
      <cdr:grpSpPr>
        <a:xfrm xmlns:a="http://schemas.openxmlformats.org/drawingml/2006/main">
          <a:off x="1989256" y="3364513"/>
          <a:ext cx="994581" cy="320418"/>
          <a:chOff x="914400" y="1600199"/>
          <a:chExt cx="457200" cy="152400"/>
        </a:xfrm>
      </cdr:grpSpPr>
      <cdr:cxnSp macro="">
        <cdr:nvCxnSpPr>
          <cdr:cNvPr id="3" name="Straight Connector 2"/>
          <cdr:cNvCxnSpPr/>
        </cdr:nvCxnSpPr>
        <cdr:spPr>
          <a:xfrm xmlns:a="http://schemas.openxmlformats.org/drawingml/2006/main">
            <a:off x="914400" y="1600199"/>
            <a:ext cx="457200" cy="0"/>
          </a:xfrm>
          <a:prstGeom xmlns:a="http://schemas.openxmlformats.org/drawingml/2006/main" prst="line">
            <a:avLst/>
          </a:prstGeom>
          <a:ln xmlns:a="http://schemas.openxmlformats.org/drawingml/2006/main" w="28575">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cxnSp macro="">
        <cdr:nvCxnSpPr>
          <cdr:cNvPr id="5" name="Straight Connector 4"/>
          <cdr:cNvCxnSpPr/>
        </cdr:nvCxnSpPr>
        <cdr:spPr>
          <a:xfrm xmlns:a="http://schemas.openxmlformats.org/drawingml/2006/main">
            <a:off x="914400" y="1676399"/>
            <a:ext cx="228600" cy="0"/>
          </a:xfrm>
          <a:prstGeom xmlns:a="http://schemas.openxmlformats.org/drawingml/2006/main" prst="line">
            <a:avLst/>
          </a:prstGeom>
          <a:ln xmlns:a="http://schemas.openxmlformats.org/drawingml/2006/main" w="28575">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cxnSp macro="">
        <cdr:nvCxnSpPr>
          <cdr:cNvPr id="7" name="Straight Connector 6"/>
          <cdr:cNvCxnSpPr/>
        </cdr:nvCxnSpPr>
        <cdr:spPr>
          <a:xfrm xmlns:a="http://schemas.openxmlformats.org/drawingml/2006/main">
            <a:off x="1143000" y="1752599"/>
            <a:ext cx="228600" cy="0"/>
          </a:xfrm>
          <a:prstGeom xmlns:a="http://schemas.openxmlformats.org/drawingml/2006/main" prst="line">
            <a:avLst/>
          </a:prstGeom>
          <a:ln xmlns:a="http://schemas.openxmlformats.org/drawingml/2006/main" w="28575">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grpSp>
  </cdr:relSizeAnchor>
  <cdr:relSizeAnchor xmlns:cdr="http://schemas.openxmlformats.org/drawingml/2006/chartDrawing">
    <cdr:from>
      <cdr:x>0.80702</cdr:x>
      <cdr:y>0.38462</cdr:y>
    </cdr:from>
    <cdr:to>
      <cdr:x>0.91228</cdr:x>
      <cdr:y>0.4359</cdr:y>
    </cdr:to>
    <cdr:grpSp>
      <cdr:nvGrpSpPr>
        <cdr:cNvPr id="18" name="Group 17"/>
        <cdr:cNvGrpSpPr/>
      </cdr:nvGrpSpPr>
      <cdr:grpSpPr>
        <a:xfrm xmlns:a="http://schemas.openxmlformats.org/drawingml/2006/main">
          <a:off x="7625371" y="2403260"/>
          <a:ext cx="994580" cy="320418"/>
          <a:chOff x="914400" y="1600199"/>
          <a:chExt cx="457200" cy="152400"/>
        </a:xfrm>
      </cdr:grpSpPr>
      <cdr:cxnSp macro="">
        <cdr:nvCxnSpPr>
          <cdr:cNvPr id="19" name="Straight Connector 18"/>
          <cdr:cNvCxnSpPr/>
        </cdr:nvCxnSpPr>
        <cdr:spPr>
          <a:xfrm xmlns:a="http://schemas.openxmlformats.org/drawingml/2006/main">
            <a:off x="914400" y="1600199"/>
            <a:ext cx="457200" cy="0"/>
          </a:xfrm>
          <a:prstGeom xmlns:a="http://schemas.openxmlformats.org/drawingml/2006/main" prst="line">
            <a:avLst/>
          </a:prstGeom>
          <a:ln xmlns:a="http://schemas.openxmlformats.org/drawingml/2006/main" w="28575">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cxnSp macro="">
        <cdr:nvCxnSpPr>
          <cdr:cNvPr id="20" name="Straight Connector 19"/>
          <cdr:cNvCxnSpPr/>
        </cdr:nvCxnSpPr>
        <cdr:spPr>
          <a:xfrm xmlns:a="http://schemas.openxmlformats.org/drawingml/2006/main">
            <a:off x="914400" y="1676399"/>
            <a:ext cx="228600" cy="0"/>
          </a:xfrm>
          <a:prstGeom xmlns:a="http://schemas.openxmlformats.org/drawingml/2006/main" prst="line">
            <a:avLst/>
          </a:prstGeom>
          <a:ln xmlns:a="http://schemas.openxmlformats.org/drawingml/2006/main" w="28575">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cxnSp macro="">
        <cdr:nvCxnSpPr>
          <cdr:cNvPr id="21" name="Straight Connector 20"/>
          <cdr:cNvCxnSpPr/>
        </cdr:nvCxnSpPr>
        <cdr:spPr>
          <a:xfrm xmlns:a="http://schemas.openxmlformats.org/drawingml/2006/main">
            <a:off x="1143000" y="1752599"/>
            <a:ext cx="228600" cy="0"/>
          </a:xfrm>
          <a:prstGeom xmlns:a="http://schemas.openxmlformats.org/drawingml/2006/main" prst="line">
            <a:avLst/>
          </a:prstGeom>
          <a:ln xmlns:a="http://schemas.openxmlformats.org/drawingml/2006/main" w="28575">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grpSp>
  </cdr:relSizeAnchor>
  <cdr:relSizeAnchor xmlns:cdr="http://schemas.openxmlformats.org/drawingml/2006/chartDrawing">
    <cdr:from>
      <cdr:x>0.59649</cdr:x>
      <cdr:y>0.28205</cdr:y>
    </cdr:from>
    <cdr:to>
      <cdr:x>0.70175</cdr:x>
      <cdr:y>0.33333</cdr:y>
    </cdr:to>
    <cdr:grpSp>
      <cdr:nvGrpSpPr>
        <cdr:cNvPr id="22" name="Group 21"/>
        <cdr:cNvGrpSpPr/>
      </cdr:nvGrpSpPr>
      <cdr:grpSpPr>
        <a:xfrm xmlns:a="http://schemas.openxmlformats.org/drawingml/2006/main">
          <a:off x="5636115" y="1762361"/>
          <a:ext cx="994580" cy="320418"/>
          <a:chOff x="914400" y="1600199"/>
          <a:chExt cx="457200" cy="152400"/>
        </a:xfrm>
      </cdr:grpSpPr>
      <cdr:cxnSp macro="">
        <cdr:nvCxnSpPr>
          <cdr:cNvPr id="23" name="Straight Connector 22"/>
          <cdr:cNvCxnSpPr/>
        </cdr:nvCxnSpPr>
        <cdr:spPr>
          <a:xfrm xmlns:a="http://schemas.openxmlformats.org/drawingml/2006/main">
            <a:off x="914400" y="1600199"/>
            <a:ext cx="457200" cy="0"/>
          </a:xfrm>
          <a:prstGeom xmlns:a="http://schemas.openxmlformats.org/drawingml/2006/main" prst="line">
            <a:avLst/>
          </a:prstGeom>
          <a:ln xmlns:a="http://schemas.openxmlformats.org/drawingml/2006/main" w="28575">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cxnSp macro="">
        <cdr:nvCxnSpPr>
          <cdr:cNvPr id="24" name="Straight Connector 23"/>
          <cdr:cNvCxnSpPr/>
        </cdr:nvCxnSpPr>
        <cdr:spPr>
          <a:xfrm xmlns:a="http://schemas.openxmlformats.org/drawingml/2006/main">
            <a:off x="914400" y="1676399"/>
            <a:ext cx="228600" cy="0"/>
          </a:xfrm>
          <a:prstGeom xmlns:a="http://schemas.openxmlformats.org/drawingml/2006/main" prst="line">
            <a:avLst/>
          </a:prstGeom>
          <a:ln xmlns:a="http://schemas.openxmlformats.org/drawingml/2006/main" w="28575">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cxnSp macro="">
        <cdr:nvCxnSpPr>
          <cdr:cNvPr id="25" name="Straight Connector 24"/>
          <cdr:cNvCxnSpPr/>
        </cdr:nvCxnSpPr>
        <cdr:spPr>
          <a:xfrm xmlns:a="http://schemas.openxmlformats.org/drawingml/2006/main">
            <a:off x="1143000" y="1752599"/>
            <a:ext cx="228600" cy="0"/>
          </a:xfrm>
          <a:prstGeom xmlns:a="http://schemas.openxmlformats.org/drawingml/2006/main" prst="line">
            <a:avLst/>
          </a:prstGeom>
          <a:ln xmlns:a="http://schemas.openxmlformats.org/drawingml/2006/main" w="28575">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grpSp>
  </cdr:relSizeAnchor>
  <cdr:relSizeAnchor xmlns:cdr="http://schemas.openxmlformats.org/drawingml/2006/chartDrawing">
    <cdr:from>
      <cdr:x>0.40351</cdr:x>
      <cdr:y>0.69231</cdr:y>
    </cdr:from>
    <cdr:to>
      <cdr:x>0.50877</cdr:x>
      <cdr:y>0.74359</cdr:y>
    </cdr:to>
    <cdr:grpSp>
      <cdr:nvGrpSpPr>
        <cdr:cNvPr id="26" name="Group 25"/>
        <cdr:cNvGrpSpPr/>
      </cdr:nvGrpSpPr>
      <cdr:grpSpPr>
        <a:xfrm xmlns:a="http://schemas.openxmlformats.org/drawingml/2006/main">
          <a:off x="3812685" y="4325830"/>
          <a:ext cx="994581" cy="320418"/>
          <a:chOff x="914400" y="1600199"/>
          <a:chExt cx="457200" cy="152400"/>
        </a:xfrm>
      </cdr:grpSpPr>
      <cdr:cxnSp macro="">
        <cdr:nvCxnSpPr>
          <cdr:cNvPr id="27" name="Straight Connector 26"/>
          <cdr:cNvCxnSpPr/>
        </cdr:nvCxnSpPr>
        <cdr:spPr>
          <a:xfrm xmlns:a="http://schemas.openxmlformats.org/drawingml/2006/main">
            <a:off x="914400" y="1600199"/>
            <a:ext cx="457200" cy="0"/>
          </a:xfrm>
          <a:prstGeom xmlns:a="http://schemas.openxmlformats.org/drawingml/2006/main" prst="line">
            <a:avLst/>
          </a:prstGeom>
          <a:ln xmlns:a="http://schemas.openxmlformats.org/drawingml/2006/main" w="28575">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cxnSp macro="">
        <cdr:nvCxnSpPr>
          <cdr:cNvPr id="28" name="Straight Connector 27"/>
          <cdr:cNvCxnSpPr/>
        </cdr:nvCxnSpPr>
        <cdr:spPr>
          <a:xfrm xmlns:a="http://schemas.openxmlformats.org/drawingml/2006/main">
            <a:off x="914400" y="1676399"/>
            <a:ext cx="228600" cy="0"/>
          </a:xfrm>
          <a:prstGeom xmlns:a="http://schemas.openxmlformats.org/drawingml/2006/main" prst="line">
            <a:avLst/>
          </a:prstGeom>
          <a:ln xmlns:a="http://schemas.openxmlformats.org/drawingml/2006/main" w="28575">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cxnSp macro="">
        <cdr:nvCxnSpPr>
          <cdr:cNvPr id="29" name="Straight Connector 28"/>
          <cdr:cNvCxnSpPr/>
        </cdr:nvCxnSpPr>
        <cdr:spPr>
          <a:xfrm xmlns:a="http://schemas.openxmlformats.org/drawingml/2006/main">
            <a:off x="1143000" y="1752599"/>
            <a:ext cx="228600" cy="0"/>
          </a:xfrm>
          <a:prstGeom xmlns:a="http://schemas.openxmlformats.org/drawingml/2006/main" prst="line">
            <a:avLst/>
          </a:prstGeom>
          <a:ln xmlns:a="http://schemas.openxmlformats.org/drawingml/2006/main" w="28575">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grp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6EFA2E-5AA7-441E-BB5A-3C6C2EE5AF18}" type="datetimeFigureOut">
              <a:rPr lang="en-US" smtClean="0"/>
              <a:t>10/22/2014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7D7CCD-3594-4C8F-A0FA-4DB0B56B1FB5}" type="slidenum">
              <a:rPr lang="en-US" smtClean="0"/>
              <a:t>‹#›</a:t>
            </a:fld>
            <a:endParaRPr lang="en-US"/>
          </a:p>
        </p:txBody>
      </p:sp>
    </p:spTree>
    <p:extLst>
      <p:ext uri="{BB962C8B-B14F-4D97-AF65-F5344CB8AC3E}">
        <p14:creationId xmlns:p14="http://schemas.microsoft.com/office/powerpoint/2010/main" val="1165687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Figure 7.</a:t>
            </a:r>
          </a:p>
        </p:txBody>
      </p:sp>
      <p:sp>
        <p:nvSpPr>
          <p:cNvPr id="19460"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868" indent="-285718">
              <a:defRPr>
                <a:solidFill>
                  <a:schemeClr val="tx1"/>
                </a:solidFill>
                <a:latin typeface="Calibri" pitchFamily="34" charset="0"/>
              </a:defRPr>
            </a:lvl2pPr>
            <a:lvl3pPr marL="1142874" indent="-228574">
              <a:defRPr>
                <a:solidFill>
                  <a:schemeClr val="tx1"/>
                </a:solidFill>
                <a:latin typeface="Calibri" pitchFamily="34" charset="0"/>
              </a:defRPr>
            </a:lvl3pPr>
            <a:lvl4pPr marL="1600023" indent="-228574">
              <a:defRPr>
                <a:solidFill>
                  <a:schemeClr val="tx1"/>
                </a:solidFill>
                <a:latin typeface="Calibri" pitchFamily="34" charset="0"/>
              </a:defRPr>
            </a:lvl4pPr>
            <a:lvl5pPr marL="2057173" indent="-228574">
              <a:defRPr>
                <a:solidFill>
                  <a:schemeClr val="tx1"/>
                </a:solidFill>
                <a:latin typeface="Calibri" pitchFamily="34" charset="0"/>
              </a:defRPr>
            </a:lvl5pPr>
            <a:lvl6pPr marL="2514322" indent="-228574" fontAlgn="base">
              <a:spcBef>
                <a:spcPct val="0"/>
              </a:spcBef>
              <a:spcAft>
                <a:spcPct val="0"/>
              </a:spcAft>
              <a:defRPr>
                <a:solidFill>
                  <a:schemeClr val="tx1"/>
                </a:solidFill>
                <a:latin typeface="Calibri" pitchFamily="34" charset="0"/>
              </a:defRPr>
            </a:lvl6pPr>
            <a:lvl7pPr marL="2971471" indent="-228574" fontAlgn="base">
              <a:spcBef>
                <a:spcPct val="0"/>
              </a:spcBef>
              <a:spcAft>
                <a:spcPct val="0"/>
              </a:spcAft>
              <a:defRPr>
                <a:solidFill>
                  <a:schemeClr val="tx1"/>
                </a:solidFill>
                <a:latin typeface="Calibri" pitchFamily="34" charset="0"/>
              </a:defRPr>
            </a:lvl7pPr>
            <a:lvl8pPr marL="3428620" indent="-228574" fontAlgn="base">
              <a:spcBef>
                <a:spcPct val="0"/>
              </a:spcBef>
              <a:spcAft>
                <a:spcPct val="0"/>
              </a:spcAft>
              <a:defRPr>
                <a:solidFill>
                  <a:schemeClr val="tx1"/>
                </a:solidFill>
                <a:latin typeface="Calibri" pitchFamily="34" charset="0"/>
              </a:defRPr>
            </a:lvl8pPr>
            <a:lvl9pPr marL="3885770" indent="-228574"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3174B4AB-5685-44DA-845B-809E8D56BA08}" type="slidenum">
              <a:rPr lang="en-US" smtClean="0"/>
              <a:pPr fontAlgn="base">
                <a:spcBef>
                  <a:spcPct val="0"/>
                </a:spcBef>
                <a:spcAft>
                  <a:spcPct val="0"/>
                </a:spcAft>
                <a:defRPr/>
              </a:pPr>
              <a:t>4</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Figure 9. EM</a:t>
            </a:r>
          </a:p>
        </p:txBody>
      </p:sp>
      <p:sp>
        <p:nvSpPr>
          <p:cNvPr id="21508"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868" indent="-285718">
              <a:defRPr>
                <a:solidFill>
                  <a:schemeClr val="tx1"/>
                </a:solidFill>
                <a:latin typeface="Calibri" pitchFamily="34" charset="0"/>
              </a:defRPr>
            </a:lvl2pPr>
            <a:lvl3pPr marL="1142874" indent="-228574">
              <a:defRPr>
                <a:solidFill>
                  <a:schemeClr val="tx1"/>
                </a:solidFill>
                <a:latin typeface="Calibri" pitchFamily="34" charset="0"/>
              </a:defRPr>
            </a:lvl3pPr>
            <a:lvl4pPr marL="1600023" indent="-228574">
              <a:defRPr>
                <a:solidFill>
                  <a:schemeClr val="tx1"/>
                </a:solidFill>
                <a:latin typeface="Calibri" pitchFamily="34" charset="0"/>
              </a:defRPr>
            </a:lvl4pPr>
            <a:lvl5pPr marL="2057173" indent="-228574">
              <a:defRPr>
                <a:solidFill>
                  <a:schemeClr val="tx1"/>
                </a:solidFill>
                <a:latin typeface="Calibri" pitchFamily="34" charset="0"/>
              </a:defRPr>
            </a:lvl5pPr>
            <a:lvl6pPr marL="2514322" indent="-228574" fontAlgn="base">
              <a:spcBef>
                <a:spcPct val="0"/>
              </a:spcBef>
              <a:spcAft>
                <a:spcPct val="0"/>
              </a:spcAft>
              <a:defRPr>
                <a:solidFill>
                  <a:schemeClr val="tx1"/>
                </a:solidFill>
                <a:latin typeface="Calibri" pitchFamily="34" charset="0"/>
              </a:defRPr>
            </a:lvl6pPr>
            <a:lvl7pPr marL="2971471" indent="-228574" fontAlgn="base">
              <a:spcBef>
                <a:spcPct val="0"/>
              </a:spcBef>
              <a:spcAft>
                <a:spcPct val="0"/>
              </a:spcAft>
              <a:defRPr>
                <a:solidFill>
                  <a:schemeClr val="tx1"/>
                </a:solidFill>
                <a:latin typeface="Calibri" pitchFamily="34" charset="0"/>
              </a:defRPr>
            </a:lvl7pPr>
            <a:lvl8pPr marL="3428620" indent="-228574" fontAlgn="base">
              <a:spcBef>
                <a:spcPct val="0"/>
              </a:spcBef>
              <a:spcAft>
                <a:spcPct val="0"/>
              </a:spcAft>
              <a:defRPr>
                <a:solidFill>
                  <a:schemeClr val="tx1"/>
                </a:solidFill>
                <a:latin typeface="Calibri" pitchFamily="34" charset="0"/>
              </a:defRPr>
            </a:lvl8pPr>
            <a:lvl9pPr marL="3885770" indent="-228574"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4D4E3B95-097B-404A-B1F6-BACC8CE19938}" type="slidenum">
              <a:rPr lang="en-US" smtClean="0"/>
              <a:pPr fontAlgn="base">
                <a:spcBef>
                  <a:spcPct val="0"/>
                </a:spcBef>
                <a:spcAft>
                  <a:spcPct val="0"/>
                </a:spcAft>
                <a:defRPr/>
              </a:pPr>
              <a:t>5</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F3C758-3C95-4ECC-9967-D171003299BE}" type="slidenum">
              <a:rPr lang="en-US" smtClean="0"/>
              <a:t>6</a:t>
            </a:fld>
            <a:endParaRPr lang="en-US"/>
          </a:p>
        </p:txBody>
      </p:sp>
    </p:spTree>
    <p:extLst>
      <p:ext uri="{BB962C8B-B14F-4D97-AF65-F5344CB8AC3E}">
        <p14:creationId xmlns:p14="http://schemas.microsoft.com/office/powerpoint/2010/main" val="14788795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B6,  d2,</a:t>
            </a:r>
            <a:r>
              <a:rPr lang="en-US" baseline="0" dirty="0" smtClean="0"/>
              <a:t> </a:t>
            </a:r>
            <a:r>
              <a:rPr lang="en-US" baseline="0" dirty="0" err="1" smtClean="0"/>
              <a:t>mrl</a:t>
            </a:r>
            <a:r>
              <a:rPr lang="en-US" baseline="0" dirty="0" smtClean="0"/>
              <a:t> – </a:t>
            </a:r>
            <a:r>
              <a:rPr lang="en-US" baseline="0" smtClean="0"/>
              <a:t>change order!!!</a:t>
            </a:r>
            <a:endParaRPr lang="en-US"/>
          </a:p>
        </p:txBody>
      </p:sp>
      <p:sp>
        <p:nvSpPr>
          <p:cNvPr id="4" name="Slide Number Placeholder 3"/>
          <p:cNvSpPr>
            <a:spLocks noGrp="1"/>
          </p:cNvSpPr>
          <p:nvPr>
            <p:ph type="sldNum" sz="quarter" idx="10"/>
          </p:nvPr>
        </p:nvSpPr>
        <p:spPr/>
        <p:txBody>
          <a:bodyPr/>
          <a:lstStyle/>
          <a:p>
            <a:fld id="{BFF3C758-3C95-4ECC-9967-D171003299BE}" type="slidenum">
              <a:rPr lang="en-US" smtClean="0"/>
              <a:t>7</a:t>
            </a:fld>
            <a:endParaRPr lang="en-US"/>
          </a:p>
        </p:txBody>
      </p:sp>
    </p:spTree>
    <p:extLst>
      <p:ext uri="{BB962C8B-B14F-4D97-AF65-F5344CB8AC3E}">
        <p14:creationId xmlns:p14="http://schemas.microsoft.com/office/powerpoint/2010/main" val="14279588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Fig 1 No morphologic changes in HFD-MRL mice</a:t>
            </a:r>
          </a:p>
          <a:p>
            <a:r>
              <a:rPr lang="en-US" sz="1200" b="0" i="0" kern="1200" dirty="0" smtClean="0">
                <a:solidFill>
                  <a:schemeClr val="tx1"/>
                </a:solidFill>
                <a:effectLst/>
                <a:latin typeface="+mn-lt"/>
                <a:ea typeface="+mn-ea"/>
                <a:cs typeface="+mn-cs"/>
              </a:rPr>
              <a:t>A HW/tibia length</a:t>
            </a:r>
          </a:p>
          <a:p>
            <a:r>
              <a:rPr lang="en-US" sz="1200" b="0" i="0" kern="1200" dirty="0" smtClean="0">
                <a:solidFill>
                  <a:schemeClr val="tx1"/>
                </a:solidFill>
                <a:effectLst/>
                <a:latin typeface="+mn-lt"/>
                <a:ea typeface="+mn-ea"/>
                <a:cs typeface="+mn-cs"/>
              </a:rPr>
              <a:t>B Card size</a:t>
            </a:r>
          </a:p>
          <a:p>
            <a:r>
              <a:rPr lang="en-US" sz="1200" b="0" i="0" kern="1200" dirty="0" smtClean="0">
                <a:solidFill>
                  <a:schemeClr val="tx1"/>
                </a:solidFill>
                <a:effectLst/>
                <a:latin typeface="+mn-lt"/>
                <a:ea typeface="+mn-ea"/>
                <a:cs typeface="+mn-cs"/>
              </a:rPr>
              <a:t>C anything that could fit in here from the echo</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487BCD6-88DA-4E39-9673-D02A6C2C9DC1}" type="slidenum">
              <a:rPr lang="en-US" smtClean="0"/>
              <a:t>8</a:t>
            </a:fld>
            <a:endParaRPr lang="en-US"/>
          </a:p>
        </p:txBody>
      </p:sp>
    </p:spTree>
    <p:extLst>
      <p:ext uri="{BB962C8B-B14F-4D97-AF65-F5344CB8AC3E}">
        <p14:creationId xmlns:p14="http://schemas.microsoft.com/office/powerpoint/2010/main" val="22796247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Fig 3 Glycolytic changes</a:t>
            </a:r>
          </a:p>
          <a:p>
            <a:r>
              <a:rPr lang="en-US" sz="1200" b="0" i="0" kern="1200" dirty="0" smtClean="0">
                <a:solidFill>
                  <a:schemeClr val="tx1"/>
                </a:solidFill>
                <a:effectLst/>
                <a:latin typeface="+mn-lt"/>
                <a:ea typeface="+mn-ea"/>
                <a:cs typeface="+mn-cs"/>
              </a:rPr>
              <a:t>                A pAMPK AMPK</a:t>
            </a:r>
          </a:p>
          <a:p>
            <a:r>
              <a:rPr lang="en-US" sz="1200" b="0" i="0" kern="1200" dirty="0" smtClean="0">
                <a:solidFill>
                  <a:schemeClr val="tx1"/>
                </a:solidFill>
                <a:effectLst/>
                <a:latin typeface="+mn-lt"/>
                <a:ea typeface="+mn-ea"/>
                <a:cs typeface="+mn-cs"/>
              </a:rPr>
              <a:t>                B G4, HK2……</a:t>
            </a:r>
          </a:p>
          <a:p>
            <a:r>
              <a:rPr lang="en-US" sz="1200" b="0" i="0" kern="1200" dirty="0" smtClean="0">
                <a:solidFill>
                  <a:schemeClr val="tx1"/>
                </a:solidFill>
                <a:effectLst/>
                <a:latin typeface="+mn-lt"/>
                <a:ea typeface="+mn-ea"/>
                <a:cs typeface="+mn-cs"/>
              </a:rPr>
              <a:t>                C activity assays</a:t>
            </a:r>
          </a:p>
          <a:p>
            <a:endParaRPr lang="en-US" dirty="0"/>
          </a:p>
        </p:txBody>
      </p:sp>
      <p:sp>
        <p:nvSpPr>
          <p:cNvPr id="4" name="Slide Number Placeholder 3"/>
          <p:cNvSpPr>
            <a:spLocks noGrp="1"/>
          </p:cNvSpPr>
          <p:nvPr>
            <p:ph type="sldNum" sz="quarter" idx="10"/>
          </p:nvPr>
        </p:nvSpPr>
        <p:spPr/>
        <p:txBody>
          <a:bodyPr/>
          <a:lstStyle/>
          <a:p>
            <a:fld id="{4487BCD6-88DA-4E39-9673-D02A6C2C9DC1}" type="slidenum">
              <a:rPr lang="en-US" smtClean="0"/>
              <a:t>9</a:t>
            </a:fld>
            <a:endParaRPr lang="en-US"/>
          </a:p>
        </p:txBody>
      </p:sp>
    </p:spTree>
    <p:extLst>
      <p:ext uri="{BB962C8B-B14F-4D97-AF65-F5344CB8AC3E}">
        <p14:creationId xmlns:p14="http://schemas.microsoft.com/office/powerpoint/2010/main" val="1261529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 7 -EM</a:t>
            </a:r>
          </a:p>
          <a:p>
            <a:r>
              <a:rPr lang="en-US" dirty="0" smtClean="0"/>
              <a:t>* - </a:t>
            </a:r>
            <a:r>
              <a:rPr lang="en-US" dirty="0" err="1" smtClean="0"/>
              <a:t>Cytoplasmics</a:t>
            </a:r>
            <a:r>
              <a:rPr lang="en-US" dirty="0" smtClean="0"/>
              <a:t> lipid droplets</a:t>
            </a:r>
          </a:p>
          <a:p>
            <a:r>
              <a:rPr lang="en-US" dirty="0" smtClean="0"/>
              <a:t>+ - Mitochondrial</a:t>
            </a:r>
            <a:r>
              <a:rPr lang="en-US" baseline="0" dirty="0" smtClean="0"/>
              <a:t> lipid droplets</a:t>
            </a:r>
            <a:endParaRPr lang="en-US" dirty="0" smtClean="0"/>
          </a:p>
          <a:p>
            <a:r>
              <a:rPr lang="en-US" dirty="0" smtClean="0"/>
              <a:t>Bar 0.5um</a:t>
            </a:r>
          </a:p>
          <a:p>
            <a:endParaRPr lang="en-US" dirty="0"/>
          </a:p>
        </p:txBody>
      </p:sp>
      <p:sp>
        <p:nvSpPr>
          <p:cNvPr id="4" name="Slide Number Placeholder 3"/>
          <p:cNvSpPr>
            <a:spLocks noGrp="1"/>
          </p:cNvSpPr>
          <p:nvPr>
            <p:ph type="sldNum" sz="quarter" idx="10"/>
          </p:nvPr>
        </p:nvSpPr>
        <p:spPr/>
        <p:txBody>
          <a:bodyPr/>
          <a:lstStyle/>
          <a:p>
            <a:fld id="{7E0D1E74-3649-4C18-B489-A00D10F5E5A0}" type="slidenum">
              <a:rPr lang="en-US" smtClean="0"/>
              <a:t>12</a:t>
            </a:fld>
            <a:endParaRPr lang="en-US"/>
          </a:p>
        </p:txBody>
      </p:sp>
    </p:spTree>
    <p:extLst>
      <p:ext uri="{BB962C8B-B14F-4D97-AF65-F5344CB8AC3E}">
        <p14:creationId xmlns:p14="http://schemas.microsoft.com/office/powerpoint/2010/main" val="38180102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2 female 12s to the ear</a:t>
            </a:r>
            <a:r>
              <a:rPr lang="en-US" baseline="0" dirty="0" smtClean="0"/>
              <a:t> hole graph</a:t>
            </a:r>
          </a:p>
          <a:p>
            <a:r>
              <a:rPr lang="en-US" baseline="0" dirty="0" smtClean="0"/>
              <a:t>Explain why no 0% </a:t>
            </a:r>
            <a:r>
              <a:rPr lang="en-US" baseline="0" dirty="0" err="1" smtClean="0"/>
              <a:t>cytosines</a:t>
            </a:r>
            <a:r>
              <a:rPr lang="en-US" baseline="0" dirty="0" smtClean="0"/>
              <a:t> in weight graph?</a:t>
            </a:r>
            <a:endParaRPr lang="en-US" dirty="0"/>
          </a:p>
        </p:txBody>
      </p:sp>
      <p:sp>
        <p:nvSpPr>
          <p:cNvPr id="4" name="Slide Number Placeholder 3"/>
          <p:cNvSpPr>
            <a:spLocks noGrp="1"/>
          </p:cNvSpPr>
          <p:nvPr>
            <p:ph type="sldNum" sz="quarter" idx="10"/>
          </p:nvPr>
        </p:nvSpPr>
        <p:spPr/>
        <p:txBody>
          <a:bodyPr/>
          <a:lstStyle/>
          <a:p>
            <a:fld id="{C1D00E40-B3FE-443D-82A8-1B67A1680C38}" type="slidenum">
              <a:rPr lang="en-US" smtClean="0"/>
              <a:t>15</a:t>
            </a:fld>
            <a:endParaRPr lang="en-US"/>
          </a:p>
        </p:txBody>
      </p:sp>
    </p:spTree>
    <p:extLst>
      <p:ext uri="{BB962C8B-B14F-4D97-AF65-F5344CB8AC3E}">
        <p14:creationId xmlns:p14="http://schemas.microsoft.com/office/powerpoint/2010/main" val="29202936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058" tIns="41029" rIns="82058" bIns="41029" anchor="ctr"/>
          <a:lstStyle/>
          <a:p>
            <a:endParaRPr lang="en-US"/>
          </a:p>
        </p:txBody>
      </p:sp>
      <p:sp>
        <p:nvSpPr>
          <p:cNvPr id="4098" name="Text Box 2"/>
          <p:cNvSpPr txBox="1">
            <a:spLocks noGrp="1" noChangeArrowheads="1"/>
          </p:cNvSpPr>
          <p:nvPr>
            <p:ph type="body"/>
          </p:nvPr>
        </p:nvSpPr>
        <p:spPr bwMode="auto">
          <a:xfrm>
            <a:off x="1046350" y="4352637"/>
            <a:ext cx="4770905" cy="347806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76930" indent="-76930">
              <a:lnSpc>
                <a:spcPct val="93000"/>
              </a:lnSpc>
              <a:spcBef>
                <a:spcPct val="0"/>
              </a:spcBef>
              <a:buSzPct val="45000"/>
              <a:tabLst>
                <a:tab pos="649627" algn="l"/>
                <a:tab pos="1299254" algn="l"/>
                <a:tab pos="1948881" algn="l"/>
                <a:tab pos="2598508" algn="l"/>
                <a:tab pos="3248135" algn="l"/>
                <a:tab pos="3897762" algn="l"/>
                <a:tab pos="4547389" algn="l"/>
              </a:tabLst>
            </a:pPr>
            <a:r>
              <a:rPr lang="en-GB" altLang="en-US" dirty="0">
                <a:latin typeface="Arial" charset="0"/>
                <a:ea typeface="msgothic" charset="0"/>
                <a:cs typeface="msgothic" charset="0"/>
              </a:rPr>
              <a:t>Upstream stimulatory factors and downstream targets of AMPK in the heart. Dashed lines correspond to indirect mechanisms. Question mark signifies that this pathway has not been studied in the heart. Abbreviations: 4E-BP1, 4E binding protein-1;140 ACC, acetyl-CoA carboxylase;141 eEF2K, eukaryotic elongation factor 2 kinase;87,142,143 </a:t>
            </a:r>
            <a:r>
              <a:rPr lang="en-GB" altLang="en-US" dirty="0" err="1">
                <a:latin typeface="Arial" charset="0"/>
                <a:ea typeface="msgothic" charset="0"/>
                <a:cs typeface="msgothic" charset="0"/>
              </a:rPr>
              <a:t>eNOS</a:t>
            </a:r>
            <a:r>
              <a:rPr lang="en-GB" altLang="en-US" dirty="0">
                <a:latin typeface="Arial" charset="0"/>
                <a:ea typeface="msgothic" charset="0"/>
                <a:cs typeface="msgothic" charset="0"/>
              </a:rPr>
              <a:t>, endothelial nitric oxide synthase;92–94 Glut4, glucose transporter 4;144 MIF, migration inhibitory factor;50 MLCK, myosin light chain kinase;44 </a:t>
            </a:r>
            <a:r>
              <a:rPr lang="en-GB" altLang="en-US" dirty="0" err="1">
                <a:latin typeface="Arial" charset="0"/>
                <a:ea typeface="msgothic" charset="0"/>
                <a:cs typeface="msgothic" charset="0"/>
              </a:rPr>
              <a:t>mTOR</a:t>
            </a:r>
            <a:r>
              <a:rPr lang="en-GB" altLang="en-US" dirty="0">
                <a:latin typeface="Arial" charset="0"/>
                <a:ea typeface="msgothic" charset="0"/>
                <a:cs typeface="msgothic" charset="0"/>
              </a:rPr>
              <a:t>, mammalian target of rapamycin;145 p70S6K, p70 ribosomal S6 protein kinase;146 PGC1alpha, peroxisome proliferator-activated receptor gamma co-activator alpha;77 PFK-2, 6-phosphofructo-2-kinase;39 ROS, reactive oxygen species;70-72 S6, ribosomal S6 protein;147 </a:t>
            </a:r>
            <a:r>
              <a:rPr lang="en-GB" altLang="en-US" dirty="0" err="1">
                <a:latin typeface="Arial" charset="0"/>
                <a:ea typeface="msgothic" charset="0"/>
                <a:cs typeface="msgothic" charset="0"/>
              </a:rPr>
              <a:t>TGFbeta</a:t>
            </a:r>
            <a:r>
              <a:rPr lang="en-GB" altLang="en-US" dirty="0">
                <a:latin typeface="Arial" charset="0"/>
                <a:ea typeface="msgothic" charset="0"/>
                <a:cs typeface="msgothic" charset="0"/>
              </a:rPr>
              <a:t>, transforming growth factor beta;122 TSC2, tuberous sclerosis factor 2;85 ULK1, uncoordinated51-like kinase 1;88-90 VEGF, Vascular endothelial growth factor.95</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F45D849-8998-4E37-BE09-E3DCF58D0255}" type="datetimeFigureOut">
              <a:rPr lang="en-US" smtClean="0"/>
              <a:t>10/22/2014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8B6F81-1A37-4F7E-884E-F0B2F36A78B4}" type="slidenum">
              <a:rPr lang="en-US" smtClean="0"/>
              <a:t>‹#›</a:t>
            </a:fld>
            <a:endParaRPr lang="en-US"/>
          </a:p>
        </p:txBody>
      </p:sp>
    </p:spTree>
    <p:extLst>
      <p:ext uri="{BB962C8B-B14F-4D97-AF65-F5344CB8AC3E}">
        <p14:creationId xmlns:p14="http://schemas.microsoft.com/office/powerpoint/2010/main" val="10129678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45D849-8998-4E37-BE09-E3DCF58D0255}" type="datetimeFigureOut">
              <a:rPr lang="en-US" smtClean="0"/>
              <a:t>10/22/2014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8B6F81-1A37-4F7E-884E-F0B2F36A78B4}" type="slidenum">
              <a:rPr lang="en-US" smtClean="0"/>
              <a:t>‹#›</a:t>
            </a:fld>
            <a:endParaRPr lang="en-US"/>
          </a:p>
        </p:txBody>
      </p:sp>
    </p:spTree>
    <p:extLst>
      <p:ext uri="{BB962C8B-B14F-4D97-AF65-F5344CB8AC3E}">
        <p14:creationId xmlns:p14="http://schemas.microsoft.com/office/powerpoint/2010/main" val="2228064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45D849-8998-4E37-BE09-E3DCF58D0255}" type="datetimeFigureOut">
              <a:rPr lang="en-US" smtClean="0"/>
              <a:t>10/22/2014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8B6F81-1A37-4F7E-884E-F0B2F36A78B4}" type="slidenum">
              <a:rPr lang="en-US" smtClean="0"/>
              <a:t>‹#›</a:t>
            </a:fld>
            <a:endParaRPr lang="en-US"/>
          </a:p>
        </p:txBody>
      </p:sp>
    </p:spTree>
    <p:extLst>
      <p:ext uri="{BB962C8B-B14F-4D97-AF65-F5344CB8AC3E}">
        <p14:creationId xmlns:p14="http://schemas.microsoft.com/office/powerpoint/2010/main" val="478318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45D849-8998-4E37-BE09-E3DCF58D0255}" type="datetimeFigureOut">
              <a:rPr lang="en-US" smtClean="0"/>
              <a:t>10/22/2014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8B6F81-1A37-4F7E-884E-F0B2F36A78B4}" type="slidenum">
              <a:rPr lang="en-US" smtClean="0"/>
              <a:t>‹#›</a:t>
            </a:fld>
            <a:endParaRPr lang="en-US"/>
          </a:p>
        </p:txBody>
      </p:sp>
    </p:spTree>
    <p:extLst>
      <p:ext uri="{BB962C8B-B14F-4D97-AF65-F5344CB8AC3E}">
        <p14:creationId xmlns:p14="http://schemas.microsoft.com/office/powerpoint/2010/main" val="4963489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45D849-8998-4E37-BE09-E3DCF58D0255}" type="datetimeFigureOut">
              <a:rPr lang="en-US" smtClean="0"/>
              <a:t>10/22/2014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8B6F81-1A37-4F7E-884E-F0B2F36A78B4}" type="slidenum">
              <a:rPr lang="en-US" smtClean="0"/>
              <a:t>‹#›</a:t>
            </a:fld>
            <a:endParaRPr lang="en-US"/>
          </a:p>
        </p:txBody>
      </p:sp>
    </p:spTree>
    <p:extLst>
      <p:ext uri="{BB962C8B-B14F-4D97-AF65-F5344CB8AC3E}">
        <p14:creationId xmlns:p14="http://schemas.microsoft.com/office/powerpoint/2010/main" val="2302860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F45D849-8998-4E37-BE09-E3DCF58D0255}" type="datetimeFigureOut">
              <a:rPr lang="en-US" smtClean="0"/>
              <a:t>10/22/2014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8B6F81-1A37-4F7E-884E-F0B2F36A78B4}" type="slidenum">
              <a:rPr lang="en-US" smtClean="0"/>
              <a:t>‹#›</a:t>
            </a:fld>
            <a:endParaRPr lang="en-US"/>
          </a:p>
        </p:txBody>
      </p:sp>
    </p:spTree>
    <p:extLst>
      <p:ext uri="{BB962C8B-B14F-4D97-AF65-F5344CB8AC3E}">
        <p14:creationId xmlns:p14="http://schemas.microsoft.com/office/powerpoint/2010/main" val="29801122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F45D849-8998-4E37-BE09-E3DCF58D0255}" type="datetimeFigureOut">
              <a:rPr lang="en-US" smtClean="0"/>
              <a:t>10/22/2014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8B6F81-1A37-4F7E-884E-F0B2F36A78B4}" type="slidenum">
              <a:rPr lang="en-US" smtClean="0"/>
              <a:t>‹#›</a:t>
            </a:fld>
            <a:endParaRPr lang="en-US"/>
          </a:p>
        </p:txBody>
      </p:sp>
    </p:spTree>
    <p:extLst>
      <p:ext uri="{BB962C8B-B14F-4D97-AF65-F5344CB8AC3E}">
        <p14:creationId xmlns:p14="http://schemas.microsoft.com/office/powerpoint/2010/main" val="4174852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F45D849-8998-4E37-BE09-E3DCF58D0255}" type="datetimeFigureOut">
              <a:rPr lang="en-US" smtClean="0"/>
              <a:t>10/22/2014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8B6F81-1A37-4F7E-884E-F0B2F36A78B4}" type="slidenum">
              <a:rPr lang="en-US" smtClean="0"/>
              <a:t>‹#›</a:t>
            </a:fld>
            <a:endParaRPr lang="en-US"/>
          </a:p>
        </p:txBody>
      </p:sp>
    </p:spTree>
    <p:extLst>
      <p:ext uri="{BB962C8B-B14F-4D97-AF65-F5344CB8AC3E}">
        <p14:creationId xmlns:p14="http://schemas.microsoft.com/office/powerpoint/2010/main" val="2391796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45D849-8998-4E37-BE09-E3DCF58D0255}" type="datetimeFigureOut">
              <a:rPr lang="en-US" smtClean="0"/>
              <a:t>10/22/2014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8B6F81-1A37-4F7E-884E-F0B2F36A78B4}" type="slidenum">
              <a:rPr lang="en-US" smtClean="0"/>
              <a:t>‹#›</a:t>
            </a:fld>
            <a:endParaRPr lang="en-US"/>
          </a:p>
        </p:txBody>
      </p:sp>
    </p:spTree>
    <p:extLst>
      <p:ext uri="{BB962C8B-B14F-4D97-AF65-F5344CB8AC3E}">
        <p14:creationId xmlns:p14="http://schemas.microsoft.com/office/powerpoint/2010/main" val="26976452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45D849-8998-4E37-BE09-E3DCF58D0255}" type="datetimeFigureOut">
              <a:rPr lang="en-US" smtClean="0"/>
              <a:t>10/22/2014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8B6F81-1A37-4F7E-884E-F0B2F36A78B4}" type="slidenum">
              <a:rPr lang="en-US" smtClean="0"/>
              <a:t>‹#›</a:t>
            </a:fld>
            <a:endParaRPr lang="en-US"/>
          </a:p>
        </p:txBody>
      </p:sp>
    </p:spTree>
    <p:extLst>
      <p:ext uri="{BB962C8B-B14F-4D97-AF65-F5344CB8AC3E}">
        <p14:creationId xmlns:p14="http://schemas.microsoft.com/office/powerpoint/2010/main" val="29936132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45D849-8998-4E37-BE09-E3DCF58D0255}" type="datetimeFigureOut">
              <a:rPr lang="en-US" smtClean="0"/>
              <a:t>10/22/2014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8B6F81-1A37-4F7E-884E-F0B2F36A78B4}" type="slidenum">
              <a:rPr lang="en-US" smtClean="0"/>
              <a:t>‹#›</a:t>
            </a:fld>
            <a:endParaRPr lang="en-US"/>
          </a:p>
        </p:txBody>
      </p:sp>
    </p:spTree>
    <p:extLst>
      <p:ext uri="{BB962C8B-B14F-4D97-AF65-F5344CB8AC3E}">
        <p14:creationId xmlns:p14="http://schemas.microsoft.com/office/powerpoint/2010/main" val="2081235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45D849-8998-4E37-BE09-E3DCF58D0255}" type="datetimeFigureOut">
              <a:rPr lang="en-US" smtClean="0"/>
              <a:t>10/22/2014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8B6F81-1A37-4F7E-884E-F0B2F36A78B4}" type="slidenum">
              <a:rPr lang="en-US" smtClean="0"/>
              <a:t>‹#›</a:t>
            </a:fld>
            <a:endParaRPr lang="en-US"/>
          </a:p>
        </p:txBody>
      </p:sp>
    </p:spTree>
    <p:extLst>
      <p:ext uri="{BB962C8B-B14F-4D97-AF65-F5344CB8AC3E}">
        <p14:creationId xmlns:p14="http://schemas.microsoft.com/office/powerpoint/2010/main" val="25433574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0.tiff"/><Relationship Id="rId5" Type="http://schemas.openxmlformats.org/officeDocument/2006/relationships/image" Target="../media/image19.tiff"/><Relationship Id="rId4" Type="http://schemas.openxmlformats.org/officeDocument/2006/relationships/image" Target="../media/image18.tif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chart" Target="../charts/chart18.xml"/><Relationship Id="rId1" Type="http://schemas.openxmlformats.org/officeDocument/2006/relationships/slideLayout" Target="../slideLayouts/slideLayout7.xml"/><Relationship Id="rId6" Type="http://schemas.openxmlformats.org/officeDocument/2006/relationships/image" Target="../media/image8.tiff"/><Relationship Id="rId5" Type="http://schemas.openxmlformats.org/officeDocument/2006/relationships/image" Target="../media/image7.tiff"/><Relationship Id="rId4" Type="http://schemas.openxmlformats.org/officeDocument/2006/relationships/image" Target="../media/image6.jpeg"/></Relationships>
</file>

<file path=ppt/slides/_rels/slide19.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tiff"/><Relationship Id="rId3" Type="http://schemas.openxmlformats.org/officeDocument/2006/relationships/image" Target="../media/image4.png"/><Relationship Id="rId7" Type="http://schemas.openxmlformats.org/officeDocument/2006/relationships/image" Target="../media/image7.tiff"/><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tiff"/><Relationship Id="rId10" Type="http://schemas.openxmlformats.org/officeDocument/2006/relationships/image" Target="../media/image9.png"/><Relationship Id="rId4" Type="http://schemas.openxmlformats.org/officeDocument/2006/relationships/chart" Target="../charts/chart1.xml"/><Relationship Id="rId9" Type="http://schemas.openxmlformats.org/officeDocument/2006/relationships/chart" Target="../charts/char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chart" Target="../charts/chart7.xml"/><Relationship Id="rId4" Type="http://schemas.openxmlformats.org/officeDocument/2006/relationships/chart" Target="../charts/chart6.xml"/></Relationships>
</file>

<file path=ppt/slides/_rels/slide5.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5.emf"/><Relationship Id="rId5" Type="http://schemas.openxmlformats.org/officeDocument/2006/relationships/image" Target="../media/image14.emf"/><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hart" Target="../charts/char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505200"/>
            <a:ext cx="7772400" cy="1470025"/>
          </a:xfrm>
        </p:spPr>
        <p:txBody>
          <a:bodyPr>
            <a:normAutofit fontScale="90000"/>
          </a:bodyPr>
          <a:lstStyle/>
          <a:p>
            <a:r>
              <a:rPr lang="en-US" sz="3600" b="1" dirty="0" smtClean="0">
                <a:latin typeface="Comic Sans MS" panose="030F0702030302020204" pitchFamily="66" charset="0"/>
              </a:rPr>
              <a:t>Ahlke Heydemann</a:t>
            </a:r>
            <a:r>
              <a:rPr lang="en-US" dirty="0" smtClean="0">
                <a:latin typeface="Comic Sans MS" panose="030F0702030302020204" pitchFamily="66" charset="0"/>
              </a:rPr>
              <a:t/>
            </a:r>
            <a:br>
              <a:rPr lang="en-US" dirty="0" smtClean="0">
                <a:latin typeface="Comic Sans MS" panose="030F0702030302020204" pitchFamily="66" charset="0"/>
              </a:rPr>
            </a:br>
            <a:r>
              <a:rPr lang="en-US" sz="3100" dirty="0" smtClean="0">
                <a:latin typeface="Comic Sans MS" panose="030F0702030302020204" pitchFamily="66" charset="0"/>
              </a:rPr>
              <a:t>University of Illinois at Chicago</a:t>
            </a:r>
            <a:br>
              <a:rPr lang="en-US" sz="3100" dirty="0" smtClean="0">
                <a:latin typeface="Comic Sans MS" panose="030F0702030302020204" pitchFamily="66" charset="0"/>
              </a:rPr>
            </a:br>
            <a:r>
              <a:rPr lang="en-US" sz="3100" dirty="0" smtClean="0">
                <a:latin typeface="Comic Sans MS" panose="030F0702030302020204" pitchFamily="66" charset="0"/>
              </a:rPr>
              <a:t>Physiology and Biophysics</a:t>
            </a:r>
            <a:br>
              <a:rPr lang="en-US" sz="3100" dirty="0" smtClean="0">
                <a:latin typeface="Comic Sans MS" panose="030F0702030302020204" pitchFamily="66" charset="0"/>
              </a:rPr>
            </a:br>
            <a:r>
              <a:rPr lang="en-US" sz="3100" dirty="0" smtClean="0">
                <a:latin typeface="Comic Sans MS" panose="030F0702030302020204" pitchFamily="66" charset="0"/>
              </a:rPr>
              <a:t>ahlkeh@uic.edu</a:t>
            </a:r>
            <a:endParaRPr lang="en-US" sz="3100" dirty="0">
              <a:latin typeface="Comic Sans MS" panose="030F0702030302020204" pitchFamily="66" charset="0"/>
            </a:endParaRPr>
          </a:p>
        </p:txBody>
      </p:sp>
      <p:sp>
        <p:nvSpPr>
          <p:cNvPr id="3" name="Subtitle 2"/>
          <p:cNvSpPr>
            <a:spLocks noGrp="1"/>
          </p:cNvSpPr>
          <p:nvPr>
            <p:ph type="subTitle" idx="1"/>
          </p:nvPr>
        </p:nvSpPr>
        <p:spPr>
          <a:xfrm>
            <a:off x="592484" y="381000"/>
            <a:ext cx="7696200" cy="1752600"/>
          </a:xfrm>
        </p:spPr>
        <p:txBody>
          <a:bodyPr>
            <a:noAutofit/>
          </a:bodyPr>
          <a:lstStyle/>
          <a:p>
            <a:r>
              <a:rPr lang="en-US" sz="4000" b="1" dirty="0" smtClean="0">
                <a:solidFill>
                  <a:schemeClr val="tx1"/>
                </a:solidFill>
                <a:effectLst>
                  <a:outerShdw blurRad="38100" dist="38100" dir="2700000" algn="tl">
                    <a:srgbClr val="000000">
                      <a:alpha val="43137"/>
                    </a:srgbClr>
                  </a:outerShdw>
                </a:effectLst>
                <a:latin typeface="Comic Sans MS" panose="030F0702030302020204" pitchFamily="66" charset="0"/>
              </a:rPr>
              <a:t>The MRL mouse strain is naturally resistant to high fat diet-induced hyperglycemia</a:t>
            </a:r>
            <a:endParaRPr lang="en-US" sz="4000" b="1" dirty="0">
              <a:solidFill>
                <a:schemeClr val="tx1"/>
              </a:solidFill>
              <a:effectLst>
                <a:outerShdw blurRad="38100" dist="38100" dir="2700000" algn="tl">
                  <a:srgbClr val="000000">
                    <a:alpha val="43137"/>
                  </a:srgbClr>
                </a:outerShdw>
              </a:effectLst>
              <a:latin typeface="Comic Sans MS" panose="030F0702030302020204" pitchFamily="66" charset="0"/>
            </a:endParaRPr>
          </a:p>
        </p:txBody>
      </p:sp>
      <p:pic>
        <p:nvPicPr>
          <p:cNvPr id="4" name="Picture 24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897" y="5333998"/>
            <a:ext cx="1445208" cy="1371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7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1097" y="5334000"/>
            <a:ext cx="1395174"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6324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14"/>
          <p:cNvGraphicFramePr>
            <a:graphicFrameLocks/>
          </p:cNvGraphicFramePr>
          <p:nvPr>
            <p:extLst>
              <p:ext uri="{D42A27DB-BD31-4B8C-83A1-F6EECF244321}">
                <p14:modId xmlns:p14="http://schemas.microsoft.com/office/powerpoint/2010/main" val="355205583"/>
              </p:ext>
            </p:extLst>
          </p:nvPr>
        </p:nvGraphicFramePr>
        <p:xfrm>
          <a:off x="1371600" y="1600200"/>
          <a:ext cx="5943600" cy="3886200"/>
        </p:xfrm>
        <a:graphic>
          <a:graphicData uri="http://schemas.openxmlformats.org/drawingml/2006/chart">
            <c:chart xmlns:c="http://schemas.openxmlformats.org/drawingml/2006/chart" xmlns:r="http://schemas.openxmlformats.org/officeDocument/2006/relationships" r:id="rId2"/>
          </a:graphicData>
        </a:graphic>
      </p:graphicFrame>
      <p:cxnSp>
        <p:nvCxnSpPr>
          <p:cNvPr id="16" name="Straight Connector 15"/>
          <p:cNvCxnSpPr/>
          <p:nvPr/>
        </p:nvCxnSpPr>
        <p:spPr>
          <a:xfrm flipV="1">
            <a:off x="2535292" y="1905001"/>
            <a:ext cx="1198508" cy="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535292" y="2381250"/>
            <a:ext cx="2635797"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886200" y="3002021"/>
            <a:ext cx="25908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0"/>
          <p:cNvSpPr txBox="1"/>
          <p:nvPr/>
        </p:nvSpPr>
        <p:spPr>
          <a:xfrm>
            <a:off x="2765863" y="1504950"/>
            <a:ext cx="809625" cy="1905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2800" dirty="0">
                <a:latin typeface="Comic Sans MS" panose="030F0702030302020204" pitchFamily="66" charset="0"/>
              </a:rPr>
              <a:t>***</a:t>
            </a:r>
          </a:p>
        </p:txBody>
      </p:sp>
      <p:sp>
        <p:nvSpPr>
          <p:cNvPr id="20" name="TextBox 11"/>
          <p:cNvSpPr txBox="1"/>
          <p:nvPr/>
        </p:nvSpPr>
        <p:spPr>
          <a:xfrm>
            <a:off x="3134546" y="2057400"/>
            <a:ext cx="751654" cy="1905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2800" dirty="0">
                <a:latin typeface="Comic Sans MS" panose="030F0702030302020204" pitchFamily="66" charset="0"/>
              </a:rPr>
              <a:t>***</a:t>
            </a:r>
          </a:p>
        </p:txBody>
      </p:sp>
      <p:sp>
        <p:nvSpPr>
          <p:cNvPr id="21" name="TextBox 12"/>
          <p:cNvSpPr txBox="1"/>
          <p:nvPr/>
        </p:nvSpPr>
        <p:spPr>
          <a:xfrm>
            <a:off x="5171089" y="2594084"/>
            <a:ext cx="561975" cy="1905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2800">
                <a:latin typeface="Comic Sans MS" panose="030F0702030302020204" pitchFamily="66" charset="0"/>
              </a:rPr>
              <a:t>*</a:t>
            </a:r>
          </a:p>
        </p:txBody>
      </p:sp>
      <p:sp>
        <p:nvSpPr>
          <p:cNvPr id="22" name="TextBox 21"/>
          <p:cNvSpPr txBox="1"/>
          <p:nvPr/>
        </p:nvSpPr>
        <p:spPr>
          <a:xfrm>
            <a:off x="295274" y="609600"/>
            <a:ext cx="8543925" cy="707886"/>
          </a:xfrm>
          <a:prstGeom prst="rect">
            <a:avLst/>
          </a:prstGeom>
          <a:noFill/>
        </p:spPr>
        <p:txBody>
          <a:bodyPr wrap="square" rtlCol="0">
            <a:spAutoFit/>
          </a:bodyPr>
          <a:lstStyle/>
          <a:p>
            <a:r>
              <a:rPr lang="en-US" sz="4000" b="1" dirty="0" smtClean="0">
                <a:latin typeface="Comic Sans MS" panose="030F0702030302020204" pitchFamily="66" charset="0"/>
              </a:rPr>
              <a:t>Cardiac; </a:t>
            </a:r>
            <a:r>
              <a:rPr lang="en-US" sz="4000" b="1" dirty="0" smtClean="0">
                <a:latin typeface="Comic Sans MS" panose="030F0702030302020204" pitchFamily="66" charset="0"/>
              </a:rPr>
              <a:t>HKII </a:t>
            </a:r>
            <a:r>
              <a:rPr lang="en-US" sz="4000" b="1" dirty="0" smtClean="0">
                <a:latin typeface="Comic Sans MS" panose="030F0702030302020204" pitchFamily="66" charset="0"/>
              </a:rPr>
              <a:t>comparison  (n=6)</a:t>
            </a:r>
            <a:endParaRPr lang="en-US" sz="4000" b="1" dirty="0">
              <a:latin typeface="Comic Sans MS" panose="030F0702030302020204" pitchFamily="66" charset="0"/>
            </a:endParaRPr>
          </a:p>
        </p:txBody>
      </p:sp>
      <p:sp>
        <p:nvSpPr>
          <p:cNvPr id="2" name="TextBox 1"/>
          <p:cNvSpPr txBox="1"/>
          <p:nvPr/>
        </p:nvSpPr>
        <p:spPr>
          <a:xfrm>
            <a:off x="514350" y="6122276"/>
            <a:ext cx="4267200" cy="523220"/>
          </a:xfrm>
          <a:prstGeom prst="rect">
            <a:avLst/>
          </a:prstGeom>
          <a:noFill/>
        </p:spPr>
        <p:txBody>
          <a:bodyPr wrap="square" rtlCol="0">
            <a:spAutoFit/>
          </a:bodyPr>
          <a:lstStyle/>
          <a:p>
            <a:r>
              <a:rPr lang="en-US" sz="2800" dirty="0" smtClean="0">
                <a:latin typeface="Comic Sans MS" panose="030F0702030302020204" pitchFamily="66" charset="0"/>
              </a:rPr>
              <a:t>* </a:t>
            </a:r>
            <a:r>
              <a:rPr lang="en-US" dirty="0" smtClean="0">
                <a:latin typeface="Comic Sans MS" panose="030F0702030302020204" pitchFamily="66" charset="0"/>
              </a:rPr>
              <a:t>p&lt;0.05, </a:t>
            </a:r>
            <a:r>
              <a:rPr lang="en-US" sz="2800" dirty="0" smtClean="0">
                <a:latin typeface="Comic Sans MS" panose="030F0702030302020204" pitchFamily="66" charset="0"/>
              </a:rPr>
              <a:t>***</a:t>
            </a:r>
            <a:r>
              <a:rPr lang="en-US" dirty="0" smtClean="0">
                <a:latin typeface="Comic Sans MS" panose="030F0702030302020204" pitchFamily="66" charset="0"/>
              </a:rPr>
              <a:t> p&lt;0.0005</a:t>
            </a:r>
            <a:endParaRPr lang="en-US" dirty="0">
              <a:latin typeface="Comic Sans MS" panose="030F0702030302020204" pitchFamily="66" charset="0"/>
            </a:endParaRPr>
          </a:p>
        </p:txBody>
      </p:sp>
    </p:spTree>
    <p:extLst>
      <p:ext uri="{BB962C8B-B14F-4D97-AF65-F5344CB8AC3E}">
        <p14:creationId xmlns:p14="http://schemas.microsoft.com/office/powerpoint/2010/main" val="28962807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1107226303"/>
              </p:ext>
            </p:extLst>
          </p:nvPr>
        </p:nvGraphicFramePr>
        <p:xfrm>
          <a:off x="1143000" y="2057400"/>
          <a:ext cx="6019800" cy="3962400"/>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p:cNvSpPr/>
          <p:nvPr/>
        </p:nvSpPr>
        <p:spPr>
          <a:xfrm>
            <a:off x="533400" y="609600"/>
            <a:ext cx="8393644" cy="707886"/>
          </a:xfrm>
          <a:prstGeom prst="rect">
            <a:avLst/>
          </a:prstGeom>
        </p:spPr>
        <p:txBody>
          <a:bodyPr wrap="none">
            <a:spAutoFit/>
          </a:bodyPr>
          <a:lstStyle/>
          <a:p>
            <a:r>
              <a:rPr lang="fr-FR" sz="4000" b="1" dirty="0" err="1" smtClean="0">
                <a:latin typeface="Comic Sans MS" panose="030F0702030302020204" pitchFamily="66" charset="0"/>
              </a:rPr>
              <a:t>Cardiac</a:t>
            </a:r>
            <a:r>
              <a:rPr lang="fr-FR" sz="4000" b="1" dirty="0" smtClean="0">
                <a:latin typeface="Comic Sans MS" panose="030F0702030302020204" pitchFamily="66" charset="0"/>
              </a:rPr>
              <a:t>; </a:t>
            </a:r>
            <a:r>
              <a:rPr lang="fr-FR" sz="4000" b="1" dirty="0" err="1" smtClean="0">
                <a:latin typeface="Comic Sans MS" panose="030F0702030302020204" pitchFamily="66" charset="0"/>
              </a:rPr>
              <a:t>Glut</a:t>
            </a:r>
            <a:r>
              <a:rPr lang="fr-FR" sz="4000" b="1" dirty="0" smtClean="0">
                <a:latin typeface="Comic Sans MS" panose="030F0702030302020204" pitchFamily="66" charset="0"/>
              </a:rPr>
              <a:t> 4 </a:t>
            </a:r>
            <a:r>
              <a:rPr lang="fr-FR" sz="4000" b="1" dirty="0" err="1" smtClean="0">
                <a:latin typeface="Comic Sans MS" panose="030F0702030302020204" pitchFamily="66" charset="0"/>
              </a:rPr>
              <a:t>comparison</a:t>
            </a:r>
            <a:r>
              <a:rPr lang="fr-FR" sz="4000" b="1" dirty="0" smtClean="0">
                <a:latin typeface="Comic Sans MS" panose="030F0702030302020204" pitchFamily="66" charset="0"/>
              </a:rPr>
              <a:t> (n=3)</a:t>
            </a:r>
            <a:endParaRPr lang="en-US" sz="4000" b="1" dirty="0">
              <a:latin typeface="Comic Sans MS" panose="030F0702030302020204" pitchFamily="66" charset="0"/>
            </a:endParaRPr>
          </a:p>
        </p:txBody>
      </p:sp>
      <p:cxnSp>
        <p:nvCxnSpPr>
          <p:cNvPr id="6" name="Straight Connector 5"/>
          <p:cNvCxnSpPr/>
          <p:nvPr/>
        </p:nvCxnSpPr>
        <p:spPr>
          <a:xfrm>
            <a:off x="2261037" y="2381907"/>
            <a:ext cx="2768163"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645118" y="3040125"/>
            <a:ext cx="25908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10"/>
          <p:cNvSpPr txBox="1"/>
          <p:nvPr/>
        </p:nvSpPr>
        <p:spPr>
          <a:xfrm>
            <a:off x="3481387" y="1905002"/>
            <a:ext cx="809625" cy="34289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2800" dirty="0" smtClean="0">
                <a:latin typeface="Comic Sans MS" panose="030F0702030302020204" pitchFamily="66" charset="0"/>
              </a:rPr>
              <a:t>*</a:t>
            </a:r>
            <a:endParaRPr lang="en-US" sz="2800" dirty="0">
              <a:latin typeface="Comic Sans MS" panose="030F0702030302020204" pitchFamily="66" charset="0"/>
            </a:endParaRPr>
          </a:p>
        </p:txBody>
      </p:sp>
      <p:sp>
        <p:nvSpPr>
          <p:cNvPr id="9" name="TextBox 12"/>
          <p:cNvSpPr txBox="1"/>
          <p:nvPr/>
        </p:nvSpPr>
        <p:spPr>
          <a:xfrm>
            <a:off x="4890100" y="2714952"/>
            <a:ext cx="561975" cy="1905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2800" dirty="0">
                <a:latin typeface="Comic Sans MS" panose="030F0702030302020204" pitchFamily="66" charset="0"/>
              </a:rPr>
              <a:t>*</a:t>
            </a:r>
          </a:p>
        </p:txBody>
      </p:sp>
      <p:sp>
        <p:nvSpPr>
          <p:cNvPr id="11" name="TextBox 10"/>
          <p:cNvSpPr txBox="1"/>
          <p:nvPr/>
        </p:nvSpPr>
        <p:spPr>
          <a:xfrm>
            <a:off x="514350" y="6122276"/>
            <a:ext cx="4267200" cy="523220"/>
          </a:xfrm>
          <a:prstGeom prst="rect">
            <a:avLst/>
          </a:prstGeom>
          <a:noFill/>
        </p:spPr>
        <p:txBody>
          <a:bodyPr wrap="square" rtlCol="0">
            <a:spAutoFit/>
          </a:bodyPr>
          <a:lstStyle/>
          <a:p>
            <a:r>
              <a:rPr lang="en-US" sz="2800" dirty="0" smtClean="0">
                <a:latin typeface="Comic Sans MS" panose="030F0702030302020204" pitchFamily="66" charset="0"/>
              </a:rPr>
              <a:t>* </a:t>
            </a:r>
            <a:r>
              <a:rPr lang="en-US" dirty="0" smtClean="0">
                <a:latin typeface="Comic Sans MS" panose="030F0702030302020204" pitchFamily="66" charset="0"/>
              </a:rPr>
              <a:t>p&lt;0.05</a:t>
            </a:r>
            <a:endParaRPr lang="en-US" dirty="0">
              <a:latin typeface="Comic Sans MS" panose="030F0702030302020204" pitchFamily="66" charset="0"/>
            </a:endParaRPr>
          </a:p>
        </p:txBody>
      </p:sp>
    </p:spTree>
    <p:extLst>
      <p:ext uri="{BB962C8B-B14F-4D97-AF65-F5344CB8AC3E}">
        <p14:creationId xmlns:p14="http://schemas.microsoft.com/office/powerpoint/2010/main" val="39295769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3733800" y="457199"/>
            <a:ext cx="4643927" cy="5932318"/>
            <a:chOff x="2286000" y="457199"/>
            <a:chExt cx="4643927" cy="5932318"/>
          </a:xfrm>
        </p:grpSpPr>
        <p:pic>
          <p:nvPicPr>
            <p:cNvPr id="7170" name="Picture 2" descr="Z:\Heydemann Lab\Documents\BE 4, HFD\electron microscopy\BE4 EM 05072013\5H_heart\5H_Heart0003.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50300" y="457200"/>
              <a:ext cx="2079625" cy="2808117"/>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Z:\Heydemann Lab\Documents\BE 4, HFD\electron microscopy\BE4 EM 05072013\6H_Heart\6H_Heart0010.t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35702" y="3581399"/>
              <a:ext cx="2079625" cy="280811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Z:\Heydemann Lab\Documents\BE 4, HFD\electron microscopy\Tiff_April17_Samples\1H\1H_9010008.t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50302" y="3581400"/>
              <a:ext cx="2079625" cy="2808117"/>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Z:\Heydemann Lab\Documents\BE 4, HFD\electron microscopy\Tiff_April17_Samples\2H\2H_28650010.t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35702" y="457200"/>
              <a:ext cx="2079625" cy="280811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299329" y="468868"/>
              <a:ext cx="1032642" cy="400110"/>
            </a:xfrm>
            <a:prstGeom prst="rect">
              <a:avLst/>
            </a:prstGeom>
            <a:solidFill>
              <a:schemeClr val="tx1"/>
            </a:solidFill>
          </p:spPr>
          <p:txBody>
            <a:bodyPr wrap="square" rtlCol="0">
              <a:spAutoFit/>
            </a:bodyPr>
            <a:lstStyle/>
            <a:p>
              <a:r>
                <a:rPr lang="en-US" sz="2000" b="1" dirty="0" smtClean="0">
                  <a:solidFill>
                    <a:schemeClr val="bg1"/>
                  </a:solidFill>
                  <a:latin typeface="Comic Sans MS" panose="030F0702030302020204" pitchFamily="66" charset="0"/>
                </a:rPr>
                <a:t>CD </a:t>
              </a:r>
              <a:r>
                <a:rPr lang="en-US" sz="2000" b="1" dirty="0" smtClean="0">
                  <a:solidFill>
                    <a:schemeClr val="bg1"/>
                  </a:solidFill>
                  <a:latin typeface="Comic Sans MS" panose="030F0702030302020204" pitchFamily="66" charset="0"/>
                </a:rPr>
                <a:t>B6</a:t>
              </a:r>
              <a:endParaRPr lang="en-US" sz="2000" b="1" dirty="0">
                <a:solidFill>
                  <a:schemeClr val="bg1"/>
                </a:solidFill>
                <a:latin typeface="Comic Sans MS" panose="030F0702030302020204" pitchFamily="66" charset="0"/>
              </a:endParaRPr>
            </a:p>
          </p:txBody>
        </p:sp>
        <p:sp>
          <p:nvSpPr>
            <p:cNvPr id="7" name="TextBox 6"/>
            <p:cNvSpPr txBox="1"/>
            <p:nvPr/>
          </p:nvSpPr>
          <p:spPr>
            <a:xfrm>
              <a:off x="4787429" y="3581400"/>
              <a:ext cx="1362874" cy="400110"/>
            </a:xfrm>
            <a:prstGeom prst="rect">
              <a:avLst/>
            </a:prstGeom>
            <a:solidFill>
              <a:schemeClr val="tx1"/>
            </a:solidFill>
          </p:spPr>
          <p:txBody>
            <a:bodyPr wrap="none" rtlCol="0">
              <a:spAutoFit/>
            </a:bodyPr>
            <a:lstStyle/>
            <a:p>
              <a:r>
                <a:rPr lang="en-US" sz="2000" b="1" dirty="0" smtClean="0">
                  <a:solidFill>
                    <a:schemeClr val="bg1"/>
                  </a:solidFill>
                  <a:latin typeface="Comic Sans MS" panose="030F0702030302020204" pitchFamily="66" charset="0"/>
                </a:rPr>
                <a:t>HFD </a:t>
              </a:r>
              <a:r>
                <a:rPr lang="en-US" sz="2000" b="1" dirty="0" smtClean="0">
                  <a:solidFill>
                    <a:schemeClr val="bg1"/>
                  </a:solidFill>
                  <a:latin typeface="Comic Sans MS" panose="030F0702030302020204" pitchFamily="66" charset="0"/>
                </a:rPr>
                <a:t>MRL</a:t>
              </a:r>
              <a:endParaRPr lang="en-US" sz="2000" b="1" dirty="0">
                <a:solidFill>
                  <a:schemeClr val="bg1"/>
                </a:solidFill>
                <a:latin typeface="Comic Sans MS" panose="030F0702030302020204" pitchFamily="66" charset="0"/>
              </a:endParaRPr>
            </a:p>
          </p:txBody>
        </p:sp>
        <p:sp>
          <p:nvSpPr>
            <p:cNvPr id="8" name="TextBox 7"/>
            <p:cNvSpPr txBox="1"/>
            <p:nvPr/>
          </p:nvSpPr>
          <p:spPr>
            <a:xfrm>
              <a:off x="2286000" y="3579874"/>
              <a:ext cx="1168910" cy="400110"/>
            </a:xfrm>
            <a:prstGeom prst="rect">
              <a:avLst/>
            </a:prstGeom>
            <a:solidFill>
              <a:schemeClr val="tx1"/>
            </a:solidFill>
          </p:spPr>
          <p:txBody>
            <a:bodyPr wrap="none" rtlCol="0">
              <a:spAutoFit/>
            </a:bodyPr>
            <a:lstStyle/>
            <a:p>
              <a:r>
                <a:rPr lang="en-US" sz="2000" b="1" dirty="0" smtClean="0">
                  <a:solidFill>
                    <a:schemeClr val="bg1"/>
                  </a:solidFill>
                  <a:latin typeface="Comic Sans MS" panose="030F0702030302020204" pitchFamily="66" charset="0"/>
                </a:rPr>
                <a:t>CD </a:t>
              </a:r>
              <a:r>
                <a:rPr lang="en-US" sz="2000" b="1" dirty="0" smtClean="0">
                  <a:solidFill>
                    <a:schemeClr val="bg1"/>
                  </a:solidFill>
                  <a:latin typeface="Comic Sans MS" panose="030F0702030302020204" pitchFamily="66" charset="0"/>
                </a:rPr>
                <a:t>MRL</a:t>
              </a:r>
              <a:endParaRPr lang="en-US" sz="2000" b="1" dirty="0">
                <a:solidFill>
                  <a:schemeClr val="bg1"/>
                </a:solidFill>
                <a:latin typeface="Comic Sans MS" panose="030F0702030302020204" pitchFamily="66" charset="0"/>
              </a:endParaRPr>
            </a:p>
          </p:txBody>
        </p:sp>
        <p:sp>
          <p:nvSpPr>
            <p:cNvPr id="9" name="TextBox 8"/>
            <p:cNvSpPr txBox="1"/>
            <p:nvPr/>
          </p:nvSpPr>
          <p:spPr>
            <a:xfrm>
              <a:off x="4800471" y="457199"/>
              <a:ext cx="1151277" cy="400110"/>
            </a:xfrm>
            <a:prstGeom prst="rect">
              <a:avLst/>
            </a:prstGeom>
            <a:solidFill>
              <a:schemeClr val="tx1"/>
            </a:solidFill>
          </p:spPr>
          <p:txBody>
            <a:bodyPr wrap="none" rtlCol="0">
              <a:spAutoFit/>
            </a:bodyPr>
            <a:lstStyle/>
            <a:p>
              <a:r>
                <a:rPr lang="en-US" sz="2000" b="1" dirty="0" smtClean="0">
                  <a:solidFill>
                    <a:schemeClr val="bg1"/>
                  </a:solidFill>
                  <a:latin typeface="Comic Sans MS" panose="030F0702030302020204" pitchFamily="66" charset="0"/>
                </a:rPr>
                <a:t>HFD </a:t>
              </a:r>
              <a:r>
                <a:rPr lang="en-US" sz="2000" b="1" dirty="0" smtClean="0">
                  <a:solidFill>
                    <a:schemeClr val="bg1"/>
                  </a:solidFill>
                  <a:latin typeface="Comic Sans MS" panose="030F0702030302020204" pitchFamily="66" charset="0"/>
                </a:rPr>
                <a:t>B6</a:t>
              </a:r>
              <a:endParaRPr lang="en-US" sz="2000" b="1" dirty="0">
                <a:solidFill>
                  <a:schemeClr val="bg1"/>
                </a:solidFill>
                <a:latin typeface="Comic Sans MS" panose="030F0702030302020204" pitchFamily="66" charset="0"/>
              </a:endParaRPr>
            </a:p>
          </p:txBody>
        </p:sp>
        <p:sp>
          <p:nvSpPr>
            <p:cNvPr id="6" name="TextBox 5"/>
            <p:cNvSpPr txBox="1"/>
            <p:nvPr/>
          </p:nvSpPr>
          <p:spPr>
            <a:xfrm>
              <a:off x="5181600" y="1028700"/>
              <a:ext cx="202406" cy="369332"/>
            </a:xfrm>
            <a:prstGeom prst="rect">
              <a:avLst/>
            </a:prstGeom>
            <a:noFill/>
          </p:spPr>
          <p:txBody>
            <a:bodyPr wrap="square" rtlCol="0">
              <a:spAutoFit/>
            </a:bodyPr>
            <a:lstStyle/>
            <a:p>
              <a:r>
                <a:rPr lang="en-US" dirty="0" smtClean="0"/>
                <a:t>*</a:t>
              </a:r>
              <a:endParaRPr lang="en-US" dirty="0"/>
            </a:p>
          </p:txBody>
        </p:sp>
        <p:sp>
          <p:nvSpPr>
            <p:cNvPr id="13" name="TextBox 12"/>
            <p:cNvSpPr txBox="1"/>
            <p:nvPr/>
          </p:nvSpPr>
          <p:spPr>
            <a:xfrm>
              <a:off x="4953000" y="1230868"/>
              <a:ext cx="202406" cy="369332"/>
            </a:xfrm>
            <a:prstGeom prst="rect">
              <a:avLst/>
            </a:prstGeom>
            <a:noFill/>
          </p:spPr>
          <p:txBody>
            <a:bodyPr wrap="square" rtlCol="0">
              <a:spAutoFit/>
            </a:bodyPr>
            <a:lstStyle/>
            <a:p>
              <a:r>
                <a:rPr lang="en-US" dirty="0" smtClean="0"/>
                <a:t>*</a:t>
              </a:r>
              <a:endParaRPr lang="en-US" dirty="0"/>
            </a:p>
          </p:txBody>
        </p:sp>
        <p:sp>
          <p:nvSpPr>
            <p:cNvPr id="10" name="TextBox 9"/>
            <p:cNvSpPr txBox="1"/>
            <p:nvPr/>
          </p:nvSpPr>
          <p:spPr>
            <a:xfrm>
              <a:off x="6172200" y="1213366"/>
              <a:ext cx="304800" cy="369332"/>
            </a:xfrm>
            <a:prstGeom prst="rect">
              <a:avLst/>
            </a:prstGeom>
            <a:noFill/>
          </p:spPr>
          <p:txBody>
            <a:bodyPr wrap="square" rtlCol="0">
              <a:spAutoFit/>
            </a:bodyPr>
            <a:lstStyle/>
            <a:p>
              <a:r>
                <a:rPr lang="en-US" dirty="0" smtClean="0">
                  <a:solidFill>
                    <a:schemeClr val="bg1"/>
                  </a:solidFill>
                </a:rPr>
                <a:t>+</a:t>
              </a:r>
              <a:endParaRPr lang="en-US" dirty="0">
                <a:solidFill>
                  <a:schemeClr val="bg1"/>
                </a:solidFill>
              </a:endParaRPr>
            </a:p>
          </p:txBody>
        </p:sp>
        <p:sp>
          <p:nvSpPr>
            <p:cNvPr id="15" name="TextBox 14"/>
            <p:cNvSpPr txBox="1"/>
            <p:nvPr/>
          </p:nvSpPr>
          <p:spPr>
            <a:xfrm>
              <a:off x="6324600" y="2057400"/>
              <a:ext cx="304800" cy="369332"/>
            </a:xfrm>
            <a:prstGeom prst="rect">
              <a:avLst/>
            </a:prstGeom>
            <a:noFill/>
          </p:spPr>
          <p:txBody>
            <a:bodyPr wrap="square" rtlCol="0">
              <a:spAutoFit/>
            </a:bodyPr>
            <a:lstStyle/>
            <a:p>
              <a:r>
                <a:rPr lang="en-US" dirty="0" smtClean="0">
                  <a:solidFill>
                    <a:schemeClr val="bg1"/>
                  </a:solidFill>
                </a:rPr>
                <a:t>+</a:t>
              </a:r>
              <a:endParaRPr lang="en-US" dirty="0">
                <a:solidFill>
                  <a:schemeClr val="bg1"/>
                </a:solidFill>
              </a:endParaRPr>
            </a:p>
          </p:txBody>
        </p:sp>
      </p:grpSp>
      <p:sp>
        <p:nvSpPr>
          <p:cNvPr id="16" name="TextBox 15"/>
          <p:cNvSpPr txBox="1"/>
          <p:nvPr/>
        </p:nvSpPr>
        <p:spPr>
          <a:xfrm>
            <a:off x="228600" y="609600"/>
            <a:ext cx="1640193" cy="707886"/>
          </a:xfrm>
          <a:prstGeom prst="rect">
            <a:avLst/>
          </a:prstGeom>
          <a:noFill/>
        </p:spPr>
        <p:txBody>
          <a:bodyPr wrap="none" rtlCol="0">
            <a:spAutoFit/>
          </a:bodyPr>
          <a:lstStyle/>
          <a:p>
            <a:r>
              <a:rPr lang="en-US" sz="4000" b="1" dirty="0" smtClean="0">
                <a:latin typeface="Comic Sans MS" panose="030F0702030302020204" pitchFamily="66" charset="0"/>
                <a:ea typeface="DFKai-SB" panose="03000509000000000000" pitchFamily="65" charset="-120"/>
              </a:rPr>
              <a:t>Heart</a:t>
            </a:r>
            <a:endParaRPr lang="en-US" sz="4000" b="1" dirty="0">
              <a:latin typeface="Comic Sans MS" panose="030F0702030302020204" pitchFamily="66" charset="0"/>
              <a:ea typeface="DFKai-SB" panose="03000509000000000000" pitchFamily="65" charset="-120"/>
            </a:endParaRPr>
          </a:p>
        </p:txBody>
      </p:sp>
    </p:spTree>
    <p:extLst>
      <p:ext uri="{BB962C8B-B14F-4D97-AF65-F5344CB8AC3E}">
        <p14:creationId xmlns:p14="http://schemas.microsoft.com/office/powerpoint/2010/main" val="4984317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05200" y="2209800"/>
            <a:ext cx="184731" cy="369332"/>
          </a:xfrm>
          <a:prstGeom prst="rect">
            <a:avLst/>
          </a:prstGeom>
          <a:noFill/>
        </p:spPr>
        <p:txBody>
          <a:bodyPr wrap="none" rtlCol="0">
            <a:spAutoFit/>
          </a:bodyPr>
          <a:lstStyle/>
          <a:p>
            <a:endParaRPr lang="en-US" dirty="0"/>
          </a:p>
        </p:txBody>
      </p:sp>
      <p:sp>
        <p:nvSpPr>
          <p:cNvPr id="3" name="Title 2"/>
          <p:cNvSpPr>
            <a:spLocks noGrp="1"/>
          </p:cNvSpPr>
          <p:nvPr>
            <p:ph type="title"/>
          </p:nvPr>
        </p:nvSpPr>
        <p:spPr>
          <a:xfrm>
            <a:off x="433552" y="5255"/>
            <a:ext cx="8686800" cy="1143000"/>
          </a:xfrm>
        </p:spPr>
        <p:txBody>
          <a:bodyPr>
            <a:normAutofit fontScale="90000"/>
          </a:bodyPr>
          <a:lstStyle/>
          <a:p>
            <a:r>
              <a:rPr lang="en-US" b="1" dirty="0" smtClean="0">
                <a:latin typeface="Comic Sans MS" panose="030F0702030302020204" pitchFamily="66" charset="0"/>
              </a:rPr>
              <a:t>MRL mitochondrial heteroplasmies</a:t>
            </a:r>
            <a:endParaRPr lang="en-US" b="1" dirty="0">
              <a:latin typeface="Comic Sans MS" panose="030F0702030302020204" pitchFamily="66" charset="0"/>
            </a:endParaRPr>
          </a:p>
        </p:txBody>
      </p:sp>
      <p:sp>
        <p:nvSpPr>
          <p:cNvPr id="4" name="Content Placeholder 3"/>
          <p:cNvSpPr>
            <a:spLocks noGrp="1"/>
          </p:cNvSpPr>
          <p:nvPr>
            <p:ph idx="1"/>
          </p:nvPr>
        </p:nvSpPr>
        <p:spPr>
          <a:xfrm>
            <a:off x="457200" y="1371600"/>
            <a:ext cx="8229600" cy="5105400"/>
          </a:xfrm>
        </p:spPr>
        <p:txBody>
          <a:bodyPr>
            <a:normAutofit lnSpcReduction="10000"/>
          </a:bodyPr>
          <a:lstStyle/>
          <a:p>
            <a:r>
              <a:rPr lang="en-US" dirty="0" smtClean="0">
                <a:latin typeface="Comic Sans MS" panose="030F0702030302020204" pitchFamily="66" charset="0"/>
              </a:rPr>
              <a:t>One mitochondria and cell containing more than one mitochondrial genome.</a:t>
            </a:r>
          </a:p>
          <a:p>
            <a:r>
              <a:rPr lang="en-US" dirty="0" smtClean="0">
                <a:latin typeface="Comic Sans MS" panose="030F0702030302020204" pitchFamily="66" charset="0"/>
              </a:rPr>
              <a:t>MRL mice have 2; T3900C and an adenine tract length insert (</a:t>
            </a:r>
            <a:r>
              <a:rPr lang="en-US" dirty="0" err="1" smtClean="0">
                <a:latin typeface="Comic Sans MS" panose="030F0702030302020204" pitchFamily="66" charset="0"/>
              </a:rPr>
              <a:t>Sachydyn</a:t>
            </a:r>
            <a:r>
              <a:rPr lang="en-US" dirty="0" smtClean="0">
                <a:latin typeface="Comic Sans MS" panose="030F0702030302020204" pitchFamily="66" charset="0"/>
              </a:rPr>
              <a:t> 2008).</a:t>
            </a:r>
          </a:p>
          <a:p>
            <a:pPr lvl="1"/>
            <a:r>
              <a:rPr lang="en-US" dirty="0" smtClean="0">
                <a:latin typeface="Comic Sans MS" panose="030F0702030302020204" pitchFamily="66" charset="0"/>
              </a:rPr>
              <a:t>MRL cytosine at 3900</a:t>
            </a:r>
          </a:p>
          <a:p>
            <a:pPr lvl="1"/>
            <a:r>
              <a:rPr lang="en-US" dirty="0" smtClean="0">
                <a:latin typeface="Comic Sans MS" panose="030F0702030302020204" pitchFamily="66" charset="0"/>
              </a:rPr>
              <a:t>MRL more than 8 adenines in the tract</a:t>
            </a:r>
            <a:endParaRPr lang="en-US" dirty="0">
              <a:latin typeface="Comic Sans MS" panose="030F0702030302020204" pitchFamily="66" charset="0"/>
            </a:endParaRPr>
          </a:p>
          <a:p>
            <a:r>
              <a:rPr lang="en-US" dirty="0" smtClean="0">
                <a:latin typeface="Comic Sans MS" panose="030F0702030302020204" pitchFamily="66" charset="0"/>
              </a:rPr>
              <a:t>Inherited from the mother</a:t>
            </a:r>
          </a:p>
          <a:p>
            <a:r>
              <a:rPr lang="en-US" dirty="0" smtClean="0">
                <a:latin typeface="Comic Sans MS" panose="030F0702030302020204" pitchFamily="66" charset="0"/>
              </a:rPr>
              <a:t>Inherited independently</a:t>
            </a:r>
          </a:p>
          <a:p>
            <a:r>
              <a:rPr lang="en-US" dirty="0" smtClean="0">
                <a:latin typeface="Comic Sans MS" panose="030F0702030302020204" pitchFamily="66" charset="0"/>
              </a:rPr>
              <a:t>Polymorphisms in </a:t>
            </a:r>
            <a:r>
              <a:rPr lang="en-US" dirty="0" err="1" smtClean="0">
                <a:latin typeface="Comic Sans MS" panose="030F0702030302020204" pitchFamily="66" charset="0"/>
              </a:rPr>
              <a:t>tRNA</a:t>
            </a:r>
            <a:r>
              <a:rPr lang="en-US" baseline="30000" dirty="0" err="1" smtClean="0">
                <a:latin typeface="Comic Sans MS" panose="030F0702030302020204" pitchFamily="66" charset="0"/>
              </a:rPr>
              <a:t>Met</a:t>
            </a:r>
            <a:r>
              <a:rPr lang="en-US" dirty="0" smtClean="0">
                <a:latin typeface="Comic Sans MS" panose="030F0702030302020204" pitchFamily="66" charset="0"/>
              </a:rPr>
              <a:t> and </a:t>
            </a:r>
            <a:r>
              <a:rPr lang="en-US" dirty="0" err="1" smtClean="0">
                <a:latin typeface="Comic Sans MS" panose="030F0702030302020204" pitchFamily="66" charset="0"/>
              </a:rPr>
              <a:t>tRNA</a:t>
            </a:r>
            <a:r>
              <a:rPr lang="en-US" baseline="30000" dirty="0" err="1" smtClean="0">
                <a:latin typeface="Comic Sans MS" panose="030F0702030302020204" pitchFamily="66" charset="0"/>
              </a:rPr>
              <a:t>Arg</a:t>
            </a:r>
            <a:endParaRPr lang="en-US" baseline="30000" dirty="0">
              <a:latin typeface="Comic Sans MS" panose="030F0702030302020204" pitchFamily="66" charset="0"/>
            </a:endParaRPr>
          </a:p>
        </p:txBody>
      </p:sp>
    </p:spTree>
    <p:extLst>
      <p:ext uri="{BB962C8B-B14F-4D97-AF65-F5344CB8AC3E}">
        <p14:creationId xmlns:p14="http://schemas.microsoft.com/office/powerpoint/2010/main" val="20579656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04800" y="304800"/>
            <a:ext cx="9448800" cy="6248400"/>
            <a:chOff x="457200" y="2514601"/>
            <a:chExt cx="4343400" cy="2971799"/>
          </a:xfrm>
        </p:grpSpPr>
        <p:graphicFrame>
          <p:nvGraphicFramePr>
            <p:cNvPr id="9" name="Chart 8"/>
            <p:cNvGraphicFramePr/>
            <p:nvPr>
              <p:extLst>
                <p:ext uri="{D42A27DB-BD31-4B8C-83A1-F6EECF244321}">
                  <p14:modId xmlns:p14="http://schemas.microsoft.com/office/powerpoint/2010/main" val="3032264888"/>
                </p:ext>
              </p:extLst>
            </p:nvPr>
          </p:nvGraphicFramePr>
          <p:xfrm>
            <a:off x="457200" y="2514601"/>
            <a:ext cx="4343400" cy="2971799"/>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p:cNvSpPr txBox="1"/>
            <p:nvPr/>
          </p:nvSpPr>
          <p:spPr>
            <a:xfrm rot="16200000">
              <a:off x="-302566" y="3956135"/>
              <a:ext cx="2133600" cy="164937"/>
            </a:xfrm>
            <a:prstGeom prst="rect">
              <a:avLst/>
            </a:prstGeom>
            <a:noFill/>
          </p:spPr>
          <p:txBody>
            <a:bodyPr wrap="square" rtlCol="0">
              <a:spAutoFit/>
            </a:bodyPr>
            <a:lstStyle/>
            <a:p>
              <a:pPr algn="ctr"/>
              <a:r>
                <a:rPr lang="en-US" sz="1600" b="1" dirty="0" smtClean="0">
                  <a:latin typeface="Comic Sans MS" panose="030F0702030302020204" pitchFamily="66" charset="0"/>
                </a:rPr>
                <a:t>hydroxyproline  </a:t>
              </a:r>
              <a:r>
                <a:rPr lang="en-US" sz="1600" b="1" dirty="0" err="1" smtClean="0">
                  <a:latin typeface="Comic Sans MS" panose="030F0702030302020204" pitchFamily="66" charset="0"/>
                </a:rPr>
                <a:t>nM</a:t>
              </a:r>
              <a:r>
                <a:rPr lang="en-US" sz="1600" b="1" dirty="0" smtClean="0">
                  <a:latin typeface="Comic Sans MS" panose="030F0702030302020204" pitchFamily="66" charset="0"/>
                </a:rPr>
                <a:t>/mg tissue</a:t>
              </a:r>
              <a:endParaRPr lang="en-US" sz="1600" b="1" dirty="0">
                <a:latin typeface="Comic Sans MS" panose="030F0702030302020204" pitchFamily="66" charset="0"/>
              </a:endParaRPr>
            </a:p>
          </p:txBody>
        </p:sp>
      </p:grpSp>
      <p:sp>
        <p:nvSpPr>
          <p:cNvPr id="3" name="Title 2"/>
          <p:cNvSpPr>
            <a:spLocks noGrp="1"/>
          </p:cNvSpPr>
          <p:nvPr>
            <p:ph type="title"/>
          </p:nvPr>
        </p:nvSpPr>
        <p:spPr>
          <a:xfrm>
            <a:off x="550422" y="152400"/>
            <a:ext cx="7687061" cy="914400"/>
          </a:xfrm>
          <a:solidFill>
            <a:schemeClr val="bg1"/>
          </a:solidFill>
        </p:spPr>
        <p:txBody>
          <a:bodyPr>
            <a:noAutofit/>
          </a:bodyPr>
          <a:lstStyle/>
          <a:p>
            <a:pPr algn="ctr">
              <a:defRPr/>
            </a:pPr>
            <a:r>
              <a:rPr lang="en-US" sz="4000" b="1" cap="none" dirty="0" smtClean="0">
                <a:latin typeface="Comic Sans MS" panose="030F0702030302020204" pitchFamily="66" charset="0"/>
              </a:rPr>
              <a:t>Muscular dystrophy fibrosis</a:t>
            </a:r>
          </a:p>
        </p:txBody>
      </p:sp>
    </p:spTree>
    <p:extLst>
      <p:ext uri="{BB962C8B-B14F-4D97-AF65-F5344CB8AC3E}">
        <p14:creationId xmlns:p14="http://schemas.microsoft.com/office/powerpoint/2010/main" val="15451919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886200" y="4343400"/>
            <a:ext cx="18288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515100" y="4343400"/>
            <a:ext cx="2286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Chart 7"/>
          <p:cNvGraphicFramePr>
            <a:graphicFrameLocks/>
          </p:cNvGraphicFramePr>
          <p:nvPr>
            <p:extLst>
              <p:ext uri="{D42A27DB-BD31-4B8C-83A1-F6EECF244321}">
                <p14:modId xmlns:p14="http://schemas.microsoft.com/office/powerpoint/2010/main" val="1241352739"/>
              </p:ext>
            </p:extLst>
          </p:nvPr>
        </p:nvGraphicFramePr>
        <p:xfrm>
          <a:off x="76200" y="609600"/>
          <a:ext cx="4610100" cy="3124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a:graphicFrameLocks/>
          </p:cNvGraphicFramePr>
          <p:nvPr>
            <p:extLst>
              <p:ext uri="{D42A27DB-BD31-4B8C-83A1-F6EECF244321}">
                <p14:modId xmlns:p14="http://schemas.microsoft.com/office/powerpoint/2010/main" val="328323781"/>
              </p:ext>
            </p:extLst>
          </p:nvPr>
        </p:nvGraphicFramePr>
        <p:xfrm>
          <a:off x="4419601" y="3429000"/>
          <a:ext cx="4724399" cy="3505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ontent Placeholder 3"/>
          <p:cNvGraphicFramePr>
            <a:graphicFrameLocks noGrp="1"/>
          </p:cNvGraphicFramePr>
          <p:nvPr>
            <p:ph idx="1"/>
            <p:extLst>
              <p:ext uri="{D42A27DB-BD31-4B8C-83A1-F6EECF244321}">
                <p14:modId xmlns:p14="http://schemas.microsoft.com/office/powerpoint/2010/main" val="1480860072"/>
              </p:ext>
            </p:extLst>
          </p:nvPr>
        </p:nvGraphicFramePr>
        <p:xfrm>
          <a:off x="-152400" y="3697014"/>
          <a:ext cx="4882738" cy="3124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Content Placeholder 3"/>
          <p:cNvGraphicFramePr>
            <a:graphicFrameLocks/>
          </p:cNvGraphicFramePr>
          <p:nvPr>
            <p:extLst>
              <p:ext uri="{D42A27DB-BD31-4B8C-83A1-F6EECF244321}">
                <p14:modId xmlns:p14="http://schemas.microsoft.com/office/powerpoint/2010/main" val="2671094486"/>
              </p:ext>
            </p:extLst>
          </p:nvPr>
        </p:nvGraphicFramePr>
        <p:xfrm>
          <a:off x="4366764" y="457200"/>
          <a:ext cx="4753872" cy="3429000"/>
        </p:xfrm>
        <a:graphic>
          <a:graphicData uri="http://schemas.openxmlformats.org/drawingml/2006/chart">
            <c:chart xmlns:c="http://schemas.openxmlformats.org/drawingml/2006/chart" xmlns:r="http://schemas.openxmlformats.org/officeDocument/2006/relationships" r:id="rId6"/>
          </a:graphicData>
        </a:graphic>
      </p:graphicFrame>
      <p:sp>
        <p:nvSpPr>
          <p:cNvPr id="12" name="Title 1"/>
          <p:cNvSpPr>
            <a:spLocks noGrp="1"/>
          </p:cNvSpPr>
          <p:nvPr>
            <p:ph type="title"/>
          </p:nvPr>
        </p:nvSpPr>
        <p:spPr>
          <a:xfrm>
            <a:off x="304800" y="-152400"/>
            <a:ext cx="8229600" cy="1143000"/>
          </a:xfrm>
        </p:spPr>
        <p:txBody>
          <a:bodyPr>
            <a:normAutofit fontScale="90000"/>
          </a:bodyPr>
          <a:lstStyle/>
          <a:p>
            <a:r>
              <a:rPr lang="en-US" b="1" dirty="0" smtClean="0">
                <a:latin typeface="Comic Sans MS" panose="030F0702030302020204" pitchFamily="66" charset="0"/>
              </a:rPr>
              <a:t>Mitochondrial DNA Correlations</a:t>
            </a:r>
            <a:endParaRPr lang="en-US" b="1" dirty="0">
              <a:latin typeface="Comic Sans MS" panose="030F0702030302020204" pitchFamily="66" charset="0"/>
            </a:endParaRPr>
          </a:p>
        </p:txBody>
      </p:sp>
    </p:spTree>
    <p:extLst>
      <p:ext uri="{BB962C8B-B14F-4D97-AF65-F5344CB8AC3E}">
        <p14:creationId xmlns:p14="http://schemas.microsoft.com/office/powerpoint/2010/main" val="17664235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325"/>
          <p:cNvSpPr txBox="1">
            <a:spLocks noChangeArrowheads="1"/>
          </p:cNvSpPr>
          <p:nvPr/>
        </p:nvSpPr>
        <p:spPr bwMode="auto">
          <a:xfrm>
            <a:off x="389732" y="3528546"/>
            <a:ext cx="3344068" cy="1858593"/>
          </a:xfrm>
          <a:prstGeom prst="rect">
            <a:avLst/>
          </a:prstGeom>
          <a:solidFill>
            <a:srgbClr val="FFFF99"/>
          </a:solidFill>
          <a:ln w="38100">
            <a:solidFill>
              <a:schemeClr val="tx1"/>
            </a:solidFill>
            <a:miter lim="800000"/>
            <a:headEnd/>
            <a:tailEnd/>
          </a:ln>
        </p:spPr>
        <p:txBody>
          <a:bodyPr wrap="square" lIns="72777" tIns="36389" rIns="72777" bIns="36389">
            <a:spAutoFit/>
          </a:bodyPr>
          <a:lstStyle/>
          <a:p>
            <a:r>
              <a:rPr lang="en-US" altLang="en-US" b="1" dirty="0">
                <a:latin typeface="Comic Sans MS" panose="030F0702030302020204" pitchFamily="66" charset="0"/>
              </a:rPr>
              <a:t>Four pure-breeding resultant mouse lines</a:t>
            </a:r>
            <a:r>
              <a:rPr lang="en-US" altLang="en-US" dirty="0" smtClean="0">
                <a:latin typeface="Comic Sans MS" panose="030F0702030302020204" pitchFamily="66" charset="0"/>
              </a:rPr>
              <a:t>;</a:t>
            </a:r>
            <a:endParaRPr lang="en-US" altLang="en-US" dirty="0">
              <a:latin typeface="Comic Sans MS" panose="030F0702030302020204" pitchFamily="66" charset="0"/>
            </a:endParaRPr>
          </a:p>
          <a:p>
            <a:r>
              <a:rPr lang="en-US" altLang="en-US" sz="2000" b="1" dirty="0" err="1" smtClean="0">
                <a:solidFill>
                  <a:srgbClr val="FF0000"/>
                </a:solidFill>
                <a:latin typeface="Comic Sans MS" panose="030F0702030302020204" pitchFamily="66" charset="0"/>
              </a:rPr>
              <a:t>nuc</a:t>
            </a:r>
            <a:r>
              <a:rPr lang="en-US" altLang="en-US" sz="2000" b="1" baseline="30000" dirty="0" err="1" smtClean="0">
                <a:solidFill>
                  <a:srgbClr val="FF0000"/>
                </a:solidFill>
                <a:latin typeface="Comic Sans MS" panose="030F0702030302020204" pitchFamily="66" charset="0"/>
              </a:rPr>
              <a:t>M</a:t>
            </a:r>
            <a:r>
              <a:rPr lang="en-US" altLang="en-US" sz="2000" b="1" dirty="0" err="1" smtClean="0">
                <a:solidFill>
                  <a:srgbClr val="FF0000"/>
                </a:solidFill>
                <a:latin typeface="Comic Sans MS" panose="030F0702030302020204" pitchFamily="66" charset="0"/>
              </a:rPr>
              <a:t>mito</a:t>
            </a:r>
            <a:r>
              <a:rPr lang="en-US" altLang="en-US" sz="2000" b="1" baseline="30000" dirty="0" err="1" smtClean="0">
                <a:solidFill>
                  <a:srgbClr val="FF0000"/>
                </a:solidFill>
                <a:latin typeface="Comic Sans MS" panose="030F0702030302020204" pitchFamily="66" charset="0"/>
              </a:rPr>
              <a:t>M</a:t>
            </a:r>
            <a:r>
              <a:rPr lang="en-US" altLang="en-US" sz="2000" b="1" dirty="0" smtClean="0">
                <a:solidFill>
                  <a:srgbClr val="FF0000"/>
                </a:solidFill>
                <a:latin typeface="Comic Sans MS" panose="030F0702030302020204" pitchFamily="66" charset="0"/>
              </a:rPr>
              <a:t> </a:t>
            </a:r>
            <a:r>
              <a:rPr lang="en-US" altLang="en-US" sz="2000" b="1" dirty="0" err="1">
                <a:solidFill>
                  <a:srgbClr val="FF0000"/>
                </a:solidFill>
                <a:latin typeface="Comic Sans MS" panose="030F0702030302020204" pitchFamily="66" charset="0"/>
              </a:rPr>
              <a:t>Sgcg</a:t>
            </a:r>
            <a:r>
              <a:rPr lang="en-US" altLang="en-US" sz="2000" b="1" dirty="0">
                <a:solidFill>
                  <a:srgbClr val="FF0000"/>
                </a:solidFill>
                <a:latin typeface="Comic Sans MS" panose="030F0702030302020204" pitchFamily="66" charset="0"/>
              </a:rPr>
              <a:t> +/-</a:t>
            </a:r>
            <a:endParaRPr lang="en-US" altLang="en-US" sz="2000" b="1" dirty="0">
              <a:latin typeface="Comic Sans MS" panose="030F0702030302020204" pitchFamily="66" charset="0"/>
            </a:endParaRPr>
          </a:p>
          <a:p>
            <a:r>
              <a:rPr lang="en-US" altLang="en-US" sz="2000" b="1" dirty="0" err="1" smtClean="0">
                <a:solidFill>
                  <a:srgbClr val="00B050"/>
                </a:solidFill>
                <a:latin typeface="Comic Sans MS" panose="030F0702030302020204" pitchFamily="66" charset="0"/>
              </a:rPr>
              <a:t>nuc</a:t>
            </a:r>
            <a:r>
              <a:rPr lang="en-US" altLang="en-US" sz="2000" b="1" baseline="30000" dirty="0" err="1" smtClean="0">
                <a:solidFill>
                  <a:srgbClr val="00B050"/>
                </a:solidFill>
                <a:latin typeface="Comic Sans MS" panose="030F0702030302020204" pitchFamily="66" charset="0"/>
              </a:rPr>
              <a:t>M</a:t>
            </a:r>
            <a:r>
              <a:rPr lang="en-US" altLang="en-US" sz="2000" b="1" dirty="0" err="1" smtClean="0">
                <a:solidFill>
                  <a:srgbClr val="00B050"/>
                </a:solidFill>
                <a:latin typeface="Comic Sans MS" panose="030F0702030302020204" pitchFamily="66" charset="0"/>
              </a:rPr>
              <a:t>mito</a:t>
            </a:r>
            <a:r>
              <a:rPr lang="en-US" altLang="en-US" sz="2000" b="1" baseline="30000" dirty="0" err="1" smtClean="0">
                <a:solidFill>
                  <a:srgbClr val="00B050"/>
                </a:solidFill>
                <a:latin typeface="Comic Sans MS" panose="030F0702030302020204" pitchFamily="66" charset="0"/>
              </a:rPr>
              <a:t>D</a:t>
            </a:r>
            <a:r>
              <a:rPr lang="en-US" altLang="en-US" sz="2000" b="1" dirty="0" smtClean="0">
                <a:solidFill>
                  <a:srgbClr val="00B050"/>
                </a:solidFill>
                <a:latin typeface="Comic Sans MS" panose="030F0702030302020204" pitchFamily="66" charset="0"/>
              </a:rPr>
              <a:t> </a:t>
            </a:r>
            <a:r>
              <a:rPr lang="en-US" altLang="en-US" sz="2000" b="1" dirty="0" err="1">
                <a:solidFill>
                  <a:srgbClr val="00B050"/>
                </a:solidFill>
                <a:latin typeface="Comic Sans MS" panose="030F0702030302020204" pitchFamily="66" charset="0"/>
              </a:rPr>
              <a:t>Sgcg</a:t>
            </a:r>
            <a:r>
              <a:rPr lang="en-US" altLang="en-US" sz="2000" b="1" dirty="0">
                <a:solidFill>
                  <a:srgbClr val="00B050"/>
                </a:solidFill>
                <a:latin typeface="Comic Sans MS" panose="030F0702030302020204" pitchFamily="66" charset="0"/>
              </a:rPr>
              <a:t> </a:t>
            </a:r>
            <a:r>
              <a:rPr lang="en-US" altLang="en-US" sz="2000" b="1" dirty="0" smtClean="0">
                <a:solidFill>
                  <a:srgbClr val="00B050"/>
                </a:solidFill>
                <a:latin typeface="Comic Sans MS" panose="030F0702030302020204" pitchFamily="66" charset="0"/>
              </a:rPr>
              <a:t>+/-</a:t>
            </a:r>
            <a:endParaRPr lang="en-US" altLang="en-US" sz="2000" b="1" dirty="0">
              <a:solidFill>
                <a:srgbClr val="00B050"/>
              </a:solidFill>
              <a:latin typeface="Comic Sans MS" panose="030F0702030302020204" pitchFamily="66" charset="0"/>
            </a:endParaRPr>
          </a:p>
          <a:p>
            <a:r>
              <a:rPr lang="en-US" altLang="en-US" sz="2000" b="1" dirty="0" err="1" smtClean="0">
                <a:solidFill>
                  <a:srgbClr val="00B0F0"/>
                </a:solidFill>
                <a:latin typeface="Comic Sans MS" panose="030F0702030302020204" pitchFamily="66" charset="0"/>
              </a:rPr>
              <a:t>nuc</a:t>
            </a:r>
            <a:r>
              <a:rPr lang="en-US" altLang="en-US" sz="2000" b="1" baseline="30000" dirty="0" err="1" smtClean="0">
                <a:solidFill>
                  <a:srgbClr val="00B0F0"/>
                </a:solidFill>
                <a:latin typeface="Comic Sans MS" panose="030F0702030302020204" pitchFamily="66" charset="0"/>
              </a:rPr>
              <a:t>D</a:t>
            </a:r>
            <a:r>
              <a:rPr lang="en-US" altLang="en-US" sz="2000" b="1" dirty="0" err="1" smtClean="0">
                <a:solidFill>
                  <a:srgbClr val="00B0F0"/>
                </a:solidFill>
                <a:latin typeface="Comic Sans MS" panose="030F0702030302020204" pitchFamily="66" charset="0"/>
              </a:rPr>
              <a:t>mito</a:t>
            </a:r>
            <a:r>
              <a:rPr lang="en-US" altLang="en-US" sz="2000" b="1" baseline="30000" dirty="0" err="1" smtClean="0">
                <a:solidFill>
                  <a:srgbClr val="00B0F0"/>
                </a:solidFill>
                <a:latin typeface="Comic Sans MS" panose="030F0702030302020204" pitchFamily="66" charset="0"/>
              </a:rPr>
              <a:t>M</a:t>
            </a:r>
            <a:r>
              <a:rPr lang="en-US" altLang="en-US" sz="2000" b="1" dirty="0" smtClean="0">
                <a:solidFill>
                  <a:srgbClr val="00B0F0"/>
                </a:solidFill>
                <a:latin typeface="Comic Sans MS" panose="030F0702030302020204" pitchFamily="66" charset="0"/>
              </a:rPr>
              <a:t> </a:t>
            </a:r>
            <a:r>
              <a:rPr lang="en-US" altLang="en-US" sz="2000" b="1" dirty="0" err="1">
                <a:solidFill>
                  <a:srgbClr val="00B0F0"/>
                </a:solidFill>
                <a:latin typeface="Comic Sans MS" panose="030F0702030302020204" pitchFamily="66" charset="0"/>
              </a:rPr>
              <a:t>Sgcg</a:t>
            </a:r>
            <a:r>
              <a:rPr lang="en-US" altLang="en-US" sz="2000" b="1" dirty="0">
                <a:solidFill>
                  <a:srgbClr val="00B0F0"/>
                </a:solidFill>
                <a:latin typeface="Comic Sans MS" panose="030F0702030302020204" pitchFamily="66" charset="0"/>
              </a:rPr>
              <a:t> +/-</a:t>
            </a:r>
            <a:endParaRPr lang="en-US" altLang="en-US" sz="2000" b="1" dirty="0">
              <a:latin typeface="Comic Sans MS" panose="030F0702030302020204" pitchFamily="66" charset="0"/>
            </a:endParaRPr>
          </a:p>
          <a:p>
            <a:r>
              <a:rPr lang="en-US" altLang="en-US" sz="2000" b="1" dirty="0" err="1" smtClean="0">
                <a:latin typeface="Comic Sans MS" panose="030F0702030302020204" pitchFamily="66" charset="0"/>
              </a:rPr>
              <a:t>nuc</a:t>
            </a:r>
            <a:r>
              <a:rPr lang="en-US" altLang="en-US" sz="2000" b="1" baseline="30000" dirty="0" err="1" smtClean="0">
                <a:latin typeface="Comic Sans MS" panose="030F0702030302020204" pitchFamily="66" charset="0"/>
              </a:rPr>
              <a:t>D</a:t>
            </a:r>
            <a:r>
              <a:rPr lang="en-US" altLang="en-US" sz="2000" b="1" dirty="0" err="1" smtClean="0">
                <a:latin typeface="Comic Sans MS" panose="030F0702030302020204" pitchFamily="66" charset="0"/>
              </a:rPr>
              <a:t>mito</a:t>
            </a:r>
            <a:r>
              <a:rPr lang="en-US" altLang="en-US" sz="2000" b="1" baseline="30000" dirty="0" err="1" smtClean="0">
                <a:latin typeface="Comic Sans MS" panose="030F0702030302020204" pitchFamily="66" charset="0"/>
              </a:rPr>
              <a:t>D</a:t>
            </a:r>
            <a:r>
              <a:rPr lang="en-US" altLang="en-US" sz="2000" b="1" dirty="0" smtClean="0">
                <a:latin typeface="Comic Sans MS" panose="030F0702030302020204" pitchFamily="66" charset="0"/>
              </a:rPr>
              <a:t> </a:t>
            </a:r>
            <a:r>
              <a:rPr lang="en-US" altLang="en-US" sz="2000" b="1" dirty="0" err="1">
                <a:latin typeface="Comic Sans MS" panose="030F0702030302020204" pitchFamily="66" charset="0"/>
              </a:rPr>
              <a:t>Sgcg</a:t>
            </a:r>
            <a:r>
              <a:rPr lang="en-US" altLang="en-US" sz="2000" b="1" dirty="0">
                <a:latin typeface="Comic Sans MS" panose="030F0702030302020204" pitchFamily="66" charset="0"/>
              </a:rPr>
              <a:t> +/-</a:t>
            </a:r>
            <a:endParaRPr lang="en-US" altLang="en-US" sz="2400" b="1" dirty="0">
              <a:latin typeface="Comic Sans MS" panose="030F0702030302020204" pitchFamily="66" charset="0"/>
            </a:endParaRPr>
          </a:p>
        </p:txBody>
      </p:sp>
      <p:sp>
        <p:nvSpPr>
          <p:cNvPr id="6" name="Rectangle 326"/>
          <p:cNvSpPr>
            <a:spLocks noChangeArrowheads="1"/>
          </p:cNvSpPr>
          <p:nvPr/>
        </p:nvSpPr>
        <p:spPr bwMode="auto">
          <a:xfrm>
            <a:off x="4802253" y="2814693"/>
            <a:ext cx="4096940" cy="185859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lIns="72777" tIns="36389" rIns="72777" bIns="36389">
            <a:spAutoFit/>
          </a:bodyPr>
          <a:lstStyle/>
          <a:p>
            <a:r>
              <a:rPr lang="en-US" altLang="en-US" b="1" dirty="0">
                <a:latin typeface="Comic Sans MS" panose="030F0702030302020204" pitchFamily="66" charset="0"/>
              </a:rPr>
              <a:t>Early generation sib-crosses</a:t>
            </a:r>
            <a:endParaRPr lang="en-US" altLang="en-US" b="1" u="sng" dirty="0">
              <a:latin typeface="Comic Sans MS" panose="030F0702030302020204" pitchFamily="66" charset="0"/>
            </a:endParaRPr>
          </a:p>
          <a:p>
            <a:r>
              <a:rPr lang="en-US" altLang="en-US" sz="1400" dirty="0">
                <a:latin typeface="Comic Sans MS" panose="030F0702030302020204" pitchFamily="66" charset="0"/>
              </a:rPr>
              <a:t>wild type mice;</a:t>
            </a:r>
          </a:p>
          <a:p>
            <a:r>
              <a:rPr lang="en-US" altLang="en-US" sz="1400" dirty="0">
                <a:latin typeface="Comic Sans MS" panose="030F0702030302020204" pitchFamily="66" charset="0"/>
              </a:rPr>
              <a:t>   ear wound healing (2mm ear punch)</a:t>
            </a:r>
          </a:p>
          <a:p>
            <a:r>
              <a:rPr lang="en-US" altLang="en-US" sz="1400" b="1" dirty="0" smtClean="0">
                <a:solidFill>
                  <a:srgbClr val="FF0000"/>
                </a:solidFill>
                <a:latin typeface="Comic Sans MS" panose="030F0702030302020204" pitchFamily="66" charset="0"/>
              </a:rPr>
              <a:t>HFD, </a:t>
            </a:r>
            <a:r>
              <a:rPr lang="en-US" altLang="en-US" sz="1400" b="1" dirty="0">
                <a:solidFill>
                  <a:srgbClr val="FF0000"/>
                </a:solidFill>
                <a:latin typeface="Comic Sans MS" panose="030F0702030302020204" pitchFamily="66" charset="0"/>
              </a:rPr>
              <a:t>metabolic profile </a:t>
            </a:r>
            <a:r>
              <a:rPr lang="en-US" altLang="en-US" sz="1400" dirty="0" smtClean="0">
                <a:latin typeface="Comic Sans MS" panose="030F0702030302020204" pitchFamily="66" charset="0"/>
              </a:rPr>
              <a:t>*</a:t>
            </a:r>
            <a:endParaRPr lang="en-US" altLang="en-US" sz="1400" b="1" dirty="0">
              <a:latin typeface="Comic Sans MS" panose="030F0702030302020204" pitchFamily="66" charset="0"/>
            </a:endParaRPr>
          </a:p>
          <a:p>
            <a:r>
              <a:rPr lang="en-US" altLang="en-US" sz="1400" dirty="0" err="1">
                <a:latin typeface="Comic Sans MS" panose="030F0702030302020204" pitchFamily="66" charset="0"/>
              </a:rPr>
              <a:t>Sgcg</a:t>
            </a:r>
            <a:r>
              <a:rPr lang="en-US" altLang="en-US" sz="1400" dirty="0">
                <a:latin typeface="Comic Sans MS" panose="030F0702030302020204" pitchFamily="66" charset="0"/>
              </a:rPr>
              <a:t>-/- mice;</a:t>
            </a:r>
          </a:p>
          <a:p>
            <a:r>
              <a:rPr lang="en-US" altLang="en-US" sz="1400" dirty="0">
                <a:latin typeface="Comic Sans MS" panose="030F0702030302020204" pitchFamily="66" charset="0"/>
              </a:rPr>
              <a:t>   Muscular Dystrophy panel </a:t>
            </a:r>
            <a:r>
              <a:rPr lang="en-US" altLang="en-US" sz="1400" dirty="0" smtClean="0">
                <a:latin typeface="Comic Sans MS" panose="030F0702030302020204" pitchFamily="66" charset="0"/>
              </a:rPr>
              <a:t>*</a:t>
            </a:r>
            <a:endParaRPr lang="en-US" altLang="en-US" sz="1400" b="1" dirty="0">
              <a:latin typeface="Comic Sans MS" panose="030F0702030302020204" pitchFamily="66" charset="0"/>
            </a:endParaRPr>
          </a:p>
          <a:p>
            <a:r>
              <a:rPr lang="en-US" altLang="en-US" sz="1400" b="1" dirty="0" smtClean="0">
                <a:latin typeface="Comic Sans MS" panose="030F0702030302020204" pitchFamily="66" charset="0"/>
              </a:rPr>
              <a:t>* </a:t>
            </a:r>
            <a:r>
              <a:rPr lang="en-US" altLang="en-US" sz="1400" b="1" dirty="0" smtClean="0">
                <a:solidFill>
                  <a:srgbClr val="FF0000"/>
                </a:solidFill>
                <a:latin typeface="Comic Sans MS" panose="030F0702030302020204" pitchFamily="66" charset="0"/>
              </a:rPr>
              <a:t>genome </a:t>
            </a:r>
            <a:r>
              <a:rPr lang="en-US" altLang="en-US" sz="1400" b="1" dirty="0">
                <a:solidFill>
                  <a:srgbClr val="FF0000"/>
                </a:solidFill>
                <a:latin typeface="Comic Sans MS" panose="030F0702030302020204" pitchFamily="66" charset="0"/>
              </a:rPr>
              <a:t>wide association studies with mitochondrial content as a covariate</a:t>
            </a:r>
            <a:endParaRPr lang="en-US" altLang="en-US" b="1" dirty="0">
              <a:solidFill>
                <a:srgbClr val="FF0000"/>
              </a:solidFill>
              <a:latin typeface="Comic Sans MS" panose="030F0702030302020204" pitchFamily="66" charset="0"/>
            </a:endParaRPr>
          </a:p>
        </p:txBody>
      </p:sp>
      <p:sp>
        <p:nvSpPr>
          <p:cNvPr id="7" name="Rectangle 328"/>
          <p:cNvSpPr>
            <a:spLocks noChangeArrowheads="1"/>
          </p:cNvSpPr>
          <p:nvPr/>
        </p:nvSpPr>
        <p:spPr bwMode="auto">
          <a:xfrm>
            <a:off x="4131493" y="5052357"/>
            <a:ext cx="4770328" cy="1427706"/>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lIns="72777" tIns="36389" rIns="72777" bIns="36389">
            <a:spAutoFit/>
          </a:bodyPr>
          <a:lstStyle/>
          <a:p>
            <a:r>
              <a:rPr lang="en-US" altLang="en-US" b="1" dirty="0">
                <a:latin typeface="Comic Sans MS" panose="030F0702030302020204" pitchFamily="66" charset="0"/>
              </a:rPr>
              <a:t>Late generation </a:t>
            </a:r>
            <a:r>
              <a:rPr lang="en-US" altLang="en-US" b="1" dirty="0" smtClean="0">
                <a:latin typeface="Comic Sans MS" panose="030F0702030302020204" pitchFamily="66" charset="0"/>
              </a:rPr>
              <a:t>sib-crosses</a:t>
            </a:r>
            <a:endParaRPr lang="en-US" altLang="en-US" b="1" u="sng" dirty="0">
              <a:latin typeface="Comic Sans MS" panose="030F0702030302020204" pitchFamily="66" charset="0"/>
            </a:endParaRPr>
          </a:p>
          <a:p>
            <a:r>
              <a:rPr lang="en-US" altLang="en-US" sz="1400" dirty="0">
                <a:latin typeface="Comic Sans MS" panose="030F0702030302020204" pitchFamily="66" charset="0"/>
              </a:rPr>
              <a:t>wild type mice;</a:t>
            </a:r>
          </a:p>
          <a:p>
            <a:r>
              <a:rPr lang="en-US" altLang="en-US" sz="1400" dirty="0">
                <a:latin typeface="Comic Sans MS" panose="030F0702030302020204" pitchFamily="66" charset="0"/>
              </a:rPr>
              <a:t>   ear wound healing</a:t>
            </a:r>
          </a:p>
          <a:p>
            <a:r>
              <a:rPr lang="en-US" altLang="en-US" sz="1400" dirty="0">
                <a:latin typeface="Comic Sans MS" panose="030F0702030302020204" pitchFamily="66" charset="0"/>
              </a:rPr>
              <a:t>   </a:t>
            </a:r>
            <a:r>
              <a:rPr lang="en-US" altLang="en-US" sz="1400" b="1" dirty="0" smtClean="0">
                <a:solidFill>
                  <a:srgbClr val="FF0000"/>
                </a:solidFill>
                <a:latin typeface="Comic Sans MS" panose="030F0702030302020204" pitchFamily="66" charset="0"/>
              </a:rPr>
              <a:t>HFD, metabolic </a:t>
            </a:r>
            <a:r>
              <a:rPr lang="en-US" altLang="en-US" sz="1400" b="1" dirty="0" smtClean="0">
                <a:solidFill>
                  <a:srgbClr val="FF0000"/>
                </a:solidFill>
                <a:latin typeface="Comic Sans MS" panose="030F0702030302020204" pitchFamily="66" charset="0"/>
              </a:rPr>
              <a:t>profile</a:t>
            </a:r>
            <a:endParaRPr lang="en-US" altLang="en-US" sz="1400" b="1" dirty="0">
              <a:solidFill>
                <a:srgbClr val="FF0000"/>
              </a:solidFill>
              <a:latin typeface="Comic Sans MS" panose="030F0702030302020204" pitchFamily="66" charset="0"/>
            </a:endParaRPr>
          </a:p>
          <a:p>
            <a:r>
              <a:rPr lang="en-US" altLang="en-US" sz="1400" dirty="0" err="1">
                <a:latin typeface="Comic Sans MS" panose="030F0702030302020204" pitchFamily="66" charset="0"/>
              </a:rPr>
              <a:t>Sgcg</a:t>
            </a:r>
            <a:r>
              <a:rPr lang="en-US" altLang="en-US" sz="1400" dirty="0">
                <a:latin typeface="Comic Sans MS" panose="030F0702030302020204" pitchFamily="66" charset="0"/>
              </a:rPr>
              <a:t>-/- mice;</a:t>
            </a:r>
          </a:p>
          <a:p>
            <a:r>
              <a:rPr lang="en-US" altLang="en-US" sz="1400" dirty="0">
                <a:latin typeface="Comic Sans MS" panose="030F0702030302020204" pitchFamily="66" charset="0"/>
              </a:rPr>
              <a:t>   Muscular Dystrophy </a:t>
            </a:r>
            <a:r>
              <a:rPr lang="en-US" altLang="en-US" sz="1400" dirty="0" smtClean="0">
                <a:latin typeface="Comic Sans MS" panose="030F0702030302020204" pitchFamily="66" charset="0"/>
              </a:rPr>
              <a:t>panel</a:t>
            </a:r>
            <a:endParaRPr lang="en-US" altLang="en-US" sz="1400" b="1" dirty="0">
              <a:latin typeface="Comic Sans MS" panose="030F0702030302020204" pitchFamily="66" charset="0"/>
            </a:endParaRPr>
          </a:p>
        </p:txBody>
      </p:sp>
      <p:sp>
        <p:nvSpPr>
          <p:cNvPr id="12" name="Rectangle 11"/>
          <p:cNvSpPr/>
          <p:nvPr/>
        </p:nvSpPr>
        <p:spPr>
          <a:xfrm>
            <a:off x="71713" y="60580"/>
            <a:ext cx="6779010" cy="2308324"/>
          </a:xfrm>
          <a:prstGeom prst="rect">
            <a:avLst/>
          </a:prstGeom>
          <a:ln w="38100">
            <a:solidFill>
              <a:schemeClr val="tx1"/>
            </a:solidFill>
          </a:ln>
        </p:spPr>
        <p:txBody>
          <a:bodyPr wrap="square">
            <a:spAutoFit/>
          </a:bodyPr>
          <a:lstStyle/>
          <a:p>
            <a:pPr>
              <a:defRPr/>
            </a:pPr>
            <a:r>
              <a:rPr lang="en-US" altLang="en-US" sz="2000" b="1" dirty="0">
                <a:latin typeface="Comic Sans MS" panose="030F0702030302020204" pitchFamily="66" charset="0"/>
              </a:rPr>
              <a:t>	</a:t>
            </a:r>
            <a:r>
              <a:rPr lang="en-US" altLang="en-US" sz="2000" b="1" dirty="0" smtClean="0">
                <a:latin typeface="Comic Sans MS" panose="030F0702030302020204" pitchFamily="66" charset="0"/>
              </a:rPr>
              <a:t>     </a:t>
            </a:r>
            <a:r>
              <a:rPr lang="en-US" altLang="en-US" b="1" u="sng" dirty="0" smtClean="0">
                <a:latin typeface="Comic Sans MS" panose="030F0702030302020204" pitchFamily="66" charset="0"/>
              </a:rPr>
              <a:t>Male</a:t>
            </a:r>
            <a:r>
              <a:rPr lang="en-US" altLang="en-US" b="1" dirty="0">
                <a:latin typeface="Comic Sans MS" panose="030F0702030302020204" pitchFamily="66" charset="0"/>
              </a:rPr>
              <a:t>			</a:t>
            </a:r>
            <a:r>
              <a:rPr lang="en-US" altLang="en-US" b="1" dirty="0" smtClean="0">
                <a:latin typeface="Comic Sans MS" panose="030F0702030302020204" pitchFamily="66" charset="0"/>
              </a:rPr>
              <a:t>      </a:t>
            </a:r>
            <a:r>
              <a:rPr lang="en-US" altLang="en-US" b="1" u="sng" dirty="0" smtClean="0">
                <a:latin typeface="Comic Sans MS" panose="030F0702030302020204" pitchFamily="66" charset="0"/>
              </a:rPr>
              <a:t>Female</a:t>
            </a:r>
            <a:r>
              <a:rPr lang="en-US" altLang="en-US" sz="2000" dirty="0">
                <a:latin typeface="Comic Sans MS" panose="030F0702030302020204" pitchFamily="66" charset="0"/>
              </a:rPr>
              <a:t>	</a:t>
            </a:r>
          </a:p>
          <a:p>
            <a:pPr>
              <a:defRPr/>
            </a:pPr>
            <a:r>
              <a:rPr lang="en-US" altLang="en-US" sz="2000" dirty="0">
                <a:latin typeface="Comic Sans MS" panose="030F0702030302020204" pitchFamily="66" charset="0"/>
              </a:rPr>
              <a:t>P1	</a:t>
            </a:r>
            <a:r>
              <a:rPr lang="en-US" altLang="en-US" sz="1600" dirty="0">
                <a:latin typeface="Comic Sans MS" panose="030F0702030302020204" pitchFamily="66" charset="0"/>
              </a:rPr>
              <a:t>D	 </a:t>
            </a:r>
            <a:r>
              <a:rPr lang="en-US" altLang="en-US" sz="1600" dirty="0" err="1">
                <a:latin typeface="Comic Sans MS" panose="030F0702030302020204" pitchFamily="66" charset="0"/>
              </a:rPr>
              <a:t>Sgcg</a:t>
            </a:r>
            <a:r>
              <a:rPr lang="en-US" altLang="en-US" sz="1600" dirty="0">
                <a:latin typeface="Comic Sans MS" panose="030F0702030302020204" pitchFamily="66" charset="0"/>
              </a:rPr>
              <a:t>-/-		</a:t>
            </a:r>
            <a:r>
              <a:rPr lang="en-US" altLang="en-US" sz="1600" dirty="0" smtClean="0">
                <a:latin typeface="Comic Sans MS" panose="030F0702030302020204" pitchFamily="66" charset="0"/>
              </a:rPr>
              <a:t>	x</a:t>
            </a:r>
            <a:r>
              <a:rPr lang="en-US" altLang="en-US" sz="1600" dirty="0">
                <a:latin typeface="Comic Sans MS" panose="030F0702030302020204" pitchFamily="66" charset="0"/>
              </a:rPr>
              <a:t>	</a:t>
            </a:r>
            <a:r>
              <a:rPr lang="en-US" altLang="en-US" sz="1600" dirty="0" smtClean="0">
                <a:latin typeface="Comic Sans MS" panose="030F0702030302020204" pitchFamily="66" charset="0"/>
              </a:rPr>
              <a:t>MRL</a:t>
            </a:r>
            <a:r>
              <a:rPr lang="en-US" altLang="en-US" sz="1600" dirty="0">
                <a:latin typeface="Comic Sans MS" panose="030F0702030302020204" pitchFamily="66" charset="0"/>
              </a:rPr>
              <a:t>	</a:t>
            </a:r>
          </a:p>
          <a:p>
            <a:pPr>
              <a:defRPr/>
            </a:pPr>
            <a:r>
              <a:rPr lang="en-US" altLang="en-US" sz="2000" dirty="0">
                <a:latin typeface="Comic Sans MS" panose="030F0702030302020204" pitchFamily="66" charset="0"/>
              </a:rPr>
              <a:t>F1</a:t>
            </a:r>
            <a:r>
              <a:rPr lang="en-US" altLang="en-US" sz="1600" dirty="0">
                <a:latin typeface="Comic Sans MS" panose="030F0702030302020204" pitchFamily="66" charset="0"/>
              </a:rPr>
              <a:t>	nuc</a:t>
            </a:r>
            <a:r>
              <a:rPr lang="en-US" altLang="en-US" sz="1600" baseline="30000" dirty="0">
                <a:latin typeface="Comic Sans MS" panose="030F0702030302020204" pitchFamily="66" charset="0"/>
              </a:rPr>
              <a:t>M50D50</a:t>
            </a:r>
            <a:r>
              <a:rPr lang="en-US" altLang="en-US" sz="1600" dirty="0">
                <a:latin typeface="Comic Sans MS" panose="030F0702030302020204" pitchFamily="66" charset="0"/>
              </a:rPr>
              <a:t>mito</a:t>
            </a:r>
            <a:r>
              <a:rPr lang="en-US" altLang="en-US" sz="1600" baseline="30000" dirty="0">
                <a:latin typeface="Comic Sans MS" panose="030F0702030302020204" pitchFamily="66" charset="0"/>
              </a:rPr>
              <a:t>M</a:t>
            </a:r>
            <a:r>
              <a:rPr lang="en-US" altLang="en-US" sz="1600" dirty="0">
                <a:latin typeface="Comic Sans MS" panose="030F0702030302020204" pitchFamily="66" charset="0"/>
              </a:rPr>
              <a:t>, </a:t>
            </a:r>
            <a:r>
              <a:rPr lang="en-US" altLang="en-US" sz="1600" dirty="0" err="1">
                <a:latin typeface="Comic Sans MS" panose="030F0702030302020204" pitchFamily="66" charset="0"/>
              </a:rPr>
              <a:t>Sgcg</a:t>
            </a:r>
            <a:r>
              <a:rPr lang="en-US" altLang="en-US" sz="1600" dirty="0">
                <a:latin typeface="Comic Sans MS" panose="030F0702030302020204" pitchFamily="66" charset="0"/>
              </a:rPr>
              <a:t>+/- 	</a:t>
            </a:r>
            <a:r>
              <a:rPr lang="en-US" altLang="en-US" sz="1600" dirty="0" smtClean="0">
                <a:latin typeface="Comic Sans MS" panose="030F0702030302020204" pitchFamily="66" charset="0"/>
              </a:rPr>
              <a:t>	x</a:t>
            </a:r>
            <a:r>
              <a:rPr lang="en-US" altLang="en-US" sz="1600" dirty="0">
                <a:latin typeface="Comic Sans MS" panose="030F0702030302020204" pitchFamily="66" charset="0"/>
              </a:rPr>
              <a:t>	</a:t>
            </a:r>
            <a:r>
              <a:rPr lang="en-US" altLang="en-US" sz="1600" dirty="0" smtClean="0">
                <a:latin typeface="Comic Sans MS" panose="030F0702030302020204" pitchFamily="66" charset="0"/>
              </a:rPr>
              <a:t>MRL</a:t>
            </a:r>
            <a:r>
              <a:rPr lang="en-US" altLang="en-US" sz="1600" dirty="0">
                <a:latin typeface="Comic Sans MS" panose="030F0702030302020204" pitchFamily="66" charset="0"/>
              </a:rPr>
              <a:t>	</a:t>
            </a:r>
          </a:p>
          <a:p>
            <a:pPr>
              <a:defRPr/>
            </a:pPr>
            <a:r>
              <a:rPr lang="en-US" altLang="en-US" sz="2000" dirty="0">
                <a:latin typeface="Comic Sans MS" panose="030F0702030302020204" pitchFamily="66" charset="0"/>
              </a:rPr>
              <a:t>N1</a:t>
            </a:r>
            <a:r>
              <a:rPr lang="en-US" altLang="en-US" sz="1600" dirty="0">
                <a:latin typeface="Comic Sans MS" panose="030F0702030302020204" pitchFamily="66" charset="0"/>
              </a:rPr>
              <a:t>	(</a:t>
            </a:r>
            <a:r>
              <a:rPr lang="en-US" altLang="en-US" sz="1600" b="1" dirty="0">
                <a:latin typeface="Comic Sans MS" panose="030F0702030302020204" pitchFamily="66" charset="0"/>
              </a:rPr>
              <a:t>nuc</a:t>
            </a:r>
            <a:r>
              <a:rPr lang="en-US" altLang="en-US" sz="1600" b="1" baseline="30000" dirty="0">
                <a:latin typeface="Comic Sans MS" panose="030F0702030302020204" pitchFamily="66" charset="0"/>
              </a:rPr>
              <a:t>M75D25</a:t>
            </a:r>
            <a:r>
              <a:rPr lang="en-US" altLang="en-US" sz="1600" b="1" dirty="0">
                <a:latin typeface="Comic Sans MS" panose="030F0702030302020204" pitchFamily="66" charset="0"/>
              </a:rPr>
              <a:t>mito</a:t>
            </a:r>
            <a:r>
              <a:rPr lang="en-US" altLang="en-US" sz="1600" b="1" baseline="30000" dirty="0">
                <a:latin typeface="Comic Sans MS" panose="030F0702030302020204" pitchFamily="66" charset="0"/>
              </a:rPr>
              <a:t>M</a:t>
            </a:r>
            <a:r>
              <a:rPr lang="en-US" altLang="en-US" sz="1600" b="1" dirty="0">
                <a:latin typeface="Comic Sans MS" panose="030F0702030302020204" pitchFamily="66" charset="0"/>
              </a:rPr>
              <a:t>, </a:t>
            </a:r>
            <a:r>
              <a:rPr lang="en-US" altLang="en-US" sz="1600" dirty="0" err="1">
                <a:latin typeface="Comic Sans MS" panose="030F0702030302020204" pitchFamily="66" charset="0"/>
              </a:rPr>
              <a:t>Sgcg</a:t>
            </a:r>
            <a:r>
              <a:rPr lang="en-US" altLang="en-US" sz="1600" dirty="0">
                <a:latin typeface="Comic Sans MS" panose="030F0702030302020204" pitchFamily="66" charset="0"/>
              </a:rPr>
              <a:t>+/-)</a:t>
            </a:r>
            <a:r>
              <a:rPr lang="en-US" altLang="en-US" sz="1600" baseline="30000" dirty="0">
                <a:latin typeface="Comic Sans MS" panose="030F0702030302020204" pitchFamily="66" charset="0"/>
              </a:rPr>
              <a:t>2</a:t>
            </a:r>
            <a:r>
              <a:rPr lang="en-US" altLang="en-US" sz="1600" dirty="0">
                <a:latin typeface="Comic Sans MS" panose="030F0702030302020204" pitchFamily="66" charset="0"/>
              </a:rPr>
              <a:t>	</a:t>
            </a:r>
            <a:r>
              <a:rPr lang="en-US" altLang="en-US" sz="1600" dirty="0" smtClean="0">
                <a:latin typeface="Comic Sans MS" panose="030F0702030302020204" pitchFamily="66" charset="0"/>
              </a:rPr>
              <a:t>	x</a:t>
            </a:r>
            <a:r>
              <a:rPr lang="en-US" altLang="en-US" sz="1600" dirty="0">
                <a:latin typeface="Comic Sans MS" panose="030F0702030302020204" pitchFamily="66" charset="0"/>
              </a:rPr>
              <a:t>	</a:t>
            </a:r>
            <a:r>
              <a:rPr lang="en-US" altLang="en-US" sz="1600" dirty="0" smtClean="0">
                <a:latin typeface="Comic Sans MS" panose="030F0702030302020204" pitchFamily="66" charset="0"/>
              </a:rPr>
              <a:t>MRL</a:t>
            </a:r>
            <a:r>
              <a:rPr lang="en-US" altLang="en-US" sz="1600" dirty="0">
                <a:latin typeface="Comic Sans MS" panose="030F0702030302020204" pitchFamily="66" charset="0"/>
              </a:rPr>
              <a:t>	</a:t>
            </a:r>
          </a:p>
          <a:p>
            <a:pPr>
              <a:defRPr/>
            </a:pPr>
            <a:r>
              <a:rPr lang="en-US" altLang="en-US" sz="2000" dirty="0">
                <a:latin typeface="Comic Sans MS" panose="030F0702030302020204" pitchFamily="66" charset="0"/>
              </a:rPr>
              <a:t>N2</a:t>
            </a:r>
            <a:r>
              <a:rPr lang="en-US" altLang="en-US" sz="1600" dirty="0">
                <a:latin typeface="Comic Sans MS" panose="030F0702030302020204" pitchFamily="66" charset="0"/>
              </a:rPr>
              <a:t>	nuc</a:t>
            </a:r>
            <a:r>
              <a:rPr lang="en-US" altLang="en-US" sz="1600" baseline="30000" dirty="0">
                <a:latin typeface="Comic Sans MS" panose="030F0702030302020204" pitchFamily="66" charset="0"/>
              </a:rPr>
              <a:t>M88D12</a:t>
            </a:r>
            <a:r>
              <a:rPr lang="en-US" altLang="en-US" sz="1600" dirty="0">
                <a:latin typeface="Comic Sans MS" panose="030F0702030302020204" pitchFamily="66" charset="0"/>
              </a:rPr>
              <a:t>mito</a:t>
            </a:r>
            <a:r>
              <a:rPr lang="en-US" altLang="en-US" sz="1600" baseline="30000" dirty="0">
                <a:latin typeface="Comic Sans MS" panose="030F0702030302020204" pitchFamily="66" charset="0"/>
              </a:rPr>
              <a:t>M</a:t>
            </a:r>
            <a:r>
              <a:rPr lang="en-US" altLang="en-US" sz="1600" dirty="0">
                <a:latin typeface="Comic Sans MS" panose="030F0702030302020204" pitchFamily="66" charset="0"/>
              </a:rPr>
              <a:t>, </a:t>
            </a:r>
            <a:r>
              <a:rPr lang="en-US" altLang="en-US" sz="1600" dirty="0" err="1">
                <a:latin typeface="Comic Sans MS" panose="030F0702030302020204" pitchFamily="66" charset="0"/>
              </a:rPr>
              <a:t>Sgcg</a:t>
            </a:r>
            <a:r>
              <a:rPr lang="en-US" altLang="en-US" sz="1600" dirty="0">
                <a:latin typeface="Comic Sans MS" panose="030F0702030302020204" pitchFamily="66" charset="0"/>
              </a:rPr>
              <a:t>+/- 	</a:t>
            </a:r>
            <a:r>
              <a:rPr lang="en-US" altLang="en-US" sz="1600" dirty="0" smtClean="0">
                <a:latin typeface="Comic Sans MS" panose="030F0702030302020204" pitchFamily="66" charset="0"/>
              </a:rPr>
              <a:t>	x</a:t>
            </a:r>
            <a:r>
              <a:rPr lang="en-US" altLang="en-US" sz="1600" dirty="0">
                <a:latin typeface="Comic Sans MS" panose="030F0702030302020204" pitchFamily="66" charset="0"/>
              </a:rPr>
              <a:t>	</a:t>
            </a:r>
            <a:r>
              <a:rPr lang="en-US" altLang="en-US" sz="1600" dirty="0" smtClean="0">
                <a:latin typeface="Comic Sans MS" panose="030F0702030302020204" pitchFamily="66" charset="0"/>
              </a:rPr>
              <a:t>MRL</a:t>
            </a:r>
            <a:r>
              <a:rPr lang="en-US" altLang="en-US" sz="1600" dirty="0">
                <a:latin typeface="Comic Sans MS" panose="030F0702030302020204" pitchFamily="66" charset="0"/>
              </a:rPr>
              <a:t>	</a:t>
            </a:r>
          </a:p>
          <a:p>
            <a:pPr>
              <a:defRPr/>
            </a:pPr>
            <a:r>
              <a:rPr lang="en-US" altLang="en-US" sz="2000" dirty="0">
                <a:latin typeface="Comic Sans MS" panose="030F0702030302020204" pitchFamily="66" charset="0"/>
              </a:rPr>
              <a:t>N3</a:t>
            </a:r>
            <a:r>
              <a:rPr lang="en-US" altLang="en-US" sz="1600" dirty="0">
                <a:latin typeface="Comic Sans MS" panose="030F0702030302020204" pitchFamily="66" charset="0"/>
              </a:rPr>
              <a:t>	nuc</a:t>
            </a:r>
            <a:r>
              <a:rPr lang="en-US" altLang="en-US" sz="1600" baseline="30000" dirty="0">
                <a:latin typeface="Comic Sans MS" panose="030F0702030302020204" pitchFamily="66" charset="0"/>
              </a:rPr>
              <a:t>M94D6</a:t>
            </a:r>
            <a:r>
              <a:rPr lang="en-US" altLang="en-US" sz="1600" dirty="0">
                <a:latin typeface="Comic Sans MS" panose="030F0702030302020204" pitchFamily="66" charset="0"/>
              </a:rPr>
              <a:t>mito</a:t>
            </a:r>
            <a:r>
              <a:rPr lang="en-US" altLang="en-US" sz="1600" baseline="30000" dirty="0">
                <a:latin typeface="Comic Sans MS" panose="030F0702030302020204" pitchFamily="66" charset="0"/>
              </a:rPr>
              <a:t>M</a:t>
            </a:r>
            <a:r>
              <a:rPr lang="en-US" altLang="en-US" sz="1600" dirty="0">
                <a:latin typeface="Comic Sans MS" panose="030F0702030302020204" pitchFamily="66" charset="0"/>
              </a:rPr>
              <a:t>, </a:t>
            </a:r>
            <a:r>
              <a:rPr lang="en-US" altLang="en-US" sz="1600" dirty="0" err="1">
                <a:latin typeface="Comic Sans MS" panose="030F0702030302020204" pitchFamily="66" charset="0"/>
              </a:rPr>
              <a:t>Sgcg</a:t>
            </a:r>
            <a:r>
              <a:rPr lang="en-US" altLang="en-US" sz="1600" dirty="0">
                <a:latin typeface="Comic Sans MS" panose="030F0702030302020204" pitchFamily="66" charset="0"/>
              </a:rPr>
              <a:t>+/- 	</a:t>
            </a:r>
            <a:r>
              <a:rPr lang="en-US" altLang="en-US" sz="1600" dirty="0" smtClean="0">
                <a:latin typeface="Comic Sans MS" panose="030F0702030302020204" pitchFamily="66" charset="0"/>
              </a:rPr>
              <a:t>	x</a:t>
            </a:r>
            <a:r>
              <a:rPr lang="en-US" altLang="en-US" sz="1600" dirty="0">
                <a:latin typeface="Comic Sans MS" panose="030F0702030302020204" pitchFamily="66" charset="0"/>
              </a:rPr>
              <a:t>	</a:t>
            </a:r>
            <a:r>
              <a:rPr lang="en-US" altLang="en-US" sz="1600" dirty="0" smtClean="0">
                <a:latin typeface="Comic Sans MS" panose="030F0702030302020204" pitchFamily="66" charset="0"/>
              </a:rPr>
              <a:t>MRL</a:t>
            </a:r>
            <a:r>
              <a:rPr lang="en-US" altLang="en-US" sz="1600" dirty="0">
                <a:latin typeface="Comic Sans MS" panose="030F0702030302020204" pitchFamily="66" charset="0"/>
              </a:rPr>
              <a:t>	</a:t>
            </a:r>
          </a:p>
          <a:p>
            <a:pPr>
              <a:defRPr/>
            </a:pPr>
            <a:r>
              <a:rPr lang="en-US" altLang="en-US" sz="2000" dirty="0">
                <a:latin typeface="Comic Sans MS" panose="030F0702030302020204" pitchFamily="66" charset="0"/>
              </a:rPr>
              <a:t>N4	</a:t>
            </a:r>
            <a:r>
              <a:rPr lang="en-US" altLang="en-US" sz="1600" dirty="0">
                <a:latin typeface="Comic Sans MS" panose="030F0702030302020204" pitchFamily="66" charset="0"/>
              </a:rPr>
              <a:t>(</a:t>
            </a:r>
            <a:r>
              <a:rPr lang="en-US" altLang="en-US" sz="1600" b="1" dirty="0">
                <a:latin typeface="Comic Sans MS" panose="030F0702030302020204" pitchFamily="66" charset="0"/>
              </a:rPr>
              <a:t>nuc</a:t>
            </a:r>
            <a:r>
              <a:rPr lang="en-US" altLang="en-US" sz="1600" b="1" baseline="30000" dirty="0">
                <a:latin typeface="Comic Sans MS" panose="030F0702030302020204" pitchFamily="66" charset="0"/>
              </a:rPr>
              <a:t>M97D3</a:t>
            </a:r>
            <a:r>
              <a:rPr lang="en-US" altLang="en-US" sz="1600" b="1" dirty="0">
                <a:latin typeface="Comic Sans MS" panose="030F0702030302020204" pitchFamily="66" charset="0"/>
              </a:rPr>
              <a:t>mito</a:t>
            </a:r>
            <a:r>
              <a:rPr lang="en-US" altLang="en-US" sz="1600" b="1" baseline="30000" dirty="0">
                <a:latin typeface="Comic Sans MS" panose="030F0702030302020204" pitchFamily="66" charset="0"/>
              </a:rPr>
              <a:t>M</a:t>
            </a:r>
            <a:r>
              <a:rPr lang="en-US" altLang="en-US" sz="1600" dirty="0">
                <a:latin typeface="Comic Sans MS" panose="030F0702030302020204" pitchFamily="66" charset="0"/>
              </a:rPr>
              <a:t>, </a:t>
            </a:r>
            <a:r>
              <a:rPr lang="en-US" altLang="en-US" sz="1600" dirty="0" err="1">
                <a:latin typeface="Comic Sans MS" panose="030F0702030302020204" pitchFamily="66" charset="0"/>
              </a:rPr>
              <a:t>Sgcg</a:t>
            </a:r>
            <a:r>
              <a:rPr lang="en-US" altLang="en-US" sz="1600" dirty="0">
                <a:latin typeface="Comic Sans MS" panose="030F0702030302020204" pitchFamily="66" charset="0"/>
              </a:rPr>
              <a:t>+/-)</a:t>
            </a:r>
            <a:r>
              <a:rPr lang="en-US" altLang="en-US" sz="1600" baseline="30000" dirty="0" smtClean="0">
                <a:latin typeface="Comic Sans MS" panose="030F0702030302020204" pitchFamily="66" charset="0"/>
              </a:rPr>
              <a:t>2</a:t>
            </a:r>
            <a:r>
              <a:rPr lang="en-US" altLang="en-US" sz="1600" dirty="0" smtClean="0">
                <a:latin typeface="Comic Sans MS" panose="030F0702030302020204" pitchFamily="66" charset="0"/>
              </a:rPr>
              <a:t>		x</a:t>
            </a:r>
            <a:r>
              <a:rPr lang="en-US" altLang="en-US" sz="1600" dirty="0">
                <a:latin typeface="Comic Sans MS" panose="030F0702030302020204" pitchFamily="66" charset="0"/>
              </a:rPr>
              <a:t>	MRL	</a:t>
            </a:r>
            <a:endParaRPr lang="en-US" sz="1600" dirty="0">
              <a:latin typeface="Comic Sans MS" panose="030F0702030302020204" pitchFamily="66" charset="0"/>
            </a:endParaRPr>
          </a:p>
        </p:txBody>
      </p:sp>
      <p:cxnSp>
        <p:nvCxnSpPr>
          <p:cNvPr id="8" name="Straight Arrow Connector 7"/>
          <p:cNvCxnSpPr/>
          <p:nvPr/>
        </p:nvCxnSpPr>
        <p:spPr>
          <a:xfrm>
            <a:off x="3733800" y="1214742"/>
            <a:ext cx="1068453" cy="1748566"/>
          </a:xfrm>
          <a:prstGeom prst="straightConnector1">
            <a:avLst/>
          </a:prstGeom>
          <a:ln w="88900">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3581400" y="2209800"/>
            <a:ext cx="871647" cy="2846744"/>
          </a:xfrm>
          <a:prstGeom prst="straightConnector1">
            <a:avLst/>
          </a:prstGeom>
          <a:ln w="88900">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6918487" y="380999"/>
            <a:ext cx="1991251" cy="830997"/>
          </a:xfrm>
          <a:prstGeom prst="rect">
            <a:avLst/>
          </a:prstGeom>
          <a:noFill/>
        </p:spPr>
        <p:txBody>
          <a:bodyPr wrap="none" rtlCol="0">
            <a:spAutoFit/>
          </a:bodyPr>
          <a:lstStyle/>
          <a:p>
            <a:r>
              <a:rPr lang="en-US" sz="2400" b="1" dirty="0" smtClean="0">
                <a:latin typeface="Comic Sans MS" panose="030F0702030302020204" pitchFamily="66" charset="0"/>
              </a:rPr>
              <a:t>Current and</a:t>
            </a:r>
          </a:p>
          <a:p>
            <a:r>
              <a:rPr lang="en-US" sz="2400" b="1" dirty="0" smtClean="0">
                <a:latin typeface="Comic Sans MS" panose="030F0702030302020204" pitchFamily="66" charset="0"/>
              </a:rPr>
              <a:t>future plans</a:t>
            </a:r>
            <a:endParaRPr lang="en-US" sz="2400" b="1" dirty="0">
              <a:latin typeface="Comic Sans MS" panose="030F0702030302020204" pitchFamily="66" charset="0"/>
            </a:endParaRPr>
          </a:p>
        </p:txBody>
      </p:sp>
    </p:spTree>
    <p:extLst>
      <p:ext uri="{BB962C8B-B14F-4D97-AF65-F5344CB8AC3E}">
        <p14:creationId xmlns:p14="http://schemas.microsoft.com/office/powerpoint/2010/main" val="1485904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2698533" y="4800600"/>
            <a:ext cx="4191000" cy="1878725"/>
          </a:xfrm>
          <a:prstGeom prst="rect">
            <a:avLst/>
          </a:prstGeom>
          <a:solidFill>
            <a:srgbClr val="0070C0"/>
          </a:solidFill>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000" b="1" dirty="0" err="1" smtClean="0">
                <a:solidFill>
                  <a:srgbClr val="FFFF00"/>
                </a:solidFill>
                <a:latin typeface="Comic Sans MS" panose="030F0702030302020204" pitchFamily="66" charset="0"/>
              </a:rPr>
              <a:t>Tirsit</a:t>
            </a:r>
            <a:r>
              <a:rPr lang="en-US" sz="2000" b="1" dirty="0" smtClean="0">
                <a:solidFill>
                  <a:srgbClr val="FFFF00"/>
                </a:solidFill>
                <a:latin typeface="Comic Sans MS" panose="030F0702030302020204" pitchFamily="66" charset="0"/>
              </a:rPr>
              <a:t> K. </a:t>
            </a:r>
            <a:r>
              <a:rPr lang="en-US" sz="2000" b="1" dirty="0" err="1" smtClean="0">
                <a:solidFill>
                  <a:srgbClr val="FFFF00"/>
                </a:solidFill>
                <a:latin typeface="Comic Sans MS" panose="030F0702030302020204" pitchFamily="66" charset="0"/>
              </a:rPr>
              <a:t>Berhanu</a:t>
            </a:r>
            <a:endParaRPr lang="en-US" sz="2000" b="1" dirty="0" smtClean="0">
              <a:solidFill>
                <a:srgbClr val="FFFF00"/>
              </a:solidFill>
              <a:latin typeface="Comic Sans MS" panose="030F0702030302020204" pitchFamily="66" charset="0"/>
            </a:endParaRPr>
          </a:p>
          <a:p>
            <a:pPr marL="0" indent="0" algn="ctr">
              <a:buNone/>
            </a:pPr>
            <a:r>
              <a:rPr lang="en-US" sz="2000" b="1" dirty="0" smtClean="0">
                <a:solidFill>
                  <a:srgbClr val="FFFF00"/>
                </a:solidFill>
                <a:latin typeface="Comic Sans MS" panose="030F0702030302020204" pitchFamily="66" charset="0"/>
              </a:rPr>
              <a:t>Nathan W. Roberts</a:t>
            </a:r>
          </a:p>
          <a:p>
            <a:pPr marL="0" indent="0" algn="ctr">
              <a:buNone/>
            </a:pPr>
            <a:r>
              <a:rPr lang="en-US" sz="2000" b="1" dirty="0" smtClean="0">
                <a:solidFill>
                  <a:srgbClr val="FFFF00"/>
                </a:solidFill>
                <a:latin typeface="Comic Sans MS" panose="030F0702030302020204" pitchFamily="66" charset="0"/>
              </a:rPr>
              <a:t>Aaron J. Mull</a:t>
            </a:r>
          </a:p>
          <a:p>
            <a:pPr marL="0" indent="0" algn="ctr">
              <a:buNone/>
            </a:pPr>
            <a:r>
              <a:rPr lang="en-US" sz="2000" b="1" dirty="0" err="1" smtClean="0">
                <a:solidFill>
                  <a:srgbClr val="FFFF00"/>
                </a:solidFill>
                <a:latin typeface="Comic Sans MS" panose="030F0702030302020204" pitchFamily="66" charset="0"/>
              </a:rPr>
              <a:t>Jenan</a:t>
            </a:r>
            <a:r>
              <a:rPr lang="en-US" sz="2000" b="1" dirty="0" smtClean="0">
                <a:solidFill>
                  <a:srgbClr val="FFFF00"/>
                </a:solidFill>
                <a:latin typeface="Comic Sans MS" panose="030F0702030302020204" pitchFamily="66" charset="0"/>
              </a:rPr>
              <a:t> Holley-</a:t>
            </a:r>
            <a:r>
              <a:rPr lang="en-US" sz="2000" b="1" dirty="0" err="1" smtClean="0">
                <a:solidFill>
                  <a:srgbClr val="FFFF00"/>
                </a:solidFill>
                <a:latin typeface="Comic Sans MS" panose="030F0702030302020204" pitchFamily="66" charset="0"/>
              </a:rPr>
              <a:t>Cuthrell</a:t>
            </a:r>
            <a:endParaRPr lang="en-US" sz="2000" b="1" dirty="0" smtClean="0">
              <a:solidFill>
                <a:srgbClr val="FFFF00"/>
              </a:solidFill>
              <a:latin typeface="Comic Sans MS" panose="030F0702030302020204" pitchFamily="66" charset="0"/>
            </a:endParaRPr>
          </a:p>
          <a:p>
            <a:pPr marL="0" indent="0" algn="ctr">
              <a:buNone/>
            </a:pPr>
            <a:r>
              <a:rPr lang="en-US" sz="2000" b="1" dirty="0" err="1" smtClean="0">
                <a:solidFill>
                  <a:srgbClr val="FFFF00"/>
                </a:solidFill>
                <a:latin typeface="Comic Sans MS" panose="030F0702030302020204" pitchFamily="66" charset="0"/>
              </a:rPr>
              <a:t>Magdalis</a:t>
            </a:r>
            <a:r>
              <a:rPr lang="en-US" sz="2000" b="1" dirty="0" smtClean="0">
                <a:solidFill>
                  <a:srgbClr val="FFFF00"/>
                </a:solidFill>
                <a:latin typeface="Comic Sans MS" panose="030F0702030302020204" pitchFamily="66" charset="0"/>
              </a:rPr>
              <a:t> Vega-</a:t>
            </a:r>
            <a:r>
              <a:rPr lang="en-US" sz="2000" b="1" dirty="0" err="1" smtClean="0">
                <a:solidFill>
                  <a:srgbClr val="FFFF00"/>
                </a:solidFill>
                <a:latin typeface="Comic Sans MS" panose="030F0702030302020204" pitchFamily="66" charset="0"/>
              </a:rPr>
              <a:t>Gonsalez</a:t>
            </a:r>
            <a:endParaRPr lang="en-US" sz="2000" b="1" dirty="0" smtClean="0">
              <a:solidFill>
                <a:srgbClr val="FFFF00"/>
              </a:solidFill>
              <a:latin typeface="Comic Sans MS" panose="030F0702030302020204" pitchFamily="66" charset="0"/>
            </a:endParaRPr>
          </a:p>
          <a:p>
            <a:pPr marL="0" indent="0" algn="ctr">
              <a:buNone/>
            </a:pPr>
            <a:endParaRPr lang="en-US" sz="2000" b="1" dirty="0" err="1" smtClean="0">
              <a:solidFill>
                <a:srgbClr val="FFFF00"/>
              </a:solidFill>
              <a:latin typeface="Comic Sans MS" panose="030F0702030302020204" pitchFamily="66" charset="0"/>
            </a:endParaRPr>
          </a:p>
        </p:txBody>
      </p:sp>
      <p:pic>
        <p:nvPicPr>
          <p:cNvPr id="3" name="Picture 24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599"/>
            <a:ext cx="1445208" cy="1371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7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228601"/>
            <a:ext cx="1395174"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4958" y="1219200"/>
            <a:ext cx="9336338" cy="3724096"/>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3200" b="1" dirty="0" smtClean="0">
                <a:latin typeface="Comic Sans MS" panose="030F0702030302020204" pitchFamily="66" charset="0"/>
              </a:rPr>
              <a:t>Conclusions</a:t>
            </a:r>
          </a:p>
          <a:p>
            <a:pPr algn="ctr"/>
            <a:r>
              <a:rPr lang="en-US" sz="2400" b="1" dirty="0" smtClean="0">
                <a:latin typeface="Comic Sans MS" panose="030F0702030302020204" pitchFamily="66" charset="0"/>
              </a:rPr>
              <a:t>Wild type MRL mice can heal ear wounds, heal cardiac </a:t>
            </a:r>
          </a:p>
          <a:p>
            <a:pPr algn="ctr"/>
            <a:r>
              <a:rPr lang="en-US" sz="2400" b="1" dirty="0" err="1" smtClean="0">
                <a:latin typeface="Comic Sans MS" panose="030F0702030302020204" pitchFamily="66" charset="0"/>
              </a:rPr>
              <a:t>cryo</a:t>
            </a:r>
            <a:r>
              <a:rPr lang="en-US" sz="2400" b="1" dirty="0" smtClean="0">
                <a:latin typeface="Comic Sans MS" panose="030F0702030302020204" pitchFamily="66" charset="0"/>
              </a:rPr>
              <a:t>-injuries, resist muscular dystrophy-mediated fibrosis, </a:t>
            </a:r>
          </a:p>
          <a:p>
            <a:pPr algn="ctr"/>
            <a:r>
              <a:rPr lang="en-US" sz="2400" b="1" dirty="0" smtClean="0">
                <a:latin typeface="Comic Sans MS" panose="030F0702030302020204" pitchFamily="66" charset="0"/>
              </a:rPr>
              <a:t>resist high fat diet-mediated type 2 diabetes.</a:t>
            </a:r>
          </a:p>
          <a:p>
            <a:endParaRPr lang="en-US" sz="2400" b="1" dirty="0" smtClean="0">
              <a:latin typeface="Comic Sans MS" panose="030F0702030302020204" pitchFamily="66" charset="0"/>
            </a:endParaRPr>
          </a:p>
          <a:p>
            <a:pPr algn="ctr"/>
            <a:r>
              <a:rPr lang="en-US" sz="2800" b="1" dirty="0" smtClean="0">
                <a:latin typeface="Comic Sans MS" panose="030F0702030302020204" pitchFamily="66" charset="0"/>
              </a:rPr>
              <a:t>Multiple pieces of data indicate </a:t>
            </a:r>
            <a:r>
              <a:rPr lang="en-US" sz="2800" b="1" dirty="0" smtClean="0">
                <a:latin typeface="Comic Sans MS" panose="030F0702030302020204" pitchFamily="66" charset="0"/>
              </a:rPr>
              <a:t>MRL-introduced</a:t>
            </a:r>
          </a:p>
          <a:p>
            <a:pPr algn="ctr"/>
            <a:r>
              <a:rPr lang="en-US" sz="2800" b="1" dirty="0" smtClean="0">
                <a:latin typeface="Comic Sans MS" panose="030F0702030302020204" pitchFamily="66" charset="0"/>
              </a:rPr>
              <a:t>mitochondrial heteroplasmies </a:t>
            </a:r>
          </a:p>
          <a:p>
            <a:pPr algn="ctr"/>
            <a:r>
              <a:rPr lang="en-US" sz="2800" b="1" dirty="0" smtClean="0">
                <a:latin typeface="Comic Sans MS" panose="030F0702030302020204" pitchFamily="66" charset="0"/>
              </a:rPr>
              <a:t>beneficially </a:t>
            </a:r>
            <a:r>
              <a:rPr lang="en-US" sz="2800" b="1" dirty="0" smtClean="0">
                <a:latin typeface="Comic Sans MS" panose="030F0702030302020204" pitchFamily="66" charset="0"/>
              </a:rPr>
              <a:t>alter metabolism.</a:t>
            </a:r>
          </a:p>
          <a:p>
            <a:endParaRPr lang="en-US" sz="2400" b="1" dirty="0">
              <a:latin typeface="Comic Sans MS" panose="030F0702030302020204" pitchFamily="66" charset="0"/>
            </a:endParaRPr>
          </a:p>
        </p:txBody>
      </p:sp>
    </p:spTree>
    <p:extLst>
      <p:ext uri="{BB962C8B-B14F-4D97-AF65-F5344CB8AC3E}">
        <p14:creationId xmlns:p14="http://schemas.microsoft.com/office/powerpoint/2010/main" val="32188294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561516" y="6488668"/>
            <a:ext cx="1472070" cy="369332"/>
          </a:xfrm>
          <a:prstGeom prst="rect">
            <a:avLst/>
          </a:prstGeom>
          <a:noFill/>
        </p:spPr>
        <p:txBody>
          <a:bodyPr wrap="none" rtlCol="0">
            <a:spAutoFit/>
          </a:bodyPr>
          <a:lstStyle/>
          <a:p>
            <a:r>
              <a:rPr lang="en-US" dirty="0" smtClean="0"/>
              <a:t>Mull, Figure 2</a:t>
            </a:r>
            <a:endParaRPr lang="en-US" dirty="0"/>
          </a:p>
        </p:txBody>
      </p:sp>
      <p:graphicFrame>
        <p:nvGraphicFramePr>
          <p:cNvPr id="6" name="Chart 5"/>
          <p:cNvGraphicFramePr>
            <a:graphicFrameLocks/>
          </p:cNvGraphicFramePr>
          <p:nvPr>
            <p:extLst>
              <p:ext uri="{D42A27DB-BD31-4B8C-83A1-F6EECF244321}">
                <p14:modId xmlns:p14="http://schemas.microsoft.com/office/powerpoint/2010/main" val="919709975"/>
              </p:ext>
            </p:extLst>
          </p:nvPr>
        </p:nvGraphicFramePr>
        <p:xfrm>
          <a:off x="3124200" y="3383728"/>
          <a:ext cx="3276600" cy="1903299"/>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5435531" y="3352800"/>
            <a:ext cx="508069" cy="215444"/>
          </a:xfrm>
          <a:prstGeom prst="rect">
            <a:avLst/>
          </a:prstGeom>
          <a:noFill/>
        </p:spPr>
        <p:txBody>
          <a:bodyPr wrap="square" rtlCol="0">
            <a:spAutoFit/>
          </a:bodyPr>
          <a:lstStyle/>
          <a:p>
            <a:r>
              <a:rPr lang="en-US" sz="800" b="1" i="1" dirty="0" smtClean="0"/>
              <a:t>p</a:t>
            </a:r>
            <a:r>
              <a:rPr lang="en-US" sz="800" b="1" dirty="0" smtClean="0"/>
              <a:t>&lt;0.01</a:t>
            </a:r>
            <a:endParaRPr lang="en-US" sz="800" b="1" dirty="0"/>
          </a:p>
        </p:txBody>
      </p:sp>
      <p:sp>
        <p:nvSpPr>
          <p:cNvPr id="20" name="TextBox 19"/>
          <p:cNvSpPr txBox="1"/>
          <p:nvPr/>
        </p:nvSpPr>
        <p:spPr>
          <a:xfrm>
            <a:off x="4114800" y="3428637"/>
            <a:ext cx="508069" cy="215444"/>
          </a:xfrm>
          <a:prstGeom prst="rect">
            <a:avLst/>
          </a:prstGeom>
          <a:noFill/>
        </p:spPr>
        <p:txBody>
          <a:bodyPr wrap="square" rtlCol="0">
            <a:spAutoFit/>
          </a:bodyPr>
          <a:lstStyle/>
          <a:p>
            <a:r>
              <a:rPr lang="en-US" sz="800" b="1" i="1" dirty="0" smtClean="0"/>
              <a:t>p</a:t>
            </a:r>
            <a:r>
              <a:rPr lang="en-US" sz="800" b="1" dirty="0" smtClean="0"/>
              <a:t>&lt;0.05</a:t>
            </a:r>
            <a:endParaRPr lang="en-US" sz="800" b="1" dirty="0"/>
          </a:p>
        </p:txBody>
      </p:sp>
      <p:cxnSp>
        <p:nvCxnSpPr>
          <p:cNvPr id="5" name="Straight Connector 4"/>
          <p:cNvCxnSpPr/>
          <p:nvPr/>
        </p:nvCxnSpPr>
        <p:spPr>
          <a:xfrm>
            <a:off x="5334000" y="3592475"/>
            <a:ext cx="609600" cy="0"/>
          </a:xfrm>
          <a:prstGeom prst="line">
            <a:avLst/>
          </a:prstGeom>
        </p:spPr>
        <p:style>
          <a:lnRef idx="3">
            <a:schemeClr val="dk1"/>
          </a:lnRef>
          <a:fillRef idx="0">
            <a:schemeClr val="dk1"/>
          </a:fillRef>
          <a:effectRef idx="2">
            <a:schemeClr val="dk1"/>
          </a:effectRef>
          <a:fontRef idx="minor">
            <a:schemeClr val="tx1"/>
          </a:fontRef>
        </p:style>
      </p:cxnSp>
      <p:cxnSp>
        <p:nvCxnSpPr>
          <p:cNvPr id="19" name="Straight Connector 18"/>
          <p:cNvCxnSpPr/>
          <p:nvPr/>
        </p:nvCxnSpPr>
        <p:spPr>
          <a:xfrm>
            <a:off x="4025717" y="3641847"/>
            <a:ext cx="622483" cy="2234"/>
          </a:xfrm>
          <a:prstGeom prst="line">
            <a:avLst/>
          </a:prstGeom>
        </p:spPr>
        <p:style>
          <a:lnRef idx="3">
            <a:schemeClr val="dk1"/>
          </a:lnRef>
          <a:fillRef idx="0">
            <a:schemeClr val="dk1"/>
          </a:fillRef>
          <a:effectRef idx="2">
            <a:schemeClr val="dk1"/>
          </a:effectRef>
          <a:fontRef idx="minor">
            <a:schemeClr val="tx1"/>
          </a:fontRef>
        </p:style>
      </p:cxnSp>
      <p:sp>
        <p:nvSpPr>
          <p:cNvPr id="27" name="TextBox 26"/>
          <p:cNvSpPr txBox="1"/>
          <p:nvPr/>
        </p:nvSpPr>
        <p:spPr>
          <a:xfrm rot="1973609">
            <a:off x="3225282" y="2955808"/>
            <a:ext cx="575799" cy="261610"/>
          </a:xfrm>
          <a:prstGeom prst="rect">
            <a:avLst/>
          </a:prstGeom>
          <a:noFill/>
        </p:spPr>
        <p:txBody>
          <a:bodyPr wrap="none" rtlCol="0">
            <a:spAutoFit/>
          </a:bodyPr>
          <a:lstStyle/>
          <a:p>
            <a:r>
              <a:rPr lang="en-US" sz="1100" b="1" dirty="0" smtClean="0">
                <a:solidFill>
                  <a:schemeClr val="bg1"/>
                </a:solidFill>
              </a:rPr>
              <a:t>femur</a:t>
            </a:r>
            <a:endParaRPr lang="en-US" sz="1100" b="1" dirty="0">
              <a:solidFill>
                <a:schemeClr val="bg1"/>
              </a:solidFill>
            </a:endParaRPr>
          </a:p>
        </p:txBody>
      </p:sp>
      <p:grpSp>
        <p:nvGrpSpPr>
          <p:cNvPr id="2" name="Group 1"/>
          <p:cNvGrpSpPr/>
          <p:nvPr/>
        </p:nvGrpSpPr>
        <p:grpSpPr>
          <a:xfrm>
            <a:off x="3195199" y="1186190"/>
            <a:ext cx="3148044" cy="2062410"/>
            <a:chOff x="3195199" y="1186190"/>
            <a:chExt cx="3148044" cy="2062410"/>
          </a:xfrm>
        </p:grpSpPr>
        <p:pic>
          <p:nvPicPr>
            <p:cNvPr id="10" name="Picture 2" descr="F:\AAA Diabetes Mull\dexa\B6 CD crop.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flipH="1">
              <a:off x="3527723" y="2032790"/>
              <a:ext cx="945327" cy="148629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F:\AAA Diabetes Mull\dexa\B6 HFD crop.t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5129879" y="2035237"/>
              <a:ext cx="940433" cy="148629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F:\AAA Diabetes Mull\dexa\MRL CD crop.t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flipH="1">
              <a:off x="3530169" y="972734"/>
              <a:ext cx="940433" cy="148629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5" descr="F:\AAA Diabetes Mull\dexa\MRL HFD crop.t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a:off x="5127431" y="975182"/>
              <a:ext cx="945327" cy="1486294"/>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4856947" y="2308167"/>
              <a:ext cx="821059" cy="261610"/>
            </a:xfrm>
            <a:prstGeom prst="rect">
              <a:avLst/>
            </a:prstGeom>
            <a:noFill/>
            <a:ln>
              <a:noFill/>
            </a:ln>
          </p:spPr>
          <p:txBody>
            <a:bodyPr wrap="none" rtlCol="0">
              <a:spAutoFit/>
            </a:bodyPr>
            <a:lstStyle/>
            <a:p>
              <a:r>
                <a:rPr lang="en-US" sz="1100" b="1" dirty="0" smtClean="0">
                  <a:solidFill>
                    <a:schemeClr val="bg1"/>
                  </a:solidFill>
                </a:rPr>
                <a:t>MRL HFD</a:t>
              </a:r>
              <a:endParaRPr lang="en-US" sz="1100" b="1" dirty="0">
                <a:solidFill>
                  <a:schemeClr val="bg1"/>
                </a:solidFill>
              </a:endParaRPr>
            </a:p>
          </p:txBody>
        </p:sp>
        <p:sp>
          <p:nvSpPr>
            <p:cNvPr id="15" name="TextBox 14"/>
            <p:cNvSpPr txBox="1"/>
            <p:nvPr/>
          </p:nvSpPr>
          <p:spPr>
            <a:xfrm>
              <a:off x="3257239" y="2303273"/>
              <a:ext cx="734496" cy="261610"/>
            </a:xfrm>
            <a:prstGeom prst="rect">
              <a:avLst/>
            </a:prstGeom>
            <a:noFill/>
            <a:ln>
              <a:noFill/>
            </a:ln>
          </p:spPr>
          <p:txBody>
            <a:bodyPr wrap="none" rtlCol="0">
              <a:spAutoFit/>
            </a:bodyPr>
            <a:lstStyle/>
            <a:p>
              <a:r>
                <a:rPr lang="en-US" sz="1100" b="1" dirty="0" smtClean="0">
                  <a:solidFill>
                    <a:schemeClr val="bg1"/>
                  </a:solidFill>
                </a:rPr>
                <a:t>MRL CD</a:t>
              </a:r>
              <a:endParaRPr lang="en-US" sz="1100" b="1" dirty="0">
                <a:solidFill>
                  <a:schemeClr val="bg1"/>
                </a:solidFill>
              </a:endParaRPr>
            </a:p>
          </p:txBody>
        </p:sp>
        <p:sp>
          <p:nvSpPr>
            <p:cNvPr id="16" name="TextBox 15"/>
            <p:cNvSpPr txBox="1"/>
            <p:nvPr/>
          </p:nvSpPr>
          <p:spPr>
            <a:xfrm>
              <a:off x="3257239" y="1244683"/>
              <a:ext cx="609462" cy="261610"/>
            </a:xfrm>
            <a:prstGeom prst="rect">
              <a:avLst/>
            </a:prstGeom>
            <a:noFill/>
            <a:ln>
              <a:noFill/>
            </a:ln>
          </p:spPr>
          <p:txBody>
            <a:bodyPr wrap="none" rtlCol="0">
              <a:spAutoFit/>
            </a:bodyPr>
            <a:lstStyle/>
            <a:p>
              <a:r>
                <a:rPr lang="en-US" sz="1100" b="1" dirty="0" smtClean="0">
                  <a:solidFill>
                    <a:schemeClr val="bg1"/>
                  </a:solidFill>
                </a:rPr>
                <a:t>B6 CD</a:t>
              </a:r>
              <a:endParaRPr lang="en-US" sz="1100" b="1" dirty="0">
                <a:solidFill>
                  <a:schemeClr val="bg1"/>
                </a:solidFill>
              </a:endParaRPr>
            </a:p>
          </p:txBody>
        </p:sp>
        <p:sp>
          <p:nvSpPr>
            <p:cNvPr id="17" name="TextBox 16"/>
            <p:cNvSpPr txBox="1"/>
            <p:nvPr/>
          </p:nvSpPr>
          <p:spPr>
            <a:xfrm>
              <a:off x="4856947" y="1247153"/>
              <a:ext cx="696024" cy="261610"/>
            </a:xfrm>
            <a:prstGeom prst="rect">
              <a:avLst/>
            </a:prstGeom>
            <a:noFill/>
            <a:ln>
              <a:noFill/>
            </a:ln>
          </p:spPr>
          <p:txBody>
            <a:bodyPr wrap="none" rtlCol="0">
              <a:spAutoFit/>
            </a:bodyPr>
            <a:lstStyle/>
            <a:p>
              <a:r>
                <a:rPr lang="en-US" sz="1100" b="1" dirty="0" smtClean="0">
                  <a:solidFill>
                    <a:schemeClr val="bg1"/>
                  </a:solidFill>
                </a:rPr>
                <a:t>B6 HFD</a:t>
              </a:r>
              <a:endParaRPr lang="en-US" sz="1100" b="1" dirty="0">
                <a:solidFill>
                  <a:schemeClr val="bg1"/>
                </a:solidFill>
              </a:endParaRPr>
            </a:p>
          </p:txBody>
        </p:sp>
        <p:sp>
          <p:nvSpPr>
            <p:cNvPr id="21" name="TextBox 20"/>
            <p:cNvSpPr txBox="1"/>
            <p:nvPr/>
          </p:nvSpPr>
          <p:spPr>
            <a:xfrm>
              <a:off x="5787638" y="1190822"/>
              <a:ext cx="553357" cy="261610"/>
            </a:xfrm>
            <a:prstGeom prst="rect">
              <a:avLst/>
            </a:prstGeom>
            <a:noFill/>
          </p:spPr>
          <p:txBody>
            <a:bodyPr wrap="none" rtlCol="0">
              <a:spAutoFit/>
            </a:bodyPr>
            <a:lstStyle/>
            <a:p>
              <a:r>
                <a:rPr lang="en-US" sz="1100" b="1" dirty="0" smtClean="0">
                  <a:solidFill>
                    <a:schemeClr val="bg1"/>
                  </a:solidFill>
                </a:rPr>
                <a:t>spine</a:t>
              </a:r>
              <a:endParaRPr lang="en-US" sz="1100" b="1" dirty="0">
                <a:solidFill>
                  <a:schemeClr val="bg1"/>
                </a:solidFill>
              </a:endParaRPr>
            </a:p>
          </p:txBody>
        </p:sp>
        <p:sp>
          <p:nvSpPr>
            <p:cNvPr id="22" name="TextBox 21"/>
            <p:cNvSpPr txBox="1"/>
            <p:nvPr/>
          </p:nvSpPr>
          <p:spPr>
            <a:xfrm>
              <a:off x="4190177" y="1186190"/>
              <a:ext cx="553357" cy="261610"/>
            </a:xfrm>
            <a:prstGeom prst="rect">
              <a:avLst/>
            </a:prstGeom>
            <a:noFill/>
          </p:spPr>
          <p:txBody>
            <a:bodyPr wrap="none" rtlCol="0">
              <a:spAutoFit/>
            </a:bodyPr>
            <a:lstStyle/>
            <a:p>
              <a:r>
                <a:rPr lang="en-US" sz="1100" b="1" dirty="0" smtClean="0">
                  <a:solidFill>
                    <a:schemeClr val="bg1"/>
                  </a:solidFill>
                </a:rPr>
                <a:t>spine</a:t>
              </a:r>
              <a:endParaRPr lang="en-US" sz="1100" b="1" dirty="0">
                <a:solidFill>
                  <a:schemeClr val="bg1"/>
                </a:solidFill>
              </a:endParaRPr>
            </a:p>
          </p:txBody>
        </p:sp>
        <p:sp>
          <p:nvSpPr>
            <p:cNvPr id="23" name="TextBox 22"/>
            <p:cNvSpPr txBox="1"/>
            <p:nvPr/>
          </p:nvSpPr>
          <p:spPr>
            <a:xfrm>
              <a:off x="4190177" y="2252990"/>
              <a:ext cx="553357" cy="261610"/>
            </a:xfrm>
            <a:prstGeom prst="rect">
              <a:avLst/>
            </a:prstGeom>
            <a:noFill/>
          </p:spPr>
          <p:txBody>
            <a:bodyPr wrap="none" rtlCol="0">
              <a:spAutoFit/>
            </a:bodyPr>
            <a:lstStyle/>
            <a:p>
              <a:r>
                <a:rPr lang="en-US" sz="1100" b="1" dirty="0" smtClean="0">
                  <a:solidFill>
                    <a:schemeClr val="bg1"/>
                  </a:solidFill>
                </a:rPr>
                <a:t>spine</a:t>
              </a:r>
              <a:endParaRPr lang="en-US" sz="1100" b="1" dirty="0">
                <a:solidFill>
                  <a:schemeClr val="bg1"/>
                </a:solidFill>
              </a:endParaRPr>
            </a:p>
          </p:txBody>
        </p:sp>
        <p:sp>
          <p:nvSpPr>
            <p:cNvPr id="24" name="TextBox 23"/>
            <p:cNvSpPr txBox="1"/>
            <p:nvPr/>
          </p:nvSpPr>
          <p:spPr>
            <a:xfrm>
              <a:off x="5787639" y="2252990"/>
              <a:ext cx="553357" cy="261610"/>
            </a:xfrm>
            <a:prstGeom prst="rect">
              <a:avLst/>
            </a:prstGeom>
            <a:noFill/>
          </p:spPr>
          <p:txBody>
            <a:bodyPr wrap="none" rtlCol="0">
              <a:spAutoFit/>
            </a:bodyPr>
            <a:lstStyle/>
            <a:p>
              <a:r>
                <a:rPr lang="en-US" sz="1100" b="1" dirty="0" smtClean="0">
                  <a:solidFill>
                    <a:schemeClr val="bg1"/>
                  </a:solidFill>
                </a:rPr>
                <a:t>spine</a:t>
              </a:r>
              <a:endParaRPr lang="en-US" sz="1100" b="1" dirty="0">
                <a:solidFill>
                  <a:schemeClr val="bg1"/>
                </a:solidFill>
              </a:endParaRPr>
            </a:p>
          </p:txBody>
        </p:sp>
        <p:sp>
          <p:nvSpPr>
            <p:cNvPr id="25" name="TextBox 24"/>
            <p:cNvSpPr txBox="1"/>
            <p:nvPr/>
          </p:nvSpPr>
          <p:spPr>
            <a:xfrm rot="5790576">
              <a:off x="4677154" y="1645973"/>
              <a:ext cx="575799" cy="261610"/>
            </a:xfrm>
            <a:prstGeom prst="rect">
              <a:avLst/>
            </a:prstGeom>
            <a:noFill/>
          </p:spPr>
          <p:txBody>
            <a:bodyPr wrap="none" rtlCol="0">
              <a:spAutoFit/>
            </a:bodyPr>
            <a:lstStyle/>
            <a:p>
              <a:r>
                <a:rPr lang="en-US" sz="1100" b="1" dirty="0" smtClean="0">
                  <a:solidFill>
                    <a:schemeClr val="bg1"/>
                  </a:solidFill>
                </a:rPr>
                <a:t>femur</a:t>
              </a:r>
              <a:endParaRPr lang="en-US" sz="1100" b="1" dirty="0">
                <a:solidFill>
                  <a:schemeClr val="bg1"/>
                </a:solidFill>
              </a:endParaRPr>
            </a:p>
          </p:txBody>
        </p:sp>
        <p:sp>
          <p:nvSpPr>
            <p:cNvPr id="26" name="TextBox 25"/>
            <p:cNvSpPr txBox="1"/>
            <p:nvPr/>
          </p:nvSpPr>
          <p:spPr>
            <a:xfrm rot="1784802">
              <a:off x="3195199" y="1902388"/>
              <a:ext cx="575799" cy="261610"/>
            </a:xfrm>
            <a:prstGeom prst="rect">
              <a:avLst/>
            </a:prstGeom>
            <a:noFill/>
          </p:spPr>
          <p:txBody>
            <a:bodyPr wrap="none" rtlCol="0">
              <a:spAutoFit/>
            </a:bodyPr>
            <a:lstStyle/>
            <a:p>
              <a:r>
                <a:rPr lang="en-US" sz="1100" b="1" dirty="0" smtClean="0">
                  <a:solidFill>
                    <a:schemeClr val="bg1"/>
                  </a:solidFill>
                </a:rPr>
                <a:t>femur</a:t>
              </a:r>
              <a:endParaRPr lang="en-US" sz="1100" b="1" dirty="0">
                <a:solidFill>
                  <a:schemeClr val="bg1"/>
                </a:solidFill>
              </a:endParaRPr>
            </a:p>
          </p:txBody>
        </p:sp>
        <p:sp>
          <p:nvSpPr>
            <p:cNvPr id="28" name="TextBox 27"/>
            <p:cNvSpPr txBox="1"/>
            <p:nvPr/>
          </p:nvSpPr>
          <p:spPr>
            <a:xfrm rot="2131352">
              <a:off x="4843105" y="2921316"/>
              <a:ext cx="575799" cy="261610"/>
            </a:xfrm>
            <a:prstGeom prst="rect">
              <a:avLst/>
            </a:prstGeom>
            <a:noFill/>
          </p:spPr>
          <p:txBody>
            <a:bodyPr wrap="none" rtlCol="0">
              <a:spAutoFit/>
            </a:bodyPr>
            <a:lstStyle/>
            <a:p>
              <a:r>
                <a:rPr lang="en-US" sz="1100" b="1" dirty="0" smtClean="0">
                  <a:solidFill>
                    <a:schemeClr val="bg1"/>
                  </a:solidFill>
                </a:rPr>
                <a:t>femur</a:t>
              </a:r>
              <a:endParaRPr lang="en-US" sz="1100" b="1" dirty="0">
                <a:solidFill>
                  <a:schemeClr val="bg1"/>
                </a:solidFill>
              </a:endParaRPr>
            </a:p>
          </p:txBody>
        </p:sp>
      </p:grpSp>
    </p:spTree>
    <p:extLst>
      <p:ext uri="{BB962C8B-B14F-4D97-AF65-F5344CB8AC3E}">
        <p14:creationId xmlns:p14="http://schemas.microsoft.com/office/powerpoint/2010/main" val="15201852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981200"/>
            <a:ext cx="5208050" cy="4196924"/>
          </a:xfrm>
          <a:prstGeom prst="rect">
            <a:avLst/>
          </a:prstGeom>
          <a:solidFill>
            <a:schemeClr val="bg1"/>
          </a:solidFill>
          <a:ln w="28575">
            <a:solidFill>
              <a:schemeClr val="tx1"/>
            </a:solidFill>
          </a:ln>
          <a:effectLst/>
          <a:extLst/>
        </p:spPr>
      </p:pic>
    </p:spTree>
    <p:extLst>
      <p:ext uri="{BB962C8B-B14F-4D97-AF65-F5344CB8AC3E}">
        <p14:creationId xmlns:p14="http://schemas.microsoft.com/office/powerpoint/2010/main" val="96303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533400" y="888088"/>
            <a:ext cx="3921656" cy="5858355"/>
            <a:chOff x="4665949" y="1015823"/>
            <a:chExt cx="4287829" cy="5682384"/>
          </a:xfrm>
        </p:grpSpPr>
        <p:grpSp>
          <p:nvGrpSpPr>
            <p:cNvPr id="31" name="Group 30"/>
            <p:cNvGrpSpPr/>
            <p:nvPr/>
          </p:nvGrpSpPr>
          <p:grpSpPr>
            <a:xfrm>
              <a:off x="4665950" y="1015823"/>
              <a:ext cx="4287828" cy="5662323"/>
              <a:chOff x="2920795" y="4923611"/>
              <a:chExt cx="3475309" cy="7516943"/>
            </a:xfrm>
          </p:grpSpPr>
          <p:pic>
            <p:nvPicPr>
              <p:cNvPr id="33" name="Picture 47"/>
              <p:cNvPicPr>
                <a:picLocks noChangeAspect="1" noChangeArrowheads="1"/>
              </p:cNvPicPr>
              <p:nvPr/>
            </p:nvPicPr>
            <p:blipFill>
              <a:blip r:embed="rId2">
                <a:extLst>
                  <a:ext uri="{28A0092B-C50C-407E-A947-70E740481C1C}">
                    <a14:useLocalDpi xmlns:a14="http://schemas.microsoft.com/office/drawing/2010/main" val="0"/>
                  </a:ext>
                </a:extLst>
              </a:blip>
              <a:srcRect l="7726" t="3683" r="5502" b="3316"/>
              <a:stretch>
                <a:fillRect/>
              </a:stretch>
            </p:blipFill>
            <p:spPr bwMode="auto">
              <a:xfrm>
                <a:off x="2920795" y="4937717"/>
                <a:ext cx="3475309" cy="7502837"/>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TextBox 107"/>
              <p:cNvSpPr txBox="1">
                <a:spLocks noChangeArrowheads="1"/>
              </p:cNvSpPr>
              <p:nvPr/>
            </p:nvSpPr>
            <p:spPr bwMode="auto">
              <a:xfrm>
                <a:off x="4734742" y="4937718"/>
                <a:ext cx="952197" cy="415976"/>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79240" tIns="39620" rIns="79240" bIns="39620">
                <a:spAutoFit/>
              </a:bodyPr>
              <a:lstStyle>
                <a:lvl1pPr eaLnBrk="0" hangingPunct="0">
                  <a:spcBef>
                    <a:spcPct val="20000"/>
                  </a:spcBef>
                  <a:buChar char="•"/>
                  <a:defRPr sz="17800">
                    <a:solidFill>
                      <a:schemeClr val="tx1"/>
                    </a:solidFill>
                    <a:latin typeface="Times New Roman" pitchFamily="18" charset="0"/>
                  </a:defRPr>
                </a:lvl1pPr>
                <a:lvl2pPr marL="742950" indent="-285750" eaLnBrk="0" hangingPunct="0">
                  <a:spcBef>
                    <a:spcPct val="20000"/>
                  </a:spcBef>
                  <a:buChar char="–"/>
                  <a:defRPr sz="15800">
                    <a:solidFill>
                      <a:schemeClr val="tx1"/>
                    </a:solidFill>
                    <a:latin typeface="Times New Roman" pitchFamily="18" charset="0"/>
                  </a:defRPr>
                </a:lvl2pPr>
                <a:lvl3pPr marL="1143000" indent="-228600" eaLnBrk="0" hangingPunct="0">
                  <a:spcBef>
                    <a:spcPct val="20000"/>
                  </a:spcBef>
                  <a:buChar char="•"/>
                  <a:defRPr sz="13700">
                    <a:solidFill>
                      <a:schemeClr val="tx1"/>
                    </a:solidFill>
                    <a:latin typeface="Times New Roman" pitchFamily="18" charset="0"/>
                  </a:defRPr>
                </a:lvl3pPr>
                <a:lvl4pPr marL="1600200" indent="-228600" eaLnBrk="0" hangingPunct="0">
                  <a:spcBef>
                    <a:spcPct val="20000"/>
                  </a:spcBef>
                  <a:buChar char="–"/>
                  <a:defRPr sz="11300">
                    <a:solidFill>
                      <a:schemeClr val="tx1"/>
                    </a:solidFill>
                    <a:latin typeface="Times New Roman" pitchFamily="18" charset="0"/>
                  </a:defRPr>
                </a:lvl4pPr>
                <a:lvl5pPr marL="2057400" indent="-228600" eaLnBrk="0" hangingPunct="0">
                  <a:spcBef>
                    <a:spcPct val="20000"/>
                  </a:spcBef>
                  <a:buChar char="»"/>
                  <a:defRPr sz="11300">
                    <a:solidFill>
                      <a:schemeClr val="tx1"/>
                    </a:solidFill>
                    <a:latin typeface="Times New Roman" pitchFamily="18" charset="0"/>
                  </a:defRPr>
                </a:lvl5pPr>
                <a:lvl6pPr marL="2514600" indent="-228600" eaLnBrk="0" fontAlgn="base" hangingPunct="0">
                  <a:spcBef>
                    <a:spcPct val="20000"/>
                  </a:spcBef>
                  <a:spcAft>
                    <a:spcPct val="0"/>
                  </a:spcAft>
                  <a:buChar char="»"/>
                  <a:defRPr sz="11300">
                    <a:solidFill>
                      <a:schemeClr val="tx1"/>
                    </a:solidFill>
                    <a:latin typeface="Times New Roman" pitchFamily="18" charset="0"/>
                  </a:defRPr>
                </a:lvl6pPr>
                <a:lvl7pPr marL="2971800" indent="-228600" eaLnBrk="0" fontAlgn="base" hangingPunct="0">
                  <a:spcBef>
                    <a:spcPct val="20000"/>
                  </a:spcBef>
                  <a:spcAft>
                    <a:spcPct val="0"/>
                  </a:spcAft>
                  <a:buChar char="»"/>
                  <a:defRPr sz="11300">
                    <a:solidFill>
                      <a:schemeClr val="tx1"/>
                    </a:solidFill>
                    <a:latin typeface="Times New Roman" pitchFamily="18" charset="0"/>
                  </a:defRPr>
                </a:lvl7pPr>
                <a:lvl8pPr marL="3429000" indent="-228600" eaLnBrk="0" fontAlgn="base" hangingPunct="0">
                  <a:spcBef>
                    <a:spcPct val="20000"/>
                  </a:spcBef>
                  <a:spcAft>
                    <a:spcPct val="0"/>
                  </a:spcAft>
                  <a:buChar char="»"/>
                  <a:defRPr sz="11300">
                    <a:solidFill>
                      <a:schemeClr val="tx1"/>
                    </a:solidFill>
                    <a:latin typeface="Times New Roman" pitchFamily="18" charset="0"/>
                  </a:defRPr>
                </a:lvl8pPr>
                <a:lvl9pPr marL="3886200" indent="-228600" eaLnBrk="0" fontAlgn="base" hangingPunct="0">
                  <a:spcBef>
                    <a:spcPct val="20000"/>
                  </a:spcBef>
                  <a:spcAft>
                    <a:spcPct val="0"/>
                  </a:spcAft>
                  <a:buChar char="»"/>
                  <a:defRPr sz="11300">
                    <a:solidFill>
                      <a:schemeClr val="tx1"/>
                    </a:solidFill>
                    <a:latin typeface="Times New Roman" pitchFamily="18" charset="0"/>
                  </a:defRPr>
                </a:lvl9pPr>
              </a:lstStyle>
              <a:p>
                <a:pPr algn="ctr" eaLnBrk="1" hangingPunct="1">
                  <a:spcBef>
                    <a:spcPct val="0"/>
                  </a:spcBef>
                  <a:buFontTx/>
                  <a:buNone/>
                </a:pPr>
                <a:r>
                  <a:rPr lang="en-US" altLang="en-US" sz="1600" b="1" dirty="0">
                    <a:solidFill>
                      <a:srgbClr val="FFFF00"/>
                    </a:solidFill>
                    <a:latin typeface="Comic Sans MS" panose="030F0702030302020204" pitchFamily="66" charset="0"/>
                  </a:rPr>
                  <a:t>MRL</a:t>
                </a:r>
              </a:p>
            </p:txBody>
          </p:sp>
          <p:sp>
            <p:nvSpPr>
              <p:cNvPr id="35" name="TextBox 107"/>
              <p:cNvSpPr txBox="1">
                <a:spLocks noChangeArrowheads="1"/>
              </p:cNvSpPr>
              <p:nvPr/>
            </p:nvSpPr>
            <p:spPr bwMode="auto">
              <a:xfrm>
                <a:off x="2920796" y="4923611"/>
                <a:ext cx="856187" cy="415976"/>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79240" tIns="39620" rIns="79240" bIns="39620">
                <a:spAutoFit/>
              </a:bodyPr>
              <a:lstStyle>
                <a:lvl1pPr eaLnBrk="0" hangingPunct="0">
                  <a:spcBef>
                    <a:spcPct val="20000"/>
                  </a:spcBef>
                  <a:buChar char="•"/>
                  <a:defRPr sz="17800">
                    <a:solidFill>
                      <a:schemeClr val="tx1"/>
                    </a:solidFill>
                    <a:latin typeface="Times New Roman" pitchFamily="18" charset="0"/>
                  </a:defRPr>
                </a:lvl1pPr>
                <a:lvl2pPr marL="742950" indent="-285750" eaLnBrk="0" hangingPunct="0">
                  <a:spcBef>
                    <a:spcPct val="20000"/>
                  </a:spcBef>
                  <a:buChar char="–"/>
                  <a:defRPr sz="15800">
                    <a:solidFill>
                      <a:schemeClr val="tx1"/>
                    </a:solidFill>
                    <a:latin typeface="Times New Roman" pitchFamily="18" charset="0"/>
                  </a:defRPr>
                </a:lvl2pPr>
                <a:lvl3pPr marL="1143000" indent="-228600" eaLnBrk="0" hangingPunct="0">
                  <a:spcBef>
                    <a:spcPct val="20000"/>
                  </a:spcBef>
                  <a:buChar char="•"/>
                  <a:defRPr sz="13700">
                    <a:solidFill>
                      <a:schemeClr val="tx1"/>
                    </a:solidFill>
                    <a:latin typeface="Times New Roman" pitchFamily="18" charset="0"/>
                  </a:defRPr>
                </a:lvl3pPr>
                <a:lvl4pPr marL="1600200" indent="-228600" eaLnBrk="0" hangingPunct="0">
                  <a:spcBef>
                    <a:spcPct val="20000"/>
                  </a:spcBef>
                  <a:buChar char="–"/>
                  <a:defRPr sz="11300">
                    <a:solidFill>
                      <a:schemeClr val="tx1"/>
                    </a:solidFill>
                    <a:latin typeface="Times New Roman" pitchFamily="18" charset="0"/>
                  </a:defRPr>
                </a:lvl4pPr>
                <a:lvl5pPr marL="2057400" indent="-228600" eaLnBrk="0" hangingPunct="0">
                  <a:spcBef>
                    <a:spcPct val="20000"/>
                  </a:spcBef>
                  <a:buChar char="»"/>
                  <a:defRPr sz="11300">
                    <a:solidFill>
                      <a:schemeClr val="tx1"/>
                    </a:solidFill>
                    <a:latin typeface="Times New Roman" pitchFamily="18" charset="0"/>
                  </a:defRPr>
                </a:lvl5pPr>
                <a:lvl6pPr marL="2514600" indent="-228600" eaLnBrk="0" fontAlgn="base" hangingPunct="0">
                  <a:spcBef>
                    <a:spcPct val="20000"/>
                  </a:spcBef>
                  <a:spcAft>
                    <a:spcPct val="0"/>
                  </a:spcAft>
                  <a:buChar char="»"/>
                  <a:defRPr sz="11300">
                    <a:solidFill>
                      <a:schemeClr val="tx1"/>
                    </a:solidFill>
                    <a:latin typeface="Times New Roman" pitchFamily="18" charset="0"/>
                  </a:defRPr>
                </a:lvl6pPr>
                <a:lvl7pPr marL="2971800" indent="-228600" eaLnBrk="0" fontAlgn="base" hangingPunct="0">
                  <a:spcBef>
                    <a:spcPct val="20000"/>
                  </a:spcBef>
                  <a:spcAft>
                    <a:spcPct val="0"/>
                  </a:spcAft>
                  <a:buChar char="»"/>
                  <a:defRPr sz="11300">
                    <a:solidFill>
                      <a:schemeClr val="tx1"/>
                    </a:solidFill>
                    <a:latin typeface="Times New Roman" pitchFamily="18" charset="0"/>
                  </a:defRPr>
                </a:lvl7pPr>
                <a:lvl8pPr marL="3429000" indent="-228600" eaLnBrk="0" fontAlgn="base" hangingPunct="0">
                  <a:spcBef>
                    <a:spcPct val="20000"/>
                  </a:spcBef>
                  <a:spcAft>
                    <a:spcPct val="0"/>
                  </a:spcAft>
                  <a:buChar char="»"/>
                  <a:defRPr sz="11300">
                    <a:solidFill>
                      <a:schemeClr val="tx1"/>
                    </a:solidFill>
                    <a:latin typeface="Times New Roman" pitchFamily="18" charset="0"/>
                  </a:defRPr>
                </a:lvl8pPr>
                <a:lvl9pPr marL="3886200" indent="-228600" eaLnBrk="0" fontAlgn="base" hangingPunct="0">
                  <a:spcBef>
                    <a:spcPct val="20000"/>
                  </a:spcBef>
                  <a:spcAft>
                    <a:spcPct val="0"/>
                  </a:spcAft>
                  <a:buChar char="»"/>
                  <a:defRPr sz="11300">
                    <a:solidFill>
                      <a:schemeClr val="tx1"/>
                    </a:solidFill>
                    <a:latin typeface="Times New Roman" pitchFamily="18" charset="0"/>
                  </a:defRPr>
                </a:lvl9pPr>
              </a:lstStyle>
              <a:p>
                <a:pPr algn="ctr" eaLnBrk="1" hangingPunct="1">
                  <a:spcBef>
                    <a:spcPct val="0"/>
                  </a:spcBef>
                  <a:buFontTx/>
                  <a:buNone/>
                </a:pPr>
                <a:r>
                  <a:rPr lang="en-US" altLang="en-US" sz="1600" b="1" dirty="0">
                    <a:solidFill>
                      <a:srgbClr val="FFFF00"/>
                    </a:solidFill>
                    <a:latin typeface="Comic Sans MS" panose="030F0702030302020204" pitchFamily="66" charset="0"/>
                  </a:rPr>
                  <a:t>C57</a:t>
                </a:r>
              </a:p>
            </p:txBody>
          </p:sp>
          <p:sp>
            <p:nvSpPr>
              <p:cNvPr id="36" name="TextBox 107"/>
              <p:cNvSpPr txBox="1">
                <a:spLocks noChangeArrowheads="1"/>
              </p:cNvSpPr>
              <p:nvPr/>
            </p:nvSpPr>
            <p:spPr bwMode="auto">
              <a:xfrm rot="16200000">
                <a:off x="3791482" y="11437879"/>
                <a:ext cx="1699148" cy="21205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79240" tIns="39620" rIns="79240" bIns="39620">
                <a:spAutoFit/>
              </a:bodyPr>
              <a:lstStyle>
                <a:lvl1pPr eaLnBrk="0" hangingPunct="0">
                  <a:spcBef>
                    <a:spcPct val="20000"/>
                  </a:spcBef>
                  <a:buChar char="•"/>
                  <a:defRPr sz="17800">
                    <a:solidFill>
                      <a:schemeClr val="tx1"/>
                    </a:solidFill>
                    <a:latin typeface="Times New Roman" pitchFamily="18" charset="0"/>
                  </a:defRPr>
                </a:lvl1pPr>
                <a:lvl2pPr marL="742950" indent="-285750" eaLnBrk="0" hangingPunct="0">
                  <a:spcBef>
                    <a:spcPct val="20000"/>
                  </a:spcBef>
                  <a:buChar char="–"/>
                  <a:defRPr sz="15800">
                    <a:solidFill>
                      <a:schemeClr val="tx1"/>
                    </a:solidFill>
                    <a:latin typeface="Times New Roman" pitchFamily="18" charset="0"/>
                  </a:defRPr>
                </a:lvl2pPr>
                <a:lvl3pPr marL="1143000" indent="-228600" eaLnBrk="0" hangingPunct="0">
                  <a:spcBef>
                    <a:spcPct val="20000"/>
                  </a:spcBef>
                  <a:buChar char="•"/>
                  <a:defRPr sz="13700">
                    <a:solidFill>
                      <a:schemeClr val="tx1"/>
                    </a:solidFill>
                    <a:latin typeface="Times New Roman" pitchFamily="18" charset="0"/>
                  </a:defRPr>
                </a:lvl3pPr>
                <a:lvl4pPr marL="1600200" indent="-228600" eaLnBrk="0" hangingPunct="0">
                  <a:spcBef>
                    <a:spcPct val="20000"/>
                  </a:spcBef>
                  <a:buChar char="–"/>
                  <a:defRPr sz="11300">
                    <a:solidFill>
                      <a:schemeClr val="tx1"/>
                    </a:solidFill>
                    <a:latin typeface="Times New Roman" pitchFamily="18" charset="0"/>
                  </a:defRPr>
                </a:lvl4pPr>
                <a:lvl5pPr marL="2057400" indent="-228600" eaLnBrk="0" hangingPunct="0">
                  <a:spcBef>
                    <a:spcPct val="20000"/>
                  </a:spcBef>
                  <a:buChar char="»"/>
                  <a:defRPr sz="11300">
                    <a:solidFill>
                      <a:schemeClr val="tx1"/>
                    </a:solidFill>
                    <a:latin typeface="Times New Roman" pitchFamily="18" charset="0"/>
                  </a:defRPr>
                </a:lvl5pPr>
                <a:lvl6pPr marL="2514600" indent="-228600" eaLnBrk="0" fontAlgn="base" hangingPunct="0">
                  <a:spcBef>
                    <a:spcPct val="20000"/>
                  </a:spcBef>
                  <a:spcAft>
                    <a:spcPct val="0"/>
                  </a:spcAft>
                  <a:buChar char="»"/>
                  <a:defRPr sz="11300">
                    <a:solidFill>
                      <a:schemeClr val="tx1"/>
                    </a:solidFill>
                    <a:latin typeface="Times New Roman" pitchFamily="18" charset="0"/>
                  </a:defRPr>
                </a:lvl6pPr>
                <a:lvl7pPr marL="2971800" indent="-228600" eaLnBrk="0" fontAlgn="base" hangingPunct="0">
                  <a:spcBef>
                    <a:spcPct val="20000"/>
                  </a:spcBef>
                  <a:spcAft>
                    <a:spcPct val="0"/>
                  </a:spcAft>
                  <a:buChar char="»"/>
                  <a:defRPr sz="11300">
                    <a:solidFill>
                      <a:schemeClr val="tx1"/>
                    </a:solidFill>
                    <a:latin typeface="Times New Roman" pitchFamily="18" charset="0"/>
                  </a:defRPr>
                </a:lvl7pPr>
                <a:lvl8pPr marL="3429000" indent="-228600" eaLnBrk="0" fontAlgn="base" hangingPunct="0">
                  <a:spcBef>
                    <a:spcPct val="20000"/>
                  </a:spcBef>
                  <a:spcAft>
                    <a:spcPct val="0"/>
                  </a:spcAft>
                  <a:buChar char="»"/>
                  <a:defRPr sz="11300">
                    <a:solidFill>
                      <a:schemeClr val="tx1"/>
                    </a:solidFill>
                    <a:latin typeface="Times New Roman" pitchFamily="18" charset="0"/>
                  </a:defRPr>
                </a:lvl8pPr>
                <a:lvl9pPr marL="3886200" indent="-228600" eaLnBrk="0" fontAlgn="base" hangingPunct="0">
                  <a:spcBef>
                    <a:spcPct val="20000"/>
                  </a:spcBef>
                  <a:spcAft>
                    <a:spcPct val="0"/>
                  </a:spcAft>
                  <a:buChar char="»"/>
                  <a:defRPr sz="11300">
                    <a:solidFill>
                      <a:schemeClr val="tx1"/>
                    </a:solidFill>
                    <a:latin typeface="Times New Roman" pitchFamily="18" charset="0"/>
                  </a:defRPr>
                </a:lvl9pPr>
              </a:lstStyle>
              <a:p>
                <a:pPr algn="ctr" eaLnBrk="1" hangingPunct="1">
                  <a:spcBef>
                    <a:spcPct val="0"/>
                  </a:spcBef>
                  <a:buFontTx/>
                  <a:buNone/>
                </a:pPr>
                <a:r>
                  <a:rPr lang="en-US" altLang="en-US" sz="1200" b="1" dirty="0">
                    <a:solidFill>
                      <a:srgbClr val="FFFF00"/>
                    </a:solidFill>
                    <a:latin typeface="Comic Sans MS" panose="030F0702030302020204" pitchFamily="66" charset="0"/>
                  </a:rPr>
                  <a:t>day 33</a:t>
                </a:r>
              </a:p>
            </p:txBody>
          </p:sp>
          <p:sp>
            <p:nvSpPr>
              <p:cNvPr id="37" name="TextBox 107"/>
              <p:cNvSpPr txBox="1">
                <a:spLocks noChangeArrowheads="1"/>
              </p:cNvSpPr>
              <p:nvPr/>
            </p:nvSpPr>
            <p:spPr bwMode="auto">
              <a:xfrm rot="16200000">
                <a:off x="3884891" y="9523349"/>
                <a:ext cx="1512331" cy="21205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79240" tIns="39620" rIns="79240" bIns="39620">
                <a:spAutoFit/>
              </a:bodyPr>
              <a:lstStyle>
                <a:lvl1pPr eaLnBrk="0" hangingPunct="0">
                  <a:spcBef>
                    <a:spcPct val="20000"/>
                  </a:spcBef>
                  <a:buChar char="•"/>
                  <a:defRPr sz="17800">
                    <a:solidFill>
                      <a:schemeClr val="tx1"/>
                    </a:solidFill>
                    <a:latin typeface="Times New Roman" pitchFamily="18" charset="0"/>
                  </a:defRPr>
                </a:lvl1pPr>
                <a:lvl2pPr marL="742950" indent="-285750" eaLnBrk="0" hangingPunct="0">
                  <a:spcBef>
                    <a:spcPct val="20000"/>
                  </a:spcBef>
                  <a:buChar char="–"/>
                  <a:defRPr sz="15800">
                    <a:solidFill>
                      <a:schemeClr val="tx1"/>
                    </a:solidFill>
                    <a:latin typeface="Times New Roman" pitchFamily="18" charset="0"/>
                  </a:defRPr>
                </a:lvl2pPr>
                <a:lvl3pPr marL="1143000" indent="-228600" eaLnBrk="0" hangingPunct="0">
                  <a:spcBef>
                    <a:spcPct val="20000"/>
                  </a:spcBef>
                  <a:buChar char="•"/>
                  <a:defRPr sz="13700">
                    <a:solidFill>
                      <a:schemeClr val="tx1"/>
                    </a:solidFill>
                    <a:latin typeface="Times New Roman" pitchFamily="18" charset="0"/>
                  </a:defRPr>
                </a:lvl3pPr>
                <a:lvl4pPr marL="1600200" indent="-228600" eaLnBrk="0" hangingPunct="0">
                  <a:spcBef>
                    <a:spcPct val="20000"/>
                  </a:spcBef>
                  <a:buChar char="–"/>
                  <a:defRPr sz="11300">
                    <a:solidFill>
                      <a:schemeClr val="tx1"/>
                    </a:solidFill>
                    <a:latin typeface="Times New Roman" pitchFamily="18" charset="0"/>
                  </a:defRPr>
                </a:lvl4pPr>
                <a:lvl5pPr marL="2057400" indent="-228600" eaLnBrk="0" hangingPunct="0">
                  <a:spcBef>
                    <a:spcPct val="20000"/>
                  </a:spcBef>
                  <a:buChar char="»"/>
                  <a:defRPr sz="11300">
                    <a:solidFill>
                      <a:schemeClr val="tx1"/>
                    </a:solidFill>
                    <a:latin typeface="Times New Roman" pitchFamily="18" charset="0"/>
                  </a:defRPr>
                </a:lvl5pPr>
                <a:lvl6pPr marL="2514600" indent="-228600" eaLnBrk="0" fontAlgn="base" hangingPunct="0">
                  <a:spcBef>
                    <a:spcPct val="20000"/>
                  </a:spcBef>
                  <a:spcAft>
                    <a:spcPct val="0"/>
                  </a:spcAft>
                  <a:buChar char="»"/>
                  <a:defRPr sz="11300">
                    <a:solidFill>
                      <a:schemeClr val="tx1"/>
                    </a:solidFill>
                    <a:latin typeface="Times New Roman" pitchFamily="18" charset="0"/>
                  </a:defRPr>
                </a:lvl6pPr>
                <a:lvl7pPr marL="2971800" indent="-228600" eaLnBrk="0" fontAlgn="base" hangingPunct="0">
                  <a:spcBef>
                    <a:spcPct val="20000"/>
                  </a:spcBef>
                  <a:spcAft>
                    <a:spcPct val="0"/>
                  </a:spcAft>
                  <a:buChar char="»"/>
                  <a:defRPr sz="11300">
                    <a:solidFill>
                      <a:schemeClr val="tx1"/>
                    </a:solidFill>
                    <a:latin typeface="Times New Roman" pitchFamily="18" charset="0"/>
                  </a:defRPr>
                </a:lvl7pPr>
                <a:lvl8pPr marL="3429000" indent="-228600" eaLnBrk="0" fontAlgn="base" hangingPunct="0">
                  <a:spcBef>
                    <a:spcPct val="20000"/>
                  </a:spcBef>
                  <a:spcAft>
                    <a:spcPct val="0"/>
                  </a:spcAft>
                  <a:buChar char="»"/>
                  <a:defRPr sz="11300">
                    <a:solidFill>
                      <a:schemeClr val="tx1"/>
                    </a:solidFill>
                    <a:latin typeface="Times New Roman" pitchFamily="18" charset="0"/>
                  </a:defRPr>
                </a:lvl8pPr>
                <a:lvl9pPr marL="3886200" indent="-228600" eaLnBrk="0" fontAlgn="base" hangingPunct="0">
                  <a:spcBef>
                    <a:spcPct val="20000"/>
                  </a:spcBef>
                  <a:spcAft>
                    <a:spcPct val="0"/>
                  </a:spcAft>
                  <a:buChar char="»"/>
                  <a:defRPr sz="11300">
                    <a:solidFill>
                      <a:schemeClr val="tx1"/>
                    </a:solidFill>
                    <a:latin typeface="Times New Roman" pitchFamily="18" charset="0"/>
                  </a:defRPr>
                </a:lvl9pPr>
              </a:lstStyle>
              <a:p>
                <a:pPr algn="ctr" eaLnBrk="1" hangingPunct="1">
                  <a:spcBef>
                    <a:spcPct val="0"/>
                  </a:spcBef>
                  <a:buFontTx/>
                  <a:buNone/>
                </a:pPr>
                <a:r>
                  <a:rPr lang="en-US" altLang="en-US" sz="1200" b="1" dirty="0">
                    <a:solidFill>
                      <a:srgbClr val="FFFF00"/>
                    </a:solidFill>
                    <a:latin typeface="Comic Sans MS" panose="030F0702030302020204" pitchFamily="66" charset="0"/>
                  </a:rPr>
                  <a:t>day 20</a:t>
                </a:r>
              </a:p>
            </p:txBody>
          </p:sp>
          <p:sp>
            <p:nvSpPr>
              <p:cNvPr id="38" name="TextBox 107"/>
              <p:cNvSpPr txBox="1">
                <a:spLocks noChangeArrowheads="1"/>
              </p:cNvSpPr>
              <p:nvPr/>
            </p:nvSpPr>
            <p:spPr bwMode="auto">
              <a:xfrm rot="16200000">
                <a:off x="4020256" y="7563688"/>
                <a:ext cx="1241602" cy="21205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9240" tIns="39620" rIns="79240" bIns="39620">
                <a:spAutoFit/>
              </a:bodyPr>
              <a:lstStyle>
                <a:lvl1pPr eaLnBrk="0" hangingPunct="0">
                  <a:spcBef>
                    <a:spcPct val="20000"/>
                  </a:spcBef>
                  <a:buChar char="•"/>
                  <a:defRPr sz="17800">
                    <a:solidFill>
                      <a:schemeClr val="tx1"/>
                    </a:solidFill>
                    <a:latin typeface="Times New Roman" pitchFamily="18" charset="0"/>
                  </a:defRPr>
                </a:lvl1pPr>
                <a:lvl2pPr marL="742950" indent="-285750" eaLnBrk="0" hangingPunct="0">
                  <a:spcBef>
                    <a:spcPct val="20000"/>
                  </a:spcBef>
                  <a:buChar char="–"/>
                  <a:defRPr sz="15800">
                    <a:solidFill>
                      <a:schemeClr val="tx1"/>
                    </a:solidFill>
                    <a:latin typeface="Times New Roman" pitchFamily="18" charset="0"/>
                  </a:defRPr>
                </a:lvl2pPr>
                <a:lvl3pPr marL="1143000" indent="-228600" eaLnBrk="0" hangingPunct="0">
                  <a:spcBef>
                    <a:spcPct val="20000"/>
                  </a:spcBef>
                  <a:buChar char="•"/>
                  <a:defRPr sz="13700">
                    <a:solidFill>
                      <a:schemeClr val="tx1"/>
                    </a:solidFill>
                    <a:latin typeface="Times New Roman" pitchFamily="18" charset="0"/>
                  </a:defRPr>
                </a:lvl3pPr>
                <a:lvl4pPr marL="1600200" indent="-228600" eaLnBrk="0" hangingPunct="0">
                  <a:spcBef>
                    <a:spcPct val="20000"/>
                  </a:spcBef>
                  <a:buChar char="–"/>
                  <a:defRPr sz="11300">
                    <a:solidFill>
                      <a:schemeClr val="tx1"/>
                    </a:solidFill>
                    <a:latin typeface="Times New Roman" pitchFamily="18" charset="0"/>
                  </a:defRPr>
                </a:lvl4pPr>
                <a:lvl5pPr marL="2057400" indent="-228600" eaLnBrk="0" hangingPunct="0">
                  <a:spcBef>
                    <a:spcPct val="20000"/>
                  </a:spcBef>
                  <a:buChar char="»"/>
                  <a:defRPr sz="11300">
                    <a:solidFill>
                      <a:schemeClr val="tx1"/>
                    </a:solidFill>
                    <a:latin typeface="Times New Roman" pitchFamily="18" charset="0"/>
                  </a:defRPr>
                </a:lvl5pPr>
                <a:lvl6pPr marL="2514600" indent="-228600" eaLnBrk="0" fontAlgn="base" hangingPunct="0">
                  <a:spcBef>
                    <a:spcPct val="20000"/>
                  </a:spcBef>
                  <a:spcAft>
                    <a:spcPct val="0"/>
                  </a:spcAft>
                  <a:buChar char="»"/>
                  <a:defRPr sz="11300">
                    <a:solidFill>
                      <a:schemeClr val="tx1"/>
                    </a:solidFill>
                    <a:latin typeface="Times New Roman" pitchFamily="18" charset="0"/>
                  </a:defRPr>
                </a:lvl6pPr>
                <a:lvl7pPr marL="2971800" indent="-228600" eaLnBrk="0" fontAlgn="base" hangingPunct="0">
                  <a:spcBef>
                    <a:spcPct val="20000"/>
                  </a:spcBef>
                  <a:spcAft>
                    <a:spcPct val="0"/>
                  </a:spcAft>
                  <a:buChar char="»"/>
                  <a:defRPr sz="11300">
                    <a:solidFill>
                      <a:schemeClr val="tx1"/>
                    </a:solidFill>
                    <a:latin typeface="Times New Roman" pitchFamily="18" charset="0"/>
                  </a:defRPr>
                </a:lvl7pPr>
                <a:lvl8pPr marL="3429000" indent="-228600" eaLnBrk="0" fontAlgn="base" hangingPunct="0">
                  <a:spcBef>
                    <a:spcPct val="20000"/>
                  </a:spcBef>
                  <a:spcAft>
                    <a:spcPct val="0"/>
                  </a:spcAft>
                  <a:buChar char="»"/>
                  <a:defRPr sz="11300">
                    <a:solidFill>
                      <a:schemeClr val="tx1"/>
                    </a:solidFill>
                    <a:latin typeface="Times New Roman" pitchFamily="18" charset="0"/>
                  </a:defRPr>
                </a:lvl8pPr>
                <a:lvl9pPr marL="3886200" indent="-228600" eaLnBrk="0" fontAlgn="base" hangingPunct="0">
                  <a:spcBef>
                    <a:spcPct val="20000"/>
                  </a:spcBef>
                  <a:spcAft>
                    <a:spcPct val="0"/>
                  </a:spcAft>
                  <a:buChar char="»"/>
                  <a:defRPr sz="11300">
                    <a:solidFill>
                      <a:schemeClr val="tx1"/>
                    </a:solidFill>
                    <a:latin typeface="Times New Roman" pitchFamily="18" charset="0"/>
                  </a:defRPr>
                </a:lvl9pPr>
              </a:lstStyle>
              <a:p>
                <a:pPr algn="ctr" eaLnBrk="1" hangingPunct="1">
                  <a:spcBef>
                    <a:spcPct val="0"/>
                  </a:spcBef>
                  <a:buFontTx/>
                  <a:buNone/>
                </a:pPr>
                <a:r>
                  <a:rPr lang="en-US" altLang="en-US" sz="1200" b="1" dirty="0">
                    <a:solidFill>
                      <a:srgbClr val="FFFF00"/>
                    </a:solidFill>
                    <a:latin typeface="Comic Sans MS" panose="030F0702030302020204" pitchFamily="66" charset="0"/>
                  </a:rPr>
                  <a:t>day 9</a:t>
                </a:r>
              </a:p>
            </p:txBody>
          </p:sp>
          <p:sp>
            <p:nvSpPr>
              <p:cNvPr id="39" name="TextBox 107"/>
              <p:cNvSpPr txBox="1">
                <a:spLocks noChangeArrowheads="1"/>
              </p:cNvSpPr>
              <p:nvPr/>
            </p:nvSpPr>
            <p:spPr bwMode="auto">
              <a:xfrm rot="16200000">
                <a:off x="4020256" y="5552038"/>
                <a:ext cx="1241602" cy="21205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9240" tIns="39620" rIns="79240" bIns="39620">
                <a:spAutoFit/>
              </a:bodyPr>
              <a:lstStyle>
                <a:lvl1pPr eaLnBrk="0" hangingPunct="0">
                  <a:spcBef>
                    <a:spcPct val="20000"/>
                  </a:spcBef>
                  <a:buChar char="•"/>
                  <a:defRPr sz="17800">
                    <a:solidFill>
                      <a:schemeClr val="tx1"/>
                    </a:solidFill>
                    <a:latin typeface="Times New Roman" pitchFamily="18" charset="0"/>
                  </a:defRPr>
                </a:lvl1pPr>
                <a:lvl2pPr marL="742950" indent="-285750" eaLnBrk="0" hangingPunct="0">
                  <a:spcBef>
                    <a:spcPct val="20000"/>
                  </a:spcBef>
                  <a:buChar char="–"/>
                  <a:defRPr sz="15800">
                    <a:solidFill>
                      <a:schemeClr val="tx1"/>
                    </a:solidFill>
                    <a:latin typeface="Times New Roman" pitchFamily="18" charset="0"/>
                  </a:defRPr>
                </a:lvl2pPr>
                <a:lvl3pPr marL="1143000" indent="-228600" eaLnBrk="0" hangingPunct="0">
                  <a:spcBef>
                    <a:spcPct val="20000"/>
                  </a:spcBef>
                  <a:buChar char="•"/>
                  <a:defRPr sz="13700">
                    <a:solidFill>
                      <a:schemeClr val="tx1"/>
                    </a:solidFill>
                    <a:latin typeface="Times New Roman" pitchFamily="18" charset="0"/>
                  </a:defRPr>
                </a:lvl3pPr>
                <a:lvl4pPr marL="1600200" indent="-228600" eaLnBrk="0" hangingPunct="0">
                  <a:spcBef>
                    <a:spcPct val="20000"/>
                  </a:spcBef>
                  <a:buChar char="–"/>
                  <a:defRPr sz="11300">
                    <a:solidFill>
                      <a:schemeClr val="tx1"/>
                    </a:solidFill>
                    <a:latin typeface="Times New Roman" pitchFamily="18" charset="0"/>
                  </a:defRPr>
                </a:lvl4pPr>
                <a:lvl5pPr marL="2057400" indent="-228600" eaLnBrk="0" hangingPunct="0">
                  <a:spcBef>
                    <a:spcPct val="20000"/>
                  </a:spcBef>
                  <a:buChar char="»"/>
                  <a:defRPr sz="11300">
                    <a:solidFill>
                      <a:schemeClr val="tx1"/>
                    </a:solidFill>
                    <a:latin typeface="Times New Roman" pitchFamily="18" charset="0"/>
                  </a:defRPr>
                </a:lvl5pPr>
                <a:lvl6pPr marL="2514600" indent="-228600" eaLnBrk="0" fontAlgn="base" hangingPunct="0">
                  <a:spcBef>
                    <a:spcPct val="20000"/>
                  </a:spcBef>
                  <a:spcAft>
                    <a:spcPct val="0"/>
                  </a:spcAft>
                  <a:buChar char="»"/>
                  <a:defRPr sz="11300">
                    <a:solidFill>
                      <a:schemeClr val="tx1"/>
                    </a:solidFill>
                    <a:latin typeface="Times New Roman" pitchFamily="18" charset="0"/>
                  </a:defRPr>
                </a:lvl6pPr>
                <a:lvl7pPr marL="2971800" indent="-228600" eaLnBrk="0" fontAlgn="base" hangingPunct="0">
                  <a:spcBef>
                    <a:spcPct val="20000"/>
                  </a:spcBef>
                  <a:spcAft>
                    <a:spcPct val="0"/>
                  </a:spcAft>
                  <a:buChar char="»"/>
                  <a:defRPr sz="11300">
                    <a:solidFill>
                      <a:schemeClr val="tx1"/>
                    </a:solidFill>
                    <a:latin typeface="Times New Roman" pitchFamily="18" charset="0"/>
                  </a:defRPr>
                </a:lvl7pPr>
                <a:lvl8pPr marL="3429000" indent="-228600" eaLnBrk="0" fontAlgn="base" hangingPunct="0">
                  <a:spcBef>
                    <a:spcPct val="20000"/>
                  </a:spcBef>
                  <a:spcAft>
                    <a:spcPct val="0"/>
                  </a:spcAft>
                  <a:buChar char="»"/>
                  <a:defRPr sz="11300">
                    <a:solidFill>
                      <a:schemeClr val="tx1"/>
                    </a:solidFill>
                    <a:latin typeface="Times New Roman" pitchFamily="18" charset="0"/>
                  </a:defRPr>
                </a:lvl8pPr>
                <a:lvl9pPr marL="3886200" indent="-228600" eaLnBrk="0" fontAlgn="base" hangingPunct="0">
                  <a:spcBef>
                    <a:spcPct val="20000"/>
                  </a:spcBef>
                  <a:spcAft>
                    <a:spcPct val="0"/>
                  </a:spcAft>
                  <a:buChar char="»"/>
                  <a:defRPr sz="11300">
                    <a:solidFill>
                      <a:schemeClr val="tx1"/>
                    </a:solidFill>
                    <a:latin typeface="Times New Roman" pitchFamily="18" charset="0"/>
                  </a:defRPr>
                </a:lvl9pPr>
              </a:lstStyle>
              <a:p>
                <a:pPr algn="ctr" eaLnBrk="1" hangingPunct="1">
                  <a:spcBef>
                    <a:spcPct val="0"/>
                  </a:spcBef>
                  <a:buFontTx/>
                  <a:buNone/>
                </a:pPr>
                <a:r>
                  <a:rPr lang="en-US" altLang="en-US" sz="1200" b="1" dirty="0">
                    <a:solidFill>
                      <a:srgbClr val="FFFF00"/>
                    </a:solidFill>
                    <a:latin typeface="Comic Sans MS" panose="030F0702030302020204" pitchFamily="66" charset="0"/>
                  </a:rPr>
                  <a:t>day 1</a:t>
                </a:r>
              </a:p>
            </p:txBody>
          </p:sp>
        </p:grpSp>
        <p:sp>
          <p:nvSpPr>
            <p:cNvPr id="32" name="TextBox 31"/>
            <p:cNvSpPr txBox="1"/>
            <p:nvPr/>
          </p:nvSpPr>
          <p:spPr>
            <a:xfrm>
              <a:off x="4665949" y="6373031"/>
              <a:ext cx="1925850" cy="325176"/>
            </a:xfrm>
            <a:prstGeom prst="rect">
              <a:avLst/>
            </a:prstGeom>
            <a:solidFill>
              <a:schemeClr val="tx1"/>
            </a:solidFill>
          </p:spPr>
          <p:txBody>
            <a:bodyPr wrap="square" rtlCol="0">
              <a:spAutoFit/>
            </a:bodyPr>
            <a:lstStyle/>
            <a:p>
              <a:r>
                <a:rPr lang="en-US" sz="1600" dirty="0" smtClean="0">
                  <a:solidFill>
                    <a:schemeClr val="bg1"/>
                  </a:solidFill>
                  <a:latin typeface="Comic Sans MS" panose="030F0702030302020204" pitchFamily="66" charset="0"/>
                </a:rPr>
                <a:t>Clark 1998</a:t>
              </a:r>
              <a:endParaRPr lang="en-US" sz="1600" dirty="0">
                <a:solidFill>
                  <a:schemeClr val="bg1"/>
                </a:solidFill>
                <a:latin typeface="Comic Sans MS" panose="030F0702030302020204" pitchFamily="66" charset="0"/>
              </a:endParaRPr>
            </a:p>
          </p:txBody>
        </p:sp>
      </p:grpSp>
      <p:sp>
        <p:nvSpPr>
          <p:cNvPr id="5" name="Title 4"/>
          <p:cNvSpPr>
            <a:spLocks noGrp="1"/>
          </p:cNvSpPr>
          <p:nvPr>
            <p:ph type="title"/>
          </p:nvPr>
        </p:nvSpPr>
        <p:spPr>
          <a:xfrm>
            <a:off x="380854" y="-304800"/>
            <a:ext cx="8229600" cy="1143000"/>
          </a:xfrm>
        </p:spPr>
        <p:txBody>
          <a:bodyPr>
            <a:noAutofit/>
          </a:bodyPr>
          <a:lstStyle/>
          <a:p>
            <a:r>
              <a:rPr lang="en-US" sz="3200" b="1" dirty="0" smtClean="0">
                <a:latin typeface="Comic Sans MS" panose="030F0702030302020204" pitchFamily="66" charset="0"/>
              </a:rPr>
              <a:t>The super healing </a:t>
            </a:r>
            <a:r>
              <a:rPr lang="en-US" sz="3200" b="1" u="sng" dirty="0" smtClean="0">
                <a:latin typeface="Comic Sans MS" panose="030F0702030302020204" pitchFamily="66" charset="0"/>
              </a:rPr>
              <a:t>wild type</a:t>
            </a:r>
            <a:r>
              <a:rPr lang="en-US" sz="3200" b="1" dirty="0" smtClean="0">
                <a:latin typeface="Comic Sans MS" panose="030F0702030302020204" pitchFamily="66" charset="0"/>
              </a:rPr>
              <a:t> MRL mouse</a:t>
            </a:r>
            <a:endParaRPr lang="en-US" sz="3200" b="1" dirty="0">
              <a:latin typeface="Comic Sans MS" panose="030F0702030302020204" pitchFamily="66" charset="0"/>
            </a:endParaRPr>
          </a:p>
        </p:txBody>
      </p:sp>
      <p:sp>
        <p:nvSpPr>
          <p:cNvPr id="47" name="TextBox 46"/>
          <p:cNvSpPr txBox="1"/>
          <p:nvPr/>
        </p:nvSpPr>
        <p:spPr>
          <a:xfrm>
            <a:off x="5715000" y="993872"/>
            <a:ext cx="3276600" cy="1754326"/>
          </a:xfrm>
          <a:prstGeom prst="rect">
            <a:avLst/>
          </a:prstGeom>
          <a:noFill/>
        </p:spPr>
        <p:txBody>
          <a:bodyPr wrap="square" rtlCol="0">
            <a:spAutoFit/>
          </a:bodyPr>
          <a:lstStyle/>
          <a:p>
            <a:r>
              <a:rPr lang="en-US" dirty="0" smtClean="0">
                <a:latin typeface="Comic Sans MS" panose="030F0702030302020204" pitchFamily="66" charset="0"/>
              </a:rPr>
              <a:t>1) Heal ear punches used for identification</a:t>
            </a:r>
          </a:p>
          <a:p>
            <a:pPr marL="342900" indent="-342900">
              <a:buAutoNum type="arabicParenR"/>
            </a:pPr>
            <a:endParaRPr lang="en-US" dirty="0">
              <a:latin typeface="Comic Sans MS" panose="030F0702030302020204" pitchFamily="66" charset="0"/>
            </a:endParaRPr>
          </a:p>
          <a:p>
            <a:r>
              <a:rPr lang="en-US" dirty="0" smtClean="0">
                <a:latin typeface="Comic Sans MS" panose="030F0702030302020204" pitchFamily="66" charset="0"/>
              </a:rPr>
              <a:t>Heal all tissues; cartilage, blood vessels, glands, hair follicles, nerves </a:t>
            </a:r>
            <a:endParaRPr lang="en-US" dirty="0">
              <a:latin typeface="Comic Sans MS" panose="030F0702030302020204" pitchFamily="66" charset="0"/>
            </a:endParaRPr>
          </a:p>
        </p:txBody>
      </p:sp>
      <p:grpSp>
        <p:nvGrpSpPr>
          <p:cNvPr id="50" name="Group 49"/>
          <p:cNvGrpSpPr/>
          <p:nvPr/>
        </p:nvGrpSpPr>
        <p:grpSpPr>
          <a:xfrm>
            <a:off x="165156" y="686690"/>
            <a:ext cx="8674044" cy="6221149"/>
            <a:chOff x="310626" y="791978"/>
            <a:chExt cx="8674044" cy="6076734"/>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626" y="791978"/>
              <a:ext cx="5337995" cy="60767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8" name="TextBox 47"/>
            <p:cNvSpPr txBox="1"/>
            <p:nvPr/>
          </p:nvSpPr>
          <p:spPr>
            <a:xfrm>
              <a:off x="5819771" y="1800209"/>
              <a:ext cx="3164899" cy="2585323"/>
            </a:xfrm>
            <a:prstGeom prst="rect">
              <a:avLst/>
            </a:prstGeom>
            <a:solidFill>
              <a:schemeClr val="bg1"/>
            </a:solidFill>
          </p:spPr>
          <p:txBody>
            <a:bodyPr wrap="square" rtlCol="0">
              <a:spAutoFit/>
            </a:bodyPr>
            <a:lstStyle/>
            <a:p>
              <a:r>
                <a:rPr lang="en-US" dirty="0" smtClean="0">
                  <a:latin typeface="Comic Sans MS" panose="030F0702030302020204" pitchFamily="66" charset="0"/>
                </a:rPr>
                <a:t>2) No fibrosis when breed to have muscular dystrophy</a:t>
              </a:r>
            </a:p>
            <a:p>
              <a:endParaRPr lang="en-US" dirty="0">
                <a:latin typeface="Comic Sans MS" panose="030F0702030302020204" pitchFamily="66" charset="0"/>
              </a:endParaRPr>
            </a:p>
            <a:p>
              <a:r>
                <a:rPr lang="en-US" dirty="0" smtClean="0">
                  <a:latin typeface="Comic Sans MS" panose="030F0702030302020204" pitchFamily="66" charset="0"/>
                </a:rPr>
                <a:t>Mouse tissues stained with Masson’s </a:t>
              </a:r>
              <a:r>
                <a:rPr lang="en-US" dirty="0" err="1" smtClean="0">
                  <a:latin typeface="Comic Sans MS" panose="030F0702030302020204" pitchFamily="66" charset="0"/>
                </a:rPr>
                <a:t>trichrome</a:t>
              </a:r>
              <a:r>
                <a:rPr lang="en-US" dirty="0" smtClean="0">
                  <a:latin typeface="Comic Sans MS" panose="030F0702030302020204" pitchFamily="66" charset="0"/>
                </a:rPr>
                <a:t> at 8 weeks old. Blue represents fibrotic scar tissue. Very rare in the MRL mice on the right.</a:t>
              </a:r>
              <a:endParaRPr lang="en-US" dirty="0">
                <a:latin typeface="Comic Sans MS" panose="030F0702030302020204" pitchFamily="66" charset="0"/>
              </a:endParaRPr>
            </a:p>
          </p:txBody>
        </p:sp>
        <p:sp>
          <p:nvSpPr>
            <p:cNvPr id="49" name="TextBox 48"/>
            <p:cNvSpPr txBox="1"/>
            <p:nvPr/>
          </p:nvSpPr>
          <p:spPr>
            <a:xfrm>
              <a:off x="3549970" y="6458575"/>
              <a:ext cx="2098651" cy="369332"/>
            </a:xfrm>
            <a:prstGeom prst="rect">
              <a:avLst/>
            </a:prstGeom>
            <a:solidFill>
              <a:schemeClr val="bg1"/>
            </a:solidFill>
          </p:spPr>
          <p:txBody>
            <a:bodyPr wrap="none" rtlCol="0">
              <a:spAutoFit/>
            </a:bodyPr>
            <a:lstStyle/>
            <a:p>
              <a:r>
                <a:rPr lang="en-US" b="1" dirty="0" smtClean="0">
                  <a:latin typeface="Comic Sans MS" panose="030F0702030302020204" pitchFamily="66" charset="0"/>
                </a:rPr>
                <a:t>Heydemann 2012</a:t>
              </a:r>
              <a:endParaRPr lang="en-US" b="1" dirty="0">
                <a:latin typeface="Comic Sans MS" panose="030F0702030302020204" pitchFamily="66" charset="0"/>
              </a:endParaRPr>
            </a:p>
          </p:txBody>
        </p:sp>
      </p:grpSp>
      <p:grpSp>
        <p:nvGrpSpPr>
          <p:cNvPr id="62" name="Group 61"/>
          <p:cNvGrpSpPr/>
          <p:nvPr/>
        </p:nvGrpSpPr>
        <p:grpSpPr>
          <a:xfrm>
            <a:off x="33889" y="454053"/>
            <a:ext cx="8881511" cy="6403947"/>
            <a:chOff x="-7802054" y="-1419708"/>
            <a:chExt cx="8881511" cy="6403947"/>
          </a:xfrm>
        </p:grpSpPr>
        <p:grpSp>
          <p:nvGrpSpPr>
            <p:cNvPr id="54" name="Group 53"/>
            <p:cNvGrpSpPr/>
            <p:nvPr/>
          </p:nvGrpSpPr>
          <p:grpSpPr>
            <a:xfrm>
              <a:off x="-7802054" y="-1419708"/>
              <a:ext cx="8881511" cy="6403947"/>
              <a:chOff x="170862" y="697792"/>
              <a:chExt cx="8881511" cy="6182912"/>
            </a:xfrm>
          </p:grpSpPr>
          <p:grpSp>
            <p:nvGrpSpPr>
              <p:cNvPr id="52" name="Group 51"/>
              <p:cNvGrpSpPr/>
              <p:nvPr/>
            </p:nvGrpSpPr>
            <p:grpSpPr>
              <a:xfrm>
                <a:off x="170862" y="697792"/>
                <a:ext cx="5735200" cy="6182912"/>
                <a:chOff x="170862" y="697792"/>
                <a:chExt cx="5735200" cy="6182912"/>
              </a:xfrm>
            </p:grpSpPr>
            <p:sp>
              <p:nvSpPr>
                <p:cNvPr id="51" name="Rectangle 50"/>
                <p:cNvSpPr/>
                <p:nvPr/>
              </p:nvSpPr>
              <p:spPr>
                <a:xfrm>
                  <a:off x="170862" y="697792"/>
                  <a:ext cx="5735200" cy="61829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Comic Sans MS" panose="030F0702030302020204" pitchFamily="66" charset="0"/>
                    </a:rPr>
                    <a:t>Mull 2014</a:t>
                  </a:r>
                  <a:endParaRPr lang="en-US" dirty="0">
                    <a:latin typeface="Comic Sans MS" panose="030F0702030302020204" pitchFamily="66" charset="0"/>
                  </a:endParaRPr>
                </a:p>
              </p:txBody>
            </p:sp>
            <p:grpSp>
              <p:nvGrpSpPr>
                <p:cNvPr id="46" name="Group 45"/>
                <p:cNvGrpSpPr/>
                <p:nvPr/>
              </p:nvGrpSpPr>
              <p:grpSpPr>
                <a:xfrm>
                  <a:off x="506092" y="899151"/>
                  <a:ext cx="4863021" cy="5598231"/>
                  <a:chOff x="6252801" y="937342"/>
                  <a:chExt cx="3276600" cy="4100837"/>
                </a:xfrm>
              </p:grpSpPr>
              <p:graphicFrame>
                <p:nvGraphicFramePr>
                  <p:cNvPr id="7" name="Chart 6"/>
                  <p:cNvGraphicFramePr>
                    <a:graphicFrameLocks/>
                  </p:cNvGraphicFramePr>
                  <p:nvPr>
                    <p:extLst>
                      <p:ext uri="{D42A27DB-BD31-4B8C-83A1-F6EECF244321}">
                        <p14:modId xmlns:p14="http://schemas.microsoft.com/office/powerpoint/2010/main" val="1815735449"/>
                      </p:ext>
                    </p:extLst>
                  </p:nvPr>
                </p:nvGraphicFramePr>
                <p:xfrm>
                  <a:off x="6252801" y="3134880"/>
                  <a:ext cx="3276600" cy="1903299"/>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p:cNvSpPr txBox="1"/>
                  <p:nvPr/>
                </p:nvSpPr>
                <p:spPr>
                  <a:xfrm>
                    <a:off x="8486077" y="3103952"/>
                    <a:ext cx="612755" cy="157818"/>
                  </a:xfrm>
                  <a:prstGeom prst="rect">
                    <a:avLst/>
                  </a:prstGeom>
                  <a:solidFill>
                    <a:schemeClr val="bg1"/>
                  </a:solidFill>
                </p:spPr>
                <p:txBody>
                  <a:bodyPr wrap="square" rtlCol="0">
                    <a:spAutoFit/>
                  </a:bodyPr>
                  <a:lstStyle/>
                  <a:p>
                    <a:r>
                      <a:rPr lang="en-US" sz="800" b="1" i="1" dirty="0" smtClean="0">
                        <a:latin typeface="Comic Sans MS" panose="030F0702030302020204" pitchFamily="66" charset="0"/>
                      </a:rPr>
                      <a:t>p</a:t>
                    </a:r>
                    <a:r>
                      <a:rPr lang="en-US" sz="800" b="1" dirty="0" smtClean="0">
                        <a:latin typeface="Comic Sans MS" panose="030F0702030302020204" pitchFamily="66" charset="0"/>
                      </a:rPr>
                      <a:t>&lt;0.01</a:t>
                    </a:r>
                    <a:endParaRPr lang="en-US" sz="800" b="1" dirty="0">
                      <a:latin typeface="Comic Sans MS" panose="030F0702030302020204" pitchFamily="66" charset="0"/>
                    </a:endParaRPr>
                  </a:p>
                </p:txBody>
              </p:sp>
              <p:pic>
                <p:nvPicPr>
                  <p:cNvPr id="9" name="Picture 2" descr="F:\AAA Diabetes Mull\dexa\B6 CD crop.t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flipH="1">
                    <a:off x="6656324" y="1783942"/>
                    <a:ext cx="945327" cy="148629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F:\AAA Diabetes Mull\dexa\B6 HFD crop.t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a:off x="8258480" y="1786389"/>
                    <a:ext cx="940433" cy="148629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F:\AAA Diabetes Mull\dexa\MRL CD crop.ti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5400000" flipH="1">
                    <a:off x="6658770" y="723886"/>
                    <a:ext cx="940433" cy="148629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5" descr="F:\AAA Diabetes Mull\dexa\MRL HFD crop.ti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5400000">
                    <a:off x="8256033" y="721440"/>
                    <a:ext cx="945327" cy="1486294"/>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7985548" y="2059319"/>
                    <a:ext cx="561853" cy="191636"/>
                  </a:xfrm>
                  <a:prstGeom prst="rect">
                    <a:avLst/>
                  </a:prstGeom>
                  <a:noFill/>
                  <a:ln>
                    <a:noFill/>
                  </a:ln>
                </p:spPr>
                <p:txBody>
                  <a:bodyPr wrap="none" rtlCol="0">
                    <a:spAutoFit/>
                  </a:bodyPr>
                  <a:lstStyle/>
                  <a:p>
                    <a:r>
                      <a:rPr lang="en-US" sz="1100" b="1" dirty="0" smtClean="0">
                        <a:solidFill>
                          <a:schemeClr val="bg1"/>
                        </a:solidFill>
                        <a:latin typeface="Comic Sans MS" panose="030F0702030302020204" pitchFamily="66" charset="0"/>
                      </a:rPr>
                      <a:t>MRL HFD</a:t>
                    </a:r>
                    <a:endParaRPr lang="en-US" sz="1100" b="1" dirty="0">
                      <a:solidFill>
                        <a:schemeClr val="bg1"/>
                      </a:solidFill>
                      <a:latin typeface="Comic Sans MS" panose="030F0702030302020204" pitchFamily="66" charset="0"/>
                    </a:endParaRPr>
                  </a:p>
                </p:txBody>
              </p:sp>
              <p:sp>
                <p:nvSpPr>
                  <p:cNvPr id="14" name="TextBox 13"/>
                  <p:cNvSpPr txBox="1"/>
                  <p:nvPr/>
                </p:nvSpPr>
                <p:spPr>
                  <a:xfrm>
                    <a:off x="6385840" y="2054425"/>
                    <a:ext cx="489487" cy="191636"/>
                  </a:xfrm>
                  <a:prstGeom prst="rect">
                    <a:avLst/>
                  </a:prstGeom>
                  <a:noFill/>
                  <a:ln>
                    <a:noFill/>
                  </a:ln>
                </p:spPr>
                <p:txBody>
                  <a:bodyPr wrap="none" rtlCol="0">
                    <a:spAutoFit/>
                  </a:bodyPr>
                  <a:lstStyle/>
                  <a:p>
                    <a:r>
                      <a:rPr lang="en-US" sz="1100" b="1" dirty="0" smtClean="0">
                        <a:solidFill>
                          <a:schemeClr val="bg1"/>
                        </a:solidFill>
                        <a:latin typeface="Comic Sans MS" panose="030F0702030302020204" pitchFamily="66" charset="0"/>
                      </a:rPr>
                      <a:t>MRL CD</a:t>
                    </a:r>
                    <a:endParaRPr lang="en-US" sz="1100" b="1" dirty="0">
                      <a:solidFill>
                        <a:schemeClr val="bg1"/>
                      </a:solidFill>
                      <a:latin typeface="Comic Sans MS" panose="030F0702030302020204" pitchFamily="66" charset="0"/>
                    </a:endParaRPr>
                  </a:p>
                </p:txBody>
              </p:sp>
              <p:sp>
                <p:nvSpPr>
                  <p:cNvPr id="15" name="TextBox 14"/>
                  <p:cNvSpPr txBox="1"/>
                  <p:nvPr/>
                </p:nvSpPr>
                <p:spPr>
                  <a:xfrm>
                    <a:off x="6385840" y="995835"/>
                    <a:ext cx="410643" cy="191636"/>
                  </a:xfrm>
                  <a:prstGeom prst="rect">
                    <a:avLst/>
                  </a:prstGeom>
                  <a:noFill/>
                  <a:ln>
                    <a:noFill/>
                  </a:ln>
                </p:spPr>
                <p:txBody>
                  <a:bodyPr wrap="none" rtlCol="0">
                    <a:spAutoFit/>
                  </a:bodyPr>
                  <a:lstStyle/>
                  <a:p>
                    <a:r>
                      <a:rPr lang="en-US" sz="1100" b="1" dirty="0" smtClean="0">
                        <a:solidFill>
                          <a:schemeClr val="bg1"/>
                        </a:solidFill>
                        <a:latin typeface="Comic Sans MS" panose="030F0702030302020204" pitchFamily="66" charset="0"/>
                      </a:rPr>
                      <a:t>B6 CD</a:t>
                    </a:r>
                    <a:endParaRPr lang="en-US" sz="1100" b="1" dirty="0">
                      <a:solidFill>
                        <a:schemeClr val="bg1"/>
                      </a:solidFill>
                      <a:latin typeface="Comic Sans MS" panose="030F0702030302020204" pitchFamily="66" charset="0"/>
                    </a:endParaRPr>
                  </a:p>
                </p:txBody>
              </p:sp>
              <p:sp>
                <p:nvSpPr>
                  <p:cNvPr id="16" name="TextBox 15"/>
                  <p:cNvSpPr txBox="1"/>
                  <p:nvPr/>
                </p:nvSpPr>
                <p:spPr>
                  <a:xfrm>
                    <a:off x="7985548" y="998305"/>
                    <a:ext cx="483007" cy="191636"/>
                  </a:xfrm>
                  <a:prstGeom prst="rect">
                    <a:avLst/>
                  </a:prstGeom>
                  <a:noFill/>
                  <a:ln>
                    <a:noFill/>
                  </a:ln>
                </p:spPr>
                <p:txBody>
                  <a:bodyPr wrap="none" rtlCol="0">
                    <a:spAutoFit/>
                  </a:bodyPr>
                  <a:lstStyle/>
                  <a:p>
                    <a:r>
                      <a:rPr lang="en-US" sz="1100" b="1" dirty="0" smtClean="0">
                        <a:solidFill>
                          <a:schemeClr val="bg1"/>
                        </a:solidFill>
                        <a:latin typeface="Comic Sans MS" panose="030F0702030302020204" pitchFamily="66" charset="0"/>
                      </a:rPr>
                      <a:t>B6 HFD</a:t>
                    </a:r>
                    <a:endParaRPr lang="en-US" sz="1100" b="1" dirty="0">
                      <a:solidFill>
                        <a:schemeClr val="bg1"/>
                      </a:solidFill>
                      <a:latin typeface="Comic Sans MS" panose="030F0702030302020204" pitchFamily="66" charset="0"/>
                    </a:endParaRPr>
                  </a:p>
                </p:txBody>
              </p:sp>
              <p:sp>
                <p:nvSpPr>
                  <p:cNvPr id="17" name="TextBox 16"/>
                  <p:cNvSpPr txBox="1"/>
                  <p:nvPr/>
                </p:nvSpPr>
                <p:spPr>
                  <a:xfrm>
                    <a:off x="7243401" y="3179789"/>
                    <a:ext cx="608195" cy="157818"/>
                  </a:xfrm>
                  <a:prstGeom prst="rect">
                    <a:avLst/>
                  </a:prstGeom>
                  <a:solidFill>
                    <a:schemeClr val="bg1"/>
                  </a:solidFill>
                </p:spPr>
                <p:txBody>
                  <a:bodyPr wrap="square" rtlCol="0">
                    <a:spAutoFit/>
                  </a:bodyPr>
                  <a:lstStyle/>
                  <a:p>
                    <a:r>
                      <a:rPr lang="en-US" sz="800" b="1" i="1" dirty="0" smtClean="0">
                        <a:latin typeface="Comic Sans MS" panose="030F0702030302020204" pitchFamily="66" charset="0"/>
                      </a:rPr>
                      <a:t>p</a:t>
                    </a:r>
                    <a:r>
                      <a:rPr lang="en-US" sz="800" b="1" dirty="0" smtClean="0">
                        <a:latin typeface="Comic Sans MS" panose="030F0702030302020204" pitchFamily="66" charset="0"/>
                      </a:rPr>
                      <a:t>&lt;0.05</a:t>
                    </a:r>
                    <a:endParaRPr lang="en-US" sz="800" b="1" dirty="0">
                      <a:latin typeface="Comic Sans MS" panose="030F0702030302020204" pitchFamily="66" charset="0"/>
                    </a:endParaRPr>
                  </a:p>
                </p:txBody>
              </p:sp>
              <p:cxnSp>
                <p:nvCxnSpPr>
                  <p:cNvPr id="18" name="Straight Connector 17"/>
                  <p:cNvCxnSpPr/>
                  <p:nvPr/>
                </p:nvCxnSpPr>
                <p:spPr>
                  <a:xfrm>
                    <a:off x="8396077" y="3343627"/>
                    <a:ext cx="709930" cy="0"/>
                  </a:xfrm>
                  <a:prstGeom prst="line">
                    <a:avLst/>
                  </a:prstGeom>
                </p:spPr>
                <p:style>
                  <a:lnRef idx="3">
                    <a:schemeClr val="dk1"/>
                  </a:lnRef>
                  <a:fillRef idx="0">
                    <a:schemeClr val="dk1"/>
                  </a:fillRef>
                  <a:effectRef idx="2">
                    <a:schemeClr val="dk1"/>
                  </a:effectRef>
                  <a:fontRef idx="minor">
                    <a:schemeClr val="tx1"/>
                  </a:fontRef>
                </p:style>
              </p:cxnSp>
              <p:cxnSp>
                <p:nvCxnSpPr>
                  <p:cNvPr id="19" name="Straight Connector 18"/>
                  <p:cNvCxnSpPr/>
                  <p:nvPr/>
                </p:nvCxnSpPr>
                <p:spPr>
                  <a:xfrm>
                    <a:off x="7117950" y="3392999"/>
                    <a:ext cx="709930" cy="0"/>
                  </a:xfrm>
                  <a:prstGeom prst="line">
                    <a:avLst/>
                  </a:prstGeom>
                </p:spPr>
                <p:style>
                  <a:lnRef idx="3">
                    <a:schemeClr val="dk1"/>
                  </a:lnRef>
                  <a:fillRef idx="0">
                    <a:schemeClr val="dk1"/>
                  </a:fillRef>
                  <a:effectRef idx="2">
                    <a:schemeClr val="dk1"/>
                  </a:effectRef>
                  <a:fontRef idx="minor">
                    <a:schemeClr val="tx1"/>
                  </a:fontRef>
                </p:style>
              </p:cxnSp>
              <p:sp>
                <p:nvSpPr>
                  <p:cNvPr id="20" name="TextBox 19"/>
                  <p:cNvSpPr txBox="1"/>
                  <p:nvPr/>
                </p:nvSpPr>
                <p:spPr>
                  <a:xfrm>
                    <a:off x="8916239" y="941974"/>
                    <a:ext cx="351239" cy="191636"/>
                  </a:xfrm>
                  <a:prstGeom prst="rect">
                    <a:avLst/>
                  </a:prstGeom>
                  <a:noFill/>
                </p:spPr>
                <p:txBody>
                  <a:bodyPr wrap="none" rtlCol="0">
                    <a:spAutoFit/>
                  </a:bodyPr>
                  <a:lstStyle/>
                  <a:p>
                    <a:r>
                      <a:rPr lang="en-US" sz="1100" b="1" dirty="0" smtClean="0">
                        <a:solidFill>
                          <a:schemeClr val="bg1"/>
                        </a:solidFill>
                        <a:latin typeface="Comic Sans MS" panose="030F0702030302020204" pitchFamily="66" charset="0"/>
                      </a:rPr>
                      <a:t>spine</a:t>
                    </a:r>
                    <a:endParaRPr lang="en-US" sz="1100" b="1" dirty="0">
                      <a:solidFill>
                        <a:schemeClr val="bg1"/>
                      </a:solidFill>
                      <a:latin typeface="Comic Sans MS" panose="030F0702030302020204" pitchFamily="66" charset="0"/>
                    </a:endParaRPr>
                  </a:p>
                </p:txBody>
              </p:sp>
              <p:sp>
                <p:nvSpPr>
                  <p:cNvPr id="21" name="TextBox 20"/>
                  <p:cNvSpPr txBox="1"/>
                  <p:nvPr/>
                </p:nvSpPr>
                <p:spPr>
                  <a:xfrm>
                    <a:off x="7318778" y="937342"/>
                    <a:ext cx="351239" cy="191636"/>
                  </a:xfrm>
                  <a:prstGeom prst="rect">
                    <a:avLst/>
                  </a:prstGeom>
                  <a:noFill/>
                </p:spPr>
                <p:txBody>
                  <a:bodyPr wrap="none" rtlCol="0">
                    <a:spAutoFit/>
                  </a:bodyPr>
                  <a:lstStyle/>
                  <a:p>
                    <a:r>
                      <a:rPr lang="en-US" sz="1100" b="1" dirty="0" smtClean="0">
                        <a:solidFill>
                          <a:schemeClr val="bg1"/>
                        </a:solidFill>
                        <a:latin typeface="Comic Sans MS" panose="030F0702030302020204" pitchFamily="66" charset="0"/>
                      </a:rPr>
                      <a:t>spine</a:t>
                    </a:r>
                    <a:endParaRPr lang="en-US" sz="1100" b="1" dirty="0">
                      <a:solidFill>
                        <a:schemeClr val="bg1"/>
                      </a:solidFill>
                      <a:latin typeface="Comic Sans MS" panose="030F0702030302020204" pitchFamily="66" charset="0"/>
                    </a:endParaRPr>
                  </a:p>
                </p:txBody>
              </p:sp>
              <p:sp>
                <p:nvSpPr>
                  <p:cNvPr id="22" name="TextBox 21"/>
                  <p:cNvSpPr txBox="1"/>
                  <p:nvPr/>
                </p:nvSpPr>
                <p:spPr>
                  <a:xfrm>
                    <a:off x="7318778" y="2004142"/>
                    <a:ext cx="351239" cy="191636"/>
                  </a:xfrm>
                  <a:prstGeom prst="rect">
                    <a:avLst/>
                  </a:prstGeom>
                  <a:noFill/>
                </p:spPr>
                <p:txBody>
                  <a:bodyPr wrap="none" rtlCol="0">
                    <a:spAutoFit/>
                  </a:bodyPr>
                  <a:lstStyle/>
                  <a:p>
                    <a:r>
                      <a:rPr lang="en-US" sz="1100" b="1" dirty="0" smtClean="0">
                        <a:solidFill>
                          <a:schemeClr val="bg1"/>
                        </a:solidFill>
                        <a:latin typeface="Comic Sans MS" panose="030F0702030302020204" pitchFamily="66" charset="0"/>
                      </a:rPr>
                      <a:t>spine</a:t>
                    </a:r>
                    <a:endParaRPr lang="en-US" sz="1100" b="1" dirty="0">
                      <a:solidFill>
                        <a:schemeClr val="bg1"/>
                      </a:solidFill>
                      <a:latin typeface="Comic Sans MS" panose="030F0702030302020204" pitchFamily="66" charset="0"/>
                    </a:endParaRPr>
                  </a:p>
                </p:txBody>
              </p:sp>
              <p:sp>
                <p:nvSpPr>
                  <p:cNvPr id="23" name="TextBox 22"/>
                  <p:cNvSpPr txBox="1"/>
                  <p:nvPr/>
                </p:nvSpPr>
                <p:spPr>
                  <a:xfrm>
                    <a:off x="8916240" y="2004142"/>
                    <a:ext cx="351239" cy="191636"/>
                  </a:xfrm>
                  <a:prstGeom prst="rect">
                    <a:avLst/>
                  </a:prstGeom>
                  <a:noFill/>
                </p:spPr>
                <p:txBody>
                  <a:bodyPr wrap="none" rtlCol="0">
                    <a:spAutoFit/>
                  </a:bodyPr>
                  <a:lstStyle/>
                  <a:p>
                    <a:r>
                      <a:rPr lang="en-US" sz="1100" b="1" dirty="0" smtClean="0">
                        <a:solidFill>
                          <a:schemeClr val="bg1"/>
                        </a:solidFill>
                        <a:latin typeface="Comic Sans MS" panose="030F0702030302020204" pitchFamily="66" charset="0"/>
                      </a:rPr>
                      <a:t>spine</a:t>
                    </a:r>
                    <a:endParaRPr lang="en-US" sz="1100" b="1" dirty="0">
                      <a:solidFill>
                        <a:schemeClr val="bg1"/>
                      </a:solidFill>
                      <a:latin typeface="Comic Sans MS" panose="030F0702030302020204" pitchFamily="66" charset="0"/>
                    </a:endParaRPr>
                  </a:p>
                </p:txBody>
              </p:sp>
              <p:sp>
                <p:nvSpPr>
                  <p:cNvPr id="24" name="TextBox 23"/>
                  <p:cNvSpPr txBox="1"/>
                  <p:nvPr/>
                </p:nvSpPr>
                <p:spPr>
                  <a:xfrm rot="5790576">
                    <a:off x="7879238" y="1439796"/>
                    <a:ext cx="428832" cy="176267"/>
                  </a:xfrm>
                  <a:prstGeom prst="rect">
                    <a:avLst/>
                  </a:prstGeom>
                  <a:noFill/>
                </p:spPr>
                <p:txBody>
                  <a:bodyPr wrap="none" rtlCol="0">
                    <a:spAutoFit/>
                  </a:bodyPr>
                  <a:lstStyle/>
                  <a:p>
                    <a:r>
                      <a:rPr lang="en-US" sz="1100" b="1" dirty="0" smtClean="0">
                        <a:solidFill>
                          <a:schemeClr val="bg1"/>
                        </a:solidFill>
                        <a:latin typeface="Comic Sans MS" panose="030F0702030302020204" pitchFamily="66" charset="0"/>
                      </a:rPr>
                      <a:t>femur</a:t>
                    </a:r>
                    <a:endParaRPr lang="en-US" sz="1100" b="1" dirty="0">
                      <a:solidFill>
                        <a:schemeClr val="bg1"/>
                      </a:solidFill>
                      <a:latin typeface="Comic Sans MS" panose="030F0702030302020204" pitchFamily="66" charset="0"/>
                    </a:endParaRPr>
                  </a:p>
                </p:txBody>
              </p:sp>
              <p:sp>
                <p:nvSpPr>
                  <p:cNvPr id="25" name="TextBox 24"/>
                  <p:cNvSpPr txBox="1"/>
                  <p:nvPr/>
                </p:nvSpPr>
                <p:spPr>
                  <a:xfrm rot="1784802">
                    <a:off x="6414478" y="1688527"/>
                    <a:ext cx="394442" cy="191636"/>
                  </a:xfrm>
                  <a:prstGeom prst="rect">
                    <a:avLst/>
                  </a:prstGeom>
                  <a:noFill/>
                </p:spPr>
                <p:txBody>
                  <a:bodyPr wrap="none" rtlCol="0">
                    <a:spAutoFit/>
                  </a:bodyPr>
                  <a:lstStyle/>
                  <a:p>
                    <a:r>
                      <a:rPr lang="en-US" sz="1100" b="1" dirty="0" smtClean="0">
                        <a:solidFill>
                          <a:schemeClr val="bg1"/>
                        </a:solidFill>
                        <a:latin typeface="Comic Sans MS" panose="030F0702030302020204" pitchFamily="66" charset="0"/>
                      </a:rPr>
                      <a:t>femur</a:t>
                    </a:r>
                    <a:endParaRPr lang="en-US" sz="1100" b="1" dirty="0">
                      <a:solidFill>
                        <a:schemeClr val="bg1"/>
                      </a:solidFill>
                      <a:latin typeface="Comic Sans MS" panose="030F0702030302020204" pitchFamily="66" charset="0"/>
                    </a:endParaRPr>
                  </a:p>
                </p:txBody>
              </p:sp>
              <p:sp>
                <p:nvSpPr>
                  <p:cNvPr id="26" name="TextBox 25"/>
                  <p:cNvSpPr txBox="1"/>
                  <p:nvPr/>
                </p:nvSpPr>
                <p:spPr>
                  <a:xfrm rot="1973609">
                    <a:off x="6444561" y="2741947"/>
                    <a:ext cx="394442" cy="191636"/>
                  </a:xfrm>
                  <a:prstGeom prst="rect">
                    <a:avLst/>
                  </a:prstGeom>
                  <a:noFill/>
                </p:spPr>
                <p:txBody>
                  <a:bodyPr wrap="none" rtlCol="0">
                    <a:spAutoFit/>
                  </a:bodyPr>
                  <a:lstStyle/>
                  <a:p>
                    <a:r>
                      <a:rPr lang="en-US" sz="1100" b="1" dirty="0" smtClean="0">
                        <a:solidFill>
                          <a:schemeClr val="bg1"/>
                        </a:solidFill>
                        <a:latin typeface="Comic Sans MS" panose="030F0702030302020204" pitchFamily="66" charset="0"/>
                      </a:rPr>
                      <a:t>femur</a:t>
                    </a:r>
                    <a:endParaRPr lang="en-US" sz="1100" b="1" dirty="0">
                      <a:solidFill>
                        <a:schemeClr val="bg1"/>
                      </a:solidFill>
                      <a:latin typeface="Comic Sans MS" panose="030F0702030302020204" pitchFamily="66" charset="0"/>
                    </a:endParaRPr>
                  </a:p>
                </p:txBody>
              </p:sp>
              <p:sp>
                <p:nvSpPr>
                  <p:cNvPr id="27" name="TextBox 26"/>
                  <p:cNvSpPr txBox="1"/>
                  <p:nvPr/>
                </p:nvSpPr>
                <p:spPr>
                  <a:xfrm rot="2131352">
                    <a:off x="8062384" y="2707455"/>
                    <a:ext cx="394442" cy="191636"/>
                  </a:xfrm>
                  <a:prstGeom prst="rect">
                    <a:avLst/>
                  </a:prstGeom>
                  <a:noFill/>
                </p:spPr>
                <p:txBody>
                  <a:bodyPr wrap="none" rtlCol="0">
                    <a:spAutoFit/>
                  </a:bodyPr>
                  <a:lstStyle/>
                  <a:p>
                    <a:r>
                      <a:rPr lang="en-US" sz="1100" b="1" dirty="0" smtClean="0">
                        <a:solidFill>
                          <a:schemeClr val="bg1"/>
                        </a:solidFill>
                        <a:latin typeface="Comic Sans MS" panose="030F0702030302020204" pitchFamily="66" charset="0"/>
                      </a:rPr>
                      <a:t>femur</a:t>
                    </a:r>
                    <a:endParaRPr lang="en-US" sz="1100" b="1" dirty="0">
                      <a:solidFill>
                        <a:schemeClr val="bg1"/>
                      </a:solidFill>
                      <a:latin typeface="Comic Sans MS" panose="030F0702030302020204" pitchFamily="66" charset="0"/>
                    </a:endParaRPr>
                  </a:p>
                </p:txBody>
              </p:sp>
            </p:grpSp>
          </p:grpSp>
          <p:sp>
            <p:nvSpPr>
              <p:cNvPr id="53" name="TextBox 52"/>
              <p:cNvSpPr txBox="1"/>
              <p:nvPr/>
            </p:nvSpPr>
            <p:spPr>
              <a:xfrm>
                <a:off x="5839337" y="2602697"/>
                <a:ext cx="3213036" cy="3128897"/>
              </a:xfrm>
              <a:prstGeom prst="rect">
                <a:avLst/>
              </a:prstGeom>
              <a:solidFill>
                <a:schemeClr val="bg1"/>
              </a:solidFill>
            </p:spPr>
            <p:txBody>
              <a:bodyPr wrap="square" rtlCol="0">
                <a:spAutoFit/>
              </a:bodyPr>
              <a:lstStyle/>
              <a:p>
                <a:r>
                  <a:rPr lang="en-US" dirty="0" smtClean="0">
                    <a:latin typeface="Comic Sans MS" panose="030F0702030302020204" pitchFamily="66" charset="0"/>
                  </a:rPr>
                  <a:t>3) The MRL  and B6 mice gain equal amounts of fat and weight. </a:t>
                </a:r>
              </a:p>
              <a:p>
                <a:endParaRPr lang="en-US" dirty="0">
                  <a:latin typeface="Comic Sans MS" panose="030F0702030302020204" pitchFamily="66" charset="0"/>
                </a:endParaRPr>
              </a:p>
              <a:p>
                <a:r>
                  <a:rPr lang="en-US" dirty="0" smtClean="0">
                    <a:latin typeface="Comic Sans MS" panose="030F0702030302020204" pitchFamily="66" charset="0"/>
                  </a:rPr>
                  <a:t>When put on a 12 week high fat diet. Fat appears white in dual energy X-ray (top). Quantified in the bottom panel.</a:t>
                </a:r>
              </a:p>
              <a:p>
                <a:endParaRPr lang="en-US" dirty="0">
                  <a:latin typeface="Comic Sans MS" panose="030F0702030302020204" pitchFamily="66" charset="0"/>
                </a:endParaRPr>
              </a:p>
              <a:p>
                <a:r>
                  <a:rPr lang="en-US" dirty="0" smtClean="0">
                    <a:latin typeface="Comic Sans MS" panose="030F0702030302020204" pitchFamily="66" charset="0"/>
                  </a:rPr>
                  <a:t>But they are…</a:t>
                </a:r>
                <a:endParaRPr lang="en-US" dirty="0">
                  <a:latin typeface="Comic Sans MS" panose="030F0702030302020204" pitchFamily="66" charset="0"/>
                </a:endParaRPr>
              </a:p>
            </p:txBody>
          </p:sp>
        </p:grpSp>
        <p:sp>
          <p:nvSpPr>
            <p:cNvPr id="61" name="TextBox 60"/>
            <p:cNvSpPr txBox="1"/>
            <p:nvPr/>
          </p:nvSpPr>
          <p:spPr>
            <a:xfrm>
              <a:off x="-3612422" y="4444193"/>
              <a:ext cx="1306555" cy="369332"/>
            </a:xfrm>
            <a:prstGeom prst="rect">
              <a:avLst/>
            </a:prstGeom>
            <a:noFill/>
          </p:spPr>
          <p:txBody>
            <a:bodyPr wrap="square" rtlCol="0">
              <a:spAutoFit/>
            </a:bodyPr>
            <a:lstStyle/>
            <a:p>
              <a:r>
                <a:rPr lang="en-US" dirty="0" smtClean="0">
                  <a:latin typeface="Comic Sans MS" panose="030F0702030302020204" pitchFamily="66" charset="0"/>
                </a:rPr>
                <a:t>Mull 2014</a:t>
              </a:r>
              <a:endParaRPr lang="en-US" dirty="0">
                <a:latin typeface="Comic Sans MS" panose="030F0702030302020204" pitchFamily="66" charset="0"/>
              </a:endParaRPr>
            </a:p>
          </p:txBody>
        </p:sp>
      </p:grpSp>
      <p:grpSp>
        <p:nvGrpSpPr>
          <p:cNvPr id="71" name="Group 70"/>
          <p:cNvGrpSpPr/>
          <p:nvPr/>
        </p:nvGrpSpPr>
        <p:grpSpPr>
          <a:xfrm>
            <a:off x="0" y="553288"/>
            <a:ext cx="8876917" cy="6545012"/>
            <a:chOff x="38483" y="681435"/>
            <a:chExt cx="8876917" cy="6564900"/>
          </a:xfrm>
        </p:grpSpPr>
        <p:grpSp>
          <p:nvGrpSpPr>
            <p:cNvPr id="59" name="Group 58"/>
            <p:cNvGrpSpPr/>
            <p:nvPr/>
          </p:nvGrpSpPr>
          <p:grpSpPr>
            <a:xfrm>
              <a:off x="38483" y="681435"/>
              <a:ext cx="8876917" cy="6564900"/>
              <a:chOff x="310626" y="685800"/>
              <a:chExt cx="8572117" cy="6684713"/>
            </a:xfrm>
          </p:grpSpPr>
          <p:grpSp>
            <p:nvGrpSpPr>
              <p:cNvPr id="58" name="Group 57"/>
              <p:cNvGrpSpPr/>
              <p:nvPr/>
            </p:nvGrpSpPr>
            <p:grpSpPr>
              <a:xfrm>
                <a:off x="310626" y="685800"/>
                <a:ext cx="8572117" cy="6684713"/>
                <a:chOff x="310626" y="685800"/>
                <a:chExt cx="8572117" cy="6684713"/>
              </a:xfrm>
            </p:grpSpPr>
            <p:sp>
              <p:nvSpPr>
                <p:cNvPr id="55" name="TextBox 54"/>
                <p:cNvSpPr txBox="1"/>
                <p:nvPr/>
              </p:nvSpPr>
              <p:spPr>
                <a:xfrm>
                  <a:off x="5792233" y="3609789"/>
                  <a:ext cx="3090510" cy="3760724"/>
                </a:xfrm>
                <a:prstGeom prst="rect">
                  <a:avLst/>
                </a:prstGeom>
                <a:solidFill>
                  <a:schemeClr val="bg1"/>
                </a:solidFill>
              </p:spPr>
              <p:txBody>
                <a:bodyPr wrap="square" rtlCol="0">
                  <a:spAutoFit/>
                </a:bodyPr>
                <a:lstStyle/>
                <a:p>
                  <a:r>
                    <a:rPr lang="en-US" dirty="0" smtClean="0">
                      <a:latin typeface="Comic Sans MS" panose="030F0702030302020204" pitchFamily="66" charset="0"/>
                    </a:rPr>
                    <a:t>4) Resistant to HFD mediated type 2 diabetes pathology</a:t>
                  </a:r>
                </a:p>
                <a:p>
                  <a:endParaRPr lang="en-US" dirty="0">
                    <a:latin typeface="Comic Sans MS" panose="030F0702030302020204" pitchFamily="66" charset="0"/>
                  </a:endParaRPr>
                </a:p>
                <a:p>
                  <a:r>
                    <a:rPr lang="en-US" dirty="0" smtClean="0">
                      <a:latin typeface="Comic Sans MS" panose="030F0702030302020204" pitchFamily="66" charset="0"/>
                    </a:rPr>
                    <a:t>When challenged with a glucose bolus the HFD MRL mice cleared the glucose quickly, like the control diet mice.</a:t>
                  </a:r>
                </a:p>
                <a:p>
                  <a:endParaRPr lang="en-US" dirty="0">
                    <a:latin typeface="Comic Sans MS" panose="030F0702030302020204" pitchFamily="66" charset="0"/>
                  </a:endParaRPr>
                </a:p>
                <a:p>
                  <a:endParaRPr lang="en-US" dirty="0" smtClean="0">
                    <a:latin typeface="Comic Sans MS" panose="030F0702030302020204" pitchFamily="66" charset="0"/>
                  </a:endParaRPr>
                </a:p>
                <a:p>
                  <a:endParaRPr lang="en-US" dirty="0">
                    <a:latin typeface="Comic Sans MS" panose="030F0702030302020204" pitchFamily="66" charset="0"/>
                  </a:endParaRPr>
                </a:p>
                <a:p>
                  <a:endParaRPr lang="en-US" dirty="0">
                    <a:latin typeface="Comic Sans MS" panose="030F0702030302020204" pitchFamily="66" charset="0"/>
                  </a:endParaRPr>
                </a:p>
              </p:txBody>
            </p:sp>
            <p:sp>
              <p:nvSpPr>
                <p:cNvPr id="57" name="Rectangle 56"/>
                <p:cNvSpPr/>
                <p:nvPr/>
              </p:nvSpPr>
              <p:spPr>
                <a:xfrm>
                  <a:off x="310626" y="685800"/>
                  <a:ext cx="5340810" cy="60855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mic Sans MS" panose="030F0702030302020204" pitchFamily="66" charset="0"/>
                  </a:endParaRPr>
                </a:p>
              </p:txBody>
            </p:sp>
            <p:grpSp>
              <p:nvGrpSpPr>
                <p:cNvPr id="56" name="Group 55"/>
                <p:cNvGrpSpPr/>
                <p:nvPr/>
              </p:nvGrpSpPr>
              <p:grpSpPr>
                <a:xfrm>
                  <a:off x="524520" y="706051"/>
                  <a:ext cx="4582800" cy="6023062"/>
                  <a:chOff x="-3679896" y="296780"/>
                  <a:chExt cx="3619747" cy="5309681"/>
                </a:xfrm>
              </p:grpSpPr>
              <p:graphicFrame>
                <p:nvGraphicFramePr>
                  <p:cNvPr id="28" name="Chart 27"/>
                  <p:cNvGraphicFramePr>
                    <a:graphicFrameLocks/>
                  </p:cNvGraphicFramePr>
                  <p:nvPr>
                    <p:extLst>
                      <p:ext uri="{D42A27DB-BD31-4B8C-83A1-F6EECF244321}">
                        <p14:modId xmlns:p14="http://schemas.microsoft.com/office/powerpoint/2010/main" val="2142820119"/>
                      </p:ext>
                    </p:extLst>
                  </p:nvPr>
                </p:nvGraphicFramePr>
                <p:xfrm>
                  <a:off x="-3450296" y="3221996"/>
                  <a:ext cx="3122593" cy="2384465"/>
                </p:xfrm>
                <a:graphic>
                  <a:graphicData uri="http://schemas.openxmlformats.org/drawingml/2006/chart">
                    <c:chart xmlns:c="http://schemas.openxmlformats.org/drawingml/2006/chart" xmlns:r="http://schemas.openxmlformats.org/officeDocument/2006/relationships" r:id="rId9"/>
                  </a:graphicData>
                </a:graphic>
              </p:graphicFrame>
              <p:pic>
                <p:nvPicPr>
                  <p:cNvPr id="29" name="Picture 1"/>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679896" y="296780"/>
                    <a:ext cx="3619747" cy="2925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6" name="TextBox 5"/>
              <p:cNvSpPr txBox="1"/>
              <p:nvPr/>
            </p:nvSpPr>
            <p:spPr>
              <a:xfrm>
                <a:off x="4460347" y="6656886"/>
                <a:ext cx="1293944" cy="369332"/>
              </a:xfrm>
              <a:prstGeom prst="rect">
                <a:avLst/>
              </a:prstGeom>
              <a:solidFill>
                <a:schemeClr val="bg1"/>
              </a:solidFill>
            </p:spPr>
            <p:txBody>
              <a:bodyPr wrap="none" rtlCol="0">
                <a:spAutoFit/>
              </a:bodyPr>
              <a:lstStyle/>
              <a:p>
                <a:r>
                  <a:rPr lang="en-US" dirty="0" smtClean="0">
                    <a:latin typeface="Comic Sans MS" panose="030F0702030302020204" pitchFamily="66" charset="0"/>
                  </a:rPr>
                  <a:t>Mull, 2014</a:t>
                </a:r>
                <a:endParaRPr lang="en-US" dirty="0">
                  <a:latin typeface="Comic Sans MS" panose="030F0702030302020204" pitchFamily="66" charset="0"/>
                </a:endParaRPr>
              </a:p>
            </p:txBody>
          </p:sp>
        </p:grpSp>
        <p:cxnSp>
          <p:nvCxnSpPr>
            <p:cNvPr id="64" name="Straight Connector 63"/>
            <p:cNvCxnSpPr/>
            <p:nvPr/>
          </p:nvCxnSpPr>
          <p:spPr>
            <a:xfrm>
              <a:off x="1572405" y="4123633"/>
              <a:ext cx="921823" cy="9023"/>
            </a:xfrm>
            <a:prstGeom prst="line">
              <a:avLst/>
            </a:prstGeom>
          </p:spPr>
          <p:style>
            <a:lnRef idx="3">
              <a:schemeClr val="dk1"/>
            </a:lnRef>
            <a:fillRef idx="0">
              <a:schemeClr val="dk1"/>
            </a:fillRef>
            <a:effectRef idx="2">
              <a:schemeClr val="dk1"/>
            </a:effectRef>
            <a:fontRef idx="minor">
              <a:schemeClr val="tx1"/>
            </a:fontRef>
          </p:style>
        </p:cxnSp>
        <p:sp>
          <p:nvSpPr>
            <p:cNvPr id="65" name="TextBox 64"/>
            <p:cNvSpPr txBox="1"/>
            <p:nvPr/>
          </p:nvSpPr>
          <p:spPr>
            <a:xfrm>
              <a:off x="1769025" y="3857044"/>
              <a:ext cx="521641" cy="206075"/>
            </a:xfrm>
            <a:prstGeom prst="rect">
              <a:avLst/>
            </a:prstGeom>
            <a:solidFill>
              <a:schemeClr val="bg1"/>
            </a:solidFill>
          </p:spPr>
          <p:txBody>
            <a:bodyPr wrap="none" rtlCol="0">
              <a:spAutoFit/>
            </a:bodyPr>
            <a:lstStyle/>
            <a:p>
              <a:r>
                <a:rPr lang="en-US" sz="800" b="1" i="1" dirty="0" smtClean="0"/>
                <a:t>p</a:t>
              </a:r>
              <a:r>
                <a:rPr lang="en-US" sz="800" b="1" dirty="0" smtClean="0"/>
                <a:t>&lt;0.0001</a:t>
              </a:r>
              <a:endParaRPr lang="en-US" sz="800" b="1" dirty="0"/>
            </a:p>
          </p:txBody>
        </p:sp>
        <p:cxnSp>
          <p:nvCxnSpPr>
            <p:cNvPr id="66" name="Straight Connector 65"/>
            <p:cNvCxnSpPr/>
            <p:nvPr/>
          </p:nvCxnSpPr>
          <p:spPr>
            <a:xfrm>
              <a:off x="2435888" y="4269967"/>
              <a:ext cx="1641037" cy="5022"/>
            </a:xfrm>
            <a:prstGeom prst="line">
              <a:avLst/>
            </a:prstGeom>
          </p:spPr>
          <p:style>
            <a:lnRef idx="3">
              <a:schemeClr val="dk1"/>
            </a:lnRef>
            <a:fillRef idx="0">
              <a:schemeClr val="dk1"/>
            </a:fillRef>
            <a:effectRef idx="2">
              <a:schemeClr val="dk1"/>
            </a:effectRef>
            <a:fontRef idx="minor">
              <a:schemeClr val="tx1"/>
            </a:fontRef>
          </p:style>
        </p:cxnSp>
        <p:sp>
          <p:nvSpPr>
            <p:cNvPr id="70" name="TextBox 69"/>
            <p:cNvSpPr txBox="1"/>
            <p:nvPr/>
          </p:nvSpPr>
          <p:spPr>
            <a:xfrm>
              <a:off x="3004763" y="4029618"/>
              <a:ext cx="521641" cy="206075"/>
            </a:xfrm>
            <a:prstGeom prst="rect">
              <a:avLst/>
            </a:prstGeom>
            <a:solidFill>
              <a:schemeClr val="bg1"/>
            </a:solidFill>
          </p:spPr>
          <p:txBody>
            <a:bodyPr wrap="none" rtlCol="0">
              <a:spAutoFit/>
            </a:bodyPr>
            <a:lstStyle/>
            <a:p>
              <a:r>
                <a:rPr lang="en-US" sz="800" b="1" i="1" dirty="0" smtClean="0"/>
                <a:t>p</a:t>
              </a:r>
              <a:r>
                <a:rPr lang="en-US" sz="800" b="1" dirty="0" smtClean="0"/>
                <a:t>&lt;0.0001</a:t>
              </a:r>
              <a:endParaRPr lang="en-US" sz="800" b="1" dirty="0"/>
            </a:p>
          </p:txBody>
        </p:sp>
      </p:grpSp>
      <p:sp>
        <p:nvSpPr>
          <p:cNvPr id="63" name="TextBox 62"/>
          <p:cNvSpPr txBox="1"/>
          <p:nvPr/>
        </p:nvSpPr>
        <p:spPr>
          <a:xfrm>
            <a:off x="5693504" y="4365646"/>
            <a:ext cx="3118161" cy="2862322"/>
          </a:xfrm>
          <a:prstGeom prst="rect">
            <a:avLst/>
          </a:prstGeom>
          <a:solidFill>
            <a:schemeClr val="bg1"/>
          </a:solidFill>
        </p:spPr>
        <p:txBody>
          <a:bodyPr wrap="none" rtlCol="0">
            <a:spAutoFit/>
          </a:bodyPr>
          <a:lstStyle/>
          <a:p>
            <a:r>
              <a:rPr lang="en-US" dirty="0" smtClean="0">
                <a:latin typeface="Comic Sans MS" panose="030F0702030302020204" pitchFamily="66" charset="0"/>
              </a:rPr>
              <a:t>The MRL mice</a:t>
            </a:r>
          </a:p>
          <a:p>
            <a:endParaRPr lang="en-US" dirty="0" smtClean="0">
              <a:latin typeface="Comic Sans MS" panose="030F0702030302020204" pitchFamily="66" charset="0"/>
            </a:endParaRPr>
          </a:p>
          <a:p>
            <a:r>
              <a:rPr lang="en-US" dirty="0" smtClean="0">
                <a:latin typeface="Comic Sans MS" panose="030F0702030302020204" pitchFamily="66" charset="0"/>
              </a:rPr>
              <a:t>5) Are </a:t>
            </a:r>
            <a:r>
              <a:rPr lang="en-US" dirty="0">
                <a:latin typeface="Comic Sans MS" panose="030F0702030302020204" pitchFamily="66" charset="0"/>
              </a:rPr>
              <a:t>also </a:t>
            </a:r>
            <a:r>
              <a:rPr lang="en-US" dirty="0" smtClean="0">
                <a:latin typeface="Comic Sans MS" panose="030F0702030302020204" pitchFamily="66" charset="0"/>
              </a:rPr>
              <a:t>susceptible to </a:t>
            </a:r>
          </a:p>
          <a:p>
            <a:r>
              <a:rPr lang="en-US" dirty="0" smtClean="0">
                <a:latin typeface="Comic Sans MS" panose="030F0702030302020204" pitchFamily="66" charset="0"/>
              </a:rPr>
              <a:t>autoimmune diseases.</a:t>
            </a:r>
          </a:p>
          <a:p>
            <a:endParaRPr lang="en-US" dirty="0" smtClean="0">
              <a:latin typeface="Comic Sans MS" panose="030F0702030302020204" pitchFamily="66" charset="0"/>
            </a:endParaRPr>
          </a:p>
          <a:p>
            <a:r>
              <a:rPr lang="en-US" dirty="0" smtClean="0">
                <a:latin typeface="Comic Sans MS" panose="030F0702030302020204" pitchFamily="66" charset="0"/>
              </a:rPr>
              <a:t>6) Contain 2 mitochondrial</a:t>
            </a:r>
          </a:p>
          <a:p>
            <a:r>
              <a:rPr lang="en-US" dirty="0" smtClean="0">
                <a:latin typeface="Comic Sans MS" panose="030F0702030302020204" pitchFamily="66" charset="0"/>
              </a:rPr>
              <a:t>heteroplasmies (</a:t>
            </a:r>
            <a:r>
              <a:rPr lang="en-US" dirty="0" err="1" smtClean="0">
                <a:latin typeface="Comic Sans MS" panose="030F0702030302020204" pitchFamily="66" charset="0"/>
              </a:rPr>
              <a:t>Sachadyne</a:t>
            </a:r>
            <a:endParaRPr lang="en-US" dirty="0" smtClean="0">
              <a:latin typeface="Comic Sans MS" panose="030F0702030302020204" pitchFamily="66" charset="0"/>
            </a:endParaRPr>
          </a:p>
          <a:p>
            <a:r>
              <a:rPr lang="en-US" dirty="0" smtClean="0">
                <a:latin typeface="Comic Sans MS" panose="030F0702030302020204" pitchFamily="66" charset="0"/>
              </a:rPr>
              <a:t>2008)</a:t>
            </a:r>
          </a:p>
          <a:p>
            <a:endParaRPr lang="en-US" dirty="0">
              <a:latin typeface="Comic Sans MS" panose="030F0702030302020204" pitchFamily="66" charset="0"/>
            </a:endParaRPr>
          </a:p>
          <a:p>
            <a:endParaRPr lang="en-US" dirty="0">
              <a:latin typeface="Comic Sans MS" panose="030F0702030302020204" pitchFamily="66" charset="0"/>
            </a:endParaRPr>
          </a:p>
        </p:txBody>
      </p:sp>
    </p:spTree>
    <p:extLst>
      <p:ext uri="{BB962C8B-B14F-4D97-AF65-F5344CB8AC3E}">
        <p14:creationId xmlns:p14="http://schemas.microsoft.com/office/powerpoint/2010/main" val="2738797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420" y="490211"/>
            <a:ext cx="8763000" cy="639463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3" name="Text Box 1"/>
          <p:cNvSpPr txBox="1">
            <a:spLocks noChangeArrowheads="1"/>
          </p:cNvSpPr>
          <p:nvPr/>
        </p:nvSpPr>
        <p:spPr bwMode="auto">
          <a:xfrm>
            <a:off x="-370055" y="152400"/>
            <a:ext cx="9963214" cy="4595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9pPr>
          </a:lstStyle>
          <a:p>
            <a:pPr algn="ctr"/>
            <a:r>
              <a:rPr lang="en-GB" altLang="en-US" sz="1800" b="1" dirty="0">
                <a:solidFill>
                  <a:schemeClr val="tx1"/>
                </a:solidFill>
                <a:latin typeface="+mj-lt"/>
              </a:rPr>
              <a:t>Upstream stimulatory factors and downstream targets of AMPK in the heart. </a:t>
            </a:r>
          </a:p>
        </p:txBody>
      </p:sp>
      <p:sp>
        <p:nvSpPr>
          <p:cNvPr id="3076" name="Text Box 4"/>
          <p:cNvSpPr txBox="1">
            <a:spLocks noChangeArrowheads="1"/>
          </p:cNvSpPr>
          <p:nvPr/>
        </p:nvSpPr>
        <p:spPr bwMode="auto">
          <a:xfrm>
            <a:off x="6399183" y="6289746"/>
            <a:ext cx="4633607" cy="5682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9pPr>
          </a:lstStyle>
          <a:p>
            <a:r>
              <a:rPr lang="en-GB" altLang="en-US" sz="1400" b="1" dirty="0" err="1">
                <a:latin typeface="Arial" charset="0"/>
              </a:rPr>
              <a:t>Beauloye</a:t>
            </a:r>
            <a:r>
              <a:rPr lang="en-GB" altLang="en-US" sz="1400" b="1" dirty="0">
                <a:latin typeface="Arial" charset="0"/>
              </a:rPr>
              <a:t> C et al. </a:t>
            </a:r>
            <a:endParaRPr lang="en-GB" altLang="en-US" sz="1400" b="1" dirty="0" smtClean="0">
              <a:latin typeface="Arial" charset="0"/>
            </a:endParaRPr>
          </a:p>
          <a:p>
            <a:r>
              <a:rPr lang="en-GB" altLang="en-US" sz="1400" b="1" dirty="0" err="1" smtClean="0">
                <a:latin typeface="Arial" charset="0"/>
              </a:rPr>
              <a:t>Cardiovasc</a:t>
            </a:r>
            <a:r>
              <a:rPr lang="en-GB" altLang="en-US" sz="1400" b="1" dirty="0" smtClean="0">
                <a:latin typeface="Arial" charset="0"/>
              </a:rPr>
              <a:t> </a:t>
            </a:r>
            <a:r>
              <a:rPr lang="en-GB" altLang="en-US" sz="1400" b="1" dirty="0">
                <a:latin typeface="Arial" charset="0"/>
              </a:rPr>
              <a:t>Res 2011;90:224-233</a:t>
            </a:r>
          </a:p>
        </p:txBody>
      </p:sp>
      <p:grpSp>
        <p:nvGrpSpPr>
          <p:cNvPr id="24" name="Group 23"/>
          <p:cNvGrpSpPr/>
          <p:nvPr/>
        </p:nvGrpSpPr>
        <p:grpSpPr>
          <a:xfrm>
            <a:off x="306537" y="2919408"/>
            <a:ext cx="4371849" cy="2887082"/>
            <a:chOff x="545093" y="2819400"/>
            <a:chExt cx="3726773" cy="2605940"/>
          </a:xfrm>
        </p:grpSpPr>
        <p:sp>
          <p:nvSpPr>
            <p:cNvPr id="4" name="TextBox 3"/>
            <p:cNvSpPr txBox="1"/>
            <p:nvPr/>
          </p:nvSpPr>
          <p:spPr>
            <a:xfrm>
              <a:off x="545093" y="5119754"/>
              <a:ext cx="530466" cy="305586"/>
            </a:xfrm>
            <a:prstGeom prst="rect">
              <a:avLst/>
            </a:prstGeom>
            <a:noFill/>
            <a:ln w="57150">
              <a:solidFill>
                <a:srgbClr val="FF0000"/>
              </a:solidFill>
            </a:ln>
          </p:spPr>
          <p:txBody>
            <a:bodyPr wrap="none" rtlCol="0">
              <a:spAutoFit/>
            </a:bodyPr>
            <a:lstStyle/>
            <a:p>
              <a:r>
                <a:rPr lang="en-US" sz="1600" b="1" dirty="0" smtClean="0">
                  <a:solidFill>
                    <a:schemeClr val="bg1"/>
                  </a:solidFill>
                  <a:latin typeface="Comic Sans MS" panose="030F0702030302020204" pitchFamily="66" charset="0"/>
                </a:rPr>
                <a:t>ROS</a:t>
              </a:r>
              <a:endParaRPr lang="en-US" sz="1600" b="1" dirty="0">
                <a:solidFill>
                  <a:schemeClr val="bg1"/>
                </a:solidFill>
                <a:latin typeface="Comic Sans MS" panose="030F0702030302020204" pitchFamily="66" charset="0"/>
              </a:endParaRPr>
            </a:p>
          </p:txBody>
        </p:sp>
        <p:cxnSp>
          <p:nvCxnSpPr>
            <p:cNvPr id="7" name="Straight Arrow Connector 6"/>
            <p:cNvCxnSpPr/>
            <p:nvPr/>
          </p:nvCxnSpPr>
          <p:spPr>
            <a:xfrm flipH="1">
              <a:off x="1219200" y="2819400"/>
              <a:ext cx="3052666" cy="2209800"/>
            </a:xfrm>
            <a:prstGeom prst="straightConnector1">
              <a:avLst/>
            </a:prstGeom>
            <a:ln w="3810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132764" y="4933666"/>
              <a:ext cx="162636" cy="186088"/>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 name="Group 1"/>
          <p:cNvGrpSpPr/>
          <p:nvPr/>
        </p:nvGrpSpPr>
        <p:grpSpPr>
          <a:xfrm>
            <a:off x="78942" y="1907768"/>
            <a:ext cx="8940372" cy="4645432"/>
            <a:chOff x="78942" y="1907768"/>
            <a:chExt cx="8940372" cy="4645432"/>
          </a:xfrm>
        </p:grpSpPr>
        <p:sp>
          <p:nvSpPr>
            <p:cNvPr id="3" name="Rectangle 2"/>
            <p:cNvSpPr/>
            <p:nvPr/>
          </p:nvSpPr>
          <p:spPr>
            <a:xfrm>
              <a:off x="78942" y="1907768"/>
              <a:ext cx="2413520" cy="42210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085766" y="5978572"/>
              <a:ext cx="1422907" cy="57462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7483231" y="4416297"/>
              <a:ext cx="704172" cy="59094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8412661" y="3388566"/>
              <a:ext cx="606653" cy="59792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4271871" y="4067476"/>
              <a:ext cx="704172" cy="59094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4085767" y="2209800"/>
              <a:ext cx="1172034" cy="57462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9580189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0510461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4303" y="332158"/>
            <a:ext cx="4589697" cy="1935162"/>
          </a:xfrm>
        </p:spPr>
        <p:txBody>
          <a:bodyPr>
            <a:normAutofit fontScale="90000"/>
          </a:bodyPr>
          <a:lstStyle/>
          <a:p>
            <a:r>
              <a:rPr lang="en-US" sz="3200" b="1" dirty="0" smtClean="0">
                <a:latin typeface="Comic Sans MS" panose="030F0702030302020204" pitchFamily="66" charset="0"/>
              </a:rPr>
              <a:t>Serum analysis of 6</a:t>
            </a:r>
            <a:br>
              <a:rPr lang="en-US" sz="3200" b="1" dirty="0" smtClean="0">
                <a:latin typeface="Comic Sans MS" panose="030F0702030302020204" pitchFamily="66" charset="0"/>
              </a:rPr>
            </a:br>
            <a:r>
              <a:rPr lang="en-US" sz="3200" b="1" dirty="0" smtClean="0">
                <a:latin typeface="Comic Sans MS" panose="030F0702030302020204" pitchFamily="66" charset="0"/>
              </a:rPr>
              <a:t>hour fasted </a:t>
            </a:r>
            <a:r>
              <a:rPr lang="en-US" sz="3200" b="1" dirty="0" smtClean="0">
                <a:latin typeface="Comic Sans MS" panose="030F0702030302020204" pitchFamily="66" charset="0"/>
              </a:rPr>
              <a:t>animals at end of 12 week diets </a:t>
            </a:r>
            <a:endParaRPr lang="en-US" sz="3200" b="1" dirty="0">
              <a:latin typeface="Comic Sans MS" panose="030F0702030302020204" pitchFamily="66" charset="0"/>
            </a:endParaRPr>
          </a:p>
        </p:txBody>
      </p:sp>
      <p:grpSp>
        <p:nvGrpSpPr>
          <p:cNvPr id="4" name="Group 3"/>
          <p:cNvGrpSpPr/>
          <p:nvPr/>
        </p:nvGrpSpPr>
        <p:grpSpPr>
          <a:xfrm>
            <a:off x="103215" y="40524"/>
            <a:ext cx="4080267" cy="3135512"/>
            <a:chOff x="263219" y="314668"/>
            <a:chExt cx="3048862" cy="1966930"/>
          </a:xfrm>
        </p:grpSpPr>
        <p:grpSp>
          <p:nvGrpSpPr>
            <p:cNvPr id="5" name="Group 4"/>
            <p:cNvGrpSpPr/>
            <p:nvPr/>
          </p:nvGrpSpPr>
          <p:grpSpPr>
            <a:xfrm>
              <a:off x="263219" y="519184"/>
              <a:ext cx="3048862" cy="1762414"/>
              <a:chOff x="1113378" y="238196"/>
              <a:chExt cx="3216071" cy="1976435"/>
            </a:xfrm>
          </p:grpSpPr>
          <p:graphicFrame>
            <p:nvGraphicFramePr>
              <p:cNvPr id="7" name="Chart 6"/>
              <p:cNvGraphicFramePr>
                <a:graphicFrameLocks/>
              </p:cNvGraphicFramePr>
              <p:nvPr>
                <p:extLst>
                  <p:ext uri="{D42A27DB-BD31-4B8C-83A1-F6EECF244321}">
                    <p14:modId xmlns:p14="http://schemas.microsoft.com/office/powerpoint/2010/main" val="529609441"/>
                  </p:ext>
                </p:extLst>
              </p:nvPr>
            </p:nvGraphicFramePr>
            <p:xfrm>
              <a:off x="1113378" y="238196"/>
              <a:ext cx="3216071" cy="1976435"/>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2364370" y="391261"/>
                <a:ext cx="580645" cy="194865"/>
              </a:xfrm>
              <a:prstGeom prst="rect">
                <a:avLst/>
              </a:prstGeom>
              <a:noFill/>
            </p:spPr>
            <p:txBody>
              <a:bodyPr wrap="square" rtlCol="0">
                <a:spAutoFit/>
              </a:bodyPr>
              <a:lstStyle/>
              <a:p>
                <a:r>
                  <a:rPr lang="en-US" sz="1200" b="1" i="1" dirty="0" smtClean="0"/>
                  <a:t>P</a:t>
                </a:r>
                <a:r>
                  <a:rPr lang="en-US" sz="1200" b="1" dirty="0" smtClean="0"/>
                  <a:t>=0.001</a:t>
                </a:r>
                <a:endParaRPr lang="en-US" sz="1200" b="1" dirty="0"/>
              </a:p>
            </p:txBody>
          </p:sp>
          <p:cxnSp>
            <p:nvCxnSpPr>
              <p:cNvPr id="9" name="Straight Connector 8"/>
              <p:cNvCxnSpPr/>
              <p:nvPr/>
            </p:nvCxnSpPr>
            <p:spPr>
              <a:xfrm>
                <a:off x="2058204" y="641540"/>
                <a:ext cx="1225772" cy="0"/>
              </a:xfrm>
              <a:prstGeom prst="line">
                <a:avLst/>
              </a:prstGeom>
            </p:spPr>
            <p:style>
              <a:lnRef idx="3">
                <a:schemeClr val="dk1"/>
              </a:lnRef>
              <a:fillRef idx="0">
                <a:schemeClr val="dk1"/>
              </a:fillRef>
              <a:effectRef idx="2">
                <a:schemeClr val="dk1"/>
              </a:effectRef>
              <a:fontRef idx="minor">
                <a:schemeClr val="tx1"/>
              </a:fontRef>
            </p:style>
          </p:cxnSp>
        </p:grpSp>
        <p:sp>
          <p:nvSpPr>
            <p:cNvPr id="6" name="TextBox 5"/>
            <p:cNvSpPr txBox="1"/>
            <p:nvPr/>
          </p:nvSpPr>
          <p:spPr>
            <a:xfrm>
              <a:off x="319374" y="314668"/>
              <a:ext cx="325707" cy="405448"/>
            </a:xfrm>
            <a:prstGeom prst="rect">
              <a:avLst/>
            </a:prstGeom>
            <a:noFill/>
          </p:spPr>
          <p:txBody>
            <a:bodyPr wrap="square" rtlCol="0">
              <a:spAutoFit/>
            </a:bodyPr>
            <a:lstStyle/>
            <a:p>
              <a:r>
                <a:rPr lang="en-US" sz="3600" b="1" dirty="0" smtClean="0"/>
                <a:t>A</a:t>
              </a:r>
              <a:endParaRPr lang="en-US" sz="3600" b="1" dirty="0"/>
            </a:p>
          </p:txBody>
        </p:sp>
      </p:grpSp>
      <p:grpSp>
        <p:nvGrpSpPr>
          <p:cNvPr id="10" name="Group 9"/>
          <p:cNvGrpSpPr/>
          <p:nvPr/>
        </p:nvGrpSpPr>
        <p:grpSpPr>
          <a:xfrm>
            <a:off x="152400" y="3547525"/>
            <a:ext cx="4079113" cy="3221216"/>
            <a:chOff x="4876800" y="291030"/>
            <a:chExt cx="3048000" cy="2020693"/>
          </a:xfrm>
        </p:grpSpPr>
        <p:graphicFrame>
          <p:nvGraphicFramePr>
            <p:cNvPr id="11" name="Chart 10"/>
            <p:cNvGraphicFramePr>
              <a:graphicFrameLocks/>
            </p:cNvGraphicFramePr>
            <p:nvPr>
              <p:extLst>
                <p:ext uri="{D42A27DB-BD31-4B8C-83A1-F6EECF244321}">
                  <p14:modId xmlns:p14="http://schemas.microsoft.com/office/powerpoint/2010/main" val="1851119714"/>
                </p:ext>
              </p:extLst>
            </p:nvPr>
          </p:nvGraphicFramePr>
          <p:xfrm>
            <a:off x="4936751" y="538702"/>
            <a:ext cx="2988049" cy="1773021"/>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p:cNvSpPr txBox="1"/>
            <p:nvPr/>
          </p:nvSpPr>
          <p:spPr>
            <a:xfrm>
              <a:off x="4876800" y="344794"/>
              <a:ext cx="325707" cy="405448"/>
            </a:xfrm>
            <a:prstGeom prst="rect">
              <a:avLst/>
            </a:prstGeom>
            <a:noFill/>
          </p:spPr>
          <p:txBody>
            <a:bodyPr wrap="square" rtlCol="0">
              <a:spAutoFit/>
            </a:bodyPr>
            <a:lstStyle/>
            <a:p>
              <a:r>
                <a:rPr lang="en-US" sz="3600" b="1" dirty="0" smtClean="0"/>
                <a:t>B</a:t>
              </a:r>
              <a:endParaRPr lang="en-US" sz="3600" b="1" dirty="0"/>
            </a:p>
          </p:txBody>
        </p:sp>
        <p:sp>
          <p:nvSpPr>
            <p:cNvPr id="13" name="TextBox 12"/>
            <p:cNvSpPr txBox="1"/>
            <p:nvPr/>
          </p:nvSpPr>
          <p:spPr>
            <a:xfrm>
              <a:off x="6049312" y="291030"/>
              <a:ext cx="578309" cy="173764"/>
            </a:xfrm>
            <a:prstGeom prst="rect">
              <a:avLst/>
            </a:prstGeom>
            <a:solidFill>
              <a:schemeClr val="bg1"/>
            </a:solidFill>
          </p:spPr>
          <p:txBody>
            <a:bodyPr wrap="square" rtlCol="0">
              <a:spAutoFit/>
            </a:bodyPr>
            <a:lstStyle/>
            <a:p>
              <a:r>
                <a:rPr lang="en-US" sz="1200" b="1" i="1" dirty="0" smtClean="0"/>
                <a:t>p</a:t>
              </a:r>
              <a:r>
                <a:rPr lang="en-US" sz="1200" b="1" dirty="0" smtClean="0"/>
                <a:t>&lt;0.0001</a:t>
              </a:r>
              <a:endParaRPr lang="en-US" sz="1200" b="1" dirty="0"/>
            </a:p>
          </p:txBody>
        </p:sp>
        <p:cxnSp>
          <p:nvCxnSpPr>
            <p:cNvPr id="14" name="Straight Connector 13"/>
            <p:cNvCxnSpPr/>
            <p:nvPr/>
          </p:nvCxnSpPr>
          <p:spPr>
            <a:xfrm>
              <a:off x="5759818" y="470444"/>
              <a:ext cx="1162042" cy="0"/>
            </a:xfrm>
            <a:prstGeom prst="line">
              <a:avLst/>
            </a:prstGeom>
          </p:spPr>
          <p:style>
            <a:lnRef idx="3">
              <a:schemeClr val="dk1"/>
            </a:lnRef>
            <a:fillRef idx="0">
              <a:schemeClr val="dk1"/>
            </a:fillRef>
            <a:effectRef idx="2">
              <a:schemeClr val="dk1"/>
            </a:effectRef>
            <a:fontRef idx="minor">
              <a:schemeClr val="tx1"/>
            </a:fontRef>
          </p:style>
        </p:cxnSp>
        <p:grpSp>
          <p:nvGrpSpPr>
            <p:cNvPr id="15" name="Group 14"/>
            <p:cNvGrpSpPr/>
            <p:nvPr/>
          </p:nvGrpSpPr>
          <p:grpSpPr>
            <a:xfrm>
              <a:off x="5759818" y="443430"/>
              <a:ext cx="705359" cy="193753"/>
              <a:chOff x="5610912" y="284325"/>
              <a:chExt cx="705359" cy="193753"/>
            </a:xfrm>
          </p:grpSpPr>
          <p:sp>
            <p:nvSpPr>
              <p:cNvPr id="19" name="TextBox 18"/>
              <p:cNvSpPr txBox="1"/>
              <p:nvPr/>
            </p:nvSpPr>
            <p:spPr>
              <a:xfrm>
                <a:off x="5693140" y="284325"/>
                <a:ext cx="623131" cy="173764"/>
              </a:xfrm>
              <a:prstGeom prst="rect">
                <a:avLst/>
              </a:prstGeom>
              <a:noFill/>
            </p:spPr>
            <p:txBody>
              <a:bodyPr wrap="square" rtlCol="0">
                <a:spAutoFit/>
              </a:bodyPr>
              <a:lstStyle/>
              <a:p>
                <a:r>
                  <a:rPr lang="en-US" sz="1200" b="1" i="1" dirty="0" smtClean="0"/>
                  <a:t>p</a:t>
                </a:r>
                <a:r>
                  <a:rPr lang="en-US" sz="1200" b="1" dirty="0" smtClean="0"/>
                  <a:t>&lt;0.01</a:t>
                </a:r>
                <a:endParaRPr lang="en-US" sz="1200" b="1" dirty="0"/>
              </a:p>
            </p:txBody>
          </p:sp>
          <p:cxnSp>
            <p:nvCxnSpPr>
              <p:cNvPr id="20" name="Straight Connector 19"/>
              <p:cNvCxnSpPr/>
              <p:nvPr/>
            </p:nvCxnSpPr>
            <p:spPr>
              <a:xfrm flipV="1">
                <a:off x="5610912" y="478077"/>
                <a:ext cx="565476" cy="1"/>
              </a:xfrm>
              <a:prstGeom prst="line">
                <a:avLst/>
              </a:prstGeom>
            </p:spPr>
            <p:style>
              <a:lnRef idx="3">
                <a:schemeClr val="dk1"/>
              </a:lnRef>
              <a:fillRef idx="0">
                <a:schemeClr val="dk1"/>
              </a:fillRef>
              <a:effectRef idx="2">
                <a:schemeClr val="dk1"/>
              </a:effectRef>
              <a:fontRef idx="minor">
                <a:schemeClr val="tx1"/>
              </a:fontRef>
            </p:style>
          </p:cxnSp>
        </p:grpSp>
        <p:grpSp>
          <p:nvGrpSpPr>
            <p:cNvPr id="16" name="Group 15"/>
            <p:cNvGrpSpPr/>
            <p:nvPr/>
          </p:nvGrpSpPr>
          <p:grpSpPr>
            <a:xfrm>
              <a:off x="6329548" y="657209"/>
              <a:ext cx="1196029" cy="175567"/>
              <a:chOff x="6268218" y="432608"/>
              <a:chExt cx="1240458" cy="123423"/>
            </a:xfrm>
          </p:grpSpPr>
          <p:sp>
            <p:nvSpPr>
              <p:cNvPr id="17" name="TextBox 16"/>
              <p:cNvSpPr txBox="1"/>
              <p:nvPr/>
            </p:nvSpPr>
            <p:spPr>
              <a:xfrm>
                <a:off x="6582135" y="432608"/>
                <a:ext cx="612621" cy="122155"/>
              </a:xfrm>
              <a:prstGeom prst="rect">
                <a:avLst/>
              </a:prstGeom>
              <a:noFill/>
            </p:spPr>
            <p:txBody>
              <a:bodyPr wrap="square" rtlCol="0">
                <a:spAutoFit/>
              </a:bodyPr>
              <a:lstStyle/>
              <a:p>
                <a:r>
                  <a:rPr lang="en-US" sz="1200" b="1" i="1" dirty="0" smtClean="0"/>
                  <a:t>p</a:t>
                </a:r>
                <a:r>
                  <a:rPr lang="en-US" sz="1200" b="1" dirty="0" smtClean="0"/>
                  <a:t>&lt;0.0005</a:t>
                </a:r>
                <a:endParaRPr lang="en-US" sz="1200" b="1" dirty="0"/>
              </a:p>
            </p:txBody>
          </p:sp>
          <p:cxnSp>
            <p:nvCxnSpPr>
              <p:cNvPr id="18" name="Straight Connector 17"/>
              <p:cNvCxnSpPr/>
              <p:nvPr/>
            </p:nvCxnSpPr>
            <p:spPr>
              <a:xfrm>
                <a:off x="6268218" y="556031"/>
                <a:ext cx="1240458" cy="0"/>
              </a:xfrm>
              <a:prstGeom prst="line">
                <a:avLst/>
              </a:prstGeom>
            </p:spPr>
            <p:style>
              <a:lnRef idx="3">
                <a:schemeClr val="dk1"/>
              </a:lnRef>
              <a:fillRef idx="0">
                <a:schemeClr val="dk1"/>
              </a:fillRef>
              <a:effectRef idx="2">
                <a:schemeClr val="dk1"/>
              </a:effectRef>
              <a:fontRef idx="minor">
                <a:schemeClr val="tx1"/>
              </a:fontRef>
            </p:style>
          </p:cxnSp>
        </p:grpSp>
      </p:grpSp>
      <p:grpSp>
        <p:nvGrpSpPr>
          <p:cNvPr id="21" name="Group 20"/>
          <p:cNvGrpSpPr/>
          <p:nvPr/>
        </p:nvGrpSpPr>
        <p:grpSpPr>
          <a:xfrm>
            <a:off x="4611006" y="3048000"/>
            <a:ext cx="4054387" cy="3083341"/>
            <a:chOff x="4876800" y="2522900"/>
            <a:chExt cx="3029524" cy="1934203"/>
          </a:xfrm>
        </p:grpSpPr>
        <p:graphicFrame>
          <p:nvGraphicFramePr>
            <p:cNvPr id="22" name="Chart 21"/>
            <p:cNvGraphicFramePr>
              <a:graphicFrameLocks/>
            </p:cNvGraphicFramePr>
            <p:nvPr>
              <p:extLst>
                <p:ext uri="{D42A27DB-BD31-4B8C-83A1-F6EECF244321}">
                  <p14:modId xmlns:p14="http://schemas.microsoft.com/office/powerpoint/2010/main" val="3178173024"/>
                </p:ext>
              </p:extLst>
            </p:nvPr>
          </p:nvGraphicFramePr>
          <p:xfrm>
            <a:off x="4937087" y="2677933"/>
            <a:ext cx="2969237" cy="1779170"/>
          </p:xfrm>
          <a:graphic>
            <a:graphicData uri="http://schemas.openxmlformats.org/drawingml/2006/chart">
              <c:chart xmlns:c="http://schemas.openxmlformats.org/drawingml/2006/chart" xmlns:r="http://schemas.openxmlformats.org/officeDocument/2006/relationships" r:id="rId4"/>
            </a:graphicData>
          </a:graphic>
        </p:graphicFrame>
        <p:sp>
          <p:nvSpPr>
            <p:cNvPr id="23" name="TextBox 22"/>
            <p:cNvSpPr txBox="1"/>
            <p:nvPr/>
          </p:nvSpPr>
          <p:spPr>
            <a:xfrm>
              <a:off x="4876800" y="2522900"/>
              <a:ext cx="325707" cy="405448"/>
            </a:xfrm>
            <a:prstGeom prst="rect">
              <a:avLst/>
            </a:prstGeom>
            <a:noFill/>
          </p:spPr>
          <p:txBody>
            <a:bodyPr wrap="square" rtlCol="0">
              <a:spAutoFit/>
            </a:bodyPr>
            <a:lstStyle/>
            <a:p>
              <a:r>
                <a:rPr lang="en-US" sz="3600" b="1" dirty="0" smtClean="0"/>
                <a:t>C</a:t>
              </a:r>
              <a:endParaRPr lang="en-US" sz="3600" b="1" dirty="0"/>
            </a:p>
          </p:txBody>
        </p:sp>
        <p:grpSp>
          <p:nvGrpSpPr>
            <p:cNvPr id="24" name="Group 23"/>
            <p:cNvGrpSpPr/>
            <p:nvPr/>
          </p:nvGrpSpPr>
          <p:grpSpPr>
            <a:xfrm>
              <a:off x="6933931" y="2738790"/>
              <a:ext cx="673289" cy="184640"/>
              <a:chOff x="7054072" y="2498423"/>
              <a:chExt cx="673289" cy="184640"/>
            </a:xfrm>
          </p:grpSpPr>
          <p:sp>
            <p:nvSpPr>
              <p:cNvPr id="25" name="TextBox 24"/>
              <p:cNvSpPr txBox="1"/>
              <p:nvPr/>
            </p:nvSpPr>
            <p:spPr>
              <a:xfrm>
                <a:off x="7153125" y="2498423"/>
                <a:ext cx="574236" cy="173764"/>
              </a:xfrm>
              <a:prstGeom prst="rect">
                <a:avLst/>
              </a:prstGeom>
              <a:noFill/>
            </p:spPr>
            <p:txBody>
              <a:bodyPr wrap="square" rtlCol="0">
                <a:spAutoFit/>
              </a:bodyPr>
              <a:lstStyle/>
              <a:p>
                <a:r>
                  <a:rPr lang="en-US" sz="1200" b="1" i="1" dirty="0" smtClean="0"/>
                  <a:t>p</a:t>
                </a:r>
                <a:r>
                  <a:rPr lang="en-US" sz="1200" b="1" dirty="0" smtClean="0"/>
                  <a:t>&lt;0.05</a:t>
                </a:r>
                <a:endParaRPr lang="en-US" sz="1200" b="1" dirty="0"/>
              </a:p>
            </p:txBody>
          </p:sp>
          <p:cxnSp>
            <p:nvCxnSpPr>
              <p:cNvPr id="26" name="Straight Connector 25"/>
              <p:cNvCxnSpPr/>
              <p:nvPr/>
            </p:nvCxnSpPr>
            <p:spPr>
              <a:xfrm>
                <a:off x="7054072" y="2683063"/>
                <a:ext cx="591646" cy="0"/>
              </a:xfrm>
              <a:prstGeom prst="line">
                <a:avLst/>
              </a:prstGeom>
            </p:spPr>
            <p:style>
              <a:lnRef idx="3">
                <a:schemeClr val="dk1"/>
              </a:lnRef>
              <a:fillRef idx="0">
                <a:schemeClr val="dk1"/>
              </a:fillRef>
              <a:effectRef idx="2">
                <a:schemeClr val="dk1"/>
              </a:effectRef>
              <a:fontRef idx="minor">
                <a:schemeClr val="tx1"/>
              </a:fontRef>
            </p:style>
          </p:cxnSp>
        </p:grpSp>
      </p:grpSp>
      <p:sp>
        <p:nvSpPr>
          <p:cNvPr id="27" name="TextBox 26"/>
          <p:cNvSpPr txBox="1"/>
          <p:nvPr/>
        </p:nvSpPr>
        <p:spPr>
          <a:xfrm>
            <a:off x="7955854" y="6488668"/>
            <a:ext cx="1293944" cy="369332"/>
          </a:xfrm>
          <a:prstGeom prst="rect">
            <a:avLst/>
          </a:prstGeom>
          <a:noFill/>
        </p:spPr>
        <p:txBody>
          <a:bodyPr wrap="none" rtlCol="0">
            <a:spAutoFit/>
          </a:bodyPr>
          <a:lstStyle/>
          <a:p>
            <a:r>
              <a:rPr lang="en-US" dirty="0" smtClean="0">
                <a:latin typeface="Comic Sans MS" panose="030F0702030302020204" pitchFamily="66" charset="0"/>
              </a:rPr>
              <a:t>Mull, 2014</a:t>
            </a:r>
            <a:endParaRPr lang="en-US" dirty="0">
              <a:latin typeface="Comic Sans MS" panose="030F0702030302020204" pitchFamily="66" charset="0"/>
            </a:endParaRPr>
          </a:p>
        </p:txBody>
      </p:sp>
    </p:spTree>
    <p:extLst>
      <p:ext uri="{BB962C8B-B14F-4D97-AF65-F5344CB8AC3E}">
        <p14:creationId xmlns:p14="http://schemas.microsoft.com/office/powerpoint/2010/main" val="39407459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4" descr="F7 pAMPK bkg.t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4946" y="478744"/>
            <a:ext cx="3445218" cy="510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7696200" y="6488668"/>
            <a:ext cx="1293944" cy="369332"/>
          </a:xfrm>
          <a:prstGeom prst="rect">
            <a:avLst/>
          </a:prstGeom>
          <a:noFill/>
        </p:spPr>
        <p:txBody>
          <a:bodyPr wrap="none" rtlCol="0">
            <a:spAutoFit/>
          </a:bodyPr>
          <a:lstStyle/>
          <a:p>
            <a:r>
              <a:rPr lang="en-US" dirty="0" smtClean="0">
                <a:latin typeface="Comic Sans MS" panose="030F0702030302020204" pitchFamily="66" charset="0"/>
              </a:rPr>
              <a:t>Mull, 2014</a:t>
            </a:r>
            <a:endParaRPr lang="en-US" dirty="0">
              <a:latin typeface="Comic Sans MS" panose="030F0702030302020204" pitchFamily="66" charset="0"/>
            </a:endParaRPr>
          </a:p>
        </p:txBody>
      </p:sp>
      <p:sp>
        <p:nvSpPr>
          <p:cNvPr id="2" name="Rectangle 1"/>
          <p:cNvSpPr/>
          <p:nvPr/>
        </p:nvSpPr>
        <p:spPr>
          <a:xfrm>
            <a:off x="1655013" y="1927081"/>
            <a:ext cx="2438400" cy="3657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Chart 5"/>
          <p:cNvGraphicFramePr>
            <a:graphicFrameLocks/>
          </p:cNvGraphicFramePr>
          <p:nvPr>
            <p:extLst>
              <p:ext uri="{D42A27DB-BD31-4B8C-83A1-F6EECF244321}">
                <p14:modId xmlns:p14="http://schemas.microsoft.com/office/powerpoint/2010/main" val="4106649876"/>
              </p:ext>
            </p:extLst>
          </p:nvPr>
        </p:nvGraphicFramePr>
        <p:xfrm>
          <a:off x="588213" y="1929709"/>
          <a:ext cx="4044050" cy="231954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p:cNvGraphicFramePr>
            <a:graphicFrameLocks/>
          </p:cNvGraphicFramePr>
          <p:nvPr>
            <p:extLst>
              <p:ext uri="{D42A27DB-BD31-4B8C-83A1-F6EECF244321}">
                <p14:modId xmlns:p14="http://schemas.microsoft.com/office/powerpoint/2010/main" val="2096578382"/>
              </p:ext>
            </p:extLst>
          </p:nvPr>
        </p:nvGraphicFramePr>
        <p:xfrm>
          <a:off x="533400" y="4208419"/>
          <a:ext cx="4098087" cy="2280249"/>
        </p:xfrm>
        <a:graphic>
          <a:graphicData uri="http://schemas.openxmlformats.org/drawingml/2006/chart">
            <c:chart xmlns:c="http://schemas.openxmlformats.org/drawingml/2006/chart" xmlns:r="http://schemas.openxmlformats.org/officeDocument/2006/relationships" r:id="rId5"/>
          </a:graphicData>
        </a:graphic>
      </p:graphicFrame>
      <p:sp>
        <p:nvSpPr>
          <p:cNvPr id="9" name="TextBox 8"/>
          <p:cNvSpPr txBox="1"/>
          <p:nvPr/>
        </p:nvSpPr>
        <p:spPr>
          <a:xfrm>
            <a:off x="3417976" y="2026259"/>
            <a:ext cx="699230" cy="276999"/>
          </a:xfrm>
          <a:prstGeom prst="rect">
            <a:avLst/>
          </a:prstGeom>
          <a:noFill/>
        </p:spPr>
        <p:txBody>
          <a:bodyPr wrap="none" rtlCol="0">
            <a:spAutoFit/>
          </a:bodyPr>
          <a:lstStyle/>
          <a:p>
            <a:r>
              <a:rPr lang="en-US" sz="1200" b="1" i="1" dirty="0" smtClean="0"/>
              <a:t>p</a:t>
            </a:r>
            <a:r>
              <a:rPr lang="en-US" sz="1200" b="1" dirty="0" smtClean="0"/>
              <a:t>&lt;0.001</a:t>
            </a:r>
            <a:endParaRPr lang="en-US" sz="1200" b="1" dirty="0"/>
          </a:p>
        </p:txBody>
      </p:sp>
      <p:cxnSp>
        <p:nvCxnSpPr>
          <p:cNvPr id="4" name="Straight Connector 3"/>
          <p:cNvCxnSpPr/>
          <p:nvPr/>
        </p:nvCxnSpPr>
        <p:spPr>
          <a:xfrm>
            <a:off x="3407612" y="2280786"/>
            <a:ext cx="736448" cy="0"/>
          </a:xfrm>
          <a:prstGeom prst="line">
            <a:avLst/>
          </a:prstGeom>
        </p:spPr>
        <p:style>
          <a:lnRef idx="3">
            <a:schemeClr val="dk1"/>
          </a:lnRef>
          <a:fillRef idx="0">
            <a:schemeClr val="dk1"/>
          </a:fillRef>
          <a:effectRef idx="2">
            <a:schemeClr val="dk1"/>
          </a:effectRef>
          <a:fontRef idx="minor">
            <a:schemeClr val="tx1"/>
          </a:fontRef>
        </p:style>
      </p:cxnSp>
      <p:sp>
        <p:nvSpPr>
          <p:cNvPr id="13" name="TextBox 12"/>
          <p:cNvSpPr txBox="1"/>
          <p:nvPr/>
        </p:nvSpPr>
        <p:spPr>
          <a:xfrm>
            <a:off x="3029087" y="2434350"/>
            <a:ext cx="777777" cy="276999"/>
          </a:xfrm>
          <a:prstGeom prst="rect">
            <a:avLst/>
          </a:prstGeom>
          <a:solidFill>
            <a:schemeClr val="bg1"/>
          </a:solidFill>
        </p:spPr>
        <p:txBody>
          <a:bodyPr wrap="none" rtlCol="0">
            <a:spAutoFit/>
          </a:bodyPr>
          <a:lstStyle/>
          <a:p>
            <a:r>
              <a:rPr lang="en-US" sz="1200" b="1" i="1" dirty="0" smtClean="0"/>
              <a:t>p</a:t>
            </a:r>
            <a:r>
              <a:rPr lang="en-US" sz="1200" b="1" dirty="0" smtClean="0"/>
              <a:t>&lt;0.0001</a:t>
            </a:r>
            <a:endParaRPr lang="en-US" sz="1200" b="1" dirty="0"/>
          </a:p>
        </p:txBody>
      </p:sp>
      <p:sp>
        <p:nvSpPr>
          <p:cNvPr id="11" name="TextBox 10"/>
          <p:cNvSpPr txBox="1"/>
          <p:nvPr/>
        </p:nvSpPr>
        <p:spPr>
          <a:xfrm>
            <a:off x="853599" y="1927081"/>
            <a:ext cx="332142" cy="338554"/>
          </a:xfrm>
          <a:prstGeom prst="rect">
            <a:avLst/>
          </a:prstGeom>
          <a:noFill/>
        </p:spPr>
        <p:txBody>
          <a:bodyPr wrap="none" rtlCol="0">
            <a:spAutoFit/>
          </a:bodyPr>
          <a:lstStyle/>
          <a:p>
            <a:r>
              <a:rPr lang="en-US" sz="1600" b="1" dirty="0" smtClean="0"/>
              <a:t>C</a:t>
            </a:r>
            <a:endParaRPr lang="en-US" sz="1600" b="1" dirty="0"/>
          </a:p>
        </p:txBody>
      </p:sp>
      <p:sp>
        <p:nvSpPr>
          <p:cNvPr id="16" name="TextBox 15"/>
          <p:cNvSpPr txBox="1"/>
          <p:nvPr/>
        </p:nvSpPr>
        <p:spPr>
          <a:xfrm>
            <a:off x="838875" y="4001358"/>
            <a:ext cx="332142" cy="338554"/>
          </a:xfrm>
          <a:prstGeom prst="rect">
            <a:avLst/>
          </a:prstGeom>
          <a:noFill/>
        </p:spPr>
        <p:txBody>
          <a:bodyPr wrap="none" rtlCol="0">
            <a:spAutoFit/>
          </a:bodyPr>
          <a:lstStyle/>
          <a:p>
            <a:r>
              <a:rPr lang="en-US" sz="1600" b="1" dirty="0" smtClean="0"/>
              <a:t>D</a:t>
            </a:r>
            <a:endParaRPr lang="en-US" sz="1600" b="1" dirty="0"/>
          </a:p>
        </p:txBody>
      </p:sp>
      <p:cxnSp>
        <p:nvCxnSpPr>
          <p:cNvPr id="12" name="Straight Connector 11"/>
          <p:cNvCxnSpPr/>
          <p:nvPr/>
        </p:nvCxnSpPr>
        <p:spPr>
          <a:xfrm>
            <a:off x="2727555" y="2711349"/>
            <a:ext cx="1380841" cy="0"/>
          </a:xfrm>
          <a:prstGeom prst="line">
            <a:avLst/>
          </a:prstGeom>
        </p:spPr>
        <p:style>
          <a:lnRef idx="3">
            <a:schemeClr val="dk1"/>
          </a:lnRef>
          <a:fillRef idx="0">
            <a:schemeClr val="dk1"/>
          </a:fillRef>
          <a:effectRef idx="2">
            <a:schemeClr val="dk1"/>
          </a:effectRef>
          <a:fontRef idx="minor">
            <a:schemeClr val="tx1"/>
          </a:fontRef>
        </p:style>
      </p:cxnSp>
      <p:sp>
        <p:nvSpPr>
          <p:cNvPr id="15" name="Rectangle 14"/>
          <p:cNvSpPr/>
          <p:nvPr/>
        </p:nvSpPr>
        <p:spPr>
          <a:xfrm>
            <a:off x="1655013" y="1698481"/>
            <a:ext cx="2286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txBox="1">
            <a:spLocks/>
          </p:cNvSpPr>
          <p:nvPr/>
        </p:nvSpPr>
        <p:spPr>
          <a:xfrm>
            <a:off x="4431771" y="707881"/>
            <a:ext cx="4589697" cy="1219200"/>
          </a:xfrm>
          <a:prstGeom prst="rect">
            <a:avLst/>
          </a:prstGeom>
        </p:spPr>
        <p:txBody>
          <a:bodyP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latin typeface="Comic Sans MS" panose="030F0702030302020204" pitchFamily="66" charset="0"/>
              </a:rPr>
              <a:t>pAMPK quantitation </a:t>
            </a:r>
          </a:p>
          <a:p>
            <a:r>
              <a:rPr lang="en-US" sz="3200" b="1" dirty="0" smtClean="0">
                <a:latin typeface="Comic Sans MS" panose="030F0702030302020204" pitchFamily="66" charset="0"/>
              </a:rPr>
              <a:t>of 6 hour fasted animals </a:t>
            </a:r>
            <a:endParaRPr lang="en-US" sz="3200" b="1" dirty="0">
              <a:latin typeface="Comic Sans MS" panose="030F0702030302020204" pitchFamily="66" charset="0"/>
            </a:endParaRPr>
          </a:p>
        </p:txBody>
      </p:sp>
    </p:spTree>
    <p:extLst>
      <p:ext uri="{BB962C8B-B14F-4D97-AF65-F5344CB8AC3E}">
        <p14:creationId xmlns:p14="http://schemas.microsoft.com/office/powerpoint/2010/main" val="8912255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ChangeArrowheads="1"/>
          </p:cNvSpPr>
          <p:nvPr/>
        </p:nvSpPr>
        <p:spPr bwMode="auto">
          <a:xfrm>
            <a:off x="0" y="64198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pic>
        <p:nvPicPr>
          <p:cNvPr id="2050" name="Picture 2" descr="C:\Users\ahlkeh\AppData\Local\Microsoft\Windows\Temporary Internet Files\Content.Outlook\BPM1E19T\quadsf border space black scale bar 1um (2).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1301750"/>
            <a:ext cx="5118100" cy="51181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850056" y="6488668"/>
            <a:ext cx="1293944" cy="369332"/>
          </a:xfrm>
          <a:prstGeom prst="rect">
            <a:avLst/>
          </a:prstGeom>
          <a:noFill/>
        </p:spPr>
        <p:txBody>
          <a:bodyPr wrap="none" rtlCol="0">
            <a:spAutoFit/>
          </a:bodyPr>
          <a:lstStyle/>
          <a:p>
            <a:r>
              <a:rPr lang="en-US" dirty="0" smtClean="0">
                <a:latin typeface="Comic Sans MS" panose="030F0702030302020204" pitchFamily="66" charset="0"/>
              </a:rPr>
              <a:t>Mull, 2014</a:t>
            </a:r>
            <a:endParaRPr lang="en-US" dirty="0">
              <a:latin typeface="Comic Sans MS" panose="030F0702030302020204" pitchFamily="66" charset="0"/>
            </a:endParaRPr>
          </a:p>
        </p:txBody>
      </p:sp>
      <p:sp>
        <p:nvSpPr>
          <p:cNvPr id="5" name="Title 1"/>
          <p:cNvSpPr txBox="1">
            <a:spLocks/>
          </p:cNvSpPr>
          <p:nvPr/>
        </p:nvSpPr>
        <p:spPr>
          <a:xfrm>
            <a:off x="2550201" y="334169"/>
            <a:ext cx="4589697" cy="885031"/>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latin typeface="Comic Sans MS" panose="030F0702030302020204" pitchFamily="66" charset="0"/>
              </a:rPr>
              <a:t>Quadriceps Tissue</a:t>
            </a:r>
            <a:endParaRPr lang="en-US" sz="3200" b="1" dirty="0">
              <a:latin typeface="Comic Sans MS" panose="030F0702030302020204" pitchFamily="66" charset="0"/>
            </a:endParaRPr>
          </a:p>
        </p:txBody>
      </p:sp>
    </p:spTree>
    <p:extLst>
      <p:ext uri="{BB962C8B-B14F-4D97-AF65-F5344CB8AC3E}">
        <p14:creationId xmlns:p14="http://schemas.microsoft.com/office/powerpoint/2010/main" val="24144509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3648" y="456777"/>
            <a:ext cx="5971972" cy="1969532"/>
            <a:chOff x="381000" y="381000"/>
            <a:chExt cx="5971972" cy="1969532"/>
          </a:xfrm>
        </p:grpSpPr>
        <p:sp>
          <p:nvSpPr>
            <p:cNvPr id="4" name="TextBox 3"/>
            <p:cNvSpPr txBox="1"/>
            <p:nvPr/>
          </p:nvSpPr>
          <p:spPr>
            <a:xfrm>
              <a:off x="381000" y="1981200"/>
              <a:ext cx="2819400" cy="369332"/>
            </a:xfrm>
            <a:prstGeom prst="rect">
              <a:avLst/>
            </a:prstGeom>
            <a:noFill/>
          </p:spPr>
          <p:txBody>
            <a:bodyPr wrap="square" rtlCol="0">
              <a:spAutoFit/>
            </a:bodyPr>
            <a:lstStyle/>
            <a:p>
              <a:r>
                <a:rPr lang="en-US" b="1" dirty="0" smtClean="0">
                  <a:latin typeface="Comic Sans MS" panose="030F0702030302020204" pitchFamily="66" charset="0"/>
                </a:rPr>
                <a:t>AMPK</a:t>
              </a:r>
              <a:endParaRPr lang="en-US" b="1" dirty="0">
                <a:latin typeface="Comic Sans MS" panose="030F0702030302020204" pitchFamily="66" charset="0"/>
              </a:endParaRPr>
            </a:p>
          </p:txBody>
        </p:sp>
        <p:sp>
          <p:nvSpPr>
            <p:cNvPr id="7" name="Rectangle 6"/>
            <p:cNvSpPr/>
            <p:nvPr/>
          </p:nvSpPr>
          <p:spPr>
            <a:xfrm>
              <a:off x="381000" y="1447029"/>
              <a:ext cx="941283" cy="369332"/>
            </a:xfrm>
            <a:prstGeom prst="rect">
              <a:avLst/>
            </a:prstGeom>
          </p:spPr>
          <p:txBody>
            <a:bodyPr wrap="none">
              <a:spAutoFit/>
            </a:bodyPr>
            <a:lstStyle/>
            <a:p>
              <a:r>
                <a:rPr lang="en-US" b="1" dirty="0" err="1">
                  <a:latin typeface="Comic Sans MS" panose="030F0702030302020204" pitchFamily="66" charset="0"/>
                </a:rPr>
                <a:t>pAMPK</a:t>
              </a:r>
              <a:endParaRPr lang="en-US" b="1" dirty="0">
                <a:latin typeface="Comic Sans MS" panose="030F0702030302020204" pitchFamily="66" charset="0"/>
              </a:endParaRPr>
            </a:p>
          </p:txBody>
        </p:sp>
        <p:grpSp>
          <p:nvGrpSpPr>
            <p:cNvPr id="2" name="Group 1"/>
            <p:cNvGrpSpPr/>
            <p:nvPr/>
          </p:nvGrpSpPr>
          <p:grpSpPr>
            <a:xfrm>
              <a:off x="1419427" y="381000"/>
              <a:ext cx="4933545" cy="1969532"/>
              <a:chOff x="2410838" y="381000"/>
              <a:chExt cx="4933545" cy="1969532"/>
            </a:xfrm>
          </p:grpSpPr>
          <p:pic>
            <p:nvPicPr>
              <p:cNvPr id="1026" name="Picture 2" descr="Z:\Heydemann Lab\Documents\BE 4, HFD\WB DATA\AMPK blots\BE4 Liver 05.27.14\Magdalis 05.27.17 Liver2 colorimetric+Heydemann, Ahlke 2014-05-28 13hr 58min_Exposure_197.8sec.tif"/>
              <p:cNvPicPr>
                <a:picLocks noChangeAspect="1" noChangeArrowheads="1"/>
              </p:cNvPicPr>
              <p:nvPr/>
            </p:nvPicPr>
            <p:blipFill rotWithShape="1">
              <a:blip r:embed="rId3">
                <a:extLst>
                  <a:ext uri="{28A0092B-C50C-407E-A947-70E740481C1C}">
                    <a14:useLocalDpi xmlns:a14="http://schemas.microsoft.com/office/drawing/2010/main" val="0"/>
                  </a:ext>
                </a:extLst>
              </a:blip>
              <a:srcRect l="15999" t="58166" r="6389" b="33800"/>
              <a:stretch/>
            </p:blipFill>
            <p:spPr bwMode="auto">
              <a:xfrm>
                <a:off x="2410838" y="2007909"/>
                <a:ext cx="4933545" cy="3426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0838" y="1371600"/>
                <a:ext cx="4856162" cy="439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3383280" y="381000"/>
                <a:ext cx="471604" cy="369332"/>
              </a:xfrm>
              <a:prstGeom prst="rect">
                <a:avLst/>
              </a:prstGeom>
              <a:noFill/>
            </p:spPr>
            <p:txBody>
              <a:bodyPr wrap="none" rtlCol="0">
                <a:spAutoFit/>
              </a:bodyPr>
              <a:lstStyle/>
              <a:p>
                <a:r>
                  <a:rPr lang="en-US" b="1" dirty="0" smtClean="0">
                    <a:latin typeface="Comic Sans MS" panose="030F0702030302020204" pitchFamily="66" charset="0"/>
                  </a:rPr>
                  <a:t>B6</a:t>
                </a:r>
                <a:endParaRPr lang="en-US" b="1" dirty="0">
                  <a:latin typeface="Comic Sans MS" panose="030F0702030302020204" pitchFamily="66" charset="0"/>
                </a:endParaRPr>
              </a:p>
            </p:txBody>
          </p:sp>
          <p:sp>
            <p:nvSpPr>
              <p:cNvPr id="13" name="TextBox 12"/>
              <p:cNvSpPr txBox="1"/>
              <p:nvPr/>
            </p:nvSpPr>
            <p:spPr>
              <a:xfrm>
                <a:off x="5791200" y="381000"/>
                <a:ext cx="659155" cy="369332"/>
              </a:xfrm>
              <a:prstGeom prst="rect">
                <a:avLst/>
              </a:prstGeom>
              <a:noFill/>
            </p:spPr>
            <p:txBody>
              <a:bodyPr wrap="none" rtlCol="0">
                <a:spAutoFit/>
              </a:bodyPr>
              <a:lstStyle/>
              <a:p>
                <a:r>
                  <a:rPr lang="en-US" b="1" dirty="0" smtClean="0">
                    <a:latin typeface="Comic Sans MS" panose="030F0702030302020204" pitchFamily="66" charset="0"/>
                  </a:rPr>
                  <a:t>MRL</a:t>
                </a:r>
                <a:endParaRPr lang="en-US" b="1" dirty="0">
                  <a:latin typeface="Comic Sans MS" panose="030F0702030302020204" pitchFamily="66" charset="0"/>
                </a:endParaRPr>
              </a:p>
            </p:txBody>
          </p:sp>
          <p:sp>
            <p:nvSpPr>
              <p:cNvPr id="9" name="TextBox 8"/>
              <p:cNvSpPr txBox="1"/>
              <p:nvPr/>
            </p:nvSpPr>
            <p:spPr>
              <a:xfrm>
                <a:off x="2667000" y="888300"/>
                <a:ext cx="490840" cy="369332"/>
              </a:xfrm>
              <a:prstGeom prst="rect">
                <a:avLst/>
              </a:prstGeom>
              <a:noFill/>
            </p:spPr>
            <p:txBody>
              <a:bodyPr wrap="none" rtlCol="0">
                <a:spAutoFit/>
              </a:bodyPr>
              <a:lstStyle/>
              <a:p>
                <a:r>
                  <a:rPr lang="en-US" b="1" dirty="0" smtClean="0">
                    <a:latin typeface="Comic Sans MS" panose="030F0702030302020204" pitchFamily="66" charset="0"/>
                  </a:rPr>
                  <a:t>CD</a:t>
                </a:r>
                <a:endParaRPr lang="en-US" b="1" dirty="0">
                  <a:latin typeface="Comic Sans MS" panose="030F0702030302020204" pitchFamily="66" charset="0"/>
                </a:endParaRPr>
              </a:p>
            </p:txBody>
          </p:sp>
          <p:sp>
            <p:nvSpPr>
              <p:cNvPr id="15" name="TextBox 14"/>
              <p:cNvSpPr txBox="1"/>
              <p:nvPr/>
            </p:nvSpPr>
            <p:spPr>
              <a:xfrm>
                <a:off x="5437578" y="882134"/>
                <a:ext cx="490840" cy="369332"/>
              </a:xfrm>
              <a:prstGeom prst="rect">
                <a:avLst/>
              </a:prstGeom>
              <a:noFill/>
            </p:spPr>
            <p:txBody>
              <a:bodyPr wrap="none" rtlCol="0">
                <a:spAutoFit/>
              </a:bodyPr>
              <a:lstStyle/>
              <a:p>
                <a:r>
                  <a:rPr lang="en-US" b="1" dirty="0" smtClean="0">
                    <a:latin typeface="Comic Sans MS" panose="030F0702030302020204" pitchFamily="66" charset="0"/>
                  </a:rPr>
                  <a:t>CD</a:t>
                </a:r>
                <a:endParaRPr lang="en-US" b="1" dirty="0">
                  <a:latin typeface="Comic Sans MS" panose="030F0702030302020204" pitchFamily="66" charset="0"/>
                </a:endParaRPr>
              </a:p>
            </p:txBody>
          </p:sp>
          <p:sp>
            <p:nvSpPr>
              <p:cNvPr id="16" name="TextBox 15"/>
              <p:cNvSpPr txBox="1"/>
              <p:nvPr/>
            </p:nvSpPr>
            <p:spPr>
              <a:xfrm>
                <a:off x="3886200" y="888300"/>
                <a:ext cx="668773" cy="369332"/>
              </a:xfrm>
              <a:prstGeom prst="rect">
                <a:avLst/>
              </a:prstGeom>
              <a:noFill/>
            </p:spPr>
            <p:txBody>
              <a:bodyPr wrap="none" rtlCol="0">
                <a:spAutoFit/>
              </a:bodyPr>
              <a:lstStyle/>
              <a:p>
                <a:r>
                  <a:rPr lang="en-US" b="1" dirty="0" smtClean="0">
                    <a:latin typeface="Comic Sans MS" panose="030F0702030302020204" pitchFamily="66" charset="0"/>
                  </a:rPr>
                  <a:t>HFD</a:t>
                </a:r>
                <a:endParaRPr lang="en-US" b="1" dirty="0">
                  <a:latin typeface="Comic Sans MS" panose="030F0702030302020204" pitchFamily="66" charset="0"/>
                </a:endParaRPr>
              </a:p>
            </p:txBody>
          </p:sp>
          <p:sp>
            <p:nvSpPr>
              <p:cNvPr id="17" name="TextBox 16"/>
              <p:cNvSpPr txBox="1"/>
              <p:nvPr/>
            </p:nvSpPr>
            <p:spPr>
              <a:xfrm>
                <a:off x="6282462" y="882134"/>
                <a:ext cx="668773" cy="369332"/>
              </a:xfrm>
              <a:prstGeom prst="rect">
                <a:avLst/>
              </a:prstGeom>
              <a:noFill/>
            </p:spPr>
            <p:txBody>
              <a:bodyPr wrap="none" rtlCol="0">
                <a:spAutoFit/>
              </a:bodyPr>
              <a:lstStyle/>
              <a:p>
                <a:r>
                  <a:rPr lang="en-US" b="1" dirty="0" smtClean="0">
                    <a:latin typeface="Comic Sans MS" panose="030F0702030302020204" pitchFamily="66" charset="0"/>
                  </a:rPr>
                  <a:t>HFD</a:t>
                </a:r>
                <a:endParaRPr lang="en-US" b="1" dirty="0">
                  <a:latin typeface="Comic Sans MS" panose="030F0702030302020204" pitchFamily="66" charset="0"/>
                </a:endParaRPr>
              </a:p>
            </p:txBody>
          </p:sp>
        </p:grpSp>
      </p:grpSp>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9011" y="3529038"/>
            <a:ext cx="4305962" cy="3087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38920" y="3526410"/>
            <a:ext cx="4283602" cy="3071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013108" y="118222"/>
            <a:ext cx="3283291" cy="1815882"/>
          </a:xfrm>
          <a:prstGeom prst="rect">
            <a:avLst/>
          </a:prstGeom>
          <a:noFill/>
        </p:spPr>
        <p:txBody>
          <a:bodyPr wrap="square" rtlCol="0">
            <a:spAutoFit/>
          </a:bodyPr>
          <a:lstStyle/>
          <a:p>
            <a:r>
              <a:rPr lang="en-US" sz="2800" b="1" dirty="0" smtClean="0">
                <a:latin typeface="Comic Sans MS" panose="030F0702030302020204" pitchFamily="66" charset="0"/>
              </a:rPr>
              <a:t>Liver </a:t>
            </a:r>
            <a:r>
              <a:rPr lang="en-US" sz="2800" b="1" dirty="0">
                <a:latin typeface="Comic Sans MS" panose="030F0702030302020204" pitchFamily="66" charset="0"/>
              </a:rPr>
              <a:t>tissue of </a:t>
            </a:r>
            <a:r>
              <a:rPr lang="en-US" sz="2800" b="1" dirty="0" smtClean="0">
                <a:latin typeface="Comic Sans MS" panose="030F0702030302020204" pitchFamily="66" charset="0"/>
              </a:rPr>
              <a:t>6 hour </a:t>
            </a:r>
            <a:r>
              <a:rPr lang="en-US" sz="2800" b="1" dirty="0">
                <a:latin typeface="Comic Sans MS" panose="030F0702030302020204" pitchFamily="66" charset="0"/>
              </a:rPr>
              <a:t>fasted animals at end of 12 week </a:t>
            </a:r>
            <a:r>
              <a:rPr lang="en-US" sz="2800" b="1" dirty="0" smtClean="0">
                <a:latin typeface="Comic Sans MS" panose="030F0702030302020204" pitchFamily="66" charset="0"/>
              </a:rPr>
              <a:t>diets </a:t>
            </a:r>
            <a:endParaRPr lang="en-US" sz="2800" b="1" dirty="0">
              <a:latin typeface="Comic Sans MS" panose="030F0702030302020204" pitchFamily="66" charset="0"/>
            </a:endParaRPr>
          </a:p>
        </p:txBody>
      </p:sp>
    </p:spTree>
    <p:extLst>
      <p:ext uri="{BB962C8B-B14F-4D97-AF65-F5344CB8AC3E}">
        <p14:creationId xmlns:p14="http://schemas.microsoft.com/office/powerpoint/2010/main" val="19500036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9672" y="1559416"/>
            <a:ext cx="6397255" cy="464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6324600" y="2158917"/>
            <a:ext cx="1905000" cy="40271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5448300" y="3096746"/>
            <a:ext cx="990600" cy="4175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533400" y="952500"/>
            <a:ext cx="8229600" cy="1143000"/>
          </a:xfrm>
          <a:solidFill>
            <a:schemeClr val="bg1"/>
          </a:solidFill>
        </p:spPr>
        <p:txBody>
          <a:bodyPr>
            <a:normAutofit fontScale="90000"/>
          </a:bodyPr>
          <a:lstStyle/>
          <a:p>
            <a:r>
              <a:rPr lang="en-US" b="1" dirty="0" smtClean="0">
                <a:latin typeface="Comic Sans MS" panose="030F0702030302020204" pitchFamily="66" charset="0"/>
              </a:rPr>
              <a:t>Liver Glycogen Assay</a:t>
            </a:r>
            <a:br>
              <a:rPr lang="en-US" b="1" dirty="0" smtClean="0">
                <a:latin typeface="Comic Sans MS" panose="030F0702030302020204" pitchFamily="66" charset="0"/>
              </a:rPr>
            </a:br>
            <a:r>
              <a:rPr lang="en-US" sz="3600" b="1" dirty="0" smtClean="0">
                <a:latin typeface="Comic Sans MS" panose="030F0702030302020204" pitchFamily="66" charset="0"/>
              </a:rPr>
              <a:t>after </a:t>
            </a:r>
            <a:r>
              <a:rPr lang="en-US" sz="3600" b="1" dirty="0" smtClean="0">
                <a:latin typeface="Comic Sans MS" panose="030F0702030302020204" pitchFamily="66" charset="0"/>
              </a:rPr>
              <a:t>12 week diet, </a:t>
            </a:r>
            <a:r>
              <a:rPr lang="en-US" sz="3600" b="1" dirty="0" smtClean="0">
                <a:solidFill>
                  <a:srgbClr val="FFC000"/>
                </a:solidFill>
                <a:effectLst>
                  <a:outerShdw blurRad="38100" dist="38100" dir="2700000" algn="tl">
                    <a:srgbClr val="000000">
                      <a:alpha val="43137"/>
                    </a:srgbClr>
                  </a:outerShdw>
                </a:effectLst>
                <a:latin typeface="Comic Sans MS" panose="030F0702030302020204" pitchFamily="66" charset="0"/>
              </a:rPr>
              <a:t>6 </a:t>
            </a:r>
            <a:r>
              <a:rPr lang="en-US" sz="3600" b="1" dirty="0" smtClean="0">
                <a:solidFill>
                  <a:srgbClr val="FFC000"/>
                </a:solidFill>
                <a:effectLst>
                  <a:outerShdw blurRad="38100" dist="38100" dir="2700000" algn="tl">
                    <a:srgbClr val="000000">
                      <a:alpha val="43137"/>
                    </a:srgbClr>
                  </a:outerShdw>
                </a:effectLst>
                <a:latin typeface="Comic Sans MS" panose="030F0702030302020204" pitchFamily="66" charset="0"/>
              </a:rPr>
              <a:t>hour fast </a:t>
            </a:r>
            <a:endParaRPr lang="en-US" b="1" dirty="0">
              <a:solidFill>
                <a:srgbClr val="FFC000"/>
              </a:solidFill>
              <a:effectLst>
                <a:outerShdw blurRad="38100" dist="38100" dir="2700000" algn="tl">
                  <a:srgbClr val="000000">
                    <a:alpha val="43137"/>
                  </a:srgbClr>
                </a:outerShdw>
              </a:effectLst>
              <a:latin typeface="Comic Sans MS" panose="030F0702030302020204" pitchFamily="66" charset="0"/>
            </a:endParaRPr>
          </a:p>
        </p:txBody>
      </p:sp>
    </p:spTree>
    <p:extLst>
      <p:ext uri="{BB962C8B-B14F-4D97-AF65-F5344CB8AC3E}">
        <p14:creationId xmlns:p14="http://schemas.microsoft.com/office/powerpoint/2010/main" val="14130609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1823012316"/>
              </p:ext>
            </p:extLst>
          </p:nvPr>
        </p:nvGraphicFramePr>
        <p:xfrm>
          <a:off x="1600200" y="1905000"/>
          <a:ext cx="6172200" cy="4191000"/>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Straight Connector 5"/>
          <p:cNvCxnSpPr/>
          <p:nvPr/>
        </p:nvCxnSpPr>
        <p:spPr>
          <a:xfrm>
            <a:off x="3048000" y="2743200"/>
            <a:ext cx="12954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248628" y="2291177"/>
            <a:ext cx="1094772" cy="338554"/>
          </a:xfrm>
          <a:prstGeom prst="rect">
            <a:avLst/>
          </a:prstGeom>
          <a:solidFill>
            <a:schemeClr val="bg1"/>
          </a:solidFill>
        </p:spPr>
        <p:txBody>
          <a:bodyPr wrap="square" rtlCol="0">
            <a:spAutoFit/>
          </a:bodyPr>
          <a:lstStyle/>
          <a:p>
            <a:r>
              <a:rPr lang="en-US" sz="1600" b="1" dirty="0" smtClean="0">
                <a:latin typeface="Comic Sans MS" panose="030F0702030302020204" pitchFamily="66" charset="0"/>
                <a:ea typeface="DFKai-SB" panose="03000509000000000000" pitchFamily="65" charset="-120"/>
              </a:rPr>
              <a:t>p=0.015</a:t>
            </a:r>
            <a:endParaRPr lang="en-US" sz="1600" b="1" dirty="0">
              <a:latin typeface="Comic Sans MS" panose="030F0702030302020204" pitchFamily="66" charset="0"/>
              <a:ea typeface="DFKai-SB" panose="03000509000000000000" pitchFamily="65" charset="-120"/>
            </a:endParaRPr>
          </a:p>
        </p:txBody>
      </p:sp>
      <p:sp>
        <p:nvSpPr>
          <p:cNvPr id="2" name="TextBox 1"/>
          <p:cNvSpPr txBox="1"/>
          <p:nvPr/>
        </p:nvSpPr>
        <p:spPr>
          <a:xfrm>
            <a:off x="1066800" y="609600"/>
            <a:ext cx="2820003" cy="707886"/>
          </a:xfrm>
          <a:prstGeom prst="rect">
            <a:avLst/>
          </a:prstGeom>
          <a:noFill/>
        </p:spPr>
        <p:txBody>
          <a:bodyPr wrap="none" rtlCol="0">
            <a:spAutoFit/>
          </a:bodyPr>
          <a:lstStyle/>
          <a:p>
            <a:r>
              <a:rPr lang="en-US" sz="4000" b="1" dirty="0" smtClean="0">
                <a:latin typeface="Comic Sans MS" panose="030F0702030302020204" pitchFamily="66" charset="0"/>
                <a:ea typeface="DFKai-SB" panose="03000509000000000000" pitchFamily="65" charset="-120"/>
              </a:rPr>
              <a:t>Heart size</a:t>
            </a:r>
            <a:endParaRPr lang="en-US" sz="4000" b="1" dirty="0">
              <a:latin typeface="Comic Sans MS" panose="030F0702030302020204" pitchFamily="66" charset="0"/>
              <a:ea typeface="DFKai-SB" panose="03000509000000000000" pitchFamily="65" charset="-120"/>
            </a:endParaRPr>
          </a:p>
        </p:txBody>
      </p:sp>
    </p:spTree>
    <p:extLst>
      <p:ext uri="{BB962C8B-B14F-4D97-AF65-F5344CB8AC3E}">
        <p14:creationId xmlns:p14="http://schemas.microsoft.com/office/powerpoint/2010/main" val="6946694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2849062428"/>
              </p:ext>
            </p:extLst>
          </p:nvPr>
        </p:nvGraphicFramePr>
        <p:xfrm>
          <a:off x="0" y="2784584"/>
          <a:ext cx="4572000" cy="323521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a:graphicFrameLocks/>
          </p:cNvGraphicFramePr>
          <p:nvPr>
            <p:extLst>
              <p:ext uri="{D42A27DB-BD31-4B8C-83A1-F6EECF244321}">
                <p14:modId xmlns:p14="http://schemas.microsoft.com/office/powerpoint/2010/main" val="425335545"/>
              </p:ext>
            </p:extLst>
          </p:nvPr>
        </p:nvGraphicFramePr>
        <p:xfrm>
          <a:off x="4419600" y="2743199"/>
          <a:ext cx="4724400" cy="3276601"/>
        </p:xfrm>
        <a:graphic>
          <a:graphicData uri="http://schemas.openxmlformats.org/drawingml/2006/chart">
            <c:chart xmlns:c="http://schemas.openxmlformats.org/drawingml/2006/chart" xmlns:r="http://schemas.openxmlformats.org/officeDocument/2006/relationships" r:id="rId4"/>
          </a:graphicData>
        </a:graphic>
      </p:graphicFrame>
      <p:cxnSp>
        <p:nvCxnSpPr>
          <p:cNvPr id="14" name="Straight Connector 13"/>
          <p:cNvCxnSpPr/>
          <p:nvPr/>
        </p:nvCxnSpPr>
        <p:spPr>
          <a:xfrm flipV="1">
            <a:off x="914400" y="3276601"/>
            <a:ext cx="1981200" cy="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905000" y="3733800"/>
            <a:ext cx="20574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0"/>
          <p:cNvSpPr txBox="1"/>
          <p:nvPr/>
        </p:nvSpPr>
        <p:spPr>
          <a:xfrm>
            <a:off x="1838325" y="2895600"/>
            <a:ext cx="809625" cy="1905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2800" dirty="0" smtClean="0">
                <a:latin typeface="Comic Sans MS" panose="030F0702030302020204" pitchFamily="66" charset="0"/>
              </a:rPr>
              <a:t>*</a:t>
            </a:r>
            <a:endParaRPr lang="en-US" sz="2800" dirty="0">
              <a:latin typeface="Comic Sans MS" panose="030F0702030302020204" pitchFamily="66" charset="0"/>
            </a:endParaRPr>
          </a:p>
        </p:txBody>
      </p:sp>
      <p:sp>
        <p:nvSpPr>
          <p:cNvPr id="17" name="TextBox 12"/>
          <p:cNvSpPr txBox="1"/>
          <p:nvPr/>
        </p:nvSpPr>
        <p:spPr>
          <a:xfrm>
            <a:off x="2819400" y="3429000"/>
            <a:ext cx="561975" cy="1905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2800" dirty="0">
                <a:latin typeface="Comic Sans MS" panose="030F0702030302020204" pitchFamily="66" charset="0"/>
              </a:rPr>
              <a:t>*</a:t>
            </a:r>
          </a:p>
        </p:txBody>
      </p:sp>
      <p:sp>
        <p:nvSpPr>
          <p:cNvPr id="18" name="TextBox 17"/>
          <p:cNvSpPr txBox="1"/>
          <p:nvPr/>
        </p:nvSpPr>
        <p:spPr>
          <a:xfrm>
            <a:off x="304800" y="457089"/>
            <a:ext cx="8543925" cy="707886"/>
          </a:xfrm>
          <a:prstGeom prst="rect">
            <a:avLst/>
          </a:prstGeom>
          <a:noFill/>
        </p:spPr>
        <p:txBody>
          <a:bodyPr wrap="square" rtlCol="0">
            <a:spAutoFit/>
          </a:bodyPr>
          <a:lstStyle/>
          <a:p>
            <a:r>
              <a:rPr lang="en-US" sz="4000" b="1" dirty="0" smtClean="0">
                <a:latin typeface="Comic Sans MS" panose="030F0702030302020204" pitchFamily="66" charset="0"/>
              </a:rPr>
              <a:t>Cardiac; pAMPK comparison (n=9)</a:t>
            </a:r>
            <a:endParaRPr lang="en-US" sz="4000" b="1" dirty="0">
              <a:latin typeface="Comic Sans MS" panose="030F0702030302020204" pitchFamily="66" charset="0"/>
            </a:endParaRPr>
          </a:p>
        </p:txBody>
      </p:sp>
      <p:sp>
        <p:nvSpPr>
          <p:cNvPr id="19" name="TextBox 18"/>
          <p:cNvSpPr txBox="1"/>
          <p:nvPr/>
        </p:nvSpPr>
        <p:spPr>
          <a:xfrm>
            <a:off x="514350" y="6122276"/>
            <a:ext cx="4267200" cy="523220"/>
          </a:xfrm>
          <a:prstGeom prst="rect">
            <a:avLst/>
          </a:prstGeom>
          <a:noFill/>
        </p:spPr>
        <p:txBody>
          <a:bodyPr wrap="square" rtlCol="0">
            <a:spAutoFit/>
          </a:bodyPr>
          <a:lstStyle/>
          <a:p>
            <a:r>
              <a:rPr lang="en-US" sz="2800" dirty="0" smtClean="0">
                <a:latin typeface="Comic Sans MS" panose="030F0702030302020204" pitchFamily="66" charset="0"/>
              </a:rPr>
              <a:t>* </a:t>
            </a:r>
            <a:r>
              <a:rPr lang="en-US" dirty="0" smtClean="0">
                <a:latin typeface="Comic Sans MS" panose="030F0702030302020204" pitchFamily="66" charset="0"/>
              </a:rPr>
              <a:t>p&lt;0.05</a:t>
            </a:r>
            <a:endParaRPr lang="en-US" dirty="0">
              <a:latin typeface="Comic Sans MS" panose="030F0702030302020204" pitchFamily="66" charset="0"/>
            </a:endParaRPr>
          </a:p>
        </p:txBody>
      </p:sp>
      <p:sp>
        <p:nvSpPr>
          <p:cNvPr id="20" name="TextBox 12"/>
          <p:cNvSpPr txBox="1"/>
          <p:nvPr/>
        </p:nvSpPr>
        <p:spPr>
          <a:xfrm>
            <a:off x="6349397" y="3104493"/>
            <a:ext cx="561975" cy="1905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2800" dirty="0">
                <a:latin typeface="Comic Sans MS" panose="030F0702030302020204" pitchFamily="66" charset="0"/>
              </a:rPr>
              <a:t>*</a:t>
            </a:r>
          </a:p>
        </p:txBody>
      </p:sp>
      <p:cxnSp>
        <p:nvCxnSpPr>
          <p:cNvPr id="21" name="Straight Connector 20"/>
          <p:cNvCxnSpPr/>
          <p:nvPr/>
        </p:nvCxnSpPr>
        <p:spPr>
          <a:xfrm>
            <a:off x="5486400" y="3429000"/>
            <a:ext cx="20574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7543800" y="2990850"/>
            <a:ext cx="10287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12"/>
          <p:cNvSpPr txBox="1"/>
          <p:nvPr/>
        </p:nvSpPr>
        <p:spPr>
          <a:xfrm>
            <a:off x="7896225" y="2667000"/>
            <a:ext cx="561975" cy="1905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2800" dirty="0">
                <a:latin typeface="Comic Sans MS" panose="030F0702030302020204" pitchFamily="66" charset="0"/>
              </a:rPr>
              <a:t>*</a:t>
            </a:r>
          </a:p>
        </p:txBody>
      </p:sp>
    </p:spTree>
    <p:extLst>
      <p:ext uri="{BB962C8B-B14F-4D97-AF65-F5344CB8AC3E}">
        <p14:creationId xmlns:p14="http://schemas.microsoft.com/office/powerpoint/2010/main" val="1796022424"/>
      </p:ext>
    </p:extLst>
  </p:cSld>
  <p:clrMapOvr>
    <a:masterClrMapping/>
  </p:clrMapOvr>
  <p:timing>
    <p:tnLst>
      <p:par>
        <p:cTn id="1" dur="indefinite" restart="never" nodeType="tmRoot"/>
      </p:par>
    </p:tnLst>
  </p:timing>
</p:sld>
</file>

<file path=ppt/theme/_rels/themeOverride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image" Target="../media/image2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Override>
</file>

<file path=docProps/app.xml><?xml version="1.0" encoding="utf-8"?>
<Properties xmlns="http://schemas.openxmlformats.org/officeDocument/2006/extended-properties" xmlns:vt="http://schemas.openxmlformats.org/officeDocument/2006/docPropsVTypes">
  <TotalTime>293</TotalTime>
  <Words>932</Words>
  <Application>Microsoft Office PowerPoint</Application>
  <PresentationFormat>On-screen Show (4:3)</PresentationFormat>
  <Paragraphs>237</Paragraphs>
  <Slides>21</Slides>
  <Notes>9</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Ahlke Heydemann University of Illinois at Chicago Physiology and Biophysics ahlkeh@uic.edu</vt:lpstr>
      <vt:lpstr>The super healing wild type MRL mouse</vt:lpstr>
      <vt:lpstr>Serum analysis of 6 hour fasted animals at end of 12 week diets </vt:lpstr>
      <vt:lpstr>PowerPoint Presentation</vt:lpstr>
      <vt:lpstr>PowerPoint Presentation</vt:lpstr>
      <vt:lpstr>PowerPoint Presentation</vt:lpstr>
      <vt:lpstr>Liver Glycogen Assay after 12 week diet, 6 hour fast </vt:lpstr>
      <vt:lpstr>PowerPoint Presentation</vt:lpstr>
      <vt:lpstr>PowerPoint Presentation</vt:lpstr>
      <vt:lpstr>PowerPoint Presentation</vt:lpstr>
      <vt:lpstr>PowerPoint Presentation</vt:lpstr>
      <vt:lpstr>PowerPoint Presentation</vt:lpstr>
      <vt:lpstr>MRL mitochondrial heteroplasmies</vt:lpstr>
      <vt:lpstr>Muscular dystrophy fibrosis</vt:lpstr>
      <vt:lpstr>Mitochondrial DNA Correlations</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Ahlke Heydemann</dc:creator>
  <cp:lastModifiedBy>Ahlke Heydemann</cp:lastModifiedBy>
  <cp:revision>31</cp:revision>
  <dcterms:created xsi:type="dcterms:W3CDTF">2014-09-21T15:09:12Z</dcterms:created>
  <dcterms:modified xsi:type="dcterms:W3CDTF">2014-10-22T13:28:58Z</dcterms:modified>
</cp:coreProperties>
</file>