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sldIdLst>
    <p:sldId id="256" r:id="rId2"/>
    <p:sldId id="269" r:id="rId3"/>
    <p:sldId id="258" r:id="rId4"/>
    <p:sldId id="257" r:id="rId5"/>
    <p:sldId id="270" r:id="rId6"/>
    <p:sldId id="273" r:id="rId7"/>
    <p:sldId id="259" r:id="rId8"/>
    <p:sldId id="260" r:id="rId9"/>
    <p:sldId id="274" r:id="rId10"/>
    <p:sldId id="261" r:id="rId11"/>
    <p:sldId id="276" r:id="rId12"/>
    <p:sldId id="262" r:id="rId13"/>
    <p:sldId id="263" r:id="rId14"/>
    <p:sldId id="264" r:id="rId15"/>
    <p:sldId id="265" r:id="rId16"/>
    <p:sldId id="275" r:id="rId17"/>
    <p:sldId id="266" r:id="rId18"/>
    <p:sldId id="267"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2" autoAdjust="0"/>
    <p:restoredTop sz="94660" autoAdjust="0"/>
  </p:normalViewPr>
  <p:slideViewPr>
    <p:cSldViewPr snapToGrid="0">
      <p:cViewPr varScale="1">
        <p:scale>
          <a:sx n="107" d="100"/>
          <a:sy n="107" d="100"/>
        </p:scale>
        <p:origin x="-416" y="-96"/>
      </p:cViewPr>
      <p:guideLst>
        <p:guide orient="horz" pos="2160"/>
        <p:guide pos="3840"/>
      </p:guideLst>
    </p:cSldViewPr>
  </p:slideViewPr>
  <p:outlineViewPr>
    <p:cViewPr>
      <p:scale>
        <a:sx n="33" d="100"/>
        <a:sy n="33" d="100"/>
      </p:scale>
      <p:origin x="8"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B61BEF0D-F0BB-DE4B-95CE-6DB70DBA9567}" type="datetimeFigureOut">
              <a:rPr lang="en-US" smtClean="0"/>
              <a:pPr/>
              <a:t>18/11/2014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newcastle.edu.au/" TargetMode="External"/><Relationship Id="rId4" Type="http://schemas.openxmlformats.org/officeDocument/2006/relationships/image" Target="../media/image2.gif"/><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hyperlink" Target="http://www.newcastle.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8158" y="1304648"/>
            <a:ext cx="9353827" cy="2816086"/>
          </a:xfrm>
        </p:spPr>
        <p:txBody>
          <a:bodyPr>
            <a:normAutofit fontScale="90000"/>
          </a:bodyPr>
          <a:lstStyle/>
          <a:p>
            <a:r>
              <a:rPr lang="en-AU" dirty="0" smtClean="0">
                <a:solidFill>
                  <a:srgbClr val="0000FF"/>
                </a:solidFill>
              </a:rPr>
              <a:t>THE EXPERIENCE OF COMMUNICATION DIFFICULTIES IN CRITICAL ILLNESS SURVIVORS IN AND BEYOND ICU - Findings from a larger phenomenological study</a:t>
            </a:r>
            <a:endParaRPr lang="en-AU" dirty="0">
              <a:solidFill>
                <a:srgbClr val="0000FF"/>
              </a:solidFill>
            </a:endParaRPr>
          </a:p>
        </p:txBody>
      </p:sp>
      <p:sp>
        <p:nvSpPr>
          <p:cNvPr id="5" name="Content Placeholder 4"/>
          <p:cNvSpPr>
            <a:spLocks noGrp="1"/>
          </p:cNvSpPr>
          <p:nvPr>
            <p:ph idx="1"/>
          </p:nvPr>
        </p:nvSpPr>
        <p:spPr>
          <a:xfrm>
            <a:off x="495941" y="4277773"/>
            <a:ext cx="5746934" cy="2037165"/>
          </a:xfrm>
        </p:spPr>
        <p:txBody>
          <a:bodyPr>
            <a:noAutofit/>
          </a:bodyPr>
          <a:lstStyle/>
          <a:p>
            <a:endParaRPr lang="en-AU" sz="2000" dirty="0" smtClean="0">
              <a:latin typeface="+mj-lt"/>
            </a:endParaRPr>
          </a:p>
          <a:p>
            <a:pPr marL="0" indent="0">
              <a:buNone/>
            </a:pPr>
            <a:r>
              <a:rPr lang="en-AU" sz="2000" dirty="0" err="1" smtClean="0">
                <a:latin typeface="+mj-lt"/>
              </a:rPr>
              <a:t>Agness</a:t>
            </a:r>
            <a:r>
              <a:rPr lang="en-AU" sz="2000" dirty="0" smtClean="0">
                <a:latin typeface="+mj-lt"/>
              </a:rPr>
              <a:t> </a:t>
            </a:r>
            <a:r>
              <a:rPr lang="en-AU" sz="2000" dirty="0">
                <a:latin typeface="+mj-lt"/>
              </a:rPr>
              <a:t>C </a:t>
            </a:r>
            <a:r>
              <a:rPr lang="en-AU" sz="2000" dirty="0" err="1">
                <a:latin typeface="+mj-lt"/>
              </a:rPr>
              <a:t>Tembo</a:t>
            </a:r>
            <a:r>
              <a:rPr lang="en-AU" sz="2000" dirty="0">
                <a:latin typeface="+mj-lt"/>
              </a:rPr>
              <a:t> </a:t>
            </a:r>
            <a:r>
              <a:rPr lang="en-AU" sz="2000" dirty="0" smtClean="0"/>
              <a:t>PhD,</a:t>
            </a:r>
            <a:r>
              <a:rPr lang="en-AU" sz="2000" dirty="0"/>
              <a:t> MSc,</a:t>
            </a:r>
            <a:r>
              <a:rPr lang="en-AU" sz="2000" dirty="0" smtClean="0"/>
              <a:t> </a:t>
            </a:r>
            <a:r>
              <a:rPr lang="en-AU" sz="2000" dirty="0"/>
              <a:t>RM</a:t>
            </a:r>
            <a:r>
              <a:rPr lang="en-AU" sz="2000" dirty="0" smtClean="0"/>
              <a:t>, </a:t>
            </a:r>
            <a:r>
              <a:rPr lang="en-AU" sz="2000" dirty="0" smtClean="0">
                <a:latin typeface="+mj-lt"/>
              </a:rPr>
              <a:t>RN. </a:t>
            </a:r>
            <a:r>
              <a:rPr lang="en-AU" sz="2000" dirty="0">
                <a:latin typeface="+mj-lt"/>
              </a:rPr>
              <a:t/>
            </a:r>
            <a:br>
              <a:rPr lang="en-AU" sz="2000" dirty="0">
                <a:latin typeface="+mj-lt"/>
              </a:rPr>
            </a:br>
            <a:r>
              <a:rPr lang="en-AU" sz="2000" dirty="0">
                <a:latin typeface="+mj-lt"/>
              </a:rPr>
              <a:t>Conjoint Lecturer The University of Newcastle, Faculty of Health and   Medicine. School of Nursing and Midwifery, Callaghan campus. NSW 2287, Australia</a:t>
            </a:r>
            <a:br>
              <a:rPr lang="en-AU" sz="2000" dirty="0">
                <a:latin typeface="+mj-lt"/>
              </a:rPr>
            </a:br>
            <a:endParaRPr lang="en-AU" sz="2000" dirty="0">
              <a:latin typeface="+mj-lt"/>
            </a:endParaRPr>
          </a:p>
          <a:p>
            <a:endParaRPr lang="en-AU" sz="2000" dirty="0">
              <a:latin typeface="+mj-lt"/>
            </a:endParaRPr>
          </a:p>
        </p:txBody>
      </p:sp>
      <p:pic>
        <p:nvPicPr>
          <p:cNvPr id="6" name="Picture 2" descr="The University of Newcastle, Australia">
            <a:hlinkClick r:id="rId2"/>
          </p:cNvPr>
          <p:cNvPicPr>
            <a:picLocks noChangeAspect="1" noChangeArrowheads="1"/>
          </p:cNvPicPr>
          <p:nvPr/>
        </p:nvPicPr>
        <p:blipFill>
          <a:blip r:embed="rId3"/>
          <a:srcRect/>
          <a:stretch>
            <a:fillRect/>
          </a:stretch>
        </p:blipFill>
        <p:spPr bwMode="auto">
          <a:xfrm>
            <a:off x="10414195" y="208396"/>
            <a:ext cx="1604683" cy="1143000"/>
          </a:xfrm>
          <a:prstGeom prst="rect">
            <a:avLst/>
          </a:prstGeom>
          <a:noFill/>
          <a:ln w="9525">
            <a:noFill/>
            <a:miter lim="800000"/>
            <a:headEnd/>
            <a:tailEnd/>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6248" y="227138"/>
            <a:ext cx="1532964" cy="1028701"/>
          </a:xfrm>
          <a:prstGeom prst="rect">
            <a:avLst/>
          </a:prstGeom>
        </p:spPr>
      </p:pic>
      <p:pic>
        <p:nvPicPr>
          <p:cNvPr id="7" name="Picture 6"/>
          <p:cNvPicPr>
            <a:picLocks noChangeAspect="1"/>
          </p:cNvPicPr>
          <p:nvPr/>
        </p:nvPicPr>
        <p:blipFill>
          <a:blip r:embed="rId5"/>
          <a:stretch>
            <a:fillRect/>
          </a:stretch>
        </p:blipFill>
        <p:spPr>
          <a:xfrm>
            <a:off x="8153715" y="3460498"/>
            <a:ext cx="3764290" cy="3101859"/>
          </a:xfrm>
          <a:prstGeom prst="rect">
            <a:avLst/>
          </a:prstGeom>
        </p:spPr>
      </p:pic>
    </p:spTree>
    <p:extLst>
      <p:ext uri="{BB962C8B-B14F-4D97-AF65-F5344CB8AC3E}">
        <p14:creationId xmlns:p14="http://schemas.microsoft.com/office/powerpoint/2010/main" val="6724288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68" y="451402"/>
            <a:ext cx="4243783" cy="805989"/>
          </a:xfrm>
        </p:spPr>
        <p:txBody>
          <a:bodyPr>
            <a:normAutofit/>
          </a:bodyPr>
          <a:lstStyle/>
          <a:p>
            <a:r>
              <a:rPr lang="en-AU" dirty="0" smtClean="0">
                <a:solidFill>
                  <a:srgbClr val="0000FF"/>
                </a:solidFill>
              </a:rPr>
              <a:t>Being Imprisoned</a:t>
            </a:r>
            <a:endParaRPr lang="en-AU" dirty="0">
              <a:solidFill>
                <a:srgbClr val="0000FF"/>
              </a:solidFill>
            </a:endParaRPr>
          </a:p>
        </p:txBody>
      </p:sp>
      <p:sp>
        <p:nvSpPr>
          <p:cNvPr id="3" name="Content Placeholder 2"/>
          <p:cNvSpPr>
            <a:spLocks noGrp="1"/>
          </p:cNvSpPr>
          <p:nvPr>
            <p:ph idx="1"/>
          </p:nvPr>
        </p:nvSpPr>
        <p:spPr>
          <a:xfrm>
            <a:off x="121478" y="1436700"/>
            <a:ext cx="11341652" cy="5105418"/>
          </a:xfrm>
        </p:spPr>
        <p:txBody>
          <a:bodyPr>
            <a:normAutofit fontScale="85000" lnSpcReduction="20000"/>
          </a:bodyPr>
          <a:lstStyle/>
          <a:p>
            <a:pPr marL="0" lvl="1" indent="0">
              <a:buNone/>
            </a:pPr>
            <a:r>
              <a:rPr lang="en-US" sz="4400" dirty="0"/>
              <a:t>Being imprisoned was associated with the verbal and physical restriction </a:t>
            </a:r>
            <a:r>
              <a:rPr lang="en-US" sz="4400" dirty="0" smtClean="0"/>
              <a:t>patients </a:t>
            </a:r>
            <a:r>
              <a:rPr lang="en-US" sz="4400" dirty="0"/>
              <a:t>suffered while they were in ICU.</a:t>
            </a:r>
          </a:p>
          <a:p>
            <a:pPr marL="0" indent="0">
              <a:buFont typeface="Wingdings" charset="2"/>
              <a:buChar char="Ø"/>
            </a:pPr>
            <a:endParaRPr lang="en-AU" sz="3200" b="1" dirty="0" smtClean="0"/>
          </a:p>
          <a:p>
            <a:pPr marL="1169988" indent="0">
              <a:buNone/>
            </a:pPr>
            <a:r>
              <a:rPr lang="en-AU" sz="3600" i="1" dirty="0" smtClean="0"/>
              <a:t>“</a:t>
            </a:r>
            <a:r>
              <a:rPr lang="en-AU" sz="3600" i="1" dirty="0" smtClean="0"/>
              <a:t>But </a:t>
            </a:r>
            <a:r>
              <a:rPr lang="en-AU" sz="3600" i="1" dirty="0"/>
              <a:t>that tube in my throat that was shocking. I can still feel it at the back of my throat although it’s not there now, I could still feel it there, but even just the thought of it...//...I couldn’t talk and I couldn’t move …//...they had tied my arms to the bed…//...It was like a prison very </a:t>
            </a:r>
            <a:r>
              <a:rPr lang="en-AU" sz="3600" i="1" dirty="0" smtClean="0"/>
              <a:t>scary”</a:t>
            </a:r>
            <a:endParaRPr lang="en-AU" sz="3600" dirty="0"/>
          </a:p>
          <a:p>
            <a:pPr marL="0" indent="0" algn="r">
              <a:lnSpc>
                <a:spcPct val="130000"/>
              </a:lnSpc>
              <a:buNone/>
            </a:pPr>
            <a:r>
              <a:rPr lang="en-AU" sz="3300" dirty="0"/>
              <a:t>(Monika 1</a:t>
            </a:r>
            <a:r>
              <a:rPr lang="en-AU" sz="3300" baseline="30000" dirty="0"/>
              <a:t>st</a:t>
            </a:r>
            <a:r>
              <a:rPr lang="en-AU" sz="3300" dirty="0"/>
              <a:t> Int</a:t>
            </a:r>
            <a:r>
              <a:rPr lang="en-AU" sz="3300" dirty="0" smtClean="0"/>
              <a:t>.</a:t>
            </a:r>
            <a:r>
              <a:rPr lang="en-AU" sz="3300" dirty="0" smtClean="0"/>
              <a:t>)</a:t>
            </a:r>
            <a:endParaRPr lang="en-AU" sz="3300" dirty="0" smtClean="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71385" y="127000"/>
            <a:ext cx="1443318"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2075" y="127746"/>
            <a:ext cx="1532964" cy="1142254"/>
          </a:xfrm>
          <a:prstGeom prst="rect">
            <a:avLst/>
          </a:prstGeom>
        </p:spPr>
      </p:pic>
    </p:spTree>
    <p:extLst>
      <p:ext uri="{BB962C8B-B14F-4D97-AF65-F5344CB8AC3E}">
        <p14:creationId xmlns:p14="http://schemas.microsoft.com/office/powerpoint/2010/main" val="24771927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68" y="451402"/>
            <a:ext cx="6049142" cy="805989"/>
          </a:xfrm>
        </p:spPr>
        <p:txBody>
          <a:bodyPr>
            <a:normAutofit/>
          </a:bodyPr>
          <a:lstStyle/>
          <a:p>
            <a:r>
              <a:rPr lang="en-AU" dirty="0" smtClean="0">
                <a:solidFill>
                  <a:srgbClr val="0000FF"/>
                </a:solidFill>
              </a:rPr>
              <a:t>Being </a:t>
            </a:r>
            <a:r>
              <a:rPr lang="en-AU" dirty="0" smtClean="0">
                <a:solidFill>
                  <a:srgbClr val="0000FF"/>
                </a:solidFill>
              </a:rPr>
              <a:t>Imprisoned…cont’d</a:t>
            </a:r>
            <a:endParaRPr lang="en-AU" dirty="0">
              <a:solidFill>
                <a:srgbClr val="0000FF"/>
              </a:solidFill>
            </a:endParaRPr>
          </a:p>
        </p:txBody>
      </p:sp>
      <p:sp>
        <p:nvSpPr>
          <p:cNvPr id="3" name="Content Placeholder 2"/>
          <p:cNvSpPr>
            <a:spLocks noGrp="1"/>
          </p:cNvSpPr>
          <p:nvPr>
            <p:ph idx="1"/>
          </p:nvPr>
        </p:nvSpPr>
        <p:spPr>
          <a:xfrm>
            <a:off x="121478" y="1436700"/>
            <a:ext cx="11341652" cy="5105418"/>
          </a:xfrm>
        </p:spPr>
        <p:txBody>
          <a:bodyPr>
            <a:normAutofit fontScale="77500" lnSpcReduction="20000"/>
          </a:bodyPr>
          <a:lstStyle/>
          <a:p>
            <a:pPr marL="717550" lvl="1" indent="0" algn="just">
              <a:buNone/>
            </a:pPr>
            <a:r>
              <a:rPr lang="en-AU" sz="4400" dirty="0" smtClean="0"/>
              <a:t>Some </a:t>
            </a:r>
            <a:r>
              <a:rPr lang="en-AU" sz="4400" dirty="0" smtClean="0"/>
              <a:t>participants were frightened to discover themselves in ICU without a voice to </a:t>
            </a:r>
            <a:r>
              <a:rPr lang="en-AU" sz="4400" dirty="0" smtClean="0"/>
              <a:t>ask questions</a:t>
            </a:r>
          </a:p>
          <a:p>
            <a:pPr marL="717550" lvl="1" indent="0">
              <a:buNone/>
            </a:pPr>
            <a:endParaRPr lang="en-AU" sz="4400" dirty="0" smtClean="0"/>
          </a:p>
          <a:p>
            <a:pPr marL="1258888" indent="-88900" algn="just">
              <a:buNone/>
            </a:pPr>
            <a:r>
              <a:rPr lang="en-AU" sz="3600" i="1" dirty="0" smtClean="0"/>
              <a:t>“When </a:t>
            </a:r>
            <a:r>
              <a:rPr lang="en-AU" sz="3600" i="1" dirty="0"/>
              <a:t>I went to talk…I just couldn’t talk. And I thought, ‘what’s happened to my throat,’ like it is like someone’s taken your voice off you. And that was the frightening part because I couldn’t relate to anybody. When I went to write, I couldn’t my hands were too weak I could only scribble…pretty frightening, because the questions you want to ask: what happened? What happened to me? What am I doing here? How did I get here</a:t>
            </a:r>
            <a:r>
              <a:rPr lang="en-AU" sz="3600" i="1" dirty="0" smtClean="0"/>
              <a:t>?”</a:t>
            </a:r>
            <a:endParaRPr lang="en-AU" sz="3600" dirty="0"/>
          </a:p>
          <a:p>
            <a:pPr marL="0" indent="0" algn="r">
              <a:buNone/>
            </a:pPr>
            <a:r>
              <a:rPr lang="en-AU" sz="2900" dirty="0"/>
              <a:t>(George 1</a:t>
            </a:r>
            <a:r>
              <a:rPr lang="en-AU" sz="2900" baseline="30000" dirty="0"/>
              <a:t>st</a:t>
            </a:r>
            <a:r>
              <a:rPr lang="en-AU" sz="2900" dirty="0"/>
              <a:t> Int</a:t>
            </a:r>
            <a:r>
              <a:rPr lang="en-AU" sz="2900" dirty="0" smtClean="0"/>
              <a:t>.)</a:t>
            </a:r>
          </a:p>
          <a:p>
            <a:pPr>
              <a:buFont typeface="Wingdings" charset="2"/>
              <a:buChar char="Ø"/>
            </a:pPr>
            <a:endParaRPr lang="en-AU" sz="2900"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71385" y="127000"/>
            <a:ext cx="1443318"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2075" y="127746"/>
            <a:ext cx="1532964" cy="1142254"/>
          </a:xfrm>
          <a:prstGeom prst="rect">
            <a:avLst/>
          </a:prstGeom>
        </p:spPr>
      </p:pic>
    </p:spTree>
    <p:extLst>
      <p:ext uri="{BB962C8B-B14F-4D97-AF65-F5344CB8AC3E}">
        <p14:creationId xmlns:p14="http://schemas.microsoft.com/office/powerpoint/2010/main" val="40870286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274513" cy="981033"/>
          </a:xfrm>
        </p:spPr>
        <p:txBody>
          <a:bodyPr>
            <a:normAutofit/>
          </a:bodyPr>
          <a:lstStyle/>
          <a:p>
            <a:r>
              <a:rPr lang="en-AU" dirty="0" smtClean="0">
                <a:solidFill>
                  <a:srgbClr val="0000FF"/>
                </a:solidFill>
              </a:rPr>
              <a:t>Being Voiceless</a:t>
            </a:r>
            <a:endParaRPr lang="en-AU" dirty="0">
              <a:solidFill>
                <a:srgbClr val="0000FF"/>
              </a:solidFill>
            </a:endParaRPr>
          </a:p>
        </p:txBody>
      </p:sp>
      <p:sp>
        <p:nvSpPr>
          <p:cNvPr id="3" name="Content Placeholder 2"/>
          <p:cNvSpPr>
            <a:spLocks noGrp="1"/>
          </p:cNvSpPr>
          <p:nvPr>
            <p:ph idx="1"/>
          </p:nvPr>
        </p:nvSpPr>
        <p:spPr>
          <a:xfrm>
            <a:off x="269401" y="1577805"/>
            <a:ext cx="11624425" cy="4679893"/>
          </a:xfrm>
        </p:spPr>
        <p:txBody>
          <a:bodyPr>
            <a:normAutofit fontScale="92500"/>
          </a:bodyPr>
          <a:lstStyle/>
          <a:p>
            <a:pPr marL="0" lvl="1" indent="0">
              <a:lnSpc>
                <a:spcPct val="120000"/>
              </a:lnSpc>
              <a:buNone/>
            </a:pPr>
            <a:r>
              <a:rPr lang="en-US" sz="2800" dirty="0"/>
              <a:t>Being voiceless represents the failure to communicate their feelings and intentions both to their family and medical </a:t>
            </a:r>
            <a:r>
              <a:rPr lang="en-US" sz="2800" dirty="0" smtClean="0"/>
              <a:t>staff</a:t>
            </a:r>
          </a:p>
          <a:p>
            <a:pPr marL="1071563" lvl="2" indent="-354013">
              <a:lnSpc>
                <a:spcPct val="120000"/>
              </a:lnSpc>
              <a:buFont typeface="Wingdings" charset="2"/>
              <a:buChar char="Ø"/>
            </a:pPr>
            <a:r>
              <a:rPr lang="en-AU" sz="2400" dirty="0" smtClean="0"/>
              <a:t>Being voiceless was associated with severance </a:t>
            </a:r>
            <a:r>
              <a:rPr lang="en-AU" sz="2400" dirty="0"/>
              <a:t>from the lived </a:t>
            </a:r>
            <a:r>
              <a:rPr lang="en-AU" sz="2400" dirty="0" smtClean="0"/>
              <a:t>other; </a:t>
            </a:r>
            <a:r>
              <a:rPr lang="en-AU" sz="2400" dirty="0"/>
              <a:t>being annoyed and frustrated by </a:t>
            </a:r>
            <a:r>
              <a:rPr lang="en-AU" sz="2400" dirty="0" smtClean="0"/>
              <a:t>the </a:t>
            </a:r>
            <a:r>
              <a:rPr lang="en-AU" sz="2400" dirty="0"/>
              <a:t>inability to communicate while others felt isolated. </a:t>
            </a:r>
          </a:p>
          <a:p>
            <a:pPr marL="1071563" lvl="2" indent="-354013">
              <a:buNone/>
            </a:pPr>
            <a:endParaRPr lang="en-AU" sz="2400" i="1" dirty="0"/>
          </a:p>
          <a:p>
            <a:pPr marL="1071563" lvl="1" indent="0">
              <a:buNone/>
            </a:pPr>
            <a:r>
              <a:rPr lang="en-AU" sz="2200" i="1" dirty="0" smtClean="0"/>
              <a:t>“I </a:t>
            </a:r>
            <a:r>
              <a:rPr lang="en-AU" sz="2200" i="1" dirty="0"/>
              <a:t>couldn’t talk, which was unfortunate, I had no voice and was just you know, what I wanted, trying to get my feelings across, but it was difficult. I knew what they were saying, but I couldn’t respond, </a:t>
            </a:r>
            <a:r>
              <a:rPr lang="en-AU" sz="2200" i="1" dirty="0" smtClean="0"/>
              <a:t>body </a:t>
            </a:r>
            <a:r>
              <a:rPr lang="en-AU" sz="2200" i="1" dirty="0"/>
              <a:t>movements and gestures… It was difficult. Knew what the daughter was saying: knew what the wife was saying, but it didn’t mean a great deal to me because I couldn’t respond in any way ... I was very frustrated</a:t>
            </a:r>
            <a:r>
              <a:rPr lang="en-AU" sz="2200" i="1" dirty="0" smtClean="0"/>
              <a:t>.”  </a:t>
            </a:r>
            <a:endParaRPr lang="en-AU" sz="2200" dirty="0"/>
          </a:p>
          <a:p>
            <a:pPr marL="1071563" indent="0" algn="r">
              <a:buNone/>
            </a:pPr>
            <a:r>
              <a:rPr lang="en-AU" sz="2000" dirty="0"/>
              <a:t>(Keith 1</a:t>
            </a:r>
            <a:r>
              <a:rPr lang="en-AU" sz="2000" baseline="30000" dirty="0"/>
              <a:t>st</a:t>
            </a:r>
            <a:r>
              <a:rPr lang="en-AU" sz="2000" dirty="0"/>
              <a:t> In</a:t>
            </a:r>
            <a:r>
              <a:rPr lang="en-AU" dirty="0"/>
              <a:t>t.)</a:t>
            </a:r>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79050" y="138043"/>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6422" y="116702"/>
            <a:ext cx="1532964" cy="1142254"/>
          </a:xfrm>
          <a:prstGeom prst="rect">
            <a:avLst/>
          </a:prstGeom>
        </p:spPr>
      </p:pic>
    </p:spTree>
    <p:extLst>
      <p:ext uri="{BB962C8B-B14F-4D97-AF65-F5344CB8AC3E}">
        <p14:creationId xmlns:p14="http://schemas.microsoft.com/office/powerpoint/2010/main" val="28570160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8" y="598158"/>
            <a:ext cx="5093091" cy="977977"/>
          </a:xfrm>
        </p:spPr>
        <p:txBody>
          <a:bodyPr/>
          <a:lstStyle/>
          <a:p>
            <a:r>
              <a:rPr lang="en-AU" dirty="0" smtClean="0">
                <a:solidFill>
                  <a:srgbClr val="0000FF"/>
                </a:solidFill>
              </a:rPr>
              <a:t>Being Voiceless.. </a:t>
            </a:r>
            <a:r>
              <a:rPr lang="en-AU" sz="2400" dirty="0" smtClean="0">
                <a:solidFill>
                  <a:srgbClr val="0000FF"/>
                </a:solidFill>
              </a:rPr>
              <a:t>Cont’d</a:t>
            </a:r>
            <a:endParaRPr lang="en-AU" sz="2400" dirty="0">
              <a:solidFill>
                <a:srgbClr val="0000FF"/>
              </a:solidFill>
            </a:endParaRPr>
          </a:p>
        </p:txBody>
      </p:sp>
      <p:sp>
        <p:nvSpPr>
          <p:cNvPr id="3" name="Content Placeholder 2"/>
          <p:cNvSpPr>
            <a:spLocks noGrp="1"/>
          </p:cNvSpPr>
          <p:nvPr>
            <p:ph idx="1"/>
          </p:nvPr>
        </p:nvSpPr>
        <p:spPr>
          <a:xfrm>
            <a:off x="370407" y="1680185"/>
            <a:ext cx="11236289" cy="4361177"/>
          </a:xfrm>
        </p:spPr>
        <p:txBody>
          <a:bodyPr>
            <a:normAutofit/>
          </a:bodyPr>
          <a:lstStyle/>
          <a:p>
            <a:pPr lvl="1" indent="-457200">
              <a:buFont typeface="Wingdings" charset="2"/>
              <a:buChar char="Ø"/>
            </a:pPr>
            <a:r>
              <a:rPr lang="en-AU" sz="2800" dirty="0"/>
              <a:t>In addition, losing the voice was tantamount to losing control and being </a:t>
            </a:r>
            <a:r>
              <a:rPr lang="en-AU" sz="2800" dirty="0" smtClean="0"/>
              <a:t>powerless</a:t>
            </a:r>
            <a:r>
              <a:rPr lang="en-US" sz="2800" dirty="0" smtClean="0"/>
              <a:t> and being subject to the ICU staff who had saved their life:</a:t>
            </a:r>
          </a:p>
          <a:p>
            <a:pPr marL="0" indent="0">
              <a:buNone/>
            </a:pPr>
            <a:endParaRPr lang="en-US" i="1" dirty="0" smtClean="0"/>
          </a:p>
          <a:p>
            <a:pPr marL="541338" indent="0">
              <a:buNone/>
            </a:pPr>
            <a:r>
              <a:rPr lang="en-US" sz="2400" i="1" dirty="0" smtClean="0"/>
              <a:t>“They </a:t>
            </a:r>
            <a:r>
              <a:rPr lang="en-US" sz="2400" i="1" dirty="0"/>
              <a:t>had that tube down my throat…//..I could not express myself…//… I guess you’re at their mercy because they’ve got you plugged into all their equipment and they’ve just saved your life so you’ve got to do as you’re told. </a:t>
            </a:r>
            <a:r>
              <a:rPr lang="en-US" sz="2400" i="1" dirty="0" smtClean="0"/>
              <a:t>“</a:t>
            </a:r>
          </a:p>
          <a:p>
            <a:pPr marL="0" indent="0">
              <a:buNone/>
            </a:pPr>
            <a:r>
              <a:rPr lang="en-US" sz="2400" i="1" dirty="0"/>
              <a:t>	</a:t>
            </a:r>
            <a:r>
              <a:rPr lang="en-US" sz="2400" i="1" dirty="0" smtClean="0"/>
              <a:t>																						</a:t>
            </a:r>
            <a:r>
              <a:rPr lang="en-US" sz="2400" dirty="0" smtClean="0"/>
              <a:t>(</a:t>
            </a:r>
            <a:r>
              <a:rPr lang="en-US" sz="2400" dirty="0"/>
              <a:t>Ian</a:t>
            </a:r>
            <a:r>
              <a:rPr lang="en-US" sz="2400" dirty="0" smtClean="0"/>
              <a:t>)</a:t>
            </a:r>
          </a:p>
          <a:p>
            <a:pPr marL="0" indent="0">
              <a:buNone/>
            </a:pPr>
            <a:endParaRPr lang="en-AU" dirty="0"/>
          </a:p>
          <a:p>
            <a:endParaRPr lang="en-AU"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412181" y="160131"/>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4335" y="160876"/>
            <a:ext cx="1532964" cy="1142254"/>
          </a:xfrm>
          <a:prstGeom prst="rect">
            <a:avLst/>
          </a:prstGeom>
        </p:spPr>
      </p:pic>
    </p:spTree>
    <p:extLst>
      <p:ext uri="{BB962C8B-B14F-4D97-AF65-F5344CB8AC3E}">
        <p14:creationId xmlns:p14="http://schemas.microsoft.com/office/powerpoint/2010/main" val="10478290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005664" cy="898598"/>
          </a:xfrm>
        </p:spPr>
        <p:txBody>
          <a:bodyPr/>
          <a:lstStyle/>
          <a:p>
            <a:r>
              <a:rPr lang="en-AU" dirty="0" smtClean="0">
                <a:solidFill>
                  <a:srgbClr val="0000FF"/>
                </a:solidFill>
              </a:rPr>
              <a:t>Being Trapped</a:t>
            </a:r>
            <a:endParaRPr lang="en-AU" dirty="0">
              <a:solidFill>
                <a:srgbClr val="0000FF"/>
              </a:solidFill>
            </a:endParaRPr>
          </a:p>
        </p:txBody>
      </p:sp>
      <p:sp>
        <p:nvSpPr>
          <p:cNvPr id="3" name="Content Placeholder 2"/>
          <p:cNvSpPr>
            <a:spLocks noGrp="1"/>
          </p:cNvSpPr>
          <p:nvPr>
            <p:ph idx="1"/>
          </p:nvPr>
        </p:nvSpPr>
        <p:spPr>
          <a:xfrm>
            <a:off x="357177" y="1547887"/>
            <a:ext cx="11006561" cy="4881798"/>
          </a:xfrm>
        </p:spPr>
        <p:txBody>
          <a:bodyPr>
            <a:normAutofit/>
          </a:bodyPr>
          <a:lstStyle/>
          <a:p>
            <a:pPr marL="0" lvl="1" indent="0">
              <a:buNone/>
            </a:pPr>
            <a:r>
              <a:rPr lang="en-US" sz="2800" dirty="0"/>
              <a:t>Being trapped describes the way the participants felt about being in a body the could not </a:t>
            </a:r>
            <a:r>
              <a:rPr lang="en-US" sz="2800" dirty="0" smtClean="0"/>
              <a:t>talk properly after their ICU discharge.</a:t>
            </a:r>
            <a:r>
              <a:rPr lang="en-AU" b="1" dirty="0"/>
              <a:t> </a:t>
            </a:r>
            <a:r>
              <a:rPr lang="en-AU" sz="2800" dirty="0" smtClean="0"/>
              <a:t>Their voice had become</a:t>
            </a:r>
            <a:r>
              <a:rPr lang="en-AU" sz="2800" dirty="0" smtClean="0"/>
              <a:t> unreliable.</a:t>
            </a:r>
            <a:endParaRPr lang="en-AU" sz="2800" dirty="0" smtClean="0"/>
          </a:p>
          <a:p>
            <a:pPr marL="274320" lvl="1" indent="0">
              <a:buNone/>
            </a:pPr>
            <a:r>
              <a:rPr lang="en-AU" sz="2400" dirty="0" smtClean="0"/>
              <a:t> </a:t>
            </a:r>
          </a:p>
          <a:p>
            <a:pPr marL="1071563" indent="0">
              <a:buNone/>
            </a:pPr>
            <a:r>
              <a:rPr lang="en-AU" sz="2400" i="1" dirty="0" smtClean="0"/>
              <a:t>“</a:t>
            </a:r>
            <a:r>
              <a:rPr lang="en-US" sz="2400" i="1" dirty="0" smtClean="0"/>
              <a:t>Now </a:t>
            </a:r>
            <a:r>
              <a:rPr lang="en-US" sz="2400" i="1" dirty="0"/>
              <a:t>and then my voice goes and I get very hoarse. ..//.. I can go alright but if I talk too much, my voice starts to go very croaky ..//.. But my voice has never really come back really clear. That’s really hoarse type thing ..//.. It is strange</a:t>
            </a:r>
            <a:r>
              <a:rPr lang="en-US" sz="2400" i="1" dirty="0" smtClean="0"/>
              <a:t>.”</a:t>
            </a:r>
            <a:endParaRPr lang="en-AU" sz="2400" dirty="0"/>
          </a:p>
          <a:p>
            <a:pPr marL="0" indent="0" algn="r">
              <a:buNone/>
            </a:pPr>
            <a:r>
              <a:rPr lang="en-US" sz="2200" dirty="0"/>
              <a:t>(George 1</a:t>
            </a:r>
            <a:r>
              <a:rPr lang="en-US" sz="2200" baseline="30000" dirty="0"/>
              <a:t>st</a:t>
            </a:r>
            <a:r>
              <a:rPr lang="en-US" sz="2200" dirty="0"/>
              <a:t> Int.)</a:t>
            </a:r>
            <a:endParaRPr lang="en-AU" sz="2200" dirty="0"/>
          </a:p>
          <a:p>
            <a:pPr marL="0" indent="0">
              <a:buNone/>
            </a:pPr>
            <a:r>
              <a:rPr lang="en-AU" sz="2200" dirty="0"/>
              <a:t> </a:t>
            </a:r>
          </a:p>
          <a:p>
            <a:endParaRPr lang="en-AU"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481820" y="149087"/>
            <a:ext cx="1443318"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6249" y="171921"/>
            <a:ext cx="1532964" cy="1028701"/>
          </a:xfrm>
          <a:prstGeom prst="rect">
            <a:avLst/>
          </a:prstGeom>
        </p:spPr>
      </p:pic>
    </p:spTree>
    <p:extLst>
      <p:ext uri="{BB962C8B-B14F-4D97-AF65-F5344CB8AC3E}">
        <p14:creationId xmlns:p14="http://schemas.microsoft.com/office/powerpoint/2010/main" val="23724207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18" y="430695"/>
            <a:ext cx="8022404" cy="1036661"/>
          </a:xfrm>
        </p:spPr>
        <p:txBody>
          <a:bodyPr>
            <a:normAutofit fontScale="90000"/>
          </a:bodyPr>
          <a:lstStyle/>
          <a:p>
            <a:r>
              <a:rPr lang="en-AU" dirty="0">
                <a:solidFill>
                  <a:srgbClr val="0000FF"/>
                </a:solidFill>
              </a:rPr>
              <a:t>Waiting for the familiar and reliable voice</a:t>
            </a:r>
          </a:p>
        </p:txBody>
      </p:sp>
      <p:sp>
        <p:nvSpPr>
          <p:cNvPr id="3" name="Content Placeholder 2"/>
          <p:cNvSpPr>
            <a:spLocks noGrp="1"/>
          </p:cNvSpPr>
          <p:nvPr>
            <p:ph idx="1"/>
          </p:nvPr>
        </p:nvSpPr>
        <p:spPr>
          <a:xfrm>
            <a:off x="317491" y="1468508"/>
            <a:ext cx="10659726" cy="5278693"/>
          </a:xfrm>
        </p:spPr>
        <p:txBody>
          <a:bodyPr>
            <a:normAutofit/>
          </a:bodyPr>
          <a:lstStyle/>
          <a:p>
            <a:pPr marL="0" lvl="1" indent="0">
              <a:buNone/>
            </a:pPr>
            <a:r>
              <a:rPr lang="en-AU" sz="2800" dirty="0"/>
              <a:t>Waiting for the familiar and reliable voice elucidates the participants’ uncertainty and anticipation for their normal voice to </a:t>
            </a:r>
            <a:r>
              <a:rPr lang="en-AU" sz="2800" dirty="0" smtClean="0"/>
              <a:t>return</a:t>
            </a:r>
            <a:r>
              <a:rPr lang="en-AU" sz="2800" dirty="0" smtClean="0"/>
              <a:t>. </a:t>
            </a:r>
            <a:r>
              <a:rPr lang="en-AU" sz="2800" dirty="0" smtClean="0"/>
              <a:t>They </a:t>
            </a:r>
            <a:r>
              <a:rPr lang="en-AU" sz="2800" dirty="0" smtClean="0"/>
              <a:t>found being with a different voice strange.</a:t>
            </a:r>
          </a:p>
          <a:p>
            <a:pPr marL="274320" lvl="1" indent="0">
              <a:buNone/>
            </a:pPr>
            <a:endParaRPr lang="en-AU" sz="2400" dirty="0" smtClean="0"/>
          </a:p>
          <a:p>
            <a:pPr marL="1071563" indent="0">
              <a:buNone/>
            </a:pPr>
            <a:r>
              <a:rPr lang="en-AU" i="1" dirty="0" smtClean="0"/>
              <a:t>“I </a:t>
            </a:r>
            <a:r>
              <a:rPr lang="en-AU" i="1" dirty="0"/>
              <a:t>am still waiting </a:t>
            </a:r>
            <a:r>
              <a:rPr lang="en-AU" i="1" dirty="0" smtClean="0"/>
              <a:t>… Now </a:t>
            </a:r>
            <a:r>
              <a:rPr lang="en-AU" i="1" dirty="0"/>
              <a:t>and then my voice goes and I get very hoarse. ... I can go alright but if I talk too much, my voice starts to go very croaky ... But my voice has never really come back really clear. That’s really hoarse type thing ... It is strange</a:t>
            </a:r>
            <a:r>
              <a:rPr lang="en-AU" i="1" dirty="0" smtClean="0"/>
              <a:t>.”</a:t>
            </a:r>
            <a:endParaRPr lang="en-AU" dirty="0"/>
          </a:p>
          <a:p>
            <a:pPr marL="0" indent="0" algn="r">
              <a:buNone/>
            </a:pPr>
            <a:r>
              <a:rPr lang="en-AU" dirty="0"/>
              <a:t>(George 1</a:t>
            </a:r>
            <a:r>
              <a:rPr lang="en-AU" baseline="30000" dirty="0"/>
              <a:t>st</a:t>
            </a:r>
            <a:r>
              <a:rPr lang="en-AU" dirty="0"/>
              <a:t> Int</a:t>
            </a:r>
            <a:r>
              <a:rPr lang="en-AU" dirty="0" smtClean="0"/>
              <a:t>.)</a:t>
            </a:r>
          </a:p>
          <a:p>
            <a:endParaRPr lang="en-AU" i="1" dirty="0" smtClean="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293562" y="182217"/>
            <a:ext cx="1631576"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5379" y="182964"/>
            <a:ext cx="1532964" cy="1142254"/>
          </a:xfrm>
          <a:prstGeom prst="rect">
            <a:avLst/>
          </a:prstGeom>
        </p:spPr>
      </p:pic>
    </p:spTree>
    <p:extLst>
      <p:ext uri="{BB962C8B-B14F-4D97-AF65-F5344CB8AC3E}">
        <p14:creationId xmlns:p14="http://schemas.microsoft.com/office/powerpoint/2010/main" val="30867048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39" y="400752"/>
            <a:ext cx="8481390" cy="1158140"/>
          </a:xfrm>
        </p:spPr>
        <p:txBody>
          <a:bodyPr>
            <a:normAutofit fontScale="90000"/>
          </a:bodyPr>
          <a:lstStyle/>
          <a:p>
            <a:r>
              <a:rPr lang="en-AU" dirty="0">
                <a:solidFill>
                  <a:srgbClr val="0000FF"/>
                </a:solidFill>
              </a:rPr>
              <a:t>Waiting for the familiar and reliable </a:t>
            </a:r>
            <a:r>
              <a:rPr lang="en-AU" dirty="0" smtClean="0">
                <a:solidFill>
                  <a:srgbClr val="0000FF"/>
                </a:solidFill>
              </a:rPr>
              <a:t>voice…Cont’d</a:t>
            </a:r>
            <a:endParaRPr lang="en-AU" dirty="0">
              <a:solidFill>
                <a:srgbClr val="0000FF"/>
              </a:solidFill>
            </a:endParaRPr>
          </a:p>
        </p:txBody>
      </p:sp>
      <p:sp>
        <p:nvSpPr>
          <p:cNvPr id="3" name="Content Placeholder 2"/>
          <p:cNvSpPr>
            <a:spLocks noGrp="1"/>
          </p:cNvSpPr>
          <p:nvPr>
            <p:ph idx="1"/>
          </p:nvPr>
        </p:nvSpPr>
        <p:spPr>
          <a:xfrm>
            <a:off x="340373" y="1617254"/>
            <a:ext cx="10913726" cy="5030502"/>
          </a:xfrm>
        </p:spPr>
        <p:txBody>
          <a:bodyPr>
            <a:normAutofit/>
          </a:bodyPr>
          <a:lstStyle/>
          <a:p>
            <a:pPr marL="0" indent="0">
              <a:buNone/>
            </a:pPr>
            <a:r>
              <a:rPr lang="en-AU" sz="2800" dirty="0" smtClean="0"/>
              <a:t>Some participants called the process of waiting as being in limbo because they did not know when the waiting would end.</a:t>
            </a:r>
          </a:p>
          <a:p>
            <a:pPr marL="0" indent="0">
              <a:buNone/>
            </a:pPr>
            <a:endParaRPr lang="en-AU" sz="2800" dirty="0" smtClean="0"/>
          </a:p>
          <a:p>
            <a:pPr marL="717550" indent="0">
              <a:buNone/>
            </a:pPr>
            <a:r>
              <a:rPr lang="en-AU" i="1" dirty="0" smtClean="0"/>
              <a:t>“</a:t>
            </a:r>
            <a:r>
              <a:rPr lang="en-AU" i="1" dirty="0"/>
              <a:t>So there we are-in limbo. Oh, it is annoying. You ’re talking softly and people can’t understand or hear you. You’ve got to sort of repeat yourself and you know that it’s not your normal voice and I’ll get that one day. They say its three to four months (oh God!) but it is so annoying for yourself because you haven’t got your normal voice; you can’t talk normal to people and they can’t understand you a lot of the times ... That makes you become frustrated... Give me time. I’ll talk properly, one day//Hopefully, one day too. I’ll be free.”</a:t>
            </a:r>
            <a:endParaRPr lang="en-AU" dirty="0"/>
          </a:p>
          <a:p>
            <a:pPr marL="717550" indent="0" algn="r">
              <a:buNone/>
            </a:pPr>
            <a:r>
              <a:rPr lang="en-AU" dirty="0"/>
              <a:t>(Keith 1st Int.</a:t>
            </a:r>
            <a:r>
              <a:rPr lang="en-AU" sz="2600" dirty="0"/>
              <a:t>)</a:t>
            </a:r>
          </a:p>
          <a:p>
            <a:endParaRPr lang="en-AU"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04920" y="120328"/>
            <a:ext cx="1631576"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8971" y="143050"/>
            <a:ext cx="1532964" cy="1142254"/>
          </a:xfrm>
          <a:prstGeom prst="rect">
            <a:avLst/>
          </a:prstGeom>
        </p:spPr>
      </p:pic>
    </p:spTree>
    <p:extLst>
      <p:ext uri="{BB962C8B-B14F-4D97-AF65-F5344CB8AC3E}">
        <p14:creationId xmlns:p14="http://schemas.microsoft.com/office/powerpoint/2010/main" val="37290277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533400"/>
            <a:ext cx="6094926" cy="990600"/>
          </a:xfrm>
        </p:spPr>
        <p:txBody>
          <a:bodyPr>
            <a:normAutofit fontScale="90000"/>
          </a:bodyPr>
          <a:lstStyle/>
          <a:p>
            <a:r>
              <a:rPr lang="en-AU" dirty="0" smtClean="0">
                <a:solidFill>
                  <a:srgbClr val="0000FF"/>
                </a:solidFill>
              </a:rPr>
              <a:t>DISCUSSION/CONCLUSION</a:t>
            </a:r>
            <a:endParaRPr lang="en-AU" dirty="0">
              <a:solidFill>
                <a:srgbClr val="0000FF"/>
              </a:solidFill>
            </a:endParaRPr>
          </a:p>
        </p:txBody>
      </p:sp>
      <p:sp>
        <p:nvSpPr>
          <p:cNvPr id="3" name="Content Placeholder 2"/>
          <p:cNvSpPr>
            <a:spLocks noGrp="1"/>
          </p:cNvSpPr>
          <p:nvPr>
            <p:ph idx="1"/>
          </p:nvPr>
        </p:nvSpPr>
        <p:spPr>
          <a:xfrm>
            <a:off x="224888" y="1706645"/>
            <a:ext cx="11580589" cy="4334717"/>
          </a:xfrm>
        </p:spPr>
        <p:txBody>
          <a:bodyPr>
            <a:noAutofit/>
          </a:bodyPr>
          <a:lstStyle/>
          <a:p>
            <a:pPr marL="541338" indent="-541338">
              <a:buFont typeface="Wingdings" charset="2"/>
              <a:buChar char="Ø"/>
            </a:pPr>
            <a:r>
              <a:rPr lang="en-AU" sz="2800" dirty="0" smtClean="0"/>
              <a:t>Communication </a:t>
            </a:r>
            <a:r>
              <a:rPr lang="en-AU" sz="2800" dirty="0"/>
              <a:t>difficulties continue to affect patients up to eleven months after ICU hospitalisation. </a:t>
            </a:r>
            <a:endParaRPr lang="en-AU" sz="2800" dirty="0" smtClean="0"/>
          </a:p>
          <a:p>
            <a:pPr marL="541338" indent="-541338">
              <a:buFont typeface="Wingdings" charset="2"/>
              <a:buChar char="Ø"/>
            </a:pPr>
            <a:r>
              <a:rPr lang="en-AU" sz="2800" dirty="0" smtClean="0"/>
              <a:t>This </a:t>
            </a:r>
            <a:r>
              <a:rPr lang="en-AU" sz="2800" dirty="0"/>
              <a:t>leaves the people with a loss of identity and feelings of being in limbo not knowing when their voice will come back. </a:t>
            </a:r>
            <a:endParaRPr lang="en-AU" sz="2800" dirty="0" smtClean="0"/>
          </a:p>
          <a:p>
            <a:pPr marL="541338" indent="-541338">
              <a:buFont typeface="Wingdings" charset="2"/>
              <a:buChar char="Ø"/>
            </a:pPr>
            <a:r>
              <a:rPr lang="en-AU" sz="2800" dirty="0" smtClean="0"/>
              <a:t>This </a:t>
            </a:r>
            <a:r>
              <a:rPr lang="en-AU" sz="2800" dirty="0"/>
              <a:t>calls for further qualitative research into the experience of communication difficulties after ICU hospitalisation</a:t>
            </a:r>
            <a:r>
              <a:rPr lang="en-AU" sz="2800" dirty="0" smtClean="0"/>
              <a:t>.</a:t>
            </a:r>
          </a:p>
          <a:p>
            <a:pPr marL="541338" indent="-541338">
              <a:buFont typeface="Wingdings" charset="2"/>
              <a:buChar char="Ø"/>
            </a:pPr>
            <a:r>
              <a:rPr lang="en-AU" sz="2800" dirty="0" smtClean="0"/>
              <a:t>It </a:t>
            </a:r>
            <a:r>
              <a:rPr lang="en-AU" sz="2800" dirty="0"/>
              <a:t>is hoped that it has challenged clinicians to treat patients as individuals with unique and ongoing needs resulting from their critical illness and ICU hospitalization (Tembo, 2012; Tembo et al., 2012). </a:t>
            </a:r>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015526" y="248478"/>
            <a:ext cx="1766047"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6597" y="370703"/>
            <a:ext cx="1532964" cy="995083"/>
          </a:xfrm>
          <a:prstGeom prst="rect">
            <a:avLst/>
          </a:prstGeom>
        </p:spPr>
      </p:pic>
    </p:spTree>
    <p:extLst>
      <p:ext uri="{BB962C8B-B14F-4D97-AF65-F5344CB8AC3E}">
        <p14:creationId xmlns:p14="http://schemas.microsoft.com/office/powerpoint/2010/main" val="1554731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193280" cy="990600"/>
          </a:xfrm>
        </p:spPr>
        <p:txBody>
          <a:bodyPr/>
          <a:lstStyle/>
          <a:p>
            <a:r>
              <a:rPr lang="en-AU" dirty="0" smtClean="0">
                <a:solidFill>
                  <a:srgbClr val="0000FF"/>
                </a:solidFill>
              </a:rPr>
              <a:t>REFERENCES</a:t>
            </a:r>
            <a:endParaRPr lang="en-AU" dirty="0">
              <a:solidFill>
                <a:srgbClr val="0000FF"/>
              </a:solidFill>
            </a:endParaRPr>
          </a:p>
        </p:txBody>
      </p:sp>
      <p:sp>
        <p:nvSpPr>
          <p:cNvPr id="3" name="Content Placeholder 2"/>
          <p:cNvSpPr>
            <a:spLocks noGrp="1"/>
          </p:cNvSpPr>
          <p:nvPr>
            <p:ph idx="1"/>
          </p:nvPr>
        </p:nvSpPr>
        <p:spPr>
          <a:xfrm>
            <a:off x="187739" y="1521428"/>
            <a:ext cx="11352696" cy="4921487"/>
          </a:xfrm>
        </p:spPr>
        <p:txBody>
          <a:bodyPr>
            <a:normAutofit fontScale="92500" lnSpcReduction="20000"/>
          </a:bodyPr>
          <a:lstStyle/>
          <a:p>
            <a:pPr marL="457200" indent="-457200">
              <a:buFont typeface="+mj-lt"/>
              <a:buAutoNum type="arabicPeriod"/>
            </a:pPr>
            <a:r>
              <a:rPr lang="en-AU" dirty="0" err="1" smtClean="0"/>
              <a:t>Almerud</a:t>
            </a:r>
            <a:r>
              <a:rPr lang="en-AU" dirty="0" err="1"/>
              <a:t>-Österberg</a:t>
            </a:r>
            <a:r>
              <a:rPr lang="en-AU" dirty="0"/>
              <a:t>, S. (2010) </a:t>
            </a:r>
            <a:r>
              <a:rPr lang="en-AU" dirty="0" err="1"/>
              <a:t>Visualism</a:t>
            </a:r>
            <a:r>
              <a:rPr lang="en-AU" dirty="0"/>
              <a:t> and </a:t>
            </a:r>
            <a:r>
              <a:rPr lang="en-AU" dirty="0" err="1"/>
              <a:t>technification</a:t>
            </a:r>
            <a:r>
              <a:rPr lang="en-AU" dirty="0"/>
              <a:t>—The patient behind the screen. </a:t>
            </a:r>
            <a:r>
              <a:rPr lang="en-AU" i="1" dirty="0"/>
              <a:t>International Journal of Qualitative Studies on Health and Well-Being</a:t>
            </a:r>
            <a:r>
              <a:rPr lang="en-AU" dirty="0"/>
              <a:t>, 5, 5223.  </a:t>
            </a:r>
          </a:p>
          <a:p>
            <a:pPr marL="457200" indent="-457200">
              <a:buFont typeface="+mj-lt"/>
              <a:buAutoNum type="arabicPeriod"/>
            </a:pPr>
            <a:r>
              <a:rPr lang="en-AU" dirty="0" err="1"/>
              <a:t>Caroll</a:t>
            </a:r>
            <a:r>
              <a:rPr lang="en-AU" dirty="0"/>
              <a:t>, S.M. (2007) Silent, slow life world: The communication experience of non-vocal ventilated patients. </a:t>
            </a:r>
            <a:r>
              <a:rPr lang="en-AU" i="1" dirty="0"/>
              <a:t>Qualitative Health Research</a:t>
            </a:r>
            <a:r>
              <a:rPr lang="en-AU" dirty="0"/>
              <a:t>, 17, 1165-1177. </a:t>
            </a:r>
            <a:r>
              <a:rPr lang="en-AU" u="sng" dirty="0" smtClean="0"/>
              <a:t>doi:10.1177/1049732307307334</a:t>
            </a:r>
          </a:p>
          <a:p>
            <a:pPr marL="457200" indent="-457200">
              <a:buFont typeface="+mj-lt"/>
              <a:buAutoNum type="arabicPeriod"/>
            </a:pPr>
            <a:r>
              <a:rPr lang="en-AU" dirty="0" smtClean="0"/>
              <a:t>S675</a:t>
            </a:r>
            <a:r>
              <a:rPr lang="en-AU" dirty="0"/>
              <a:t>. </a:t>
            </a:r>
            <a:r>
              <a:rPr lang="en-AU" u="sng" dirty="0"/>
              <a:t>doi:10.1097/CCM.0b013e3181f203aa </a:t>
            </a:r>
            <a:r>
              <a:rPr lang="en-AU" dirty="0"/>
              <a:t> </a:t>
            </a:r>
          </a:p>
          <a:p>
            <a:pPr marL="457200" indent="-457200">
              <a:buFont typeface="+mj-lt"/>
              <a:buAutoNum type="arabicPeriod"/>
            </a:pPr>
            <a:r>
              <a:rPr lang="en-AU" dirty="0" err="1"/>
              <a:t>Happ</a:t>
            </a:r>
            <a:r>
              <a:rPr lang="en-AU" dirty="0"/>
              <a:t>, M.B., Harrington, C. and </a:t>
            </a:r>
            <a:r>
              <a:rPr lang="en-AU" dirty="0" err="1"/>
              <a:t>Kluger</a:t>
            </a:r>
            <a:r>
              <a:rPr lang="en-AU" dirty="0"/>
              <a:t>, M. (2006) Non- speaking older adults in the ICU. </a:t>
            </a:r>
            <a:r>
              <a:rPr lang="en-AU" i="1" dirty="0"/>
              <a:t>American Journal of Nursing</a:t>
            </a:r>
            <a:r>
              <a:rPr lang="en-AU" dirty="0"/>
              <a:t>, 106, 30.  </a:t>
            </a:r>
          </a:p>
          <a:p>
            <a:pPr marL="457200" indent="-457200">
              <a:buFont typeface="+mj-lt"/>
              <a:buAutoNum type="arabicPeriod"/>
            </a:pPr>
            <a:r>
              <a:rPr lang="en-AU" dirty="0" err="1"/>
              <a:t>Happ</a:t>
            </a:r>
            <a:r>
              <a:rPr lang="en-AU" dirty="0"/>
              <a:t>, M.B., Garrett, K., </a:t>
            </a:r>
            <a:r>
              <a:rPr lang="en-AU" dirty="0" err="1"/>
              <a:t>DiVirgilio</a:t>
            </a:r>
            <a:r>
              <a:rPr lang="en-AU" dirty="0"/>
              <a:t>, D., Thomas, M., Tate, J., George, E., </a:t>
            </a:r>
            <a:r>
              <a:rPr lang="en-AU" i="1" dirty="0"/>
              <a:t>et al</a:t>
            </a:r>
            <a:r>
              <a:rPr lang="en-AU" dirty="0"/>
              <a:t>. (2011) Nurse-patient </a:t>
            </a:r>
            <a:r>
              <a:rPr lang="en-AU" dirty="0" err="1"/>
              <a:t>commu-nication</a:t>
            </a:r>
            <a:r>
              <a:rPr lang="en-AU" dirty="0"/>
              <a:t> interactions in the intensive care unit. </a:t>
            </a:r>
            <a:r>
              <a:rPr lang="en-AU" i="1" dirty="0"/>
              <a:t>American Journal of Critical Care</a:t>
            </a:r>
            <a:r>
              <a:rPr lang="en-AU" dirty="0"/>
              <a:t>, 20, e28-e40. </a:t>
            </a:r>
            <a:r>
              <a:rPr lang="en-AU" u="sng" dirty="0"/>
              <a:t>http://www.ajcconline.org,</a:t>
            </a:r>
            <a:r>
              <a:rPr lang="en-AU" i="1" u="sng" dirty="0"/>
              <a:t>Accessedon12/04/2011 </a:t>
            </a:r>
            <a:r>
              <a:rPr lang="en-AU" dirty="0"/>
              <a:t> </a:t>
            </a:r>
          </a:p>
          <a:p>
            <a:pPr marL="457200" indent="-457200">
              <a:buFont typeface="+mj-lt"/>
              <a:buAutoNum type="arabicPeriod"/>
            </a:pPr>
            <a:r>
              <a:rPr lang="en-AU" dirty="0"/>
              <a:t>Khan, J.M., Benson, N.M., Appleby, D., Carson, S.S. and </a:t>
            </a:r>
            <a:r>
              <a:rPr lang="en-AU" dirty="0" err="1"/>
              <a:t>Iwashyna</a:t>
            </a:r>
            <a:r>
              <a:rPr lang="en-AU" dirty="0"/>
              <a:t>, T.J. (2010) Long-term acute care hospital utilisation after critical illness. </a:t>
            </a:r>
            <a:r>
              <a:rPr lang="en-AU" i="1" dirty="0"/>
              <a:t>Journal of the American Medical Association</a:t>
            </a:r>
            <a:r>
              <a:rPr lang="en-AU" dirty="0"/>
              <a:t>, 303, 2253-2259. </a:t>
            </a:r>
            <a:r>
              <a:rPr lang="en-AU" u="sng" dirty="0"/>
              <a:t>doi:10.1001/jama.2010.761 </a:t>
            </a:r>
            <a:endParaRPr lang="en-AU" u="sng" dirty="0" smtClean="0"/>
          </a:p>
          <a:p>
            <a:pPr marL="457200" indent="-457200">
              <a:buFont typeface="+mj-lt"/>
              <a:buAutoNum type="arabicPeriod"/>
            </a:pPr>
            <a:r>
              <a:rPr lang="en-AU" u="sng" dirty="0" err="1" smtClean="0"/>
              <a:t>Tembo</a:t>
            </a:r>
            <a:r>
              <a:rPr lang="en-AU" u="sng" dirty="0" smtClean="0"/>
              <a:t>, A. C.</a:t>
            </a:r>
            <a:r>
              <a:rPr lang="en-AU" dirty="0"/>
              <a:t> </a:t>
            </a:r>
            <a:r>
              <a:rPr lang="en-AU" dirty="0" smtClean="0"/>
              <a:t>(2012) Being in Limbo: The experience of critical illness in ICU and Beyond. PhD Thesis. </a:t>
            </a:r>
            <a:r>
              <a:rPr lang="en-AU" dirty="0"/>
              <a:t>The University of Newcastle</a:t>
            </a:r>
            <a:r>
              <a:rPr lang="en-AU" dirty="0" smtClean="0"/>
              <a:t>, Australia</a:t>
            </a:r>
            <a:r>
              <a:rPr lang="en-AU" dirty="0" smtClean="0"/>
              <a:t>. </a:t>
            </a:r>
            <a:endParaRPr lang="en-AU" dirty="0"/>
          </a:p>
          <a:p>
            <a:pPr marL="457200" indent="-457200">
              <a:buFont typeface="+mj-lt"/>
              <a:buAutoNum type="arabicPeriod"/>
            </a:pPr>
            <a:endParaRPr lang="en-AU" dirty="0" smtClean="0"/>
          </a:p>
          <a:p>
            <a:pPr marL="457200" indent="-457200">
              <a:buFont typeface="+mj-lt"/>
              <a:buAutoNum type="arabicPeriod"/>
            </a:pPr>
            <a:endParaRPr lang="en-AU" dirty="0"/>
          </a:p>
          <a:p>
            <a:pPr marL="457200" indent="-457200">
              <a:buFont typeface="+mj-lt"/>
              <a:buAutoNum type="arabicPeriod"/>
            </a:pPr>
            <a:endParaRPr lang="en-AU"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061648" y="259521"/>
            <a:ext cx="1631576"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9292" y="249224"/>
            <a:ext cx="1532964" cy="995083"/>
          </a:xfrm>
          <a:prstGeom prst="rect">
            <a:avLst/>
          </a:prstGeom>
        </p:spPr>
      </p:pic>
    </p:spTree>
    <p:extLst>
      <p:ext uri="{BB962C8B-B14F-4D97-AF65-F5344CB8AC3E}">
        <p14:creationId xmlns:p14="http://schemas.microsoft.com/office/powerpoint/2010/main" val="17928633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68007" y="237435"/>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3727" y="238181"/>
            <a:ext cx="1532964" cy="1142254"/>
          </a:xfrm>
          <a:prstGeom prst="rect">
            <a:avLst/>
          </a:prstGeom>
        </p:spPr>
      </p:pic>
      <p:sp>
        <p:nvSpPr>
          <p:cNvPr id="10" name="TextBox 9"/>
          <p:cNvSpPr txBox="1"/>
          <p:nvPr/>
        </p:nvSpPr>
        <p:spPr>
          <a:xfrm>
            <a:off x="1293675" y="2029802"/>
            <a:ext cx="9447391" cy="3231654"/>
          </a:xfrm>
          <a:prstGeom prst="rect">
            <a:avLst/>
          </a:prstGeom>
          <a:noFill/>
        </p:spPr>
        <p:txBody>
          <a:bodyPr wrap="square" rtlCol="0">
            <a:spAutoFit/>
          </a:bodyPr>
          <a:lstStyle/>
          <a:p>
            <a:pPr algn="ctr"/>
            <a:r>
              <a:rPr lang="en-US" sz="4000" dirty="0" smtClean="0">
                <a:solidFill>
                  <a:srgbClr val="0000FF"/>
                </a:solidFill>
              </a:rPr>
              <a:t>QUESTIONS</a:t>
            </a:r>
          </a:p>
          <a:p>
            <a:pPr algn="ctr"/>
            <a:endParaRPr lang="en-US" sz="4000" dirty="0">
              <a:solidFill>
                <a:srgbClr val="0000FF"/>
              </a:solidFill>
            </a:endParaRPr>
          </a:p>
          <a:p>
            <a:pPr algn="ctr"/>
            <a:r>
              <a:rPr lang="en-US" sz="8800" dirty="0" smtClean="0">
                <a:solidFill>
                  <a:srgbClr val="0000FF"/>
                </a:solidFill>
              </a:rPr>
              <a:t>?</a:t>
            </a:r>
          </a:p>
          <a:p>
            <a:endParaRPr lang="en-US" dirty="0"/>
          </a:p>
          <a:p>
            <a:endParaRPr lang="en-US" dirty="0"/>
          </a:p>
        </p:txBody>
      </p:sp>
    </p:spTree>
    <p:extLst>
      <p:ext uri="{BB962C8B-B14F-4D97-AF65-F5344CB8AC3E}">
        <p14:creationId xmlns:p14="http://schemas.microsoft.com/office/powerpoint/2010/main" val="15908949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894" y="979635"/>
            <a:ext cx="5808898" cy="862514"/>
          </a:xfrm>
        </p:spPr>
        <p:txBody>
          <a:bodyPr>
            <a:noAutofit/>
          </a:bodyPr>
          <a:lstStyle/>
          <a:p>
            <a:r>
              <a:rPr lang="en-US" sz="3200" dirty="0">
                <a:solidFill>
                  <a:srgbClr val="0000FF"/>
                </a:solidFill>
              </a:rPr>
              <a:t>PRESENTATION OUTLINE</a:t>
            </a:r>
            <a:r>
              <a:rPr lang="en-AU" sz="3200" dirty="0">
                <a:solidFill>
                  <a:srgbClr val="0000FF"/>
                </a:solidFill>
              </a:rPr>
              <a:t/>
            </a:r>
            <a:br>
              <a:rPr lang="en-AU" sz="3200" dirty="0">
                <a:solidFill>
                  <a:srgbClr val="0000FF"/>
                </a:solidFill>
              </a:rPr>
            </a:br>
            <a:endParaRPr lang="en-US" sz="3200" dirty="0">
              <a:solidFill>
                <a:srgbClr val="0000FF"/>
              </a:solidFill>
            </a:endParaRPr>
          </a:p>
        </p:txBody>
      </p:sp>
      <p:sp>
        <p:nvSpPr>
          <p:cNvPr id="3" name="Content Placeholder 2"/>
          <p:cNvSpPr>
            <a:spLocks noGrp="1"/>
          </p:cNvSpPr>
          <p:nvPr>
            <p:ph idx="1"/>
          </p:nvPr>
        </p:nvSpPr>
        <p:spPr>
          <a:xfrm>
            <a:off x="331303" y="1988291"/>
            <a:ext cx="9983305" cy="4053071"/>
          </a:xfrm>
        </p:spPr>
        <p:txBody>
          <a:bodyPr>
            <a:noAutofit/>
          </a:bodyPr>
          <a:lstStyle/>
          <a:p>
            <a:pPr marL="717550" indent="-717550">
              <a:lnSpc>
                <a:spcPct val="120000"/>
              </a:lnSpc>
              <a:buFont typeface="Wingdings" charset="2"/>
              <a:buChar char="Ø"/>
            </a:pPr>
            <a:r>
              <a:rPr lang="en-US" sz="3200" dirty="0"/>
              <a:t>Background</a:t>
            </a:r>
          </a:p>
          <a:p>
            <a:pPr marL="717550" indent="-717550">
              <a:lnSpc>
                <a:spcPct val="120000"/>
              </a:lnSpc>
              <a:buFont typeface="Wingdings" charset="2"/>
              <a:buChar char="Ø"/>
            </a:pPr>
            <a:r>
              <a:rPr lang="en-US" sz="3200" dirty="0" smtClean="0"/>
              <a:t>Aim</a:t>
            </a:r>
            <a:r>
              <a:rPr lang="en-US" sz="3200" dirty="0"/>
              <a:t>/Objective of Study</a:t>
            </a:r>
          </a:p>
          <a:p>
            <a:pPr marL="717550" indent="-717550">
              <a:lnSpc>
                <a:spcPct val="120000"/>
              </a:lnSpc>
              <a:buFont typeface="Wingdings" charset="2"/>
              <a:buChar char="Ø"/>
            </a:pPr>
            <a:r>
              <a:rPr lang="en-US" sz="3200" dirty="0" smtClean="0"/>
              <a:t>Methodology</a:t>
            </a:r>
            <a:endParaRPr lang="en-US" sz="3200" dirty="0"/>
          </a:p>
          <a:p>
            <a:pPr marL="717550" indent="-717550">
              <a:lnSpc>
                <a:spcPct val="120000"/>
              </a:lnSpc>
              <a:buFont typeface="Wingdings" charset="2"/>
              <a:buChar char="Ø"/>
            </a:pPr>
            <a:r>
              <a:rPr lang="en-US" sz="3200" dirty="0" smtClean="0"/>
              <a:t>Methods </a:t>
            </a:r>
            <a:r>
              <a:rPr lang="en-US" sz="3200" dirty="0"/>
              <a:t>and Design</a:t>
            </a:r>
          </a:p>
          <a:p>
            <a:pPr marL="717550" indent="-717550">
              <a:lnSpc>
                <a:spcPct val="120000"/>
              </a:lnSpc>
              <a:buFont typeface="Wingdings" charset="2"/>
              <a:buChar char="Ø"/>
            </a:pPr>
            <a:r>
              <a:rPr lang="en-US" sz="3200" dirty="0"/>
              <a:t>Findings</a:t>
            </a:r>
          </a:p>
          <a:p>
            <a:pPr marL="717550" indent="-717550">
              <a:lnSpc>
                <a:spcPct val="120000"/>
              </a:lnSpc>
              <a:buFont typeface="Wingdings" charset="2"/>
              <a:buChar char="Ø"/>
            </a:pPr>
            <a:r>
              <a:rPr lang="en-US" sz="3200" dirty="0" smtClean="0"/>
              <a:t>Discussion /Conclusion</a:t>
            </a:r>
            <a:endParaRPr lang="en-US" sz="3200" dirty="0">
              <a:solidFill>
                <a:schemeClr val="accent2"/>
              </a:solidFill>
            </a:endParaRPr>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202355" y="259521"/>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9912" y="243508"/>
            <a:ext cx="1438837" cy="1181100"/>
          </a:xfrm>
          <a:prstGeom prst="rect">
            <a:avLst/>
          </a:prstGeom>
        </p:spPr>
      </p:pic>
    </p:spTree>
    <p:extLst>
      <p:ext uri="{BB962C8B-B14F-4D97-AF65-F5344CB8AC3E}">
        <p14:creationId xmlns:p14="http://schemas.microsoft.com/office/powerpoint/2010/main" val="789615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505" y="596772"/>
            <a:ext cx="4701405" cy="1142400"/>
          </a:xfrm>
        </p:spPr>
        <p:txBody>
          <a:bodyPr/>
          <a:lstStyle/>
          <a:p>
            <a:r>
              <a:rPr lang="en-AU" dirty="0" smtClean="0">
                <a:solidFill>
                  <a:srgbClr val="0000FF"/>
                </a:solidFill>
              </a:rPr>
              <a:t>BACKGROUND</a:t>
            </a:r>
            <a:endParaRPr lang="en-AU" dirty="0">
              <a:solidFill>
                <a:srgbClr val="0000FF"/>
              </a:solidFill>
            </a:endParaRPr>
          </a:p>
        </p:txBody>
      </p:sp>
      <p:sp>
        <p:nvSpPr>
          <p:cNvPr id="3" name="Content Placeholder 2"/>
          <p:cNvSpPr>
            <a:spLocks noGrp="1"/>
          </p:cNvSpPr>
          <p:nvPr>
            <p:ph idx="1"/>
          </p:nvPr>
        </p:nvSpPr>
        <p:spPr>
          <a:xfrm>
            <a:off x="710463" y="1774493"/>
            <a:ext cx="9537883" cy="4564464"/>
          </a:xfrm>
        </p:spPr>
        <p:txBody>
          <a:bodyPr>
            <a:normAutofit/>
          </a:bodyPr>
          <a:lstStyle/>
          <a:p>
            <a:pPr marL="717550" indent="-442913" algn="just">
              <a:buFont typeface="Wingdings" charset="2"/>
              <a:buChar char="Ø"/>
              <a:defRPr/>
            </a:pPr>
            <a:r>
              <a:rPr lang="en-AU" sz="2800" dirty="0" smtClean="0"/>
              <a:t>In the Cartesian driven technologically advanced animated Intensive Care Units (ICU) coupled with practice innovations the quest to improve patients’ physical outcomes and efficiency, patients can be </a:t>
            </a:r>
            <a:r>
              <a:rPr lang="en-AU" sz="2800" b="1" dirty="0" smtClean="0"/>
              <a:t>objectified</a:t>
            </a:r>
            <a:r>
              <a:rPr lang="en-AU" sz="2800" dirty="0" smtClean="0"/>
              <a:t> and become </a:t>
            </a:r>
            <a:r>
              <a:rPr lang="en-AU" sz="2800" b="1" dirty="0" smtClean="0"/>
              <a:t>invisible</a:t>
            </a:r>
            <a:r>
              <a:rPr lang="en-AU" sz="2800" dirty="0" smtClean="0"/>
              <a:t>. </a:t>
            </a:r>
          </a:p>
          <a:p>
            <a:pPr marL="274637" indent="0" algn="just">
              <a:buNone/>
              <a:defRPr/>
            </a:pPr>
            <a:endParaRPr lang="en-AU" sz="2800" dirty="0" smtClean="0"/>
          </a:p>
          <a:p>
            <a:pPr marL="1169988" lvl="1" indent="-442913" algn="just">
              <a:buFont typeface="Wingdings" panose="05000000000000000000" pitchFamily="2" charset="2"/>
              <a:buChar char="Ø"/>
              <a:defRPr/>
            </a:pPr>
            <a:r>
              <a:rPr lang="en-AU" sz="2600" dirty="0" smtClean="0"/>
              <a:t>the </a:t>
            </a:r>
            <a:r>
              <a:rPr lang="en-AU" sz="2600" dirty="0"/>
              <a:t>patient is broken into biochemical and anatomical components as opposed to a whole person with existential needs. </a:t>
            </a:r>
            <a:endParaRPr lang="en-AU" sz="2600" dirty="0" smtClean="0"/>
          </a:p>
          <a:p>
            <a:pPr marL="457200" lvl="1" indent="0" algn="just">
              <a:buNone/>
              <a:defRPr/>
            </a:pPr>
            <a:endParaRPr lang="en-AU" sz="2600"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224442" y="193261"/>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3825" y="166204"/>
            <a:ext cx="1438837" cy="1181100"/>
          </a:xfrm>
          <a:prstGeom prst="rect">
            <a:avLst/>
          </a:prstGeom>
        </p:spPr>
      </p:pic>
    </p:spTree>
    <p:extLst>
      <p:ext uri="{BB962C8B-B14F-4D97-AF65-F5344CB8AC3E}">
        <p14:creationId xmlns:p14="http://schemas.microsoft.com/office/powerpoint/2010/main" val="31044905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22545" cy="990600"/>
          </a:xfrm>
        </p:spPr>
        <p:txBody>
          <a:bodyPr/>
          <a:lstStyle/>
          <a:p>
            <a:r>
              <a:rPr lang="en-AU" dirty="0" smtClean="0">
                <a:solidFill>
                  <a:srgbClr val="0000FF"/>
                </a:solidFill>
              </a:rPr>
              <a:t>BACKGROUND CONT’D</a:t>
            </a:r>
            <a:endParaRPr lang="en-AU" dirty="0">
              <a:solidFill>
                <a:srgbClr val="0000FF"/>
              </a:solidFill>
            </a:endParaRPr>
          </a:p>
        </p:txBody>
      </p:sp>
      <p:sp>
        <p:nvSpPr>
          <p:cNvPr id="3" name="Content Placeholder 2"/>
          <p:cNvSpPr>
            <a:spLocks noGrp="1"/>
          </p:cNvSpPr>
          <p:nvPr>
            <p:ph idx="1"/>
          </p:nvPr>
        </p:nvSpPr>
        <p:spPr/>
        <p:txBody>
          <a:bodyPr>
            <a:normAutofit fontScale="92500"/>
          </a:bodyPr>
          <a:lstStyle/>
          <a:p>
            <a:pPr marL="717550" indent="-717550">
              <a:buFont typeface="Wingdings" charset="2"/>
              <a:buChar char="Ø"/>
            </a:pPr>
            <a:r>
              <a:rPr lang="en-AU" sz="2800" dirty="0" smtClean="0"/>
              <a:t>Studies </a:t>
            </a:r>
            <a:r>
              <a:rPr lang="en-AU" sz="2800" dirty="0"/>
              <a:t>that have examined the impact of technology and ventilation for patients have demonstrated the distressing nature of being ventilated, either through an endotracheal tube (ETT) or tracheostomy. </a:t>
            </a:r>
            <a:endParaRPr lang="en-AU" sz="2800" dirty="0" smtClean="0"/>
          </a:p>
          <a:p>
            <a:pPr marL="717550" indent="-717550">
              <a:buFont typeface="Wingdings" charset="2"/>
              <a:buChar char="Ø"/>
            </a:pPr>
            <a:r>
              <a:rPr lang="en-AU" sz="2800" dirty="0" smtClean="0"/>
              <a:t>The distress </a:t>
            </a:r>
            <a:r>
              <a:rPr lang="en-AU" sz="2800" dirty="0"/>
              <a:t>is </a:t>
            </a:r>
            <a:r>
              <a:rPr lang="en-AU" sz="2800" dirty="0" smtClean="0"/>
              <a:t>associated largely with </a:t>
            </a:r>
            <a:r>
              <a:rPr lang="en-AU" sz="2800" dirty="0"/>
              <a:t>the inability to speak and communicate effectively with staff and family. </a:t>
            </a:r>
            <a:endParaRPr lang="en-AU" sz="2800" dirty="0" smtClean="0"/>
          </a:p>
          <a:p>
            <a:pPr marL="717550" indent="-717550">
              <a:buFont typeface="Wingdings" charset="2"/>
              <a:buChar char="Ø"/>
            </a:pPr>
            <a:r>
              <a:rPr lang="en-AU" sz="2800" dirty="0" smtClean="0"/>
              <a:t>In addition, communication </a:t>
            </a:r>
            <a:r>
              <a:rPr lang="en-AU" sz="2800" dirty="0"/>
              <a:t>difficulties are related to feelings of powerlessness and vulnerability resulting in frustration, anxiety and possibly delirium (</a:t>
            </a:r>
            <a:r>
              <a:rPr lang="en-AU" sz="2800" dirty="0" err="1"/>
              <a:t>Happ</a:t>
            </a:r>
            <a:r>
              <a:rPr lang="en-AU" sz="2800" dirty="0"/>
              <a:t>, 2001).  </a:t>
            </a:r>
            <a:endParaRPr lang="en-AU" sz="2800" dirty="0" smtClean="0"/>
          </a:p>
          <a:p>
            <a:pPr marL="717550" indent="-717550">
              <a:buFont typeface="Wingdings" charset="2"/>
              <a:buChar char="Ø"/>
            </a:pPr>
            <a:r>
              <a:rPr lang="en-AU" sz="2800" dirty="0" smtClean="0"/>
              <a:t>Compounding </a:t>
            </a:r>
            <a:r>
              <a:rPr lang="en-AU" sz="2800" dirty="0"/>
              <a:t>factors have been linked to nurses’ busyness and inability to lip </a:t>
            </a:r>
            <a:r>
              <a:rPr lang="en-AU" sz="2800" dirty="0" smtClean="0"/>
              <a:t>read, patients</a:t>
            </a:r>
            <a:r>
              <a:rPr lang="en-AU" sz="2800" dirty="0"/>
              <a:t>’ personality and inability to write (ibid). </a:t>
            </a:r>
          </a:p>
          <a:p>
            <a:pPr>
              <a:buFont typeface="Wingdings" charset="2"/>
              <a:buChar char="Ø"/>
            </a:pP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5813" y="205051"/>
            <a:ext cx="1532964" cy="934571"/>
          </a:xfrm>
          <a:prstGeom prst="rect">
            <a:avLst/>
          </a:prstGeom>
        </p:spPr>
      </p:pic>
      <p:pic>
        <p:nvPicPr>
          <p:cNvPr id="5" name="Picture 2" descr="The University of Newcastle, Australia">
            <a:hlinkClick r:id="rId3"/>
          </p:cNvPr>
          <p:cNvPicPr>
            <a:picLocks noChangeAspect="1" noChangeArrowheads="1"/>
          </p:cNvPicPr>
          <p:nvPr/>
        </p:nvPicPr>
        <p:blipFill>
          <a:blip r:embed="rId4"/>
          <a:srcRect/>
          <a:stretch>
            <a:fillRect/>
          </a:stretch>
        </p:blipFill>
        <p:spPr bwMode="auto">
          <a:xfrm>
            <a:off x="10436282" y="142136"/>
            <a:ext cx="1604683" cy="1143000"/>
          </a:xfrm>
          <a:prstGeom prst="rect">
            <a:avLst/>
          </a:prstGeom>
          <a:noFill/>
          <a:ln w="9525">
            <a:noFill/>
            <a:miter lim="800000"/>
            <a:headEnd/>
            <a:tailEnd/>
          </a:ln>
        </p:spPr>
      </p:pic>
    </p:spTree>
    <p:extLst>
      <p:ext uri="{BB962C8B-B14F-4D97-AF65-F5344CB8AC3E}">
        <p14:creationId xmlns:p14="http://schemas.microsoft.com/office/powerpoint/2010/main" val="41761910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92661" cy="990600"/>
          </a:xfrm>
        </p:spPr>
        <p:txBody>
          <a:bodyPr/>
          <a:lstStyle/>
          <a:p>
            <a:r>
              <a:rPr lang="en-AU" dirty="0" smtClean="0">
                <a:solidFill>
                  <a:srgbClr val="0000FF"/>
                </a:solidFill>
              </a:rPr>
              <a:t>BACKGROUND… CONT’D</a:t>
            </a:r>
            <a:endParaRPr lang="en-US" dirty="0">
              <a:solidFill>
                <a:srgbClr val="0000FF"/>
              </a:solidFill>
            </a:endParaRPr>
          </a:p>
        </p:txBody>
      </p:sp>
      <p:sp>
        <p:nvSpPr>
          <p:cNvPr id="3" name="Content Placeholder 2"/>
          <p:cNvSpPr>
            <a:spLocks noGrp="1"/>
          </p:cNvSpPr>
          <p:nvPr>
            <p:ph idx="1"/>
          </p:nvPr>
        </p:nvSpPr>
        <p:spPr>
          <a:xfrm>
            <a:off x="403531" y="1649956"/>
            <a:ext cx="10646117" cy="4759943"/>
          </a:xfrm>
        </p:spPr>
        <p:txBody>
          <a:bodyPr>
            <a:noAutofit/>
          </a:bodyPr>
          <a:lstStyle/>
          <a:p>
            <a:pPr marL="717550" indent="-717550">
              <a:buFont typeface="Wingdings" charset="2"/>
              <a:buChar char="Ø"/>
            </a:pPr>
            <a:r>
              <a:rPr lang="en-US" sz="3200" dirty="0" smtClean="0"/>
              <a:t>Although Daily Sedation Interruption (DSI) has been associated with better physical outcomes, the meaning the patients attach to their experience in ICU has not been explored extensively.</a:t>
            </a:r>
            <a:endParaRPr lang="en-US" sz="3200" dirty="0"/>
          </a:p>
          <a:p>
            <a:pPr marL="717550" indent="-717550">
              <a:buFont typeface="Wingdings" charset="2"/>
              <a:buChar char="Ø"/>
            </a:pPr>
            <a:r>
              <a:rPr lang="en-US" sz="3200" dirty="0" smtClean="0"/>
              <a:t>This presentation discusses </a:t>
            </a:r>
            <a:r>
              <a:rPr lang="en-US" sz="3200" b="1" dirty="0" smtClean="0"/>
              <a:t>communication difficulties </a:t>
            </a:r>
            <a:r>
              <a:rPr lang="en-US" sz="3200" dirty="0" smtClean="0"/>
              <a:t>as </a:t>
            </a:r>
            <a:r>
              <a:rPr lang="en-US" sz="3200" dirty="0" smtClean="0"/>
              <a:t>one of the major  </a:t>
            </a:r>
            <a:r>
              <a:rPr lang="en-US" sz="3200" dirty="0" smtClean="0"/>
              <a:t>findings from a </a:t>
            </a:r>
            <a:r>
              <a:rPr lang="en-US" sz="3200" dirty="0" smtClean="0"/>
              <a:t>larger </a:t>
            </a:r>
            <a:r>
              <a:rPr lang="en-US" sz="3200" dirty="0" smtClean="0"/>
              <a:t>study which was </a:t>
            </a:r>
            <a:r>
              <a:rPr lang="en-US" sz="3200" dirty="0" smtClean="0"/>
              <a:t>conducted from an ICU </a:t>
            </a:r>
            <a:r>
              <a:rPr lang="en-US" sz="3200" dirty="0" smtClean="0"/>
              <a:t>in a rural referral hospital in Australia.</a:t>
            </a:r>
            <a:endParaRPr lang="en-US" sz="3200"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68007" y="248479"/>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9697" y="231913"/>
            <a:ext cx="1438837" cy="1181100"/>
          </a:xfrm>
          <a:prstGeom prst="rect">
            <a:avLst/>
          </a:prstGeom>
        </p:spPr>
      </p:pic>
    </p:spTree>
    <p:extLst>
      <p:ext uri="{BB962C8B-B14F-4D97-AF65-F5344CB8AC3E}">
        <p14:creationId xmlns:p14="http://schemas.microsoft.com/office/powerpoint/2010/main" val="25457083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469" y="2881243"/>
            <a:ext cx="10972800" cy="3673703"/>
          </a:xfrm>
        </p:spPr>
        <p:txBody>
          <a:bodyPr>
            <a:normAutofit fontScale="92500" lnSpcReduction="20000"/>
          </a:bodyPr>
          <a:lstStyle/>
          <a:p>
            <a:pPr marL="400050" lvl="1" indent="0">
              <a:buNone/>
            </a:pPr>
            <a:r>
              <a:rPr lang="en-AU" sz="3200" dirty="0" smtClean="0">
                <a:solidFill>
                  <a:schemeClr val="tx1"/>
                </a:solidFill>
              </a:rPr>
              <a:t>The aim was to describe the experience of critical illness in </a:t>
            </a:r>
            <a:r>
              <a:rPr lang="en-AU" sz="3200" dirty="0" smtClean="0"/>
              <a:t>ICU and </a:t>
            </a:r>
            <a:r>
              <a:rPr lang="en-AU" sz="3200" dirty="0"/>
              <a:t>beyond </a:t>
            </a:r>
            <a:r>
              <a:rPr lang="en-AU" sz="3200" dirty="0" smtClean="0">
                <a:solidFill>
                  <a:schemeClr val="tx1"/>
                </a:solidFill>
              </a:rPr>
              <a:t>in </a:t>
            </a:r>
            <a:r>
              <a:rPr lang="en-AU" sz="3200" dirty="0" smtClean="0">
                <a:solidFill>
                  <a:schemeClr val="tx1"/>
                </a:solidFill>
              </a:rPr>
              <a:t>the context of daily sedation interruption (DSI</a:t>
            </a:r>
            <a:r>
              <a:rPr lang="en-AU" sz="3200" dirty="0" smtClean="0">
                <a:solidFill>
                  <a:schemeClr val="tx1"/>
                </a:solidFill>
              </a:rPr>
              <a:t>).</a:t>
            </a:r>
            <a:endParaRPr lang="en-AU" sz="3200" dirty="0" smtClean="0">
              <a:solidFill>
                <a:schemeClr val="tx1"/>
              </a:solidFill>
            </a:endParaRPr>
          </a:p>
          <a:p>
            <a:pPr marL="400050" lvl="1" indent="0">
              <a:buNone/>
            </a:pPr>
            <a:r>
              <a:rPr lang="en-AU" sz="3200" dirty="0" smtClean="0"/>
              <a:t>Objectives were to:</a:t>
            </a:r>
          </a:p>
          <a:p>
            <a:pPr marL="1588770" lvl="4" indent="-457200" algn="just">
              <a:buFont typeface="Wingdings" charset="2"/>
              <a:buChar char="Ø"/>
            </a:pPr>
            <a:r>
              <a:rPr lang="en-AU" sz="2600" dirty="0" smtClean="0"/>
              <a:t>Gain an understanding of the critical illness in ICU </a:t>
            </a:r>
            <a:r>
              <a:rPr lang="en-AU" sz="2600" dirty="0" smtClean="0"/>
              <a:t>and beyond in </a:t>
            </a:r>
            <a:r>
              <a:rPr lang="en-AU" sz="2600" dirty="0" smtClean="0"/>
              <a:t>the   context of DSI which can lead to praxis in ICU practice.</a:t>
            </a:r>
          </a:p>
          <a:p>
            <a:pPr marL="674370" lvl="2" indent="0" algn="just">
              <a:buNone/>
            </a:pPr>
            <a:endParaRPr lang="en-AU" sz="3000" dirty="0" smtClean="0"/>
          </a:p>
          <a:p>
            <a:pPr marL="1405890" lvl="3" indent="-457200" algn="just">
              <a:buFont typeface="Wingdings" charset="2"/>
              <a:buChar char="Ø"/>
            </a:pPr>
            <a:r>
              <a:rPr lang="en-AU" sz="2600" dirty="0" smtClean="0"/>
              <a:t> To establish if DSI </a:t>
            </a:r>
            <a:r>
              <a:rPr lang="en-AU" sz="2600" dirty="0" smtClean="0"/>
              <a:t>has </a:t>
            </a:r>
            <a:r>
              <a:rPr lang="en-AU" sz="2600" dirty="0" smtClean="0"/>
              <a:t>improved the experience of critical illness   in   `</a:t>
            </a:r>
            <a:r>
              <a:rPr lang="en-AU" sz="2600" dirty="0" smtClean="0"/>
              <a:t>ICU and beyond.</a:t>
            </a:r>
            <a:endParaRPr lang="en-AU" sz="2600" dirty="0" smtClean="0"/>
          </a:p>
          <a:p>
            <a:pPr marL="400050" lvl="1" indent="0">
              <a:buNone/>
            </a:pPr>
            <a:endParaRPr lang="en-AU" sz="3200" dirty="0" smtClean="0">
              <a:solidFill>
                <a:schemeClr val="tx1"/>
              </a:solidFill>
            </a:endParaRPr>
          </a:p>
          <a:p>
            <a:pPr marL="400050" lvl="1" indent="0">
              <a:buNone/>
            </a:pPr>
            <a:endParaRPr lang="en-AU" sz="3200" dirty="0" smtClean="0">
              <a:solidFill>
                <a:schemeClr val="tx1"/>
              </a:solidFill>
            </a:endParaRPr>
          </a:p>
          <a:p>
            <a:endParaRPr lang="en-US" sz="3200" dirty="0">
              <a:solidFill>
                <a:schemeClr val="accent2"/>
              </a:solidFill>
            </a:endParaRPr>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9992529" y="281608"/>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99043" y="243509"/>
            <a:ext cx="1438837" cy="1181100"/>
          </a:xfrm>
          <a:prstGeom prst="rect">
            <a:avLst/>
          </a:prstGeom>
        </p:spPr>
      </p:pic>
      <p:sp>
        <p:nvSpPr>
          <p:cNvPr id="7" name="Title 6"/>
          <p:cNvSpPr>
            <a:spLocks noGrp="1"/>
          </p:cNvSpPr>
          <p:nvPr>
            <p:ph type="title"/>
          </p:nvPr>
        </p:nvSpPr>
        <p:spPr>
          <a:xfrm>
            <a:off x="731078" y="1140791"/>
            <a:ext cx="6800574" cy="990600"/>
          </a:xfrm>
        </p:spPr>
        <p:txBody>
          <a:bodyPr>
            <a:normAutofit fontScale="90000"/>
          </a:bodyPr>
          <a:lstStyle/>
          <a:p>
            <a:r>
              <a:rPr lang="en-US" dirty="0" smtClean="0">
                <a:solidFill>
                  <a:srgbClr val="0000FF"/>
                </a:solidFill>
              </a:rPr>
              <a:t>AIM / OBJECTIVES OF STUDY</a:t>
            </a:r>
            <a:endParaRPr lang="en-US" dirty="0">
              <a:solidFill>
                <a:srgbClr val="0000FF"/>
              </a:solidFill>
            </a:endParaRPr>
          </a:p>
        </p:txBody>
      </p:sp>
    </p:spTree>
    <p:extLst>
      <p:ext uri="{BB962C8B-B14F-4D97-AF65-F5344CB8AC3E}">
        <p14:creationId xmlns:p14="http://schemas.microsoft.com/office/powerpoint/2010/main" val="27473345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6590748" cy="990600"/>
          </a:xfrm>
        </p:spPr>
        <p:txBody>
          <a:bodyPr>
            <a:normAutofit/>
          </a:bodyPr>
          <a:lstStyle/>
          <a:p>
            <a:r>
              <a:rPr lang="en-AU" dirty="0" smtClean="0">
                <a:solidFill>
                  <a:srgbClr val="0000FF"/>
                </a:solidFill>
              </a:rPr>
              <a:t>METHODOLOGY</a:t>
            </a:r>
            <a:endParaRPr lang="en-AU" dirty="0">
              <a:solidFill>
                <a:srgbClr val="0000FF"/>
              </a:solidFill>
            </a:endParaRPr>
          </a:p>
        </p:txBody>
      </p:sp>
      <p:sp>
        <p:nvSpPr>
          <p:cNvPr id="3" name="Content Placeholder 2"/>
          <p:cNvSpPr>
            <a:spLocks noGrp="1"/>
          </p:cNvSpPr>
          <p:nvPr>
            <p:ph idx="1"/>
          </p:nvPr>
        </p:nvSpPr>
        <p:spPr>
          <a:xfrm>
            <a:off x="474870" y="1766958"/>
            <a:ext cx="10933043" cy="4775160"/>
          </a:xfrm>
        </p:spPr>
        <p:txBody>
          <a:bodyPr>
            <a:normAutofit fontScale="25000" lnSpcReduction="20000"/>
          </a:bodyPr>
          <a:lstStyle/>
          <a:p>
            <a:pPr marL="630238" indent="-630238" algn="just">
              <a:lnSpc>
                <a:spcPct val="110000"/>
              </a:lnSpc>
              <a:buFont typeface="Wingdings" charset="2"/>
              <a:buChar char="Ø"/>
            </a:pPr>
            <a:r>
              <a:rPr lang="en-US" sz="6700" b="1" dirty="0" smtClean="0"/>
              <a:t>Hermeneutic phenomenology was used to conduct the study.</a:t>
            </a:r>
          </a:p>
          <a:p>
            <a:pPr marL="1071563" lvl="1" indent="-354013" algn="just">
              <a:lnSpc>
                <a:spcPct val="170000"/>
              </a:lnSpc>
              <a:buFont typeface="Wingdings" charset="2"/>
              <a:buChar char="Ø"/>
            </a:pPr>
            <a:r>
              <a:rPr lang="en-US" sz="7400" dirty="0" smtClean="0"/>
              <a:t>The question was:  ”What was it like to be critically ill in ICU and beyond?”</a:t>
            </a:r>
          </a:p>
          <a:p>
            <a:pPr marL="1071563" lvl="1" indent="-354013" algn="just">
              <a:lnSpc>
                <a:spcPct val="170000"/>
              </a:lnSpc>
              <a:buFont typeface="Wingdings" charset="2"/>
              <a:buChar char="Ø"/>
            </a:pPr>
            <a:r>
              <a:rPr lang="en-US" sz="7400" dirty="0" smtClean="0"/>
              <a:t>In</a:t>
            </a:r>
            <a:r>
              <a:rPr lang="en-US" sz="7400" dirty="0"/>
              <a:t>-depth face to face interviews two weeks then 6 -11 </a:t>
            </a:r>
            <a:r>
              <a:rPr lang="en-US" sz="7400" dirty="0" smtClean="0"/>
              <a:t>months</a:t>
            </a:r>
          </a:p>
          <a:p>
            <a:pPr marL="712788" indent="-623888">
              <a:lnSpc>
                <a:spcPct val="170000"/>
              </a:lnSpc>
              <a:buFont typeface="Wingdings" charset="2"/>
              <a:buChar char="Ø"/>
            </a:pPr>
            <a:r>
              <a:rPr lang="en-US" sz="6700" b="1" dirty="0" smtClean="0"/>
              <a:t>Selection Criteria</a:t>
            </a:r>
            <a:endParaRPr lang="en-US" sz="6700" b="1" dirty="0"/>
          </a:p>
          <a:p>
            <a:pPr marL="1066800" lvl="1" indent="-349250" algn="just">
              <a:lnSpc>
                <a:spcPct val="170000"/>
              </a:lnSpc>
              <a:buFont typeface="Wingdings" charset="2"/>
              <a:buChar char="Ø"/>
            </a:pPr>
            <a:r>
              <a:rPr lang="en-US" sz="7400" dirty="0"/>
              <a:t>12 men and women:  20 - 76 years of age</a:t>
            </a:r>
          </a:p>
          <a:p>
            <a:pPr marL="1066800" lvl="1" indent="-349250" algn="just">
              <a:lnSpc>
                <a:spcPct val="170000"/>
              </a:lnSpc>
              <a:buFont typeface="Wingdings" charset="2"/>
              <a:buChar char="Ø"/>
            </a:pPr>
            <a:r>
              <a:rPr lang="en-US" sz="7400" dirty="0"/>
              <a:t>Mechanically ventilated for &gt; 24 hours </a:t>
            </a:r>
          </a:p>
          <a:p>
            <a:pPr marL="1066800" lvl="1" indent="-349250" algn="just">
              <a:lnSpc>
                <a:spcPct val="170000"/>
              </a:lnSpc>
              <a:buFont typeface="Wingdings" charset="2"/>
              <a:buChar char="Ø"/>
            </a:pPr>
            <a:r>
              <a:rPr lang="en-US" sz="7400" dirty="0" smtClean="0"/>
              <a:t>Must have undergone DSI</a:t>
            </a:r>
            <a:endParaRPr lang="en-US" sz="7400" dirty="0"/>
          </a:p>
          <a:p>
            <a:pPr marL="1066800" lvl="1" indent="-349250" algn="just">
              <a:lnSpc>
                <a:spcPct val="170000"/>
              </a:lnSpc>
              <a:buFont typeface="Wingdings" charset="2"/>
              <a:buChar char="Ø"/>
            </a:pPr>
            <a:r>
              <a:rPr lang="en-US" sz="7400" dirty="0"/>
              <a:t>English speaking - able to give informed consent</a:t>
            </a:r>
          </a:p>
          <a:p>
            <a:pPr marL="1066800" lvl="1" indent="-349250" algn="just">
              <a:lnSpc>
                <a:spcPct val="170000"/>
              </a:lnSpc>
              <a:buFont typeface="Wingdings" charset="2"/>
              <a:buChar char="Ø"/>
            </a:pPr>
            <a:r>
              <a:rPr lang="en-US" sz="7400" dirty="0"/>
              <a:t>Not cognitively </a:t>
            </a:r>
            <a:r>
              <a:rPr lang="en-US" sz="7400" dirty="0" smtClean="0"/>
              <a:t>impaired</a:t>
            </a:r>
            <a:endParaRPr lang="en-US" sz="7400"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268616" y="325782"/>
            <a:ext cx="152400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7205" y="293398"/>
            <a:ext cx="1532964" cy="1142254"/>
          </a:xfrm>
          <a:prstGeom prst="rect">
            <a:avLst/>
          </a:prstGeom>
        </p:spPr>
      </p:pic>
    </p:spTree>
    <p:extLst>
      <p:ext uri="{BB962C8B-B14F-4D97-AF65-F5344CB8AC3E}">
        <p14:creationId xmlns:p14="http://schemas.microsoft.com/office/powerpoint/2010/main" val="18600584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solidFill>
                  <a:srgbClr val="0000FF"/>
                </a:solidFill>
              </a:rPr>
              <a:t>METHODS AND DESIGN</a:t>
            </a:r>
            <a:endParaRPr lang="en-AU" dirty="0">
              <a:solidFill>
                <a:srgbClr val="0000FF"/>
              </a:solidFill>
            </a:endParaRPr>
          </a:p>
        </p:txBody>
      </p:sp>
      <p:sp>
        <p:nvSpPr>
          <p:cNvPr id="3" name="Content Placeholder 2"/>
          <p:cNvSpPr>
            <a:spLocks noGrp="1"/>
          </p:cNvSpPr>
          <p:nvPr>
            <p:ph idx="1"/>
          </p:nvPr>
        </p:nvSpPr>
        <p:spPr/>
        <p:txBody>
          <a:bodyPr>
            <a:normAutofit/>
          </a:bodyPr>
          <a:lstStyle/>
          <a:p>
            <a:pPr marL="717550" indent="-717550">
              <a:lnSpc>
                <a:spcPct val="120000"/>
              </a:lnSpc>
              <a:buFont typeface="Wingdings" charset="2"/>
              <a:buChar char="Ø"/>
            </a:pPr>
            <a:r>
              <a:rPr lang="en-US" sz="2800" dirty="0" smtClean="0"/>
              <a:t>Ethical </a:t>
            </a:r>
            <a:r>
              <a:rPr lang="en-US" sz="2800" dirty="0"/>
              <a:t>approval </a:t>
            </a:r>
            <a:r>
              <a:rPr lang="en-US" sz="2800" dirty="0" smtClean="0"/>
              <a:t>2007</a:t>
            </a:r>
          </a:p>
          <a:p>
            <a:pPr marL="717550" indent="-717550">
              <a:lnSpc>
                <a:spcPct val="120000"/>
              </a:lnSpc>
              <a:buFont typeface="Wingdings" charset="2"/>
              <a:buChar char="Ø"/>
            </a:pPr>
            <a:r>
              <a:rPr lang="en-US" sz="2800" dirty="0" smtClean="0"/>
              <a:t>Data collection- interviews </a:t>
            </a:r>
            <a:r>
              <a:rPr lang="en-US" sz="2800" dirty="0" smtClean="0"/>
              <a:t>where </a:t>
            </a:r>
            <a:r>
              <a:rPr lang="en-US" sz="2800" dirty="0" smtClean="0"/>
              <a:t>audio recorded and transcribed verbatim</a:t>
            </a:r>
            <a:endParaRPr lang="en-US" sz="2800" dirty="0"/>
          </a:p>
          <a:p>
            <a:pPr marL="717550" indent="-717550">
              <a:lnSpc>
                <a:spcPct val="120000"/>
              </a:lnSpc>
              <a:buFont typeface="Wingdings" charset="2"/>
              <a:buChar char="Ø"/>
            </a:pPr>
            <a:r>
              <a:rPr lang="en-US" sz="2800" dirty="0" smtClean="0"/>
              <a:t>Analysis</a:t>
            </a:r>
            <a:endParaRPr lang="en-US" sz="2800" dirty="0"/>
          </a:p>
          <a:p>
            <a:pPr marL="1066800" lvl="1" indent="-349250">
              <a:lnSpc>
                <a:spcPct val="120000"/>
              </a:lnSpc>
              <a:buFont typeface="Wingdings" charset="2"/>
              <a:buChar char="Ø"/>
            </a:pPr>
            <a:r>
              <a:rPr lang="en-US" sz="2400" dirty="0" smtClean="0"/>
              <a:t>Thematic </a:t>
            </a:r>
            <a:r>
              <a:rPr lang="en-US" sz="2400" dirty="0"/>
              <a:t>– </a:t>
            </a:r>
            <a:r>
              <a:rPr lang="en-US" sz="2400" dirty="0" smtClean="0"/>
              <a:t>highlighting based on Van </a:t>
            </a:r>
            <a:r>
              <a:rPr lang="en-US" sz="2400" dirty="0" err="1" smtClean="0"/>
              <a:t>Manen’s</a:t>
            </a:r>
            <a:r>
              <a:rPr lang="en-US" sz="2400" dirty="0" smtClean="0"/>
              <a:t> (1990) six dynamic interplay activities was used.</a:t>
            </a:r>
            <a:endParaRPr lang="en-US" sz="2400" dirty="0"/>
          </a:p>
          <a:p>
            <a:endParaRPr lang="en-AU"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243151" y="226391"/>
            <a:ext cx="1604682"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5988" y="227137"/>
            <a:ext cx="1532964" cy="1142254"/>
          </a:xfrm>
          <a:prstGeom prst="rect">
            <a:avLst/>
          </a:prstGeom>
        </p:spPr>
      </p:pic>
    </p:spTree>
    <p:extLst>
      <p:ext uri="{BB962C8B-B14F-4D97-AF65-F5344CB8AC3E}">
        <p14:creationId xmlns:p14="http://schemas.microsoft.com/office/powerpoint/2010/main" val="10795151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3926291" cy="700151"/>
          </a:xfrm>
        </p:spPr>
        <p:txBody>
          <a:bodyPr>
            <a:normAutofit fontScale="90000"/>
          </a:bodyPr>
          <a:lstStyle/>
          <a:p>
            <a:r>
              <a:rPr lang="en-AU" dirty="0" smtClean="0">
                <a:solidFill>
                  <a:srgbClr val="0000FF"/>
                </a:solidFill>
              </a:rPr>
              <a:t>FINDINGS</a:t>
            </a:r>
            <a:endParaRPr lang="en-AU" dirty="0">
              <a:solidFill>
                <a:srgbClr val="0000FF"/>
              </a:solidFill>
            </a:endParaRPr>
          </a:p>
        </p:txBody>
      </p:sp>
      <p:sp>
        <p:nvSpPr>
          <p:cNvPr id="3" name="Content Placeholder 2"/>
          <p:cNvSpPr>
            <a:spLocks noGrp="1"/>
          </p:cNvSpPr>
          <p:nvPr>
            <p:ph idx="1"/>
          </p:nvPr>
        </p:nvSpPr>
        <p:spPr>
          <a:xfrm>
            <a:off x="419651" y="1680185"/>
            <a:ext cx="10557565" cy="4361177"/>
          </a:xfrm>
        </p:spPr>
        <p:txBody>
          <a:bodyPr>
            <a:normAutofit/>
          </a:bodyPr>
          <a:lstStyle/>
          <a:p>
            <a:pPr marL="717550" indent="-717550">
              <a:lnSpc>
                <a:spcPct val="120000"/>
              </a:lnSpc>
              <a:buFont typeface="Wingdings" charset="2"/>
              <a:buChar char="Ø"/>
            </a:pPr>
            <a:r>
              <a:rPr lang="en-US" sz="3200" dirty="0">
                <a:solidFill>
                  <a:srgbClr val="0000FF"/>
                </a:solidFill>
              </a:rPr>
              <a:t>Being in limbo </a:t>
            </a:r>
            <a:r>
              <a:rPr lang="en-US" sz="3200" dirty="0"/>
              <a:t>was the overarching theme </a:t>
            </a:r>
            <a:endParaRPr lang="en-US" sz="3200" dirty="0" smtClean="0"/>
          </a:p>
          <a:p>
            <a:pPr marL="717550" indent="-717550">
              <a:lnSpc>
                <a:spcPct val="120000"/>
              </a:lnSpc>
              <a:buFont typeface="Wingdings" charset="2"/>
              <a:buChar char="Ø"/>
            </a:pPr>
            <a:r>
              <a:rPr lang="en-US" sz="2800" dirty="0" smtClean="0"/>
              <a:t>Under the Overarching theme were the following  </a:t>
            </a:r>
            <a:r>
              <a:rPr lang="en-US" sz="2800" dirty="0"/>
              <a:t>major </a:t>
            </a:r>
            <a:r>
              <a:rPr lang="en-US" sz="2800" dirty="0" smtClean="0"/>
              <a:t>themes:</a:t>
            </a:r>
          </a:p>
          <a:p>
            <a:pPr marL="1263650" lvl="1" indent="-546100">
              <a:lnSpc>
                <a:spcPct val="120000"/>
              </a:lnSpc>
              <a:buFont typeface="Wingdings" charset="2"/>
              <a:buChar char="Ø"/>
            </a:pPr>
            <a:r>
              <a:rPr lang="en-US" sz="2800" dirty="0" smtClean="0"/>
              <a:t>Being imprisoned</a:t>
            </a:r>
          </a:p>
          <a:p>
            <a:pPr marL="1263650" lvl="1" indent="-546100">
              <a:lnSpc>
                <a:spcPct val="120000"/>
              </a:lnSpc>
              <a:buFont typeface="Wingdings" charset="2"/>
              <a:buChar char="Ø"/>
            </a:pPr>
            <a:r>
              <a:rPr lang="en-US" sz="2800" dirty="0" smtClean="0"/>
              <a:t>Being voiceless </a:t>
            </a:r>
          </a:p>
          <a:p>
            <a:pPr marL="1263650" lvl="1" indent="-546100">
              <a:lnSpc>
                <a:spcPct val="120000"/>
              </a:lnSpc>
              <a:buFont typeface="Wingdings" charset="2"/>
              <a:buChar char="Ø"/>
            </a:pPr>
            <a:r>
              <a:rPr lang="en-US" sz="2800" dirty="0" smtClean="0"/>
              <a:t>being </a:t>
            </a:r>
            <a:r>
              <a:rPr lang="en-US" sz="2800" dirty="0"/>
              <a:t>trapped and </a:t>
            </a:r>
            <a:endParaRPr lang="en-US" sz="2800" dirty="0" smtClean="0"/>
          </a:p>
          <a:p>
            <a:pPr marL="1263650" lvl="1" indent="-546100">
              <a:lnSpc>
                <a:spcPct val="120000"/>
              </a:lnSpc>
              <a:buFont typeface="Wingdings" charset="2"/>
              <a:buChar char="Ø"/>
            </a:pPr>
            <a:r>
              <a:rPr lang="en-AU" sz="2800" dirty="0" smtClean="0"/>
              <a:t>waiting </a:t>
            </a:r>
            <a:r>
              <a:rPr lang="en-AU" sz="2800" dirty="0"/>
              <a:t>for the familiar and reliable voice</a:t>
            </a:r>
            <a:r>
              <a:rPr lang="en-US" sz="2800" dirty="0"/>
              <a:t>.</a:t>
            </a:r>
          </a:p>
          <a:p>
            <a:pPr marL="800100" lvl="1" indent="-342900">
              <a:lnSpc>
                <a:spcPct val="120000"/>
              </a:lnSpc>
              <a:buFont typeface="Wingdings" charset="2"/>
              <a:buChar char="Ø"/>
            </a:pPr>
            <a:endParaRPr lang="en-US" dirty="0"/>
          </a:p>
          <a:p>
            <a:pPr>
              <a:lnSpc>
                <a:spcPct val="120000"/>
              </a:lnSpc>
              <a:buFont typeface="Wingdings" charset="2"/>
              <a:buChar char="Ø"/>
            </a:pPr>
            <a:endParaRPr lang="en-AU" sz="2800" dirty="0"/>
          </a:p>
        </p:txBody>
      </p:sp>
      <p:pic>
        <p:nvPicPr>
          <p:cNvPr id="4" name="Picture 2" descr="The University of Newcastle, Australia">
            <a:hlinkClick r:id="rId2"/>
          </p:cNvPr>
          <p:cNvPicPr>
            <a:picLocks noChangeAspect="1" noChangeArrowheads="1"/>
          </p:cNvPicPr>
          <p:nvPr/>
        </p:nvPicPr>
        <p:blipFill>
          <a:blip r:embed="rId3"/>
          <a:srcRect/>
          <a:stretch>
            <a:fillRect/>
          </a:stretch>
        </p:blipFill>
        <p:spPr bwMode="auto">
          <a:xfrm>
            <a:off x="10342542" y="160131"/>
            <a:ext cx="1604682"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7466" y="149833"/>
            <a:ext cx="1532964" cy="1142254"/>
          </a:xfrm>
          <a:prstGeom prst="rect">
            <a:avLst/>
          </a:prstGeom>
        </p:spPr>
      </p:pic>
    </p:spTree>
    <p:extLst>
      <p:ext uri="{BB962C8B-B14F-4D97-AF65-F5344CB8AC3E}">
        <p14:creationId xmlns:p14="http://schemas.microsoft.com/office/powerpoint/2010/main" val="39765486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1213</TotalTime>
  <Words>1454</Words>
  <Application>Microsoft Macintosh PowerPoint</Application>
  <PresentationFormat>Custom</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THE EXPERIENCE OF COMMUNICATION DIFFICULTIES IN CRITICAL ILLNESS SURVIVORS IN AND BEYOND ICU - Findings from a larger phenomenological study</vt:lpstr>
      <vt:lpstr>PRESENTATION OUTLINE </vt:lpstr>
      <vt:lpstr>BACKGROUND</vt:lpstr>
      <vt:lpstr>BACKGROUND CONT’D</vt:lpstr>
      <vt:lpstr>BACKGROUND… CONT’D</vt:lpstr>
      <vt:lpstr>AIM / OBJECTIVES OF STUDY</vt:lpstr>
      <vt:lpstr>METHODOLOGY</vt:lpstr>
      <vt:lpstr> METHODS AND DESIGN</vt:lpstr>
      <vt:lpstr>FINDINGS</vt:lpstr>
      <vt:lpstr>Being Imprisoned</vt:lpstr>
      <vt:lpstr>Being Imprisoned…cont’d</vt:lpstr>
      <vt:lpstr>Being Voiceless</vt:lpstr>
      <vt:lpstr>Being Voiceless.. Cont’d</vt:lpstr>
      <vt:lpstr>Being Trapped</vt:lpstr>
      <vt:lpstr>Waiting for the familiar and reliable voice</vt:lpstr>
      <vt:lpstr>Waiting for the familiar and reliable voice…Cont’d</vt:lpstr>
      <vt:lpstr>DISCUSSION/CONCLUSION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EXPERIENCE COMMUNICATION DIFFICULTIES IN CRITICAL ILLNESS SURVIVORS IN AND BEYOND ICU- FINDINGS FROM A LARGER PHENOMENOLOGICAL STUDY</dc:title>
  <dc:creator>Agness Tembo</dc:creator>
  <cp:lastModifiedBy>Elliot Tembo</cp:lastModifiedBy>
  <cp:revision>49</cp:revision>
  <cp:lastPrinted>2014-11-18T12:01:37Z</cp:lastPrinted>
  <dcterms:created xsi:type="dcterms:W3CDTF">2014-10-01T13:12:39Z</dcterms:created>
  <dcterms:modified xsi:type="dcterms:W3CDTF">2014-11-18T13:14:53Z</dcterms:modified>
</cp:coreProperties>
</file>