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7" r:id="rId2"/>
    <p:sldId id="273" r:id="rId3"/>
    <p:sldId id="256" r:id="rId4"/>
    <p:sldId id="258" r:id="rId5"/>
    <p:sldId id="260" r:id="rId6"/>
    <p:sldId id="262" r:id="rId7"/>
    <p:sldId id="259" r:id="rId8"/>
    <p:sldId id="261" r:id="rId9"/>
    <p:sldId id="276" r:id="rId10"/>
    <p:sldId id="272" r:id="rId11"/>
    <p:sldId id="265" r:id="rId12"/>
    <p:sldId id="277" r:id="rId13"/>
    <p:sldId id="266" r:id="rId14"/>
    <p:sldId id="275" r:id="rId15"/>
    <p:sldId id="268" r:id="rId16"/>
    <p:sldId id="269" r:id="rId17"/>
    <p:sldId id="257" r:id="rId18"/>
    <p:sldId id="274" r:id="rId19"/>
    <p:sldId id="270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3300"/>
    <a:srgbClr val="FF0000"/>
    <a:srgbClr val="0066CC"/>
    <a:srgbClr val="0099FF"/>
    <a:srgbClr val="9900FF"/>
    <a:srgbClr val="006666"/>
    <a:srgbClr val="9966FF"/>
    <a:srgbClr val="214D83"/>
    <a:srgbClr val="6699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115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3C6158-7943-4234-A283-ED8077357C4C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BF166C-2519-4B24-A3D9-9291EAC7817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277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BF166C-2519-4B24-A3D9-9291EAC78174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9956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41997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412614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7952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11672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41135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84526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717581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539952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73729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11031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53141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5EBEE-F5EF-4AA1-AD8C-D37AAC6B0002}" type="datetimeFigureOut">
              <a:rPr lang="fr-FR" smtClean="0"/>
              <a:pPr/>
              <a:t>11/08/2015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0948C-62D1-4BB1-A372-9302D320F56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88999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openxmlformats.org/officeDocument/2006/relationships/image" Target="../media/image42.png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19" Type="http://schemas.openxmlformats.org/officeDocument/2006/relationships/image" Target="../media/image59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1.emf"/><Relationship Id="rId7" Type="http://schemas.openxmlformats.org/officeDocument/2006/relationships/image" Target="../media/image65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emf"/><Relationship Id="rId5" Type="http://schemas.openxmlformats.org/officeDocument/2006/relationships/image" Target="../media/image63.png"/><Relationship Id="rId10" Type="http://schemas.openxmlformats.org/officeDocument/2006/relationships/image" Target="../media/image68.emf"/><Relationship Id="rId4" Type="http://schemas.openxmlformats.org/officeDocument/2006/relationships/image" Target="../media/image62.emf"/><Relationship Id="rId9" Type="http://schemas.openxmlformats.org/officeDocument/2006/relationships/image" Target="../media/image67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70.emf"/><Relationship Id="rId7" Type="http://schemas.openxmlformats.org/officeDocument/2006/relationships/image" Target="../media/image2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1.png"/><Relationship Id="rId4" Type="http://schemas.openxmlformats.org/officeDocument/2006/relationships/image" Target="../media/image5.emf"/><Relationship Id="rId9" Type="http://schemas.openxmlformats.org/officeDocument/2006/relationships/image" Target="../media/image7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emf"/><Relationship Id="rId5" Type="http://schemas.openxmlformats.org/officeDocument/2006/relationships/image" Target="../media/image66.emf"/><Relationship Id="rId4" Type="http://schemas.openxmlformats.org/officeDocument/2006/relationships/image" Target="../media/image7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emf"/><Relationship Id="rId1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chemeClr val="bg1"/>
            </a:gs>
            <a:gs pos="4500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51520" y="2742019"/>
            <a:ext cx="8496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fr-FR" sz="2400" b="1" i="1" dirty="0">
                <a:solidFill>
                  <a:schemeClr val="tx2">
                    <a:lumMod val="50000"/>
                  </a:schemeClr>
                </a:solidFill>
              </a:rPr>
              <a:t>Physio-pathological properties of colon cells are regulated </a:t>
            </a:r>
          </a:p>
          <a:p>
            <a:pPr algn="ctr">
              <a:spcBef>
                <a:spcPct val="0"/>
              </a:spcBef>
            </a:pPr>
            <a:r>
              <a:rPr lang="en-US" altLang="fr-FR" sz="2400" b="1" i="1" dirty="0">
                <a:solidFill>
                  <a:schemeClr val="tx2">
                    <a:lumMod val="50000"/>
                  </a:schemeClr>
                </a:solidFill>
              </a:rPr>
              <a:t>by the nucleocytoplasmic </a:t>
            </a:r>
            <a:r>
              <a:rPr lang="en-US" alt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OGT</a:t>
            </a:r>
            <a:endParaRPr lang="en-US" altLang="fr-FR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771800" y="4005064"/>
            <a:ext cx="322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solidFill>
                  <a:schemeClr val="tx2">
                    <a:lumMod val="50000"/>
                  </a:schemeClr>
                </a:solidFill>
              </a:rPr>
              <a:t>Agata </a:t>
            </a:r>
            <a:r>
              <a:rPr lang="fr-FR" b="1" i="1" dirty="0" err="1" smtClean="0">
                <a:solidFill>
                  <a:schemeClr val="tx2">
                    <a:lumMod val="50000"/>
                  </a:schemeClr>
                </a:solidFill>
              </a:rPr>
              <a:t>Steenackers</a:t>
            </a:r>
            <a:endParaRPr lang="fr-FR" i="1" dirty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endParaRPr lang="fr-FR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2656"/>
            <a:ext cx="1438275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/>
          <p:cNvSpPr txBox="1"/>
          <p:nvPr/>
        </p:nvSpPr>
        <p:spPr>
          <a:xfrm>
            <a:off x="251520" y="6043899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CNRS/UMR 8576, Unit of Structural and Functional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</a:rPr>
              <a:t>Glycobiology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 (UGSF), Lille 1 University , Villeneuve </a:t>
            </a:r>
            <a:r>
              <a:rPr lang="en-US" sz="1600" b="1" dirty="0" err="1">
                <a:solidFill>
                  <a:schemeClr val="tx2">
                    <a:lumMod val="50000"/>
                  </a:schemeClr>
                </a:solidFill>
              </a:rPr>
              <a:t>d’Ascq</a:t>
            </a:r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, France</a:t>
            </a:r>
            <a:endParaRPr lang="fr-FR" sz="16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2994"/>
            <a:ext cx="1080000" cy="108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488" y="122997"/>
            <a:ext cx="900000" cy="113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84" y="275308"/>
            <a:ext cx="16510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15987"/>
            <a:ext cx="1936750" cy="72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307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5496" y="9884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Cytoskeleton network in colon cell lines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701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8701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8701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78546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78546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8546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47281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16016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47281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16016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16016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247281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49294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180559" y="44000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180559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649294" y="2923924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180559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649294" y="1450188"/>
            <a:ext cx="13680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21"/>
          <p:cNvSpPr txBox="1"/>
          <p:nvPr/>
        </p:nvSpPr>
        <p:spPr>
          <a:xfrm rot="16200000">
            <a:off x="-336776" y="1997375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>
                <a:solidFill>
                  <a:srgbClr val="008000"/>
                </a:solidFill>
              </a:rPr>
              <a:t>Actin</a:t>
            </a:r>
            <a:endParaRPr lang="fr-FR" sz="1400" b="1" dirty="0">
              <a:solidFill>
                <a:srgbClr val="008000"/>
              </a:solidFill>
            </a:endParaRPr>
          </a:p>
        </p:txBody>
      </p:sp>
      <p:sp>
        <p:nvSpPr>
          <p:cNvPr id="23" name="ZoneTexte 22"/>
          <p:cNvSpPr txBox="1"/>
          <p:nvPr/>
        </p:nvSpPr>
        <p:spPr>
          <a:xfrm rot="16200000" flipH="1">
            <a:off x="-323128" y="3402711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C000"/>
                </a:solidFill>
              </a:rPr>
              <a:t>Tubulin</a:t>
            </a:r>
            <a:endParaRPr lang="fr-FR" sz="1400" b="1" dirty="0">
              <a:solidFill>
                <a:srgbClr val="FFC000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16200000">
            <a:off x="-347808" y="4876016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 smtClean="0">
                <a:solidFill>
                  <a:srgbClr val="FF0000"/>
                </a:solidFill>
              </a:rPr>
              <a:t>Vinculin</a:t>
            </a:r>
            <a:endParaRPr lang="fr-FR" sz="1400" b="1" dirty="0">
              <a:solidFill>
                <a:srgbClr val="FF0000"/>
              </a:solidFill>
            </a:endParaRPr>
          </a:p>
        </p:txBody>
      </p:sp>
      <p:cxnSp>
        <p:nvCxnSpPr>
          <p:cNvPr id="25" name="Connecteur droit 24"/>
          <p:cNvCxnSpPr/>
          <p:nvPr/>
        </p:nvCxnSpPr>
        <p:spPr>
          <a:xfrm>
            <a:off x="899592" y="1188686"/>
            <a:ext cx="2016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3698379" y="1188686"/>
            <a:ext cx="2016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>
            <a:off x="6550124" y="1188686"/>
            <a:ext cx="20162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576064" y="1215366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s</a:t>
            </a:r>
            <a:r>
              <a:rPr lang="fr-FR" sz="1400" b="1" dirty="0" err="1" smtClean="0"/>
              <a:t>iCrl</a:t>
            </a:r>
            <a:endParaRPr lang="fr-FR" sz="14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1979712" y="1213858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 </a:t>
            </a:r>
            <a:r>
              <a:rPr lang="fr-FR" sz="1400" b="1" dirty="0" err="1" smtClean="0"/>
              <a:t>siOGT</a:t>
            </a:r>
            <a:endParaRPr lang="fr-FR" sz="14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3491880" y="1205841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s</a:t>
            </a:r>
            <a:r>
              <a:rPr lang="fr-FR" sz="1400" b="1" dirty="0" err="1" smtClean="0"/>
              <a:t>iCrl</a:t>
            </a:r>
            <a:endParaRPr lang="fr-FR" sz="14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4895528" y="1204333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 </a:t>
            </a:r>
            <a:r>
              <a:rPr lang="fr-FR" sz="1400" b="1" dirty="0" err="1" smtClean="0"/>
              <a:t>siOGT</a:t>
            </a:r>
            <a:endParaRPr lang="fr-FR" sz="14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6373216" y="1205841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err="1"/>
              <a:t>s</a:t>
            </a:r>
            <a:r>
              <a:rPr lang="fr-FR" sz="1400" b="1" dirty="0" err="1" smtClean="0"/>
              <a:t>iCrl</a:t>
            </a:r>
            <a:endParaRPr lang="fr-FR" sz="14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7776864" y="1204333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 </a:t>
            </a:r>
            <a:r>
              <a:rPr lang="fr-FR" sz="1400" b="1" dirty="0" err="1" smtClean="0"/>
              <a:t>siOGT</a:t>
            </a:r>
            <a:endParaRPr lang="fr-FR" sz="14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1331640" y="955909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CCD 841</a:t>
            </a:r>
            <a:endParaRPr lang="fr-FR" sz="14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4122536" y="955909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HT 29</a:t>
            </a:r>
            <a:endParaRPr lang="fr-FR" sz="14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7061216" y="955909"/>
            <a:ext cx="1043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/>
              <a:t>HCT 116</a:t>
            </a:r>
            <a:endParaRPr lang="fr-FR" sz="1400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-46038" y="6207695"/>
            <a:ext cx="9190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fr-FR" sz="1200" b="1" dirty="0" smtClean="0"/>
              <a:t> </a:t>
            </a:r>
            <a:r>
              <a:rPr lang="en-US" sz="1200" b="1" dirty="0" smtClean="0"/>
              <a:t>OGT silencing </a:t>
            </a:r>
            <a:r>
              <a:rPr lang="en-US" sz="1200" b="1" dirty="0"/>
              <a:t>greatly affected the cytoskeletal networks and cell morphology, particularly in CCD841CoN cells. The cell shape appeared stocky and stunted whereas the microfilament network, responsible for cell migration, was less extended.</a:t>
            </a:r>
          </a:p>
          <a:p>
            <a:pPr algn="just"/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66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-252536" y="73502"/>
            <a:ext cx="216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Conclusion 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581844" y="3578240"/>
            <a:ext cx="79928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OGT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silencing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decreased O-GlcNAcylation level, proliferation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, adhesion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and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migration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of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HT29,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HCT116 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and CCD841 cell lines</a:t>
            </a:r>
          </a:p>
          <a:p>
            <a:pPr marL="342900" indent="-342900">
              <a:buAutoNum type="arabicPeriod"/>
            </a:pPr>
            <a:endParaRPr lang="en-US" sz="2000" b="1" i="1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sz="20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 We showed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t</a:t>
            </a:r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hat OGT </a:t>
            </a:r>
            <a:r>
              <a:rPr lang="en-US" sz="2000" b="1" i="1" dirty="0">
                <a:solidFill>
                  <a:schemeClr val="tx2">
                    <a:lumMod val="50000"/>
                  </a:schemeClr>
                </a:solidFill>
              </a:rPr>
              <a:t>expression is not only necessary for the biological properties of cancer cells but also for normal cells</a:t>
            </a:r>
            <a:endParaRPr lang="fr-FR" sz="20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419872" y="1484784"/>
            <a:ext cx="1656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8000"/>
                </a:solidFill>
              </a:rPr>
              <a:t>OGT silencing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539552" y="2265977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FF3300"/>
                </a:solidFill>
              </a:rPr>
              <a:t>↘</a:t>
            </a:r>
            <a:r>
              <a:rPr lang="en-US" b="1" i="1" dirty="0" smtClean="0">
                <a:solidFill>
                  <a:srgbClr val="008000"/>
                </a:solidFill>
              </a:rPr>
              <a:t> cell proliferation</a:t>
            </a:r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268985" y="2274690"/>
            <a:ext cx="2383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00"/>
                </a:solidFill>
              </a:rPr>
              <a:t>↘ </a:t>
            </a:r>
            <a:r>
              <a:rPr lang="en-US" b="1" i="1" dirty="0" smtClean="0">
                <a:solidFill>
                  <a:srgbClr val="008000"/>
                </a:solidFill>
              </a:rPr>
              <a:t>cell adhesion</a:t>
            </a:r>
          </a:p>
          <a:p>
            <a:pPr algn="ctr"/>
            <a:endParaRPr lang="en-US" b="1" i="1" dirty="0">
              <a:solidFill>
                <a:srgbClr val="008000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6615800" y="2278224"/>
            <a:ext cx="1844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FF3300"/>
                </a:solidFill>
              </a:rPr>
              <a:t>↘</a:t>
            </a:r>
            <a:r>
              <a:rPr lang="en-US" b="1" i="1" dirty="0" smtClean="0">
                <a:solidFill>
                  <a:srgbClr val="008000"/>
                </a:solidFill>
              </a:rPr>
              <a:t> cell migration</a:t>
            </a:r>
            <a:endParaRPr lang="en-US" b="1" i="1" dirty="0">
              <a:solidFill>
                <a:srgbClr val="008000"/>
              </a:solidFill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1209699" y="1774631"/>
            <a:ext cx="6242621" cy="558146"/>
            <a:chOff x="1504167" y="1278052"/>
            <a:chExt cx="6242621" cy="558146"/>
          </a:xfrm>
        </p:grpSpPr>
        <p:cxnSp>
          <p:nvCxnSpPr>
            <p:cNvPr id="29" name="Connecteur droit avec flèche 28"/>
            <p:cNvCxnSpPr/>
            <p:nvPr/>
          </p:nvCxnSpPr>
          <p:spPr>
            <a:xfrm>
              <a:off x="4572000" y="1278052"/>
              <a:ext cx="0" cy="540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504167" y="1547149"/>
              <a:ext cx="0" cy="288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8" name="Connecteur droit avec flèche 37"/>
            <p:cNvCxnSpPr/>
            <p:nvPr/>
          </p:nvCxnSpPr>
          <p:spPr>
            <a:xfrm>
              <a:off x="7746788" y="1548198"/>
              <a:ext cx="0" cy="288000"/>
            </a:xfrm>
            <a:prstGeom prst="straightConnector1">
              <a:avLst/>
            </a:prstGeom>
            <a:ln w="1905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>
              <a:off x="1504167" y="1556824"/>
              <a:ext cx="624262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8144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-324544" y="4037002"/>
            <a:ext cx="216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8000"/>
                </a:solidFill>
              </a:rPr>
              <a:t>Perspectives  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endParaRPr lang="en-US" sz="2000" b="1" dirty="0">
              <a:solidFill>
                <a:srgbClr val="008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6512" y="4203085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i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In vivo model : fat mice (high carbohydrate diet) and C57Bl6 mice (regular diet) injected with AOM (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</a:rPr>
              <a:t>azoxymethane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). </a:t>
            </a:r>
          </a:p>
          <a:p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   </a:t>
            </a:r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56" y="5464885"/>
            <a:ext cx="1188000" cy="1191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èche courbée vers la droite 4"/>
          <p:cNvSpPr/>
          <p:nvPr/>
        </p:nvSpPr>
        <p:spPr>
          <a:xfrm rot="3148311">
            <a:off x="787989" y="5010557"/>
            <a:ext cx="226876" cy="630445"/>
          </a:xfrm>
          <a:prstGeom prst="curvedRightArrow">
            <a:avLst/>
          </a:prstGeom>
          <a:solidFill>
            <a:srgbClr val="FFFF00"/>
          </a:solidFill>
          <a:ln w="31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157544" y="5896933"/>
            <a:ext cx="528803" cy="45719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927026" y="5201954"/>
            <a:ext cx="1426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8000"/>
                </a:solidFill>
              </a:rPr>
              <a:t> </a:t>
            </a:r>
            <a:r>
              <a:rPr lang="en-US" sz="1400" b="1" i="1" dirty="0" err="1" smtClean="0">
                <a:solidFill>
                  <a:srgbClr val="008000"/>
                </a:solidFill>
              </a:rPr>
              <a:t>Glc</a:t>
            </a:r>
            <a:r>
              <a:rPr lang="en-US" sz="1400" b="1" i="1" dirty="0" smtClean="0">
                <a:solidFill>
                  <a:srgbClr val="008000"/>
                </a:solidFill>
              </a:rPr>
              <a:t> or GlcNH</a:t>
            </a:r>
            <a:r>
              <a:rPr lang="en-US" sz="1400" b="1" i="1" baseline="-25000" dirty="0" smtClean="0">
                <a:solidFill>
                  <a:srgbClr val="008000"/>
                </a:solidFill>
              </a:rPr>
              <a:t>2</a:t>
            </a:r>
            <a:r>
              <a:rPr lang="en-US" sz="1400" b="1" i="1" dirty="0" smtClean="0">
                <a:solidFill>
                  <a:srgbClr val="008000"/>
                </a:solidFill>
              </a:rPr>
              <a:t> force-feeding</a:t>
            </a:r>
            <a:endParaRPr lang="en-US" sz="1400" i="1" dirty="0">
              <a:solidFill>
                <a:srgbClr val="008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58355" y="5662325"/>
            <a:ext cx="16615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 smtClean="0">
                <a:solidFill>
                  <a:srgbClr val="FF3300"/>
                </a:solidFill>
                <a:latin typeface="Symbol" pitchFamily="18" charset="2"/>
              </a:rPr>
              <a:t>b</a:t>
            </a:r>
            <a:r>
              <a:rPr lang="fr-FR" sz="1400" b="1" i="1" dirty="0" smtClean="0">
                <a:solidFill>
                  <a:srgbClr val="FF3300"/>
                </a:solidFill>
              </a:rPr>
              <a:t>-</a:t>
            </a:r>
            <a:r>
              <a:rPr lang="fr-FR" sz="1400" b="1" i="1" dirty="0" err="1" smtClean="0">
                <a:solidFill>
                  <a:srgbClr val="FF3300"/>
                </a:solidFill>
              </a:rPr>
              <a:t>catenin</a:t>
            </a:r>
            <a:r>
              <a:rPr lang="fr-FR" sz="1400" b="1" i="1" dirty="0" smtClean="0">
                <a:solidFill>
                  <a:srgbClr val="FF3300"/>
                </a:solidFill>
              </a:rPr>
              <a:t> ↗</a:t>
            </a:r>
          </a:p>
          <a:p>
            <a:r>
              <a:rPr lang="fr-FR" sz="1400" b="1" i="1" dirty="0" smtClean="0">
                <a:solidFill>
                  <a:srgbClr val="FF3300"/>
                </a:solidFill>
              </a:rPr>
              <a:t>O-</a:t>
            </a:r>
            <a:r>
              <a:rPr lang="fr-FR" sz="1400" b="1" i="1" dirty="0" err="1" smtClean="0">
                <a:solidFill>
                  <a:srgbClr val="FF3300"/>
                </a:solidFill>
              </a:rPr>
              <a:t>GlcNAcylation</a:t>
            </a:r>
            <a:r>
              <a:rPr lang="fr-FR" sz="1400" b="1" i="1" dirty="0" smtClean="0">
                <a:solidFill>
                  <a:srgbClr val="FF3300"/>
                </a:solidFill>
              </a:rPr>
              <a:t> ↗</a:t>
            </a:r>
            <a:endParaRPr lang="fr-FR" sz="1400" dirty="0">
              <a:solidFill>
                <a:srgbClr val="FF330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99" y="4849105"/>
            <a:ext cx="792000" cy="954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924" y="5803513"/>
            <a:ext cx="614124" cy="106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lèche droite 10"/>
          <p:cNvSpPr/>
          <p:nvPr/>
        </p:nvSpPr>
        <p:spPr>
          <a:xfrm>
            <a:off x="5076054" y="5831553"/>
            <a:ext cx="1080121" cy="45719"/>
          </a:xfrm>
          <a:prstGeom prst="rightArrow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courbée vers la droite 11"/>
          <p:cNvSpPr/>
          <p:nvPr/>
        </p:nvSpPr>
        <p:spPr>
          <a:xfrm>
            <a:off x="5109924" y="5354027"/>
            <a:ext cx="230533" cy="449486"/>
          </a:xfrm>
          <a:prstGeom prst="curvedRightArrow">
            <a:avLst/>
          </a:prstGeom>
          <a:solidFill>
            <a:srgbClr val="FFFF00"/>
          </a:solidFill>
          <a:ln w="3175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148064" y="5138028"/>
            <a:ext cx="118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8000"/>
                </a:solidFill>
              </a:rPr>
              <a:t>AOM injection </a:t>
            </a:r>
            <a:endParaRPr lang="en-US" sz="1400" i="1" dirty="0">
              <a:solidFill>
                <a:srgbClr val="008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6228184" y="5426640"/>
            <a:ext cx="30963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b="1" i="1" dirty="0" smtClean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</a:rPr>
              <a:t>Analysis of OGT and</a:t>
            </a:r>
            <a:r>
              <a:rPr lang="fr-FR" sz="1400" b="1" i="1" dirty="0" smtClean="0">
                <a:solidFill>
                  <a:schemeClr val="tx2">
                    <a:lumMod val="50000"/>
                  </a:schemeClr>
                </a:solidFill>
                <a:latin typeface="Symbol" pitchFamily="18" charset="2"/>
              </a:rPr>
              <a:t>b</a:t>
            </a:r>
            <a:r>
              <a:rPr lang="fr-FR" sz="1400" b="1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-</a:t>
            </a:r>
            <a:r>
              <a:rPr lang="fr-FR" sz="1400" b="1" i="1" dirty="0" err="1" smtClean="0">
                <a:solidFill>
                  <a:schemeClr val="tx2">
                    <a:lumMod val="50000"/>
                  </a:schemeClr>
                </a:solidFill>
              </a:rPr>
              <a:t>catenin</a:t>
            </a:r>
            <a:r>
              <a:rPr lang="fr-FR" sz="1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</a:rPr>
              <a:t>  expression, level of </a:t>
            </a:r>
            <a:r>
              <a:rPr lang="fr-FR" sz="1400" b="1" i="1" dirty="0">
                <a:solidFill>
                  <a:schemeClr val="tx2">
                    <a:lumMod val="50000"/>
                  </a:schemeClr>
                </a:solidFill>
              </a:rPr>
              <a:t>O-</a:t>
            </a:r>
            <a:r>
              <a:rPr lang="fr-FR" sz="1400" b="1" i="1" dirty="0" err="1">
                <a:solidFill>
                  <a:schemeClr val="tx2">
                    <a:lumMod val="50000"/>
                  </a:schemeClr>
                </a:solidFill>
              </a:rPr>
              <a:t>GlcNAcylation</a:t>
            </a:r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</a:rPr>
              <a:t>   </a:t>
            </a:r>
            <a:endParaRPr lang="en-US" sz="1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Flèche droite 14"/>
          <p:cNvSpPr/>
          <p:nvPr/>
        </p:nvSpPr>
        <p:spPr>
          <a:xfrm flipV="1">
            <a:off x="3275856" y="5887520"/>
            <a:ext cx="1042020" cy="45719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lèche droite 15"/>
          <p:cNvSpPr/>
          <p:nvPr/>
        </p:nvSpPr>
        <p:spPr>
          <a:xfrm rot="5400000" flipV="1">
            <a:off x="7153516" y="6252827"/>
            <a:ext cx="355298" cy="45719"/>
          </a:xfrm>
          <a:prstGeom prst="rightArrow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940152" y="6381328"/>
            <a:ext cx="2987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>
                <a:solidFill>
                  <a:schemeClr val="tx2">
                    <a:lumMod val="50000"/>
                  </a:schemeClr>
                </a:solidFill>
              </a:rPr>
              <a:t>Correlation between nutrition and colorectal cancer development</a:t>
            </a:r>
            <a:endParaRPr lang="en-US" sz="14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209" y="4780756"/>
            <a:ext cx="14001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Groupe 18"/>
          <p:cNvGrpSpPr/>
          <p:nvPr/>
        </p:nvGrpSpPr>
        <p:grpSpPr>
          <a:xfrm>
            <a:off x="1259632" y="1140066"/>
            <a:ext cx="5760000" cy="2532400"/>
            <a:chOff x="3492520" y="1057711"/>
            <a:chExt cx="5760000" cy="2532400"/>
          </a:xfrm>
        </p:grpSpPr>
        <p:sp>
          <p:nvSpPr>
            <p:cNvPr id="20" name="Ellipse 19"/>
            <p:cNvSpPr/>
            <p:nvPr/>
          </p:nvSpPr>
          <p:spPr>
            <a:xfrm rot="1779878">
              <a:off x="4861150" y="2411560"/>
              <a:ext cx="504056" cy="233708"/>
            </a:xfrm>
            <a:prstGeom prst="ellipse">
              <a:avLst/>
            </a:prstGeom>
            <a:solidFill>
              <a:schemeClr val="accent4">
                <a:lumMod val="75000"/>
                <a:alpha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/>
            <p:cNvSpPr/>
            <p:nvPr/>
          </p:nvSpPr>
          <p:spPr>
            <a:xfrm>
              <a:off x="4508794" y="2346362"/>
              <a:ext cx="396044" cy="247505"/>
            </a:xfrm>
            <a:prstGeom prst="ellipse">
              <a:avLst/>
            </a:prstGeom>
            <a:solidFill>
              <a:srgbClr val="008000">
                <a:alpha val="87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0" y="1057711"/>
              <a:ext cx="5760000" cy="253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9205">
              <a:off x="4437360" y="2603009"/>
              <a:ext cx="396000" cy="31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Ellipse 23"/>
            <p:cNvSpPr/>
            <p:nvPr/>
          </p:nvSpPr>
          <p:spPr>
            <a:xfrm>
              <a:off x="4882666" y="2857463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4822120" y="2802808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788023" y="2835252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720543" y="2776825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4544367" y="2347366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APC</a:t>
              </a:r>
              <a:endParaRPr lang="fr-FR" sz="600" b="1" dirty="0"/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4949911" y="2380238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Axin</a:t>
              </a:r>
              <a:endParaRPr lang="fr-FR" sz="600" b="1" dirty="0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648535" y="2480696"/>
              <a:ext cx="288032" cy="107469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4603265" y="2442098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>
                  <a:solidFill>
                    <a:schemeClr val="bg1"/>
                  </a:solidFill>
                </a:rPr>
                <a:t>GSK3</a:t>
              </a:r>
              <a:r>
                <a:rPr lang="el-GR" sz="600" b="1" dirty="0" smtClean="0">
                  <a:solidFill>
                    <a:schemeClr val="bg1"/>
                  </a:solidFill>
                </a:rPr>
                <a:t>β</a:t>
              </a:r>
              <a:endParaRPr lang="fr-FR" sz="600" b="1" dirty="0">
                <a:solidFill>
                  <a:schemeClr val="bg1"/>
                </a:solidFill>
              </a:endParaRPr>
            </a:p>
          </p:txBody>
        </p:sp>
        <p:sp>
          <p:nvSpPr>
            <p:cNvPr id="32" name="Ellipse 31"/>
            <p:cNvSpPr/>
            <p:nvPr/>
          </p:nvSpPr>
          <p:spPr>
            <a:xfrm>
              <a:off x="4890878" y="2526636"/>
              <a:ext cx="288032" cy="107469"/>
            </a:xfrm>
            <a:prstGeom prst="ellipse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4860032" y="2492896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CK1</a:t>
              </a:r>
              <a:r>
                <a:rPr lang="el-GR" sz="600" b="1" dirty="0" smtClean="0"/>
                <a:t>α</a:t>
              </a:r>
              <a:endParaRPr lang="fr-FR" sz="600" b="1" dirty="0"/>
            </a:p>
          </p:txBody>
        </p:sp>
      </p:grpSp>
      <p:sp>
        <p:nvSpPr>
          <p:cNvPr id="34" name="Rectangle 33"/>
          <p:cNvSpPr/>
          <p:nvPr/>
        </p:nvSpPr>
        <p:spPr>
          <a:xfrm>
            <a:off x="7164288" y="2418794"/>
            <a:ext cx="216024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Olivier Van-</a:t>
            </a:r>
            <a:r>
              <a:rPr lang="en-US" sz="1000" b="1" dirty="0" err="1">
                <a:solidFill>
                  <a:schemeClr val="tx2">
                    <a:lumMod val="75000"/>
                  </a:schemeClr>
                </a:solidFill>
              </a:rPr>
              <a:t>Stichelen</a:t>
            </a: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000" b="1" i="1" dirty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., </a:t>
            </a:r>
            <a:r>
              <a:rPr lang="en-US" sz="1000" b="1" dirty="0" smtClean="0">
                <a:solidFill>
                  <a:schemeClr val="tx2">
                    <a:lumMod val="75000"/>
                  </a:schemeClr>
                </a:solidFill>
              </a:rPr>
              <a:t>2012)</a:t>
            </a:r>
            <a:endParaRPr lang="fr-FR" sz="1000" dirty="0"/>
          </a:p>
        </p:txBody>
      </p:sp>
      <p:grpSp>
        <p:nvGrpSpPr>
          <p:cNvPr id="35" name="Groupe 34"/>
          <p:cNvGrpSpPr/>
          <p:nvPr/>
        </p:nvGrpSpPr>
        <p:grpSpPr>
          <a:xfrm>
            <a:off x="7082400" y="793674"/>
            <a:ext cx="2070816" cy="1714544"/>
            <a:chOff x="7037688" y="3010600"/>
            <a:chExt cx="2070816" cy="1714544"/>
          </a:xfrm>
        </p:grpSpPr>
        <p:pic>
          <p:nvPicPr>
            <p:cNvPr id="36" name="Picture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4441" y="3043981"/>
              <a:ext cx="2024063" cy="168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ectangle 36"/>
            <p:cNvSpPr/>
            <p:nvPr/>
          </p:nvSpPr>
          <p:spPr>
            <a:xfrm>
              <a:off x="7037688" y="3010600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9" cstate="print"/>
          <a:srcRect r="54413"/>
          <a:stretch>
            <a:fillRect/>
          </a:stretch>
        </p:blipFill>
        <p:spPr bwMode="auto">
          <a:xfrm>
            <a:off x="1011355" y="2658550"/>
            <a:ext cx="864096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ZoneTexte 38"/>
          <p:cNvSpPr txBox="1"/>
          <p:nvPr/>
        </p:nvSpPr>
        <p:spPr>
          <a:xfrm>
            <a:off x="1195126" y="3396167"/>
            <a:ext cx="87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WB: 0-</a:t>
            </a:r>
            <a:r>
              <a:rPr lang="fr-FR" sz="900" b="1" dirty="0" err="1" smtClean="0"/>
              <a:t>GlcNAc</a:t>
            </a:r>
            <a:endParaRPr lang="fr-FR" sz="9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1306890" y="2643834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0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450905" y="2643834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5.5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643076" y="2643834"/>
            <a:ext cx="311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25   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178775" y="2516749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solidFill>
                  <a:srgbClr val="C00000"/>
                </a:solidFill>
              </a:rPr>
              <a:t>Glcucose</a:t>
            </a:r>
            <a:r>
              <a:rPr lang="fr-FR" sz="800" b="1" dirty="0" smtClean="0">
                <a:solidFill>
                  <a:srgbClr val="C00000"/>
                </a:solidFill>
              </a:rPr>
              <a:t> (</a:t>
            </a:r>
            <a:r>
              <a:rPr lang="fr-FR" sz="800" b="1" dirty="0" err="1" smtClean="0">
                <a:solidFill>
                  <a:srgbClr val="C00000"/>
                </a:solidFill>
              </a:rPr>
              <a:t>mM</a:t>
            </a:r>
            <a:r>
              <a:rPr lang="fr-FR" sz="800" b="1" dirty="0" smtClean="0">
                <a:solidFill>
                  <a:srgbClr val="C00000"/>
                </a:solidFill>
              </a:rPr>
              <a:t>)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2339753" y="620688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0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2483768" y="620688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5.5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6" name="ZoneTexte 45"/>
          <p:cNvSpPr txBox="1"/>
          <p:nvPr/>
        </p:nvSpPr>
        <p:spPr>
          <a:xfrm>
            <a:off x="2675939" y="620688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25   </a:t>
            </a:r>
            <a:r>
              <a:rPr lang="fr-FR" sz="800" b="1" dirty="0" err="1" smtClean="0">
                <a:solidFill>
                  <a:srgbClr val="C00000"/>
                </a:solidFill>
              </a:rPr>
              <a:t>Glc</a:t>
            </a:r>
            <a:r>
              <a:rPr lang="fr-FR" sz="800" b="1" dirty="0" smtClean="0">
                <a:solidFill>
                  <a:srgbClr val="C00000"/>
                </a:solidFill>
              </a:rPr>
              <a:t> (</a:t>
            </a:r>
            <a:r>
              <a:rPr lang="fr-FR" sz="800" b="1" dirty="0" err="1" smtClean="0">
                <a:solidFill>
                  <a:srgbClr val="C00000"/>
                </a:solidFill>
              </a:rPr>
              <a:t>mM</a:t>
            </a:r>
            <a:r>
              <a:rPr lang="fr-FR" sz="800" b="1" dirty="0" smtClean="0">
                <a:solidFill>
                  <a:srgbClr val="C00000"/>
                </a:solidFill>
              </a:rPr>
              <a:t>)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47" name="ZoneTexte 46"/>
          <p:cNvSpPr txBox="1"/>
          <p:nvPr/>
        </p:nvSpPr>
        <p:spPr>
          <a:xfrm>
            <a:off x="494840" y="3576784"/>
            <a:ext cx="237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solidFill>
                  <a:srgbClr val="C00000"/>
                </a:solidFill>
              </a:rPr>
              <a:t>Glucose ↑ - increased intracellular protein O-</a:t>
            </a:r>
            <a:r>
              <a:rPr lang="en-US" sz="1000" b="1" dirty="0" err="1" smtClean="0">
                <a:solidFill>
                  <a:srgbClr val="C00000"/>
                </a:solidFill>
              </a:rPr>
              <a:t>GlcNAcylation</a:t>
            </a:r>
            <a:r>
              <a:rPr lang="en-US" sz="1000" b="1" dirty="0" smtClean="0">
                <a:solidFill>
                  <a:srgbClr val="C00000"/>
                </a:solidFill>
              </a:rPr>
              <a:t>  </a:t>
            </a:r>
            <a:endParaRPr lang="en-US" sz="1000" b="1" dirty="0">
              <a:solidFill>
                <a:srgbClr val="C00000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2915816" y="780026"/>
            <a:ext cx="87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WB: </a:t>
            </a:r>
            <a:r>
              <a:rPr lang="el-GR" sz="900" b="1" dirty="0" smtClean="0"/>
              <a:t>β</a:t>
            </a:r>
            <a:r>
              <a:rPr lang="fr-FR" sz="900" b="1" dirty="0" smtClean="0"/>
              <a:t>-</a:t>
            </a:r>
            <a:r>
              <a:rPr lang="fr-FR" sz="900" b="1" dirty="0" err="1" smtClean="0"/>
              <a:t>catenin</a:t>
            </a:r>
            <a:endParaRPr lang="fr-FR" sz="900" b="1" dirty="0"/>
          </a:p>
        </p:txBody>
      </p:sp>
      <p:pic>
        <p:nvPicPr>
          <p:cNvPr id="49" name="Picture 6"/>
          <p:cNvPicPr>
            <a:picLocks noChangeAspect="1" noChangeArrowheads="1"/>
          </p:cNvPicPr>
          <p:nvPr/>
        </p:nvPicPr>
        <p:blipFill>
          <a:blip r:embed="rId10" cstate="print"/>
          <a:srcRect t="60967" r="54182"/>
          <a:stretch>
            <a:fillRect/>
          </a:stretch>
        </p:blipFill>
        <p:spPr bwMode="auto">
          <a:xfrm>
            <a:off x="2051720" y="780026"/>
            <a:ext cx="864096" cy="23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Flèche courbée vers la gauche 49"/>
          <p:cNvSpPr/>
          <p:nvPr/>
        </p:nvSpPr>
        <p:spPr>
          <a:xfrm rot="-2640000" flipH="1" flipV="1">
            <a:off x="2334923" y="1049385"/>
            <a:ext cx="369697" cy="757423"/>
          </a:xfrm>
          <a:prstGeom prst="curvedLeftArrow">
            <a:avLst/>
          </a:prstGeom>
          <a:solidFill>
            <a:srgbClr val="FF3300">
              <a:alpha val="6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1" name="Flèche droite 50"/>
          <p:cNvSpPr/>
          <p:nvPr/>
        </p:nvSpPr>
        <p:spPr>
          <a:xfrm>
            <a:off x="6300192" y="1428098"/>
            <a:ext cx="936104" cy="144016"/>
          </a:xfrm>
          <a:prstGeom prst="rightArrow">
            <a:avLst/>
          </a:prstGeom>
          <a:solidFill>
            <a:srgbClr val="FF3300">
              <a:alpha val="68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/>
          <p:cNvSpPr txBox="1"/>
          <p:nvPr/>
        </p:nvSpPr>
        <p:spPr>
          <a:xfrm>
            <a:off x="467545" y="-20386"/>
            <a:ext cx="8460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Previously</a:t>
            </a:r>
            <a:r>
              <a:rPr lang="fr-FR" sz="2400" b="1" i="1" dirty="0" smtClean="0">
                <a:solidFill>
                  <a:schemeClr val="tx2">
                    <a:lumMod val="75000"/>
                  </a:schemeClr>
                </a:solidFill>
              </a:rPr>
              <a:t> : 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O-GlcNAcylation and 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β</a:t>
            </a:r>
            <a:r>
              <a:rPr lang="en-US" sz="24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-catenin stability </a:t>
            </a:r>
            <a:endParaRPr lang="fr-FR" sz="2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-1000" contrast="15000"/>
          </a:blip>
          <a:srcRect/>
          <a:stretch>
            <a:fillRect/>
          </a:stretch>
        </p:blipFill>
        <p:spPr bwMode="auto">
          <a:xfrm>
            <a:off x="1103" y="44624"/>
            <a:ext cx="9212829" cy="6830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ZoneTexte 4"/>
          <p:cNvSpPr txBox="1"/>
          <p:nvPr/>
        </p:nvSpPr>
        <p:spPr>
          <a:xfrm>
            <a:off x="39046" y="580618"/>
            <a:ext cx="21695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0033CC"/>
                </a:solidFill>
              </a:rPr>
              <a:t>Acknowledgments  </a:t>
            </a:r>
            <a:r>
              <a:rPr lang="en-US" sz="2000" b="1" dirty="0" smtClean="0">
                <a:solidFill>
                  <a:srgbClr val="0033CC"/>
                </a:solidFill>
              </a:rPr>
              <a:t> </a:t>
            </a:r>
            <a:endParaRPr lang="en-US" sz="2000" b="1" dirty="0">
              <a:solidFill>
                <a:srgbClr val="0033CC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7504" y="1181070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66CC"/>
                </a:solidFill>
              </a:rPr>
              <a:t>Unit of Structural and Functional Glycobiology, CNRS UMR 8576, Villeneuve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d’Ascq</a:t>
            </a:r>
            <a:endParaRPr lang="en-US" sz="1400" b="1" i="1" dirty="0" smtClean="0">
              <a:solidFill>
                <a:srgbClr val="0066CC"/>
              </a:solidFill>
            </a:endParaRPr>
          </a:p>
          <a:p>
            <a:endParaRPr lang="en-US" sz="1400" b="1" i="1" dirty="0">
              <a:solidFill>
                <a:srgbClr val="0066CC"/>
              </a:solidFill>
            </a:endParaRPr>
          </a:p>
          <a:p>
            <a:r>
              <a:rPr lang="en-US" sz="1400" b="1" i="1" dirty="0" smtClean="0">
                <a:solidFill>
                  <a:srgbClr val="0066CC"/>
                </a:solidFill>
              </a:rPr>
              <a:t>Prof. Tony Lefebvre, Ikram El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Yazidi-Belkoura</a:t>
            </a:r>
            <a:r>
              <a:rPr lang="en-US" sz="1400" b="1" i="1" dirty="0" smtClean="0">
                <a:solidFill>
                  <a:srgbClr val="0066CC"/>
                </a:solidFill>
              </a:rPr>
              <a:t>, Vanessa Dehennaut, Anne-Sophie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Vercoutter-Edouart</a:t>
            </a:r>
            <a:r>
              <a:rPr lang="en-US" sz="1400" b="1" i="1" dirty="0" smtClean="0">
                <a:solidFill>
                  <a:srgbClr val="0066CC"/>
                </a:solidFill>
              </a:rPr>
              <a:t>,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Annick</a:t>
            </a:r>
            <a:r>
              <a:rPr lang="en-US" sz="1400" b="1" i="1" dirty="0" smtClean="0">
                <a:solidFill>
                  <a:srgbClr val="0066CC"/>
                </a:solidFill>
              </a:rPr>
              <a:t> Pierce, Sophie Groux-Degroote, Marlene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Mortuaire</a:t>
            </a:r>
            <a:r>
              <a:rPr lang="en-US" sz="1400" b="1" i="1" dirty="0" smtClean="0">
                <a:solidFill>
                  <a:srgbClr val="0066CC"/>
                </a:solidFill>
              </a:rPr>
              <a:t> , Steffi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Baldini</a:t>
            </a:r>
            <a:r>
              <a:rPr lang="en-US" sz="1400" b="1" i="1" dirty="0" smtClean="0">
                <a:solidFill>
                  <a:srgbClr val="0066CC"/>
                </a:solidFill>
              </a:rPr>
              <a:t>,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Maite</a:t>
            </a:r>
            <a:r>
              <a:rPr lang="en-US" sz="1400" b="1" i="1" dirty="0" smtClean="0">
                <a:solidFill>
                  <a:srgbClr val="0066CC"/>
                </a:solidFill>
              </a:rPr>
              <a:t>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Leturcq</a:t>
            </a:r>
            <a:r>
              <a:rPr lang="en-US" sz="1400" b="1" i="1" dirty="0" smtClean="0">
                <a:solidFill>
                  <a:srgbClr val="0066CC"/>
                </a:solidFill>
              </a:rPr>
              <a:t>, Jeanne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Vermuse</a:t>
            </a:r>
            <a:r>
              <a:rPr lang="en-US" sz="1400" b="1" i="1" dirty="0" smtClean="0">
                <a:solidFill>
                  <a:srgbClr val="0066CC"/>
                </a:solidFill>
              </a:rPr>
              <a:t> ,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Moyira</a:t>
            </a:r>
            <a:r>
              <a:rPr lang="en-US" sz="1400" b="1" i="1" dirty="0" smtClean="0">
                <a:solidFill>
                  <a:srgbClr val="0066CC"/>
                </a:solidFill>
              </a:rPr>
              <a:t> Aquino-Gil , Nao </a:t>
            </a:r>
            <a:r>
              <a:rPr lang="en-US" sz="1400" b="1" i="1" dirty="0" err="1" smtClean="0">
                <a:solidFill>
                  <a:srgbClr val="0066CC"/>
                </a:solidFill>
              </a:rPr>
              <a:t>Yamakawa</a:t>
            </a:r>
            <a:endParaRPr lang="en-US" sz="1400" b="1" i="1" dirty="0" smtClean="0">
              <a:solidFill>
                <a:srgbClr val="0066CC"/>
              </a:solidFill>
            </a:endParaRPr>
          </a:p>
          <a:p>
            <a:endParaRPr lang="en-US" sz="1400" b="1" i="1" dirty="0">
              <a:solidFill>
                <a:srgbClr val="0066CC"/>
              </a:solidFill>
            </a:endParaRPr>
          </a:p>
          <a:p>
            <a:r>
              <a:rPr lang="fr-FR" sz="1400" b="1" i="1" dirty="0">
                <a:solidFill>
                  <a:srgbClr val="0066CC"/>
                </a:solidFill>
              </a:rPr>
              <a:t>INSERM U908, Lille 1 </a:t>
            </a:r>
            <a:r>
              <a:rPr lang="fr-FR" sz="1400" b="1" i="1" dirty="0" err="1">
                <a:solidFill>
                  <a:srgbClr val="0066CC"/>
                </a:solidFill>
              </a:rPr>
              <a:t>University</a:t>
            </a:r>
            <a:r>
              <a:rPr lang="fr-FR" sz="1400" b="1" i="1" dirty="0">
                <a:solidFill>
                  <a:srgbClr val="0066CC"/>
                </a:solidFill>
              </a:rPr>
              <a:t>, Villeneuve d’Ascq, France</a:t>
            </a:r>
          </a:p>
          <a:p>
            <a:r>
              <a:rPr lang="en-US" sz="1400" b="1" i="1" dirty="0" smtClean="0">
                <a:solidFill>
                  <a:srgbClr val="0066CC"/>
                </a:solidFill>
              </a:rPr>
              <a:t> </a:t>
            </a:r>
            <a:endParaRPr lang="en-US" sz="1400" b="1" i="1" dirty="0">
              <a:solidFill>
                <a:srgbClr val="0066CC"/>
              </a:solidFill>
            </a:endParaRPr>
          </a:p>
          <a:p>
            <a:r>
              <a:rPr lang="en-US" sz="1400" b="1" i="1" dirty="0" smtClean="0">
                <a:solidFill>
                  <a:srgbClr val="0066CC"/>
                </a:solidFill>
              </a:rPr>
              <a:t>Xuefen  Le Bourhis, Sylvain Julien, Leo Aubert</a:t>
            </a:r>
          </a:p>
          <a:p>
            <a:endParaRPr lang="en-US" sz="1400" b="1" i="1" dirty="0">
              <a:solidFill>
                <a:srgbClr val="0066CC"/>
              </a:solidFill>
            </a:endParaRPr>
          </a:p>
          <a:p>
            <a:r>
              <a:rPr lang="en-US" sz="1400" b="1" i="1" dirty="0">
                <a:solidFill>
                  <a:srgbClr val="0066CC"/>
                </a:solidFill>
              </a:rPr>
              <a:t>CCMIC platform (</a:t>
            </a:r>
            <a:r>
              <a:rPr lang="en-US" sz="1400" b="1" i="1" dirty="0" err="1">
                <a:solidFill>
                  <a:srgbClr val="0066CC"/>
                </a:solidFill>
              </a:rPr>
              <a:t>BICeL</a:t>
            </a:r>
            <a:r>
              <a:rPr lang="en-US" sz="1400" b="1" i="1" dirty="0">
                <a:solidFill>
                  <a:srgbClr val="0066CC"/>
                </a:solidFill>
              </a:rPr>
              <a:t>, Campus Lille 1</a:t>
            </a:r>
            <a:r>
              <a:rPr lang="en-US" sz="1400" b="1" i="1" dirty="0" smtClean="0">
                <a:solidFill>
                  <a:srgbClr val="0066CC"/>
                </a:solidFill>
              </a:rPr>
              <a:t>)</a:t>
            </a:r>
          </a:p>
          <a:p>
            <a:r>
              <a:rPr lang="en-US" sz="1400" b="1" i="1" dirty="0" smtClean="0">
                <a:solidFill>
                  <a:srgbClr val="0066CC"/>
                </a:solidFill>
              </a:rPr>
              <a:t>Christian </a:t>
            </a:r>
            <a:r>
              <a:rPr lang="en-US" sz="1400" b="1" i="1" dirty="0" err="1">
                <a:solidFill>
                  <a:srgbClr val="0066CC"/>
                </a:solidFill>
              </a:rPr>
              <a:t>Slomianny</a:t>
            </a:r>
            <a:r>
              <a:rPr lang="en-US" sz="1400" b="1" i="1" dirty="0">
                <a:solidFill>
                  <a:srgbClr val="0066CC"/>
                </a:solidFill>
              </a:rPr>
              <a:t> </a:t>
            </a:r>
            <a:r>
              <a:rPr lang="en-US" sz="1400" b="1" i="1" dirty="0" smtClean="0">
                <a:solidFill>
                  <a:srgbClr val="0066CC"/>
                </a:solidFill>
              </a:rPr>
              <a:t>and </a:t>
            </a:r>
            <a:r>
              <a:rPr lang="en-US" sz="1400" b="1" i="1" dirty="0" err="1">
                <a:solidFill>
                  <a:srgbClr val="0066CC"/>
                </a:solidFill>
              </a:rPr>
              <a:t>Elodie</a:t>
            </a:r>
            <a:r>
              <a:rPr lang="en-US" sz="1400" b="1" i="1" dirty="0">
                <a:solidFill>
                  <a:srgbClr val="0066CC"/>
                </a:solidFill>
              </a:rPr>
              <a:t> Richard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14" y="3212976"/>
            <a:ext cx="5472497" cy="321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-282012" y="4480418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/>
              <a:t>Thank you for your attention ! </a:t>
            </a:r>
            <a:endParaRPr lang="en-US" sz="2400" b="1" i="1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77943"/>
            <a:ext cx="193675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45" y="44624"/>
            <a:ext cx="1438275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696" y="106944"/>
            <a:ext cx="1650424" cy="63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12" y="2057373"/>
            <a:ext cx="1080000" cy="108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22994"/>
            <a:ext cx="1080000" cy="1361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376" y="2276872"/>
            <a:ext cx="1296000" cy="62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3287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1259632" y="2436210"/>
            <a:ext cx="5760000" cy="2532400"/>
            <a:chOff x="3492520" y="1057711"/>
            <a:chExt cx="5760000" cy="2532400"/>
          </a:xfrm>
        </p:grpSpPr>
        <p:sp>
          <p:nvSpPr>
            <p:cNvPr id="6" name="Ellipse 5"/>
            <p:cNvSpPr/>
            <p:nvPr/>
          </p:nvSpPr>
          <p:spPr>
            <a:xfrm rot="1779878">
              <a:off x="4861150" y="2411560"/>
              <a:ext cx="504056" cy="233708"/>
            </a:xfrm>
            <a:prstGeom prst="ellipse">
              <a:avLst/>
            </a:prstGeom>
            <a:solidFill>
              <a:schemeClr val="accent4">
                <a:lumMod val="75000"/>
                <a:alpha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Ellipse 6"/>
            <p:cNvSpPr/>
            <p:nvPr/>
          </p:nvSpPr>
          <p:spPr>
            <a:xfrm>
              <a:off x="4508794" y="2346362"/>
              <a:ext cx="396044" cy="247505"/>
            </a:xfrm>
            <a:prstGeom prst="ellipse">
              <a:avLst/>
            </a:prstGeom>
            <a:solidFill>
              <a:srgbClr val="008000">
                <a:alpha val="87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0" y="1057711"/>
              <a:ext cx="5760000" cy="253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9205">
              <a:off x="4437360" y="2603009"/>
              <a:ext cx="396000" cy="31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4882666" y="2857463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22120" y="2802808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4788023" y="2835252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ZoneTexte 12"/>
            <p:cNvSpPr txBox="1"/>
            <p:nvPr/>
          </p:nvSpPr>
          <p:spPr>
            <a:xfrm>
              <a:off x="4720543" y="2776825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544367" y="2347366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APC</a:t>
              </a:r>
              <a:endParaRPr lang="fr-FR" sz="600" b="1" dirty="0"/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949911" y="2380238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Axin</a:t>
              </a:r>
              <a:endParaRPr lang="fr-FR" sz="600" b="1" dirty="0"/>
            </a:p>
          </p:txBody>
        </p:sp>
        <p:sp>
          <p:nvSpPr>
            <p:cNvPr id="16" name="Ellipse 15"/>
            <p:cNvSpPr/>
            <p:nvPr/>
          </p:nvSpPr>
          <p:spPr>
            <a:xfrm>
              <a:off x="4648535" y="2480696"/>
              <a:ext cx="288032" cy="107469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4603265" y="2442098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GSK3</a:t>
              </a:r>
              <a:r>
                <a:rPr lang="el-GR" sz="600" b="1" dirty="0" smtClean="0"/>
                <a:t>β</a:t>
              </a:r>
              <a:endParaRPr lang="fr-FR" sz="600" b="1" dirty="0"/>
            </a:p>
          </p:txBody>
        </p:sp>
        <p:sp>
          <p:nvSpPr>
            <p:cNvPr id="18" name="Ellipse 17"/>
            <p:cNvSpPr/>
            <p:nvPr/>
          </p:nvSpPr>
          <p:spPr>
            <a:xfrm>
              <a:off x="4890878" y="2526636"/>
              <a:ext cx="288032" cy="107469"/>
            </a:xfrm>
            <a:prstGeom prst="ellipse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4860032" y="2492896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CK1</a:t>
              </a:r>
              <a:r>
                <a:rPr lang="el-GR" sz="600" b="1" dirty="0" smtClean="0"/>
                <a:t>α</a:t>
              </a:r>
              <a:endParaRPr lang="fr-FR" sz="600" b="1" dirty="0"/>
            </a:p>
          </p:txBody>
        </p:sp>
      </p:grpSp>
      <p:sp>
        <p:nvSpPr>
          <p:cNvPr id="24" name="ZoneTexte 23"/>
          <p:cNvSpPr txBox="1"/>
          <p:nvPr/>
        </p:nvSpPr>
        <p:spPr>
          <a:xfrm>
            <a:off x="-150128" y="1998970"/>
            <a:ext cx="179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Previously :</a:t>
            </a:r>
            <a:endParaRPr lang="fr-FR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r="54413"/>
          <a:stretch>
            <a:fillRect/>
          </a:stretch>
        </p:blipFill>
        <p:spPr bwMode="auto">
          <a:xfrm>
            <a:off x="1011355" y="3954694"/>
            <a:ext cx="864096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" name="ZoneTexte 45"/>
          <p:cNvSpPr txBox="1"/>
          <p:nvPr/>
        </p:nvSpPr>
        <p:spPr>
          <a:xfrm>
            <a:off x="1195126" y="4692311"/>
            <a:ext cx="87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WB: 0-</a:t>
            </a:r>
            <a:r>
              <a:rPr lang="fr-FR" sz="900" b="1" dirty="0" err="1" smtClean="0"/>
              <a:t>GlcNAc</a:t>
            </a:r>
            <a:endParaRPr lang="fr-FR" sz="900" b="1" dirty="0"/>
          </a:p>
        </p:txBody>
      </p:sp>
      <p:sp>
        <p:nvSpPr>
          <p:cNvPr id="47" name="ZoneTexte 46"/>
          <p:cNvSpPr txBox="1"/>
          <p:nvPr/>
        </p:nvSpPr>
        <p:spPr>
          <a:xfrm>
            <a:off x="1306890" y="3939978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0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450905" y="3939978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5.5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1643076" y="3939978"/>
            <a:ext cx="31188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25   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5" name="ZoneTexte 54"/>
          <p:cNvSpPr txBox="1"/>
          <p:nvPr/>
        </p:nvSpPr>
        <p:spPr>
          <a:xfrm>
            <a:off x="1178775" y="3812893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err="1" smtClean="0">
                <a:solidFill>
                  <a:srgbClr val="C00000"/>
                </a:solidFill>
              </a:rPr>
              <a:t>Glcucose</a:t>
            </a:r>
            <a:r>
              <a:rPr lang="fr-FR" sz="800" b="1" dirty="0" smtClean="0">
                <a:solidFill>
                  <a:srgbClr val="C00000"/>
                </a:solidFill>
              </a:rPr>
              <a:t> (</a:t>
            </a:r>
            <a:r>
              <a:rPr lang="fr-FR" sz="800" b="1" dirty="0" err="1" smtClean="0">
                <a:solidFill>
                  <a:srgbClr val="C00000"/>
                </a:solidFill>
              </a:rPr>
              <a:t>mM</a:t>
            </a:r>
            <a:r>
              <a:rPr lang="fr-FR" sz="800" b="1" dirty="0" smtClean="0">
                <a:solidFill>
                  <a:srgbClr val="C00000"/>
                </a:solidFill>
              </a:rPr>
              <a:t>)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6" name="ZoneTexte 55"/>
          <p:cNvSpPr txBox="1"/>
          <p:nvPr/>
        </p:nvSpPr>
        <p:spPr>
          <a:xfrm>
            <a:off x="2339753" y="1916832"/>
            <a:ext cx="2160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0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2483768" y="1916832"/>
            <a:ext cx="36004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5.5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675939" y="1916832"/>
            <a:ext cx="9361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 smtClean="0">
                <a:solidFill>
                  <a:srgbClr val="C00000"/>
                </a:solidFill>
              </a:rPr>
              <a:t>25   </a:t>
            </a:r>
            <a:r>
              <a:rPr lang="fr-FR" sz="800" b="1" dirty="0" err="1" smtClean="0">
                <a:solidFill>
                  <a:srgbClr val="C00000"/>
                </a:solidFill>
              </a:rPr>
              <a:t>Glc</a:t>
            </a:r>
            <a:r>
              <a:rPr lang="fr-FR" sz="800" b="1" dirty="0" smtClean="0">
                <a:solidFill>
                  <a:srgbClr val="C00000"/>
                </a:solidFill>
              </a:rPr>
              <a:t> (</a:t>
            </a:r>
            <a:r>
              <a:rPr lang="fr-FR" sz="800" b="1" dirty="0" err="1" smtClean="0">
                <a:solidFill>
                  <a:srgbClr val="C00000"/>
                </a:solidFill>
              </a:rPr>
              <a:t>mM</a:t>
            </a:r>
            <a:r>
              <a:rPr lang="fr-FR" sz="800" b="1" dirty="0" smtClean="0">
                <a:solidFill>
                  <a:srgbClr val="C00000"/>
                </a:solidFill>
              </a:rPr>
              <a:t>)</a:t>
            </a:r>
            <a:endParaRPr lang="fr-FR" sz="800" b="1" dirty="0">
              <a:solidFill>
                <a:srgbClr val="C00000"/>
              </a:solidFill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683568" y="501920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>
                <a:solidFill>
                  <a:srgbClr val="C00000"/>
                </a:solidFill>
              </a:rPr>
              <a:t>Glucose ↑ - increased intracellular protein O-</a:t>
            </a:r>
            <a:r>
              <a:rPr lang="en-US" sz="900" b="1" dirty="0" err="1" smtClean="0">
                <a:solidFill>
                  <a:srgbClr val="C00000"/>
                </a:solidFill>
              </a:rPr>
              <a:t>GlcNAcylation</a:t>
            </a:r>
            <a:r>
              <a:rPr lang="en-US" sz="900" b="1" dirty="0" smtClean="0">
                <a:solidFill>
                  <a:srgbClr val="C00000"/>
                </a:solidFill>
              </a:rPr>
              <a:t>  </a:t>
            </a:r>
            <a:endParaRPr lang="en-US" sz="900" b="1" dirty="0">
              <a:solidFill>
                <a:srgbClr val="C00000"/>
              </a:solidFill>
            </a:endParaRPr>
          </a:p>
        </p:txBody>
      </p:sp>
      <p:sp>
        <p:nvSpPr>
          <p:cNvPr id="60" name="ZoneTexte 59"/>
          <p:cNvSpPr txBox="1"/>
          <p:nvPr/>
        </p:nvSpPr>
        <p:spPr>
          <a:xfrm>
            <a:off x="2915816" y="2076170"/>
            <a:ext cx="8795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WB: </a:t>
            </a:r>
            <a:r>
              <a:rPr lang="el-GR" sz="900" b="1" dirty="0" smtClean="0"/>
              <a:t>β</a:t>
            </a:r>
            <a:r>
              <a:rPr lang="fr-FR" sz="900" b="1" dirty="0" smtClean="0"/>
              <a:t>-</a:t>
            </a:r>
            <a:r>
              <a:rPr lang="fr-FR" sz="900" b="1" dirty="0" err="1" smtClean="0"/>
              <a:t>catenin</a:t>
            </a:r>
            <a:endParaRPr lang="fr-FR" sz="900" b="1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t="60967" r="54182"/>
          <a:stretch>
            <a:fillRect/>
          </a:stretch>
        </p:blipFill>
        <p:spPr bwMode="auto">
          <a:xfrm>
            <a:off x="2051720" y="2076170"/>
            <a:ext cx="864096" cy="23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Flèche courbée vers la gauche 65"/>
          <p:cNvSpPr/>
          <p:nvPr/>
        </p:nvSpPr>
        <p:spPr>
          <a:xfrm rot="-2640000" flipH="1" flipV="1">
            <a:off x="2334923" y="2345529"/>
            <a:ext cx="369697" cy="757423"/>
          </a:xfrm>
          <a:prstGeom prst="curvedLeftArrow">
            <a:avLst/>
          </a:prstGeom>
          <a:solidFill>
            <a:srgbClr val="FF3300">
              <a:alpha val="65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7" name="Flèche droite 66"/>
          <p:cNvSpPr/>
          <p:nvPr/>
        </p:nvSpPr>
        <p:spPr>
          <a:xfrm>
            <a:off x="6300192" y="2724242"/>
            <a:ext cx="936104" cy="144016"/>
          </a:xfrm>
          <a:prstGeom prst="rightArrow">
            <a:avLst/>
          </a:prstGeom>
          <a:solidFill>
            <a:srgbClr val="FF3300">
              <a:alpha val="68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1644654" y="883082"/>
            <a:ext cx="5966295" cy="5616624"/>
            <a:chOff x="323528" y="908720"/>
            <a:chExt cx="5966295" cy="5616624"/>
          </a:xfrm>
        </p:grpSpPr>
        <p:sp>
          <p:nvSpPr>
            <p:cNvPr id="3" name="ZoneTexte 2"/>
            <p:cNvSpPr txBox="1"/>
            <p:nvPr/>
          </p:nvSpPr>
          <p:spPr>
            <a:xfrm>
              <a:off x="1414635" y="2374518"/>
              <a:ext cx="69200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 smtClean="0"/>
                <a:t>G6P Is</a:t>
              </a:r>
              <a:endParaRPr lang="fr-FR" sz="1000" b="1" i="1" dirty="0"/>
            </a:p>
          </p:txBody>
        </p:sp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4872"/>
            <a:stretch/>
          </p:blipFill>
          <p:spPr bwMode="auto">
            <a:xfrm>
              <a:off x="3945316" y="5541997"/>
              <a:ext cx="884364" cy="904762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</p:pic>
        <p:cxnSp>
          <p:nvCxnSpPr>
            <p:cNvPr id="5" name="Connecteur droit 4"/>
            <p:cNvCxnSpPr/>
            <p:nvPr/>
          </p:nvCxnSpPr>
          <p:spPr>
            <a:xfrm rot="1620000">
              <a:off x="4568140" y="5035543"/>
              <a:ext cx="89189" cy="100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Arrondir un rectangle avec un coin diagonal 5"/>
            <p:cNvSpPr/>
            <p:nvPr/>
          </p:nvSpPr>
          <p:spPr>
            <a:xfrm>
              <a:off x="2748695" y="1799060"/>
              <a:ext cx="2551931" cy="1969999"/>
            </a:xfrm>
            <a:prstGeom prst="round2DiagRect">
              <a:avLst/>
            </a:prstGeom>
            <a:solidFill>
              <a:srgbClr val="FF6600">
                <a:alpha val="15000"/>
              </a:srgbClr>
            </a:solidFill>
            <a:ln w="6350">
              <a:solidFill>
                <a:srgbClr val="FF66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" name="Group 714"/>
            <p:cNvGrpSpPr>
              <a:grpSpLocks noChangeAspect="1"/>
            </p:cNvGrpSpPr>
            <p:nvPr/>
          </p:nvGrpSpPr>
          <p:grpSpPr bwMode="auto">
            <a:xfrm>
              <a:off x="3453744" y="1339345"/>
              <a:ext cx="858077" cy="252000"/>
              <a:chOff x="3326" y="1765"/>
              <a:chExt cx="1048" cy="308"/>
            </a:xfrm>
          </p:grpSpPr>
          <p:grpSp>
            <p:nvGrpSpPr>
              <p:cNvPr id="1523" name="Group 715"/>
              <p:cNvGrpSpPr>
                <a:grpSpLocks noChangeAspect="1"/>
              </p:cNvGrpSpPr>
              <p:nvPr/>
            </p:nvGrpSpPr>
            <p:grpSpPr bwMode="auto">
              <a:xfrm>
                <a:off x="3326" y="1769"/>
                <a:ext cx="62" cy="144"/>
                <a:chOff x="2213" y="1301"/>
                <a:chExt cx="175" cy="403"/>
              </a:xfrm>
            </p:grpSpPr>
            <p:sp>
              <p:nvSpPr>
                <p:cNvPr id="1741" name="Oval 71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2" name="Oval 7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3" name="Freeform 71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4" name="Freeform 71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5" name="Freeform 72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6" name="Oval 7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4" name="Group 722"/>
              <p:cNvGrpSpPr>
                <a:grpSpLocks noChangeAspect="1"/>
              </p:cNvGrpSpPr>
              <p:nvPr/>
            </p:nvGrpSpPr>
            <p:grpSpPr bwMode="auto">
              <a:xfrm rot="10800000">
                <a:off x="3328" y="1929"/>
                <a:ext cx="62" cy="144"/>
                <a:chOff x="2213" y="1301"/>
                <a:chExt cx="175" cy="403"/>
              </a:xfrm>
            </p:grpSpPr>
            <p:sp>
              <p:nvSpPr>
                <p:cNvPr id="1735" name="Oval 72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6" name="Oval 7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7" name="Freeform 72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8" name="Freeform 72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9" name="Freeform 72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0" name="Oval 7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5" name="Group 729"/>
              <p:cNvGrpSpPr>
                <a:grpSpLocks noChangeAspect="1"/>
              </p:cNvGrpSpPr>
              <p:nvPr/>
            </p:nvGrpSpPr>
            <p:grpSpPr bwMode="auto">
              <a:xfrm>
                <a:off x="3392" y="1769"/>
                <a:ext cx="62" cy="144"/>
                <a:chOff x="2213" y="1301"/>
                <a:chExt cx="175" cy="403"/>
              </a:xfrm>
            </p:grpSpPr>
            <p:sp>
              <p:nvSpPr>
                <p:cNvPr id="1729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0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1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2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3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4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6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394" y="1929"/>
                <a:ext cx="62" cy="144"/>
                <a:chOff x="2213" y="1301"/>
                <a:chExt cx="175" cy="403"/>
              </a:xfrm>
            </p:grpSpPr>
            <p:sp>
              <p:nvSpPr>
                <p:cNvPr id="1723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4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5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6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7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8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7" name="Group 743"/>
              <p:cNvGrpSpPr>
                <a:grpSpLocks noChangeAspect="1"/>
              </p:cNvGrpSpPr>
              <p:nvPr/>
            </p:nvGrpSpPr>
            <p:grpSpPr bwMode="auto">
              <a:xfrm>
                <a:off x="3456" y="1769"/>
                <a:ext cx="62" cy="144"/>
                <a:chOff x="2213" y="1301"/>
                <a:chExt cx="175" cy="403"/>
              </a:xfrm>
            </p:grpSpPr>
            <p:sp>
              <p:nvSpPr>
                <p:cNvPr id="1717" name="Oval 7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8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9" name="Freeform 74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0" name="Freeform 74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1" name="Freeform 74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2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8" name="Group 750"/>
              <p:cNvGrpSpPr>
                <a:grpSpLocks noChangeAspect="1"/>
              </p:cNvGrpSpPr>
              <p:nvPr/>
            </p:nvGrpSpPr>
            <p:grpSpPr bwMode="auto">
              <a:xfrm rot="10800000">
                <a:off x="3458" y="1929"/>
                <a:ext cx="62" cy="144"/>
                <a:chOff x="2213" y="1301"/>
                <a:chExt cx="175" cy="403"/>
              </a:xfrm>
            </p:grpSpPr>
            <p:sp>
              <p:nvSpPr>
                <p:cNvPr id="1711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2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3" name="Freeform 75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4" name="Freeform 75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5" name="Freeform 75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6" name="Oval 7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29" name="Group 757"/>
              <p:cNvGrpSpPr>
                <a:grpSpLocks noChangeAspect="1"/>
              </p:cNvGrpSpPr>
              <p:nvPr/>
            </p:nvGrpSpPr>
            <p:grpSpPr bwMode="auto">
              <a:xfrm>
                <a:off x="3521" y="1769"/>
                <a:ext cx="62" cy="144"/>
                <a:chOff x="2213" y="1301"/>
                <a:chExt cx="175" cy="403"/>
              </a:xfrm>
            </p:grpSpPr>
            <p:sp>
              <p:nvSpPr>
                <p:cNvPr id="1705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6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7" name="Freeform 76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8" name="Freeform 76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9" name="Freeform 76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10" name="Oval 7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0" name="Group 764"/>
              <p:cNvGrpSpPr>
                <a:grpSpLocks noChangeAspect="1"/>
              </p:cNvGrpSpPr>
              <p:nvPr/>
            </p:nvGrpSpPr>
            <p:grpSpPr bwMode="auto">
              <a:xfrm rot="10800000">
                <a:off x="3523" y="1929"/>
                <a:ext cx="62" cy="144"/>
                <a:chOff x="2213" y="1301"/>
                <a:chExt cx="175" cy="403"/>
              </a:xfrm>
            </p:grpSpPr>
            <p:sp>
              <p:nvSpPr>
                <p:cNvPr id="1699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0" name="Oval 76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1" name="Freeform 76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2" name="Freeform 76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3" name="Freeform 76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4" name="Oval 7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1" name="Group 771"/>
              <p:cNvGrpSpPr>
                <a:grpSpLocks noChangeAspect="1"/>
              </p:cNvGrpSpPr>
              <p:nvPr/>
            </p:nvGrpSpPr>
            <p:grpSpPr bwMode="auto">
              <a:xfrm>
                <a:off x="3589" y="1767"/>
                <a:ext cx="62" cy="144"/>
                <a:chOff x="2213" y="1301"/>
                <a:chExt cx="175" cy="403"/>
              </a:xfrm>
            </p:grpSpPr>
            <p:sp>
              <p:nvSpPr>
                <p:cNvPr id="1693" name="Oval 77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4" name="Oval 7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5" name="Freeform 77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6" name="Freeform 77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7" name="Freeform 77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8" name="Oval 7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2" name="Group 778"/>
              <p:cNvGrpSpPr>
                <a:grpSpLocks noChangeAspect="1"/>
              </p:cNvGrpSpPr>
              <p:nvPr/>
            </p:nvGrpSpPr>
            <p:grpSpPr bwMode="auto">
              <a:xfrm rot="10800000">
                <a:off x="3591" y="1927"/>
                <a:ext cx="62" cy="144"/>
                <a:chOff x="2213" y="1301"/>
                <a:chExt cx="175" cy="403"/>
              </a:xfrm>
            </p:grpSpPr>
            <p:sp>
              <p:nvSpPr>
                <p:cNvPr id="1687" name="Oval 77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8" name="Oval 78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9" name="Freeform 78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0" name="Freeform 78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1" name="Freeform 78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2" name="Oval 7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3" name="Group 785"/>
              <p:cNvGrpSpPr>
                <a:grpSpLocks noChangeAspect="1"/>
              </p:cNvGrpSpPr>
              <p:nvPr/>
            </p:nvGrpSpPr>
            <p:grpSpPr bwMode="auto">
              <a:xfrm>
                <a:off x="3655" y="1767"/>
                <a:ext cx="62" cy="144"/>
                <a:chOff x="2213" y="1301"/>
                <a:chExt cx="175" cy="403"/>
              </a:xfrm>
            </p:grpSpPr>
            <p:sp>
              <p:nvSpPr>
                <p:cNvPr id="1681" name="Oval 78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2" name="Oval 78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3" name="Freeform 78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4" name="Freeform 78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5" name="Freeform 79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6" name="Oval 7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4" name="Group 792"/>
              <p:cNvGrpSpPr>
                <a:grpSpLocks noChangeAspect="1"/>
              </p:cNvGrpSpPr>
              <p:nvPr/>
            </p:nvGrpSpPr>
            <p:grpSpPr bwMode="auto">
              <a:xfrm rot="10800000">
                <a:off x="3657" y="1927"/>
                <a:ext cx="62" cy="144"/>
                <a:chOff x="2213" y="1301"/>
                <a:chExt cx="175" cy="403"/>
              </a:xfrm>
            </p:grpSpPr>
            <p:sp>
              <p:nvSpPr>
                <p:cNvPr id="1675" name="Oval 79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6" name="Oval 79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7" name="Freeform 79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8" name="Freeform 79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9" name="Freeform 79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0" name="Oval 7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5" name="Group 799"/>
              <p:cNvGrpSpPr>
                <a:grpSpLocks noChangeAspect="1"/>
              </p:cNvGrpSpPr>
              <p:nvPr/>
            </p:nvGrpSpPr>
            <p:grpSpPr bwMode="auto">
              <a:xfrm>
                <a:off x="3719" y="1767"/>
                <a:ext cx="62" cy="144"/>
                <a:chOff x="2213" y="1301"/>
                <a:chExt cx="175" cy="403"/>
              </a:xfrm>
            </p:grpSpPr>
            <p:sp>
              <p:nvSpPr>
                <p:cNvPr id="1669" name="Oval 80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0" name="Oval 80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1" name="Freeform 80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2" name="Freeform 80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3" name="Freeform 80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4" name="Oval 8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6" name="Group 806"/>
              <p:cNvGrpSpPr>
                <a:grpSpLocks noChangeAspect="1"/>
              </p:cNvGrpSpPr>
              <p:nvPr/>
            </p:nvGrpSpPr>
            <p:grpSpPr bwMode="auto">
              <a:xfrm rot="10800000">
                <a:off x="3721" y="1927"/>
                <a:ext cx="62" cy="144"/>
                <a:chOff x="2213" y="1301"/>
                <a:chExt cx="175" cy="403"/>
              </a:xfrm>
            </p:grpSpPr>
            <p:sp>
              <p:nvSpPr>
                <p:cNvPr id="1663" name="Oval 80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4" name="Oval 80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5" name="Freeform 80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6" name="Freeform 81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7" name="Freeform 81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8" name="Oval 8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7" name="Group 813"/>
              <p:cNvGrpSpPr>
                <a:grpSpLocks noChangeAspect="1"/>
              </p:cNvGrpSpPr>
              <p:nvPr/>
            </p:nvGrpSpPr>
            <p:grpSpPr bwMode="auto">
              <a:xfrm>
                <a:off x="3784" y="1767"/>
                <a:ext cx="62" cy="144"/>
                <a:chOff x="2213" y="1301"/>
                <a:chExt cx="175" cy="403"/>
              </a:xfrm>
            </p:grpSpPr>
            <p:sp>
              <p:nvSpPr>
                <p:cNvPr id="1657" name="Oval 81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8" name="Oval 8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9" name="Freeform 81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0" name="Freeform 81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1" name="Freeform 81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2" name="Oval 8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8" name="Group 820"/>
              <p:cNvGrpSpPr>
                <a:grpSpLocks noChangeAspect="1"/>
              </p:cNvGrpSpPr>
              <p:nvPr/>
            </p:nvGrpSpPr>
            <p:grpSpPr bwMode="auto">
              <a:xfrm rot="10800000">
                <a:off x="3786" y="1927"/>
                <a:ext cx="62" cy="144"/>
                <a:chOff x="2213" y="1301"/>
                <a:chExt cx="175" cy="403"/>
              </a:xfrm>
            </p:grpSpPr>
            <p:sp>
              <p:nvSpPr>
                <p:cNvPr id="1651" name="Oval 8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2" name="Oval 8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3" name="Freeform 82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4" name="Freeform 82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5" name="Freeform 82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6" name="Oval 8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39" name="Group 827"/>
              <p:cNvGrpSpPr>
                <a:grpSpLocks noChangeAspect="1"/>
              </p:cNvGrpSpPr>
              <p:nvPr/>
            </p:nvGrpSpPr>
            <p:grpSpPr bwMode="auto">
              <a:xfrm>
                <a:off x="3852" y="1767"/>
                <a:ext cx="62" cy="144"/>
                <a:chOff x="2213" y="1301"/>
                <a:chExt cx="175" cy="403"/>
              </a:xfrm>
            </p:grpSpPr>
            <p:sp>
              <p:nvSpPr>
                <p:cNvPr id="1645" name="Oval 8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6" name="Oval 8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7" name="Freeform 83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8" name="Freeform 83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9" name="Freeform 83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50" name="Oval 8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0" name="Group 834"/>
              <p:cNvGrpSpPr>
                <a:grpSpLocks noChangeAspect="1"/>
              </p:cNvGrpSpPr>
              <p:nvPr/>
            </p:nvGrpSpPr>
            <p:grpSpPr bwMode="auto">
              <a:xfrm rot="10800000">
                <a:off x="3854" y="1927"/>
                <a:ext cx="62" cy="144"/>
                <a:chOff x="2213" y="1301"/>
                <a:chExt cx="175" cy="403"/>
              </a:xfrm>
            </p:grpSpPr>
            <p:sp>
              <p:nvSpPr>
                <p:cNvPr id="1639" name="Oval 8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0" name="Oval 8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1" name="Freeform 83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2" name="Freeform 83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3" name="Freeform 83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4" name="Oval 84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1" name="Group 841"/>
              <p:cNvGrpSpPr>
                <a:grpSpLocks noChangeAspect="1"/>
              </p:cNvGrpSpPr>
              <p:nvPr/>
            </p:nvGrpSpPr>
            <p:grpSpPr bwMode="auto">
              <a:xfrm>
                <a:off x="3918" y="1767"/>
                <a:ext cx="62" cy="144"/>
                <a:chOff x="2213" y="1301"/>
                <a:chExt cx="175" cy="403"/>
              </a:xfrm>
            </p:grpSpPr>
            <p:sp>
              <p:nvSpPr>
                <p:cNvPr id="1633" name="Oval 8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4" name="Oval 84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5" name="Freeform 84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6" name="Freeform 84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7" name="Freeform 84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8" name="Oval 84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2" name="Group 848"/>
              <p:cNvGrpSpPr>
                <a:grpSpLocks noChangeAspect="1"/>
              </p:cNvGrpSpPr>
              <p:nvPr/>
            </p:nvGrpSpPr>
            <p:grpSpPr bwMode="auto">
              <a:xfrm rot="10800000">
                <a:off x="3920" y="1927"/>
                <a:ext cx="62" cy="144"/>
                <a:chOff x="2213" y="1301"/>
                <a:chExt cx="175" cy="403"/>
              </a:xfrm>
            </p:grpSpPr>
            <p:sp>
              <p:nvSpPr>
                <p:cNvPr id="1627" name="Oval 8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8" name="Oval 85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9" name="Freeform 85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0" name="Freeform 85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1" name="Freeform 85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2" name="Oval 85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3" name="Group 855"/>
              <p:cNvGrpSpPr>
                <a:grpSpLocks noChangeAspect="1"/>
              </p:cNvGrpSpPr>
              <p:nvPr/>
            </p:nvGrpSpPr>
            <p:grpSpPr bwMode="auto">
              <a:xfrm>
                <a:off x="3982" y="1767"/>
                <a:ext cx="62" cy="144"/>
                <a:chOff x="2213" y="1301"/>
                <a:chExt cx="175" cy="403"/>
              </a:xfrm>
            </p:grpSpPr>
            <p:sp>
              <p:nvSpPr>
                <p:cNvPr id="1621" name="Oval 8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2" name="Oval 85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3" name="Freeform 85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4" name="Freeform 85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5" name="Freeform 86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6" name="Oval 86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4" name="Group 862"/>
              <p:cNvGrpSpPr>
                <a:grpSpLocks noChangeAspect="1"/>
              </p:cNvGrpSpPr>
              <p:nvPr/>
            </p:nvGrpSpPr>
            <p:grpSpPr bwMode="auto">
              <a:xfrm rot="10800000">
                <a:off x="3984" y="1927"/>
                <a:ext cx="62" cy="144"/>
                <a:chOff x="2213" y="1301"/>
                <a:chExt cx="175" cy="403"/>
              </a:xfrm>
            </p:grpSpPr>
            <p:sp>
              <p:nvSpPr>
                <p:cNvPr id="1615" name="Oval 8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6" name="Oval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7" name="Freeform 86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8" name="Freeform 86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9" name="Freeform 86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0" name="Oval 86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5" name="Group 869"/>
              <p:cNvGrpSpPr>
                <a:grpSpLocks noChangeAspect="1"/>
              </p:cNvGrpSpPr>
              <p:nvPr/>
            </p:nvGrpSpPr>
            <p:grpSpPr bwMode="auto">
              <a:xfrm>
                <a:off x="4047" y="1767"/>
                <a:ext cx="62" cy="144"/>
                <a:chOff x="2213" y="1301"/>
                <a:chExt cx="175" cy="403"/>
              </a:xfrm>
            </p:grpSpPr>
            <p:sp>
              <p:nvSpPr>
                <p:cNvPr id="1609" name="Oval 8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0" name="Oval 87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1" name="Freeform 87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2" name="Freeform 87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3" name="Freeform 87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4" name="Oval 87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6" name="Group 876"/>
              <p:cNvGrpSpPr>
                <a:grpSpLocks noChangeAspect="1"/>
              </p:cNvGrpSpPr>
              <p:nvPr/>
            </p:nvGrpSpPr>
            <p:grpSpPr bwMode="auto">
              <a:xfrm rot="10800000">
                <a:off x="4049" y="1927"/>
                <a:ext cx="62" cy="144"/>
                <a:chOff x="2213" y="1301"/>
                <a:chExt cx="175" cy="403"/>
              </a:xfrm>
            </p:grpSpPr>
            <p:sp>
              <p:nvSpPr>
                <p:cNvPr id="1603" name="Oval 8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4" name="Oval 87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5" name="Freeform 87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6" name="Freeform 88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7" name="Freeform 88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8" name="Oval 88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7" name="Group 883"/>
              <p:cNvGrpSpPr>
                <a:grpSpLocks noChangeAspect="1"/>
              </p:cNvGrpSpPr>
              <p:nvPr/>
            </p:nvGrpSpPr>
            <p:grpSpPr bwMode="auto">
              <a:xfrm>
                <a:off x="4115" y="1765"/>
                <a:ext cx="62" cy="144"/>
                <a:chOff x="2213" y="1301"/>
                <a:chExt cx="175" cy="403"/>
              </a:xfrm>
            </p:grpSpPr>
            <p:sp>
              <p:nvSpPr>
                <p:cNvPr id="1597" name="Oval 8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8" name="Oval 88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9" name="Freeform 88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0" name="Freeform 88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1" name="Freeform 88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2" name="Oval 88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8" name="Group 890"/>
              <p:cNvGrpSpPr>
                <a:grpSpLocks noChangeAspect="1"/>
              </p:cNvGrpSpPr>
              <p:nvPr/>
            </p:nvGrpSpPr>
            <p:grpSpPr bwMode="auto">
              <a:xfrm rot="10800000">
                <a:off x="4117" y="1925"/>
                <a:ext cx="62" cy="144"/>
                <a:chOff x="2213" y="1301"/>
                <a:chExt cx="175" cy="403"/>
              </a:xfrm>
            </p:grpSpPr>
            <p:sp>
              <p:nvSpPr>
                <p:cNvPr id="1591" name="Oval 8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2" name="Oval 89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3" name="Freeform 89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4" name="Freeform 89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5" name="Freeform 89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6" name="Oval 89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49" name="Group 897"/>
              <p:cNvGrpSpPr>
                <a:grpSpLocks noChangeAspect="1"/>
              </p:cNvGrpSpPr>
              <p:nvPr/>
            </p:nvGrpSpPr>
            <p:grpSpPr bwMode="auto">
              <a:xfrm>
                <a:off x="4181" y="1765"/>
                <a:ext cx="62" cy="144"/>
                <a:chOff x="2213" y="1301"/>
                <a:chExt cx="175" cy="403"/>
              </a:xfrm>
            </p:grpSpPr>
            <p:sp>
              <p:nvSpPr>
                <p:cNvPr id="1585" name="Oval 8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6" name="Oval 89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7" name="Freeform 90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8" name="Freeform 90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9" name="Freeform 90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90" name="Oval 90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50" name="Group 904"/>
              <p:cNvGrpSpPr>
                <a:grpSpLocks noChangeAspect="1"/>
              </p:cNvGrpSpPr>
              <p:nvPr/>
            </p:nvGrpSpPr>
            <p:grpSpPr bwMode="auto">
              <a:xfrm rot="10800000">
                <a:off x="4183" y="1925"/>
                <a:ext cx="62" cy="144"/>
                <a:chOff x="2213" y="1301"/>
                <a:chExt cx="175" cy="403"/>
              </a:xfrm>
            </p:grpSpPr>
            <p:sp>
              <p:nvSpPr>
                <p:cNvPr id="1579" name="Oval 9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0" name="Oval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1" name="Freeform 90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2" name="Freeform 90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3" name="Freeform 90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4" name="Oval 91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51" name="Group 911"/>
              <p:cNvGrpSpPr>
                <a:grpSpLocks noChangeAspect="1"/>
              </p:cNvGrpSpPr>
              <p:nvPr/>
            </p:nvGrpSpPr>
            <p:grpSpPr bwMode="auto">
              <a:xfrm>
                <a:off x="4245" y="1765"/>
                <a:ext cx="62" cy="144"/>
                <a:chOff x="2213" y="1301"/>
                <a:chExt cx="175" cy="403"/>
              </a:xfrm>
            </p:grpSpPr>
            <p:sp>
              <p:nvSpPr>
                <p:cNvPr id="1573" name="Oval 9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4" name="Oval 91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5" name="Freeform 91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6" name="Freeform 91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7" name="Freeform 91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8" name="Oval 9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52" name="Group 918"/>
              <p:cNvGrpSpPr>
                <a:grpSpLocks noChangeAspect="1"/>
              </p:cNvGrpSpPr>
              <p:nvPr/>
            </p:nvGrpSpPr>
            <p:grpSpPr bwMode="auto">
              <a:xfrm rot="10800000">
                <a:off x="4247" y="1925"/>
                <a:ext cx="62" cy="144"/>
                <a:chOff x="2213" y="1301"/>
                <a:chExt cx="175" cy="403"/>
              </a:xfrm>
            </p:grpSpPr>
            <p:sp>
              <p:nvSpPr>
                <p:cNvPr id="1567" name="Oval 9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8" name="Oval 92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9" name="Freeform 92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0" name="Freeform 92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1" name="Freeform 92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2" name="Oval 9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53" name="Group 925"/>
              <p:cNvGrpSpPr>
                <a:grpSpLocks noChangeAspect="1"/>
              </p:cNvGrpSpPr>
              <p:nvPr/>
            </p:nvGrpSpPr>
            <p:grpSpPr bwMode="auto">
              <a:xfrm>
                <a:off x="4310" y="1765"/>
                <a:ext cx="62" cy="144"/>
                <a:chOff x="2213" y="1301"/>
                <a:chExt cx="175" cy="403"/>
              </a:xfrm>
            </p:grpSpPr>
            <p:sp>
              <p:nvSpPr>
                <p:cNvPr id="1561" name="Oval 9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2" name="Oval 9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3" name="Freeform 92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4" name="Freeform 92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5" name="Freeform 93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6" name="Oval 9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554" name="Group 932"/>
              <p:cNvGrpSpPr>
                <a:grpSpLocks noChangeAspect="1"/>
              </p:cNvGrpSpPr>
              <p:nvPr/>
            </p:nvGrpSpPr>
            <p:grpSpPr bwMode="auto">
              <a:xfrm rot="10800000">
                <a:off x="4312" y="1925"/>
                <a:ext cx="62" cy="144"/>
                <a:chOff x="2213" y="1301"/>
                <a:chExt cx="175" cy="403"/>
              </a:xfrm>
            </p:grpSpPr>
            <p:sp>
              <p:nvSpPr>
                <p:cNvPr id="1555" name="Oval 9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6" name="Oval 9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7" name="Freeform 93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8" name="Freeform 93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9" name="Freeform 93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0" name="Oval 9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8" name="Group 714"/>
            <p:cNvGrpSpPr>
              <a:grpSpLocks noChangeAspect="1"/>
            </p:cNvGrpSpPr>
            <p:nvPr/>
          </p:nvGrpSpPr>
          <p:grpSpPr bwMode="auto">
            <a:xfrm>
              <a:off x="2591155" y="1344140"/>
              <a:ext cx="858077" cy="252000"/>
              <a:chOff x="3326" y="1765"/>
              <a:chExt cx="1048" cy="308"/>
            </a:xfrm>
          </p:grpSpPr>
          <p:grpSp>
            <p:nvGrpSpPr>
              <p:cNvPr id="1299" name="Group 715"/>
              <p:cNvGrpSpPr>
                <a:grpSpLocks noChangeAspect="1"/>
              </p:cNvGrpSpPr>
              <p:nvPr/>
            </p:nvGrpSpPr>
            <p:grpSpPr bwMode="auto">
              <a:xfrm>
                <a:off x="3326" y="1769"/>
                <a:ext cx="62" cy="144"/>
                <a:chOff x="2213" y="1301"/>
                <a:chExt cx="175" cy="403"/>
              </a:xfrm>
            </p:grpSpPr>
            <p:sp>
              <p:nvSpPr>
                <p:cNvPr id="1517" name="Oval 71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8" name="Oval 7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9" name="Freeform 71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0" name="Freeform 71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1" name="Freeform 72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2" name="Oval 7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0" name="Group 722"/>
              <p:cNvGrpSpPr>
                <a:grpSpLocks noChangeAspect="1"/>
              </p:cNvGrpSpPr>
              <p:nvPr/>
            </p:nvGrpSpPr>
            <p:grpSpPr bwMode="auto">
              <a:xfrm rot="10800000">
                <a:off x="3328" y="1929"/>
                <a:ext cx="62" cy="144"/>
                <a:chOff x="2213" y="1301"/>
                <a:chExt cx="175" cy="403"/>
              </a:xfrm>
            </p:grpSpPr>
            <p:sp>
              <p:nvSpPr>
                <p:cNvPr id="1511" name="Oval 72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2" name="Oval 7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3" name="Freeform 72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4" name="Freeform 72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5" name="Freeform 72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6" name="Oval 7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1" name="Group 729"/>
              <p:cNvGrpSpPr>
                <a:grpSpLocks noChangeAspect="1"/>
              </p:cNvGrpSpPr>
              <p:nvPr/>
            </p:nvGrpSpPr>
            <p:grpSpPr bwMode="auto">
              <a:xfrm>
                <a:off x="3392" y="1769"/>
                <a:ext cx="62" cy="144"/>
                <a:chOff x="2213" y="1301"/>
                <a:chExt cx="175" cy="403"/>
              </a:xfrm>
            </p:grpSpPr>
            <p:sp>
              <p:nvSpPr>
                <p:cNvPr id="1505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6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7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8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9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0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394" y="1929"/>
                <a:ext cx="62" cy="144"/>
                <a:chOff x="2213" y="1301"/>
                <a:chExt cx="175" cy="403"/>
              </a:xfrm>
            </p:grpSpPr>
            <p:sp>
              <p:nvSpPr>
                <p:cNvPr id="1499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0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1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2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3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4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3" name="Group 743"/>
              <p:cNvGrpSpPr>
                <a:grpSpLocks noChangeAspect="1"/>
              </p:cNvGrpSpPr>
              <p:nvPr/>
            </p:nvGrpSpPr>
            <p:grpSpPr bwMode="auto">
              <a:xfrm>
                <a:off x="3456" y="1769"/>
                <a:ext cx="62" cy="144"/>
                <a:chOff x="2213" y="1301"/>
                <a:chExt cx="175" cy="403"/>
              </a:xfrm>
            </p:grpSpPr>
            <p:sp>
              <p:nvSpPr>
                <p:cNvPr id="1493" name="Oval 7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4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5" name="Freeform 74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6" name="Freeform 74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7" name="Freeform 74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8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4" name="Group 750"/>
              <p:cNvGrpSpPr>
                <a:grpSpLocks noChangeAspect="1"/>
              </p:cNvGrpSpPr>
              <p:nvPr/>
            </p:nvGrpSpPr>
            <p:grpSpPr bwMode="auto">
              <a:xfrm rot="10800000">
                <a:off x="3458" y="1929"/>
                <a:ext cx="62" cy="144"/>
                <a:chOff x="2213" y="1301"/>
                <a:chExt cx="175" cy="403"/>
              </a:xfrm>
            </p:grpSpPr>
            <p:sp>
              <p:nvSpPr>
                <p:cNvPr id="1487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8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9" name="Freeform 75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0" name="Freeform 75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1" name="Freeform 75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2" name="Oval 7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5" name="Group 757"/>
              <p:cNvGrpSpPr>
                <a:grpSpLocks noChangeAspect="1"/>
              </p:cNvGrpSpPr>
              <p:nvPr/>
            </p:nvGrpSpPr>
            <p:grpSpPr bwMode="auto">
              <a:xfrm>
                <a:off x="3521" y="1769"/>
                <a:ext cx="62" cy="144"/>
                <a:chOff x="2213" y="1301"/>
                <a:chExt cx="175" cy="403"/>
              </a:xfrm>
            </p:grpSpPr>
            <p:sp>
              <p:nvSpPr>
                <p:cNvPr id="1481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2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3" name="Freeform 76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4" name="Freeform 76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5" name="Freeform 76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6" name="Oval 7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6" name="Group 764"/>
              <p:cNvGrpSpPr>
                <a:grpSpLocks noChangeAspect="1"/>
              </p:cNvGrpSpPr>
              <p:nvPr/>
            </p:nvGrpSpPr>
            <p:grpSpPr bwMode="auto">
              <a:xfrm rot="10800000">
                <a:off x="3523" y="1929"/>
                <a:ext cx="62" cy="144"/>
                <a:chOff x="2213" y="1301"/>
                <a:chExt cx="175" cy="403"/>
              </a:xfrm>
            </p:grpSpPr>
            <p:sp>
              <p:nvSpPr>
                <p:cNvPr id="1475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6" name="Oval 76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7" name="Freeform 76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8" name="Freeform 76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9" name="Freeform 76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0" name="Oval 7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7" name="Group 771"/>
              <p:cNvGrpSpPr>
                <a:grpSpLocks noChangeAspect="1"/>
              </p:cNvGrpSpPr>
              <p:nvPr/>
            </p:nvGrpSpPr>
            <p:grpSpPr bwMode="auto">
              <a:xfrm>
                <a:off x="3589" y="1767"/>
                <a:ext cx="62" cy="144"/>
                <a:chOff x="2213" y="1301"/>
                <a:chExt cx="175" cy="403"/>
              </a:xfrm>
            </p:grpSpPr>
            <p:sp>
              <p:nvSpPr>
                <p:cNvPr id="1469" name="Oval 77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0" name="Oval 7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1" name="Freeform 77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2" name="Freeform 77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3" name="Freeform 77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74" name="Oval 7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8" name="Group 778"/>
              <p:cNvGrpSpPr>
                <a:grpSpLocks noChangeAspect="1"/>
              </p:cNvGrpSpPr>
              <p:nvPr/>
            </p:nvGrpSpPr>
            <p:grpSpPr bwMode="auto">
              <a:xfrm rot="10800000">
                <a:off x="3591" y="1927"/>
                <a:ext cx="62" cy="144"/>
                <a:chOff x="2213" y="1301"/>
                <a:chExt cx="175" cy="403"/>
              </a:xfrm>
            </p:grpSpPr>
            <p:sp>
              <p:nvSpPr>
                <p:cNvPr id="1463" name="Oval 77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4" name="Oval 78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5" name="Freeform 78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6" name="Freeform 78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7" name="Freeform 78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8" name="Oval 7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9" name="Group 785"/>
              <p:cNvGrpSpPr>
                <a:grpSpLocks noChangeAspect="1"/>
              </p:cNvGrpSpPr>
              <p:nvPr/>
            </p:nvGrpSpPr>
            <p:grpSpPr bwMode="auto">
              <a:xfrm>
                <a:off x="3655" y="1767"/>
                <a:ext cx="62" cy="144"/>
                <a:chOff x="2213" y="1301"/>
                <a:chExt cx="175" cy="403"/>
              </a:xfrm>
            </p:grpSpPr>
            <p:sp>
              <p:nvSpPr>
                <p:cNvPr id="1457" name="Oval 78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8" name="Oval 78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9" name="Freeform 78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0" name="Freeform 78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1" name="Freeform 79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2" name="Oval 7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0" name="Group 792"/>
              <p:cNvGrpSpPr>
                <a:grpSpLocks noChangeAspect="1"/>
              </p:cNvGrpSpPr>
              <p:nvPr/>
            </p:nvGrpSpPr>
            <p:grpSpPr bwMode="auto">
              <a:xfrm rot="10800000">
                <a:off x="3657" y="1927"/>
                <a:ext cx="62" cy="144"/>
                <a:chOff x="2213" y="1301"/>
                <a:chExt cx="175" cy="403"/>
              </a:xfrm>
            </p:grpSpPr>
            <p:sp>
              <p:nvSpPr>
                <p:cNvPr id="1451" name="Oval 79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2" name="Oval 79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3" name="Freeform 79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4" name="Freeform 79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5" name="Freeform 79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6" name="Oval 7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1" name="Group 799"/>
              <p:cNvGrpSpPr>
                <a:grpSpLocks noChangeAspect="1"/>
              </p:cNvGrpSpPr>
              <p:nvPr/>
            </p:nvGrpSpPr>
            <p:grpSpPr bwMode="auto">
              <a:xfrm>
                <a:off x="3719" y="1767"/>
                <a:ext cx="62" cy="144"/>
                <a:chOff x="2213" y="1301"/>
                <a:chExt cx="175" cy="403"/>
              </a:xfrm>
            </p:grpSpPr>
            <p:sp>
              <p:nvSpPr>
                <p:cNvPr id="1445" name="Oval 80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6" name="Oval 80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7" name="Freeform 80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8" name="Freeform 80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9" name="Freeform 80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0" name="Oval 8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2" name="Group 806"/>
              <p:cNvGrpSpPr>
                <a:grpSpLocks noChangeAspect="1"/>
              </p:cNvGrpSpPr>
              <p:nvPr/>
            </p:nvGrpSpPr>
            <p:grpSpPr bwMode="auto">
              <a:xfrm rot="10800000">
                <a:off x="3721" y="1927"/>
                <a:ext cx="62" cy="144"/>
                <a:chOff x="2213" y="1301"/>
                <a:chExt cx="175" cy="403"/>
              </a:xfrm>
            </p:grpSpPr>
            <p:sp>
              <p:nvSpPr>
                <p:cNvPr id="1439" name="Oval 80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0" name="Oval 80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1" name="Freeform 80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2" name="Freeform 81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3" name="Freeform 81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4" name="Oval 8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3" name="Group 813"/>
              <p:cNvGrpSpPr>
                <a:grpSpLocks noChangeAspect="1"/>
              </p:cNvGrpSpPr>
              <p:nvPr/>
            </p:nvGrpSpPr>
            <p:grpSpPr bwMode="auto">
              <a:xfrm>
                <a:off x="3784" y="1767"/>
                <a:ext cx="62" cy="144"/>
                <a:chOff x="2213" y="1301"/>
                <a:chExt cx="175" cy="403"/>
              </a:xfrm>
            </p:grpSpPr>
            <p:sp>
              <p:nvSpPr>
                <p:cNvPr id="1433" name="Oval 81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4" name="Oval 8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5" name="Freeform 81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6" name="Freeform 81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7" name="Freeform 81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8" name="Oval 8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4" name="Group 820"/>
              <p:cNvGrpSpPr>
                <a:grpSpLocks noChangeAspect="1"/>
              </p:cNvGrpSpPr>
              <p:nvPr/>
            </p:nvGrpSpPr>
            <p:grpSpPr bwMode="auto">
              <a:xfrm rot="10800000">
                <a:off x="3786" y="1927"/>
                <a:ext cx="62" cy="144"/>
                <a:chOff x="2213" y="1301"/>
                <a:chExt cx="175" cy="403"/>
              </a:xfrm>
            </p:grpSpPr>
            <p:sp>
              <p:nvSpPr>
                <p:cNvPr id="1427" name="Oval 8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8" name="Oval 8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9" name="Freeform 82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0" name="Freeform 82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1" name="Freeform 82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2" name="Oval 8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5" name="Group 827"/>
              <p:cNvGrpSpPr>
                <a:grpSpLocks noChangeAspect="1"/>
              </p:cNvGrpSpPr>
              <p:nvPr/>
            </p:nvGrpSpPr>
            <p:grpSpPr bwMode="auto">
              <a:xfrm>
                <a:off x="3852" y="1767"/>
                <a:ext cx="62" cy="144"/>
                <a:chOff x="2213" y="1301"/>
                <a:chExt cx="175" cy="403"/>
              </a:xfrm>
            </p:grpSpPr>
            <p:sp>
              <p:nvSpPr>
                <p:cNvPr id="1421" name="Oval 8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2" name="Oval 8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3" name="Freeform 83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4" name="Freeform 83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5" name="Freeform 83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6" name="Oval 8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6" name="Group 834"/>
              <p:cNvGrpSpPr>
                <a:grpSpLocks noChangeAspect="1"/>
              </p:cNvGrpSpPr>
              <p:nvPr/>
            </p:nvGrpSpPr>
            <p:grpSpPr bwMode="auto">
              <a:xfrm rot="10800000">
                <a:off x="3854" y="1927"/>
                <a:ext cx="62" cy="144"/>
                <a:chOff x="2213" y="1301"/>
                <a:chExt cx="175" cy="403"/>
              </a:xfrm>
            </p:grpSpPr>
            <p:sp>
              <p:nvSpPr>
                <p:cNvPr id="1415" name="Oval 8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6" name="Oval 8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7" name="Freeform 83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8" name="Freeform 83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9" name="Freeform 83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0" name="Oval 84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7" name="Group 841"/>
              <p:cNvGrpSpPr>
                <a:grpSpLocks noChangeAspect="1"/>
              </p:cNvGrpSpPr>
              <p:nvPr/>
            </p:nvGrpSpPr>
            <p:grpSpPr bwMode="auto">
              <a:xfrm>
                <a:off x="3918" y="1767"/>
                <a:ext cx="62" cy="144"/>
                <a:chOff x="2213" y="1301"/>
                <a:chExt cx="175" cy="403"/>
              </a:xfrm>
            </p:grpSpPr>
            <p:sp>
              <p:nvSpPr>
                <p:cNvPr id="1409" name="Oval 8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0" name="Oval 84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1" name="Freeform 84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2" name="Freeform 84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3" name="Freeform 84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14" name="Oval 84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8" name="Group 848"/>
              <p:cNvGrpSpPr>
                <a:grpSpLocks noChangeAspect="1"/>
              </p:cNvGrpSpPr>
              <p:nvPr/>
            </p:nvGrpSpPr>
            <p:grpSpPr bwMode="auto">
              <a:xfrm rot="10800000">
                <a:off x="3920" y="1927"/>
                <a:ext cx="62" cy="144"/>
                <a:chOff x="2213" y="1301"/>
                <a:chExt cx="175" cy="403"/>
              </a:xfrm>
            </p:grpSpPr>
            <p:sp>
              <p:nvSpPr>
                <p:cNvPr id="1403" name="Oval 8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4" name="Oval 85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5" name="Freeform 85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6" name="Freeform 85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7" name="Freeform 85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8" name="Oval 85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9" name="Group 855"/>
              <p:cNvGrpSpPr>
                <a:grpSpLocks noChangeAspect="1"/>
              </p:cNvGrpSpPr>
              <p:nvPr/>
            </p:nvGrpSpPr>
            <p:grpSpPr bwMode="auto">
              <a:xfrm>
                <a:off x="3982" y="1767"/>
                <a:ext cx="62" cy="144"/>
                <a:chOff x="2213" y="1301"/>
                <a:chExt cx="175" cy="403"/>
              </a:xfrm>
            </p:grpSpPr>
            <p:sp>
              <p:nvSpPr>
                <p:cNvPr id="1397" name="Oval 8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8" name="Oval 85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9" name="Freeform 85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0" name="Freeform 85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1" name="Freeform 86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02" name="Oval 86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0" name="Group 862"/>
              <p:cNvGrpSpPr>
                <a:grpSpLocks noChangeAspect="1"/>
              </p:cNvGrpSpPr>
              <p:nvPr/>
            </p:nvGrpSpPr>
            <p:grpSpPr bwMode="auto">
              <a:xfrm rot="10800000">
                <a:off x="3984" y="1927"/>
                <a:ext cx="62" cy="144"/>
                <a:chOff x="2213" y="1301"/>
                <a:chExt cx="175" cy="403"/>
              </a:xfrm>
            </p:grpSpPr>
            <p:sp>
              <p:nvSpPr>
                <p:cNvPr id="1391" name="Oval 8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2" name="Oval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3" name="Freeform 86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4" name="Freeform 86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5" name="Freeform 86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6" name="Oval 86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1" name="Group 869"/>
              <p:cNvGrpSpPr>
                <a:grpSpLocks noChangeAspect="1"/>
              </p:cNvGrpSpPr>
              <p:nvPr/>
            </p:nvGrpSpPr>
            <p:grpSpPr bwMode="auto">
              <a:xfrm>
                <a:off x="4047" y="1767"/>
                <a:ext cx="62" cy="144"/>
                <a:chOff x="2213" y="1301"/>
                <a:chExt cx="175" cy="403"/>
              </a:xfrm>
            </p:grpSpPr>
            <p:sp>
              <p:nvSpPr>
                <p:cNvPr id="1385" name="Oval 8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6" name="Oval 87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7" name="Freeform 87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8" name="Freeform 87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9" name="Freeform 87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90" name="Oval 87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2" name="Group 876"/>
              <p:cNvGrpSpPr>
                <a:grpSpLocks noChangeAspect="1"/>
              </p:cNvGrpSpPr>
              <p:nvPr/>
            </p:nvGrpSpPr>
            <p:grpSpPr bwMode="auto">
              <a:xfrm rot="10800000">
                <a:off x="4049" y="1927"/>
                <a:ext cx="62" cy="144"/>
                <a:chOff x="2213" y="1301"/>
                <a:chExt cx="175" cy="403"/>
              </a:xfrm>
            </p:grpSpPr>
            <p:sp>
              <p:nvSpPr>
                <p:cNvPr id="1379" name="Oval 8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0" name="Oval 87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1" name="Freeform 87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2" name="Freeform 88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3" name="Freeform 88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84" name="Oval 88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3" name="Group 883"/>
              <p:cNvGrpSpPr>
                <a:grpSpLocks noChangeAspect="1"/>
              </p:cNvGrpSpPr>
              <p:nvPr/>
            </p:nvGrpSpPr>
            <p:grpSpPr bwMode="auto">
              <a:xfrm>
                <a:off x="4115" y="1765"/>
                <a:ext cx="62" cy="144"/>
                <a:chOff x="2213" y="1301"/>
                <a:chExt cx="175" cy="403"/>
              </a:xfrm>
            </p:grpSpPr>
            <p:sp>
              <p:nvSpPr>
                <p:cNvPr id="1373" name="Oval 8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4" name="Oval 88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5" name="Freeform 88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6" name="Freeform 88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7" name="Freeform 88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8" name="Oval 88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4" name="Group 890"/>
              <p:cNvGrpSpPr>
                <a:grpSpLocks noChangeAspect="1"/>
              </p:cNvGrpSpPr>
              <p:nvPr/>
            </p:nvGrpSpPr>
            <p:grpSpPr bwMode="auto">
              <a:xfrm rot="10800000">
                <a:off x="4117" y="1925"/>
                <a:ext cx="62" cy="144"/>
                <a:chOff x="2213" y="1301"/>
                <a:chExt cx="175" cy="403"/>
              </a:xfrm>
            </p:grpSpPr>
            <p:sp>
              <p:nvSpPr>
                <p:cNvPr id="1367" name="Oval 8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8" name="Oval 89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9" name="Freeform 89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0" name="Freeform 89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1" name="Freeform 89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72" name="Oval 89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5" name="Group 897"/>
              <p:cNvGrpSpPr>
                <a:grpSpLocks noChangeAspect="1"/>
              </p:cNvGrpSpPr>
              <p:nvPr/>
            </p:nvGrpSpPr>
            <p:grpSpPr bwMode="auto">
              <a:xfrm>
                <a:off x="4181" y="1765"/>
                <a:ext cx="62" cy="144"/>
                <a:chOff x="2213" y="1301"/>
                <a:chExt cx="175" cy="403"/>
              </a:xfrm>
            </p:grpSpPr>
            <p:sp>
              <p:nvSpPr>
                <p:cNvPr id="1361" name="Oval 8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2" name="Oval 89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3" name="Freeform 90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4" name="Freeform 90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5" name="Freeform 90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6" name="Oval 90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6" name="Group 904"/>
              <p:cNvGrpSpPr>
                <a:grpSpLocks noChangeAspect="1"/>
              </p:cNvGrpSpPr>
              <p:nvPr/>
            </p:nvGrpSpPr>
            <p:grpSpPr bwMode="auto">
              <a:xfrm rot="10800000">
                <a:off x="4183" y="1925"/>
                <a:ext cx="62" cy="144"/>
                <a:chOff x="2213" y="1301"/>
                <a:chExt cx="175" cy="403"/>
              </a:xfrm>
            </p:grpSpPr>
            <p:sp>
              <p:nvSpPr>
                <p:cNvPr id="1355" name="Oval 9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6" name="Oval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7" name="Freeform 90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8" name="Freeform 90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9" name="Freeform 90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60" name="Oval 91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7" name="Group 911"/>
              <p:cNvGrpSpPr>
                <a:grpSpLocks noChangeAspect="1"/>
              </p:cNvGrpSpPr>
              <p:nvPr/>
            </p:nvGrpSpPr>
            <p:grpSpPr bwMode="auto">
              <a:xfrm>
                <a:off x="4245" y="1765"/>
                <a:ext cx="62" cy="144"/>
                <a:chOff x="2213" y="1301"/>
                <a:chExt cx="175" cy="403"/>
              </a:xfrm>
            </p:grpSpPr>
            <p:sp>
              <p:nvSpPr>
                <p:cNvPr id="1349" name="Oval 9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0" name="Oval 91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1" name="Freeform 91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2" name="Freeform 91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3" name="Freeform 91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54" name="Oval 9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8" name="Group 918"/>
              <p:cNvGrpSpPr>
                <a:grpSpLocks noChangeAspect="1"/>
              </p:cNvGrpSpPr>
              <p:nvPr/>
            </p:nvGrpSpPr>
            <p:grpSpPr bwMode="auto">
              <a:xfrm rot="10800000">
                <a:off x="4247" y="1925"/>
                <a:ext cx="62" cy="144"/>
                <a:chOff x="2213" y="1301"/>
                <a:chExt cx="175" cy="403"/>
              </a:xfrm>
            </p:grpSpPr>
            <p:sp>
              <p:nvSpPr>
                <p:cNvPr id="1343" name="Oval 9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4" name="Oval 92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5" name="Freeform 92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6" name="Freeform 92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7" name="Freeform 92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8" name="Oval 9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9" name="Group 925"/>
              <p:cNvGrpSpPr>
                <a:grpSpLocks noChangeAspect="1"/>
              </p:cNvGrpSpPr>
              <p:nvPr/>
            </p:nvGrpSpPr>
            <p:grpSpPr bwMode="auto">
              <a:xfrm>
                <a:off x="4310" y="1765"/>
                <a:ext cx="62" cy="144"/>
                <a:chOff x="2213" y="1301"/>
                <a:chExt cx="175" cy="403"/>
              </a:xfrm>
            </p:grpSpPr>
            <p:sp>
              <p:nvSpPr>
                <p:cNvPr id="1337" name="Oval 9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8" name="Oval 9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9" name="Freeform 92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0" name="Freeform 92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1" name="Freeform 93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42" name="Oval 9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30" name="Group 932"/>
              <p:cNvGrpSpPr>
                <a:grpSpLocks noChangeAspect="1"/>
              </p:cNvGrpSpPr>
              <p:nvPr/>
            </p:nvGrpSpPr>
            <p:grpSpPr bwMode="auto">
              <a:xfrm rot="10800000">
                <a:off x="4312" y="1925"/>
                <a:ext cx="62" cy="144"/>
                <a:chOff x="2213" y="1301"/>
                <a:chExt cx="175" cy="403"/>
              </a:xfrm>
            </p:grpSpPr>
            <p:sp>
              <p:nvSpPr>
                <p:cNvPr id="1331" name="Oval 9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2" name="Oval 9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3" name="Freeform 93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4" name="Freeform 93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5" name="Freeform 93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336" name="Oval 9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9" name="Groupe 1583"/>
            <p:cNvGrpSpPr/>
            <p:nvPr/>
          </p:nvGrpSpPr>
          <p:grpSpPr>
            <a:xfrm rot="19020000">
              <a:off x="1118551" y="1756950"/>
              <a:ext cx="52993" cy="251428"/>
              <a:chOff x="3291583" y="5373216"/>
              <a:chExt cx="76947" cy="365232"/>
            </a:xfrm>
          </p:grpSpPr>
          <p:grpSp>
            <p:nvGrpSpPr>
              <p:cNvPr id="1285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1293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4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5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6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7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8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86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1287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8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9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0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1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92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0" name="Groupe 1583"/>
            <p:cNvGrpSpPr/>
            <p:nvPr/>
          </p:nvGrpSpPr>
          <p:grpSpPr>
            <a:xfrm rot="18780000">
              <a:off x="1086873" y="1787790"/>
              <a:ext cx="52993" cy="251428"/>
              <a:chOff x="3291583" y="5373216"/>
              <a:chExt cx="76947" cy="365232"/>
            </a:xfrm>
          </p:grpSpPr>
          <p:grpSp>
            <p:nvGrpSpPr>
              <p:cNvPr id="1271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1279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0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1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2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3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84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7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1273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4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5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6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7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78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1" name="Groupe 10"/>
            <p:cNvGrpSpPr/>
            <p:nvPr/>
          </p:nvGrpSpPr>
          <p:grpSpPr>
            <a:xfrm>
              <a:off x="581619" y="1923387"/>
              <a:ext cx="621796" cy="620151"/>
              <a:chOff x="829668" y="1324156"/>
              <a:chExt cx="621796" cy="620151"/>
            </a:xfrm>
          </p:grpSpPr>
          <p:grpSp>
            <p:nvGrpSpPr>
              <p:cNvPr id="1046" name="Groupe 1583"/>
              <p:cNvGrpSpPr/>
              <p:nvPr/>
            </p:nvGrpSpPr>
            <p:grpSpPr>
              <a:xfrm rot="18720000">
                <a:off x="1299253" y="122493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25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6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7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5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5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6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47" name="Groupe 1583"/>
              <p:cNvGrpSpPr/>
              <p:nvPr/>
            </p:nvGrpSpPr>
            <p:grpSpPr>
              <a:xfrm rot="18720000">
                <a:off x="1265654" y="126261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24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5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4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4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5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48" name="Groupe 1583"/>
              <p:cNvGrpSpPr/>
              <p:nvPr/>
            </p:nvGrpSpPr>
            <p:grpSpPr>
              <a:xfrm rot="18660000">
                <a:off x="1233976" y="129345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22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3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4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3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3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3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49" name="Groupe 1583"/>
              <p:cNvGrpSpPr/>
              <p:nvPr/>
            </p:nvGrpSpPr>
            <p:grpSpPr>
              <a:xfrm rot="18540000">
                <a:off x="1198307" y="132983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21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2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1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1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2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0" name="Groupe 1583"/>
              <p:cNvGrpSpPr/>
              <p:nvPr/>
            </p:nvGrpSpPr>
            <p:grpSpPr>
              <a:xfrm rot="18480000">
                <a:off x="1161927" y="1374893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20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0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1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20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20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1" name="Groupe 1583"/>
              <p:cNvGrpSpPr/>
              <p:nvPr/>
            </p:nvGrpSpPr>
            <p:grpSpPr>
              <a:xfrm rot="18360000">
                <a:off x="1137423" y="141645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8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9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20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8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8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9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2" name="Groupe 1583"/>
              <p:cNvGrpSpPr/>
              <p:nvPr/>
            </p:nvGrpSpPr>
            <p:grpSpPr>
              <a:xfrm rot="18360000">
                <a:off x="1104701" y="145439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7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8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7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7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8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3" name="Groupe 1583"/>
              <p:cNvGrpSpPr/>
              <p:nvPr/>
            </p:nvGrpSpPr>
            <p:grpSpPr>
              <a:xfrm rot="18300000">
                <a:off x="1080197" y="149671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5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6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7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6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6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6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4" name="Groupe 1583"/>
              <p:cNvGrpSpPr/>
              <p:nvPr/>
            </p:nvGrpSpPr>
            <p:grpSpPr>
              <a:xfrm rot="18240000">
                <a:off x="1051405" y="1537518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4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5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4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4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5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5" name="Groupe 1583"/>
              <p:cNvGrpSpPr/>
              <p:nvPr/>
            </p:nvGrpSpPr>
            <p:grpSpPr>
              <a:xfrm rot="18240000">
                <a:off x="1028514" y="1571158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3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3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4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3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3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6" name="Groupe 1583"/>
              <p:cNvGrpSpPr/>
              <p:nvPr/>
            </p:nvGrpSpPr>
            <p:grpSpPr>
              <a:xfrm rot="18180000">
                <a:off x="1002774" y="161073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1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2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3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1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1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2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7" name="Groupe 1583"/>
              <p:cNvGrpSpPr/>
              <p:nvPr/>
            </p:nvGrpSpPr>
            <p:grpSpPr>
              <a:xfrm rot="18120000">
                <a:off x="987811" y="165230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10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1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10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10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1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8" name="Groupe 1583"/>
              <p:cNvGrpSpPr/>
              <p:nvPr/>
            </p:nvGrpSpPr>
            <p:grpSpPr>
              <a:xfrm rot="18000000">
                <a:off x="973947" y="1697823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8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9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10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9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9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9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59" name="Groupe 1583"/>
              <p:cNvGrpSpPr/>
              <p:nvPr/>
            </p:nvGrpSpPr>
            <p:grpSpPr>
              <a:xfrm rot="17880000">
                <a:off x="949030" y="174333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7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8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7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7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8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1060" name="Groupe 1583"/>
              <p:cNvGrpSpPr/>
              <p:nvPr/>
            </p:nvGrpSpPr>
            <p:grpSpPr>
              <a:xfrm rot="17760000">
                <a:off x="928885" y="179209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6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6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7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6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6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6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12" name="Groupe 11"/>
            <p:cNvGrpSpPr/>
            <p:nvPr/>
          </p:nvGrpSpPr>
          <p:grpSpPr>
            <a:xfrm rot="1800000">
              <a:off x="1216334" y="1245947"/>
              <a:ext cx="657465" cy="786588"/>
              <a:chOff x="1455184" y="965026"/>
              <a:chExt cx="657465" cy="786588"/>
            </a:xfrm>
          </p:grpSpPr>
          <p:grpSp>
            <p:nvGrpSpPr>
              <p:cNvPr id="791" name="Groupe 1583"/>
              <p:cNvGrpSpPr/>
              <p:nvPr/>
            </p:nvGrpSpPr>
            <p:grpSpPr>
              <a:xfrm rot="19020000">
                <a:off x="1992116" y="96502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32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40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1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2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3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4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45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33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34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5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6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7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8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9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2" name="Groupe 1583"/>
              <p:cNvGrpSpPr/>
              <p:nvPr/>
            </p:nvGrpSpPr>
            <p:grpSpPr>
              <a:xfrm rot="18780000">
                <a:off x="1960438" y="99586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18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26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7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8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9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0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31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19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20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1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2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3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4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25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3" name="Groupe 1583"/>
              <p:cNvGrpSpPr/>
              <p:nvPr/>
            </p:nvGrpSpPr>
            <p:grpSpPr>
              <a:xfrm rot="18720000">
                <a:off x="1924769" y="103224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1004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12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3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4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5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6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7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1005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1006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7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8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9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0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11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4" name="Groupe 1583"/>
              <p:cNvGrpSpPr/>
              <p:nvPr/>
            </p:nvGrpSpPr>
            <p:grpSpPr>
              <a:xfrm rot="18720000">
                <a:off x="1891170" y="1069922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90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98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9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0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1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2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1003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91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92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3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4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5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6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97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5" name="Groupe 1583"/>
              <p:cNvGrpSpPr/>
              <p:nvPr/>
            </p:nvGrpSpPr>
            <p:grpSpPr>
              <a:xfrm rot="18660000">
                <a:off x="1859492" y="1100762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76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84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5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6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7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8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9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77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78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9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0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1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2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83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6" name="Groupe 1583"/>
              <p:cNvGrpSpPr/>
              <p:nvPr/>
            </p:nvGrpSpPr>
            <p:grpSpPr>
              <a:xfrm rot="18540000">
                <a:off x="1823823" y="1137142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62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70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1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2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3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4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75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63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64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5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6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7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8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9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7" name="Groupe 1583"/>
              <p:cNvGrpSpPr/>
              <p:nvPr/>
            </p:nvGrpSpPr>
            <p:grpSpPr>
              <a:xfrm rot="18480000">
                <a:off x="1787443" y="1182200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48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56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7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8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9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0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61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49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50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1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2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3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4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55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8" name="Groupe 1583"/>
              <p:cNvGrpSpPr/>
              <p:nvPr/>
            </p:nvGrpSpPr>
            <p:grpSpPr>
              <a:xfrm rot="18360000">
                <a:off x="1762939" y="122376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34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42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3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4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5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6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7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35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36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7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8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9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0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41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799" name="Groupe 1583"/>
              <p:cNvGrpSpPr/>
              <p:nvPr/>
            </p:nvGrpSpPr>
            <p:grpSpPr>
              <a:xfrm rot="18360000">
                <a:off x="1730217" y="126170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20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28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9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0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1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2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33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21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22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3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4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5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6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27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0" name="Groupe 1583"/>
              <p:cNvGrpSpPr/>
              <p:nvPr/>
            </p:nvGrpSpPr>
            <p:grpSpPr>
              <a:xfrm rot="18300000">
                <a:off x="1705713" y="1304024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906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14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5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6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7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8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9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907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08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9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0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1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2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13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1" name="Groupe 1583"/>
              <p:cNvGrpSpPr/>
              <p:nvPr/>
            </p:nvGrpSpPr>
            <p:grpSpPr>
              <a:xfrm rot="18240000">
                <a:off x="1676921" y="134482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92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900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1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2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3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4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905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93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94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5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6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7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8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9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2" name="Groupe 1583"/>
              <p:cNvGrpSpPr/>
              <p:nvPr/>
            </p:nvGrpSpPr>
            <p:grpSpPr>
              <a:xfrm rot="18240000">
                <a:off x="1654030" y="137846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78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86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7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8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9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0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91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79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80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1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2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3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4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85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3" name="Groupe 1583"/>
              <p:cNvGrpSpPr/>
              <p:nvPr/>
            </p:nvGrpSpPr>
            <p:grpSpPr>
              <a:xfrm rot="18180000">
                <a:off x="1628290" y="1418043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64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72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3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4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5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6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7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65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66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7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8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9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0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71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4" name="Groupe 1583"/>
              <p:cNvGrpSpPr/>
              <p:nvPr/>
            </p:nvGrpSpPr>
            <p:grpSpPr>
              <a:xfrm rot="18120000">
                <a:off x="1613327" y="1459614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50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58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9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0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1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2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63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51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52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3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4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5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6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57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5" name="Groupe 1583"/>
              <p:cNvGrpSpPr/>
              <p:nvPr/>
            </p:nvGrpSpPr>
            <p:grpSpPr>
              <a:xfrm rot="18000000">
                <a:off x="1599463" y="1505130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36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44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5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6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7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8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9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37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38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9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0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1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2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43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6" name="Groupe 1583"/>
              <p:cNvGrpSpPr/>
              <p:nvPr/>
            </p:nvGrpSpPr>
            <p:grpSpPr>
              <a:xfrm rot="17880000">
                <a:off x="1574546" y="155064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22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30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1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2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3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4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35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23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24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5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6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7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8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9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807" name="Groupe 1583"/>
              <p:cNvGrpSpPr/>
              <p:nvPr/>
            </p:nvGrpSpPr>
            <p:grpSpPr>
              <a:xfrm rot="17760000">
                <a:off x="1554401" y="1599404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808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16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7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8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9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0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21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809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810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1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2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3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4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815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13" name="Groupe 1583"/>
            <p:cNvGrpSpPr/>
            <p:nvPr/>
          </p:nvGrpSpPr>
          <p:grpSpPr>
            <a:xfrm rot="60000">
              <a:off x="2543754" y="1349334"/>
              <a:ext cx="52993" cy="251428"/>
              <a:chOff x="3291583" y="5373216"/>
              <a:chExt cx="76947" cy="365232"/>
            </a:xfrm>
          </p:grpSpPr>
          <p:grpSp>
            <p:nvGrpSpPr>
              <p:cNvPr id="777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85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6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7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8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9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90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78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79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0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1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2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3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84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4" name="Groupe 1583"/>
            <p:cNvGrpSpPr/>
            <p:nvPr/>
          </p:nvGrpSpPr>
          <p:grpSpPr>
            <a:xfrm rot="180000">
              <a:off x="2499546" y="1350346"/>
              <a:ext cx="52993" cy="251428"/>
              <a:chOff x="3291583" y="5373216"/>
              <a:chExt cx="76947" cy="365232"/>
            </a:xfrm>
          </p:grpSpPr>
          <p:grpSp>
            <p:nvGrpSpPr>
              <p:cNvPr id="763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71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2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3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4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5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6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64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65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6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7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8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9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70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5" name="Groupe 1583"/>
            <p:cNvGrpSpPr/>
            <p:nvPr/>
          </p:nvGrpSpPr>
          <p:grpSpPr>
            <a:xfrm rot="120000">
              <a:off x="2450159" y="1348997"/>
              <a:ext cx="52993" cy="251428"/>
              <a:chOff x="3291583" y="5373216"/>
              <a:chExt cx="76947" cy="365232"/>
            </a:xfrm>
          </p:grpSpPr>
          <p:grpSp>
            <p:nvGrpSpPr>
              <p:cNvPr id="749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57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8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9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0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1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62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50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51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2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3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4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5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56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6" name="Groupe 1583"/>
            <p:cNvGrpSpPr/>
            <p:nvPr/>
          </p:nvGrpSpPr>
          <p:grpSpPr>
            <a:xfrm rot="233105">
              <a:off x="2399883" y="1354394"/>
              <a:ext cx="52993" cy="251428"/>
              <a:chOff x="3291583" y="5373216"/>
              <a:chExt cx="76947" cy="365232"/>
            </a:xfrm>
          </p:grpSpPr>
          <p:grpSp>
            <p:nvGrpSpPr>
              <p:cNvPr id="735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43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4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5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6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7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8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36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37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8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9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0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1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42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7" name="Groupe 1583"/>
            <p:cNvGrpSpPr/>
            <p:nvPr/>
          </p:nvGrpSpPr>
          <p:grpSpPr>
            <a:xfrm rot="173105">
              <a:off x="2348037" y="1350554"/>
              <a:ext cx="52993" cy="251428"/>
              <a:chOff x="3291583" y="5373216"/>
              <a:chExt cx="76947" cy="365232"/>
            </a:xfrm>
          </p:grpSpPr>
          <p:grpSp>
            <p:nvGrpSpPr>
              <p:cNvPr id="721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29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0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1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2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3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34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2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23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4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5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6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7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8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8" name="Groupe 1583"/>
            <p:cNvGrpSpPr/>
            <p:nvPr/>
          </p:nvGrpSpPr>
          <p:grpSpPr>
            <a:xfrm rot="53105">
              <a:off x="2299941" y="1354419"/>
              <a:ext cx="52993" cy="251428"/>
              <a:chOff x="3291583" y="5373216"/>
              <a:chExt cx="76947" cy="365232"/>
            </a:xfrm>
          </p:grpSpPr>
          <p:grpSp>
            <p:nvGrpSpPr>
              <p:cNvPr id="707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15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6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7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8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9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20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708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709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0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1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2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3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14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19" name="Groupe 1583"/>
            <p:cNvGrpSpPr/>
            <p:nvPr/>
          </p:nvGrpSpPr>
          <p:grpSpPr>
            <a:xfrm rot="53105">
              <a:off x="2250084" y="1349476"/>
              <a:ext cx="52993" cy="251428"/>
              <a:chOff x="3291583" y="5373216"/>
              <a:chExt cx="76947" cy="365232"/>
            </a:xfrm>
          </p:grpSpPr>
          <p:grpSp>
            <p:nvGrpSpPr>
              <p:cNvPr id="693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701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2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3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4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5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6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94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95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6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7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8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9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700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0" name="Groupe 1583"/>
            <p:cNvGrpSpPr/>
            <p:nvPr/>
          </p:nvGrpSpPr>
          <p:grpSpPr>
            <a:xfrm rot="21593105">
              <a:off x="2201372" y="1353774"/>
              <a:ext cx="52993" cy="251428"/>
              <a:chOff x="3291583" y="5373216"/>
              <a:chExt cx="76947" cy="365232"/>
            </a:xfrm>
          </p:grpSpPr>
          <p:grpSp>
            <p:nvGrpSpPr>
              <p:cNvPr id="679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87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8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9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0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1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92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80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81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2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3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4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5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86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1" name="Groupe 1583"/>
            <p:cNvGrpSpPr/>
            <p:nvPr/>
          </p:nvGrpSpPr>
          <p:grpSpPr>
            <a:xfrm rot="21533105">
              <a:off x="2151435" y="1353692"/>
              <a:ext cx="52993" cy="251428"/>
              <a:chOff x="3291583" y="5373216"/>
              <a:chExt cx="76947" cy="365232"/>
            </a:xfrm>
          </p:grpSpPr>
          <p:grpSp>
            <p:nvGrpSpPr>
              <p:cNvPr id="665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73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4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5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6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7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8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66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67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8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9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0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1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72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2" name="Groupe 1583"/>
            <p:cNvGrpSpPr/>
            <p:nvPr/>
          </p:nvGrpSpPr>
          <p:grpSpPr>
            <a:xfrm rot="21533105">
              <a:off x="2110750" y="1354317"/>
              <a:ext cx="52993" cy="251428"/>
              <a:chOff x="3291583" y="5373216"/>
              <a:chExt cx="76947" cy="365232"/>
            </a:xfrm>
          </p:grpSpPr>
          <p:grpSp>
            <p:nvGrpSpPr>
              <p:cNvPr id="651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59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0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1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2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3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64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5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53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4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5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6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7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8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3" name="Groupe 1583"/>
            <p:cNvGrpSpPr/>
            <p:nvPr/>
          </p:nvGrpSpPr>
          <p:grpSpPr>
            <a:xfrm rot="21473105">
              <a:off x="2063570" y="1356028"/>
              <a:ext cx="52993" cy="251428"/>
              <a:chOff x="3291583" y="5373216"/>
              <a:chExt cx="76947" cy="365232"/>
            </a:xfrm>
          </p:grpSpPr>
          <p:grpSp>
            <p:nvGrpSpPr>
              <p:cNvPr id="637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45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6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7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8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9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50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38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39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0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1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2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3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44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4" name="Groupe 1583"/>
            <p:cNvGrpSpPr/>
            <p:nvPr/>
          </p:nvGrpSpPr>
          <p:grpSpPr>
            <a:xfrm rot="21413105">
              <a:off x="2020957" y="1367700"/>
              <a:ext cx="52993" cy="251428"/>
              <a:chOff x="3291583" y="5373216"/>
              <a:chExt cx="76947" cy="365232"/>
            </a:xfrm>
          </p:grpSpPr>
          <p:grpSp>
            <p:nvGrpSpPr>
              <p:cNvPr id="623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31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2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3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4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5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6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24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25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6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7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8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9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30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5" name="Groupe 1583"/>
            <p:cNvGrpSpPr/>
            <p:nvPr/>
          </p:nvGrpSpPr>
          <p:grpSpPr>
            <a:xfrm rot="21293105">
              <a:off x="1975751" y="1370665"/>
              <a:ext cx="52993" cy="251428"/>
              <a:chOff x="3291583" y="5373216"/>
              <a:chExt cx="76947" cy="365232"/>
            </a:xfrm>
          </p:grpSpPr>
          <p:grpSp>
            <p:nvGrpSpPr>
              <p:cNvPr id="609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17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8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9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0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1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22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610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611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2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3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4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5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16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6" name="Groupe 1583"/>
            <p:cNvGrpSpPr/>
            <p:nvPr/>
          </p:nvGrpSpPr>
          <p:grpSpPr>
            <a:xfrm rot="21173105">
              <a:off x="1942000" y="1376465"/>
              <a:ext cx="52993" cy="251428"/>
              <a:chOff x="3291583" y="5373216"/>
              <a:chExt cx="76947" cy="365232"/>
            </a:xfrm>
          </p:grpSpPr>
          <p:grpSp>
            <p:nvGrpSpPr>
              <p:cNvPr id="595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603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4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5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6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7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8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596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597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8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9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0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1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602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7" name="Groupe 1583"/>
            <p:cNvGrpSpPr/>
            <p:nvPr/>
          </p:nvGrpSpPr>
          <p:grpSpPr>
            <a:xfrm rot="21053105">
              <a:off x="1896466" y="1388033"/>
              <a:ext cx="52993" cy="251428"/>
              <a:chOff x="3291583" y="5373216"/>
              <a:chExt cx="76947" cy="365232"/>
            </a:xfrm>
          </p:grpSpPr>
          <p:grpSp>
            <p:nvGrpSpPr>
              <p:cNvPr id="581" name="Group 729"/>
              <p:cNvGrpSpPr>
                <a:grpSpLocks noChangeAspect="1"/>
              </p:cNvGrpSpPr>
              <p:nvPr/>
            </p:nvGrpSpPr>
            <p:grpSpPr bwMode="auto">
              <a:xfrm>
                <a:off x="3291583" y="5373216"/>
                <a:ext cx="74542" cy="173005"/>
                <a:chOff x="2213" y="1301"/>
                <a:chExt cx="175" cy="403"/>
              </a:xfrm>
            </p:grpSpPr>
            <p:sp>
              <p:nvSpPr>
                <p:cNvPr id="589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0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1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2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3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94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58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293988" y="5565443"/>
                <a:ext cx="74542" cy="173005"/>
                <a:chOff x="2213" y="1301"/>
                <a:chExt cx="175" cy="403"/>
              </a:xfrm>
            </p:grpSpPr>
            <p:sp>
              <p:nvSpPr>
                <p:cNvPr id="583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4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5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6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7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588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pSp>
          <p:nvGrpSpPr>
            <p:cNvPr id="28" name="Groupe 27"/>
            <p:cNvGrpSpPr/>
            <p:nvPr/>
          </p:nvGrpSpPr>
          <p:grpSpPr>
            <a:xfrm rot="20220000">
              <a:off x="323528" y="2587054"/>
              <a:ext cx="621796" cy="620151"/>
              <a:chOff x="829668" y="1324156"/>
              <a:chExt cx="621796" cy="620151"/>
            </a:xfrm>
          </p:grpSpPr>
          <p:grpSp>
            <p:nvGrpSpPr>
              <p:cNvPr id="356" name="Groupe 1583"/>
              <p:cNvGrpSpPr/>
              <p:nvPr/>
            </p:nvGrpSpPr>
            <p:grpSpPr>
              <a:xfrm rot="18720000">
                <a:off x="1299253" y="122493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56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7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8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6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6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7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57" name="Groupe 1583"/>
              <p:cNvGrpSpPr/>
              <p:nvPr/>
            </p:nvGrpSpPr>
            <p:grpSpPr>
              <a:xfrm rot="18720000">
                <a:off x="1265654" y="126261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55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6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5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5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6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58" name="Groupe 1583"/>
              <p:cNvGrpSpPr/>
              <p:nvPr/>
            </p:nvGrpSpPr>
            <p:grpSpPr>
              <a:xfrm rot="18660000">
                <a:off x="1233976" y="129345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53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4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5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4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4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4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59" name="Groupe 1583"/>
              <p:cNvGrpSpPr/>
              <p:nvPr/>
            </p:nvGrpSpPr>
            <p:grpSpPr>
              <a:xfrm rot="18540000">
                <a:off x="1198307" y="1329835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52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3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2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2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3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0" name="Groupe 1583"/>
              <p:cNvGrpSpPr/>
              <p:nvPr/>
            </p:nvGrpSpPr>
            <p:grpSpPr>
              <a:xfrm rot="18480000">
                <a:off x="1161927" y="1374893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51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1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2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51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1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1" name="Groupe 1583"/>
              <p:cNvGrpSpPr/>
              <p:nvPr/>
            </p:nvGrpSpPr>
            <p:grpSpPr>
              <a:xfrm rot="18360000">
                <a:off x="1137423" y="141645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9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50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1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9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9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50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2" name="Groupe 1583"/>
              <p:cNvGrpSpPr/>
              <p:nvPr/>
            </p:nvGrpSpPr>
            <p:grpSpPr>
              <a:xfrm rot="18360000">
                <a:off x="1104701" y="145439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8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9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8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8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9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3" name="Groupe 1583"/>
              <p:cNvGrpSpPr/>
              <p:nvPr/>
            </p:nvGrpSpPr>
            <p:grpSpPr>
              <a:xfrm rot="18300000">
                <a:off x="1080197" y="149671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6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7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8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7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7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7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4" name="Groupe 1583"/>
              <p:cNvGrpSpPr/>
              <p:nvPr/>
            </p:nvGrpSpPr>
            <p:grpSpPr>
              <a:xfrm rot="18240000">
                <a:off x="1051405" y="1537518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5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6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5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5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6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5" name="Groupe 1583"/>
              <p:cNvGrpSpPr/>
              <p:nvPr/>
            </p:nvGrpSpPr>
            <p:grpSpPr>
              <a:xfrm rot="18240000">
                <a:off x="1028514" y="1571158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4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4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5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4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4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6" name="Groupe 1583"/>
              <p:cNvGrpSpPr/>
              <p:nvPr/>
            </p:nvGrpSpPr>
            <p:grpSpPr>
              <a:xfrm rot="18180000">
                <a:off x="1002774" y="1610736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27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35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6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7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8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9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40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28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29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0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1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2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3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34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7" name="Groupe 1583"/>
              <p:cNvGrpSpPr/>
              <p:nvPr/>
            </p:nvGrpSpPr>
            <p:grpSpPr>
              <a:xfrm rot="18120000">
                <a:off x="987811" y="165230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413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21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2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3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4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5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6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14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15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6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7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8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9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20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8" name="Groupe 1583"/>
              <p:cNvGrpSpPr/>
              <p:nvPr/>
            </p:nvGrpSpPr>
            <p:grpSpPr>
              <a:xfrm rot="18000000">
                <a:off x="973947" y="1697823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399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07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8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9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0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1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12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400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401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2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3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4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5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406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69" name="Groupe 1583"/>
              <p:cNvGrpSpPr/>
              <p:nvPr/>
            </p:nvGrpSpPr>
            <p:grpSpPr>
              <a:xfrm rot="17880000">
                <a:off x="949030" y="1743339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385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393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4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5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6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7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8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86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387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8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9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0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1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92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  <p:grpSp>
            <p:nvGrpSpPr>
              <p:cNvPr id="370" name="Groupe 1583"/>
              <p:cNvGrpSpPr/>
              <p:nvPr/>
            </p:nvGrpSpPr>
            <p:grpSpPr>
              <a:xfrm rot="17760000">
                <a:off x="928885" y="1792097"/>
                <a:ext cx="52993" cy="251428"/>
                <a:chOff x="3291583" y="5373216"/>
                <a:chExt cx="76947" cy="365232"/>
              </a:xfrm>
            </p:grpSpPr>
            <p:grpSp>
              <p:nvGrpSpPr>
                <p:cNvPr id="371" name="Group 729"/>
                <p:cNvGrpSpPr>
                  <a:grpSpLocks noChangeAspect="1"/>
                </p:cNvGrpSpPr>
                <p:nvPr/>
              </p:nvGrpSpPr>
              <p:grpSpPr bwMode="auto">
                <a:xfrm>
                  <a:off x="3291583" y="5373216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379" name="Oval 7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0" name="Oval 73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1" name="Freeform 732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2" name="Freeform 733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3" name="Freeform 734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84" name="Oval 73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  <p:grpSp>
              <p:nvGrpSpPr>
                <p:cNvPr id="372" name="Group 736"/>
                <p:cNvGrpSpPr>
                  <a:grpSpLocks noChangeAspect="1"/>
                </p:cNvGrpSpPr>
                <p:nvPr/>
              </p:nvGrpSpPr>
              <p:grpSpPr bwMode="auto">
                <a:xfrm rot="10800000">
                  <a:off x="3293988" y="5565443"/>
                  <a:ext cx="74542" cy="173005"/>
                  <a:chOff x="2213" y="1301"/>
                  <a:chExt cx="175" cy="403"/>
                </a:xfrm>
              </p:grpSpPr>
              <p:sp>
                <p:nvSpPr>
                  <p:cNvPr id="373" name="Oval 73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solidFill>
                    <a:srgbClr val="6E12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4" name="Oval 73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13" y="1301"/>
                    <a:ext cx="175" cy="187"/>
                  </a:xfrm>
                  <a:prstGeom prst="ellipse">
                    <a:avLst/>
                  </a:prstGeom>
                  <a:noFill/>
                  <a:ln w="7938">
                    <a:solidFill>
                      <a:srgbClr val="002E93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5" name="Freeform 739"/>
                  <p:cNvSpPr>
                    <a:spLocks noChangeAspect="1"/>
                  </p:cNvSpPr>
                  <p:nvPr/>
                </p:nvSpPr>
                <p:spPr bwMode="auto">
                  <a:xfrm>
                    <a:off x="2256" y="1472"/>
                    <a:ext cx="87" cy="232"/>
                  </a:xfrm>
                  <a:custGeom>
                    <a:avLst/>
                    <a:gdLst>
                      <a:gd name="T0" fmla="*/ 80 w 35"/>
                      <a:gd name="T1" fmla="*/ 80 h 87"/>
                      <a:gd name="T2" fmla="*/ 82 w 35"/>
                      <a:gd name="T3" fmla="*/ 83 h 87"/>
                      <a:gd name="T4" fmla="*/ 85 w 35"/>
                      <a:gd name="T5" fmla="*/ 88 h 87"/>
                      <a:gd name="T6" fmla="*/ 85 w 35"/>
                      <a:gd name="T7" fmla="*/ 91 h 87"/>
                      <a:gd name="T8" fmla="*/ 87 w 35"/>
                      <a:gd name="T9" fmla="*/ 93 h 87"/>
                      <a:gd name="T10" fmla="*/ 87 w 35"/>
                      <a:gd name="T11" fmla="*/ 101 h 87"/>
                      <a:gd name="T12" fmla="*/ 87 w 35"/>
                      <a:gd name="T13" fmla="*/ 219 h 87"/>
                      <a:gd name="T14" fmla="*/ 75 w 35"/>
                      <a:gd name="T15" fmla="*/ 232 h 87"/>
                      <a:gd name="T16" fmla="*/ 62 w 35"/>
                      <a:gd name="T17" fmla="*/ 219 h 87"/>
                      <a:gd name="T18" fmla="*/ 62 w 35"/>
                      <a:gd name="T19" fmla="*/ 101 h 87"/>
                      <a:gd name="T20" fmla="*/ 45 w 35"/>
                      <a:gd name="T21" fmla="*/ 85 h 87"/>
                      <a:gd name="T22" fmla="*/ 25 w 35"/>
                      <a:gd name="T23" fmla="*/ 101 h 87"/>
                      <a:gd name="T24" fmla="*/ 25 w 35"/>
                      <a:gd name="T25" fmla="*/ 219 h 87"/>
                      <a:gd name="T26" fmla="*/ 12 w 35"/>
                      <a:gd name="T27" fmla="*/ 232 h 87"/>
                      <a:gd name="T28" fmla="*/ 0 w 35"/>
                      <a:gd name="T29" fmla="*/ 219 h 87"/>
                      <a:gd name="T30" fmla="*/ 0 w 35"/>
                      <a:gd name="T31" fmla="*/ 101 h 87"/>
                      <a:gd name="T32" fmla="*/ 2 w 35"/>
                      <a:gd name="T33" fmla="*/ 93 h 87"/>
                      <a:gd name="T34" fmla="*/ 2 w 35"/>
                      <a:gd name="T35" fmla="*/ 91 h 87"/>
                      <a:gd name="T36" fmla="*/ 5 w 35"/>
                      <a:gd name="T37" fmla="*/ 88 h 87"/>
                      <a:gd name="T38" fmla="*/ 5 w 35"/>
                      <a:gd name="T39" fmla="*/ 85 h 87"/>
                      <a:gd name="T40" fmla="*/ 7 w 35"/>
                      <a:gd name="T41" fmla="*/ 80 h 87"/>
                      <a:gd name="T42" fmla="*/ 10 w 35"/>
                      <a:gd name="T43" fmla="*/ 77 h 87"/>
                      <a:gd name="T44" fmla="*/ 15 w 35"/>
                      <a:gd name="T45" fmla="*/ 72 h 87"/>
                      <a:gd name="T46" fmla="*/ 17 w 35"/>
                      <a:gd name="T47" fmla="*/ 67 h 87"/>
                      <a:gd name="T48" fmla="*/ 20 w 35"/>
                      <a:gd name="T49" fmla="*/ 67 h 87"/>
                      <a:gd name="T50" fmla="*/ 25 w 35"/>
                      <a:gd name="T51" fmla="*/ 64 h 87"/>
                      <a:gd name="T52" fmla="*/ 25 w 35"/>
                      <a:gd name="T53" fmla="*/ 61 h 87"/>
                      <a:gd name="T54" fmla="*/ 30 w 35"/>
                      <a:gd name="T55" fmla="*/ 59 h 87"/>
                      <a:gd name="T56" fmla="*/ 30 w 35"/>
                      <a:gd name="T57" fmla="*/ 13 h 87"/>
                      <a:gd name="T58" fmla="*/ 42 w 35"/>
                      <a:gd name="T59" fmla="*/ 0 h 87"/>
                      <a:gd name="T60" fmla="*/ 55 w 35"/>
                      <a:gd name="T61" fmla="*/ 13 h 87"/>
                      <a:gd name="T62" fmla="*/ 55 w 35"/>
                      <a:gd name="T63" fmla="*/ 59 h 87"/>
                      <a:gd name="T64" fmla="*/ 55 w 35"/>
                      <a:gd name="T65" fmla="*/ 59 h 87"/>
                      <a:gd name="T66" fmla="*/ 77 w 35"/>
                      <a:gd name="T67" fmla="*/ 75 h 87"/>
                      <a:gd name="T68" fmla="*/ 77 w 35"/>
                      <a:gd name="T69" fmla="*/ 77 h 87"/>
                      <a:gd name="T70" fmla="*/ 80 w 35"/>
                      <a:gd name="T71" fmla="*/ 80 h 87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0" t="0" r="r" b="b"/>
                    <a:pathLst>
                      <a:path w="35" h="87">
                        <a:moveTo>
                          <a:pt x="32" y="30"/>
                        </a:moveTo>
                        <a:cubicBezTo>
                          <a:pt x="33" y="31"/>
                          <a:pt x="33" y="31"/>
                          <a:pt x="33" y="31"/>
                        </a:cubicBezTo>
                        <a:cubicBezTo>
                          <a:pt x="33" y="32"/>
                          <a:pt x="33" y="32"/>
                          <a:pt x="34" y="33"/>
                        </a:cubicBezTo>
                        <a:cubicBezTo>
                          <a:pt x="34" y="34"/>
                          <a:pt x="34" y="34"/>
                          <a:pt x="34" y="34"/>
                        </a:cubicBezTo>
                        <a:cubicBezTo>
                          <a:pt x="34" y="35"/>
                          <a:pt x="35" y="35"/>
                          <a:pt x="35" y="35"/>
                        </a:cubicBezTo>
                        <a:cubicBezTo>
                          <a:pt x="35" y="36"/>
                          <a:pt x="35" y="37"/>
                          <a:pt x="35" y="38"/>
                        </a:cubicBezTo>
                        <a:cubicBezTo>
                          <a:pt x="35" y="82"/>
                          <a:pt x="35" y="82"/>
                          <a:pt x="35" y="82"/>
                        </a:cubicBezTo>
                        <a:cubicBezTo>
                          <a:pt x="35" y="85"/>
                          <a:pt x="33" y="87"/>
                          <a:pt x="30" y="87"/>
                        </a:cubicBezTo>
                        <a:cubicBezTo>
                          <a:pt x="27" y="87"/>
                          <a:pt x="25" y="85"/>
                          <a:pt x="25" y="82"/>
                        </a:cubicBezTo>
                        <a:cubicBezTo>
                          <a:pt x="25" y="38"/>
                          <a:pt x="25" y="38"/>
                          <a:pt x="25" y="38"/>
                        </a:cubicBezTo>
                        <a:cubicBezTo>
                          <a:pt x="25" y="36"/>
                          <a:pt x="22" y="32"/>
                          <a:pt x="18" y="32"/>
                        </a:cubicBezTo>
                        <a:cubicBezTo>
                          <a:pt x="13" y="32"/>
                          <a:pt x="10" y="36"/>
                          <a:pt x="10" y="38"/>
                        </a:cubicBezTo>
                        <a:cubicBezTo>
                          <a:pt x="10" y="82"/>
                          <a:pt x="10" y="82"/>
                          <a:pt x="10" y="82"/>
                        </a:cubicBezTo>
                        <a:cubicBezTo>
                          <a:pt x="10" y="85"/>
                          <a:pt x="8" y="87"/>
                          <a:pt x="5" y="87"/>
                        </a:cubicBezTo>
                        <a:cubicBezTo>
                          <a:pt x="3" y="87"/>
                          <a:pt x="0" y="85"/>
                          <a:pt x="0" y="82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7"/>
                          <a:pt x="0" y="36"/>
                          <a:pt x="1" y="35"/>
                        </a:cubicBezTo>
                        <a:cubicBezTo>
                          <a:pt x="1" y="35"/>
                          <a:pt x="1" y="35"/>
                          <a:pt x="1" y="34"/>
                        </a:cubicBezTo>
                        <a:cubicBezTo>
                          <a:pt x="1" y="34"/>
                          <a:pt x="1" y="33"/>
                          <a:pt x="2" y="33"/>
                        </a:cubicBezTo>
                        <a:cubicBezTo>
                          <a:pt x="2" y="32"/>
                          <a:pt x="2" y="32"/>
                          <a:pt x="2" y="32"/>
                        </a:cubicBezTo>
                        <a:cubicBezTo>
                          <a:pt x="3" y="31"/>
                          <a:pt x="3" y="30"/>
                          <a:pt x="3" y="30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4" y="28"/>
                          <a:pt x="5" y="27"/>
                          <a:pt x="6" y="27"/>
                        </a:cubicBezTo>
                        <a:cubicBezTo>
                          <a:pt x="6" y="26"/>
                          <a:pt x="7" y="26"/>
                          <a:pt x="7" y="25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4"/>
                          <a:pt x="9" y="24"/>
                          <a:pt x="10" y="24"/>
                        </a:cubicBezTo>
                        <a:cubicBezTo>
                          <a:pt x="10" y="23"/>
                          <a:pt x="10" y="23"/>
                          <a:pt x="10" y="23"/>
                        </a:cubicBezTo>
                        <a:cubicBezTo>
                          <a:pt x="11" y="23"/>
                          <a:pt x="12" y="22"/>
                          <a:pt x="12" y="22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3"/>
                          <a:pt x="14" y="0"/>
                          <a:pt x="17" y="0"/>
                        </a:cubicBezTo>
                        <a:cubicBezTo>
                          <a:pt x="20" y="0"/>
                          <a:pt x="22" y="3"/>
                          <a:pt x="22" y="5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2" y="22"/>
                          <a:pt x="22" y="22"/>
                          <a:pt x="22" y="22"/>
                        </a:cubicBezTo>
                        <a:cubicBezTo>
                          <a:pt x="25" y="23"/>
                          <a:pt x="28" y="25"/>
                          <a:pt x="31" y="28"/>
                        </a:cubicBezTo>
                        <a:cubicBezTo>
                          <a:pt x="31" y="28"/>
                          <a:pt x="31" y="28"/>
                          <a:pt x="31" y="29"/>
                        </a:cubicBezTo>
                        <a:cubicBezTo>
                          <a:pt x="32" y="29"/>
                          <a:pt x="32" y="30"/>
                          <a:pt x="32" y="30"/>
                        </a:cubicBezTo>
                        <a:close/>
                      </a:path>
                    </a:pathLst>
                  </a:custGeom>
                  <a:solidFill>
                    <a:srgbClr val="00267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6" name="Freeform 740"/>
                  <p:cNvSpPr>
                    <a:spLocks noChangeAspect="1"/>
                  </p:cNvSpPr>
                  <p:nvPr/>
                </p:nvSpPr>
                <p:spPr bwMode="auto">
                  <a:xfrm>
                    <a:off x="2261" y="1568"/>
                    <a:ext cx="5" cy="133"/>
                  </a:xfrm>
                  <a:custGeom>
                    <a:avLst/>
                    <a:gdLst>
                      <a:gd name="T0" fmla="*/ 0 w 2"/>
                      <a:gd name="T1" fmla="*/ 117 h 50"/>
                      <a:gd name="T2" fmla="*/ 0 w 2"/>
                      <a:gd name="T3" fmla="*/ 0 h 50"/>
                      <a:gd name="T4" fmla="*/ 0 w 2"/>
                      <a:gd name="T5" fmla="*/ 0 h 50"/>
                      <a:gd name="T6" fmla="*/ 5 w 2"/>
                      <a:gd name="T7" fmla="*/ 61 h 50"/>
                      <a:gd name="T8" fmla="*/ 5 w 2"/>
                      <a:gd name="T9" fmla="*/ 114 h 50"/>
                      <a:gd name="T10" fmla="*/ 5 w 2"/>
                      <a:gd name="T11" fmla="*/ 133 h 50"/>
                      <a:gd name="T12" fmla="*/ 5 w 2"/>
                      <a:gd name="T13" fmla="*/ 133 h 50"/>
                      <a:gd name="T14" fmla="*/ 0 w 2"/>
                      <a:gd name="T15" fmla="*/ 117 h 50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" h="50">
                        <a:moveTo>
                          <a:pt x="0" y="44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15"/>
                          <a:pt x="2" y="23"/>
                        </a:cubicBezTo>
                        <a:cubicBezTo>
                          <a:pt x="2" y="30"/>
                          <a:pt x="2" y="43"/>
                          <a:pt x="2" y="43"/>
                        </a:cubicBezTo>
                        <a:cubicBezTo>
                          <a:pt x="2" y="44"/>
                          <a:pt x="2" y="49"/>
                          <a:pt x="2" y="50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1" y="48"/>
                          <a:pt x="0" y="46"/>
                          <a:pt x="0" y="44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7" name="Freeform 741"/>
                  <p:cNvSpPr>
                    <a:spLocks noChangeAspect="1"/>
                  </p:cNvSpPr>
                  <p:nvPr/>
                </p:nvSpPr>
                <p:spPr bwMode="auto">
                  <a:xfrm>
                    <a:off x="2308" y="1557"/>
                    <a:ext cx="20" cy="144"/>
                  </a:xfrm>
                  <a:custGeom>
                    <a:avLst/>
                    <a:gdLst>
                      <a:gd name="T0" fmla="*/ 15 w 8"/>
                      <a:gd name="T1" fmla="*/ 128 h 54"/>
                      <a:gd name="T2" fmla="*/ 20 w 8"/>
                      <a:gd name="T3" fmla="*/ 144 h 54"/>
                      <a:gd name="T4" fmla="*/ 13 w 8"/>
                      <a:gd name="T5" fmla="*/ 128 h 54"/>
                      <a:gd name="T6" fmla="*/ 13 w 8"/>
                      <a:gd name="T7" fmla="*/ 104 h 54"/>
                      <a:gd name="T8" fmla="*/ 13 w 8"/>
                      <a:gd name="T9" fmla="*/ 16 h 54"/>
                      <a:gd name="T10" fmla="*/ 0 w 8"/>
                      <a:gd name="T11" fmla="*/ 0 h 54"/>
                      <a:gd name="T12" fmla="*/ 18 w 8"/>
                      <a:gd name="T13" fmla="*/ 21 h 54"/>
                      <a:gd name="T14" fmla="*/ 15 w 8"/>
                      <a:gd name="T15" fmla="*/ 128 h 5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8" h="54">
                        <a:moveTo>
                          <a:pt x="6" y="48"/>
                        </a:moveTo>
                        <a:cubicBezTo>
                          <a:pt x="6" y="50"/>
                          <a:pt x="7" y="53"/>
                          <a:pt x="8" y="54"/>
                        </a:cubicBezTo>
                        <a:cubicBezTo>
                          <a:pt x="6" y="52"/>
                          <a:pt x="5" y="50"/>
                          <a:pt x="5" y="48"/>
                        </a:cubicBezTo>
                        <a:cubicBezTo>
                          <a:pt x="5" y="39"/>
                          <a:pt x="5" y="39"/>
                          <a:pt x="5" y="39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5"/>
                          <a:pt x="3" y="0"/>
                          <a:pt x="0" y="0"/>
                        </a:cubicBezTo>
                        <a:cubicBezTo>
                          <a:pt x="6" y="0"/>
                          <a:pt x="7" y="5"/>
                          <a:pt x="7" y="8"/>
                        </a:cubicBezTo>
                        <a:lnTo>
                          <a:pt x="6" y="4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  <p:sp>
                <p:nvSpPr>
                  <p:cNvPr id="378" name="Oval 7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41" y="1339"/>
                    <a:ext cx="57" cy="6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fr-FR"/>
                  </a:p>
                </p:txBody>
              </p:sp>
            </p:grpSp>
          </p:grpSp>
        </p:grpSp>
        <p:grpSp>
          <p:nvGrpSpPr>
            <p:cNvPr id="29" name="Groupe 28"/>
            <p:cNvGrpSpPr/>
            <p:nvPr/>
          </p:nvGrpSpPr>
          <p:grpSpPr>
            <a:xfrm rot="19740000">
              <a:off x="1117185" y="1579571"/>
              <a:ext cx="160172" cy="494088"/>
              <a:chOff x="3237068" y="1617721"/>
              <a:chExt cx="326820" cy="1235215"/>
            </a:xfrm>
          </p:grpSpPr>
          <p:sp>
            <p:nvSpPr>
              <p:cNvPr id="349" name="Freeform 2216"/>
              <p:cNvSpPr>
                <a:spLocks/>
              </p:cNvSpPr>
              <p:nvPr/>
            </p:nvSpPr>
            <p:spPr bwMode="auto">
              <a:xfrm>
                <a:off x="3237068" y="1663357"/>
                <a:ext cx="326820" cy="1189579"/>
              </a:xfrm>
              <a:custGeom>
                <a:avLst/>
                <a:gdLst>
                  <a:gd name="T0" fmla="*/ 7 w 91"/>
                  <a:gd name="T1" fmla="*/ 57 h 331"/>
                  <a:gd name="T2" fmla="*/ 7 w 91"/>
                  <a:gd name="T3" fmla="*/ 57 h 331"/>
                  <a:gd name="T4" fmla="*/ 9 w 91"/>
                  <a:gd name="T5" fmla="*/ 57 h 331"/>
                  <a:gd name="T6" fmla="*/ 0 w 91"/>
                  <a:gd name="T7" fmla="*/ 395 h 331"/>
                  <a:gd name="T8" fmla="*/ 9 w 91"/>
                  <a:gd name="T9" fmla="*/ 744 h 331"/>
                  <a:gd name="T10" fmla="*/ 7 w 91"/>
                  <a:gd name="T11" fmla="*/ 744 h 331"/>
                  <a:gd name="T12" fmla="*/ 97 w 91"/>
                  <a:gd name="T13" fmla="*/ 782 h 331"/>
                  <a:gd name="T14" fmla="*/ 213 w 91"/>
                  <a:gd name="T15" fmla="*/ 744 h 331"/>
                  <a:gd name="T16" fmla="*/ 177 w 91"/>
                  <a:gd name="T17" fmla="*/ 395 h 331"/>
                  <a:gd name="T18" fmla="*/ 215 w 91"/>
                  <a:gd name="T19" fmla="*/ 2 h 331"/>
                  <a:gd name="T20" fmla="*/ 12 w 91"/>
                  <a:gd name="T21" fmla="*/ 0 h 331"/>
                  <a:gd name="T22" fmla="*/ 7 w 91"/>
                  <a:gd name="T23" fmla="*/ 57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1" h="331">
                    <a:moveTo>
                      <a:pt x="3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0" y="81"/>
                      <a:pt x="0" y="167"/>
                    </a:cubicBezTo>
                    <a:cubicBezTo>
                      <a:pt x="0" y="252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3" y="315"/>
                    </a:cubicBezTo>
                    <a:cubicBezTo>
                      <a:pt x="3" y="324"/>
                      <a:pt x="15" y="331"/>
                      <a:pt x="41" y="331"/>
                    </a:cubicBezTo>
                    <a:cubicBezTo>
                      <a:pt x="68" y="331"/>
                      <a:pt x="90" y="324"/>
                      <a:pt x="90" y="315"/>
                    </a:cubicBezTo>
                    <a:cubicBezTo>
                      <a:pt x="90" y="315"/>
                      <a:pt x="75" y="252"/>
                      <a:pt x="75" y="167"/>
                    </a:cubicBezTo>
                    <a:cubicBezTo>
                      <a:pt x="75" y="81"/>
                      <a:pt x="91" y="1"/>
                      <a:pt x="9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8"/>
                      <a:pt x="3" y="24"/>
                    </a:cubicBezTo>
                    <a:close/>
                  </a:path>
                </a:pathLst>
              </a:custGeom>
              <a:solidFill>
                <a:srgbClr val="9AD7AA">
                  <a:alpha val="83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0" name="Freeform 2218"/>
              <p:cNvSpPr>
                <a:spLocks/>
              </p:cNvSpPr>
              <p:nvPr/>
            </p:nvSpPr>
            <p:spPr bwMode="auto">
              <a:xfrm>
                <a:off x="3487883" y="1750065"/>
                <a:ext cx="60804" cy="1045065"/>
              </a:xfrm>
              <a:custGeom>
                <a:avLst/>
                <a:gdLst>
                  <a:gd name="T0" fmla="*/ 0 w 17"/>
                  <a:gd name="T1" fmla="*/ 338 h 291"/>
                  <a:gd name="T2" fmla="*/ 40 w 17"/>
                  <a:gd name="T3" fmla="*/ 687 h 291"/>
                  <a:gd name="T4" fmla="*/ 40 w 17"/>
                  <a:gd name="T5" fmla="*/ 685 h 291"/>
                  <a:gd name="T6" fmla="*/ 7 w 17"/>
                  <a:gd name="T7" fmla="*/ 338 h 291"/>
                  <a:gd name="T8" fmla="*/ 40 w 17"/>
                  <a:gd name="T9" fmla="*/ 0 h 291"/>
                  <a:gd name="T10" fmla="*/ 38 w 17"/>
                  <a:gd name="T11" fmla="*/ 2 h 291"/>
                  <a:gd name="T12" fmla="*/ 0 w 17"/>
                  <a:gd name="T13" fmla="*/ 338 h 2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291">
                    <a:moveTo>
                      <a:pt x="0" y="143"/>
                    </a:moveTo>
                    <a:cubicBezTo>
                      <a:pt x="0" y="228"/>
                      <a:pt x="17" y="290"/>
                      <a:pt x="17" y="291"/>
                    </a:cubicBezTo>
                    <a:cubicBezTo>
                      <a:pt x="17" y="290"/>
                      <a:pt x="17" y="290"/>
                      <a:pt x="17" y="290"/>
                    </a:cubicBezTo>
                    <a:cubicBezTo>
                      <a:pt x="16" y="290"/>
                      <a:pt x="3" y="226"/>
                      <a:pt x="3" y="143"/>
                    </a:cubicBezTo>
                    <a:cubicBezTo>
                      <a:pt x="3" y="58"/>
                      <a:pt x="16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0" y="58"/>
                      <a:pt x="0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1" name="Freeform 2219"/>
              <p:cNvSpPr>
                <a:spLocks/>
              </p:cNvSpPr>
              <p:nvPr/>
            </p:nvSpPr>
            <p:spPr bwMode="auto">
              <a:xfrm>
                <a:off x="3459002" y="1750065"/>
                <a:ext cx="82085" cy="1045065"/>
              </a:xfrm>
              <a:custGeom>
                <a:avLst/>
                <a:gdLst>
                  <a:gd name="T0" fmla="*/ 54 w 23"/>
                  <a:gd name="T1" fmla="*/ 0 h 291"/>
                  <a:gd name="T2" fmla="*/ 16 w 23"/>
                  <a:gd name="T3" fmla="*/ 342 h 291"/>
                  <a:gd name="T4" fmla="*/ 54 w 23"/>
                  <a:gd name="T5" fmla="*/ 687 h 291"/>
                  <a:gd name="T6" fmla="*/ 54 w 23"/>
                  <a:gd name="T7" fmla="*/ 687 h 291"/>
                  <a:gd name="T8" fmla="*/ 0 w 23"/>
                  <a:gd name="T9" fmla="*/ 338 h 291"/>
                  <a:gd name="T10" fmla="*/ 54 w 2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291">
                    <a:moveTo>
                      <a:pt x="23" y="0"/>
                    </a:moveTo>
                    <a:cubicBezTo>
                      <a:pt x="23" y="1"/>
                      <a:pt x="7" y="61"/>
                      <a:pt x="7" y="145"/>
                    </a:cubicBezTo>
                    <a:cubicBezTo>
                      <a:pt x="7" y="229"/>
                      <a:pt x="23" y="290"/>
                      <a:pt x="23" y="291"/>
                    </a:cubicBezTo>
                    <a:cubicBezTo>
                      <a:pt x="23" y="291"/>
                      <a:pt x="23" y="291"/>
                      <a:pt x="23" y="291"/>
                    </a:cubicBezTo>
                    <a:cubicBezTo>
                      <a:pt x="23" y="290"/>
                      <a:pt x="0" y="228"/>
                      <a:pt x="0" y="143"/>
                    </a:cubicBezTo>
                    <a:cubicBezTo>
                      <a:pt x="0" y="59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76C69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2" name="Freeform 2220"/>
              <p:cNvSpPr>
                <a:spLocks/>
              </p:cNvSpPr>
              <p:nvPr/>
            </p:nvSpPr>
            <p:spPr bwMode="auto">
              <a:xfrm>
                <a:off x="3237068" y="1663357"/>
                <a:ext cx="326820" cy="1189579"/>
              </a:xfrm>
              <a:custGeom>
                <a:avLst/>
                <a:gdLst>
                  <a:gd name="T0" fmla="*/ 7 w 91"/>
                  <a:gd name="T1" fmla="*/ 57 h 331"/>
                  <a:gd name="T2" fmla="*/ 7 w 91"/>
                  <a:gd name="T3" fmla="*/ 57 h 331"/>
                  <a:gd name="T4" fmla="*/ 9 w 91"/>
                  <a:gd name="T5" fmla="*/ 57 h 331"/>
                  <a:gd name="T6" fmla="*/ 0 w 91"/>
                  <a:gd name="T7" fmla="*/ 395 h 331"/>
                  <a:gd name="T8" fmla="*/ 9 w 91"/>
                  <a:gd name="T9" fmla="*/ 744 h 331"/>
                  <a:gd name="T10" fmla="*/ 7 w 91"/>
                  <a:gd name="T11" fmla="*/ 744 h 331"/>
                  <a:gd name="T12" fmla="*/ 97 w 91"/>
                  <a:gd name="T13" fmla="*/ 782 h 331"/>
                  <a:gd name="T14" fmla="*/ 213 w 91"/>
                  <a:gd name="T15" fmla="*/ 744 h 331"/>
                  <a:gd name="T16" fmla="*/ 177 w 91"/>
                  <a:gd name="T17" fmla="*/ 395 h 331"/>
                  <a:gd name="T18" fmla="*/ 215 w 91"/>
                  <a:gd name="T19" fmla="*/ 2 h 331"/>
                  <a:gd name="T20" fmla="*/ 12 w 91"/>
                  <a:gd name="T21" fmla="*/ 0 h 331"/>
                  <a:gd name="T22" fmla="*/ 7 w 91"/>
                  <a:gd name="T23" fmla="*/ 57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1" h="331">
                    <a:moveTo>
                      <a:pt x="3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0" y="81"/>
                      <a:pt x="0" y="167"/>
                    </a:cubicBezTo>
                    <a:cubicBezTo>
                      <a:pt x="0" y="252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3" y="315"/>
                    </a:cubicBezTo>
                    <a:cubicBezTo>
                      <a:pt x="3" y="324"/>
                      <a:pt x="15" y="331"/>
                      <a:pt x="41" y="331"/>
                    </a:cubicBezTo>
                    <a:cubicBezTo>
                      <a:pt x="68" y="331"/>
                      <a:pt x="90" y="324"/>
                      <a:pt x="90" y="315"/>
                    </a:cubicBezTo>
                    <a:cubicBezTo>
                      <a:pt x="90" y="315"/>
                      <a:pt x="75" y="252"/>
                      <a:pt x="75" y="167"/>
                    </a:cubicBezTo>
                    <a:cubicBezTo>
                      <a:pt x="75" y="81"/>
                      <a:pt x="91" y="1"/>
                      <a:pt x="9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8"/>
                      <a:pt x="3" y="2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3" name="Oval 2239"/>
              <p:cNvSpPr>
                <a:spLocks noChangeArrowheads="1"/>
              </p:cNvSpPr>
              <p:nvPr/>
            </p:nvSpPr>
            <p:spPr bwMode="auto">
              <a:xfrm>
                <a:off x="3250749" y="1617721"/>
                <a:ext cx="313139" cy="95836"/>
              </a:xfrm>
              <a:prstGeom prst="ellipse">
                <a:avLst/>
              </a:prstGeom>
              <a:solidFill>
                <a:srgbClr val="BEE6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4" name="Freeform 2240"/>
              <p:cNvSpPr>
                <a:spLocks/>
              </p:cNvSpPr>
              <p:nvPr/>
            </p:nvSpPr>
            <p:spPr bwMode="auto">
              <a:xfrm>
                <a:off x="3297872" y="1631412"/>
                <a:ext cx="247775" cy="68454"/>
              </a:xfrm>
              <a:custGeom>
                <a:avLst/>
                <a:gdLst>
                  <a:gd name="T0" fmla="*/ 125 w 69"/>
                  <a:gd name="T1" fmla="*/ 0 h 19"/>
                  <a:gd name="T2" fmla="*/ 142 w 69"/>
                  <a:gd name="T3" fmla="*/ 14 h 19"/>
                  <a:gd name="T4" fmla="*/ 52 w 69"/>
                  <a:gd name="T5" fmla="*/ 40 h 19"/>
                  <a:gd name="T6" fmla="*/ 0 w 69"/>
                  <a:gd name="T7" fmla="*/ 36 h 19"/>
                  <a:gd name="T8" fmla="*/ 73 w 69"/>
                  <a:gd name="T9" fmla="*/ 45 h 19"/>
                  <a:gd name="T10" fmla="*/ 163 w 69"/>
                  <a:gd name="T11" fmla="*/ 21 h 19"/>
                  <a:gd name="T12" fmla="*/ 125 w 69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19">
                    <a:moveTo>
                      <a:pt x="53" y="0"/>
                    </a:moveTo>
                    <a:cubicBezTo>
                      <a:pt x="58" y="2"/>
                      <a:pt x="60" y="4"/>
                      <a:pt x="60" y="6"/>
                    </a:cubicBezTo>
                    <a:cubicBezTo>
                      <a:pt x="60" y="12"/>
                      <a:pt x="43" y="17"/>
                      <a:pt x="22" y="17"/>
                    </a:cubicBezTo>
                    <a:cubicBezTo>
                      <a:pt x="14" y="17"/>
                      <a:pt x="6" y="16"/>
                      <a:pt x="0" y="15"/>
                    </a:cubicBezTo>
                    <a:cubicBezTo>
                      <a:pt x="7" y="17"/>
                      <a:pt x="18" y="19"/>
                      <a:pt x="31" y="19"/>
                    </a:cubicBezTo>
                    <a:cubicBezTo>
                      <a:pt x="52" y="19"/>
                      <a:pt x="69" y="14"/>
                      <a:pt x="69" y="9"/>
                    </a:cubicBezTo>
                    <a:cubicBezTo>
                      <a:pt x="69" y="5"/>
                      <a:pt x="63" y="2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5" name="Oval 2241"/>
              <p:cNvSpPr>
                <a:spLocks noChangeArrowheads="1"/>
              </p:cNvSpPr>
              <p:nvPr/>
            </p:nvSpPr>
            <p:spPr bwMode="auto">
              <a:xfrm>
                <a:off x="3250749" y="1617721"/>
                <a:ext cx="313139" cy="95836"/>
              </a:xfrm>
              <a:prstGeom prst="ellipse">
                <a:avLst/>
              </a:prstGeom>
              <a:noFill/>
              <a:ln w="6350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0" name="Groupe 29"/>
            <p:cNvGrpSpPr/>
            <p:nvPr/>
          </p:nvGrpSpPr>
          <p:grpSpPr>
            <a:xfrm rot="21060000">
              <a:off x="1988877" y="1269106"/>
              <a:ext cx="201128" cy="491406"/>
              <a:chOff x="3217184" y="1353498"/>
              <a:chExt cx="271232" cy="823505"/>
            </a:xfrm>
          </p:grpSpPr>
          <p:sp>
            <p:nvSpPr>
              <p:cNvPr id="343" name="Freeform 2220"/>
              <p:cNvSpPr>
                <a:spLocks/>
              </p:cNvSpPr>
              <p:nvPr/>
            </p:nvSpPr>
            <p:spPr bwMode="auto">
              <a:xfrm rot="480000">
                <a:off x="3217184" y="1379594"/>
                <a:ext cx="216000" cy="797409"/>
              </a:xfrm>
              <a:custGeom>
                <a:avLst/>
                <a:gdLst>
                  <a:gd name="T0" fmla="*/ 7 w 91"/>
                  <a:gd name="T1" fmla="*/ 57 h 331"/>
                  <a:gd name="T2" fmla="*/ 7 w 91"/>
                  <a:gd name="T3" fmla="*/ 57 h 331"/>
                  <a:gd name="T4" fmla="*/ 9 w 91"/>
                  <a:gd name="T5" fmla="*/ 57 h 331"/>
                  <a:gd name="T6" fmla="*/ 0 w 91"/>
                  <a:gd name="T7" fmla="*/ 395 h 331"/>
                  <a:gd name="T8" fmla="*/ 9 w 91"/>
                  <a:gd name="T9" fmla="*/ 744 h 331"/>
                  <a:gd name="T10" fmla="*/ 7 w 91"/>
                  <a:gd name="T11" fmla="*/ 744 h 331"/>
                  <a:gd name="T12" fmla="*/ 97 w 91"/>
                  <a:gd name="T13" fmla="*/ 782 h 331"/>
                  <a:gd name="T14" fmla="*/ 213 w 91"/>
                  <a:gd name="T15" fmla="*/ 744 h 331"/>
                  <a:gd name="T16" fmla="*/ 177 w 91"/>
                  <a:gd name="T17" fmla="*/ 395 h 331"/>
                  <a:gd name="T18" fmla="*/ 215 w 91"/>
                  <a:gd name="T19" fmla="*/ 2 h 331"/>
                  <a:gd name="T20" fmla="*/ 12 w 91"/>
                  <a:gd name="T21" fmla="*/ 0 h 331"/>
                  <a:gd name="T22" fmla="*/ 7 w 91"/>
                  <a:gd name="T23" fmla="*/ 57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1" h="331">
                    <a:moveTo>
                      <a:pt x="3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0" y="81"/>
                      <a:pt x="0" y="167"/>
                    </a:cubicBezTo>
                    <a:cubicBezTo>
                      <a:pt x="0" y="252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3" y="315"/>
                    </a:cubicBezTo>
                    <a:cubicBezTo>
                      <a:pt x="3" y="324"/>
                      <a:pt x="15" y="331"/>
                      <a:pt x="41" y="331"/>
                    </a:cubicBezTo>
                    <a:cubicBezTo>
                      <a:pt x="68" y="331"/>
                      <a:pt x="90" y="324"/>
                      <a:pt x="90" y="315"/>
                    </a:cubicBezTo>
                    <a:cubicBezTo>
                      <a:pt x="90" y="315"/>
                      <a:pt x="75" y="252"/>
                      <a:pt x="75" y="167"/>
                    </a:cubicBezTo>
                    <a:cubicBezTo>
                      <a:pt x="75" y="81"/>
                      <a:pt x="91" y="1"/>
                      <a:pt x="9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8"/>
                      <a:pt x="3" y="24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  <a:alpha val="87000"/>
                </a:schemeClr>
              </a:solidFill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4" name="Freeform 2218"/>
              <p:cNvSpPr>
                <a:spLocks/>
              </p:cNvSpPr>
              <p:nvPr/>
            </p:nvSpPr>
            <p:spPr bwMode="auto">
              <a:xfrm rot="480000">
                <a:off x="3380846" y="1448459"/>
                <a:ext cx="40186" cy="700537"/>
              </a:xfrm>
              <a:custGeom>
                <a:avLst/>
                <a:gdLst>
                  <a:gd name="T0" fmla="*/ 0 w 17"/>
                  <a:gd name="T1" fmla="*/ 338 h 291"/>
                  <a:gd name="T2" fmla="*/ 40 w 17"/>
                  <a:gd name="T3" fmla="*/ 687 h 291"/>
                  <a:gd name="T4" fmla="*/ 40 w 17"/>
                  <a:gd name="T5" fmla="*/ 685 h 291"/>
                  <a:gd name="T6" fmla="*/ 7 w 17"/>
                  <a:gd name="T7" fmla="*/ 338 h 291"/>
                  <a:gd name="T8" fmla="*/ 40 w 17"/>
                  <a:gd name="T9" fmla="*/ 0 h 291"/>
                  <a:gd name="T10" fmla="*/ 38 w 17"/>
                  <a:gd name="T11" fmla="*/ 2 h 291"/>
                  <a:gd name="T12" fmla="*/ 0 w 17"/>
                  <a:gd name="T13" fmla="*/ 338 h 2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291">
                    <a:moveTo>
                      <a:pt x="0" y="143"/>
                    </a:moveTo>
                    <a:cubicBezTo>
                      <a:pt x="0" y="228"/>
                      <a:pt x="17" y="290"/>
                      <a:pt x="17" y="291"/>
                    </a:cubicBezTo>
                    <a:cubicBezTo>
                      <a:pt x="17" y="290"/>
                      <a:pt x="17" y="290"/>
                      <a:pt x="17" y="290"/>
                    </a:cubicBezTo>
                    <a:cubicBezTo>
                      <a:pt x="16" y="290"/>
                      <a:pt x="3" y="226"/>
                      <a:pt x="3" y="143"/>
                    </a:cubicBezTo>
                    <a:cubicBezTo>
                      <a:pt x="3" y="58"/>
                      <a:pt x="16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0" y="58"/>
                      <a:pt x="0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5" name="Freeform 2219"/>
              <p:cNvSpPr>
                <a:spLocks/>
              </p:cNvSpPr>
              <p:nvPr/>
            </p:nvSpPr>
            <p:spPr bwMode="auto">
              <a:xfrm rot="480000">
                <a:off x="3361875" y="1446781"/>
                <a:ext cx="54251" cy="700537"/>
              </a:xfrm>
              <a:custGeom>
                <a:avLst/>
                <a:gdLst>
                  <a:gd name="T0" fmla="*/ 54 w 23"/>
                  <a:gd name="T1" fmla="*/ 0 h 291"/>
                  <a:gd name="T2" fmla="*/ 16 w 23"/>
                  <a:gd name="T3" fmla="*/ 342 h 291"/>
                  <a:gd name="T4" fmla="*/ 54 w 23"/>
                  <a:gd name="T5" fmla="*/ 687 h 291"/>
                  <a:gd name="T6" fmla="*/ 54 w 23"/>
                  <a:gd name="T7" fmla="*/ 687 h 291"/>
                  <a:gd name="T8" fmla="*/ 0 w 23"/>
                  <a:gd name="T9" fmla="*/ 338 h 291"/>
                  <a:gd name="T10" fmla="*/ 54 w 2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291">
                    <a:moveTo>
                      <a:pt x="23" y="0"/>
                    </a:moveTo>
                    <a:cubicBezTo>
                      <a:pt x="23" y="1"/>
                      <a:pt x="7" y="61"/>
                      <a:pt x="7" y="145"/>
                    </a:cubicBezTo>
                    <a:cubicBezTo>
                      <a:pt x="7" y="229"/>
                      <a:pt x="23" y="290"/>
                      <a:pt x="23" y="291"/>
                    </a:cubicBezTo>
                    <a:cubicBezTo>
                      <a:pt x="23" y="291"/>
                      <a:pt x="23" y="291"/>
                      <a:pt x="23" y="291"/>
                    </a:cubicBezTo>
                    <a:cubicBezTo>
                      <a:pt x="23" y="290"/>
                      <a:pt x="0" y="228"/>
                      <a:pt x="0" y="143"/>
                    </a:cubicBezTo>
                    <a:cubicBezTo>
                      <a:pt x="0" y="59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6" name="Oval 2239"/>
              <p:cNvSpPr>
                <a:spLocks noChangeArrowheads="1"/>
              </p:cNvSpPr>
              <p:nvPr/>
            </p:nvSpPr>
            <p:spPr bwMode="auto">
              <a:xfrm rot="480000">
                <a:off x="3281458" y="1353498"/>
                <a:ext cx="206958" cy="64242"/>
              </a:xfrm>
              <a:prstGeom prst="ellipse">
                <a:avLst/>
              </a:prstGeom>
              <a:solidFill>
                <a:srgbClr val="BEE6C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7" name="Freeform 2240"/>
              <p:cNvSpPr>
                <a:spLocks/>
              </p:cNvSpPr>
              <p:nvPr/>
            </p:nvSpPr>
            <p:spPr bwMode="auto">
              <a:xfrm rot="480000">
                <a:off x="3312510" y="1364003"/>
                <a:ext cx="163758" cy="45887"/>
              </a:xfrm>
              <a:custGeom>
                <a:avLst/>
                <a:gdLst>
                  <a:gd name="T0" fmla="*/ 125 w 69"/>
                  <a:gd name="T1" fmla="*/ 0 h 19"/>
                  <a:gd name="T2" fmla="*/ 142 w 69"/>
                  <a:gd name="T3" fmla="*/ 14 h 19"/>
                  <a:gd name="T4" fmla="*/ 52 w 69"/>
                  <a:gd name="T5" fmla="*/ 40 h 19"/>
                  <a:gd name="T6" fmla="*/ 0 w 69"/>
                  <a:gd name="T7" fmla="*/ 36 h 19"/>
                  <a:gd name="T8" fmla="*/ 73 w 69"/>
                  <a:gd name="T9" fmla="*/ 45 h 19"/>
                  <a:gd name="T10" fmla="*/ 163 w 69"/>
                  <a:gd name="T11" fmla="*/ 21 h 19"/>
                  <a:gd name="T12" fmla="*/ 125 w 69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19">
                    <a:moveTo>
                      <a:pt x="53" y="0"/>
                    </a:moveTo>
                    <a:cubicBezTo>
                      <a:pt x="58" y="2"/>
                      <a:pt x="60" y="4"/>
                      <a:pt x="60" y="6"/>
                    </a:cubicBezTo>
                    <a:cubicBezTo>
                      <a:pt x="60" y="12"/>
                      <a:pt x="43" y="17"/>
                      <a:pt x="22" y="17"/>
                    </a:cubicBezTo>
                    <a:cubicBezTo>
                      <a:pt x="14" y="17"/>
                      <a:pt x="6" y="16"/>
                      <a:pt x="0" y="15"/>
                    </a:cubicBezTo>
                    <a:cubicBezTo>
                      <a:pt x="7" y="17"/>
                      <a:pt x="18" y="19"/>
                      <a:pt x="31" y="19"/>
                    </a:cubicBezTo>
                    <a:cubicBezTo>
                      <a:pt x="52" y="19"/>
                      <a:pt x="69" y="14"/>
                      <a:pt x="69" y="9"/>
                    </a:cubicBezTo>
                    <a:cubicBezTo>
                      <a:pt x="69" y="5"/>
                      <a:pt x="63" y="2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8" name="Oval 2241"/>
              <p:cNvSpPr>
                <a:spLocks noChangeArrowheads="1"/>
              </p:cNvSpPr>
              <p:nvPr/>
            </p:nvSpPr>
            <p:spPr bwMode="auto">
              <a:xfrm rot="480000">
                <a:off x="3281458" y="1353498"/>
                <a:ext cx="206958" cy="64242"/>
              </a:xfrm>
              <a:prstGeom prst="ellipse">
                <a:avLst/>
              </a:prstGeom>
              <a:solidFill>
                <a:schemeClr val="bg2">
                  <a:lumMod val="75000"/>
                </a:schemeClr>
              </a:solidFill>
              <a:ln w="6350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" name="Groupe 30"/>
            <p:cNvGrpSpPr/>
            <p:nvPr/>
          </p:nvGrpSpPr>
          <p:grpSpPr>
            <a:xfrm>
              <a:off x="2940000" y="1263619"/>
              <a:ext cx="160172" cy="494088"/>
              <a:chOff x="3237068" y="1617721"/>
              <a:chExt cx="326820" cy="1235215"/>
            </a:xfrm>
          </p:grpSpPr>
          <p:sp>
            <p:nvSpPr>
              <p:cNvPr id="336" name="Freeform 2216"/>
              <p:cNvSpPr>
                <a:spLocks/>
              </p:cNvSpPr>
              <p:nvPr/>
            </p:nvSpPr>
            <p:spPr bwMode="auto">
              <a:xfrm>
                <a:off x="3237068" y="1663357"/>
                <a:ext cx="326820" cy="1189579"/>
              </a:xfrm>
              <a:custGeom>
                <a:avLst/>
                <a:gdLst>
                  <a:gd name="T0" fmla="*/ 7 w 91"/>
                  <a:gd name="T1" fmla="*/ 57 h 331"/>
                  <a:gd name="T2" fmla="*/ 7 w 91"/>
                  <a:gd name="T3" fmla="*/ 57 h 331"/>
                  <a:gd name="T4" fmla="*/ 9 w 91"/>
                  <a:gd name="T5" fmla="*/ 57 h 331"/>
                  <a:gd name="T6" fmla="*/ 0 w 91"/>
                  <a:gd name="T7" fmla="*/ 395 h 331"/>
                  <a:gd name="T8" fmla="*/ 9 w 91"/>
                  <a:gd name="T9" fmla="*/ 744 h 331"/>
                  <a:gd name="T10" fmla="*/ 7 w 91"/>
                  <a:gd name="T11" fmla="*/ 744 h 331"/>
                  <a:gd name="T12" fmla="*/ 97 w 91"/>
                  <a:gd name="T13" fmla="*/ 782 h 331"/>
                  <a:gd name="T14" fmla="*/ 213 w 91"/>
                  <a:gd name="T15" fmla="*/ 744 h 331"/>
                  <a:gd name="T16" fmla="*/ 177 w 91"/>
                  <a:gd name="T17" fmla="*/ 395 h 331"/>
                  <a:gd name="T18" fmla="*/ 215 w 91"/>
                  <a:gd name="T19" fmla="*/ 2 h 331"/>
                  <a:gd name="T20" fmla="*/ 12 w 91"/>
                  <a:gd name="T21" fmla="*/ 0 h 331"/>
                  <a:gd name="T22" fmla="*/ 7 w 91"/>
                  <a:gd name="T23" fmla="*/ 57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1" h="331">
                    <a:moveTo>
                      <a:pt x="3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0" y="81"/>
                      <a:pt x="0" y="167"/>
                    </a:cubicBezTo>
                    <a:cubicBezTo>
                      <a:pt x="0" y="252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3" y="315"/>
                    </a:cubicBezTo>
                    <a:cubicBezTo>
                      <a:pt x="3" y="324"/>
                      <a:pt x="15" y="331"/>
                      <a:pt x="41" y="331"/>
                    </a:cubicBezTo>
                    <a:cubicBezTo>
                      <a:pt x="68" y="331"/>
                      <a:pt x="90" y="324"/>
                      <a:pt x="90" y="315"/>
                    </a:cubicBezTo>
                    <a:cubicBezTo>
                      <a:pt x="90" y="315"/>
                      <a:pt x="75" y="252"/>
                      <a:pt x="75" y="167"/>
                    </a:cubicBezTo>
                    <a:cubicBezTo>
                      <a:pt x="75" y="81"/>
                      <a:pt x="91" y="1"/>
                      <a:pt x="9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8"/>
                      <a:pt x="3" y="24"/>
                    </a:cubicBezTo>
                    <a:close/>
                  </a:path>
                </a:pathLst>
              </a:custGeom>
              <a:solidFill>
                <a:srgbClr val="9999FF">
                  <a:alpha val="68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7" name="Freeform 2218"/>
              <p:cNvSpPr>
                <a:spLocks/>
              </p:cNvSpPr>
              <p:nvPr/>
            </p:nvSpPr>
            <p:spPr bwMode="auto">
              <a:xfrm>
                <a:off x="3487883" y="1750065"/>
                <a:ext cx="60804" cy="1045065"/>
              </a:xfrm>
              <a:custGeom>
                <a:avLst/>
                <a:gdLst>
                  <a:gd name="T0" fmla="*/ 0 w 17"/>
                  <a:gd name="T1" fmla="*/ 338 h 291"/>
                  <a:gd name="T2" fmla="*/ 40 w 17"/>
                  <a:gd name="T3" fmla="*/ 687 h 291"/>
                  <a:gd name="T4" fmla="*/ 40 w 17"/>
                  <a:gd name="T5" fmla="*/ 685 h 291"/>
                  <a:gd name="T6" fmla="*/ 7 w 17"/>
                  <a:gd name="T7" fmla="*/ 338 h 291"/>
                  <a:gd name="T8" fmla="*/ 40 w 17"/>
                  <a:gd name="T9" fmla="*/ 0 h 291"/>
                  <a:gd name="T10" fmla="*/ 38 w 17"/>
                  <a:gd name="T11" fmla="*/ 2 h 291"/>
                  <a:gd name="T12" fmla="*/ 0 w 17"/>
                  <a:gd name="T13" fmla="*/ 338 h 29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" h="291">
                    <a:moveTo>
                      <a:pt x="0" y="143"/>
                    </a:moveTo>
                    <a:cubicBezTo>
                      <a:pt x="0" y="228"/>
                      <a:pt x="17" y="290"/>
                      <a:pt x="17" y="291"/>
                    </a:cubicBezTo>
                    <a:cubicBezTo>
                      <a:pt x="17" y="290"/>
                      <a:pt x="17" y="290"/>
                      <a:pt x="17" y="290"/>
                    </a:cubicBezTo>
                    <a:cubicBezTo>
                      <a:pt x="16" y="290"/>
                      <a:pt x="3" y="226"/>
                      <a:pt x="3" y="143"/>
                    </a:cubicBezTo>
                    <a:cubicBezTo>
                      <a:pt x="3" y="58"/>
                      <a:pt x="16" y="1"/>
                      <a:pt x="17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0" y="58"/>
                      <a:pt x="0" y="1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8" name="Freeform 2219"/>
              <p:cNvSpPr>
                <a:spLocks/>
              </p:cNvSpPr>
              <p:nvPr/>
            </p:nvSpPr>
            <p:spPr bwMode="auto">
              <a:xfrm>
                <a:off x="3459002" y="1750065"/>
                <a:ext cx="82085" cy="1045065"/>
              </a:xfrm>
              <a:custGeom>
                <a:avLst/>
                <a:gdLst>
                  <a:gd name="T0" fmla="*/ 54 w 23"/>
                  <a:gd name="T1" fmla="*/ 0 h 291"/>
                  <a:gd name="T2" fmla="*/ 16 w 23"/>
                  <a:gd name="T3" fmla="*/ 342 h 291"/>
                  <a:gd name="T4" fmla="*/ 54 w 23"/>
                  <a:gd name="T5" fmla="*/ 687 h 291"/>
                  <a:gd name="T6" fmla="*/ 54 w 23"/>
                  <a:gd name="T7" fmla="*/ 687 h 291"/>
                  <a:gd name="T8" fmla="*/ 0 w 23"/>
                  <a:gd name="T9" fmla="*/ 338 h 291"/>
                  <a:gd name="T10" fmla="*/ 54 w 2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3" h="291">
                    <a:moveTo>
                      <a:pt x="23" y="0"/>
                    </a:moveTo>
                    <a:cubicBezTo>
                      <a:pt x="23" y="1"/>
                      <a:pt x="7" y="61"/>
                      <a:pt x="7" y="145"/>
                    </a:cubicBezTo>
                    <a:cubicBezTo>
                      <a:pt x="7" y="229"/>
                      <a:pt x="23" y="290"/>
                      <a:pt x="23" y="291"/>
                    </a:cubicBezTo>
                    <a:cubicBezTo>
                      <a:pt x="23" y="291"/>
                      <a:pt x="23" y="291"/>
                      <a:pt x="23" y="291"/>
                    </a:cubicBezTo>
                    <a:cubicBezTo>
                      <a:pt x="23" y="290"/>
                      <a:pt x="0" y="228"/>
                      <a:pt x="0" y="143"/>
                    </a:cubicBezTo>
                    <a:cubicBezTo>
                      <a:pt x="0" y="59"/>
                      <a:pt x="23" y="1"/>
                      <a:pt x="23" y="0"/>
                    </a:cubicBezTo>
                    <a:close/>
                  </a:path>
                </a:pathLst>
              </a:custGeom>
              <a:solidFill>
                <a:srgbClr val="9999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39" name="Freeform 2220"/>
              <p:cNvSpPr>
                <a:spLocks/>
              </p:cNvSpPr>
              <p:nvPr/>
            </p:nvSpPr>
            <p:spPr bwMode="auto">
              <a:xfrm>
                <a:off x="3237068" y="1663357"/>
                <a:ext cx="326820" cy="1189579"/>
              </a:xfrm>
              <a:custGeom>
                <a:avLst/>
                <a:gdLst>
                  <a:gd name="T0" fmla="*/ 7 w 91"/>
                  <a:gd name="T1" fmla="*/ 57 h 331"/>
                  <a:gd name="T2" fmla="*/ 7 w 91"/>
                  <a:gd name="T3" fmla="*/ 57 h 331"/>
                  <a:gd name="T4" fmla="*/ 9 w 91"/>
                  <a:gd name="T5" fmla="*/ 57 h 331"/>
                  <a:gd name="T6" fmla="*/ 0 w 91"/>
                  <a:gd name="T7" fmla="*/ 395 h 331"/>
                  <a:gd name="T8" fmla="*/ 9 w 91"/>
                  <a:gd name="T9" fmla="*/ 744 h 331"/>
                  <a:gd name="T10" fmla="*/ 7 w 91"/>
                  <a:gd name="T11" fmla="*/ 744 h 331"/>
                  <a:gd name="T12" fmla="*/ 97 w 91"/>
                  <a:gd name="T13" fmla="*/ 782 h 331"/>
                  <a:gd name="T14" fmla="*/ 213 w 91"/>
                  <a:gd name="T15" fmla="*/ 744 h 331"/>
                  <a:gd name="T16" fmla="*/ 177 w 91"/>
                  <a:gd name="T17" fmla="*/ 395 h 331"/>
                  <a:gd name="T18" fmla="*/ 215 w 91"/>
                  <a:gd name="T19" fmla="*/ 2 h 331"/>
                  <a:gd name="T20" fmla="*/ 12 w 91"/>
                  <a:gd name="T21" fmla="*/ 0 h 331"/>
                  <a:gd name="T22" fmla="*/ 7 w 91"/>
                  <a:gd name="T23" fmla="*/ 57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91" h="331">
                    <a:moveTo>
                      <a:pt x="3" y="24"/>
                    </a:move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0" y="81"/>
                      <a:pt x="0" y="167"/>
                    </a:cubicBezTo>
                    <a:cubicBezTo>
                      <a:pt x="0" y="252"/>
                      <a:pt x="4" y="315"/>
                      <a:pt x="4" y="315"/>
                    </a:cubicBezTo>
                    <a:cubicBezTo>
                      <a:pt x="3" y="315"/>
                      <a:pt x="3" y="315"/>
                      <a:pt x="3" y="315"/>
                    </a:cubicBezTo>
                    <a:cubicBezTo>
                      <a:pt x="3" y="324"/>
                      <a:pt x="15" y="331"/>
                      <a:pt x="41" y="331"/>
                    </a:cubicBezTo>
                    <a:cubicBezTo>
                      <a:pt x="68" y="331"/>
                      <a:pt x="90" y="324"/>
                      <a:pt x="90" y="315"/>
                    </a:cubicBezTo>
                    <a:cubicBezTo>
                      <a:pt x="90" y="315"/>
                      <a:pt x="75" y="252"/>
                      <a:pt x="75" y="167"/>
                    </a:cubicBezTo>
                    <a:cubicBezTo>
                      <a:pt x="75" y="81"/>
                      <a:pt x="91" y="1"/>
                      <a:pt x="91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18"/>
                      <a:pt x="3" y="24"/>
                    </a:cubicBezTo>
                    <a:close/>
                  </a:path>
                </a:pathLst>
              </a:custGeom>
              <a:noFill/>
              <a:ln w="6350" cap="rnd">
                <a:solidFill>
                  <a:srgbClr val="333333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0" name="Oval 2239"/>
              <p:cNvSpPr>
                <a:spLocks noChangeArrowheads="1"/>
              </p:cNvSpPr>
              <p:nvPr/>
            </p:nvSpPr>
            <p:spPr bwMode="auto">
              <a:xfrm>
                <a:off x="3250749" y="1617721"/>
                <a:ext cx="313139" cy="95836"/>
              </a:xfrm>
              <a:prstGeom prst="ellipse">
                <a:avLst/>
              </a:prstGeom>
              <a:solidFill>
                <a:srgbClr val="9999FF">
                  <a:alpha val="73000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1" name="Freeform 2240"/>
              <p:cNvSpPr>
                <a:spLocks/>
              </p:cNvSpPr>
              <p:nvPr/>
            </p:nvSpPr>
            <p:spPr bwMode="auto">
              <a:xfrm>
                <a:off x="3297872" y="1631412"/>
                <a:ext cx="247775" cy="68454"/>
              </a:xfrm>
              <a:custGeom>
                <a:avLst/>
                <a:gdLst>
                  <a:gd name="T0" fmla="*/ 125 w 69"/>
                  <a:gd name="T1" fmla="*/ 0 h 19"/>
                  <a:gd name="T2" fmla="*/ 142 w 69"/>
                  <a:gd name="T3" fmla="*/ 14 h 19"/>
                  <a:gd name="T4" fmla="*/ 52 w 69"/>
                  <a:gd name="T5" fmla="*/ 40 h 19"/>
                  <a:gd name="T6" fmla="*/ 0 w 69"/>
                  <a:gd name="T7" fmla="*/ 36 h 19"/>
                  <a:gd name="T8" fmla="*/ 73 w 69"/>
                  <a:gd name="T9" fmla="*/ 45 h 19"/>
                  <a:gd name="T10" fmla="*/ 163 w 69"/>
                  <a:gd name="T11" fmla="*/ 21 h 19"/>
                  <a:gd name="T12" fmla="*/ 125 w 69"/>
                  <a:gd name="T13" fmla="*/ 0 h 1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9" h="19">
                    <a:moveTo>
                      <a:pt x="53" y="0"/>
                    </a:moveTo>
                    <a:cubicBezTo>
                      <a:pt x="58" y="2"/>
                      <a:pt x="60" y="4"/>
                      <a:pt x="60" y="6"/>
                    </a:cubicBezTo>
                    <a:cubicBezTo>
                      <a:pt x="60" y="12"/>
                      <a:pt x="43" y="17"/>
                      <a:pt x="22" y="17"/>
                    </a:cubicBezTo>
                    <a:cubicBezTo>
                      <a:pt x="14" y="17"/>
                      <a:pt x="6" y="16"/>
                      <a:pt x="0" y="15"/>
                    </a:cubicBezTo>
                    <a:cubicBezTo>
                      <a:pt x="7" y="17"/>
                      <a:pt x="18" y="19"/>
                      <a:pt x="31" y="19"/>
                    </a:cubicBezTo>
                    <a:cubicBezTo>
                      <a:pt x="52" y="19"/>
                      <a:pt x="69" y="14"/>
                      <a:pt x="69" y="9"/>
                    </a:cubicBezTo>
                    <a:cubicBezTo>
                      <a:pt x="69" y="5"/>
                      <a:pt x="63" y="2"/>
                      <a:pt x="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2" name="Oval 2241"/>
              <p:cNvSpPr>
                <a:spLocks noChangeArrowheads="1"/>
              </p:cNvSpPr>
              <p:nvPr/>
            </p:nvSpPr>
            <p:spPr bwMode="auto">
              <a:xfrm>
                <a:off x="3250749" y="1617721"/>
                <a:ext cx="313139" cy="95836"/>
              </a:xfrm>
              <a:prstGeom prst="ellipse">
                <a:avLst/>
              </a:prstGeom>
              <a:noFill/>
              <a:ln w="6350" cap="rnd">
                <a:solidFill>
                  <a:srgbClr val="3333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2" name="ZoneTexte 31"/>
            <p:cNvSpPr txBox="1"/>
            <p:nvPr/>
          </p:nvSpPr>
          <p:spPr>
            <a:xfrm>
              <a:off x="518956" y="1280915"/>
              <a:ext cx="6480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C00000"/>
                  </a:solidFill>
                </a:rPr>
                <a:t>Glucose</a:t>
              </a:r>
              <a:endParaRPr lang="fr-FR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1690944" y="1855344"/>
              <a:ext cx="789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2">
                      <a:lumMod val="25000"/>
                    </a:schemeClr>
                  </a:solidFill>
                </a:rPr>
                <a:t>Glutamine</a:t>
              </a:r>
              <a:endParaRPr lang="fr-FR" sz="1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2683975" y="1845819"/>
              <a:ext cx="9633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3333CC"/>
                  </a:solidFill>
                </a:rPr>
                <a:t>Glucosamine</a:t>
              </a:r>
              <a:endParaRPr lang="fr-FR" sz="1000" b="1" dirty="0">
                <a:solidFill>
                  <a:srgbClr val="3333CC"/>
                </a:solidFill>
              </a:endParaRPr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1055084" y="2044415"/>
              <a:ext cx="6480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b="1" dirty="0" smtClean="0">
                  <a:solidFill>
                    <a:srgbClr val="C00000"/>
                  </a:solidFill>
                </a:rPr>
                <a:t>Glucose</a:t>
              </a:r>
              <a:endParaRPr lang="fr-FR" sz="1100" b="1" dirty="0">
                <a:solidFill>
                  <a:srgbClr val="C00000"/>
                </a:solidFill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122701" y="2449463"/>
              <a:ext cx="4114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G6P</a:t>
              </a:r>
              <a:endParaRPr lang="fr-FR" sz="1000" b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1879833" y="2449463"/>
              <a:ext cx="4114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/>
                <a:t>F</a:t>
              </a:r>
              <a:r>
                <a:rPr lang="fr-FR" sz="1000" b="1" dirty="0" smtClean="0"/>
                <a:t>6P</a:t>
              </a:r>
              <a:endParaRPr lang="fr-FR" sz="10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29642" y="2064967"/>
              <a:ext cx="789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Glutamate</a:t>
              </a:r>
              <a:endParaRPr lang="fr-FR" sz="1000" b="1" dirty="0"/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2779658" y="2439938"/>
              <a:ext cx="697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GlcNH</a:t>
              </a:r>
              <a:r>
                <a:rPr lang="fr-FR" sz="1000" b="1" baseline="-25000" dirty="0" smtClean="0">
                  <a:solidFill>
                    <a:srgbClr val="0033CC"/>
                  </a:solidFill>
                </a:rPr>
                <a:t>2</a:t>
              </a:r>
              <a:r>
                <a:rPr lang="fr-FR" sz="1000" b="1" dirty="0" smtClean="0">
                  <a:solidFill>
                    <a:srgbClr val="0033CC"/>
                  </a:solidFill>
                </a:rPr>
                <a:t>6P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sp>
          <p:nvSpPr>
            <p:cNvPr id="40" name="ZoneTexte 39"/>
            <p:cNvSpPr txBox="1"/>
            <p:nvPr/>
          </p:nvSpPr>
          <p:spPr>
            <a:xfrm>
              <a:off x="3824541" y="2449463"/>
              <a:ext cx="697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GlcNAc6P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3824541" y="2943994"/>
              <a:ext cx="6970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GlcNAc1P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sp>
          <p:nvSpPr>
            <p:cNvPr id="42" name="ZoneTexte 41"/>
            <p:cNvSpPr txBox="1"/>
            <p:nvPr/>
          </p:nvSpPr>
          <p:spPr>
            <a:xfrm>
              <a:off x="645316" y="2881917"/>
              <a:ext cx="73126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 smtClean="0"/>
                <a:t>Glycogen</a:t>
              </a:r>
              <a:r>
                <a:rPr lang="fr-FR" sz="1000" b="1" dirty="0" smtClean="0"/>
                <a:t> </a:t>
              </a:r>
              <a:r>
                <a:rPr lang="fr-FR" sz="1000" b="1" dirty="0" err="1" smtClean="0"/>
                <a:t>synthesis</a:t>
              </a:r>
              <a:endParaRPr lang="fr-FR" sz="1000" b="1" dirty="0"/>
            </a:p>
          </p:txBody>
        </p:sp>
        <p:sp>
          <p:nvSpPr>
            <p:cNvPr id="43" name="ZoneTexte 42"/>
            <p:cNvSpPr txBox="1"/>
            <p:nvPr/>
          </p:nvSpPr>
          <p:spPr>
            <a:xfrm>
              <a:off x="875096" y="3326100"/>
              <a:ext cx="79948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Pentoses phosphates </a:t>
              </a:r>
              <a:r>
                <a:rPr lang="fr-FR" sz="1000" b="1" dirty="0" err="1" smtClean="0"/>
                <a:t>pathway</a:t>
              </a:r>
              <a:endParaRPr lang="fr-FR" sz="1000" b="1" dirty="0"/>
            </a:p>
          </p:txBody>
        </p:sp>
        <p:cxnSp>
          <p:nvCxnSpPr>
            <p:cNvPr id="44" name="Connecteur droit avec flèche 43"/>
            <p:cNvCxnSpPr/>
            <p:nvPr/>
          </p:nvCxnSpPr>
          <p:spPr>
            <a:xfrm>
              <a:off x="1474413" y="2572573"/>
              <a:ext cx="5040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5" name="Groupe 44"/>
            <p:cNvGrpSpPr/>
            <p:nvPr/>
          </p:nvGrpSpPr>
          <p:grpSpPr>
            <a:xfrm>
              <a:off x="2155196" y="2572573"/>
              <a:ext cx="584953" cy="261005"/>
              <a:chOff x="2766467" y="2193483"/>
              <a:chExt cx="584953" cy="261005"/>
            </a:xfrm>
          </p:grpSpPr>
          <p:sp>
            <p:nvSpPr>
              <p:cNvPr id="333" name="Ellipse 332"/>
              <p:cNvSpPr/>
              <p:nvPr/>
            </p:nvSpPr>
            <p:spPr>
              <a:xfrm>
                <a:off x="2766467" y="2217075"/>
                <a:ext cx="584953" cy="237413"/>
              </a:xfrm>
              <a:prstGeom prst="ellipse">
                <a:avLst/>
              </a:prstGeom>
              <a:solidFill>
                <a:srgbClr val="009999">
                  <a:alpha val="65000"/>
                </a:srgbClr>
              </a:solidFill>
              <a:ln w="3175">
                <a:solidFill>
                  <a:srgbClr val="0080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34" name="ZoneTexte 333"/>
              <p:cNvSpPr txBox="1"/>
              <p:nvPr/>
            </p:nvSpPr>
            <p:spPr>
              <a:xfrm>
                <a:off x="2801493" y="2208267"/>
                <a:ext cx="48513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solidFill>
                      <a:schemeClr val="bg1"/>
                    </a:solidFill>
                  </a:rPr>
                  <a:t>GFAT</a:t>
                </a:r>
                <a:endParaRPr lang="fr-FR" sz="10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335" name="Connecteur droit avec flèche 334"/>
              <p:cNvCxnSpPr/>
              <p:nvPr/>
            </p:nvCxnSpPr>
            <p:spPr>
              <a:xfrm>
                <a:off x="2809320" y="2193483"/>
                <a:ext cx="504000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Connecteur droit avec flèche 45"/>
            <p:cNvCxnSpPr/>
            <p:nvPr/>
          </p:nvCxnSpPr>
          <p:spPr>
            <a:xfrm>
              <a:off x="3433324" y="2563048"/>
              <a:ext cx="418556" cy="9525"/>
            </a:xfrm>
            <a:prstGeom prst="straightConnector1">
              <a:avLst/>
            </a:prstGeom>
            <a:ln w="19050">
              <a:solidFill>
                <a:srgbClr val="0033CC"/>
              </a:solidFill>
              <a:headEnd type="non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/>
            <p:cNvCxnSpPr/>
            <p:nvPr/>
          </p:nvCxnSpPr>
          <p:spPr>
            <a:xfrm rot="5400000">
              <a:off x="3990247" y="2836002"/>
              <a:ext cx="360000" cy="0"/>
            </a:xfrm>
            <a:prstGeom prst="straightConnector1">
              <a:avLst/>
            </a:prstGeom>
            <a:ln w="19050">
              <a:solidFill>
                <a:srgbClr val="0033CC"/>
              </a:solidFill>
              <a:headEnd type="non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ZoneTexte 47"/>
            <p:cNvSpPr txBox="1"/>
            <p:nvPr/>
          </p:nvSpPr>
          <p:spPr>
            <a:xfrm>
              <a:off x="1719944" y="3902859"/>
              <a:ext cx="73126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err="1" smtClean="0"/>
                <a:t>Glycolysis</a:t>
              </a:r>
              <a:endParaRPr lang="fr-FR" sz="1000" b="1" dirty="0"/>
            </a:p>
          </p:txBody>
        </p:sp>
        <p:grpSp>
          <p:nvGrpSpPr>
            <p:cNvPr id="49" name="Group 714"/>
            <p:cNvGrpSpPr>
              <a:grpSpLocks noChangeAspect="1"/>
            </p:cNvGrpSpPr>
            <p:nvPr/>
          </p:nvGrpSpPr>
          <p:grpSpPr bwMode="auto">
            <a:xfrm>
              <a:off x="4310003" y="1335435"/>
              <a:ext cx="858077" cy="252000"/>
              <a:chOff x="3326" y="1765"/>
              <a:chExt cx="1048" cy="308"/>
            </a:xfrm>
          </p:grpSpPr>
          <p:grpSp>
            <p:nvGrpSpPr>
              <p:cNvPr id="109" name="Group 715"/>
              <p:cNvGrpSpPr>
                <a:grpSpLocks noChangeAspect="1"/>
              </p:cNvGrpSpPr>
              <p:nvPr/>
            </p:nvGrpSpPr>
            <p:grpSpPr bwMode="auto">
              <a:xfrm>
                <a:off x="3326" y="1769"/>
                <a:ext cx="62" cy="144"/>
                <a:chOff x="2213" y="1301"/>
                <a:chExt cx="175" cy="403"/>
              </a:xfrm>
            </p:grpSpPr>
            <p:sp>
              <p:nvSpPr>
                <p:cNvPr id="327" name="Oval 71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8" name="Oval 7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9" name="Freeform 71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0" name="Freeform 71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1" name="Freeform 72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32" name="Oval 7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0" name="Group 722"/>
              <p:cNvGrpSpPr>
                <a:grpSpLocks noChangeAspect="1"/>
              </p:cNvGrpSpPr>
              <p:nvPr/>
            </p:nvGrpSpPr>
            <p:grpSpPr bwMode="auto">
              <a:xfrm rot="10800000">
                <a:off x="3328" y="1929"/>
                <a:ext cx="62" cy="144"/>
                <a:chOff x="2213" y="1301"/>
                <a:chExt cx="175" cy="403"/>
              </a:xfrm>
            </p:grpSpPr>
            <p:sp>
              <p:nvSpPr>
                <p:cNvPr id="321" name="Oval 72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2" name="Oval 7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3" name="Freeform 72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4" name="Freeform 72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5" name="Freeform 72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6" name="Oval 7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1" name="Group 729"/>
              <p:cNvGrpSpPr>
                <a:grpSpLocks noChangeAspect="1"/>
              </p:cNvGrpSpPr>
              <p:nvPr/>
            </p:nvGrpSpPr>
            <p:grpSpPr bwMode="auto">
              <a:xfrm>
                <a:off x="3392" y="1769"/>
                <a:ext cx="62" cy="144"/>
                <a:chOff x="2213" y="1301"/>
                <a:chExt cx="175" cy="403"/>
              </a:xfrm>
            </p:grpSpPr>
            <p:sp>
              <p:nvSpPr>
                <p:cNvPr id="315" name="Oval 73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6" name="Oval 7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7" name="Freeform 73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8" name="Freeform 73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9" name="Freeform 73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20" name="Oval 7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2" name="Group 736"/>
              <p:cNvGrpSpPr>
                <a:grpSpLocks noChangeAspect="1"/>
              </p:cNvGrpSpPr>
              <p:nvPr/>
            </p:nvGrpSpPr>
            <p:grpSpPr bwMode="auto">
              <a:xfrm rot="10800000">
                <a:off x="3394" y="1929"/>
                <a:ext cx="62" cy="144"/>
                <a:chOff x="2213" y="1301"/>
                <a:chExt cx="175" cy="403"/>
              </a:xfrm>
            </p:grpSpPr>
            <p:sp>
              <p:nvSpPr>
                <p:cNvPr id="309" name="Oval 73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0" name="Oval 7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1" name="Freeform 73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2" name="Freeform 74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3" name="Freeform 74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14" name="Oval 7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3" name="Group 743"/>
              <p:cNvGrpSpPr>
                <a:grpSpLocks noChangeAspect="1"/>
              </p:cNvGrpSpPr>
              <p:nvPr/>
            </p:nvGrpSpPr>
            <p:grpSpPr bwMode="auto">
              <a:xfrm>
                <a:off x="3456" y="1769"/>
                <a:ext cx="62" cy="144"/>
                <a:chOff x="2213" y="1301"/>
                <a:chExt cx="175" cy="403"/>
              </a:xfrm>
            </p:grpSpPr>
            <p:sp>
              <p:nvSpPr>
                <p:cNvPr id="303" name="Oval 74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4" name="Oval 74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5" name="Freeform 74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6" name="Freeform 74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7" name="Freeform 74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8" name="Oval 7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4" name="Group 750"/>
              <p:cNvGrpSpPr>
                <a:grpSpLocks noChangeAspect="1"/>
              </p:cNvGrpSpPr>
              <p:nvPr/>
            </p:nvGrpSpPr>
            <p:grpSpPr bwMode="auto">
              <a:xfrm rot="10800000">
                <a:off x="3458" y="1929"/>
                <a:ext cx="62" cy="144"/>
                <a:chOff x="2213" y="1301"/>
                <a:chExt cx="175" cy="403"/>
              </a:xfrm>
            </p:grpSpPr>
            <p:sp>
              <p:nvSpPr>
                <p:cNvPr id="297" name="Oval 75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8" name="Oval 75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9" name="Freeform 75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0" name="Freeform 75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1" name="Freeform 75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302" name="Oval 7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5" name="Group 757"/>
              <p:cNvGrpSpPr>
                <a:grpSpLocks noChangeAspect="1"/>
              </p:cNvGrpSpPr>
              <p:nvPr/>
            </p:nvGrpSpPr>
            <p:grpSpPr bwMode="auto">
              <a:xfrm>
                <a:off x="3521" y="1769"/>
                <a:ext cx="62" cy="144"/>
                <a:chOff x="2213" y="1301"/>
                <a:chExt cx="175" cy="403"/>
              </a:xfrm>
            </p:grpSpPr>
            <p:sp>
              <p:nvSpPr>
                <p:cNvPr id="291" name="Oval 75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2" name="Oval 75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3" name="Freeform 76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4" name="Freeform 76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5" name="Freeform 76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6" name="Oval 7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6" name="Group 764"/>
              <p:cNvGrpSpPr>
                <a:grpSpLocks noChangeAspect="1"/>
              </p:cNvGrpSpPr>
              <p:nvPr/>
            </p:nvGrpSpPr>
            <p:grpSpPr bwMode="auto">
              <a:xfrm rot="10800000">
                <a:off x="3523" y="1929"/>
                <a:ext cx="62" cy="144"/>
                <a:chOff x="2213" y="1301"/>
                <a:chExt cx="175" cy="403"/>
              </a:xfrm>
            </p:grpSpPr>
            <p:sp>
              <p:nvSpPr>
                <p:cNvPr id="285" name="Oval 76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6" name="Oval 76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7" name="Freeform 76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8" name="Freeform 76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9" name="Freeform 76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90" name="Oval 7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7" name="Group 771"/>
              <p:cNvGrpSpPr>
                <a:grpSpLocks noChangeAspect="1"/>
              </p:cNvGrpSpPr>
              <p:nvPr/>
            </p:nvGrpSpPr>
            <p:grpSpPr bwMode="auto">
              <a:xfrm>
                <a:off x="3589" y="1767"/>
                <a:ext cx="62" cy="144"/>
                <a:chOff x="2213" y="1301"/>
                <a:chExt cx="175" cy="403"/>
              </a:xfrm>
            </p:grpSpPr>
            <p:sp>
              <p:nvSpPr>
                <p:cNvPr id="279" name="Oval 77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0" name="Oval 77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1" name="Freeform 77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2" name="Freeform 77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3" name="Freeform 77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84" name="Oval 7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8" name="Group 778"/>
              <p:cNvGrpSpPr>
                <a:grpSpLocks noChangeAspect="1"/>
              </p:cNvGrpSpPr>
              <p:nvPr/>
            </p:nvGrpSpPr>
            <p:grpSpPr bwMode="auto">
              <a:xfrm rot="10800000">
                <a:off x="3591" y="1927"/>
                <a:ext cx="62" cy="144"/>
                <a:chOff x="2213" y="1301"/>
                <a:chExt cx="175" cy="403"/>
              </a:xfrm>
            </p:grpSpPr>
            <p:sp>
              <p:nvSpPr>
                <p:cNvPr id="273" name="Oval 77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4" name="Oval 78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5" name="Freeform 78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6" name="Freeform 78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7" name="Freeform 78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8" name="Oval 7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19" name="Group 785"/>
              <p:cNvGrpSpPr>
                <a:grpSpLocks noChangeAspect="1"/>
              </p:cNvGrpSpPr>
              <p:nvPr/>
            </p:nvGrpSpPr>
            <p:grpSpPr bwMode="auto">
              <a:xfrm>
                <a:off x="3655" y="1767"/>
                <a:ext cx="62" cy="144"/>
                <a:chOff x="2213" y="1301"/>
                <a:chExt cx="175" cy="403"/>
              </a:xfrm>
            </p:grpSpPr>
            <p:sp>
              <p:nvSpPr>
                <p:cNvPr id="267" name="Oval 78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8" name="Oval 78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9" name="Freeform 78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0" name="Freeform 78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1" name="Freeform 79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72" name="Oval 7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0" name="Group 792"/>
              <p:cNvGrpSpPr>
                <a:grpSpLocks noChangeAspect="1"/>
              </p:cNvGrpSpPr>
              <p:nvPr/>
            </p:nvGrpSpPr>
            <p:grpSpPr bwMode="auto">
              <a:xfrm rot="10800000">
                <a:off x="3657" y="1927"/>
                <a:ext cx="62" cy="144"/>
                <a:chOff x="2213" y="1301"/>
                <a:chExt cx="175" cy="403"/>
              </a:xfrm>
            </p:grpSpPr>
            <p:sp>
              <p:nvSpPr>
                <p:cNvPr id="261" name="Oval 79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2" name="Oval 79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3" name="Freeform 79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4" name="Freeform 79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5" name="Freeform 79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6" name="Oval 7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1" name="Group 799"/>
              <p:cNvGrpSpPr>
                <a:grpSpLocks noChangeAspect="1"/>
              </p:cNvGrpSpPr>
              <p:nvPr/>
            </p:nvGrpSpPr>
            <p:grpSpPr bwMode="auto">
              <a:xfrm>
                <a:off x="3719" y="1767"/>
                <a:ext cx="62" cy="144"/>
                <a:chOff x="2213" y="1301"/>
                <a:chExt cx="175" cy="403"/>
              </a:xfrm>
            </p:grpSpPr>
            <p:sp>
              <p:nvSpPr>
                <p:cNvPr id="255" name="Oval 80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6" name="Oval 80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7" name="Freeform 80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8" name="Freeform 80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9" name="Freeform 80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60" name="Oval 8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2" name="Group 806"/>
              <p:cNvGrpSpPr>
                <a:grpSpLocks noChangeAspect="1"/>
              </p:cNvGrpSpPr>
              <p:nvPr/>
            </p:nvGrpSpPr>
            <p:grpSpPr bwMode="auto">
              <a:xfrm rot="10800000">
                <a:off x="3721" y="1927"/>
                <a:ext cx="62" cy="144"/>
                <a:chOff x="2213" y="1301"/>
                <a:chExt cx="175" cy="403"/>
              </a:xfrm>
            </p:grpSpPr>
            <p:sp>
              <p:nvSpPr>
                <p:cNvPr id="249" name="Oval 80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0" name="Oval 80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1" name="Freeform 80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2" name="Freeform 81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3" name="Freeform 81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54" name="Oval 8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3" name="Group 813"/>
              <p:cNvGrpSpPr>
                <a:grpSpLocks noChangeAspect="1"/>
              </p:cNvGrpSpPr>
              <p:nvPr/>
            </p:nvGrpSpPr>
            <p:grpSpPr bwMode="auto">
              <a:xfrm>
                <a:off x="3784" y="1767"/>
                <a:ext cx="62" cy="144"/>
                <a:chOff x="2213" y="1301"/>
                <a:chExt cx="175" cy="403"/>
              </a:xfrm>
            </p:grpSpPr>
            <p:sp>
              <p:nvSpPr>
                <p:cNvPr id="243" name="Oval 81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4" name="Oval 81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5" name="Freeform 81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6" name="Freeform 81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7" name="Freeform 81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8" name="Oval 8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4" name="Group 820"/>
              <p:cNvGrpSpPr>
                <a:grpSpLocks noChangeAspect="1"/>
              </p:cNvGrpSpPr>
              <p:nvPr/>
            </p:nvGrpSpPr>
            <p:grpSpPr bwMode="auto">
              <a:xfrm rot="10800000">
                <a:off x="3786" y="1927"/>
                <a:ext cx="62" cy="144"/>
                <a:chOff x="2213" y="1301"/>
                <a:chExt cx="175" cy="403"/>
              </a:xfrm>
            </p:grpSpPr>
            <p:sp>
              <p:nvSpPr>
                <p:cNvPr id="237" name="Oval 82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8" name="Oval 82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9" name="Freeform 82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0" name="Freeform 82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1" name="Freeform 82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42" name="Oval 8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5" name="Group 827"/>
              <p:cNvGrpSpPr>
                <a:grpSpLocks noChangeAspect="1"/>
              </p:cNvGrpSpPr>
              <p:nvPr/>
            </p:nvGrpSpPr>
            <p:grpSpPr bwMode="auto">
              <a:xfrm>
                <a:off x="3852" y="1767"/>
                <a:ext cx="62" cy="144"/>
                <a:chOff x="2213" y="1301"/>
                <a:chExt cx="175" cy="403"/>
              </a:xfrm>
            </p:grpSpPr>
            <p:sp>
              <p:nvSpPr>
                <p:cNvPr id="231" name="Oval 82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2" name="Oval 82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3" name="Freeform 83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4" name="Freeform 83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5" name="Freeform 83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6" name="Oval 8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6" name="Group 834"/>
              <p:cNvGrpSpPr>
                <a:grpSpLocks noChangeAspect="1"/>
              </p:cNvGrpSpPr>
              <p:nvPr/>
            </p:nvGrpSpPr>
            <p:grpSpPr bwMode="auto">
              <a:xfrm rot="10800000">
                <a:off x="3854" y="1927"/>
                <a:ext cx="62" cy="144"/>
                <a:chOff x="2213" y="1301"/>
                <a:chExt cx="175" cy="403"/>
              </a:xfrm>
            </p:grpSpPr>
            <p:sp>
              <p:nvSpPr>
                <p:cNvPr id="225" name="Oval 83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6" name="Oval 83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7" name="Freeform 83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8" name="Freeform 83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9" name="Freeform 83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30" name="Oval 84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7" name="Group 841"/>
              <p:cNvGrpSpPr>
                <a:grpSpLocks noChangeAspect="1"/>
              </p:cNvGrpSpPr>
              <p:nvPr/>
            </p:nvGrpSpPr>
            <p:grpSpPr bwMode="auto">
              <a:xfrm>
                <a:off x="3918" y="1767"/>
                <a:ext cx="62" cy="144"/>
                <a:chOff x="2213" y="1301"/>
                <a:chExt cx="175" cy="403"/>
              </a:xfrm>
            </p:grpSpPr>
            <p:sp>
              <p:nvSpPr>
                <p:cNvPr id="219" name="Oval 84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0" name="Oval 84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1" name="Freeform 84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2" name="Freeform 84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3" name="Freeform 84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24" name="Oval 84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8" name="Group 848"/>
              <p:cNvGrpSpPr>
                <a:grpSpLocks noChangeAspect="1"/>
              </p:cNvGrpSpPr>
              <p:nvPr/>
            </p:nvGrpSpPr>
            <p:grpSpPr bwMode="auto">
              <a:xfrm rot="10800000">
                <a:off x="3920" y="1927"/>
                <a:ext cx="62" cy="144"/>
                <a:chOff x="2213" y="1301"/>
                <a:chExt cx="175" cy="403"/>
              </a:xfrm>
            </p:grpSpPr>
            <p:sp>
              <p:nvSpPr>
                <p:cNvPr id="213" name="Oval 84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4" name="Oval 85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5" name="Freeform 85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6" name="Freeform 85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7" name="Freeform 85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8" name="Oval 85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29" name="Group 855"/>
              <p:cNvGrpSpPr>
                <a:grpSpLocks noChangeAspect="1"/>
              </p:cNvGrpSpPr>
              <p:nvPr/>
            </p:nvGrpSpPr>
            <p:grpSpPr bwMode="auto">
              <a:xfrm>
                <a:off x="3982" y="1767"/>
                <a:ext cx="62" cy="144"/>
                <a:chOff x="2213" y="1301"/>
                <a:chExt cx="175" cy="403"/>
              </a:xfrm>
            </p:grpSpPr>
            <p:sp>
              <p:nvSpPr>
                <p:cNvPr id="207" name="Oval 85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8" name="Oval 85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9" name="Freeform 85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0" name="Freeform 85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1" name="Freeform 86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12" name="Oval 86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0" name="Group 862"/>
              <p:cNvGrpSpPr>
                <a:grpSpLocks noChangeAspect="1"/>
              </p:cNvGrpSpPr>
              <p:nvPr/>
            </p:nvGrpSpPr>
            <p:grpSpPr bwMode="auto">
              <a:xfrm rot="10800000">
                <a:off x="3984" y="1927"/>
                <a:ext cx="62" cy="144"/>
                <a:chOff x="2213" y="1301"/>
                <a:chExt cx="175" cy="403"/>
              </a:xfrm>
            </p:grpSpPr>
            <p:sp>
              <p:nvSpPr>
                <p:cNvPr id="201" name="Oval 86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2" name="Oval 86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3" name="Freeform 86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4" name="Freeform 86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5" name="Freeform 86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6" name="Oval 86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1" name="Group 869"/>
              <p:cNvGrpSpPr>
                <a:grpSpLocks noChangeAspect="1"/>
              </p:cNvGrpSpPr>
              <p:nvPr/>
            </p:nvGrpSpPr>
            <p:grpSpPr bwMode="auto">
              <a:xfrm>
                <a:off x="4047" y="1767"/>
                <a:ext cx="62" cy="144"/>
                <a:chOff x="2213" y="1301"/>
                <a:chExt cx="175" cy="403"/>
              </a:xfrm>
            </p:grpSpPr>
            <p:sp>
              <p:nvSpPr>
                <p:cNvPr id="195" name="Oval 87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6" name="Oval 87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7" name="Freeform 872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8" name="Freeform 873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9" name="Freeform 874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200" name="Oval 875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2" name="Group 876"/>
              <p:cNvGrpSpPr>
                <a:grpSpLocks noChangeAspect="1"/>
              </p:cNvGrpSpPr>
              <p:nvPr/>
            </p:nvGrpSpPr>
            <p:grpSpPr bwMode="auto">
              <a:xfrm rot="10800000">
                <a:off x="4049" y="1927"/>
                <a:ext cx="62" cy="144"/>
                <a:chOff x="2213" y="1301"/>
                <a:chExt cx="175" cy="403"/>
              </a:xfrm>
            </p:grpSpPr>
            <p:sp>
              <p:nvSpPr>
                <p:cNvPr id="189" name="Oval 87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0" name="Oval 87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1" name="Freeform 879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2" name="Freeform 880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3" name="Freeform 881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4" name="Oval 882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3" name="Group 883"/>
              <p:cNvGrpSpPr>
                <a:grpSpLocks noChangeAspect="1"/>
              </p:cNvGrpSpPr>
              <p:nvPr/>
            </p:nvGrpSpPr>
            <p:grpSpPr bwMode="auto">
              <a:xfrm>
                <a:off x="4115" y="1765"/>
                <a:ext cx="62" cy="144"/>
                <a:chOff x="2213" y="1301"/>
                <a:chExt cx="175" cy="403"/>
              </a:xfrm>
            </p:grpSpPr>
            <p:sp>
              <p:nvSpPr>
                <p:cNvPr id="183" name="Oval 88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4" name="Oval 88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5" name="Freeform 886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6" name="Freeform 887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7" name="Freeform 888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8" name="Oval 889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4" name="Group 890"/>
              <p:cNvGrpSpPr>
                <a:grpSpLocks noChangeAspect="1"/>
              </p:cNvGrpSpPr>
              <p:nvPr/>
            </p:nvGrpSpPr>
            <p:grpSpPr bwMode="auto">
              <a:xfrm rot="10800000">
                <a:off x="4117" y="1925"/>
                <a:ext cx="62" cy="144"/>
                <a:chOff x="2213" y="1301"/>
                <a:chExt cx="175" cy="403"/>
              </a:xfrm>
            </p:grpSpPr>
            <p:sp>
              <p:nvSpPr>
                <p:cNvPr id="177" name="Oval 891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8" name="Oval 89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9" name="Freeform 893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0" name="Freeform 894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1" name="Freeform 895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2" name="Oval 896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5" name="Group 897"/>
              <p:cNvGrpSpPr>
                <a:grpSpLocks noChangeAspect="1"/>
              </p:cNvGrpSpPr>
              <p:nvPr/>
            </p:nvGrpSpPr>
            <p:grpSpPr bwMode="auto">
              <a:xfrm>
                <a:off x="4181" y="1765"/>
                <a:ext cx="62" cy="144"/>
                <a:chOff x="2213" y="1301"/>
                <a:chExt cx="175" cy="403"/>
              </a:xfrm>
            </p:grpSpPr>
            <p:sp>
              <p:nvSpPr>
                <p:cNvPr id="171" name="Oval 898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2" name="Oval 89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3" name="Freeform 900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4" name="Freeform 901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5" name="Freeform 902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6" name="Oval 903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6" name="Group 904"/>
              <p:cNvGrpSpPr>
                <a:grpSpLocks noChangeAspect="1"/>
              </p:cNvGrpSpPr>
              <p:nvPr/>
            </p:nvGrpSpPr>
            <p:grpSpPr bwMode="auto">
              <a:xfrm rot="10800000">
                <a:off x="4183" y="1925"/>
                <a:ext cx="62" cy="144"/>
                <a:chOff x="2213" y="1301"/>
                <a:chExt cx="175" cy="403"/>
              </a:xfrm>
            </p:grpSpPr>
            <p:sp>
              <p:nvSpPr>
                <p:cNvPr id="165" name="Oval 905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6" name="Oval 90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7" name="Freeform 907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8" name="Freeform 908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9" name="Freeform 909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70" name="Oval 910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7" name="Group 911"/>
              <p:cNvGrpSpPr>
                <a:grpSpLocks noChangeAspect="1"/>
              </p:cNvGrpSpPr>
              <p:nvPr/>
            </p:nvGrpSpPr>
            <p:grpSpPr bwMode="auto">
              <a:xfrm>
                <a:off x="4245" y="1765"/>
                <a:ext cx="62" cy="144"/>
                <a:chOff x="2213" y="1301"/>
                <a:chExt cx="175" cy="403"/>
              </a:xfrm>
            </p:grpSpPr>
            <p:sp>
              <p:nvSpPr>
                <p:cNvPr id="159" name="Oval 9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0" name="Oval 91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1" name="Freeform 914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2" name="Freeform 915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3" name="Freeform 916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64" name="Oval 917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8" name="Group 918"/>
              <p:cNvGrpSpPr>
                <a:grpSpLocks noChangeAspect="1"/>
              </p:cNvGrpSpPr>
              <p:nvPr/>
            </p:nvGrpSpPr>
            <p:grpSpPr bwMode="auto">
              <a:xfrm rot="10800000">
                <a:off x="4247" y="1925"/>
                <a:ext cx="62" cy="144"/>
                <a:chOff x="2213" y="1301"/>
                <a:chExt cx="175" cy="403"/>
              </a:xfrm>
            </p:grpSpPr>
            <p:sp>
              <p:nvSpPr>
                <p:cNvPr id="153" name="Oval 919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4" name="Oval 920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5" name="Freeform 921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6" name="Freeform 922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7" name="Freeform 923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8" name="Oval 924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39" name="Group 925"/>
              <p:cNvGrpSpPr>
                <a:grpSpLocks noChangeAspect="1"/>
              </p:cNvGrpSpPr>
              <p:nvPr/>
            </p:nvGrpSpPr>
            <p:grpSpPr bwMode="auto">
              <a:xfrm>
                <a:off x="4310" y="1765"/>
                <a:ext cx="62" cy="144"/>
                <a:chOff x="2213" y="1301"/>
                <a:chExt cx="175" cy="403"/>
              </a:xfrm>
            </p:grpSpPr>
            <p:sp>
              <p:nvSpPr>
                <p:cNvPr id="147" name="Oval 926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8" name="Oval 927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9" name="Freeform 928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0" name="Freeform 929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1" name="Freeform 930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2" name="Oval 931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  <p:grpSp>
            <p:nvGrpSpPr>
              <p:cNvPr id="140" name="Group 932"/>
              <p:cNvGrpSpPr>
                <a:grpSpLocks noChangeAspect="1"/>
              </p:cNvGrpSpPr>
              <p:nvPr/>
            </p:nvGrpSpPr>
            <p:grpSpPr bwMode="auto">
              <a:xfrm rot="10800000">
                <a:off x="4312" y="1925"/>
                <a:ext cx="62" cy="144"/>
                <a:chOff x="2213" y="1301"/>
                <a:chExt cx="175" cy="403"/>
              </a:xfrm>
            </p:grpSpPr>
            <p:sp>
              <p:nvSpPr>
                <p:cNvPr id="141" name="Oval 933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solidFill>
                  <a:srgbClr val="6E12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2" name="Oval 934"/>
                <p:cNvSpPr>
                  <a:spLocks noChangeAspect="1" noChangeArrowheads="1"/>
                </p:cNvSpPr>
                <p:nvPr/>
              </p:nvSpPr>
              <p:spPr bwMode="auto">
                <a:xfrm>
                  <a:off x="2213" y="1301"/>
                  <a:ext cx="175" cy="187"/>
                </a:xfrm>
                <a:prstGeom prst="ellipse">
                  <a:avLst/>
                </a:prstGeom>
                <a:noFill/>
                <a:ln w="7938">
                  <a:solidFill>
                    <a:srgbClr val="002E93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3" name="Freeform 935"/>
                <p:cNvSpPr>
                  <a:spLocks noChangeAspect="1"/>
                </p:cNvSpPr>
                <p:nvPr/>
              </p:nvSpPr>
              <p:spPr bwMode="auto">
                <a:xfrm>
                  <a:off x="2256" y="1472"/>
                  <a:ext cx="87" cy="232"/>
                </a:xfrm>
                <a:custGeom>
                  <a:avLst/>
                  <a:gdLst>
                    <a:gd name="T0" fmla="*/ 80 w 35"/>
                    <a:gd name="T1" fmla="*/ 80 h 87"/>
                    <a:gd name="T2" fmla="*/ 82 w 35"/>
                    <a:gd name="T3" fmla="*/ 83 h 87"/>
                    <a:gd name="T4" fmla="*/ 85 w 35"/>
                    <a:gd name="T5" fmla="*/ 88 h 87"/>
                    <a:gd name="T6" fmla="*/ 85 w 35"/>
                    <a:gd name="T7" fmla="*/ 91 h 87"/>
                    <a:gd name="T8" fmla="*/ 87 w 35"/>
                    <a:gd name="T9" fmla="*/ 93 h 87"/>
                    <a:gd name="T10" fmla="*/ 87 w 35"/>
                    <a:gd name="T11" fmla="*/ 101 h 87"/>
                    <a:gd name="T12" fmla="*/ 87 w 35"/>
                    <a:gd name="T13" fmla="*/ 219 h 87"/>
                    <a:gd name="T14" fmla="*/ 75 w 35"/>
                    <a:gd name="T15" fmla="*/ 232 h 87"/>
                    <a:gd name="T16" fmla="*/ 62 w 35"/>
                    <a:gd name="T17" fmla="*/ 219 h 87"/>
                    <a:gd name="T18" fmla="*/ 62 w 35"/>
                    <a:gd name="T19" fmla="*/ 101 h 87"/>
                    <a:gd name="T20" fmla="*/ 45 w 35"/>
                    <a:gd name="T21" fmla="*/ 85 h 87"/>
                    <a:gd name="T22" fmla="*/ 25 w 35"/>
                    <a:gd name="T23" fmla="*/ 101 h 87"/>
                    <a:gd name="T24" fmla="*/ 25 w 35"/>
                    <a:gd name="T25" fmla="*/ 219 h 87"/>
                    <a:gd name="T26" fmla="*/ 12 w 35"/>
                    <a:gd name="T27" fmla="*/ 232 h 87"/>
                    <a:gd name="T28" fmla="*/ 0 w 35"/>
                    <a:gd name="T29" fmla="*/ 219 h 87"/>
                    <a:gd name="T30" fmla="*/ 0 w 35"/>
                    <a:gd name="T31" fmla="*/ 101 h 87"/>
                    <a:gd name="T32" fmla="*/ 2 w 35"/>
                    <a:gd name="T33" fmla="*/ 93 h 87"/>
                    <a:gd name="T34" fmla="*/ 2 w 35"/>
                    <a:gd name="T35" fmla="*/ 91 h 87"/>
                    <a:gd name="T36" fmla="*/ 5 w 35"/>
                    <a:gd name="T37" fmla="*/ 88 h 87"/>
                    <a:gd name="T38" fmla="*/ 5 w 35"/>
                    <a:gd name="T39" fmla="*/ 85 h 87"/>
                    <a:gd name="T40" fmla="*/ 7 w 35"/>
                    <a:gd name="T41" fmla="*/ 80 h 87"/>
                    <a:gd name="T42" fmla="*/ 10 w 35"/>
                    <a:gd name="T43" fmla="*/ 77 h 87"/>
                    <a:gd name="T44" fmla="*/ 15 w 35"/>
                    <a:gd name="T45" fmla="*/ 72 h 87"/>
                    <a:gd name="T46" fmla="*/ 17 w 35"/>
                    <a:gd name="T47" fmla="*/ 67 h 87"/>
                    <a:gd name="T48" fmla="*/ 20 w 35"/>
                    <a:gd name="T49" fmla="*/ 67 h 87"/>
                    <a:gd name="T50" fmla="*/ 25 w 35"/>
                    <a:gd name="T51" fmla="*/ 64 h 87"/>
                    <a:gd name="T52" fmla="*/ 25 w 35"/>
                    <a:gd name="T53" fmla="*/ 61 h 87"/>
                    <a:gd name="T54" fmla="*/ 30 w 35"/>
                    <a:gd name="T55" fmla="*/ 59 h 87"/>
                    <a:gd name="T56" fmla="*/ 30 w 35"/>
                    <a:gd name="T57" fmla="*/ 13 h 87"/>
                    <a:gd name="T58" fmla="*/ 42 w 35"/>
                    <a:gd name="T59" fmla="*/ 0 h 87"/>
                    <a:gd name="T60" fmla="*/ 55 w 35"/>
                    <a:gd name="T61" fmla="*/ 13 h 87"/>
                    <a:gd name="T62" fmla="*/ 55 w 35"/>
                    <a:gd name="T63" fmla="*/ 59 h 87"/>
                    <a:gd name="T64" fmla="*/ 55 w 35"/>
                    <a:gd name="T65" fmla="*/ 59 h 87"/>
                    <a:gd name="T66" fmla="*/ 77 w 35"/>
                    <a:gd name="T67" fmla="*/ 75 h 87"/>
                    <a:gd name="T68" fmla="*/ 77 w 35"/>
                    <a:gd name="T69" fmla="*/ 77 h 87"/>
                    <a:gd name="T70" fmla="*/ 80 w 35"/>
                    <a:gd name="T71" fmla="*/ 80 h 8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35" h="87">
                      <a:moveTo>
                        <a:pt x="32" y="30"/>
                      </a:moveTo>
                      <a:cubicBezTo>
                        <a:pt x="33" y="31"/>
                        <a:pt x="33" y="31"/>
                        <a:pt x="33" y="31"/>
                      </a:cubicBezTo>
                      <a:cubicBezTo>
                        <a:pt x="33" y="32"/>
                        <a:pt x="33" y="32"/>
                        <a:pt x="34" y="33"/>
                      </a:cubicBezTo>
                      <a:cubicBezTo>
                        <a:pt x="34" y="34"/>
                        <a:pt x="34" y="34"/>
                        <a:pt x="34" y="34"/>
                      </a:cubicBezTo>
                      <a:cubicBezTo>
                        <a:pt x="34" y="35"/>
                        <a:pt x="35" y="35"/>
                        <a:pt x="35" y="35"/>
                      </a:cubicBezTo>
                      <a:cubicBezTo>
                        <a:pt x="35" y="36"/>
                        <a:pt x="35" y="37"/>
                        <a:pt x="35" y="38"/>
                      </a:cubicBezTo>
                      <a:cubicBezTo>
                        <a:pt x="35" y="82"/>
                        <a:pt x="35" y="82"/>
                        <a:pt x="35" y="82"/>
                      </a:cubicBezTo>
                      <a:cubicBezTo>
                        <a:pt x="35" y="85"/>
                        <a:pt x="33" y="87"/>
                        <a:pt x="30" y="87"/>
                      </a:cubicBezTo>
                      <a:cubicBezTo>
                        <a:pt x="27" y="87"/>
                        <a:pt x="25" y="85"/>
                        <a:pt x="25" y="82"/>
                      </a:cubicBezTo>
                      <a:cubicBezTo>
                        <a:pt x="25" y="38"/>
                        <a:pt x="25" y="38"/>
                        <a:pt x="25" y="38"/>
                      </a:cubicBezTo>
                      <a:cubicBezTo>
                        <a:pt x="25" y="36"/>
                        <a:pt x="22" y="32"/>
                        <a:pt x="18" y="32"/>
                      </a:cubicBezTo>
                      <a:cubicBezTo>
                        <a:pt x="13" y="32"/>
                        <a:pt x="10" y="36"/>
                        <a:pt x="10" y="38"/>
                      </a:cubicBezTo>
                      <a:cubicBezTo>
                        <a:pt x="10" y="82"/>
                        <a:pt x="10" y="82"/>
                        <a:pt x="10" y="82"/>
                      </a:cubicBezTo>
                      <a:cubicBezTo>
                        <a:pt x="10" y="85"/>
                        <a:pt x="8" y="87"/>
                        <a:pt x="5" y="87"/>
                      </a:cubicBezTo>
                      <a:cubicBezTo>
                        <a:pt x="3" y="87"/>
                        <a:pt x="0" y="85"/>
                        <a:pt x="0" y="82"/>
                      </a:cubicBezTo>
                      <a:cubicBezTo>
                        <a:pt x="0" y="38"/>
                        <a:pt x="0" y="38"/>
                        <a:pt x="0" y="38"/>
                      </a:cubicBezTo>
                      <a:cubicBezTo>
                        <a:pt x="0" y="37"/>
                        <a:pt x="0" y="36"/>
                        <a:pt x="1" y="35"/>
                      </a:cubicBezTo>
                      <a:cubicBezTo>
                        <a:pt x="1" y="35"/>
                        <a:pt x="1" y="35"/>
                        <a:pt x="1" y="34"/>
                      </a:cubicBezTo>
                      <a:cubicBezTo>
                        <a:pt x="1" y="34"/>
                        <a:pt x="1" y="33"/>
                        <a:pt x="2" y="33"/>
                      </a:cubicBezTo>
                      <a:cubicBezTo>
                        <a:pt x="2" y="32"/>
                        <a:pt x="2" y="32"/>
                        <a:pt x="2" y="32"/>
                      </a:cubicBezTo>
                      <a:cubicBezTo>
                        <a:pt x="3" y="31"/>
                        <a:pt x="3" y="30"/>
                        <a:pt x="3" y="30"/>
                      </a:cubicBezTo>
                      <a:cubicBezTo>
                        <a:pt x="4" y="29"/>
                        <a:pt x="4" y="29"/>
                        <a:pt x="4" y="29"/>
                      </a:cubicBezTo>
                      <a:cubicBezTo>
                        <a:pt x="4" y="28"/>
                        <a:pt x="5" y="27"/>
                        <a:pt x="6" y="27"/>
                      </a:cubicBezTo>
                      <a:cubicBezTo>
                        <a:pt x="6" y="26"/>
                        <a:pt x="7" y="26"/>
                        <a:pt x="7" y="25"/>
                      </a:cubicBezTo>
                      <a:cubicBezTo>
                        <a:pt x="8" y="25"/>
                        <a:pt x="8" y="25"/>
                        <a:pt x="8" y="25"/>
                      </a:cubicBezTo>
                      <a:cubicBezTo>
                        <a:pt x="8" y="24"/>
                        <a:pt x="9" y="24"/>
                        <a:pt x="10" y="24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1" y="23"/>
                        <a:pt x="12" y="22"/>
                        <a:pt x="12" y="22"/>
                      </a:cubicBezTo>
                      <a:cubicBezTo>
                        <a:pt x="12" y="5"/>
                        <a:pt x="12" y="5"/>
                        <a:pt x="12" y="5"/>
                      </a:cubicBezTo>
                      <a:cubicBezTo>
                        <a:pt x="12" y="3"/>
                        <a:pt x="14" y="0"/>
                        <a:pt x="17" y="0"/>
                      </a:cubicBezTo>
                      <a:cubicBezTo>
                        <a:pt x="20" y="0"/>
                        <a:pt x="22" y="3"/>
                        <a:pt x="22" y="5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3"/>
                        <a:pt x="28" y="25"/>
                        <a:pt x="31" y="28"/>
                      </a:cubicBezTo>
                      <a:cubicBezTo>
                        <a:pt x="31" y="28"/>
                        <a:pt x="31" y="28"/>
                        <a:pt x="31" y="29"/>
                      </a:cubicBezTo>
                      <a:cubicBezTo>
                        <a:pt x="32" y="29"/>
                        <a:pt x="32" y="30"/>
                        <a:pt x="32" y="30"/>
                      </a:cubicBezTo>
                      <a:close/>
                    </a:path>
                  </a:pathLst>
                </a:custGeom>
                <a:solidFill>
                  <a:srgbClr val="0026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4" name="Freeform 936"/>
                <p:cNvSpPr>
                  <a:spLocks noChangeAspect="1"/>
                </p:cNvSpPr>
                <p:nvPr/>
              </p:nvSpPr>
              <p:spPr bwMode="auto">
                <a:xfrm>
                  <a:off x="2261" y="1568"/>
                  <a:ext cx="5" cy="133"/>
                </a:xfrm>
                <a:custGeom>
                  <a:avLst/>
                  <a:gdLst>
                    <a:gd name="T0" fmla="*/ 0 w 2"/>
                    <a:gd name="T1" fmla="*/ 117 h 50"/>
                    <a:gd name="T2" fmla="*/ 0 w 2"/>
                    <a:gd name="T3" fmla="*/ 0 h 50"/>
                    <a:gd name="T4" fmla="*/ 0 w 2"/>
                    <a:gd name="T5" fmla="*/ 0 h 50"/>
                    <a:gd name="T6" fmla="*/ 5 w 2"/>
                    <a:gd name="T7" fmla="*/ 61 h 50"/>
                    <a:gd name="T8" fmla="*/ 5 w 2"/>
                    <a:gd name="T9" fmla="*/ 114 h 50"/>
                    <a:gd name="T10" fmla="*/ 5 w 2"/>
                    <a:gd name="T11" fmla="*/ 133 h 50"/>
                    <a:gd name="T12" fmla="*/ 5 w 2"/>
                    <a:gd name="T13" fmla="*/ 133 h 50"/>
                    <a:gd name="T14" fmla="*/ 0 w 2"/>
                    <a:gd name="T15" fmla="*/ 117 h 5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2" h="50">
                      <a:moveTo>
                        <a:pt x="0" y="44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15"/>
                        <a:pt x="2" y="23"/>
                      </a:cubicBezTo>
                      <a:cubicBezTo>
                        <a:pt x="2" y="30"/>
                        <a:pt x="2" y="43"/>
                        <a:pt x="2" y="43"/>
                      </a:cubicBezTo>
                      <a:cubicBezTo>
                        <a:pt x="2" y="44"/>
                        <a:pt x="2" y="49"/>
                        <a:pt x="2" y="50"/>
                      </a:cubicBezTo>
                      <a:cubicBezTo>
                        <a:pt x="2" y="50"/>
                        <a:pt x="2" y="50"/>
                        <a:pt x="2" y="50"/>
                      </a:cubicBezTo>
                      <a:cubicBezTo>
                        <a:pt x="1" y="48"/>
                        <a:pt x="0" y="46"/>
                        <a:pt x="0" y="4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5" name="Freeform 937"/>
                <p:cNvSpPr>
                  <a:spLocks noChangeAspect="1"/>
                </p:cNvSpPr>
                <p:nvPr/>
              </p:nvSpPr>
              <p:spPr bwMode="auto">
                <a:xfrm>
                  <a:off x="2308" y="1557"/>
                  <a:ext cx="20" cy="144"/>
                </a:xfrm>
                <a:custGeom>
                  <a:avLst/>
                  <a:gdLst>
                    <a:gd name="T0" fmla="*/ 15 w 8"/>
                    <a:gd name="T1" fmla="*/ 128 h 54"/>
                    <a:gd name="T2" fmla="*/ 20 w 8"/>
                    <a:gd name="T3" fmla="*/ 144 h 54"/>
                    <a:gd name="T4" fmla="*/ 13 w 8"/>
                    <a:gd name="T5" fmla="*/ 128 h 54"/>
                    <a:gd name="T6" fmla="*/ 13 w 8"/>
                    <a:gd name="T7" fmla="*/ 104 h 54"/>
                    <a:gd name="T8" fmla="*/ 13 w 8"/>
                    <a:gd name="T9" fmla="*/ 16 h 54"/>
                    <a:gd name="T10" fmla="*/ 0 w 8"/>
                    <a:gd name="T11" fmla="*/ 0 h 54"/>
                    <a:gd name="T12" fmla="*/ 18 w 8"/>
                    <a:gd name="T13" fmla="*/ 21 h 54"/>
                    <a:gd name="T14" fmla="*/ 15 w 8"/>
                    <a:gd name="T15" fmla="*/ 128 h 5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8" h="54">
                      <a:moveTo>
                        <a:pt x="6" y="48"/>
                      </a:moveTo>
                      <a:cubicBezTo>
                        <a:pt x="6" y="50"/>
                        <a:pt x="7" y="53"/>
                        <a:pt x="8" y="54"/>
                      </a:cubicBezTo>
                      <a:cubicBezTo>
                        <a:pt x="6" y="52"/>
                        <a:pt x="5" y="50"/>
                        <a:pt x="5" y="48"/>
                      </a:cubicBezTo>
                      <a:cubicBezTo>
                        <a:pt x="5" y="39"/>
                        <a:pt x="5" y="39"/>
                        <a:pt x="5" y="39"/>
                      </a:cubicBezTo>
                      <a:cubicBezTo>
                        <a:pt x="5" y="6"/>
                        <a:pt x="5" y="6"/>
                        <a:pt x="5" y="6"/>
                      </a:cubicBezTo>
                      <a:cubicBezTo>
                        <a:pt x="5" y="5"/>
                        <a:pt x="3" y="0"/>
                        <a:pt x="0" y="0"/>
                      </a:cubicBezTo>
                      <a:cubicBezTo>
                        <a:pt x="6" y="0"/>
                        <a:pt x="7" y="5"/>
                        <a:pt x="7" y="8"/>
                      </a:cubicBezTo>
                      <a:lnTo>
                        <a:pt x="6" y="4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46" name="Oval 938"/>
                <p:cNvSpPr>
                  <a:spLocks noChangeAspect="1" noChangeArrowheads="1"/>
                </p:cNvSpPr>
                <p:nvPr/>
              </p:nvSpPr>
              <p:spPr bwMode="auto">
                <a:xfrm>
                  <a:off x="2241" y="1339"/>
                  <a:ext cx="57" cy="61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sp>
          <p:nvSpPr>
            <p:cNvPr id="50" name="Forme libre 49"/>
            <p:cNvSpPr/>
            <p:nvPr/>
          </p:nvSpPr>
          <p:spPr>
            <a:xfrm>
              <a:off x="2142598" y="2074540"/>
              <a:ext cx="309552" cy="462023"/>
            </a:xfrm>
            <a:custGeom>
              <a:avLst/>
              <a:gdLst>
                <a:gd name="connsiteX0" fmla="*/ 0 w 390525"/>
                <a:gd name="connsiteY0" fmla="*/ 0 h 462023"/>
                <a:gd name="connsiteX1" fmla="*/ 266700 w 390525"/>
                <a:gd name="connsiteY1" fmla="*/ 457200 h 462023"/>
                <a:gd name="connsiteX2" fmla="*/ 390525 w 390525"/>
                <a:gd name="connsiteY2" fmla="*/ 200025 h 46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90525" h="462023">
                  <a:moveTo>
                    <a:pt x="0" y="0"/>
                  </a:moveTo>
                  <a:cubicBezTo>
                    <a:pt x="100806" y="211931"/>
                    <a:pt x="201612" y="423862"/>
                    <a:pt x="266700" y="457200"/>
                  </a:cubicBezTo>
                  <a:cubicBezTo>
                    <a:pt x="331788" y="490538"/>
                    <a:pt x="361156" y="345281"/>
                    <a:pt x="390525" y="20002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1" name="Connecteur en arc 50"/>
            <p:cNvCxnSpPr/>
            <p:nvPr/>
          </p:nvCxnSpPr>
          <p:spPr>
            <a:xfrm rot="3480000">
              <a:off x="2665181" y="1381883"/>
              <a:ext cx="730670" cy="29493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en arc 51"/>
            <p:cNvCxnSpPr/>
            <p:nvPr/>
          </p:nvCxnSpPr>
          <p:spPr>
            <a:xfrm rot="3480000">
              <a:off x="1697893" y="1365245"/>
              <a:ext cx="730670" cy="29493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en arc 52"/>
            <p:cNvCxnSpPr/>
            <p:nvPr/>
          </p:nvCxnSpPr>
          <p:spPr>
            <a:xfrm rot="1680000">
              <a:off x="799946" y="1651593"/>
              <a:ext cx="730670" cy="294935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chemeClr val="tx1"/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3702128" y="3589189"/>
              <a:ext cx="94188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UDP-</a:t>
              </a:r>
              <a:r>
                <a:rPr lang="fr-FR" sz="1000" b="1" dirty="0" err="1" smtClean="0">
                  <a:solidFill>
                    <a:srgbClr val="0033CC"/>
                  </a:solidFill>
                </a:rPr>
                <a:t>GlcNAc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55" name="Connecteur droit avec flèche 54"/>
            <p:cNvCxnSpPr/>
            <p:nvPr/>
          </p:nvCxnSpPr>
          <p:spPr>
            <a:xfrm rot="120000">
              <a:off x="3278309" y="2063450"/>
              <a:ext cx="13824" cy="396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cteur droit avec flèche 55"/>
            <p:cNvCxnSpPr/>
            <p:nvPr/>
          </p:nvCxnSpPr>
          <p:spPr>
            <a:xfrm rot="180000">
              <a:off x="1343092" y="2254130"/>
              <a:ext cx="13824" cy="252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 rot="60000">
              <a:off x="2052099" y="2657030"/>
              <a:ext cx="13824" cy="1296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/>
            <p:cNvCxnSpPr/>
            <p:nvPr/>
          </p:nvCxnSpPr>
          <p:spPr>
            <a:xfrm rot="60000">
              <a:off x="1319253" y="2665552"/>
              <a:ext cx="13824" cy="72000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/>
            <p:cNvCxnSpPr>
              <a:stCxn id="36" idx="2"/>
            </p:cNvCxnSpPr>
            <p:nvPr/>
          </p:nvCxnSpPr>
          <p:spPr>
            <a:xfrm flipH="1">
              <a:off x="1065129" y="2695684"/>
              <a:ext cx="263314" cy="26468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ot"/>
              <a:headEnd type="none" w="med" len="med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ZoneTexte 59"/>
            <p:cNvSpPr txBox="1"/>
            <p:nvPr/>
          </p:nvSpPr>
          <p:spPr>
            <a:xfrm>
              <a:off x="3433324" y="1751520"/>
              <a:ext cx="217906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 smtClean="0">
                  <a:solidFill>
                    <a:srgbClr val="0033CC"/>
                  </a:solidFill>
                </a:rPr>
                <a:t>HEXOSAMINE BIOSYNTHETIC PATHWAY</a:t>
              </a:r>
              <a:endParaRPr lang="fr-FR" sz="1000" b="1" i="1" dirty="0">
                <a:solidFill>
                  <a:srgbClr val="0033CC"/>
                </a:solidFill>
              </a:endParaRPr>
            </a:p>
          </p:txBody>
        </p:sp>
        <p:sp>
          <p:nvSpPr>
            <p:cNvPr id="61" name="Arrondir un rectangle avec un coin diagonal 60"/>
            <p:cNvSpPr/>
            <p:nvPr/>
          </p:nvSpPr>
          <p:spPr>
            <a:xfrm>
              <a:off x="899593" y="4587176"/>
              <a:ext cx="4464496" cy="1938168"/>
            </a:xfrm>
            <a:prstGeom prst="round2DiagRect">
              <a:avLst/>
            </a:prstGeom>
            <a:noFill/>
            <a:ln w="12700">
              <a:solidFill>
                <a:srgbClr val="3333C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2" name="Groupe 61"/>
            <p:cNvGrpSpPr/>
            <p:nvPr/>
          </p:nvGrpSpPr>
          <p:grpSpPr>
            <a:xfrm>
              <a:off x="3004650" y="5142334"/>
              <a:ext cx="576064" cy="288032"/>
              <a:chOff x="2195736" y="5085184"/>
              <a:chExt cx="576064" cy="288032"/>
            </a:xfrm>
          </p:grpSpPr>
          <p:sp>
            <p:nvSpPr>
              <p:cNvPr id="107" name="Rectangle à coins arrondis 106"/>
              <p:cNvSpPr/>
              <p:nvPr/>
            </p:nvSpPr>
            <p:spPr>
              <a:xfrm>
                <a:off x="2195736" y="5085184"/>
                <a:ext cx="576064" cy="288032"/>
              </a:xfrm>
              <a:prstGeom prst="roundRect">
                <a:avLst>
                  <a:gd name="adj" fmla="val 36508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8" name="ZoneTexte 107"/>
              <p:cNvSpPr txBox="1"/>
              <p:nvPr/>
            </p:nvSpPr>
            <p:spPr>
              <a:xfrm>
                <a:off x="2267743" y="5085184"/>
                <a:ext cx="46444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latin typeface="Calibri" pitchFamily="34" charset="0"/>
                  </a:rPr>
                  <a:t>OGT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63" name="Groupe 62"/>
            <p:cNvGrpSpPr/>
            <p:nvPr/>
          </p:nvGrpSpPr>
          <p:grpSpPr>
            <a:xfrm>
              <a:off x="3004650" y="5556118"/>
              <a:ext cx="590342" cy="288032"/>
              <a:chOff x="1331640" y="5085184"/>
              <a:chExt cx="590342" cy="288032"/>
            </a:xfrm>
          </p:grpSpPr>
          <p:sp>
            <p:nvSpPr>
              <p:cNvPr id="105" name="Rectangle à coins arrondis 104"/>
              <p:cNvSpPr/>
              <p:nvPr/>
            </p:nvSpPr>
            <p:spPr>
              <a:xfrm>
                <a:off x="1331640" y="5085184"/>
                <a:ext cx="576064" cy="288032"/>
              </a:xfrm>
              <a:prstGeom prst="roundRect">
                <a:avLst>
                  <a:gd name="adj" fmla="val 36508"/>
                </a:avLst>
              </a:prstGeom>
              <a:solidFill>
                <a:schemeClr val="bg2">
                  <a:lumMod val="75000"/>
                </a:schemeClr>
              </a:solidFill>
              <a:ln w="3175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6" name="ZoneTexte 105"/>
              <p:cNvSpPr txBox="1"/>
              <p:nvPr/>
            </p:nvSpPr>
            <p:spPr>
              <a:xfrm>
                <a:off x="1403648" y="5090517"/>
                <a:ext cx="5183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latin typeface="Calibri" pitchFamily="34" charset="0"/>
                  </a:rPr>
                  <a:t>OGA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sp>
          <p:nvSpPr>
            <p:cNvPr id="64" name="Forme libre 63"/>
            <p:cNvSpPr/>
            <p:nvPr/>
          </p:nvSpPr>
          <p:spPr>
            <a:xfrm>
              <a:off x="2931296" y="3880098"/>
              <a:ext cx="1164198" cy="1181372"/>
            </a:xfrm>
            <a:custGeom>
              <a:avLst/>
              <a:gdLst>
                <a:gd name="connsiteX0" fmla="*/ 1019175 w 1019175"/>
                <a:gd name="connsiteY0" fmla="*/ 0 h 1070892"/>
                <a:gd name="connsiteX1" fmla="*/ 390525 w 1019175"/>
                <a:gd name="connsiteY1" fmla="*/ 1019175 h 1070892"/>
                <a:gd name="connsiteX2" fmla="*/ 0 w 1019175"/>
                <a:gd name="connsiteY2" fmla="*/ 828675 h 1070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19175" h="1070892">
                  <a:moveTo>
                    <a:pt x="1019175" y="0"/>
                  </a:moveTo>
                  <a:cubicBezTo>
                    <a:pt x="789781" y="440531"/>
                    <a:pt x="560387" y="881063"/>
                    <a:pt x="390525" y="1019175"/>
                  </a:cubicBezTo>
                  <a:cubicBezTo>
                    <a:pt x="220663" y="1157287"/>
                    <a:pt x="110331" y="992981"/>
                    <a:pt x="0" y="828675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sm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5" name="Forme libre 64"/>
            <p:cNvSpPr/>
            <p:nvPr/>
          </p:nvSpPr>
          <p:spPr>
            <a:xfrm flipH="1">
              <a:off x="2455441" y="5066750"/>
              <a:ext cx="1656000" cy="252000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orme libre 65"/>
            <p:cNvSpPr/>
            <p:nvPr/>
          </p:nvSpPr>
          <p:spPr>
            <a:xfrm rot="10800000" flipH="1">
              <a:off x="2479332" y="5686923"/>
              <a:ext cx="1679485" cy="255751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Forme libre 66"/>
            <p:cNvSpPr/>
            <p:nvPr/>
          </p:nvSpPr>
          <p:spPr>
            <a:xfrm>
              <a:off x="3211001" y="5957953"/>
              <a:ext cx="581025" cy="194800"/>
            </a:xfrm>
            <a:custGeom>
              <a:avLst/>
              <a:gdLst>
                <a:gd name="connsiteX0" fmla="*/ 0 w 581025"/>
                <a:gd name="connsiteY0" fmla="*/ 194800 h 194800"/>
                <a:gd name="connsiteX1" fmla="*/ 190500 w 581025"/>
                <a:gd name="connsiteY1" fmla="*/ 4300 h 194800"/>
                <a:gd name="connsiteX2" fmla="*/ 581025 w 581025"/>
                <a:gd name="connsiteY2" fmla="*/ 80500 h 19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25" h="194800">
                  <a:moveTo>
                    <a:pt x="0" y="194800"/>
                  </a:moveTo>
                  <a:cubicBezTo>
                    <a:pt x="46831" y="109075"/>
                    <a:pt x="93663" y="23350"/>
                    <a:pt x="190500" y="4300"/>
                  </a:cubicBezTo>
                  <a:cubicBezTo>
                    <a:pt x="287337" y="-14750"/>
                    <a:pt x="434181" y="32875"/>
                    <a:pt x="581025" y="805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3140" y="5072157"/>
              <a:ext cx="1177143" cy="904762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</p:pic>
        <p:sp>
          <p:nvSpPr>
            <p:cNvPr id="69" name="ZoneTexte 68"/>
            <p:cNvSpPr txBox="1"/>
            <p:nvPr/>
          </p:nvSpPr>
          <p:spPr>
            <a:xfrm>
              <a:off x="2557802" y="4616547"/>
              <a:ext cx="508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UDP</a:t>
              </a:r>
              <a:endParaRPr lang="fr-FR" sz="100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959758" y="6071909"/>
              <a:ext cx="5087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/>
                <a:t>H</a:t>
              </a:r>
              <a:r>
                <a:rPr lang="fr-FR" sz="1000" b="1" baseline="-25000" dirty="0" smtClean="0"/>
                <a:t>2</a:t>
              </a:r>
              <a:r>
                <a:rPr lang="fr-FR" sz="1000" b="1" dirty="0" smtClean="0"/>
                <a:t>O</a:t>
              </a:r>
              <a:endParaRPr lang="fr-FR" sz="1000" b="1" dirty="0"/>
            </a:p>
          </p:txBody>
        </p:sp>
        <p:grpSp>
          <p:nvGrpSpPr>
            <p:cNvPr id="71" name="Groupe 70"/>
            <p:cNvGrpSpPr/>
            <p:nvPr/>
          </p:nvGrpSpPr>
          <p:grpSpPr>
            <a:xfrm>
              <a:off x="1970331" y="5884630"/>
              <a:ext cx="697055" cy="288000"/>
              <a:chOff x="3275856" y="4820284"/>
              <a:chExt cx="697055" cy="288000"/>
            </a:xfrm>
          </p:grpSpPr>
          <p:sp>
            <p:nvSpPr>
              <p:cNvPr id="103" name="Ellipse 102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04" name="ZoneTexte 103"/>
              <p:cNvSpPr txBox="1"/>
              <p:nvPr/>
            </p:nvSpPr>
            <p:spPr>
              <a:xfrm>
                <a:off x="3275856" y="4834914"/>
                <a:ext cx="697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err="1" smtClean="0"/>
                  <a:t>Protein</a:t>
                </a:r>
                <a:endParaRPr lang="fr-FR" sz="1000" b="1" dirty="0"/>
              </a:p>
            </p:txBody>
          </p:sp>
        </p:grpSp>
        <p:grpSp>
          <p:nvGrpSpPr>
            <p:cNvPr id="72" name="Groupe 71"/>
            <p:cNvGrpSpPr/>
            <p:nvPr/>
          </p:nvGrpSpPr>
          <p:grpSpPr>
            <a:xfrm>
              <a:off x="4281390" y="5126461"/>
              <a:ext cx="697055" cy="288000"/>
              <a:chOff x="3275856" y="4820284"/>
              <a:chExt cx="697055" cy="288000"/>
            </a:xfrm>
          </p:grpSpPr>
          <p:sp>
            <p:nvSpPr>
              <p:cNvPr id="101" name="Ellipse 100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102" name="ZoneTexte 101"/>
              <p:cNvSpPr txBox="1"/>
              <p:nvPr/>
            </p:nvSpPr>
            <p:spPr>
              <a:xfrm>
                <a:off x="3275856" y="4834914"/>
                <a:ext cx="697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err="1" smtClean="0"/>
                  <a:t>Protein</a:t>
                </a:r>
                <a:endParaRPr lang="fr-FR" sz="1000" b="1" dirty="0"/>
              </a:p>
            </p:txBody>
          </p:sp>
        </p:grpSp>
        <p:sp>
          <p:nvSpPr>
            <p:cNvPr id="73" name="ZoneTexte 72"/>
            <p:cNvSpPr txBox="1"/>
            <p:nvPr/>
          </p:nvSpPr>
          <p:spPr>
            <a:xfrm>
              <a:off x="1843538" y="5541997"/>
              <a:ext cx="697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err="1" smtClean="0"/>
                <a:t>Ser</a:t>
              </a:r>
              <a:r>
                <a:rPr lang="fr-FR" sz="800" b="1" dirty="0" smtClean="0"/>
                <a:t>/</a:t>
              </a:r>
              <a:r>
                <a:rPr lang="fr-FR" sz="800" b="1" dirty="0" err="1" smtClean="0"/>
                <a:t>Thr</a:t>
              </a:r>
              <a:endParaRPr lang="fr-FR" sz="800" b="1" dirty="0"/>
            </a:p>
          </p:txBody>
        </p:sp>
        <p:cxnSp>
          <p:nvCxnSpPr>
            <p:cNvPr id="74" name="Connecteur droit 73"/>
            <p:cNvCxnSpPr/>
            <p:nvPr/>
          </p:nvCxnSpPr>
          <p:spPr>
            <a:xfrm>
              <a:off x="2102877" y="5441278"/>
              <a:ext cx="67244" cy="15923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cteur droit 74"/>
            <p:cNvCxnSpPr/>
            <p:nvPr/>
          </p:nvCxnSpPr>
          <p:spPr>
            <a:xfrm>
              <a:off x="2218702" y="5718033"/>
              <a:ext cx="67244" cy="15923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cteur en arc 75"/>
            <p:cNvCxnSpPr/>
            <p:nvPr/>
          </p:nvCxnSpPr>
          <p:spPr>
            <a:xfrm rot="7980000">
              <a:off x="4813134" y="5992232"/>
              <a:ext cx="86230" cy="72008"/>
            </a:xfrm>
            <a:prstGeom prst="curved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ZoneTexte 76"/>
            <p:cNvSpPr txBox="1"/>
            <p:nvPr/>
          </p:nvSpPr>
          <p:spPr>
            <a:xfrm>
              <a:off x="4791236" y="5935989"/>
              <a:ext cx="3744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/>
                <a:t>O</a:t>
              </a:r>
              <a:r>
                <a:rPr lang="fr-FR" sz="700" dirty="0" smtClean="0"/>
                <a:t>H</a:t>
              </a:r>
              <a:endParaRPr lang="fr-FR" sz="700" dirty="0"/>
            </a:p>
          </p:txBody>
        </p:sp>
        <p:sp>
          <p:nvSpPr>
            <p:cNvPr id="78" name="ZoneTexte 77"/>
            <p:cNvSpPr txBox="1"/>
            <p:nvPr/>
          </p:nvSpPr>
          <p:spPr>
            <a:xfrm>
              <a:off x="4236866" y="4877068"/>
              <a:ext cx="697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err="1" smtClean="0"/>
                <a:t>Ser</a:t>
              </a:r>
              <a:r>
                <a:rPr lang="fr-FR" sz="800" b="1" dirty="0" smtClean="0"/>
                <a:t>/</a:t>
              </a:r>
              <a:r>
                <a:rPr lang="fr-FR" sz="800" b="1" dirty="0" err="1" smtClean="0"/>
                <a:t>Thr</a:t>
              </a:r>
              <a:endParaRPr lang="fr-FR" sz="800" b="1" dirty="0"/>
            </a:p>
          </p:txBody>
        </p:sp>
        <p:cxnSp>
          <p:nvCxnSpPr>
            <p:cNvPr id="79" name="Connecteur droit 78"/>
            <p:cNvCxnSpPr/>
            <p:nvPr/>
          </p:nvCxnSpPr>
          <p:spPr>
            <a:xfrm rot="1620000">
              <a:off x="4496346" y="4832532"/>
              <a:ext cx="72000" cy="7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ZoneTexte 79"/>
            <p:cNvSpPr txBox="1"/>
            <p:nvPr/>
          </p:nvSpPr>
          <p:spPr>
            <a:xfrm>
              <a:off x="4351622" y="4676223"/>
              <a:ext cx="3744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/>
                <a:t>O</a:t>
              </a:r>
              <a:r>
                <a:rPr lang="fr-FR" sz="700" dirty="0" smtClean="0"/>
                <a:t>H</a:t>
              </a:r>
              <a:endParaRPr lang="fr-FR" sz="700" dirty="0"/>
            </a:p>
          </p:txBody>
        </p:sp>
        <p:sp>
          <p:nvSpPr>
            <p:cNvPr id="81" name="ZoneTexte 80"/>
            <p:cNvSpPr txBox="1"/>
            <p:nvPr/>
          </p:nvSpPr>
          <p:spPr>
            <a:xfrm>
              <a:off x="899592" y="6279123"/>
              <a:ext cx="153625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 smtClean="0">
                  <a:solidFill>
                    <a:srgbClr val="2C2CB2"/>
                  </a:solidFill>
                </a:rPr>
                <a:t>O-</a:t>
              </a:r>
              <a:r>
                <a:rPr lang="fr-FR" sz="1000" b="1" i="1" dirty="0" err="1" smtClean="0">
                  <a:solidFill>
                    <a:srgbClr val="2C2CB2"/>
                  </a:solidFill>
                </a:rPr>
                <a:t>GlcNAcylation</a:t>
              </a:r>
              <a:endParaRPr lang="fr-FR" sz="1000" b="1" i="1" dirty="0">
                <a:solidFill>
                  <a:srgbClr val="2C2CB2"/>
                </a:solidFill>
              </a:endParaRPr>
            </a:p>
          </p:txBody>
        </p:sp>
        <p:cxnSp>
          <p:nvCxnSpPr>
            <p:cNvPr id="82" name="Connecteur droit avec flèche 81"/>
            <p:cNvCxnSpPr/>
            <p:nvPr/>
          </p:nvCxnSpPr>
          <p:spPr>
            <a:xfrm rot="5400000">
              <a:off x="3918246" y="3412058"/>
              <a:ext cx="504000" cy="0"/>
            </a:xfrm>
            <a:prstGeom prst="straightConnector1">
              <a:avLst/>
            </a:prstGeom>
            <a:ln w="19050">
              <a:solidFill>
                <a:srgbClr val="0033CC"/>
              </a:solidFill>
              <a:headEnd type="none" w="med" len="sm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3" name="Groupe 82"/>
            <p:cNvGrpSpPr/>
            <p:nvPr/>
          </p:nvGrpSpPr>
          <p:grpSpPr>
            <a:xfrm>
              <a:off x="4521740" y="2572574"/>
              <a:ext cx="1130380" cy="3474233"/>
              <a:chOff x="4377724" y="2572574"/>
              <a:chExt cx="1130380" cy="3474233"/>
            </a:xfrm>
          </p:grpSpPr>
          <p:cxnSp>
            <p:nvCxnSpPr>
              <p:cNvPr id="98" name="Connecteur droit 97"/>
              <p:cNvCxnSpPr/>
              <p:nvPr/>
            </p:nvCxnSpPr>
            <p:spPr>
              <a:xfrm>
                <a:off x="5021639" y="6046807"/>
                <a:ext cx="486465" cy="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necteur droit 98"/>
              <p:cNvCxnSpPr/>
              <p:nvPr/>
            </p:nvCxnSpPr>
            <p:spPr>
              <a:xfrm flipV="1">
                <a:off x="5508104" y="2587619"/>
                <a:ext cx="0" cy="3456000"/>
              </a:xfrm>
              <a:prstGeom prst="line">
                <a:avLst/>
              </a:prstGeom>
              <a:ln w="19050">
                <a:solidFill>
                  <a:srgbClr val="0033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necteur droit 99"/>
              <p:cNvCxnSpPr/>
              <p:nvPr/>
            </p:nvCxnSpPr>
            <p:spPr>
              <a:xfrm flipH="1" flipV="1">
                <a:off x="4377724" y="2572574"/>
                <a:ext cx="1130380" cy="18230"/>
              </a:xfrm>
              <a:prstGeom prst="line">
                <a:avLst/>
              </a:prstGeom>
              <a:ln w="19050">
                <a:solidFill>
                  <a:srgbClr val="0033CC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" name="Forme libre 83"/>
            <p:cNvSpPr/>
            <p:nvPr/>
          </p:nvSpPr>
          <p:spPr>
            <a:xfrm rot="16952780">
              <a:off x="5494152" y="4047650"/>
              <a:ext cx="581025" cy="194800"/>
            </a:xfrm>
            <a:custGeom>
              <a:avLst/>
              <a:gdLst>
                <a:gd name="connsiteX0" fmla="*/ 0 w 581025"/>
                <a:gd name="connsiteY0" fmla="*/ 194800 h 194800"/>
                <a:gd name="connsiteX1" fmla="*/ 190500 w 581025"/>
                <a:gd name="connsiteY1" fmla="*/ 4300 h 194800"/>
                <a:gd name="connsiteX2" fmla="*/ 581025 w 581025"/>
                <a:gd name="connsiteY2" fmla="*/ 80500 h 19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25" h="194800">
                  <a:moveTo>
                    <a:pt x="0" y="194800"/>
                  </a:moveTo>
                  <a:cubicBezTo>
                    <a:pt x="46831" y="109075"/>
                    <a:pt x="93663" y="23350"/>
                    <a:pt x="190500" y="4300"/>
                  </a:cubicBezTo>
                  <a:cubicBezTo>
                    <a:pt x="287337" y="-14750"/>
                    <a:pt x="434181" y="32875"/>
                    <a:pt x="581025" y="80500"/>
                  </a:cubicBezTo>
                </a:path>
              </a:pathLst>
            </a:custGeom>
            <a:noFill/>
            <a:ln w="19050">
              <a:solidFill>
                <a:srgbClr val="0033CC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5" name="ZoneTexte 84"/>
            <p:cNvSpPr txBox="1"/>
            <p:nvPr/>
          </p:nvSpPr>
          <p:spPr>
            <a:xfrm>
              <a:off x="5741220" y="3716113"/>
              <a:ext cx="4114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ADP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sp>
          <p:nvSpPr>
            <p:cNvPr id="86" name="ZoneTexte 85"/>
            <p:cNvSpPr txBox="1"/>
            <p:nvPr/>
          </p:nvSpPr>
          <p:spPr>
            <a:xfrm>
              <a:off x="5732674" y="4326361"/>
              <a:ext cx="4114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0033CC"/>
                  </a:solidFill>
                </a:rPr>
                <a:t>ATP</a:t>
              </a:r>
              <a:endParaRPr lang="fr-FR" sz="1000" b="1" dirty="0">
                <a:solidFill>
                  <a:srgbClr val="0033CC"/>
                </a:solidFill>
              </a:endParaRPr>
            </a:p>
          </p:txBody>
        </p:sp>
        <p:sp>
          <p:nvSpPr>
            <p:cNvPr id="87" name="Ellipse 86"/>
            <p:cNvSpPr/>
            <p:nvPr/>
          </p:nvSpPr>
          <p:spPr>
            <a:xfrm>
              <a:off x="5220072" y="2132856"/>
              <a:ext cx="1008111" cy="489709"/>
            </a:xfrm>
            <a:prstGeom prst="ellipse">
              <a:avLst/>
            </a:prstGeom>
            <a:gradFill flip="none" rotWithShape="1">
              <a:gsLst>
                <a:gs pos="0">
                  <a:srgbClr val="008080">
                    <a:alpha val="49000"/>
                  </a:srgbClr>
                </a:gs>
                <a:gs pos="50000">
                  <a:srgbClr val="009999">
                    <a:alpha val="44000"/>
                  </a:srgbClr>
                </a:gs>
                <a:gs pos="100000">
                  <a:srgbClr val="009999">
                    <a:alpha val="0"/>
                    <a:lumMod val="6000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5183112" y="2151630"/>
              <a:ext cx="110671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 smtClean="0"/>
                <a:t>SALVAGE</a:t>
              </a:r>
            </a:p>
            <a:p>
              <a:pPr algn="ctr"/>
              <a:r>
                <a:rPr lang="fr-FR" sz="1000" b="1" i="1" dirty="0" smtClean="0"/>
                <a:t>PATHWAY</a:t>
              </a:r>
              <a:endParaRPr lang="fr-FR" sz="1000" b="1" i="1" dirty="0"/>
            </a:p>
          </p:txBody>
        </p:sp>
        <p:sp>
          <p:nvSpPr>
            <p:cNvPr id="89" name="Forme libre 88"/>
            <p:cNvSpPr/>
            <p:nvPr/>
          </p:nvSpPr>
          <p:spPr>
            <a:xfrm rot="2613397" flipV="1">
              <a:off x="4187966" y="3336610"/>
              <a:ext cx="209912" cy="128865"/>
            </a:xfrm>
            <a:custGeom>
              <a:avLst/>
              <a:gdLst>
                <a:gd name="connsiteX0" fmla="*/ 0 w 581025"/>
                <a:gd name="connsiteY0" fmla="*/ 194800 h 194800"/>
                <a:gd name="connsiteX1" fmla="*/ 190500 w 581025"/>
                <a:gd name="connsiteY1" fmla="*/ 4300 h 194800"/>
                <a:gd name="connsiteX2" fmla="*/ 581025 w 581025"/>
                <a:gd name="connsiteY2" fmla="*/ 80500 h 19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81025" h="194800">
                  <a:moveTo>
                    <a:pt x="0" y="194800"/>
                  </a:moveTo>
                  <a:cubicBezTo>
                    <a:pt x="46831" y="109075"/>
                    <a:pt x="93663" y="23350"/>
                    <a:pt x="190500" y="4300"/>
                  </a:cubicBezTo>
                  <a:cubicBezTo>
                    <a:pt x="287337" y="-14750"/>
                    <a:pt x="434181" y="32875"/>
                    <a:pt x="581025" y="80500"/>
                  </a:cubicBezTo>
                </a:path>
              </a:pathLst>
            </a:custGeom>
            <a:noFill/>
            <a:ln w="19050">
              <a:solidFill>
                <a:srgbClr val="0033CC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ZoneTexte 89"/>
            <p:cNvSpPr txBox="1"/>
            <p:nvPr/>
          </p:nvSpPr>
          <p:spPr>
            <a:xfrm>
              <a:off x="4170247" y="3166606"/>
              <a:ext cx="47376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 smtClean="0">
                  <a:solidFill>
                    <a:srgbClr val="0033CC"/>
                  </a:solidFill>
                </a:rPr>
                <a:t>UTP</a:t>
              </a:r>
              <a:endParaRPr lang="fr-FR" sz="900" b="1" dirty="0">
                <a:solidFill>
                  <a:srgbClr val="0033CC"/>
                </a:solidFill>
              </a:endParaRPr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4242255" y="3356992"/>
              <a:ext cx="4017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dirty="0" err="1" smtClean="0">
                  <a:solidFill>
                    <a:srgbClr val="0033CC"/>
                  </a:solidFill>
                </a:rPr>
                <a:t>PPi</a:t>
              </a:r>
              <a:endParaRPr lang="fr-FR" sz="900" b="1" dirty="0">
                <a:solidFill>
                  <a:srgbClr val="0033CC"/>
                </a:solidFill>
              </a:endParaRPr>
            </a:p>
          </p:txBody>
        </p:sp>
        <p:sp>
          <p:nvSpPr>
            <p:cNvPr id="92" name="ZoneTexte 91"/>
            <p:cNvSpPr txBox="1"/>
            <p:nvPr/>
          </p:nvSpPr>
          <p:spPr>
            <a:xfrm>
              <a:off x="3070996" y="3171512"/>
              <a:ext cx="1243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i="1" dirty="0" smtClean="0">
                  <a:solidFill>
                    <a:srgbClr val="FF6600"/>
                  </a:solidFill>
                </a:rPr>
                <a:t>UDP-</a:t>
              </a:r>
              <a:r>
                <a:rPr lang="fr-FR" sz="900" b="1" i="1" dirty="0" err="1" smtClean="0">
                  <a:solidFill>
                    <a:srgbClr val="FF6600"/>
                  </a:solidFill>
                </a:rPr>
                <a:t>GlcNAc</a:t>
              </a:r>
              <a:r>
                <a:rPr lang="fr-FR" sz="900" b="1" i="1" dirty="0" smtClean="0">
                  <a:solidFill>
                    <a:srgbClr val="FF6600"/>
                  </a:solidFill>
                </a:rPr>
                <a:t> </a:t>
              </a:r>
              <a:r>
                <a:rPr lang="fr-FR" sz="900" b="1" i="1" dirty="0" err="1" smtClean="0">
                  <a:solidFill>
                    <a:srgbClr val="FF6600"/>
                  </a:solidFill>
                </a:rPr>
                <a:t>pyrophosphorylase</a:t>
              </a:r>
              <a:endParaRPr lang="fr-FR" sz="900" b="1" i="1" dirty="0">
                <a:solidFill>
                  <a:srgbClr val="FF6600"/>
                </a:solidFill>
              </a:endParaRPr>
            </a:p>
          </p:txBody>
        </p:sp>
        <p:sp>
          <p:nvSpPr>
            <p:cNvPr id="93" name="ZoneTexte 92"/>
            <p:cNvSpPr txBox="1"/>
            <p:nvPr/>
          </p:nvSpPr>
          <p:spPr>
            <a:xfrm>
              <a:off x="2702049" y="2694112"/>
              <a:ext cx="151046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i="1" dirty="0" err="1" smtClean="0">
                  <a:solidFill>
                    <a:srgbClr val="FF6600"/>
                  </a:solidFill>
                </a:rPr>
                <a:t>Phospho-GlcNAc</a:t>
              </a:r>
              <a:r>
                <a:rPr lang="fr-FR" sz="900" b="1" i="1" dirty="0" smtClean="0">
                  <a:solidFill>
                    <a:srgbClr val="FF6600"/>
                  </a:solidFill>
                </a:rPr>
                <a:t> </a:t>
              </a:r>
              <a:r>
                <a:rPr lang="fr-FR" sz="900" b="1" i="1" dirty="0" err="1" smtClean="0">
                  <a:solidFill>
                    <a:srgbClr val="FF6600"/>
                  </a:solidFill>
                </a:rPr>
                <a:t>mutase</a:t>
              </a:r>
              <a:r>
                <a:rPr lang="fr-FR" sz="900" b="1" i="1" dirty="0" smtClean="0">
                  <a:solidFill>
                    <a:srgbClr val="FF6600"/>
                  </a:solidFill>
                </a:rPr>
                <a:t> </a:t>
              </a:r>
              <a:endParaRPr lang="fr-FR" sz="900" b="1" i="1" dirty="0">
                <a:solidFill>
                  <a:srgbClr val="FF6600"/>
                </a:solidFill>
              </a:endParaRPr>
            </a:p>
          </p:txBody>
        </p:sp>
        <p:sp>
          <p:nvSpPr>
            <p:cNvPr id="94" name="ZoneTexte 93"/>
            <p:cNvSpPr txBox="1"/>
            <p:nvPr/>
          </p:nvSpPr>
          <p:spPr>
            <a:xfrm>
              <a:off x="3137103" y="2213410"/>
              <a:ext cx="10241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900" b="1" i="1" dirty="0" smtClean="0">
                  <a:solidFill>
                    <a:srgbClr val="FF6600"/>
                  </a:solidFill>
                </a:rPr>
                <a:t>GlcNH</a:t>
              </a:r>
              <a:r>
                <a:rPr lang="fr-FR" sz="900" b="1" i="1" baseline="-25000" dirty="0" smtClean="0">
                  <a:solidFill>
                    <a:srgbClr val="FF6600"/>
                  </a:solidFill>
                </a:rPr>
                <a:t>2</a:t>
              </a:r>
              <a:r>
                <a:rPr lang="fr-FR" sz="900" b="1" i="1" dirty="0" smtClean="0">
                  <a:solidFill>
                    <a:srgbClr val="FF6600"/>
                  </a:solidFill>
                </a:rPr>
                <a:t>6P</a:t>
              </a:r>
            </a:p>
            <a:p>
              <a:pPr algn="ctr"/>
              <a:r>
                <a:rPr lang="fr-FR" sz="900" b="1" i="1" dirty="0" err="1" smtClean="0">
                  <a:solidFill>
                    <a:srgbClr val="FF6600"/>
                  </a:solidFill>
                </a:rPr>
                <a:t>AcT</a:t>
              </a:r>
              <a:endParaRPr lang="fr-FR" sz="900" b="1" i="1" dirty="0">
                <a:solidFill>
                  <a:srgbClr val="FF6600"/>
                </a:solidFill>
              </a:endParaRPr>
            </a:p>
          </p:txBody>
        </p:sp>
        <p:sp>
          <p:nvSpPr>
            <p:cNvPr id="95" name="ZoneTexte 94"/>
            <p:cNvSpPr txBox="1"/>
            <p:nvPr/>
          </p:nvSpPr>
          <p:spPr>
            <a:xfrm>
              <a:off x="1475656" y="908720"/>
              <a:ext cx="78926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chemeClr val="bg2">
                      <a:lumMod val="25000"/>
                    </a:schemeClr>
                  </a:solidFill>
                </a:rPr>
                <a:t>Glutamine</a:t>
              </a:r>
              <a:endParaRPr lang="fr-FR" sz="10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96" name="ZoneTexte 95"/>
            <p:cNvSpPr txBox="1"/>
            <p:nvPr/>
          </p:nvSpPr>
          <p:spPr>
            <a:xfrm>
              <a:off x="2351938" y="925812"/>
              <a:ext cx="96332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solidFill>
                    <a:srgbClr val="3333CC"/>
                  </a:solidFill>
                </a:rPr>
                <a:t>Glucosamine</a:t>
              </a:r>
              <a:endParaRPr lang="fr-FR" sz="1000" b="1" dirty="0">
                <a:solidFill>
                  <a:srgbClr val="3333CC"/>
                </a:solidFill>
              </a:endParaRPr>
            </a:p>
          </p:txBody>
        </p:sp>
        <p:sp>
          <p:nvSpPr>
            <p:cNvPr id="97" name="ZoneTexte 96"/>
            <p:cNvSpPr txBox="1"/>
            <p:nvPr/>
          </p:nvSpPr>
          <p:spPr>
            <a:xfrm>
              <a:off x="960755" y="2224646"/>
              <a:ext cx="5319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i="1" dirty="0" smtClean="0"/>
                <a:t>GK</a:t>
              </a:r>
              <a:endParaRPr lang="fr-FR" sz="1000" b="1" i="1" dirty="0"/>
            </a:p>
          </p:txBody>
        </p:sp>
      </p:grpSp>
    </p:spTree>
    <p:extLst>
      <p:ext uri="{BB962C8B-B14F-4D97-AF65-F5344CB8AC3E}">
        <p14:creationId xmlns="" xmlns:p14="http://schemas.microsoft.com/office/powerpoint/2010/main" val="60164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16340"/>
            <a:ext cx="2430854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839" y="932815"/>
            <a:ext cx="2430854" cy="243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975329" y="919753"/>
            <a:ext cx="12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smtClean="0">
                <a:solidFill>
                  <a:srgbClr val="FF3300"/>
                </a:solidFill>
              </a:rPr>
              <a:t>CCD 841CoN  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555776" y="639341"/>
            <a:ext cx="12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solidFill>
                  <a:srgbClr val="FF3300"/>
                </a:solidFill>
              </a:rPr>
              <a:t>siCrl</a:t>
            </a:r>
            <a:r>
              <a:rPr lang="fr-FR" sz="1200" b="1" dirty="0" smtClean="0">
                <a:solidFill>
                  <a:srgbClr val="FF3300"/>
                </a:solidFill>
              </a:rPr>
              <a:t>  </a:t>
            </a:r>
            <a:endParaRPr lang="fr-FR" sz="1200" b="1" dirty="0">
              <a:solidFill>
                <a:srgbClr val="FF33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436096" y="655816"/>
            <a:ext cx="1008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solidFill>
                  <a:srgbClr val="FF3300"/>
                </a:solidFill>
              </a:rPr>
              <a:t>siOGT</a:t>
            </a:r>
            <a:r>
              <a:rPr lang="fr-FR" sz="1200" b="1" dirty="0" smtClean="0">
                <a:solidFill>
                  <a:srgbClr val="FF3300"/>
                </a:solidFill>
              </a:rPr>
              <a:t>  </a:t>
            </a:r>
            <a:endParaRPr lang="fr-FR" sz="1200" b="1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87623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/>
          <p:cNvSpPr/>
          <p:nvPr/>
        </p:nvSpPr>
        <p:spPr>
          <a:xfrm>
            <a:off x="1331640" y="44624"/>
            <a:ext cx="5832648" cy="551078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65000"/>
                </a:schemeClr>
              </a:gs>
              <a:gs pos="50000">
                <a:schemeClr val="tx2">
                  <a:lumMod val="75000"/>
                  <a:alpha val="34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979712" y="116092"/>
            <a:ext cx="46851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O-GlcNAcylation and β-catenin stability </a:t>
            </a:r>
            <a:endParaRPr lang="fr-FR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46037" y="836712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200" b="1" dirty="0" err="1">
                <a:solidFill>
                  <a:schemeClr val="tx2">
                    <a:lumMod val="75000"/>
                  </a:schemeClr>
                </a:solidFill>
              </a:rPr>
              <a:t>Wnt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/β-catenin pathway is modified in 90% of cases of colorectal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cancers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by genetic alteration of </a:t>
            </a:r>
            <a:r>
              <a:rPr lang="en-US" sz="1200" b="1" dirty="0">
                <a:solidFill>
                  <a:srgbClr val="C00000"/>
                </a:solidFill>
              </a:rPr>
              <a:t>β-catenin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 or one member of the destruction complex: APC, </a:t>
            </a:r>
            <a:r>
              <a:rPr lang="en-US" sz="1200" b="1" dirty="0" err="1">
                <a:solidFill>
                  <a:schemeClr val="tx2">
                    <a:lumMod val="75000"/>
                  </a:schemeClr>
                </a:solidFill>
              </a:rPr>
              <a:t>axin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, GSK3β or CK1α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endParaRPr lang="fr-FR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3491880" y="764704"/>
            <a:ext cx="5760000" cy="2532400"/>
            <a:chOff x="3492520" y="1057711"/>
            <a:chExt cx="5760000" cy="2532400"/>
          </a:xfrm>
        </p:grpSpPr>
        <p:sp>
          <p:nvSpPr>
            <p:cNvPr id="28" name="Ellipse 27"/>
            <p:cNvSpPr/>
            <p:nvPr/>
          </p:nvSpPr>
          <p:spPr>
            <a:xfrm rot="1779878">
              <a:off x="4861150" y="2411560"/>
              <a:ext cx="504056" cy="233708"/>
            </a:xfrm>
            <a:prstGeom prst="ellipse">
              <a:avLst/>
            </a:prstGeom>
            <a:solidFill>
              <a:schemeClr val="accent4">
                <a:lumMod val="75000"/>
                <a:alpha val="65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Ellipse 25"/>
            <p:cNvSpPr/>
            <p:nvPr/>
          </p:nvSpPr>
          <p:spPr>
            <a:xfrm>
              <a:off x="4508794" y="2346362"/>
              <a:ext cx="396044" cy="247505"/>
            </a:xfrm>
            <a:prstGeom prst="ellipse">
              <a:avLst/>
            </a:prstGeom>
            <a:solidFill>
              <a:srgbClr val="008000">
                <a:alpha val="87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2520" y="1057711"/>
              <a:ext cx="5760000" cy="253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9205">
              <a:off x="4437360" y="2603009"/>
              <a:ext cx="396000" cy="3117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Ellipse 18"/>
            <p:cNvSpPr/>
            <p:nvPr/>
          </p:nvSpPr>
          <p:spPr>
            <a:xfrm>
              <a:off x="4882666" y="2857463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4822120" y="2802808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23" name="Ellipse 22"/>
            <p:cNvSpPr/>
            <p:nvPr/>
          </p:nvSpPr>
          <p:spPr>
            <a:xfrm>
              <a:off x="4788023" y="2835252"/>
              <a:ext cx="134491" cy="72000"/>
            </a:xfrm>
            <a:prstGeom prst="ellipse">
              <a:avLst/>
            </a:prstGeom>
            <a:solidFill>
              <a:schemeClr val="accent2"/>
            </a:solidFill>
            <a:ln w="3175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4720543" y="2776825"/>
              <a:ext cx="3349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Ub</a:t>
              </a:r>
              <a:endParaRPr lang="fr-FR" sz="600" b="1" dirty="0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4544367" y="2347366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APC</a:t>
              </a:r>
              <a:endParaRPr lang="fr-FR" sz="600" b="1" dirty="0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4949911" y="2380238"/>
              <a:ext cx="369565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err="1" smtClean="0"/>
                <a:t>Axin</a:t>
              </a:r>
              <a:endParaRPr lang="fr-FR" sz="600" b="1" dirty="0"/>
            </a:p>
          </p:txBody>
        </p:sp>
        <p:sp>
          <p:nvSpPr>
            <p:cNvPr id="29" name="Ellipse 28"/>
            <p:cNvSpPr/>
            <p:nvPr/>
          </p:nvSpPr>
          <p:spPr>
            <a:xfrm>
              <a:off x="4648535" y="2480696"/>
              <a:ext cx="288032" cy="107469"/>
            </a:xfrm>
            <a:prstGeom prst="ellipse">
              <a:avLst/>
            </a:prstGeom>
            <a:solidFill>
              <a:srgbClr val="FF66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4603265" y="2442098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GSK3</a:t>
              </a:r>
              <a:r>
                <a:rPr lang="el-GR" sz="600" b="1" dirty="0" smtClean="0"/>
                <a:t>β</a:t>
              </a:r>
              <a:endParaRPr lang="fr-FR" sz="600" b="1" dirty="0"/>
            </a:p>
          </p:txBody>
        </p:sp>
        <p:sp>
          <p:nvSpPr>
            <p:cNvPr id="33" name="Ellipse 32"/>
            <p:cNvSpPr/>
            <p:nvPr/>
          </p:nvSpPr>
          <p:spPr>
            <a:xfrm>
              <a:off x="4890878" y="2526636"/>
              <a:ext cx="288032" cy="107469"/>
            </a:xfrm>
            <a:prstGeom prst="ellipse">
              <a:avLst/>
            </a:prstGeom>
            <a:solidFill>
              <a:srgbClr val="FF6699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ZoneTexte 33"/>
            <p:cNvSpPr txBox="1"/>
            <p:nvPr/>
          </p:nvSpPr>
          <p:spPr>
            <a:xfrm>
              <a:off x="4860032" y="2492896"/>
              <a:ext cx="43204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600" b="1" dirty="0" smtClean="0"/>
                <a:t>CK1</a:t>
              </a:r>
              <a:r>
                <a:rPr lang="el-GR" sz="600" b="1" dirty="0" smtClean="0"/>
                <a:t>α</a:t>
              </a:r>
              <a:endParaRPr lang="fr-FR" sz="600" b="1" dirty="0"/>
            </a:p>
          </p:txBody>
        </p:sp>
      </p:grpSp>
      <p:cxnSp>
        <p:nvCxnSpPr>
          <p:cNvPr id="35" name="Connecteur droit avec flèche 34"/>
          <p:cNvCxnSpPr/>
          <p:nvPr/>
        </p:nvCxnSpPr>
        <p:spPr>
          <a:xfrm>
            <a:off x="1763688" y="1725777"/>
            <a:ext cx="0" cy="479087"/>
          </a:xfrm>
          <a:prstGeom prst="straightConnector1">
            <a:avLst/>
          </a:prstGeom>
          <a:ln w="19050">
            <a:solidFill>
              <a:schemeClr val="tx2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/>
          <p:cNvSpPr txBox="1"/>
          <p:nvPr/>
        </p:nvSpPr>
        <p:spPr>
          <a:xfrm>
            <a:off x="1691680" y="181462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>
                <a:solidFill>
                  <a:schemeClr val="tx2">
                    <a:lumMod val="75000"/>
                  </a:schemeClr>
                </a:solidFill>
              </a:rPr>
              <a:t>Consequence</a:t>
            </a:r>
            <a:endParaRPr lang="fr-FR" sz="1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-36512" y="242262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β-catenin stability→ uncontrolled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cell proliferation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endParaRPr lang="fr-FR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9" name="Ellipse 38"/>
          <p:cNvSpPr/>
          <p:nvPr/>
        </p:nvSpPr>
        <p:spPr>
          <a:xfrm>
            <a:off x="-324544" y="3246851"/>
            <a:ext cx="2088232" cy="428547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65000"/>
                </a:schemeClr>
              </a:gs>
              <a:gs pos="50000">
                <a:schemeClr val="tx2">
                  <a:lumMod val="75000"/>
                  <a:alpha val="34000"/>
                </a:schemeClr>
              </a:gs>
              <a:gs pos="100000">
                <a:schemeClr val="tx2">
                  <a:lumMod val="20000"/>
                  <a:lumOff val="80000"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ZoneTexte 39"/>
          <p:cNvSpPr txBox="1"/>
          <p:nvPr/>
        </p:nvSpPr>
        <p:spPr>
          <a:xfrm>
            <a:off x="-86575" y="3285580"/>
            <a:ext cx="1792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Previously</a:t>
            </a:r>
            <a:endParaRPr lang="fr-FR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13551" y="383143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Cell culture: high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glucose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↗ β-catenin expression (A)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and stimulation of cell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proliferation (B)</a:t>
            </a:r>
            <a:endParaRPr lang="fr-FR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pSp>
        <p:nvGrpSpPr>
          <p:cNvPr id="45" name="Groupe 44"/>
          <p:cNvGrpSpPr/>
          <p:nvPr/>
        </p:nvGrpSpPr>
        <p:grpSpPr>
          <a:xfrm>
            <a:off x="35978" y="4627015"/>
            <a:ext cx="1878470" cy="1579345"/>
            <a:chOff x="35978" y="4264978"/>
            <a:chExt cx="1878470" cy="157934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211" y="4323498"/>
              <a:ext cx="1773237" cy="15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ZoneTexte 43"/>
            <p:cNvSpPr txBox="1"/>
            <p:nvPr/>
          </p:nvSpPr>
          <p:spPr>
            <a:xfrm>
              <a:off x="35978" y="4264978"/>
              <a:ext cx="3600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chemeClr val="tx2">
                      <a:lumMod val="75000"/>
                    </a:schemeClr>
                  </a:solidFill>
                </a:rPr>
                <a:t>A</a:t>
              </a:r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1856499" y="4596613"/>
            <a:ext cx="2045437" cy="1784715"/>
            <a:chOff x="2138358" y="4219946"/>
            <a:chExt cx="2045437" cy="178471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9732" y="4323498"/>
              <a:ext cx="2024063" cy="1681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ZoneTexte 47"/>
            <p:cNvSpPr txBox="1"/>
            <p:nvPr/>
          </p:nvSpPr>
          <p:spPr>
            <a:xfrm>
              <a:off x="2138358" y="4219946"/>
              <a:ext cx="21602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1600" b="1" dirty="0" smtClean="0">
                  <a:solidFill>
                    <a:schemeClr val="tx2">
                      <a:lumMod val="75000"/>
                    </a:schemeClr>
                  </a:solidFill>
                </a:rPr>
                <a:t>B</a:t>
              </a:r>
              <a:endParaRPr lang="fr-FR" sz="1600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sp>
        <p:nvSpPr>
          <p:cNvPr id="52" name="ZoneTexte 51"/>
          <p:cNvSpPr txBox="1"/>
          <p:nvPr/>
        </p:nvSpPr>
        <p:spPr>
          <a:xfrm>
            <a:off x="4644008" y="4069521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Tx/>
              <a:buChar char="-"/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4 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200" b="1" dirty="0" err="1" smtClean="0">
                <a:solidFill>
                  <a:schemeClr val="tx2">
                    <a:lumMod val="75000"/>
                  </a:schemeClr>
                </a:solidFill>
              </a:rPr>
              <a:t>GlcNAc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sites at the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N-term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of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β-catenin: S23/T40/T41/T112</a:t>
            </a:r>
          </a:p>
          <a:p>
            <a:pPr marL="171450" indent="-171450" algn="just">
              <a:buFontTx/>
              <a:buChar char="-"/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2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of those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D-box: T40/T41</a:t>
            </a:r>
          </a:p>
          <a:p>
            <a:pPr marL="171450" indent="-171450" algn="just">
              <a:buFontTx/>
              <a:buChar char="-"/>
            </a:pP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T41 is key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residue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for β-catenin degradation</a:t>
            </a:r>
            <a:endParaRPr lang="fr-FR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endParaRPr lang="fr-FR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292" y="5373216"/>
            <a:ext cx="3599417" cy="8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0272" y="6623774"/>
            <a:ext cx="24482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Olivier Van-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</a:rPr>
              <a:t>Stichelen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., 2014)</a:t>
            </a:r>
            <a:endParaRPr lang="fr-FR" sz="1100" dirty="0"/>
          </a:p>
        </p:txBody>
      </p:sp>
      <p:sp>
        <p:nvSpPr>
          <p:cNvPr id="55" name="Rectangle 54"/>
          <p:cNvSpPr/>
          <p:nvPr/>
        </p:nvSpPr>
        <p:spPr>
          <a:xfrm>
            <a:off x="0" y="660726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  <a:t>(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Olivier Van-</a:t>
            </a:r>
            <a:r>
              <a:rPr lang="en-US" sz="1100" b="1" dirty="0" err="1">
                <a:solidFill>
                  <a:schemeClr val="tx2">
                    <a:lumMod val="75000"/>
                  </a:schemeClr>
                </a:solidFill>
              </a:rPr>
              <a:t>Stichelen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100" b="1" i="1" dirty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en-US" sz="1100" b="1" dirty="0">
                <a:solidFill>
                  <a:schemeClr val="tx2">
                    <a:lumMod val="75000"/>
                  </a:schemeClr>
                </a:solidFill>
              </a:rPr>
              <a:t>., </a:t>
            </a:r>
            <a:r>
              <a:rPr lang="en-US" sz="1100" b="1" dirty="0" smtClean="0">
                <a:solidFill>
                  <a:schemeClr val="tx2">
                    <a:lumMod val="75000"/>
                  </a:schemeClr>
                </a:solidFill>
              </a:rPr>
              <a:t>2012)</a:t>
            </a:r>
            <a:endParaRPr lang="fr-FR" sz="1100" dirty="0"/>
          </a:p>
        </p:txBody>
      </p:sp>
    </p:spTree>
    <p:extLst>
      <p:ext uri="{BB962C8B-B14F-4D97-AF65-F5344CB8AC3E}">
        <p14:creationId xmlns="" xmlns:p14="http://schemas.microsoft.com/office/powerpoint/2010/main" val="378790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e 72"/>
          <p:cNvGrpSpPr/>
          <p:nvPr/>
        </p:nvGrpSpPr>
        <p:grpSpPr>
          <a:xfrm>
            <a:off x="4236339" y="2060848"/>
            <a:ext cx="4907661" cy="1761321"/>
            <a:chOff x="3347864" y="3193231"/>
            <a:chExt cx="4907661" cy="1761321"/>
          </a:xfrm>
        </p:grpSpPr>
        <p:grpSp>
          <p:nvGrpSpPr>
            <p:cNvPr id="26" name="Groupe 1700"/>
            <p:cNvGrpSpPr/>
            <p:nvPr/>
          </p:nvGrpSpPr>
          <p:grpSpPr>
            <a:xfrm>
              <a:off x="4499992" y="4111188"/>
              <a:ext cx="624321" cy="253916"/>
              <a:chOff x="2195736" y="5053510"/>
              <a:chExt cx="713589" cy="338592"/>
            </a:xfrm>
            <a:solidFill>
              <a:srgbClr val="FF3300"/>
            </a:solidFill>
          </p:grpSpPr>
          <p:sp>
            <p:nvSpPr>
              <p:cNvPr id="29" name="Rectangle à coins arrondis 28"/>
              <p:cNvSpPr/>
              <p:nvPr/>
            </p:nvSpPr>
            <p:spPr>
              <a:xfrm>
                <a:off x="2195736" y="5085184"/>
                <a:ext cx="576064" cy="288032"/>
              </a:xfrm>
              <a:prstGeom prst="roundRect">
                <a:avLst>
                  <a:gd name="adj" fmla="val 36508"/>
                </a:avLst>
              </a:prstGeom>
              <a:grpFill/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>
                <a:off x="2240596" y="5053510"/>
                <a:ext cx="668729" cy="338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OGT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50" name="Groupe 49"/>
            <p:cNvGrpSpPr/>
            <p:nvPr/>
          </p:nvGrpSpPr>
          <p:grpSpPr>
            <a:xfrm>
              <a:off x="4572000" y="4653136"/>
              <a:ext cx="554717" cy="253916"/>
              <a:chOff x="5148064" y="3842631"/>
              <a:chExt cx="554717" cy="253916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5148064" y="3861048"/>
                <a:ext cx="504000" cy="216000"/>
              </a:xfrm>
              <a:prstGeom prst="roundRect">
                <a:avLst>
                  <a:gd name="adj" fmla="val 36508"/>
                </a:avLst>
              </a:prstGeom>
              <a:solidFill>
                <a:srgbClr val="008000"/>
              </a:solidFill>
              <a:ln w="3175">
                <a:solidFill>
                  <a:srgbClr val="00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ZoneTexte 27"/>
              <p:cNvSpPr txBox="1"/>
              <p:nvPr/>
            </p:nvSpPr>
            <p:spPr>
              <a:xfrm>
                <a:off x="5184447" y="3842631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OGA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21" name="ZoneTexte 20"/>
            <p:cNvSpPr txBox="1"/>
            <p:nvPr/>
          </p:nvSpPr>
          <p:spPr>
            <a:xfrm>
              <a:off x="3971851" y="3193231"/>
              <a:ext cx="153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smtClean="0">
                  <a:solidFill>
                    <a:srgbClr val="008000"/>
                  </a:solidFill>
                </a:rPr>
                <a:t>O-</a:t>
              </a:r>
              <a:r>
                <a:rPr lang="fr-FR" sz="1400" b="1" i="1" dirty="0" err="1" smtClean="0">
                  <a:solidFill>
                    <a:srgbClr val="008000"/>
                  </a:solidFill>
                </a:rPr>
                <a:t>GlcNAcylation</a:t>
              </a:r>
              <a:endParaRPr lang="fr-FR" sz="1400" b="1" i="1" dirty="0">
                <a:solidFill>
                  <a:srgbClr val="008000"/>
                </a:solidFill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5940152" y="3193231"/>
              <a:ext cx="153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smtClean="0">
                  <a:solidFill>
                    <a:schemeClr val="tx2">
                      <a:lumMod val="50000"/>
                    </a:schemeClr>
                  </a:solidFill>
                </a:rPr>
                <a:t>Phosphorylation</a:t>
              </a:r>
              <a:endParaRPr lang="fr-FR" sz="1400" b="1" i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32" name="Groupe 1713"/>
            <p:cNvGrpSpPr/>
            <p:nvPr/>
          </p:nvGrpSpPr>
          <p:grpSpPr>
            <a:xfrm>
              <a:off x="3419871" y="4293096"/>
              <a:ext cx="864000" cy="396000"/>
              <a:chOff x="3275856" y="4820284"/>
              <a:chExt cx="697055" cy="288000"/>
            </a:xfrm>
          </p:grpSpPr>
          <p:sp>
            <p:nvSpPr>
              <p:cNvPr id="33" name="Ellipse 32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grpSp>
          <p:nvGrpSpPr>
            <p:cNvPr id="35" name="Groupe 1713"/>
            <p:cNvGrpSpPr/>
            <p:nvPr/>
          </p:nvGrpSpPr>
          <p:grpSpPr>
            <a:xfrm>
              <a:off x="5460700" y="4293096"/>
              <a:ext cx="864000" cy="396000"/>
              <a:chOff x="3275856" y="4820284"/>
              <a:chExt cx="697055" cy="288000"/>
            </a:xfrm>
          </p:grpSpPr>
          <p:sp>
            <p:nvSpPr>
              <p:cNvPr id="36" name="Ellipse 35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grpSp>
          <p:nvGrpSpPr>
            <p:cNvPr id="38" name="Groupe 1713"/>
            <p:cNvGrpSpPr/>
            <p:nvPr/>
          </p:nvGrpSpPr>
          <p:grpSpPr>
            <a:xfrm>
              <a:off x="7391525" y="4293096"/>
              <a:ext cx="864000" cy="396000"/>
              <a:chOff x="3275856" y="4820284"/>
              <a:chExt cx="697055" cy="288000"/>
            </a:xfrm>
          </p:grpSpPr>
          <p:sp>
            <p:nvSpPr>
              <p:cNvPr id="39" name="Ellipse 38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cxnSp>
          <p:nvCxnSpPr>
            <p:cNvPr id="42" name="Connecteur droit avec flèche 41"/>
            <p:cNvCxnSpPr/>
            <p:nvPr/>
          </p:nvCxnSpPr>
          <p:spPr>
            <a:xfrm flipH="1">
              <a:off x="4380484" y="4460104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>
              <a:off x="4393117" y="4553129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 flipH="1">
              <a:off x="6359671" y="4460862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/>
            <p:cNvCxnSpPr/>
            <p:nvPr/>
          </p:nvCxnSpPr>
          <p:spPr>
            <a:xfrm>
              <a:off x="6372304" y="4553887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ZoneTexte 45"/>
            <p:cNvSpPr txBox="1"/>
            <p:nvPr/>
          </p:nvSpPr>
          <p:spPr>
            <a:xfrm>
              <a:off x="3442897" y="3895164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sp>
          <p:nvSpPr>
            <p:cNvPr id="47" name="Forme libre 46"/>
            <p:cNvSpPr/>
            <p:nvPr/>
          </p:nvSpPr>
          <p:spPr>
            <a:xfrm rot="10980000" flipH="1" flipV="1">
              <a:off x="6444209" y="4603937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 rot="10620000" flipH="1">
              <a:off x="4334993" y="4302514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orme libre 48"/>
            <p:cNvSpPr/>
            <p:nvPr/>
          </p:nvSpPr>
          <p:spPr>
            <a:xfrm rot="10980000" flipH="1" flipV="1">
              <a:off x="4430751" y="4578671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52" name="Connecteur droit 51"/>
            <p:cNvCxnSpPr>
              <a:stCxn id="46" idx="2"/>
              <a:endCxn id="33" idx="0"/>
            </p:cNvCxnSpPr>
            <p:nvPr/>
          </p:nvCxnSpPr>
          <p:spPr>
            <a:xfrm>
              <a:off x="3791425" y="4149080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52"/>
            <p:cNvCxnSpPr/>
            <p:nvPr/>
          </p:nvCxnSpPr>
          <p:spPr>
            <a:xfrm>
              <a:off x="3731654" y="3789040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3347864" y="3501008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>
                  <a:solidFill>
                    <a:srgbClr val="FF3300"/>
                  </a:solidFill>
                </a:rPr>
                <a:t>GlcNAc</a:t>
              </a:r>
              <a:endParaRPr lang="fr-FR" sz="1200" b="1" dirty="0" smtClean="0">
                <a:solidFill>
                  <a:srgbClr val="FF3300"/>
                </a:solidFill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603137" y="3897431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cxnSp>
          <p:nvCxnSpPr>
            <p:cNvPr id="56" name="Connecteur droit 55"/>
            <p:cNvCxnSpPr>
              <a:stCxn id="55" idx="2"/>
            </p:cNvCxnSpPr>
            <p:nvPr/>
          </p:nvCxnSpPr>
          <p:spPr>
            <a:xfrm>
              <a:off x="5951665" y="4151347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ZoneTexte 56"/>
            <p:cNvSpPr txBox="1"/>
            <p:nvPr/>
          </p:nvSpPr>
          <p:spPr>
            <a:xfrm>
              <a:off x="7392978" y="3884798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cxnSp>
          <p:nvCxnSpPr>
            <p:cNvPr id="58" name="Connecteur droit 57"/>
            <p:cNvCxnSpPr>
              <a:stCxn id="57" idx="2"/>
            </p:cNvCxnSpPr>
            <p:nvPr/>
          </p:nvCxnSpPr>
          <p:spPr>
            <a:xfrm>
              <a:off x="7741506" y="4138714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orme libre 58"/>
            <p:cNvSpPr/>
            <p:nvPr/>
          </p:nvSpPr>
          <p:spPr>
            <a:xfrm rot="10620000" flipH="1">
              <a:off x="6413553" y="4314389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6491708" y="4147480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>
                  <a:solidFill>
                    <a:srgbClr val="008000"/>
                  </a:solidFill>
                </a:rPr>
                <a:t>PPase</a:t>
              </a:r>
              <a:endParaRPr lang="fr-FR" sz="1200" b="1" dirty="0" smtClean="0">
                <a:solidFill>
                  <a:srgbClr val="008000"/>
                </a:solidFill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6516974" y="4582644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3300"/>
                  </a:solidFill>
                </a:rPr>
                <a:t>Kinase</a:t>
              </a: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7295704" y="3560383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3300"/>
                  </a:solidFill>
                </a:rPr>
                <a:t>P</a:t>
              </a:r>
            </a:p>
          </p:txBody>
        </p:sp>
        <p:sp>
          <p:nvSpPr>
            <p:cNvPr id="63" name="Ellipse 62"/>
            <p:cNvSpPr/>
            <p:nvPr/>
          </p:nvSpPr>
          <p:spPr>
            <a:xfrm>
              <a:off x="7548477" y="3599898"/>
              <a:ext cx="180000" cy="180000"/>
            </a:xfrm>
            <a:prstGeom prst="ellipse">
              <a:avLst/>
            </a:prstGeom>
            <a:noFill/>
            <a:ln w="31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4" name="Connecteur droit 63"/>
            <p:cNvCxnSpPr/>
            <p:nvPr/>
          </p:nvCxnSpPr>
          <p:spPr>
            <a:xfrm>
              <a:off x="7668344" y="3800915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ZoneTexte 64"/>
            <p:cNvSpPr txBox="1"/>
            <p:nvPr/>
          </p:nvSpPr>
          <p:spPr>
            <a:xfrm>
              <a:off x="6240060" y="4700636"/>
              <a:ext cx="36003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AT</a:t>
              </a:r>
              <a:endParaRPr lang="fr-FR" sz="1050" b="1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139952" y="4653136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H</a:t>
              </a:r>
              <a:r>
                <a:rPr lang="fr-FR" sz="1050" b="1" baseline="-25000" dirty="0" smtClean="0"/>
                <a:t>2</a:t>
              </a:r>
              <a:r>
                <a:rPr lang="fr-FR" sz="1050" b="1" dirty="0" smtClean="0"/>
                <a:t>O</a:t>
              </a:r>
              <a:endParaRPr lang="fr-FR" sz="1050" b="1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5076056" y="4677644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GlcNAc</a:t>
              </a:r>
              <a:endParaRPr lang="fr-FR" sz="1050" b="1" dirty="0"/>
            </a:p>
          </p:txBody>
        </p:sp>
        <p:sp>
          <p:nvSpPr>
            <p:cNvPr id="68" name="ZoneTexte 67"/>
            <p:cNvSpPr txBox="1"/>
            <p:nvPr/>
          </p:nvSpPr>
          <p:spPr>
            <a:xfrm>
              <a:off x="4932040" y="4077072"/>
              <a:ext cx="9361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UDP-</a:t>
              </a:r>
              <a:r>
                <a:rPr lang="fr-FR" sz="1050" b="1" dirty="0" err="1" smtClean="0"/>
                <a:t>GlcNAc</a:t>
              </a:r>
              <a:endParaRPr lang="fr-FR" sz="1050" b="1" dirty="0"/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995936" y="4077072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UDP</a:t>
              </a:r>
              <a:endParaRPr lang="fr-FR" sz="105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6974289" y="4688761"/>
              <a:ext cx="108011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Pyrophosphate</a:t>
              </a:r>
              <a:endParaRPr lang="fr-FR" sz="1050" b="1" dirty="0"/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7092280" y="4077072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H</a:t>
              </a:r>
              <a:r>
                <a:rPr lang="fr-FR" sz="1050" b="1" baseline="-25000" dirty="0" smtClean="0"/>
                <a:t>2</a:t>
              </a:r>
              <a:r>
                <a:rPr lang="fr-FR" sz="1050" b="1" dirty="0" smtClean="0"/>
                <a:t>O</a:t>
              </a:r>
              <a:endParaRPr lang="fr-FR" sz="1050" b="1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6240817" y="4088947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Pi</a:t>
              </a:r>
              <a:endParaRPr lang="fr-FR" sz="1050" b="1" dirty="0"/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4733921" y="0"/>
            <a:ext cx="4410079" cy="1831511"/>
            <a:chOff x="3635896" y="4039184"/>
            <a:chExt cx="4410079" cy="1831511"/>
          </a:xfrm>
        </p:grpSpPr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r="24872"/>
            <a:stretch/>
          </p:blipFill>
          <p:spPr bwMode="auto">
            <a:xfrm>
              <a:off x="6825636" y="4965933"/>
              <a:ext cx="884364" cy="904762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</p:pic>
        <p:cxnSp>
          <p:nvCxnSpPr>
            <p:cNvPr id="76" name="Connecteur droit 75"/>
            <p:cNvCxnSpPr/>
            <p:nvPr/>
          </p:nvCxnSpPr>
          <p:spPr>
            <a:xfrm rot="1620000">
              <a:off x="7448460" y="4459479"/>
              <a:ext cx="89189" cy="100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Forme libre 76"/>
            <p:cNvSpPr/>
            <p:nvPr/>
          </p:nvSpPr>
          <p:spPr>
            <a:xfrm flipH="1">
              <a:off x="5335761" y="4490686"/>
              <a:ext cx="1656000" cy="252000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8" name="Forme libre 77"/>
            <p:cNvSpPr/>
            <p:nvPr/>
          </p:nvSpPr>
          <p:spPr>
            <a:xfrm rot="10800000" flipH="1">
              <a:off x="5359652" y="5110859"/>
              <a:ext cx="1679485" cy="255751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79" name="Groupe 1750"/>
            <p:cNvGrpSpPr/>
            <p:nvPr/>
          </p:nvGrpSpPr>
          <p:grpSpPr>
            <a:xfrm>
              <a:off x="5884970" y="4566270"/>
              <a:ext cx="590342" cy="701816"/>
              <a:chOff x="5884970" y="4566270"/>
              <a:chExt cx="590342" cy="701816"/>
            </a:xfrm>
          </p:grpSpPr>
          <p:grpSp>
            <p:nvGrpSpPr>
              <p:cNvPr id="96" name="Groupe 1700"/>
              <p:cNvGrpSpPr/>
              <p:nvPr/>
            </p:nvGrpSpPr>
            <p:grpSpPr>
              <a:xfrm>
                <a:off x="5884970" y="4566270"/>
                <a:ext cx="576064" cy="288032"/>
                <a:chOff x="2195736" y="5085184"/>
                <a:chExt cx="576064" cy="288032"/>
              </a:xfrm>
              <a:solidFill>
                <a:srgbClr val="FF3300"/>
              </a:solidFill>
            </p:grpSpPr>
            <p:sp>
              <p:nvSpPr>
                <p:cNvPr id="99" name="Rectangle à coins arrondis 98"/>
                <p:cNvSpPr/>
                <p:nvPr/>
              </p:nvSpPr>
              <p:spPr>
                <a:xfrm>
                  <a:off x="2195736" y="5085184"/>
                  <a:ext cx="576064" cy="288032"/>
                </a:xfrm>
                <a:prstGeom prst="roundRect">
                  <a:avLst>
                    <a:gd name="adj" fmla="val 36508"/>
                  </a:avLst>
                </a:prstGeom>
                <a:grpFill/>
                <a:ln w="317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0" name="ZoneTexte 99"/>
                <p:cNvSpPr txBox="1"/>
                <p:nvPr/>
              </p:nvSpPr>
              <p:spPr>
                <a:xfrm>
                  <a:off x="2267743" y="5085184"/>
                  <a:ext cx="464447" cy="276999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OGT</a:t>
                  </a:r>
                  <a:endParaRPr lang="fr-FR" sz="120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97" name="Rectangle à coins arrondis 96"/>
              <p:cNvSpPr/>
              <p:nvPr/>
            </p:nvSpPr>
            <p:spPr>
              <a:xfrm>
                <a:off x="5884970" y="4980054"/>
                <a:ext cx="576064" cy="288032"/>
              </a:xfrm>
              <a:prstGeom prst="roundRect">
                <a:avLst>
                  <a:gd name="adj" fmla="val 36508"/>
                </a:avLst>
              </a:prstGeom>
              <a:solidFill>
                <a:srgbClr val="008000"/>
              </a:solidFill>
              <a:ln w="3175">
                <a:solidFill>
                  <a:srgbClr val="00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ZoneTexte 97"/>
              <p:cNvSpPr txBox="1"/>
              <p:nvPr/>
            </p:nvSpPr>
            <p:spPr>
              <a:xfrm>
                <a:off x="5956978" y="4985387"/>
                <a:ext cx="51833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smtClean="0">
                    <a:solidFill>
                      <a:schemeClr val="bg1"/>
                    </a:solidFill>
                    <a:latin typeface="Calibri" pitchFamily="34" charset="0"/>
                  </a:rPr>
                  <a:t>OGA</a:t>
                </a:r>
                <a:endParaRPr lang="fr-FR" sz="120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pic>
          <p:nvPicPr>
            <p:cNvPr id="8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3460" y="4496093"/>
              <a:ext cx="1177143" cy="904762"/>
            </a:xfrm>
            <a:prstGeom prst="rect">
              <a:avLst/>
            </a:prstGeom>
            <a:solidFill>
              <a:srgbClr val="CCCC00"/>
            </a:solidFill>
            <a:ln>
              <a:noFill/>
            </a:ln>
          </p:spPr>
        </p:pic>
        <p:grpSp>
          <p:nvGrpSpPr>
            <p:cNvPr id="81" name="Groupe 1713"/>
            <p:cNvGrpSpPr/>
            <p:nvPr/>
          </p:nvGrpSpPr>
          <p:grpSpPr>
            <a:xfrm>
              <a:off x="4850651" y="5308566"/>
              <a:ext cx="697055" cy="288000"/>
              <a:chOff x="3275856" y="4820284"/>
              <a:chExt cx="697055" cy="288000"/>
            </a:xfrm>
          </p:grpSpPr>
          <p:sp>
            <p:nvSpPr>
              <p:cNvPr id="94" name="Ellipse 93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5" name="ZoneTexte 94"/>
              <p:cNvSpPr txBox="1"/>
              <p:nvPr/>
            </p:nvSpPr>
            <p:spPr>
              <a:xfrm>
                <a:off x="3275856" y="4834914"/>
                <a:ext cx="697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err="1" smtClean="0"/>
                  <a:t>Protein</a:t>
                </a:r>
                <a:endParaRPr lang="fr-FR" sz="1000" b="1" dirty="0"/>
              </a:p>
            </p:txBody>
          </p:sp>
        </p:grpSp>
        <p:grpSp>
          <p:nvGrpSpPr>
            <p:cNvPr id="82" name="Groupe 1716"/>
            <p:cNvGrpSpPr/>
            <p:nvPr/>
          </p:nvGrpSpPr>
          <p:grpSpPr>
            <a:xfrm>
              <a:off x="7161710" y="4550397"/>
              <a:ext cx="697055" cy="288000"/>
              <a:chOff x="3275856" y="4820284"/>
              <a:chExt cx="697055" cy="288000"/>
            </a:xfrm>
          </p:grpSpPr>
          <p:sp>
            <p:nvSpPr>
              <p:cNvPr id="92" name="Ellipse 91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3" name="ZoneTexte 92"/>
              <p:cNvSpPr txBox="1"/>
              <p:nvPr/>
            </p:nvSpPr>
            <p:spPr>
              <a:xfrm>
                <a:off x="3275856" y="4834914"/>
                <a:ext cx="69705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err="1" smtClean="0"/>
                  <a:t>Protein</a:t>
                </a:r>
                <a:endParaRPr lang="fr-FR" sz="1000" b="1" dirty="0"/>
              </a:p>
            </p:txBody>
          </p:sp>
        </p:grpSp>
        <p:sp>
          <p:nvSpPr>
            <p:cNvPr id="83" name="ZoneTexte 82"/>
            <p:cNvSpPr txBox="1"/>
            <p:nvPr/>
          </p:nvSpPr>
          <p:spPr>
            <a:xfrm>
              <a:off x="4723858" y="4965933"/>
              <a:ext cx="697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err="1" smtClean="0"/>
                <a:t>Ser</a:t>
              </a:r>
              <a:r>
                <a:rPr lang="fr-FR" sz="800" b="1" dirty="0" smtClean="0"/>
                <a:t>/</a:t>
              </a:r>
              <a:r>
                <a:rPr lang="fr-FR" sz="800" b="1" dirty="0" err="1" smtClean="0"/>
                <a:t>Thr</a:t>
              </a:r>
              <a:endParaRPr lang="fr-FR" sz="800" b="1" dirty="0"/>
            </a:p>
          </p:txBody>
        </p:sp>
        <p:cxnSp>
          <p:nvCxnSpPr>
            <p:cNvPr id="84" name="Connecteur droit 83"/>
            <p:cNvCxnSpPr/>
            <p:nvPr/>
          </p:nvCxnSpPr>
          <p:spPr>
            <a:xfrm>
              <a:off x="4983197" y="4865214"/>
              <a:ext cx="67244" cy="15923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Connecteur droit 84"/>
            <p:cNvCxnSpPr/>
            <p:nvPr/>
          </p:nvCxnSpPr>
          <p:spPr>
            <a:xfrm>
              <a:off x="5099022" y="5141969"/>
              <a:ext cx="67244" cy="15923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cteur en arc 85"/>
            <p:cNvCxnSpPr/>
            <p:nvPr/>
          </p:nvCxnSpPr>
          <p:spPr>
            <a:xfrm rot="7980000">
              <a:off x="7693454" y="5416168"/>
              <a:ext cx="86230" cy="72008"/>
            </a:xfrm>
            <a:prstGeom prst="curvedConnector3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ZoneTexte 86"/>
            <p:cNvSpPr txBox="1"/>
            <p:nvPr/>
          </p:nvSpPr>
          <p:spPr>
            <a:xfrm>
              <a:off x="7671556" y="5359925"/>
              <a:ext cx="3744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/>
                <a:t>O</a:t>
              </a:r>
              <a:r>
                <a:rPr lang="fr-FR" sz="700" dirty="0" smtClean="0"/>
                <a:t>H</a:t>
              </a:r>
              <a:endParaRPr lang="fr-FR" sz="700" dirty="0"/>
            </a:p>
          </p:txBody>
        </p:sp>
        <p:sp>
          <p:nvSpPr>
            <p:cNvPr id="88" name="ZoneTexte 87"/>
            <p:cNvSpPr txBox="1"/>
            <p:nvPr/>
          </p:nvSpPr>
          <p:spPr>
            <a:xfrm>
              <a:off x="7117186" y="4301004"/>
              <a:ext cx="69705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 err="1" smtClean="0"/>
                <a:t>Ser</a:t>
              </a:r>
              <a:r>
                <a:rPr lang="fr-FR" sz="800" b="1" dirty="0" smtClean="0"/>
                <a:t>/</a:t>
              </a:r>
              <a:r>
                <a:rPr lang="fr-FR" sz="800" b="1" dirty="0" err="1" smtClean="0"/>
                <a:t>Thr</a:t>
              </a:r>
              <a:endParaRPr lang="fr-FR" sz="800" b="1" dirty="0"/>
            </a:p>
          </p:txBody>
        </p:sp>
        <p:cxnSp>
          <p:nvCxnSpPr>
            <p:cNvPr id="89" name="Connecteur droit 88"/>
            <p:cNvCxnSpPr/>
            <p:nvPr/>
          </p:nvCxnSpPr>
          <p:spPr>
            <a:xfrm rot="1620000">
              <a:off x="7376666" y="4256468"/>
              <a:ext cx="72000" cy="7200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ZoneTexte 89"/>
            <p:cNvSpPr txBox="1"/>
            <p:nvPr/>
          </p:nvSpPr>
          <p:spPr>
            <a:xfrm>
              <a:off x="7231942" y="4100159"/>
              <a:ext cx="37441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/>
                <a:t>O</a:t>
              </a:r>
              <a:r>
                <a:rPr lang="fr-FR" sz="700" dirty="0" smtClean="0"/>
                <a:t>H</a:t>
              </a:r>
              <a:endParaRPr lang="fr-FR" sz="700" dirty="0"/>
            </a:p>
          </p:txBody>
        </p:sp>
        <p:sp>
          <p:nvSpPr>
            <p:cNvPr id="91" name="ZoneTexte 90"/>
            <p:cNvSpPr txBox="1"/>
            <p:nvPr/>
          </p:nvSpPr>
          <p:spPr>
            <a:xfrm>
              <a:off x="3635896" y="4039184"/>
              <a:ext cx="153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smtClean="0">
                  <a:solidFill>
                    <a:srgbClr val="008000"/>
                  </a:solidFill>
                </a:rPr>
                <a:t>O-</a:t>
              </a:r>
              <a:r>
                <a:rPr lang="fr-FR" sz="1400" b="1" i="1" dirty="0" err="1" smtClean="0">
                  <a:solidFill>
                    <a:srgbClr val="008000"/>
                  </a:solidFill>
                </a:rPr>
                <a:t>GlcNAcylation</a:t>
              </a:r>
              <a:endParaRPr lang="fr-FR" sz="1400" b="1" i="1" dirty="0">
                <a:solidFill>
                  <a:srgbClr val="008000"/>
                </a:solidFill>
              </a:endParaRPr>
            </a:p>
          </p:txBody>
        </p:sp>
      </p:grpSp>
      <p:sp>
        <p:nvSpPr>
          <p:cNvPr id="114" name="ZoneTexte 113"/>
          <p:cNvSpPr txBox="1"/>
          <p:nvPr/>
        </p:nvSpPr>
        <p:spPr>
          <a:xfrm>
            <a:off x="1691680" y="404664"/>
            <a:ext cx="720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 smtClean="0"/>
              <a:t>3’</a:t>
            </a:r>
            <a:endParaRPr lang="fr-FR" sz="1050" b="1" dirty="0"/>
          </a:p>
        </p:txBody>
      </p:sp>
      <p:grpSp>
        <p:nvGrpSpPr>
          <p:cNvPr id="171" name="Groupe 170"/>
          <p:cNvGrpSpPr/>
          <p:nvPr/>
        </p:nvGrpSpPr>
        <p:grpSpPr>
          <a:xfrm>
            <a:off x="-166880" y="44624"/>
            <a:ext cx="2183416" cy="3010688"/>
            <a:chOff x="-166880" y="2321584"/>
            <a:chExt cx="2183416" cy="3010688"/>
          </a:xfrm>
        </p:grpSpPr>
        <p:sp>
          <p:nvSpPr>
            <p:cNvPr id="111" name="Forme libre 110"/>
            <p:cNvSpPr/>
            <p:nvPr/>
          </p:nvSpPr>
          <p:spPr>
            <a:xfrm>
              <a:off x="159616" y="2502776"/>
              <a:ext cx="972000" cy="180000"/>
            </a:xfrm>
            <a:custGeom>
              <a:avLst/>
              <a:gdLst>
                <a:gd name="connsiteX0" fmla="*/ 0 w 1569493"/>
                <a:gd name="connsiteY0" fmla="*/ 0 h 241110"/>
                <a:gd name="connsiteX1" fmla="*/ 859809 w 1569493"/>
                <a:gd name="connsiteY1" fmla="*/ 54591 h 241110"/>
                <a:gd name="connsiteX2" fmla="*/ 1378424 w 1569493"/>
                <a:gd name="connsiteY2" fmla="*/ 218364 h 241110"/>
                <a:gd name="connsiteX3" fmla="*/ 1569493 w 1569493"/>
                <a:gd name="connsiteY3" fmla="*/ 191069 h 241110"/>
                <a:gd name="connsiteX4" fmla="*/ 1569493 w 1569493"/>
                <a:gd name="connsiteY4" fmla="*/ 191069 h 24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493" h="241110">
                  <a:moveTo>
                    <a:pt x="0" y="0"/>
                  </a:moveTo>
                  <a:cubicBezTo>
                    <a:pt x="315036" y="9098"/>
                    <a:pt x="630072" y="18197"/>
                    <a:pt x="859809" y="54591"/>
                  </a:cubicBezTo>
                  <a:cubicBezTo>
                    <a:pt x="1089546" y="90985"/>
                    <a:pt x="1260144" y="195618"/>
                    <a:pt x="1378424" y="218364"/>
                  </a:cubicBezTo>
                  <a:cubicBezTo>
                    <a:pt x="1496704" y="241110"/>
                    <a:pt x="1569493" y="191069"/>
                    <a:pt x="1569493" y="191069"/>
                  </a:cubicBezTo>
                  <a:lnTo>
                    <a:pt x="1569493" y="191069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2" name="Forme libre 111"/>
            <p:cNvSpPr/>
            <p:nvPr/>
          </p:nvSpPr>
          <p:spPr>
            <a:xfrm>
              <a:off x="1296536" y="2661313"/>
              <a:ext cx="720000" cy="288000"/>
            </a:xfrm>
            <a:custGeom>
              <a:avLst/>
              <a:gdLst>
                <a:gd name="connsiteX0" fmla="*/ 0 w 1132764"/>
                <a:gd name="connsiteY0" fmla="*/ 0 h 504967"/>
                <a:gd name="connsiteX1" fmla="*/ 709683 w 1132764"/>
                <a:gd name="connsiteY1" fmla="*/ 163773 h 504967"/>
                <a:gd name="connsiteX2" fmla="*/ 1132764 w 1132764"/>
                <a:gd name="connsiteY2" fmla="*/ 504967 h 504967"/>
                <a:gd name="connsiteX3" fmla="*/ 1132764 w 1132764"/>
                <a:gd name="connsiteY3" fmla="*/ 504967 h 504967"/>
                <a:gd name="connsiteX4" fmla="*/ 1132764 w 1132764"/>
                <a:gd name="connsiteY4" fmla="*/ 504967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764" h="504967">
                  <a:moveTo>
                    <a:pt x="0" y="0"/>
                  </a:moveTo>
                  <a:cubicBezTo>
                    <a:pt x="260444" y="39806"/>
                    <a:pt x="520889" y="79612"/>
                    <a:pt x="709683" y="163773"/>
                  </a:cubicBezTo>
                  <a:cubicBezTo>
                    <a:pt x="898477" y="247934"/>
                    <a:pt x="1132764" y="504967"/>
                    <a:pt x="1132764" y="504967"/>
                  </a:cubicBezTo>
                  <a:lnTo>
                    <a:pt x="1132764" y="504967"/>
                  </a:lnTo>
                  <a:lnTo>
                    <a:pt x="1132764" y="504967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827584" y="2376176"/>
              <a:ext cx="576000" cy="288000"/>
            </a:xfrm>
            <a:prstGeom prst="ellipse">
              <a:avLst/>
            </a:prstGeom>
            <a:solidFill>
              <a:srgbClr val="9966FF">
                <a:alpha val="76000"/>
              </a:srgbClr>
            </a:solidFill>
            <a:ln w="635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755576" y="2654328"/>
              <a:ext cx="684000" cy="396000"/>
            </a:xfrm>
            <a:prstGeom prst="ellipse">
              <a:avLst/>
            </a:prstGeom>
            <a:solidFill>
              <a:srgbClr val="9966FF">
                <a:alpha val="97000"/>
              </a:srgbClr>
            </a:solidFill>
            <a:ln w="635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3" name="ZoneTexte 102"/>
            <p:cNvSpPr txBox="1"/>
            <p:nvPr/>
          </p:nvSpPr>
          <p:spPr>
            <a:xfrm>
              <a:off x="899592" y="270892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latin typeface="Calibri" pitchFamily="34" charset="0"/>
                </a:rPr>
                <a:t>60S</a:t>
              </a:r>
              <a:endParaRPr lang="fr-FR" sz="1200" b="1" dirty="0">
                <a:latin typeface="Calibri" pitchFamily="34" charset="0"/>
              </a:endParaRP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917008" y="2379944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latin typeface="Calibri" pitchFamily="34" charset="0"/>
                </a:rPr>
                <a:t>40S</a:t>
              </a:r>
              <a:endParaRPr lang="fr-FR" sz="1200" b="1" dirty="0">
                <a:latin typeface="Calibri" pitchFamily="34" charset="0"/>
              </a:endParaRPr>
            </a:p>
          </p:txBody>
        </p:sp>
        <p:sp>
          <p:nvSpPr>
            <p:cNvPr id="113" name="ZoneTexte 112"/>
            <p:cNvSpPr txBox="1"/>
            <p:nvPr/>
          </p:nvSpPr>
          <p:spPr>
            <a:xfrm>
              <a:off x="-166880" y="2321584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5’</a:t>
              </a:r>
              <a:endParaRPr lang="fr-FR" sz="1050" b="1" dirty="0"/>
            </a:p>
          </p:txBody>
        </p:sp>
        <p:sp>
          <p:nvSpPr>
            <p:cNvPr id="115" name="Forme libre 114"/>
            <p:cNvSpPr/>
            <p:nvPr/>
          </p:nvSpPr>
          <p:spPr>
            <a:xfrm>
              <a:off x="898476" y="3057097"/>
              <a:ext cx="227463" cy="668740"/>
            </a:xfrm>
            <a:custGeom>
              <a:avLst/>
              <a:gdLst>
                <a:gd name="connsiteX0" fmla="*/ 179696 w 227463"/>
                <a:gd name="connsiteY0" fmla="*/ 0 h 668740"/>
                <a:gd name="connsiteX1" fmla="*/ 2275 w 227463"/>
                <a:gd name="connsiteY1" fmla="*/ 136477 h 668740"/>
                <a:gd name="connsiteX2" fmla="*/ 193344 w 227463"/>
                <a:gd name="connsiteY2" fmla="*/ 232012 h 668740"/>
                <a:gd name="connsiteX3" fmla="*/ 206992 w 227463"/>
                <a:gd name="connsiteY3" fmla="*/ 477671 h 668740"/>
                <a:gd name="connsiteX4" fmla="*/ 84162 w 227463"/>
                <a:gd name="connsiteY4" fmla="*/ 668740 h 668740"/>
                <a:gd name="connsiteX5" fmla="*/ 84162 w 227463"/>
                <a:gd name="connsiteY5" fmla="*/ 668740 h 668740"/>
                <a:gd name="connsiteX6" fmla="*/ 84162 w 227463"/>
                <a:gd name="connsiteY6" fmla="*/ 668740 h 66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463" h="668740">
                  <a:moveTo>
                    <a:pt x="179696" y="0"/>
                  </a:moveTo>
                  <a:cubicBezTo>
                    <a:pt x="89848" y="48904"/>
                    <a:pt x="0" y="97808"/>
                    <a:pt x="2275" y="136477"/>
                  </a:cubicBezTo>
                  <a:cubicBezTo>
                    <a:pt x="4550" y="175146"/>
                    <a:pt x="159225" y="175146"/>
                    <a:pt x="193344" y="232012"/>
                  </a:cubicBezTo>
                  <a:cubicBezTo>
                    <a:pt x="227463" y="288878"/>
                    <a:pt x="225189" y="404883"/>
                    <a:pt x="206992" y="477671"/>
                  </a:cubicBezTo>
                  <a:cubicBezTo>
                    <a:pt x="188795" y="550459"/>
                    <a:pt x="84162" y="668740"/>
                    <a:pt x="84162" y="668740"/>
                  </a:cubicBezTo>
                  <a:lnTo>
                    <a:pt x="84162" y="668740"/>
                  </a:lnTo>
                  <a:lnTo>
                    <a:pt x="84162" y="668740"/>
                  </a:lnTo>
                </a:path>
              </a:pathLst>
            </a:cu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Rectangle à coins arrondis 115"/>
            <p:cNvSpPr/>
            <p:nvPr/>
          </p:nvSpPr>
          <p:spPr>
            <a:xfrm>
              <a:off x="1088320" y="2998105"/>
              <a:ext cx="468000" cy="180000"/>
            </a:xfrm>
            <a:prstGeom prst="roundRect">
              <a:avLst>
                <a:gd name="adj" fmla="val 36508"/>
              </a:avLst>
            </a:prstGeom>
            <a:solidFill>
              <a:srgbClr val="FF33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1105735" y="2970809"/>
              <a:ext cx="4644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Calibri" pitchFamily="34" charset="0"/>
                </a:rPr>
                <a:t>OGT</a:t>
              </a:r>
              <a:endParaRPr lang="fr-FR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cxnSp>
          <p:nvCxnSpPr>
            <p:cNvPr id="119" name="Connecteur droit 118"/>
            <p:cNvCxnSpPr/>
            <p:nvPr/>
          </p:nvCxnSpPr>
          <p:spPr>
            <a:xfrm flipH="1" flipV="1">
              <a:off x="745695" y="3175800"/>
              <a:ext cx="180000" cy="177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Connecteur droit 120"/>
            <p:cNvCxnSpPr/>
            <p:nvPr/>
          </p:nvCxnSpPr>
          <p:spPr>
            <a:xfrm rot="1140000" flipV="1">
              <a:off x="1091820" y="3383588"/>
              <a:ext cx="246139" cy="413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Connecteur droit 122"/>
            <p:cNvCxnSpPr>
              <a:stCxn id="115" idx="3"/>
            </p:cNvCxnSpPr>
            <p:nvPr/>
          </p:nvCxnSpPr>
          <p:spPr>
            <a:xfrm>
              <a:off x="1105468" y="3534768"/>
              <a:ext cx="243588" cy="730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7" name="Groupe 126"/>
            <p:cNvGrpSpPr/>
            <p:nvPr/>
          </p:nvGrpSpPr>
          <p:grpSpPr>
            <a:xfrm>
              <a:off x="1172641" y="3266072"/>
              <a:ext cx="464447" cy="307777"/>
              <a:chOff x="422832" y="3615113"/>
              <a:chExt cx="464447" cy="307777"/>
            </a:xfrm>
          </p:grpSpPr>
          <p:sp>
            <p:nvSpPr>
              <p:cNvPr id="128" name="Hexagone 127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9" name="ZoneTexte 128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grpSp>
          <p:nvGrpSpPr>
            <p:cNvPr id="130" name="Groupe 129"/>
            <p:cNvGrpSpPr/>
            <p:nvPr/>
          </p:nvGrpSpPr>
          <p:grpSpPr>
            <a:xfrm>
              <a:off x="1136800" y="3516095"/>
              <a:ext cx="464447" cy="307777"/>
              <a:chOff x="422832" y="3615113"/>
              <a:chExt cx="464447" cy="307777"/>
            </a:xfrm>
          </p:grpSpPr>
          <p:sp>
            <p:nvSpPr>
              <p:cNvPr id="131" name="Hexagone 130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2" name="ZoneTexte 131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096" y="4071692"/>
              <a:ext cx="1260000" cy="1030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36" name="Connecteur droit avec flèche 135"/>
            <p:cNvCxnSpPr/>
            <p:nvPr/>
          </p:nvCxnSpPr>
          <p:spPr>
            <a:xfrm>
              <a:off x="1043608" y="3755632"/>
              <a:ext cx="0" cy="432048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6" name="Groupe 125"/>
            <p:cNvGrpSpPr/>
            <p:nvPr/>
          </p:nvGrpSpPr>
          <p:grpSpPr>
            <a:xfrm>
              <a:off x="405416" y="4345359"/>
              <a:ext cx="464447" cy="307777"/>
              <a:chOff x="422832" y="3615113"/>
              <a:chExt cx="464447" cy="307777"/>
            </a:xfrm>
          </p:grpSpPr>
          <p:sp>
            <p:nvSpPr>
              <p:cNvPr id="124" name="Hexagone 123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5" name="ZoneTexte 124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grpSp>
          <p:nvGrpSpPr>
            <p:cNvPr id="137" name="Groupe 136"/>
            <p:cNvGrpSpPr/>
            <p:nvPr/>
          </p:nvGrpSpPr>
          <p:grpSpPr>
            <a:xfrm>
              <a:off x="557816" y="3041664"/>
              <a:ext cx="464447" cy="307777"/>
              <a:chOff x="422832" y="3615113"/>
              <a:chExt cx="464447" cy="307777"/>
            </a:xfrm>
          </p:grpSpPr>
          <p:sp>
            <p:nvSpPr>
              <p:cNvPr id="138" name="Hexagone 137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9" name="ZoneTexte 138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grpSp>
          <p:nvGrpSpPr>
            <p:cNvPr id="140" name="Groupe 139"/>
            <p:cNvGrpSpPr/>
            <p:nvPr/>
          </p:nvGrpSpPr>
          <p:grpSpPr>
            <a:xfrm>
              <a:off x="1242216" y="4053559"/>
              <a:ext cx="464447" cy="307777"/>
              <a:chOff x="422832" y="3615113"/>
              <a:chExt cx="464447" cy="307777"/>
            </a:xfrm>
          </p:grpSpPr>
          <p:sp>
            <p:nvSpPr>
              <p:cNvPr id="141" name="Hexagone 140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2" name="ZoneTexte 141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cxnSp>
          <p:nvCxnSpPr>
            <p:cNvPr id="143" name="Connecteur droit 142"/>
            <p:cNvCxnSpPr/>
            <p:nvPr/>
          </p:nvCxnSpPr>
          <p:spPr>
            <a:xfrm flipH="1" flipV="1">
              <a:off x="1151640" y="4203314"/>
              <a:ext cx="180000" cy="177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4" name="Groupe 143"/>
            <p:cNvGrpSpPr/>
            <p:nvPr/>
          </p:nvGrpSpPr>
          <p:grpSpPr>
            <a:xfrm>
              <a:off x="1316496" y="4495472"/>
              <a:ext cx="464447" cy="307777"/>
              <a:chOff x="422832" y="3615113"/>
              <a:chExt cx="464447" cy="307777"/>
            </a:xfrm>
          </p:grpSpPr>
          <p:sp>
            <p:nvSpPr>
              <p:cNvPr id="145" name="Hexagone 144"/>
              <p:cNvSpPr/>
              <p:nvPr/>
            </p:nvSpPr>
            <p:spPr>
              <a:xfrm>
                <a:off x="467544" y="3645024"/>
                <a:ext cx="216000" cy="216000"/>
              </a:xfrm>
              <a:prstGeom prst="hexagon">
                <a:avLst/>
              </a:prstGeom>
              <a:solidFill>
                <a:srgbClr val="FF3300">
                  <a:alpha val="99000"/>
                </a:srgbClr>
              </a:solidFill>
              <a:ln w="63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46" name="ZoneTexte 145"/>
              <p:cNvSpPr txBox="1"/>
              <p:nvPr/>
            </p:nvSpPr>
            <p:spPr>
              <a:xfrm>
                <a:off x="422832" y="3615113"/>
                <a:ext cx="46444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>
                    <a:latin typeface="Calibri" pitchFamily="34" charset="0"/>
                  </a:rPr>
                  <a:t>G</a:t>
                </a:r>
                <a:endParaRPr lang="fr-FR" sz="1400" b="1" dirty="0">
                  <a:latin typeface="Calibri" pitchFamily="34" charset="0"/>
                </a:endParaRPr>
              </a:p>
            </p:txBody>
          </p:sp>
        </p:grpSp>
        <p:sp>
          <p:nvSpPr>
            <p:cNvPr id="147" name="ZoneTexte 146"/>
            <p:cNvSpPr txBox="1"/>
            <p:nvPr/>
          </p:nvSpPr>
          <p:spPr>
            <a:xfrm>
              <a:off x="392689" y="5078356"/>
              <a:ext cx="134512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Full-</a:t>
              </a:r>
              <a:r>
                <a:rPr lang="fr-FR" sz="1050" b="1" dirty="0" err="1" smtClean="0"/>
                <a:t>length</a:t>
              </a:r>
              <a:r>
                <a:rPr lang="fr-FR" sz="1050" b="1" dirty="0" smtClean="0"/>
                <a:t> </a:t>
              </a:r>
              <a:r>
                <a:rPr lang="fr-FR" sz="1050" b="1" dirty="0" err="1" smtClean="0"/>
                <a:t>protein</a:t>
              </a:r>
              <a:endParaRPr lang="fr-FR" sz="1050" b="1" dirty="0"/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3929" y="3405472"/>
              <a:ext cx="112910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Nascent</a:t>
              </a:r>
              <a:endParaRPr lang="fr-FR" sz="1050" b="1" dirty="0" smtClean="0"/>
            </a:p>
            <a:p>
              <a:pPr algn="ctr"/>
              <a:r>
                <a:rPr lang="fr-FR" sz="1050" b="1" dirty="0" smtClean="0"/>
                <a:t> polypeptide</a:t>
              </a:r>
              <a:endParaRPr lang="fr-FR" sz="1050" b="1" dirty="0"/>
            </a:p>
          </p:txBody>
        </p:sp>
      </p:grpSp>
      <p:grpSp>
        <p:nvGrpSpPr>
          <p:cNvPr id="262" name="Groupe 261"/>
          <p:cNvGrpSpPr/>
          <p:nvPr/>
        </p:nvGrpSpPr>
        <p:grpSpPr>
          <a:xfrm>
            <a:off x="1831928" y="51444"/>
            <a:ext cx="2586176" cy="3377556"/>
            <a:chOff x="1831928" y="51444"/>
            <a:chExt cx="2586176" cy="3377556"/>
          </a:xfrm>
        </p:grpSpPr>
        <p:sp>
          <p:nvSpPr>
            <p:cNvPr id="149" name="Forme libre 148"/>
            <p:cNvSpPr/>
            <p:nvPr/>
          </p:nvSpPr>
          <p:spPr>
            <a:xfrm>
              <a:off x="2139016" y="243232"/>
              <a:ext cx="972000" cy="180000"/>
            </a:xfrm>
            <a:custGeom>
              <a:avLst/>
              <a:gdLst>
                <a:gd name="connsiteX0" fmla="*/ 0 w 1569493"/>
                <a:gd name="connsiteY0" fmla="*/ 0 h 241110"/>
                <a:gd name="connsiteX1" fmla="*/ 859809 w 1569493"/>
                <a:gd name="connsiteY1" fmla="*/ 54591 h 241110"/>
                <a:gd name="connsiteX2" fmla="*/ 1378424 w 1569493"/>
                <a:gd name="connsiteY2" fmla="*/ 218364 h 241110"/>
                <a:gd name="connsiteX3" fmla="*/ 1569493 w 1569493"/>
                <a:gd name="connsiteY3" fmla="*/ 191069 h 241110"/>
                <a:gd name="connsiteX4" fmla="*/ 1569493 w 1569493"/>
                <a:gd name="connsiteY4" fmla="*/ 191069 h 241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9493" h="241110">
                  <a:moveTo>
                    <a:pt x="0" y="0"/>
                  </a:moveTo>
                  <a:cubicBezTo>
                    <a:pt x="315036" y="9098"/>
                    <a:pt x="630072" y="18197"/>
                    <a:pt x="859809" y="54591"/>
                  </a:cubicBezTo>
                  <a:cubicBezTo>
                    <a:pt x="1089546" y="90985"/>
                    <a:pt x="1260144" y="195618"/>
                    <a:pt x="1378424" y="218364"/>
                  </a:cubicBezTo>
                  <a:cubicBezTo>
                    <a:pt x="1496704" y="241110"/>
                    <a:pt x="1569493" y="191069"/>
                    <a:pt x="1569493" y="191069"/>
                  </a:cubicBezTo>
                  <a:lnTo>
                    <a:pt x="1569493" y="191069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0" name="Forme libre 149"/>
            <p:cNvSpPr/>
            <p:nvPr/>
          </p:nvSpPr>
          <p:spPr>
            <a:xfrm>
              <a:off x="3275936" y="401769"/>
              <a:ext cx="720000" cy="288000"/>
            </a:xfrm>
            <a:custGeom>
              <a:avLst/>
              <a:gdLst>
                <a:gd name="connsiteX0" fmla="*/ 0 w 1132764"/>
                <a:gd name="connsiteY0" fmla="*/ 0 h 504967"/>
                <a:gd name="connsiteX1" fmla="*/ 709683 w 1132764"/>
                <a:gd name="connsiteY1" fmla="*/ 163773 h 504967"/>
                <a:gd name="connsiteX2" fmla="*/ 1132764 w 1132764"/>
                <a:gd name="connsiteY2" fmla="*/ 504967 h 504967"/>
                <a:gd name="connsiteX3" fmla="*/ 1132764 w 1132764"/>
                <a:gd name="connsiteY3" fmla="*/ 504967 h 504967"/>
                <a:gd name="connsiteX4" fmla="*/ 1132764 w 1132764"/>
                <a:gd name="connsiteY4" fmla="*/ 504967 h 504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2764" h="504967">
                  <a:moveTo>
                    <a:pt x="0" y="0"/>
                  </a:moveTo>
                  <a:cubicBezTo>
                    <a:pt x="260444" y="39806"/>
                    <a:pt x="520889" y="79612"/>
                    <a:pt x="709683" y="163773"/>
                  </a:cubicBezTo>
                  <a:cubicBezTo>
                    <a:pt x="898477" y="247934"/>
                    <a:pt x="1132764" y="504967"/>
                    <a:pt x="1132764" y="504967"/>
                  </a:cubicBezTo>
                  <a:lnTo>
                    <a:pt x="1132764" y="504967"/>
                  </a:lnTo>
                  <a:lnTo>
                    <a:pt x="1132764" y="504967"/>
                  </a:lnTo>
                </a:path>
              </a:pathLst>
            </a:custGeom>
            <a:ln w="1905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1" name="Ellipse 150"/>
            <p:cNvSpPr/>
            <p:nvPr/>
          </p:nvSpPr>
          <p:spPr>
            <a:xfrm>
              <a:off x="2806984" y="116632"/>
              <a:ext cx="576000" cy="288000"/>
            </a:xfrm>
            <a:prstGeom prst="ellipse">
              <a:avLst/>
            </a:prstGeom>
            <a:solidFill>
              <a:srgbClr val="9966FF">
                <a:alpha val="76000"/>
              </a:srgbClr>
            </a:solidFill>
            <a:ln w="635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2" name="Ellipse 151"/>
            <p:cNvSpPr/>
            <p:nvPr/>
          </p:nvSpPr>
          <p:spPr>
            <a:xfrm>
              <a:off x="2734976" y="394784"/>
              <a:ext cx="684000" cy="396000"/>
            </a:xfrm>
            <a:prstGeom prst="ellipse">
              <a:avLst/>
            </a:prstGeom>
            <a:solidFill>
              <a:srgbClr val="9966FF">
                <a:alpha val="97000"/>
              </a:srgbClr>
            </a:solidFill>
            <a:ln w="6350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3" name="ZoneTexte 152"/>
            <p:cNvSpPr txBox="1"/>
            <p:nvPr/>
          </p:nvSpPr>
          <p:spPr>
            <a:xfrm>
              <a:off x="2878992" y="449376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latin typeface="Calibri" pitchFamily="34" charset="0"/>
                </a:rPr>
                <a:t>60S</a:t>
              </a:r>
              <a:endParaRPr lang="fr-FR" sz="1200" b="1" dirty="0">
                <a:latin typeface="Calibri" pitchFamily="34" charset="0"/>
              </a:endParaRPr>
            </a:p>
          </p:txBody>
        </p:sp>
        <p:sp>
          <p:nvSpPr>
            <p:cNvPr id="154" name="ZoneTexte 153"/>
            <p:cNvSpPr txBox="1"/>
            <p:nvPr/>
          </p:nvSpPr>
          <p:spPr>
            <a:xfrm>
              <a:off x="2896408" y="120400"/>
              <a:ext cx="432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latin typeface="Calibri" pitchFamily="34" charset="0"/>
                </a:rPr>
                <a:t>40S</a:t>
              </a:r>
              <a:endParaRPr lang="fr-FR" sz="1200" b="1" dirty="0">
                <a:latin typeface="Calibri" pitchFamily="34" charset="0"/>
              </a:endParaRPr>
            </a:p>
          </p:txBody>
        </p:sp>
        <p:sp>
          <p:nvSpPr>
            <p:cNvPr id="155" name="Forme libre 154"/>
            <p:cNvSpPr/>
            <p:nvPr/>
          </p:nvSpPr>
          <p:spPr>
            <a:xfrm>
              <a:off x="2877876" y="797553"/>
              <a:ext cx="227463" cy="668740"/>
            </a:xfrm>
            <a:custGeom>
              <a:avLst/>
              <a:gdLst>
                <a:gd name="connsiteX0" fmla="*/ 179696 w 227463"/>
                <a:gd name="connsiteY0" fmla="*/ 0 h 668740"/>
                <a:gd name="connsiteX1" fmla="*/ 2275 w 227463"/>
                <a:gd name="connsiteY1" fmla="*/ 136477 h 668740"/>
                <a:gd name="connsiteX2" fmla="*/ 193344 w 227463"/>
                <a:gd name="connsiteY2" fmla="*/ 232012 h 668740"/>
                <a:gd name="connsiteX3" fmla="*/ 206992 w 227463"/>
                <a:gd name="connsiteY3" fmla="*/ 477671 h 668740"/>
                <a:gd name="connsiteX4" fmla="*/ 84162 w 227463"/>
                <a:gd name="connsiteY4" fmla="*/ 668740 h 668740"/>
                <a:gd name="connsiteX5" fmla="*/ 84162 w 227463"/>
                <a:gd name="connsiteY5" fmla="*/ 668740 h 668740"/>
                <a:gd name="connsiteX6" fmla="*/ 84162 w 227463"/>
                <a:gd name="connsiteY6" fmla="*/ 668740 h 668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7463" h="668740">
                  <a:moveTo>
                    <a:pt x="179696" y="0"/>
                  </a:moveTo>
                  <a:cubicBezTo>
                    <a:pt x="89848" y="48904"/>
                    <a:pt x="0" y="97808"/>
                    <a:pt x="2275" y="136477"/>
                  </a:cubicBezTo>
                  <a:cubicBezTo>
                    <a:pt x="4550" y="175146"/>
                    <a:pt x="159225" y="175146"/>
                    <a:pt x="193344" y="232012"/>
                  </a:cubicBezTo>
                  <a:cubicBezTo>
                    <a:pt x="227463" y="288878"/>
                    <a:pt x="225189" y="404883"/>
                    <a:pt x="206992" y="477671"/>
                  </a:cubicBezTo>
                  <a:cubicBezTo>
                    <a:pt x="188795" y="550459"/>
                    <a:pt x="84162" y="668740"/>
                    <a:pt x="84162" y="668740"/>
                  </a:cubicBezTo>
                  <a:lnTo>
                    <a:pt x="84162" y="668740"/>
                  </a:lnTo>
                  <a:lnTo>
                    <a:pt x="84162" y="668740"/>
                  </a:lnTo>
                </a:path>
              </a:pathLst>
            </a:cu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6" name="Rectangle à coins arrondis 155"/>
            <p:cNvSpPr/>
            <p:nvPr/>
          </p:nvSpPr>
          <p:spPr>
            <a:xfrm>
              <a:off x="3067720" y="738561"/>
              <a:ext cx="468000" cy="180000"/>
            </a:xfrm>
            <a:prstGeom prst="roundRect">
              <a:avLst>
                <a:gd name="adj" fmla="val 36508"/>
              </a:avLst>
            </a:prstGeom>
            <a:solidFill>
              <a:srgbClr val="FF3300"/>
            </a:solidFill>
            <a:ln w="31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57" name="ZoneTexte 156"/>
            <p:cNvSpPr txBox="1"/>
            <p:nvPr/>
          </p:nvSpPr>
          <p:spPr>
            <a:xfrm>
              <a:off x="3085135" y="711265"/>
              <a:ext cx="4644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b="1" dirty="0" smtClean="0">
                  <a:solidFill>
                    <a:schemeClr val="bg1"/>
                  </a:solidFill>
                  <a:latin typeface="Calibri" pitchFamily="34" charset="0"/>
                </a:rPr>
                <a:t>OGT</a:t>
              </a:r>
              <a:endParaRPr lang="fr-FR" sz="1200" b="1" dirty="0">
                <a:solidFill>
                  <a:schemeClr val="bg1"/>
                </a:solidFill>
                <a:latin typeface="Calibri" pitchFamily="34" charset="0"/>
              </a:endParaRPr>
            </a:p>
          </p:txBody>
        </p:sp>
        <p:sp>
          <p:nvSpPr>
            <p:cNvPr id="210" name="ZoneTexte 209"/>
            <p:cNvSpPr txBox="1"/>
            <p:nvPr/>
          </p:nvSpPr>
          <p:spPr>
            <a:xfrm>
              <a:off x="3698024" y="490320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3’</a:t>
              </a:r>
              <a:endParaRPr lang="fr-FR" sz="1050" b="1" dirty="0"/>
            </a:p>
          </p:txBody>
        </p:sp>
        <p:sp>
          <p:nvSpPr>
            <p:cNvPr id="211" name="ZoneTexte 210"/>
            <p:cNvSpPr txBox="1"/>
            <p:nvPr/>
          </p:nvSpPr>
          <p:spPr>
            <a:xfrm>
              <a:off x="1831928" y="51444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5’</a:t>
              </a:r>
              <a:endParaRPr lang="fr-FR" sz="1050" b="1" dirty="0"/>
            </a:p>
          </p:txBody>
        </p:sp>
        <p:sp>
          <p:nvSpPr>
            <p:cNvPr id="212" name="Multiplier 211"/>
            <p:cNvSpPr/>
            <p:nvPr/>
          </p:nvSpPr>
          <p:spPr>
            <a:xfrm>
              <a:off x="2960528" y="620688"/>
              <a:ext cx="720080" cy="432048"/>
            </a:xfrm>
            <a:prstGeom prst="mathMultiply">
              <a:avLst>
                <a:gd name="adj1" fmla="val 315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17" name="Groupe 216"/>
            <p:cNvGrpSpPr/>
            <p:nvPr/>
          </p:nvGrpSpPr>
          <p:grpSpPr>
            <a:xfrm>
              <a:off x="3077248" y="1052736"/>
              <a:ext cx="396000" cy="252000"/>
              <a:chOff x="2872388" y="2819257"/>
              <a:chExt cx="432048" cy="276999"/>
            </a:xfrm>
          </p:grpSpPr>
          <p:sp>
            <p:nvSpPr>
              <p:cNvPr id="215" name="Ellipse 214"/>
              <p:cNvSpPr/>
              <p:nvPr/>
            </p:nvSpPr>
            <p:spPr>
              <a:xfrm>
                <a:off x="2915816" y="2852936"/>
                <a:ext cx="288032" cy="21602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6" name="ZoneTexte 215"/>
              <p:cNvSpPr txBox="1"/>
              <p:nvPr/>
            </p:nvSpPr>
            <p:spPr>
              <a:xfrm>
                <a:off x="2872388" y="2819257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>
                    <a:latin typeface="Calibri" pitchFamily="34" charset="0"/>
                  </a:rPr>
                  <a:t>Ub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218" name="Groupe 217"/>
            <p:cNvGrpSpPr/>
            <p:nvPr/>
          </p:nvGrpSpPr>
          <p:grpSpPr>
            <a:xfrm>
              <a:off x="3229648" y="1177840"/>
              <a:ext cx="396000" cy="252000"/>
              <a:chOff x="2872388" y="2819257"/>
              <a:chExt cx="432048" cy="276999"/>
            </a:xfrm>
          </p:grpSpPr>
          <p:sp>
            <p:nvSpPr>
              <p:cNvPr id="219" name="Ellipse 218"/>
              <p:cNvSpPr/>
              <p:nvPr/>
            </p:nvSpPr>
            <p:spPr>
              <a:xfrm>
                <a:off x="2915816" y="2852936"/>
                <a:ext cx="288032" cy="21602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0" name="ZoneTexte 219"/>
              <p:cNvSpPr txBox="1"/>
              <p:nvPr/>
            </p:nvSpPr>
            <p:spPr>
              <a:xfrm>
                <a:off x="2872388" y="2819257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>
                    <a:latin typeface="Calibri" pitchFamily="34" charset="0"/>
                  </a:rPr>
                  <a:t>Ub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221" name="Groupe 220"/>
            <p:cNvGrpSpPr/>
            <p:nvPr/>
          </p:nvGrpSpPr>
          <p:grpSpPr>
            <a:xfrm>
              <a:off x="3368400" y="1302944"/>
              <a:ext cx="396000" cy="252000"/>
              <a:chOff x="2872388" y="2819257"/>
              <a:chExt cx="432048" cy="276999"/>
            </a:xfrm>
          </p:grpSpPr>
          <p:sp>
            <p:nvSpPr>
              <p:cNvPr id="222" name="Ellipse 221"/>
              <p:cNvSpPr/>
              <p:nvPr/>
            </p:nvSpPr>
            <p:spPr>
              <a:xfrm>
                <a:off x="2915816" y="2852936"/>
                <a:ext cx="288032" cy="21602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3" name="ZoneTexte 222"/>
              <p:cNvSpPr txBox="1"/>
              <p:nvPr/>
            </p:nvSpPr>
            <p:spPr>
              <a:xfrm>
                <a:off x="2872388" y="2819257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>
                    <a:latin typeface="Calibri" pitchFamily="34" charset="0"/>
                  </a:rPr>
                  <a:t>Ub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224" name="Groupe 223"/>
            <p:cNvGrpSpPr/>
            <p:nvPr/>
          </p:nvGrpSpPr>
          <p:grpSpPr>
            <a:xfrm>
              <a:off x="3520800" y="1428048"/>
              <a:ext cx="396000" cy="252000"/>
              <a:chOff x="2872388" y="2819257"/>
              <a:chExt cx="432048" cy="276999"/>
            </a:xfrm>
          </p:grpSpPr>
          <p:sp>
            <p:nvSpPr>
              <p:cNvPr id="225" name="Ellipse 224"/>
              <p:cNvSpPr/>
              <p:nvPr/>
            </p:nvSpPr>
            <p:spPr>
              <a:xfrm>
                <a:off x="2915816" y="2852936"/>
                <a:ext cx="288032" cy="21602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6" name="ZoneTexte 225"/>
              <p:cNvSpPr txBox="1"/>
              <p:nvPr/>
            </p:nvSpPr>
            <p:spPr>
              <a:xfrm>
                <a:off x="2872388" y="2819257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>
                    <a:latin typeface="Calibri" pitchFamily="34" charset="0"/>
                  </a:rPr>
                  <a:t>Ub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227" name="Groupe 226"/>
            <p:cNvGrpSpPr/>
            <p:nvPr/>
          </p:nvGrpSpPr>
          <p:grpSpPr>
            <a:xfrm>
              <a:off x="3673200" y="1525856"/>
              <a:ext cx="396000" cy="252000"/>
              <a:chOff x="2872388" y="2819257"/>
              <a:chExt cx="432048" cy="276999"/>
            </a:xfrm>
          </p:grpSpPr>
          <p:sp>
            <p:nvSpPr>
              <p:cNvPr id="228" name="Ellipse 227"/>
              <p:cNvSpPr/>
              <p:nvPr/>
            </p:nvSpPr>
            <p:spPr>
              <a:xfrm>
                <a:off x="2915816" y="2852936"/>
                <a:ext cx="288032" cy="216024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6350">
                <a:solidFill>
                  <a:schemeClr val="bg2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29" name="ZoneTexte 228"/>
              <p:cNvSpPr txBox="1"/>
              <p:nvPr/>
            </p:nvSpPr>
            <p:spPr>
              <a:xfrm>
                <a:off x="2872388" y="2819257"/>
                <a:ext cx="4320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b="1" dirty="0" err="1" smtClean="0">
                    <a:latin typeface="Calibri" pitchFamily="34" charset="0"/>
                  </a:rPr>
                  <a:t>Ub</a:t>
                </a:r>
                <a:endParaRPr lang="fr-FR" sz="1200" b="1" dirty="0">
                  <a:latin typeface="Calibri" pitchFamily="34" charset="0"/>
                </a:endParaRPr>
              </a:p>
            </p:txBody>
          </p:sp>
        </p:grpSp>
        <p:grpSp>
          <p:nvGrpSpPr>
            <p:cNvPr id="245" name="Groupe 244"/>
            <p:cNvGrpSpPr/>
            <p:nvPr/>
          </p:nvGrpSpPr>
          <p:grpSpPr>
            <a:xfrm flipH="1">
              <a:off x="2019400" y="881424"/>
              <a:ext cx="1005600" cy="725120"/>
              <a:chOff x="845000" y="1205136"/>
              <a:chExt cx="1005600" cy="725120"/>
            </a:xfrm>
          </p:grpSpPr>
          <p:grpSp>
            <p:nvGrpSpPr>
              <p:cNvPr id="230" name="Groupe 229"/>
              <p:cNvGrpSpPr/>
              <p:nvPr/>
            </p:nvGrpSpPr>
            <p:grpSpPr>
              <a:xfrm>
                <a:off x="845000" y="1205136"/>
                <a:ext cx="396000" cy="252000"/>
                <a:chOff x="2812828" y="2819257"/>
                <a:chExt cx="432048" cy="276999"/>
              </a:xfrm>
            </p:grpSpPr>
            <p:sp>
              <p:nvSpPr>
                <p:cNvPr id="231" name="Ellipse 230"/>
                <p:cNvSpPr/>
                <p:nvPr/>
              </p:nvSpPr>
              <p:spPr>
                <a:xfrm>
                  <a:off x="2915816" y="2852936"/>
                  <a:ext cx="288032" cy="216024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2" name="ZoneTexte 231"/>
                <p:cNvSpPr txBox="1"/>
                <p:nvPr/>
              </p:nvSpPr>
              <p:spPr>
                <a:xfrm>
                  <a:off x="2812828" y="2819257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err="1" smtClean="0">
                      <a:latin typeface="Calibri" pitchFamily="34" charset="0"/>
                    </a:rPr>
                    <a:t>Ub</a:t>
                  </a:r>
                  <a:endParaRPr lang="fr-FR" sz="1200" b="1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33" name="Groupe 232"/>
              <p:cNvGrpSpPr/>
              <p:nvPr/>
            </p:nvGrpSpPr>
            <p:grpSpPr>
              <a:xfrm>
                <a:off x="1011048" y="1330240"/>
                <a:ext cx="396000" cy="252000"/>
                <a:chOff x="2827718" y="2819257"/>
                <a:chExt cx="432048" cy="276999"/>
              </a:xfrm>
            </p:grpSpPr>
            <p:sp>
              <p:nvSpPr>
                <p:cNvPr id="234" name="Ellipse 233"/>
                <p:cNvSpPr/>
                <p:nvPr/>
              </p:nvSpPr>
              <p:spPr>
                <a:xfrm>
                  <a:off x="2915816" y="2852936"/>
                  <a:ext cx="288032" cy="216024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5" name="ZoneTexte 234"/>
                <p:cNvSpPr txBox="1"/>
                <p:nvPr/>
              </p:nvSpPr>
              <p:spPr>
                <a:xfrm>
                  <a:off x="2827718" y="2819257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err="1" smtClean="0">
                      <a:latin typeface="Calibri" pitchFamily="34" charset="0"/>
                    </a:rPr>
                    <a:t>Ub</a:t>
                  </a:r>
                  <a:endParaRPr lang="fr-FR" sz="1200" b="1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36" name="Groupe 235"/>
              <p:cNvGrpSpPr/>
              <p:nvPr/>
            </p:nvGrpSpPr>
            <p:grpSpPr>
              <a:xfrm>
                <a:off x="1149800" y="1455344"/>
                <a:ext cx="396000" cy="252000"/>
                <a:chOff x="2827718" y="2819257"/>
                <a:chExt cx="432048" cy="276999"/>
              </a:xfrm>
            </p:grpSpPr>
            <p:sp>
              <p:nvSpPr>
                <p:cNvPr id="237" name="Ellipse 236"/>
                <p:cNvSpPr/>
                <p:nvPr/>
              </p:nvSpPr>
              <p:spPr>
                <a:xfrm>
                  <a:off x="2915816" y="2852936"/>
                  <a:ext cx="288032" cy="216024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38" name="ZoneTexte 237"/>
                <p:cNvSpPr txBox="1"/>
                <p:nvPr/>
              </p:nvSpPr>
              <p:spPr>
                <a:xfrm>
                  <a:off x="2827718" y="2819257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err="1" smtClean="0">
                      <a:latin typeface="Calibri" pitchFamily="34" charset="0"/>
                    </a:rPr>
                    <a:t>Ub</a:t>
                  </a:r>
                  <a:endParaRPr lang="fr-FR" sz="1200" b="1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39" name="Groupe 238"/>
              <p:cNvGrpSpPr/>
              <p:nvPr/>
            </p:nvGrpSpPr>
            <p:grpSpPr>
              <a:xfrm>
                <a:off x="1288552" y="1580448"/>
                <a:ext cx="396000" cy="252000"/>
                <a:chOff x="2812828" y="2819257"/>
                <a:chExt cx="432048" cy="276999"/>
              </a:xfrm>
            </p:grpSpPr>
            <p:sp>
              <p:nvSpPr>
                <p:cNvPr id="240" name="Ellipse 239"/>
                <p:cNvSpPr/>
                <p:nvPr/>
              </p:nvSpPr>
              <p:spPr>
                <a:xfrm>
                  <a:off x="2915816" y="2852936"/>
                  <a:ext cx="288032" cy="216024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1" name="ZoneTexte 240"/>
                <p:cNvSpPr txBox="1"/>
                <p:nvPr/>
              </p:nvSpPr>
              <p:spPr>
                <a:xfrm>
                  <a:off x="2812828" y="2819257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err="1" smtClean="0">
                      <a:latin typeface="Calibri" pitchFamily="34" charset="0"/>
                    </a:rPr>
                    <a:t>Ub</a:t>
                  </a:r>
                  <a:endParaRPr lang="fr-FR" sz="1200" b="1" dirty="0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42" name="Groupe 241"/>
              <p:cNvGrpSpPr/>
              <p:nvPr/>
            </p:nvGrpSpPr>
            <p:grpSpPr>
              <a:xfrm>
                <a:off x="1454600" y="1678256"/>
                <a:ext cx="396000" cy="252000"/>
                <a:chOff x="2827718" y="2819257"/>
                <a:chExt cx="432048" cy="276999"/>
              </a:xfrm>
            </p:grpSpPr>
            <p:sp>
              <p:nvSpPr>
                <p:cNvPr id="243" name="Ellipse 242"/>
                <p:cNvSpPr/>
                <p:nvPr/>
              </p:nvSpPr>
              <p:spPr>
                <a:xfrm>
                  <a:off x="2915816" y="2852936"/>
                  <a:ext cx="288032" cy="216024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 w="635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44" name="ZoneTexte 243"/>
                <p:cNvSpPr txBox="1"/>
                <p:nvPr/>
              </p:nvSpPr>
              <p:spPr>
                <a:xfrm>
                  <a:off x="2827718" y="2819257"/>
                  <a:ext cx="432048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b="1" dirty="0" err="1" smtClean="0">
                      <a:latin typeface="Calibri" pitchFamily="34" charset="0"/>
                    </a:rPr>
                    <a:t>Ub</a:t>
                  </a:r>
                  <a:endParaRPr lang="fr-FR" sz="1200" b="1" dirty="0">
                    <a:latin typeface="Calibri" pitchFamily="34" charset="0"/>
                  </a:endParaRPr>
                </a:p>
              </p:txBody>
            </p:sp>
          </p:grp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27784" y="1520728"/>
              <a:ext cx="804588" cy="136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48" name="Connecteur droit 247"/>
            <p:cNvCxnSpPr/>
            <p:nvPr/>
          </p:nvCxnSpPr>
          <p:spPr>
            <a:xfrm>
              <a:off x="2987824" y="1412776"/>
              <a:ext cx="0" cy="54000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Connecteur droit 248"/>
            <p:cNvCxnSpPr/>
            <p:nvPr/>
          </p:nvCxnSpPr>
          <p:spPr>
            <a:xfrm>
              <a:off x="2987824" y="2528840"/>
              <a:ext cx="0" cy="504000"/>
            </a:xfrm>
            <a:prstGeom prst="line">
              <a:avLst/>
            </a:prstGeom>
            <a:ln w="12700">
              <a:solidFill>
                <a:schemeClr val="bg2">
                  <a:lumMod val="25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Connecteur droit 251"/>
            <p:cNvCxnSpPr/>
            <p:nvPr/>
          </p:nvCxnSpPr>
          <p:spPr>
            <a:xfrm flipV="1">
              <a:off x="2771800" y="3068960"/>
              <a:ext cx="144016" cy="144016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Connecteur droit 253"/>
            <p:cNvCxnSpPr/>
            <p:nvPr/>
          </p:nvCxnSpPr>
          <p:spPr>
            <a:xfrm>
              <a:off x="2987824" y="3284984"/>
              <a:ext cx="144016" cy="72008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Connecteur droit 255"/>
            <p:cNvCxnSpPr/>
            <p:nvPr/>
          </p:nvCxnSpPr>
          <p:spPr>
            <a:xfrm>
              <a:off x="3059832" y="3140968"/>
              <a:ext cx="144016" cy="0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Connecteur droit 257"/>
            <p:cNvCxnSpPr/>
            <p:nvPr/>
          </p:nvCxnSpPr>
          <p:spPr>
            <a:xfrm>
              <a:off x="2843808" y="3284984"/>
              <a:ext cx="72008" cy="144016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Connecteur droit 259"/>
            <p:cNvCxnSpPr/>
            <p:nvPr/>
          </p:nvCxnSpPr>
          <p:spPr>
            <a:xfrm>
              <a:off x="2987824" y="3068960"/>
              <a:ext cx="0" cy="72008"/>
            </a:xfrm>
            <a:prstGeom prst="line">
              <a:avLst/>
            </a:prstGeom>
            <a:ln w="28575">
              <a:solidFill>
                <a:srgbClr val="0066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ZoneTexte 260"/>
            <p:cNvSpPr txBox="1"/>
            <p:nvPr/>
          </p:nvSpPr>
          <p:spPr>
            <a:xfrm>
              <a:off x="3113921" y="2132856"/>
              <a:ext cx="9850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Proteasome</a:t>
              </a:r>
              <a:endParaRPr lang="fr-FR" sz="1050" b="1" dirty="0"/>
            </a:p>
          </p:txBody>
        </p:sp>
      </p:grpSp>
      <p:grpSp>
        <p:nvGrpSpPr>
          <p:cNvPr id="203" name="Groupe 202"/>
          <p:cNvGrpSpPr/>
          <p:nvPr/>
        </p:nvGrpSpPr>
        <p:grpSpPr>
          <a:xfrm>
            <a:off x="35496" y="4707721"/>
            <a:ext cx="9001000" cy="1425684"/>
            <a:chOff x="35496" y="4707721"/>
            <a:chExt cx="9001000" cy="1425684"/>
          </a:xfrm>
        </p:grpSpPr>
        <p:grpSp>
          <p:nvGrpSpPr>
            <p:cNvPr id="202" name="Groupe 201"/>
            <p:cNvGrpSpPr/>
            <p:nvPr/>
          </p:nvGrpSpPr>
          <p:grpSpPr>
            <a:xfrm>
              <a:off x="4554988" y="4725144"/>
              <a:ext cx="4481508" cy="1408261"/>
              <a:chOff x="894154" y="5117083"/>
              <a:chExt cx="4481508" cy="1408261"/>
            </a:xfrm>
          </p:grpSpPr>
          <p:sp>
            <p:nvSpPr>
              <p:cNvPr id="265" name="Rectangle 264"/>
              <p:cNvSpPr/>
              <p:nvPr/>
            </p:nvSpPr>
            <p:spPr>
              <a:xfrm>
                <a:off x="3837282" y="5170248"/>
                <a:ext cx="900000" cy="180000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2555858" y="5170248"/>
                <a:ext cx="900000" cy="180000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3446130" y="5170248"/>
                <a:ext cx="396000" cy="180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894154" y="5170248"/>
                <a:ext cx="1656000" cy="18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9" name="ZoneTexte 268"/>
              <p:cNvSpPr txBox="1"/>
              <p:nvPr/>
            </p:nvSpPr>
            <p:spPr>
              <a:xfrm>
                <a:off x="4136588" y="5140566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G2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70" name="ZoneTexte 269"/>
              <p:cNvSpPr txBox="1"/>
              <p:nvPr/>
            </p:nvSpPr>
            <p:spPr>
              <a:xfrm>
                <a:off x="2850796" y="5138349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G1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71" name="ZoneTexte 270"/>
              <p:cNvSpPr txBox="1"/>
              <p:nvPr/>
            </p:nvSpPr>
            <p:spPr>
              <a:xfrm>
                <a:off x="3477602" y="5148982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err="1" smtClean="0">
                    <a:latin typeface="Calibri" pitchFamily="34" charset="0"/>
                  </a:rPr>
                  <a:t>InD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72" name="ZoneTexte 271"/>
              <p:cNvSpPr txBox="1"/>
              <p:nvPr/>
            </p:nvSpPr>
            <p:spPr>
              <a:xfrm>
                <a:off x="1520610" y="5127716"/>
                <a:ext cx="67512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latin typeface="Calibri" pitchFamily="34" charset="0"/>
                  </a:rPr>
                  <a:t>12 </a:t>
                </a:r>
                <a:r>
                  <a:rPr lang="fr-FR" sz="1050" b="1" dirty="0" err="1" smtClean="0">
                    <a:latin typeface="Calibri" pitchFamily="34" charset="0"/>
                  </a:rPr>
                  <a:t>TPRs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3842720" y="5540818"/>
                <a:ext cx="900000" cy="180000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2561296" y="5540818"/>
                <a:ext cx="900000" cy="180000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3451568" y="5540818"/>
                <a:ext cx="396000" cy="180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1158308" y="5540818"/>
                <a:ext cx="1404000" cy="18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7" name="ZoneTexte 276"/>
              <p:cNvSpPr txBox="1"/>
              <p:nvPr/>
            </p:nvSpPr>
            <p:spPr>
              <a:xfrm>
                <a:off x="4142026" y="5500606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G2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78" name="ZoneTexte 277"/>
              <p:cNvSpPr txBox="1"/>
              <p:nvPr/>
            </p:nvSpPr>
            <p:spPr>
              <a:xfrm>
                <a:off x="2856234" y="5500606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G1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79" name="ZoneTexte 278"/>
              <p:cNvSpPr txBox="1"/>
              <p:nvPr/>
            </p:nvSpPr>
            <p:spPr>
              <a:xfrm>
                <a:off x="3483040" y="5500606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err="1" smtClean="0">
                    <a:latin typeface="Calibri" pitchFamily="34" charset="0"/>
                  </a:rPr>
                  <a:t>InD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80" name="ZoneTexte 279"/>
              <p:cNvSpPr txBox="1"/>
              <p:nvPr/>
            </p:nvSpPr>
            <p:spPr>
              <a:xfrm>
                <a:off x="1759974" y="5500606"/>
                <a:ext cx="67512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latin typeface="Calibri" pitchFamily="34" charset="0"/>
                  </a:rPr>
                  <a:t>9 </a:t>
                </a:r>
                <a:r>
                  <a:rPr lang="fr-FR" sz="1050" b="1" dirty="0" err="1" smtClean="0">
                    <a:latin typeface="Calibri" pitchFamily="34" charset="0"/>
                  </a:rPr>
                  <a:t>TPRs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81" name="Rectangle 280"/>
              <p:cNvSpPr/>
              <p:nvPr/>
            </p:nvSpPr>
            <p:spPr>
              <a:xfrm>
                <a:off x="3853193" y="5892545"/>
                <a:ext cx="900000" cy="180000"/>
              </a:xfrm>
              <a:prstGeom prst="rect">
                <a:avLst/>
              </a:prstGeom>
              <a:solidFill>
                <a:srgbClr val="008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2" name="Rectangle 281"/>
              <p:cNvSpPr/>
              <p:nvPr/>
            </p:nvSpPr>
            <p:spPr>
              <a:xfrm>
                <a:off x="2571769" y="5892545"/>
                <a:ext cx="900000" cy="180000"/>
              </a:xfrm>
              <a:prstGeom prst="rect">
                <a:avLst/>
              </a:prstGeom>
              <a:solidFill>
                <a:srgbClr val="C0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3" name="Rectangle 282"/>
              <p:cNvSpPr/>
              <p:nvPr/>
            </p:nvSpPr>
            <p:spPr>
              <a:xfrm>
                <a:off x="3462041" y="5892545"/>
                <a:ext cx="396000" cy="1800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4" name="Rectangle 283"/>
              <p:cNvSpPr/>
              <p:nvPr/>
            </p:nvSpPr>
            <p:spPr>
              <a:xfrm>
                <a:off x="1990409" y="5892545"/>
                <a:ext cx="576000" cy="180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5" name="ZoneTexte 284"/>
              <p:cNvSpPr txBox="1"/>
              <p:nvPr/>
            </p:nvSpPr>
            <p:spPr>
              <a:xfrm>
                <a:off x="4152499" y="5862863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G2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86" name="ZoneTexte 285"/>
              <p:cNvSpPr txBox="1"/>
              <p:nvPr/>
            </p:nvSpPr>
            <p:spPr>
              <a:xfrm>
                <a:off x="2866707" y="5860646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G1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  <p:sp>
            <p:nvSpPr>
              <p:cNvPr id="287" name="ZoneTexte 286"/>
              <p:cNvSpPr txBox="1"/>
              <p:nvPr/>
            </p:nvSpPr>
            <p:spPr>
              <a:xfrm>
                <a:off x="3493513" y="5871279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err="1" smtClean="0">
                    <a:latin typeface="Calibri" pitchFamily="34" charset="0"/>
                  </a:rPr>
                  <a:t>InD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88" name="ZoneTexte 287"/>
              <p:cNvSpPr txBox="1"/>
              <p:nvPr/>
            </p:nvSpPr>
            <p:spPr>
              <a:xfrm>
                <a:off x="2016457" y="5860646"/>
                <a:ext cx="675125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latin typeface="Calibri" pitchFamily="34" charset="0"/>
                  </a:rPr>
                  <a:t>2 </a:t>
                </a:r>
                <a:r>
                  <a:rPr lang="fr-FR" sz="1050" b="1" dirty="0" err="1" smtClean="0">
                    <a:latin typeface="Calibri" pitchFamily="34" charset="0"/>
                  </a:rPr>
                  <a:t>TPRs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90" name="Rectangle 289"/>
              <p:cNvSpPr/>
              <p:nvPr/>
            </p:nvSpPr>
            <p:spPr>
              <a:xfrm>
                <a:off x="1126249" y="5540818"/>
                <a:ext cx="396000" cy="180000"/>
              </a:xfrm>
              <a:prstGeom prst="rect">
                <a:avLst/>
              </a:prstGeom>
              <a:solidFill>
                <a:srgbClr val="9900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1" name="ZoneTexte 290"/>
              <p:cNvSpPr txBox="1"/>
              <p:nvPr/>
            </p:nvSpPr>
            <p:spPr>
              <a:xfrm>
                <a:off x="1083717" y="5500606"/>
                <a:ext cx="463947" cy="18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latin typeface="Calibri" pitchFamily="34" charset="0"/>
                  </a:rPr>
                  <a:t>MSS</a:t>
                </a:r>
                <a:endParaRPr lang="fr-FR" sz="1050" b="1" dirty="0">
                  <a:latin typeface="Calibri" pitchFamily="34" charset="0"/>
                </a:endParaRPr>
              </a:p>
            </p:txBody>
          </p:sp>
          <p:sp>
            <p:nvSpPr>
              <p:cNvPr id="292" name="ZoneTexte 291"/>
              <p:cNvSpPr txBox="1"/>
              <p:nvPr/>
            </p:nvSpPr>
            <p:spPr>
              <a:xfrm>
                <a:off x="4655583" y="5117083"/>
                <a:ext cx="7200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err="1" smtClean="0"/>
                  <a:t>ncOGT</a:t>
                </a:r>
                <a:endParaRPr lang="fr-FR" sz="1050" b="1" dirty="0"/>
              </a:p>
            </p:txBody>
          </p:sp>
          <p:sp>
            <p:nvSpPr>
              <p:cNvPr id="293" name="ZoneTexte 292"/>
              <p:cNvSpPr txBox="1"/>
              <p:nvPr/>
            </p:nvSpPr>
            <p:spPr>
              <a:xfrm>
                <a:off x="4655583" y="5500606"/>
                <a:ext cx="7200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err="1" smtClean="0"/>
                  <a:t>mOGT</a:t>
                </a:r>
                <a:endParaRPr lang="fr-FR" sz="1050" b="1" dirty="0"/>
              </a:p>
            </p:txBody>
          </p:sp>
          <p:sp>
            <p:nvSpPr>
              <p:cNvPr id="294" name="ZoneTexte 293"/>
              <p:cNvSpPr txBox="1"/>
              <p:nvPr/>
            </p:nvSpPr>
            <p:spPr>
              <a:xfrm>
                <a:off x="4655583" y="5839380"/>
                <a:ext cx="7200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err="1" smtClean="0"/>
                  <a:t>sOGT</a:t>
                </a:r>
                <a:endParaRPr lang="fr-FR" sz="1050" b="1" dirty="0"/>
              </a:p>
            </p:txBody>
          </p:sp>
          <p:sp>
            <p:nvSpPr>
              <p:cNvPr id="296" name="Accolade ouvrante 295"/>
              <p:cNvSpPr/>
              <p:nvPr/>
            </p:nvSpPr>
            <p:spPr>
              <a:xfrm rot="16200000">
                <a:off x="1673592" y="5391320"/>
                <a:ext cx="144000" cy="1692000"/>
              </a:xfrm>
              <a:prstGeom prst="leftBrac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7" name="ZoneTexte 196"/>
              <p:cNvSpPr txBox="1"/>
              <p:nvPr/>
            </p:nvSpPr>
            <p:spPr>
              <a:xfrm>
                <a:off x="1403648" y="6271428"/>
                <a:ext cx="720079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smtClean="0"/>
                  <a:t>TPR</a:t>
                </a:r>
                <a:endParaRPr lang="fr-FR" sz="1050" b="1" dirty="0"/>
              </a:p>
            </p:txBody>
          </p:sp>
          <p:sp>
            <p:nvSpPr>
              <p:cNvPr id="198" name="Accolade ouvrante 197"/>
              <p:cNvSpPr/>
              <p:nvPr/>
            </p:nvSpPr>
            <p:spPr>
              <a:xfrm rot="16200000">
                <a:off x="3614518" y="5157304"/>
                <a:ext cx="144000" cy="2160000"/>
              </a:xfrm>
              <a:prstGeom prst="leftBrac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99" name="ZoneTexte 198"/>
              <p:cNvSpPr txBox="1"/>
              <p:nvPr/>
            </p:nvSpPr>
            <p:spPr>
              <a:xfrm>
                <a:off x="2987824" y="6269211"/>
                <a:ext cx="136815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50" b="1" dirty="0" err="1" smtClean="0"/>
                  <a:t>Catalytic</a:t>
                </a:r>
                <a:r>
                  <a:rPr lang="fr-FR" sz="1050" b="1" dirty="0" smtClean="0"/>
                  <a:t> Domain</a:t>
                </a:r>
                <a:endParaRPr lang="fr-FR" sz="1050" b="1" dirty="0"/>
              </a:p>
            </p:txBody>
          </p:sp>
        </p:grpSp>
        <p:sp>
          <p:nvSpPr>
            <p:cNvPr id="201" name="ZoneTexte 200"/>
            <p:cNvSpPr txBox="1"/>
            <p:nvPr/>
          </p:nvSpPr>
          <p:spPr>
            <a:xfrm>
              <a:off x="35496" y="4707721"/>
              <a:ext cx="410445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/>
              <a:endParaRPr lang="en-U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§"/>
              </a:pPr>
              <a:endParaRPr lang="en-US" sz="1400" b="1" i="1" dirty="0" smtClean="0">
                <a:solidFill>
                  <a:srgbClr val="FF0066"/>
                </a:solidFill>
                <a:latin typeface="Calibri" panose="020F050202020403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§"/>
              </a:pPr>
              <a:r>
                <a:rPr lang="en-US" sz="1400" b="1" i="1" dirty="0" smtClean="0">
                  <a:solidFill>
                    <a:srgbClr val="FF3300"/>
                  </a:solidFill>
                  <a:latin typeface="Calibri" panose="020F0502020204030204" pitchFamily="34" charset="0"/>
                </a:rPr>
                <a:t>OGT</a:t>
              </a:r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 (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O</a:t>
              </a:r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-</a:t>
              </a:r>
              <a:r>
                <a:rPr lang="en-US" sz="1400" b="1" dirty="0" err="1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GlcNAc</a:t>
              </a:r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b="1" dirty="0" err="1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transferase</a:t>
              </a:r>
              <a:r>
                <a: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rPr>
                <a:t>), key and unique regulator of PTM</a:t>
              </a:r>
            </a:p>
            <a:p>
              <a:pPr algn="just"/>
              <a:endPara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4196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ZoneTexte 1752"/>
          <p:cNvSpPr txBox="1"/>
          <p:nvPr/>
        </p:nvSpPr>
        <p:spPr>
          <a:xfrm>
            <a:off x="-36512" y="44624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O-</a:t>
            </a:r>
            <a:r>
              <a:rPr lang="fr-FR" sz="2400" b="1" i="1" dirty="0" err="1" smtClean="0">
                <a:solidFill>
                  <a:schemeClr val="tx2">
                    <a:lumMod val="50000"/>
                  </a:schemeClr>
                </a:solidFill>
              </a:rPr>
              <a:t>GlcNAc</a:t>
            </a:r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 modification </a:t>
            </a:r>
            <a:endParaRPr lang="fr-FR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754" name="ZoneTexte 1753"/>
          <p:cNvSpPr txBox="1"/>
          <p:nvPr/>
        </p:nvSpPr>
        <p:spPr>
          <a:xfrm>
            <a:off x="35496" y="959544"/>
            <a:ext cx="41044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O-GlcNAcylation 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</a:t>
            </a:r>
            <a:r>
              <a:rPr lang="en-US" sz="1400" b="1" dirty="0" smtClean="0">
                <a:solidFill>
                  <a:srgbClr val="990000"/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dynamic and reversible PTM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nucleocytoplasmic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and mitochondrial</a:t>
            </a:r>
            <a:r>
              <a:rPr lang="en-US" sz="1400" b="1" dirty="0" smtClean="0">
                <a:solidFill>
                  <a:srgbClr val="002060"/>
                </a:solidFill>
                <a:latin typeface="Calibri" panose="020F0502020204030204" pitchFamily="34" charset="0"/>
              </a:rPr>
              <a:t> proteins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by addition of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O-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GlcNAc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onto Ser/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Thr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residues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/>
            <a:endParaRPr lang="en-US" sz="14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/>
            <a:endParaRPr lang="en-US" sz="14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O-</a:t>
            </a:r>
            <a:r>
              <a:rPr lang="en-US" sz="1400" b="1" i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GlcNAcylation</a:t>
            </a: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  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- </a:t>
            </a:r>
            <a:r>
              <a:rPr lang="en-US" sz="1400" b="1" dirty="0" err="1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controled</a:t>
            </a:r>
            <a:r>
              <a:rPr lang="en-U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by OGT and OGA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/>
            <a:endParaRPr lang="en-US" sz="14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i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</a:t>
            </a:r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-</a:t>
            </a:r>
            <a:r>
              <a:rPr lang="en-US" sz="14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GlcNAcylation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interplays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with Ser/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Thr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phosphorylation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and regulates fundamental cellular processes </a:t>
            </a:r>
            <a:r>
              <a:rPr lang="en-US" sz="1400" b="1" dirty="0" err="1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eg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 cell cycle, cell signaling and protein trafficking </a:t>
            </a:r>
            <a:endParaRPr lang="en-US" sz="1400" b="1" i="1" dirty="0" smtClean="0">
              <a:solidFill>
                <a:srgbClr val="008000"/>
              </a:solidFill>
              <a:latin typeface="Calibri" panose="020F0502020204030204" pitchFamily="34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4211960" y="784464"/>
            <a:ext cx="4907661" cy="1749446"/>
            <a:chOff x="3347864" y="3193231"/>
            <a:chExt cx="4907661" cy="1749446"/>
          </a:xfrm>
        </p:grpSpPr>
        <p:grpSp>
          <p:nvGrpSpPr>
            <p:cNvPr id="34" name="Groupe 1700"/>
            <p:cNvGrpSpPr/>
            <p:nvPr/>
          </p:nvGrpSpPr>
          <p:grpSpPr>
            <a:xfrm>
              <a:off x="4499992" y="4111188"/>
              <a:ext cx="624321" cy="253916"/>
              <a:chOff x="2195736" y="5053510"/>
              <a:chExt cx="713589" cy="338592"/>
            </a:xfrm>
            <a:solidFill>
              <a:srgbClr val="FF3300"/>
            </a:solidFill>
          </p:grpSpPr>
          <p:sp>
            <p:nvSpPr>
              <p:cNvPr id="93" name="Rectangle à coins arrondis 92"/>
              <p:cNvSpPr/>
              <p:nvPr/>
            </p:nvSpPr>
            <p:spPr>
              <a:xfrm>
                <a:off x="2195736" y="5085184"/>
                <a:ext cx="576064" cy="288032"/>
              </a:xfrm>
              <a:prstGeom prst="roundRect">
                <a:avLst>
                  <a:gd name="adj" fmla="val 36508"/>
                </a:avLst>
              </a:prstGeom>
              <a:grpFill/>
              <a:ln w="3175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bg1"/>
                  </a:solidFill>
                </a:endParaRPr>
              </a:p>
            </p:txBody>
          </p:sp>
          <p:sp>
            <p:nvSpPr>
              <p:cNvPr id="94" name="ZoneTexte 93"/>
              <p:cNvSpPr txBox="1"/>
              <p:nvPr/>
            </p:nvSpPr>
            <p:spPr>
              <a:xfrm>
                <a:off x="2240596" y="5053510"/>
                <a:ext cx="668729" cy="3385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OGT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35" name="Groupe 49"/>
            <p:cNvGrpSpPr/>
            <p:nvPr/>
          </p:nvGrpSpPr>
          <p:grpSpPr>
            <a:xfrm>
              <a:off x="4572000" y="4653136"/>
              <a:ext cx="554717" cy="253916"/>
              <a:chOff x="5148064" y="3842631"/>
              <a:chExt cx="554717" cy="253916"/>
            </a:xfrm>
          </p:grpSpPr>
          <p:sp>
            <p:nvSpPr>
              <p:cNvPr id="91" name="Rectangle à coins arrondis 90"/>
              <p:cNvSpPr/>
              <p:nvPr/>
            </p:nvSpPr>
            <p:spPr>
              <a:xfrm>
                <a:off x="5148064" y="3861048"/>
                <a:ext cx="504000" cy="216000"/>
              </a:xfrm>
              <a:prstGeom prst="roundRect">
                <a:avLst>
                  <a:gd name="adj" fmla="val 36508"/>
                </a:avLst>
              </a:prstGeom>
              <a:solidFill>
                <a:srgbClr val="008000"/>
              </a:solidFill>
              <a:ln w="3175">
                <a:solidFill>
                  <a:srgbClr val="0033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2" name="ZoneTexte 91"/>
              <p:cNvSpPr txBox="1"/>
              <p:nvPr/>
            </p:nvSpPr>
            <p:spPr>
              <a:xfrm>
                <a:off x="5184447" y="3842631"/>
                <a:ext cx="518334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chemeClr val="bg1"/>
                    </a:solidFill>
                    <a:latin typeface="Calibri" pitchFamily="34" charset="0"/>
                  </a:rPr>
                  <a:t>OGA</a:t>
                </a:r>
                <a:endParaRPr lang="fr-FR" sz="1050" b="1" dirty="0">
                  <a:solidFill>
                    <a:schemeClr val="bg1"/>
                  </a:solidFill>
                  <a:latin typeface="Calibri" pitchFamily="34" charset="0"/>
                </a:endParaRPr>
              </a:p>
            </p:txBody>
          </p:sp>
        </p:grpSp>
        <p:sp>
          <p:nvSpPr>
            <p:cNvPr id="36" name="ZoneTexte 35"/>
            <p:cNvSpPr txBox="1"/>
            <p:nvPr/>
          </p:nvSpPr>
          <p:spPr>
            <a:xfrm>
              <a:off x="3971851" y="3193231"/>
              <a:ext cx="153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smtClean="0">
                  <a:solidFill>
                    <a:srgbClr val="008000"/>
                  </a:solidFill>
                </a:rPr>
                <a:t>O-</a:t>
              </a:r>
              <a:r>
                <a:rPr lang="fr-FR" sz="1400" b="1" i="1" dirty="0" err="1" smtClean="0">
                  <a:solidFill>
                    <a:srgbClr val="008000"/>
                  </a:solidFill>
                </a:rPr>
                <a:t>GlcNAcylation</a:t>
              </a:r>
              <a:endParaRPr lang="fr-FR" sz="1400" b="1" i="1" dirty="0">
                <a:solidFill>
                  <a:srgbClr val="008000"/>
                </a:solidFill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940152" y="3193231"/>
              <a:ext cx="153625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i="1" dirty="0" smtClean="0">
                  <a:solidFill>
                    <a:schemeClr val="tx2">
                      <a:lumMod val="50000"/>
                    </a:schemeClr>
                  </a:solidFill>
                </a:rPr>
                <a:t>Phosphorylation</a:t>
              </a:r>
              <a:endParaRPr lang="fr-FR" sz="1400" b="1" i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grpSp>
          <p:nvGrpSpPr>
            <p:cNvPr id="38" name="Groupe 1713"/>
            <p:cNvGrpSpPr/>
            <p:nvPr/>
          </p:nvGrpSpPr>
          <p:grpSpPr>
            <a:xfrm>
              <a:off x="3419871" y="4293096"/>
              <a:ext cx="864000" cy="396000"/>
              <a:chOff x="3275856" y="4820284"/>
              <a:chExt cx="697055" cy="288000"/>
            </a:xfrm>
          </p:grpSpPr>
          <p:sp>
            <p:nvSpPr>
              <p:cNvPr id="89" name="Ellipse 88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90" name="ZoneTexte 89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grpSp>
          <p:nvGrpSpPr>
            <p:cNvPr id="39" name="Groupe 1713"/>
            <p:cNvGrpSpPr/>
            <p:nvPr/>
          </p:nvGrpSpPr>
          <p:grpSpPr>
            <a:xfrm>
              <a:off x="5460700" y="4293096"/>
              <a:ext cx="864000" cy="396000"/>
              <a:chOff x="3275856" y="4820284"/>
              <a:chExt cx="697055" cy="288000"/>
            </a:xfrm>
          </p:grpSpPr>
          <p:sp>
            <p:nvSpPr>
              <p:cNvPr id="87" name="Ellipse 86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88" name="ZoneTexte 87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grpSp>
          <p:nvGrpSpPr>
            <p:cNvPr id="40" name="Groupe 1713"/>
            <p:cNvGrpSpPr/>
            <p:nvPr/>
          </p:nvGrpSpPr>
          <p:grpSpPr>
            <a:xfrm>
              <a:off x="7391525" y="4293096"/>
              <a:ext cx="864000" cy="396000"/>
              <a:chOff x="3275856" y="4820284"/>
              <a:chExt cx="697055" cy="288000"/>
            </a:xfrm>
          </p:grpSpPr>
          <p:sp>
            <p:nvSpPr>
              <p:cNvPr id="85" name="Ellipse 84"/>
              <p:cNvSpPr/>
              <p:nvPr/>
            </p:nvSpPr>
            <p:spPr>
              <a:xfrm>
                <a:off x="3280737" y="4820284"/>
                <a:ext cx="684000" cy="288000"/>
              </a:xfrm>
              <a:prstGeom prst="ellipse">
                <a:avLst/>
              </a:prstGeom>
              <a:solidFill>
                <a:srgbClr val="008080">
                  <a:alpha val="68000"/>
                </a:srgbClr>
              </a:solidFill>
              <a:ln w="3175">
                <a:solidFill>
                  <a:srgbClr val="0066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</a:endParaRPr>
              </a:p>
            </p:txBody>
          </p:sp>
          <p:sp>
            <p:nvSpPr>
              <p:cNvPr id="86" name="ZoneTexte 85"/>
              <p:cNvSpPr txBox="1"/>
              <p:nvPr/>
            </p:nvSpPr>
            <p:spPr>
              <a:xfrm>
                <a:off x="3275856" y="4869453"/>
                <a:ext cx="697055" cy="1902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100" b="1" dirty="0" err="1" smtClean="0"/>
                  <a:t>Protein</a:t>
                </a:r>
                <a:endParaRPr lang="fr-FR" sz="1100" b="1" dirty="0"/>
              </a:p>
            </p:txBody>
          </p:sp>
        </p:grpSp>
        <p:cxnSp>
          <p:nvCxnSpPr>
            <p:cNvPr id="41" name="Connecteur droit avec flèche 40"/>
            <p:cNvCxnSpPr/>
            <p:nvPr/>
          </p:nvCxnSpPr>
          <p:spPr>
            <a:xfrm flipH="1">
              <a:off x="4380484" y="4460104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/>
            <p:cNvCxnSpPr/>
            <p:nvPr/>
          </p:nvCxnSpPr>
          <p:spPr>
            <a:xfrm>
              <a:off x="4393117" y="4553129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/>
            <p:cNvCxnSpPr/>
            <p:nvPr/>
          </p:nvCxnSpPr>
          <p:spPr>
            <a:xfrm flipH="1">
              <a:off x="6359671" y="4460862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/>
            <p:cNvCxnSpPr/>
            <p:nvPr/>
          </p:nvCxnSpPr>
          <p:spPr>
            <a:xfrm>
              <a:off x="6372304" y="4553887"/>
              <a:ext cx="936000" cy="0"/>
            </a:xfrm>
            <a:prstGeom prst="straightConnector1">
              <a:avLst/>
            </a:prstGeom>
            <a:ln w="12700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ZoneTexte 44"/>
            <p:cNvSpPr txBox="1"/>
            <p:nvPr/>
          </p:nvSpPr>
          <p:spPr>
            <a:xfrm>
              <a:off x="3442897" y="3895164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sp>
          <p:nvSpPr>
            <p:cNvPr id="46" name="Forme libre 45"/>
            <p:cNvSpPr/>
            <p:nvPr/>
          </p:nvSpPr>
          <p:spPr>
            <a:xfrm rot="10980000" flipH="1" flipV="1">
              <a:off x="6444209" y="4603937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Forme libre 46"/>
            <p:cNvSpPr/>
            <p:nvPr/>
          </p:nvSpPr>
          <p:spPr>
            <a:xfrm rot="10620000" flipH="1">
              <a:off x="4334993" y="4302514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Forme libre 47"/>
            <p:cNvSpPr/>
            <p:nvPr/>
          </p:nvSpPr>
          <p:spPr>
            <a:xfrm rot="10980000" flipH="1" flipV="1">
              <a:off x="4430751" y="4578671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9" name="Connecteur droit 48"/>
            <p:cNvCxnSpPr>
              <a:stCxn id="45" idx="2"/>
              <a:endCxn id="89" idx="0"/>
            </p:cNvCxnSpPr>
            <p:nvPr/>
          </p:nvCxnSpPr>
          <p:spPr>
            <a:xfrm>
              <a:off x="3791425" y="4149080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49"/>
            <p:cNvCxnSpPr/>
            <p:nvPr/>
          </p:nvCxnSpPr>
          <p:spPr>
            <a:xfrm>
              <a:off x="3731654" y="3789040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ZoneTexte 50"/>
            <p:cNvSpPr txBox="1"/>
            <p:nvPr/>
          </p:nvSpPr>
          <p:spPr>
            <a:xfrm>
              <a:off x="3347864" y="3501008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>
                  <a:solidFill>
                    <a:srgbClr val="FF3300"/>
                  </a:solidFill>
                </a:rPr>
                <a:t>GlcNAc</a:t>
              </a:r>
              <a:endParaRPr lang="fr-FR" sz="1200" b="1" dirty="0" smtClean="0">
                <a:solidFill>
                  <a:srgbClr val="FF3300"/>
                </a:solidFill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5603137" y="3897431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cxnSp>
          <p:nvCxnSpPr>
            <p:cNvPr id="53" name="Connecteur droit 52"/>
            <p:cNvCxnSpPr>
              <a:stCxn id="52" idx="2"/>
            </p:cNvCxnSpPr>
            <p:nvPr/>
          </p:nvCxnSpPr>
          <p:spPr>
            <a:xfrm>
              <a:off x="5951665" y="4151347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ZoneTexte 53"/>
            <p:cNvSpPr txBox="1"/>
            <p:nvPr/>
          </p:nvSpPr>
          <p:spPr>
            <a:xfrm>
              <a:off x="7392978" y="3884798"/>
              <a:ext cx="69705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Ser</a:t>
              </a:r>
              <a:r>
                <a:rPr lang="fr-FR" sz="1050" b="1" dirty="0" smtClean="0"/>
                <a:t>/</a:t>
              </a:r>
              <a:r>
                <a:rPr lang="fr-FR" sz="1050" b="1" dirty="0" err="1" smtClean="0"/>
                <a:t>Thr</a:t>
              </a:r>
              <a:endParaRPr lang="fr-FR" sz="1050" b="1" dirty="0"/>
            </a:p>
          </p:txBody>
        </p:sp>
        <p:cxnSp>
          <p:nvCxnSpPr>
            <p:cNvPr id="55" name="Connecteur droit 54"/>
            <p:cNvCxnSpPr>
              <a:stCxn id="54" idx="2"/>
            </p:cNvCxnSpPr>
            <p:nvPr/>
          </p:nvCxnSpPr>
          <p:spPr>
            <a:xfrm>
              <a:off x="7741506" y="4138714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Forme libre 55"/>
            <p:cNvSpPr/>
            <p:nvPr/>
          </p:nvSpPr>
          <p:spPr>
            <a:xfrm rot="10620000" flipH="1">
              <a:off x="6413553" y="4314389"/>
              <a:ext cx="846000" cy="127876"/>
            </a:xfrm>
            <a:custGeom>
              <a:avLst/>
              <a:gdLst>
                <a:gd name="connsiteX0" fmla="*/ 1679485 w 1679485"/>
                <a:gd name="connsiteY0" fmla="*/ 209703 h 255751"/>
                <a:gd name="connsiteX1" fmla="*/ 831760 w 1679485"/>
                <a:gd name="connsiteY1" fmla="*/ 153 h 255751"/>
                <a:gd name="connsiteX2" fmla="*/ 60235 w 1679485"/>
                <a:gd name="connsiteY2" fmla="*/ 238278 h 255751"/>
                <a:gd name="connsiteX3" fmla="*/ 107860 w 1679485"/>
                <a:gd name="connsiteY3" fmla="*/ 219228 h 255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79485" h="255751">
                  <a:moveTo>
                    <a:pt x="1679485" y="209703"/>
                  </a:moveTo>
                  <a:cubicBezTo>
                    <a:pt x="1390560" y="102546"/>
                    <a:pt x="1101635" y="-4610"/>
                    <a:pt x="831760" y="153"/>
                  </a:cubicBezTo>
                  <a:cubicBezTo>
                    <a:pt x="561885" y="4915"/>
                    <a:pt x="180885" y="201766"/>
                    <a:pt x="60235" y="238278"/>
                  </a:cubicBezTo>
                  <a:cubicBezTo>
                    <a:pt x="-60415" y="274790"/>
                    <a:pt x="23722" y="247009"/>
                    <a:pt x="107860" y="219228"/>
                  </a:cubicBezTo>
                </a:path>
              </a:pathLst>
            </a:custGeom>
            <a:noFill/>
            <a:ln w="19050">
              <a:solidFill>
                <a:srgbClr val="0080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6491708" y="4147480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>
                  <a:solidFill>
                    <a:srgbClr val="008000"/>
                  </a:solidFill>
                </a:rPr>
                <a:t>PPase</a:t>
              </a:r>
              <a:endParaRPr lang="fr-FR" sz="1200" b="1" dirty="0" smtClean="0">
                <a:solidFill>
                  <a:srgbClr val="008000"/>
                </a:solidFill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6516974" y="4582644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3300"/>
                  </a:solidFill>
                </a:rPr>
                <a:t>Kinase</a:t>
              </a: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7295704" y="3560383"/>
              <a:ext cx="6970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>
                  <a:solidFill>
                    <a:srgbClr val="FF3300"/>
                  </a:solidFill>
                </a:rPr>
                <a:t>P</a:t>
              </a:r>
            </a:p>
          </p:txBody>
        </p:sp>
        <p:sp>
          <p:nvSpPr>
            <p:cNvPr id="60" name="Ellipse 59"/>
            <p:cNvSpPr/>
            <p:nvPr/>
          </p:nvSpPr>
          <p:spPr>
            <a:xfrm>
              <a:off x="7548477" y="3599898"/>
              <a:ext cx="180000" cy="180000"/>
            </a:xfrm>
            <a:prstGeom prst="ellipse">
              <a:avLst/>
            </a:prstGeom>
            <a:noFill/>
            <a:ln w="3175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1" name="Connecteur droit 60"/>
            <p:cNvCxnSpPr/>
            <p:nvPr/>
          </p:nvCxnSpPr>
          <p:spPr>
            <a:xfrm>
              <a:off x="7668344" y="3800915"/>
              <a:ext cx="58405" cy="144016"/>
            </a:xfrm>
            <a:prstGeom prst="line">
              <a:avLst/>
            </a:prstGeom>
            <a:ln w="12700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61"/>
            <p:cNvSpPr txBox="1"/>
            <p:nvPr/>
          </p:nvSpPr>
          <p:spPr>
            <a:xfrm>
              <a:off x="6230535" y="4662536"/>
              <a:ext cx="420172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ATP</a:t>
              </a:r>
              <a:endParaRPr lang="fr-FR" sz="1050" b="1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4139952" y="4653136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H</a:t>
              </a:r>
              <a:r>
                <a:rPr lang="fr-FR" sz="1050" b="1" baseline="-25000" dirty="0" smtClean="0"/>
                <a:t>2</a:t>
              </a:r>
              <a:r>
                <a:rPr lang="fr-FR" sz="1050" b="1" dirty="0" smtClean="0"/>
                <a:t>O</a:t>
              </a:r>
              <a:endParaRPr lang="fr-FR" sz="1050" b="1" dirty="0"/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5076056" y="4677644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err="1" smtClean="0"/>
                <a:t>GlcNAc</a:t>
              </a:r>
              <a:endParaRPr lang="fr-FR" sz="1050" b="1" dirty="0"/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932040" y="4077072"/>
              <a:ext cx="93610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UDP-</a:t>
              </a:r>
              <a:r>
                <a:rPr lang="fr-FR" sz="1050" b="1" dirty="0" err="1" smtClean="0"/>
                <a:t>GlcNAc</a:t>
              </a:r>
              <a:endParaRPr lang="fr-FR" sz="1050" b="1" dirty="0"/>
            </a:p>
          </p:txBody>
        </p:sp>
        <p:sp>
          <p:nvSpPr>
            <p:cNvPr id="67" name="ZoneTexte 66"/>
            <p:cNvSpPr txBox="1"/>
            <p:nvPr/>
          </p:nvSpPr>
          <p:spPr>
            <a:xfrm>
              <a:off x="3995936" y="4077072"/>
              <a:ext cx="72008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UDP</a:t>
              </a:r>
              <a:endParaRPr lang="fr-FR" sz="1050" b="1" dirty="0"/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7017722" y="4688761"/>
              <a:ext cx="766063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ADP</a:t>
              </a:r>
              <a:endParaRPr lang="fr-FR" sz="1050" b="1" dirty="0"/>
            </a:p>
          </p:txBody>
        </p:sp>
        <p:sp>
          <p:nvSpPr>
            <p:cNvPr id="72" name="ZoneTexte 71"/>
            <p:cNvSpPr txBox="1"/>
            <p:nvPr/>
          </p:nvSpPr>
          <p:spPr>
            <a:xfrm>
              <a:off x="7092280" y="4077072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H</a:t>
              </a:r>
              <a:r>
                <a:rPr lang="fr-FR" sz="1050" b="1" baseline="-25000" dirty="0" smtClean="0"/>
                <a:t>2</a:t>
              </a:r>
              <a:r>
                <a:rPr lang="fr-FR" sz="1050" b="1" dirty="0" smtClean="0"/>
                <a:t>O</a:t>
              </a:r>
              <a:endParaRPr lang="fr-FR" sz="1050" b="1" dirty="0"/>
            </a:p>
          </p:txBody>
        </p:sp>
        <p:sp>
          <p:nvSpPr>
            <p:cNvPr id="73" name="ZoneTexte 72"/>
            <p:cNvSpPr txBox="1"/>
            <p:nvPr/>
          </p:nvSpPr>
          <p:spPr>
            <a:xfrm>
              <a:off x="6240817" y="4088947"/>
              <a:ext cx="43204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b="1" dirty="0" smtClean="0"/>
                <a:t>Pi</a:t>
              </a:r>
              <a:endParaRPr lang="fr-FR" sz="1050" b="1" dirty="0"/>
            </a:p>
          </p:txBody>
        </p:sp>
      </p:grpSp>
      <p:grpSp>
        <p:nvGrpSpPr>
          <p:cNvPr id="69" name="Groupe 68"/>
          <p:cNvGrpSpPr/>
          <p:nvPr/>
        </p:nvGrpSpPr>
        <p:grpSpPr>
          <a:xfrm>
            <a:off x="107504" y="3313719"/>
            <a:ext cx="8640488" cy="3188097"/>
            <a:chOff x="107504" y="3121223"/>
            <a:chExt cx="8640488" cy="3188097"/>
          </a:xfrm>
        </p:grpSpPr>
        <p:grpSp>
          <p:nvGrpSpPr>
            <p:cNvPr id="65" name="Groupe 64"/>
            <p:cNvGrpSpPr/>
            <p:nvPr/>
          </p:nvGrpSpPr>
          <p:grpSpPr>
            <a:xfrm>
              <a:off x="4499992" y="3121223"/>
              <a:ext cx="4248000" cy="3188097"/>
              <a:chOff x="4499992" y="3121223"/>
              <a:chExt cx="4248000" cy="3188097"/>
            </a:xfrm>
          </p:grpSpPr>
          <p:sp>
            <p:nvSpPr>
              <p:cNvPr id="1755" name="ZoneTexte 1754"/>
              <p:cNvSpPr txBox="1"/>
              <p:nvPr/>
            </p:nvSpPr>
            <p:spPr>
              <a:xfrm>
                <a:off x="5228456" y="3121223"/>
                <a:ext cx="28719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i="1" dirty="0" err="1" smtClean="0">
                    <a:solidFill>
                      <a:srgbClr val="FF0066"/>
                    </a:solidFill>
                  </a:rPr>
                  <a:t>Cotranslational</a:t>
                </a:r>
                <a:r>
                  <a:rPr lang="fr-FR" sz="1400" b="1" i="1" dirty="0" smtClean="0">
                    <a:solidFill>
                      <a:srgbClr val="FF0066"/>
                    </a:solidFill>
                  </a:rPr>
                  <a:t> O-</a:t>
                </a:r>
                <a:r>
                  <a:rPr lang="fr-FR" sz="1400" b="1" i="1" dirty="0" err="1" smtClean="0">
                    <a:solidFill>
                      <a:srgbClr val="FF0066"/>
                    </a:solidFill>
                  </a:rPr>
                  <a:t>GlcNAcylation</a:t>
                </a:r>
                <a:endParaRPr lang="fr-FR" sz="1400" b="1" i="1" dirty="0">
                  <a:solidFill>
                    <a:srgbClr val="FF0066"/>
                  </a:solidFill>
                </a:endParaRP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99992" y="3601306"/>
                <a:ext cx="4248000" cy="2708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sp>
          <p:nvSpPr>
            <p:cNvPr id="68" name="ZoneTexte 67"/>
            <p:cNvSpPr txBox="1"/>
            <p:nvPr/>
          </p:nvSpPr>
          <p:spPr>
            <a:xfrm>
              <a:off x="107504" y="4348261"/>
              <a:ext cx="410445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just"/>
              <a:endParaRPr lang="en-US" sz="1400" b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§"/>
              </a:pPr>
              <a:endParaRPr lang="en-US" sz="1400" b="1" i="1" dirty="0" smtClean="0">
                <a:solidFill>
                  <a:srgbClr val="FF0066"/>
                </a:solidFill>
                <a:latin typeface="Calibri" panose="020F0502020204030204" pitchFamily="34" charset="0"/>
              </a:endParaRPr>
            </a:p>
            <a:p>
              <a:pPr marL="342900" indent="-342900" algn="just">
                <a:buFont typeface="Wingdings" panose="05000000000000000000" pitchFamily="2" charset="2"/>
                <a:buChar char="§"/>
              </a:pPr>
              <a:r>
                <a:rPr lang="en-US" sz="1400" b="1" i="1" dirty="0" err="1" smtClean="0">
                  <a:solidFill>
                    <a:srgbClr val="FF0066"/>
                  </a:solidFill>
                  <a:latin typeface="Calibri" panose="020F0502020204030204" pitchFamily="34" charset="0"/>
                </a:rPr>
                <a:t>Cotranslational</a:t>
              </a:r>
              <a:r>
                <a:rPr lang="en-US" sz="1400" b="1" i="1" dirty="0" smtClean="0">
                  <a:solidFill>
                    <a:srgbClr val="FF0066"/>
                  </a:solidFill>
                  <a:latin typeface="Calibri" panose="020F0502020204030204" pitchFamily="34" charset="0"/>
                </a:rPr>
                <a:t> O-</a:t>
              </a:r>
              <a:r>
                <a:rPr lang="en-US" sz="1400" b="1" i="1" dirty="0" err="1" smtClean="0">
                  <a:solidFill>
                    <a:srgbClr val="FF0066"/>
                  </a:solidFill>
                  <a:latin typeface="Calibri" panose="020F0502020204030204" pitchFamily="34" charset="0"/>
                </a:rPr>
                <a:t>GlcNAcylation</a:t>
              </a:r>
              <a:r>
                <a:rPr lang="en-US" sz="1400" b="1" i="1" dirty="0" smtClean="0">
                  <a:solidFill>
                    <a:srgbClr val="FF0066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400" b="1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– protection from </a:t>
              </a:r>
              <a:r>
                <a:rPr lang="en-US" sz="1400" b="1" dirty="0" err="1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proteosomal</a:t>
              </a:r>
              <a:r>
                <a:rPr lang="en-US" sz="1400" b="1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rPr>
                <a:t> degradation of nascent chains proteins </a:t>
              </a:r>
            </a:p>
            <a:p>
              <a:pPr algn="just"/>
              <a:endPara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22" name="Groupe 121"/>
          <p:cNvGrpSpPr/>
          <p:nvPr/>
        </p:nvGrpSpPr>
        <p:grpSpPr>
          <a:xfrm>
            <a:off x="18080" y="3047776"/>
            <a:ext cx="9144000" cy="3600400"/>
            <a:chOff x="0" y="3429000"/>
            <a:chExt cx="9144000" cy="3600400"/>
          </a:xfrm>
        </p:grpSpPr>
        <p:grpSp>
          <p:nvGrpSpPr>
            <p:cNvPr id="121" name="Groupe 120"/>
            <p:cNvGrpSpPr/>
            <p:nvPr/>
          </p:nvGrpSpPr>
          <p:grpSpPr>
            <a:xfrm>
              <a:off x="0" y="3429000"/>
              <a:ext cx="9144000" cy="3600400"/>
              <a:chOff x="0" y="2924944"/>
              <a:chExt cx="9144000" cy="3600400"/>
            </a:xfrm>
          </p:grpSpPr>
          <p:sp>
            <p:nvSpPr>
              <p:cNvPr id="119" name="Rectangle 118"/>
              <p:cNvSpPr/>
              <p:nvPr/>
            </p:nvSpPr>
            <p:spPr>
              <a:xfrm>
                <a:off x="0" y="4509120"/>
                <a:ext cx="9144000" cy="201622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4423552" y="2924944"/>
                <a:ext cx="4720448" cy="20882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71" name="Groupe 70"/>
            <p:cNvGrpSpPr/>
            <p:nvPr/>
          </p:nvGrpSpPr>
          <p:grpSpPr>
            <a:xfrm>
              <a:off x="35496" y="4797152"/>
              <a:ext cx="9001000" cy="1425684"/>
              <a:chOff x="35496" y="4707721"/>
              <a:chExt cx="9001000" cy="1425684"/>
            </a:xfrm>
          </p:grpSpPr>
          <p:grpSp>
            <p:nvGrpSpPr>
              <p:cNvPr id="74" name="Groupe 201"/>
              <p:cNvGrpSpPr/>
              <p:nvPr/>
            </p:nvGrpSpPr>
            <p:grpSpPr>
              <a:xfrm>
                <a:off x="4554988" y="4725144"/>
                <a:ext cx="4481508" cy="1408261"/>
                <a:chOff x="894154" y="5117083"/>
                <a:chExt cx="4481508" cy="1408261"/>
              </a:xfrm>
            </p:grpSpPr>
            <p:sp>
              <p:nvSpPr>
                <p:cNvPr id="76" name="Rectangle 75"/>
                <p:cNvSpPr/>
                <p:nvPr/>
              </p:nvSpPr>
              <p:spPr>
                <a:xfrm>
                  <a:off x="3837282" y="5170248"/>
                  <a:ext cx="900000" cy="180000"/>
                </a:xfrm>
                <a:prstGeom prst="rect">
                  <a:avLst/>
                </a:prstGeom>
                <a:solidFill>
                  <a:srgbClr val="008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2555858" y="5170248"/>
                  <a:ext cx="900000" cy="180000"/>
                </a:xfrm>
                <a:prstGeom prst="rect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3446130" y="5170248"/>
                  <a:ext cx="396000" cy="180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894154" y="5170248"/>
                  <a:ext cx="1656000" cy="180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0" name="ZoneTexte 79"/>
                <p:cNvSpPr txBox="1"/>
                <p:nvPr/>
              </p:nvSpPr>
              <p:spPr>
                <a:xfrm>
                  <a:off x="4136588" y="5140566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G2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81" name="ZoneTexte 80"/>
                <p:cNvSpPr txBox="1"/>
                <p:nvPr/>
              </p:nvSpPr>
              <p:spPr>
                <a:xfrm>
                  <a:off x="2850796" y="5138349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G1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82" name="ZoneTexte 81"/>
                <p:cNvSpPr txBox="1"/>
                <p:nvPr/>
              </p:nvSpPr>
              <p:spPr>
                <a:xfrm>
                  <a:off x="3477602" y="5148982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err="1" smtClean="0">
                      <a:latin typeface="Calibri" pitchFamily="34" charset="0"/>
                    </a:rPr>
                    <a:t>InD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83" name="ZoneTexte 82"/>
                <p:cNvSpPr txBox="1"/>
                <p:nvPr/>
              </p:nvSpPr>
              <p:spPr>
                <a:xfrm>
                  <a:off x="1520610" y="5127716"/>
                  <a:ext cx="67512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latin typeface="Calibri" pitchFamily="34" charset="0"/>
                    </a:rPr>
                    <a:t>12 </a:t>
                  </a:r>
                  <a:r>
                    <a:rPr lang="fr-FR" sz="1050" b="1" dirty="0" err="1" smtClean="0">
                      <a:latin typeface="Calibri" pitchFamily="34" charset="0"/>
                    </a:rPr>
                    <a:t>TPRs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842720" y="5540818"/>
                  <a:ext cx="900000" cy="180000"/>
                </a:xfrm>
                <a:prstGeom prst="rect">
                  <a:avLst/>
                </a:prstGeom>
                <a:solidFill>
                  <a:srgbClr val="008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5" name="Rectangle 94"/>
                <p:cNvSpPr/>
                <p:nvPr/>
              </p:nvSpPr>
              <p:spPr>
                <a:xfrm>
                  <a:off x="2561296" y="5540818"/>
                  <a:ext cx="900000" cy="180000"/>
                </a:xfrm>
                <a:prstGeom prst="rect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6" name="Rectangle 95"/>
                <p:cNvSpPr/>
                <p:nvPr/>
              </p:nvSpPr>
              <p:spPr>
                <a:xfrm>
                  <a:off x="3451568" y="5540818"/>
                  <a:ext cx="396000" cy="180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7" name="Rectangle 96"/>
                <p:cNvSpPr/>
                <p:nvPr/>
              </p:nvSpPr>
              <p:spPr>
                <a:xfrm>
                  <a:off x="1158308" y="5540818"/>
                  <a:ext cx="1404000" cy="180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98" name="ZoneTexte 97"/>
                <p:cNvSpPr txBox="1"/>
                <p:nvPr/>
              </p:nvSpPr>
              <p:spPr>
                <a:xfrm>
                  <a:off x="4142026" y="5500606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G2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99" name="ZoneTexte 98"/>
                <p:cNvSpPr txBox="1"/>
                <p:nvPr/>
              </p:nvSpPr>
              <p:spPr>
                <a:xfrm>
                  <a:off x="2856234" y="5500606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G1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0" name="ZoneTexte 99"/>
                <p:cNvSpPr txBox="1"/>
                <p:nvPr/>
              </p:nvSpPr>
              <p:spPr>
                <a:xfrm>
                  <a:off x="3483040" y="5500606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err="1" smtClean="0">
                      <a:latin typeface="Calibri" pitchFamily="34" charset="0"/>
                    </a:rPr>
                    <a:t>InD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101" name="ZoneTexte 100"/>
                <p:cNvSpPr txBox="1"/>
                <p:nvPr/>
              </p:nvSpPr>
              <p:spPr>
                <a:xfrm>
                  <a:off x="1759974" y="5500606"/>
                  <a:ext cx="67512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latin typeface="Calibri" pitchFamily="34" charset="0"/>
                    </a:rPr>
                    <a:t>9 </a:t>
                  </a:r>
                  <a:r>
                    <a:rPr lang="fr-FR" sz="1050" b="1" dirty="0" err="1" smtClean="0">
                      <a:latin typeface="Calibri" pitchFamily="34" charset="0"/>
                    </a:rPr>
                    <a:t>TPRs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102" name="Rectangle 101"/>
                <p:cNvSpPr/>
                <p:nvPr/>
              </p:nvSpPr>
              <p:spPr>
                <a:xfrm>
                  <a:off x="3853193" y="5892545"/>
                  <a:ext cx="900000" cy="180000"/>
                </a:xfrm>
                <a:prstGeom prst="rect">
                  <a:avLst/>
                </a:prstGeom>
                <a:solidFill>
                  <a:srgbClr val="008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3" name="Rectangle 102"/>
                <p:cNvSpPr/>
                <p:nvPr/>
              </p:nvSpPr>
              <p:spPr>
                <a:xfrm>
                  <a:off x="2571769" y="5892545"/>
                  <a:ext cx="900000" cy="180000"/>
                </a:xfrm>
                <a:prstGeom prst="rect">
                  <a:avLst/>
                </a:prstGeom>
                <a:solidFill>
                  <a:srgbClr val="C00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4" name="Rectangle 103"/>
                <p:cNvSpPr/>
                <p:nvPr/>
              </p:nvSpPr>
              <p:spPr>
                <a:xfrm>
                  <a:off x="3462041" y="5892545"/>
                  <a:ext cx="396000" cy="180000"/>
                </a:xfrm>
                <a:prstGeom prst="rect">
                  <a:avLst/>
                </a:prstGeom>
                <a:solidFill>
                  <a:schemeClr val="accent1">
                    <a:lumMod val="75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5" name="Rectangle 104"/>
                <p:cNvSpPr/>
                <p:nvPr/>
              </p:nvSpPr>
              <p:spPr>
                <a:xfrm>
                  <a:off x="1990409" y="5892545"/>
                  <a:ext cx="576000" cy="18000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06" name="ZoneTexte 105"/>
                <p:cNvSpPr txBox="1"/>
                <p:nvPr/>
              </p:nvSpPr>
              <p:spPr>
                <a:xfrm>
                  <a:off x="4152499" y="5862863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G2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7" name="ZoneTexte 106"/>
                <p:cNvSpPr txBox="1"/>
                <p:nvPr/>
              </p:nvSpPr>
              <p:spPr>
                <a:xfrm>
                  <a:off x="2866707" y="5860646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G1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08" name="ZoneTexte 107"/>
                <p:cNvSpPr txBox="1"/>
                <p:nvPr/>
              </p:nvSpPr>
              <p:spPr>
                <a:xfrm>
                  <a:off x="3493513" y="5871279"/>
                  <a:ext cx="518334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err="1" smtClean="0">
                      <a:latin typeface="Calibri" pitchFamily="34" charset="0"/>
                    </a:rPr>
                    <a:t>InD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109" name="ZoneTexte 108"/>
                <p:cNvSpPr txBox="1"/>
                <p:nvPr/>
              </p:nvSpPr>
              <p:spPr>
                <a:xfrm>
                  <a:off x="2016457" y="5860646"/>
                  <a:ext cx="67512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latin typeface="Calibri" pitchFamily="34" charset="0"/>
                    </a:rPr>
                    <a:t>2 </a:t>
                  </a:r>
                  <a:r>
                    <a:rPr lang="fr-FR" sz="1050" b="1" dirty="0" err="1" smtClean="0">
                      <a:latin typeface="Calibri" pitchFamily="34" charset="0"/>
                    </a:rPr>
                    <a:t>TPRs</a:t>
                  </a:r>
                  <a:endParaRPr lang="fr-FR" sz="1050" b="1" dirty="0">
                    <a:latin typeface="Calibri" pitchFamily="34" charset="0"/>
                  </a:endParaRPr>
                </a:p>
              </p:txBody>
            </p:sp>
            <p:sp>
              <p:nvSpPr>
                <p:cNvPr id="110" name="Rectangle 109"/>
                <p:cNvSpPr/>
                <p:nvPr/>
              </p:nvSpPr>
              <p:spPr>
                <a:xfrm>
                  <a:off x="1126249" y="5540818"/>
                  <a:ext cx="396000" cy="180000"/>
                </a:xfrm>
                <a:prstGeom prst="rect">
                  <a:avLst/>
                </a:prstGeom>
                <a:solidFill>
                  <a:srgbClr val="9900FF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1" name="ZoneTexte 110"/>
                <p:cNvSpPr txBox="1"/>
                <p:nvPr/>
              </p:nvSpPr>
              <p:spPr>
                <a:xfrm>
                  <a:off x="1083717" y="5500606"/>
                  <a:ext cx="463947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050" b="1" dirty="0" smtClean="0">
                      <a:solidFill>
                        <a:schemeClr val="bg1"/>
                      </a:solidFill>
                      <a:latin typeface="Calibri" pitchFamily="34" charset="0"/>
                    </a:rPr>
                    <a:t>MSS</a:t>
                  </a:r>
                  <a:endParaRPr lang="fr-FR" sz="1050" b="1" dirty="0">
                    <a:solidFill>
                      <a:schemeClr val="bg1"/>
                    </a:solidFill>
                    <a:latin typeface="Calibri" pitchFamily="34" charset="0"/>
                  </a:endParaRPr>
                </a:p>
              </p:txBody>
            </p:sp>
            <p:sp>
              <p:nvSpPr>
                <p:cNvPr id="112" name="ZoneTexte 111"/>
                <p:cNvSpPr txBox="1"/>
                <p:nvPr/>
              </p:nvSpPr>
              <p:spPr>
                <a:xfrm>
                  <a:off x="4655583" y="5117083"/>
                  <a:ext cx="72007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 err="1" smtClean="0"/>
                    <a:t>ncOGT</a:t>
                  </a:r>
                  <a:endParaRPr lang="fr-FR" sz="1050" b="1" dirty="0"/>
                </a:p>
              </p:txBody>
            </p:sp>
            <p:sp>
              <p:nvSpPr>
                <p:cNvPr id="113" name="ZoneTexte 112"/>
                <p:cNvSpPr txBox="1"/>
                <p:nvPr/>
              </p:nvSpPr>
              <p:spPr>
                <a:xfrm>
                  <a:off x="4655583" y="5500606"/>
                  <a:ext cx="72007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 err="1" smtClean="0"/>
                    <a:t>mOGT</a:t>
                  </a:r>
                  <a:endParaRPr lang="fr-FR" sz="1050" b="1" dirty="0"/>
                </a:p>
              </p:txBody>
            </p:sp>
            <p:sp>
              <p:nvSpPr>
                <p:cNvPr id="114" name="ZoneTexte 113"/>
                <p:cNvSpPr txBox="1"/>
                <p:nvPr/>
              </p:nvSpPr>
              <p:spPr>
                <a:xfrm>
                  <a:off x="4655583" y="5839380"/>
                  <a:ext cx="72007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 err="1" smtClean="0"/>
                    <a:t>sOGT</a:t>
                  </a:r>
                  <a:endParaRPr lang="fr-FR" sz="1050" b="1" dirty="0"/>
                </a:p>
              </p:txBody>
            </p:sp>
            <p:sp>
              <p:nvSpPr>
                <p:cNvPr id="115" name="Accolade ouvrante 114"/>
                <p:cNvSpPr/>
                <p:nvPr/>
              </p:nvSpPr>
              <p:spPr>
                <a:xfrm rot="16200000">
                  <a:off x="1673592" y="5391320"/>
                  <a:ext cx="144000" cy="1692000"/>
                </a:xfrm>
                <a:prstGeom prst="leftBrac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6" name="ZoneTexte 115"/>
                <p:cNvSpPr txBox="1"/>
                <p:nvPr/>
              </p:nvSpPr>
              <p:spPr>
                <a:xfrm>
                  <a:off x="1403648" y="6271428"/>
                  <a:ext cx="720079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 smtClean="0"/>
                    <a:t>TPR</a:t>
                  </a:r>
                  <a:endParaRPr lang="fr-FR" sz="1050" b="1" dirty="0"/>
                </a:p>
              </p:txBody>
            </p:sp>
            <p:sp>
              <p:nvSpPr>
                <p:cNvPr id="117" name="Accolade ouvrante 116"/>
                <p:cNvSpPr/>
                <p:nvPr/>
              </p:nvSpPr>
              <p:spPr>
                <a:xfrm rot="16200000">
                  <a:off x="3614518" y="5157304"/>
                  <a:ext cx="144000" cy="2160000"/>
                </a:xfrm>
                <a:prstGeom prst="leftBrace">
                  <a:avLst/>
                </a:prstGeom>
                <a:ln w="63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18" name="ZoneTexte 117"/>
                <p:cNvSpPr txBox="1"/>
                <p:nvPr/>
              </p:nvSpPr>
              <p:spPr>
                <a:xfrm>
                  <a:off x="2987824" y="6269211"/>
                  <a:ext cx="1368151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050" b="1" dirty="0" err="1" smtClean="0"/>
                    <a:t>Catalytic</a:t>
                  </a:r>
                  <a:r>
                    <a:rPr lang="fr-FR" sz="1050" b="1" dirty="0" smtClean="0"/>
                    <a:t> Domain</a:t>
                  </a:r>
                  <a:endParaRPr lang="fr-FR" sz="1050" b="1" dirty="0"/>
                </a:p>
              </p:txBody>
            </p:sp>
          </p:grpSp>
          <p:sp>
            <p:nvSpPr>
              <p:cNvPr id="75" name="ZoneTexte 74"/>
              <p:cNvSpPr txBox="1"/>
              <p:nvPr/>
            </p:nvSpPr>
            <p:spPr>
              <a:xfrm>
                <a:off x="35496" y="4707721"/>
                <a:ext cx="4104456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/>
                <a:endParaRPr lang="en-US" sz="1400" b="1" dirty="0" smtClean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endParaRPr lang="en-US" sz="1400" b="1" i="1" dirty="0" smtClean="0">
                  <a:solidFill>
                    <a:srgbClr val="FF0066"/>
                  </a:solidFill>
                  <a:latin typeface="Calibri" panose="020F0502020204030204" pitchFamily="34" charset="0"/>
                </a:endParaRPr>
              </a:p>
              <a:p>
                <a:pPr marL="342900" indent="-342900" algn="just">
                  <a:buFont typeface="Wingdings" panose="05000000000000000000" pitchFamily="2" charset="2"/>
                  <a:buChar char="§"/>
                </a:pPr>
                <a:r>
                  <a:rPr lang="en-US" sz="1400" b="1" i="1" dirty="0" smtClean="0">
                    <a:solidFill>
                      <a:srgbClr val="FF3300"/>
                    </a:solidFill>
                    <a:latin typeface="Calibri" panose="020F0502020204030204" pitchFamily="34" charset="0"/>
                  </a:rPr>
                  <a:t>OGT</a:t>
                </a:r>
                <a:r>
                  <a:rPr lang="en-US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(</a:t>
                </a:r>
                <a:r>
                  <a:rPr lang="en-US" sz="1400" b="1" i="1" dirty="0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O</a:t>
                </a:r>
                <a:r>
                  <a:rPr lang="en-US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-</a:t>
                </a:r>
                <a:r>
                  <a:rPr lang="en-US" sz="1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GlcNAc</a:t>
                </a:r>
                <a:r>
                  <a:rPr lang="en-US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1400" b="1" dirty="0" err="1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transferase</a:t>
                </a:r>
                <a:r>
                  <a:rPr lang="en-US" sz="1400" b="1" dirty="0" smtClean="0">
                    <a:solidFill>
                      <a:schemeClr val="tx2">
                        <a:lumMod val="75000"/>
                      </a:schemeClr>
                    </a:solidFill>
                    <a:latin typeface="Calibri" panose="020F0502020204030204" pitchFamily="34" charset="0"/>
                  </a:rPr>
                  <a:t>), key and unique regulator of PTM</a:t>
                </a:r>
              </a:p>
              <a:p>
                <a:pPr algn="just"/>
                <a:endParaRPr lang="en-US" sz="1400" b="1" dirty="0" smtClean="0">
                  <a:solidFill>
                    <a:schemeClr val="tx2">
                      <a:lumMod val="75000"/>
                    </a:schemeClr>
                  </a:solidFill>
                  <a:latin typeface="Calibri" panose="020F0502020204030204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0" name="ZoneTexte 1769"/>
          <p:cNvSpPr txBox="1"/>
          <p:nvPr/>
        </p:nvSpPr>
        <p:spPr>
          <a:xfrm>
            <a:off x="123367" y="295483"/>
            <a:ext cx="324036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2-3%  cellular glucose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enter the   </a:t>
            </a:r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hexosamine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biosynthetic  pathway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(HBP) to produce </a:t>
            </a:r>
            <a:r>
              <a:rPr lang="en-US" sz="14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UDP-</a:t>
            </a:r>
            <a:r>
              <a:rPr lang="en-US" sz="14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</a:t>
            </a:r>
            <a:endParaRPr lang="en-US" sz="14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OGT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uses </a:t>
            </a:r>
            <a:r>
              <a:rPr lang="en-US" sz="14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UDP-</a:t>
            </a:r>
            <a:r>
              <a:rPr lang="en-US" sz="1400" b="1" i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, from the nutrient dependent HBP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UDP-</a:t>
            </a:r>
            <a:r>
              <a:rPr lang="en-US" sz="1600" b="1" i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: nutritional sensor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Upregulation of HBP by increased glucose flux directly elevates UDP-</a:t>
            </a:r>
            <a:r>
              <a:rPr lang="en-US" sz="1600" b="1" i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GlcNAc</a:t>
            </a: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 levels as well as intracellular protein O-GlcNAcylation to modulate their localization, stability and activity (</a:t>
            </a:r>
            <a:r>
              <a:rPr lang="en-US" sz="1600" b="1" i="1" dirty="0" smtClean="0">
                <a:solidFill>
                  <a:srgbClr val="FF3300"/>
                </a:solidFill>
                <a:latin typeface="Symbol" pitchFamily="18" charset="2"/>
              </a:rPr>
              <a:t>b</a:t>
            </a: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-</a:t>
            </a:r>
            <a:r>
              <a:rPr lang="en-US" sz="1600" b="1" i="1" dirty="0" err="1" smtClean="0">
                <a:solidFill>
                  <a:srgbClr val="FF3300"/>
                </a:solidFill>
                <a:latin typeface="Calibri" panose="020F0502020204030204" pitchFamily="34" charset="0"/>
              </a:rPr>
              <a:t>catenin</a:t>
            </a: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r>
              <a:rPr lang="en-US" sz="1600" b="1" i="1" dirty="0">
                <a:solidFill>
                  <a:srgbClr val="FF3300"/>
                </a:solidFill>
                <a:latin typeface="Calibri" panose="020F0502020204030204" pitchFamily="34" charset="0"/>
              </a:rPr>
              <a:t>&amp; </a:t>
            </a: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CRC)</a:t>
            </a:r>
            <a:endParaRPr lang="en-US" sz="1600" b="1" i="1" dirty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1600" b="1" i="1" dirty="0" smtClean="0">
                <a:solidFill>
                  <a:srgbClr val="FF3300"/>
                </a:solidFill>
                <a:latin typeface="Calibri" panose="020F0502020204030204" pitchFamily="34" charset="0"/>
              </a:rPr>
              <a:t> </a:t>
            </a:r>
            <a:endParaRPr lang="fr-FR" sz="1600" b="1" i="1" dirty="0" smtClean="0">
              <a:solidFill>
                <a:srgbClr val="FF3300"/>
              </a:solidFill>
              <a:latin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n-US" sz="14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730" name="ZoneTexte 1729"/>
          <p:cNvSpPr txBox="1"/>
          <p:nvPr/>
        </p:nvSpPr>
        <p:spPr>
          <a:xfrm>
            <a:off x="683568" y="44624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i="1" dirty="0" err="1" smtClean="0">
                <a:solidFill>
                  <a:schemeClr val="tx2">
                    <a:lumMod val="50000"/>
                  </a:schemeClr>
                </a:solidFill>
              </a:rPr>
              <a:t>Hexosamine</a:t>
            </a:r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2400" b="1" i="1" dirty="0" err="1" smtClean="0">
                <a:solidFill>
                  <a:schemeClr val="tx2">
                    <a:lumMod val="50000"/>
                  </a:schemeClr>
                </a:solidFill>
              </a:rPr>
              <a:t>biosynthetic</a:t>
            </a:r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fr-FR" sz="2400" b="1" i="1" dirty="0" err="1" smtClean="0">
                <a:solidFill>
                  <a:schemeClr val="tx2">
                    <a:lumMod val="50000"/>
                  </a:schemeClr>
                </a:solidFill>
              </a:rPr>
              <a:t>pathway</a:t>
            </a:r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 and O-</a:t>
            </a:r>
            <a:r>
              <a:rPr lang="fr-FR" sz="2400" b="1" i="1" dirty="0" err="1" smtClean="0">
                <a:solidFill>
                  <a:schemeClr val="tx2">
                    <a:lumMod val="50000"/>
                  </a:schemeClr>
                </a:solidFill>
              </a:rPr>
              <a:t>GlcNAcylation</a:t>
            </a:r>
            <a:r>
              <a:rPr lang="fr-FR" sz="2400" b="1" i="1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endParaRPr lang="fr-FR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548680"/>
            <a:ext cx="5468079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259632" y="6423719"/>
            <a:ext cx="71287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What is the role of OGT  in cancer development ?</a:t>
            </a:r>
          </a:p>
        </p:txBody>
      </p:sp>
      <p:sp>
        <p:nvSpPr>
          <p:cNvPr id="6" name="Rectangle 5"/>
          <p:cNvSpPr/>
          <p:nvPr/>
        </p:nvSpPr>
        <p:spPr>
          <a:xfrm>
            <a:off x="539552" y="5671128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/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Glucose</a:t>
            </a:r>
            <a:r>
              <a:rPr lang="en-US" b="1" i="1" dirty="0" smtClean="0">
                <a:latin typeface="Calibri" panose="020F0502020204030204" pitchFamily="34" charset="0"/>
              </a:rPr>
              <a:t> flux,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UDP-</a:t>
            </a:r>
            <a:r>
              <a:rPr lang="en-US" b="1" i="1" dirty="0" err="1" smtClean="0">
                <a:solidFill>
                  <a:srgbClr val="FF0000"/>
                </a:solidFill>
                <a:latin typeface="Calibri" panose="020F0502020204030204" pitchFamily="34" charset="0"/>
              </a:rPr>
              <a:t>GlcNAc</a:t>
            </a:r>
            <a:r>
              <a:rPr lang="en-US" b="1" i="1" dirty="0" smtClean="0">
                <a:latin typeface="Calibri" panose="020F0502020204030204" pitchFamily="34" charset="0"/>
              </a:rPr>
              <a:t> pool are implicated in global O-</a:t>
            </a:r>
            <a:r>
              <a:rPr lang="en-US" b="1" i="1" dirty="0" err="1" smtClean="0">
                <a:latin typeface="Calibri" panose="020F0502020204030204" pitchFamily="34" charset="0"/>
              </a:rPr>
              <a:t>GlcNAc</a:t>
            </a:r>
            <a:r>
              <a:rPr lang="en-US" b="1" i="1" dirty="0" smtClean="0">
                <a:latin typeface="Calibri" panose="020F0502020204030204" pitchFamily="34" charset="0"/>
              </a:rPr>
              <a:t> levels </a:t>
            </a:r>
            <a:r>
              <a:rPr lang="en-US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through </a:t>
            </a:r>
            <a:r>
              <a:rPr lang="en-US" sz="2400" b="1" i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OGT</a:t>
            </a:r>
            <a:endParaRPr lang="fr-FR" sz="2400" b="1" i="1" dirty="0" smtClean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Flèche vers le bas 6"/>
          <p:cNvSpPr/>
          <p:nvPr/>
        </p:nvSpPr>
        <p:spPr>
          <a:xfrm>
            <a:off x="4427984" y="6093296"/>
            <a:ext cx="216024" cy="360040"/>
          </a:xfrm>
          <a:prstGeom prst="downArrow">
            <a:avLst/>
          </a:prstGeom>
          <a:solidFill>
            <a:srgbClr val="FF3300">
              <a:alpha val="72000"/>
            </a:srgbClr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8244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831036" y="44624"/>
            <a:ext cx="5549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Role the OGT expression in cancers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395536" y="616530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3300"/>
                </a:solidFill>
              </a:rPr>
              <a:t>What is the impact of OGT knock-down on biological </a:t>
            </a:r>
            <a:r>
              <a:rPr lang="en-US" sz="2000" b="1" i="1" dirty="0">
                <a:solidFill>
                  <a:srgbClr val="FF3300"/>
                </a:solidFill>
              </a:rPr>
              <a:t>properties </a:t>
            </a:r>
            <a:r>
              <a:rPr lang="en-US" sz="2000" b="1" i="1" dirty="0" smtClean="0">
                <a:solidFill>
                  <a:srgbClr val="FF3300"/>
                </a:solidFill>
              </a:rPr>
              <a:t>of</a:t>
            </a:r>
          </a:p>
          <a:p>
            <a:pPr algn="ctr"/>
            <a:r>
              <a:rPr lang="en-US" sz="2000" b="1" i="1" dirty="0" smtClean="0">
                <a:solidFill>
                  <a:srgbClr val="FF3300"/>
                </a:solidFill>
              </a:rPr>
              <a:t>colon cell lines? </a:t>
            </a:r>
            <a:endParaRPr lang="fr-FR" sz="2000" b="1" i="1" dirty="0">
              <a:solidFill>
                <a:srgbClr val="FF3300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97528"/>
            <a:ext cx="2471737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ZoneTexte 26"/>
          <p:cNvSpPr txBox="1"/>
          <p:nvPr/>
        </p:nvSpPr>
        <p:spPr>
          <a:xfrm>
            <a:off x="323529" y="4234213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 smtClean="0"/>
              <a:t>shCtrl</a:t>
            </a:r>
            <a:endParaRPr lang="fr-FR" sz="10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1547665" y="422802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 smtClean="0"/>
              <a:t>shOGT</a:t>
            </a:r>
            <a:endParaRPr lang="fr-FR" sz="1000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1638023" y="5559043"/>
            <a:ext cx="1121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 smtClean="0"/>
              <a:t>Gu</a:t>
            </a:r>
            <a:r>
              <a:rPr lang="fr-FR" sz="1000" b="1" dirty="0" smtClean="0"/>
              <a:t> </a:t>
            </a:r>
            <a:r>
              <a:rPr lang="fr-FR" sz="1000" b="1" i="1" dirty="0" smtClean="0"/>
              <a:t>et al</a:t>
            </a:r>
            <a:r>
              <a:rPr lang="fr-FR" sz="1000" b="1" dirty="0" smtClean="0"/>
              <a:t>., 2010</a:t>
            </a:r>
            <a:endParaRPr lang="fr-FR" sz="1000" b="1" dirty="0"/>
          </a:p>
        </p:txBody>
      </p:sp>
      <p:sp>
        <p:nvSpPr>
          <p:cNvPr id="2049" name="ZoneTexte 2048"/>
          <p:cNvSpPr txBox="1"/>
          <p:nvPr/>
        </p:nvSpPr>
        <p:spPr>
          <a:xfrm>
            <a:off x="3131840" y="1772816"/>
            <a:ext cx="306335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Prostate cancer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↗ OGT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 cancer tissue/normal epithelium , associated with poor prognosis</a:t>
            </a:r>
          </a:p>
          <a:p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↗ </a:t>
            </a:r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OGT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and </a:t>
            </a:r>
            <a:r>
              <a:rPr lang="en-US" sz="1200" b="1" i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O</a:t>
            </a:r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-</a:t>
            </a:r>
            <a:r>
              <a:rPr lang="en-US" sz="12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GlcNAc</a:t>
            </a:r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levels  in cancer cell lines/non-transformed prostate cells</a:t>
            </a:r>
          </a:p>
          <a:p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2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siOGT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    growth, invasion, angiogenesis and metastasis of prostate cancer cells (Lynch 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et al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., 2012)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fr-FR" sz="1200" dirty="0"/>
          </a:p>
        </p:txBody>
      </p:sp>
      <p:sp>
        <p:nvSpPr>
          <p:cNvPr id="2060" name="ZoneTexte 2059"/>
          <p:cNvSpPr txBox="1"/>
          <p:nvPr/>
        </p:nvSpPr>
        <p:spPr>
          <a:xfrm>
            <a:off x="-36513" y="1772816"/>
            <a:ext cx="30813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Breast cancer </a:t>
            </a:r>
            <a:r>
              <a:rPr lang="en-US" sz="1400" b="1" u="sng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algn="just"/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↗O-GlcNAcylation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in  cancer tissues/adjacent tissues and in metastatic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lymph nodes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/breast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cancer tissues. </a:t>
            </a:r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12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shOGT</a:t>
            </a:r>
            <a:r>
              <a:rPr lang="en-US" sz="12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   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cell migration/invasion and number of metastatic lung nodules (</a:t>
            </a:r>
            <a:r>
              <a:rPr lang="fr-FR" sz="1200" b="1" dirty="0" err="1" smtClean="0">
                <a:solidFill>
                  <a:schemeClr val="tx2">
                    <a:lumMod val="75000"/>
                  </a:schemeClr>
                </a:solidFill>
              </a:rPr>
              <a:t>Gu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fr-FR" sz="1200" b="1" i="1" dirty="0" smtClean="0">
                <a:solidFill>
                  <a:schemeClr val="tx2">
                    <a:lumMod val="75000"/>
                  </a:schemeClr>
                </a:solidFill>
              </a:rPr>
              <a:t>et al</a:t>
            </a:r>
            <a:r>
              <a:rPr lang="fr-FR" sz="1200" b="1" dirty="0" smtClean="0">
                <a:solidFill>
                  <a:schemeClr val="tx2">
                    <a:lumMod val="75000"/>
                  </a:schemeClr>
                </a:solidFill>
              </a:rPr>
              <a:t>., 2010)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 algn="just"/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pPr algn="just"/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→ important </a:t>
            </a:r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roles </a:t>
            </a:r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in cancer initiation </a:t>
            </a:r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and metastasis</a:t>
            </a:r>
            <a:r>
              <a:rPr lang="en-US" sz="1200" b="1" dirty="0" smtClean="0">
                <a:solidFill>
                  <a:srgbClr val="008000"/>
                </a:solidFill>
                <a:latin typeface="Calibri" panose="020F0502020204030204" pitchFamily="34" charset="0"/>
              </a:rPr>
              <a:t>.</a:t>
            </a:r>
          </a:p>
          <a:p>
            <a:pPr algn="just"/>
            <a:endParaRPr lang="en-US" sz="12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6229929" y="1772816"/>
            <a:ext cx="287857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u="sng" dirty="0" smtClean="0">
                <a:solidFill>
                  <a:srgbClr val="0033CC"/>
                </a:solidFill>
                <a:latin typeface="Calibri" panose="020F0502020204030204" pitchFamily="34" charset="0"/>
              </a:rPr>
              <a:t> </a:t>
            </a:r>
            <a:r>
              <a:rPr lang="en-US" sz="1400" b="1" i="1" u="sng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Colon cancer </a:t>
            </a:r>
            <a:r>
              <a:rPr lang="en-US" sz="1400" b="1" u="sng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endParaRPr lang="en-US" sz="1200" b="1" dirty="0">
              <a:solidFill>
                <a:srgbClr val="008000"/>
              </a:solidFill>
              <a:latin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8000"/>
                </a:solidFill>
                <a:latin typeface="Calibri" panose="020F0502020204030204" pitchFamily="34" charset="0"/>
              </a:rPr>
              <a:t>↗ O-GlcNAcylation 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of colon cancer tissues /adjacent tissues.</a:t>
            </a:r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sz="1200" b="1" dirty="0" smtClean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200" b="1" dirty="0" err="1" smtClean="0">
                <a:solidFill>
                  <a:srgbClr val="008000"/>
                </a:solidFill>
                <a:latin typeface="Calibri" panose="020F0502020204030204" pitchFamily="34" charset="0"/>
              </a:rPr>
              <a:t>siOGT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      colony formation of HT29 cells (Mi </a:t>
            </a:r>
            <a:r>
              <a:rPr lang="en-US" sz="1200" b="1" i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et al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., 2011)</a:t>
            </a:r>
          </a:p>
          <a:p>
            <a:endParaRPr lang="en-US" sz="12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en-US" sz="1200" b="1" u="sng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</a:rPr>
              <a:t>  </a:t>
            </a:r>
          </a:p>
        </p:txBody>
      </p:sp>
      <p:sp>
        <p:nvSpPr>
          <p:cNvPr id="64" name="ZoneTexte 63"/>
          <p:cNvSpPr txBox="1"/>
          <p:nvPr/>
        </p:nvSpPr>
        <p:spPr>
          <a:xfrm>
            <a:off x="4663726" y="5487756"/>
            <a:ext cx="1121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Lynch </a:t>
            </a:r>
            <a:r>
              <a:rPr lang="fr-FR" sz="1000" b="1" i="1" dirty="0" smtClean="0"/>
              <a:t>et al</a:t>
            </a:r>
            <a:r>
              <a:rPr lang="fr-FR" sz="1000" b="1" dirty="0" smtClean="0"/>
              <a:t>., 2012</a:t>
            </a:r>
            <a:endParaRPr lang="fr-FR" sz="1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353899" y="908720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 err="1" smtClean="0">
                <a:solidFill>
                  <a:srgbClr val="008000"/>
                </a:solidFill>
              </a:rPr>
              <a:t>Overexpression</a:t>
            </a:r>
            <a:r>
              <a:rPr lang="fr-FR" sz="2000" b="1" i="1" dirty="0" smtClean="0">
                <a:solidFill>
                  <a:srgbClr val="008000"/>
                </a:solidFill>
              </a:rPr>
              <a:t> of OGT</a:t>
            </a:r>
            <a:endParaRPr lang="fr-FR" sz="2000" b="1" i="1" dirty="0">
              <a:solidFill>
                <a:srgbClr val="008000"/>
              </a:solidFill>
            </a:endParaRPr>
          </a:p>
        </p:txBody>
      </p:sp>
      <p:grpSp>
        <p:nvGrpSpPr>
          <p:cNvPr id="32" name="Groupe 31"/>
          <p:cNvGrpSpPr/>
          <p:nvPr/>
        </p:nvGrpSpPr>
        <p:grpSpPr>
          <a:xfrm>
            <a:off x="467560" y="2985944"/>
            <a:ext cx="144000" cy="108000"/>
            <a:chOff x="1027510" y="1121961"/>
            <a:chExt cx="189655" cy="144000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1027510" y="1196752"/>
              <a:ext cx="180000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217165" y="1121961"/>
              <a:ext cx="0" cy="14400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e 35"/>
          <p:cNvGrpSpPr/>
          <p:nvPr/>
        </p:nvGrpSpPr>
        <p:grpSpPr>
          <a:xfrm>
            <a:off x="3598953" y="3345383"/>
            <a:ext cx="144000" cy="108000"/>
            <a:chOff x="1027510" y="1121961"/>
            <a:chExt cx="189655" cy="144000"/>
          </a:xfrm>
        </p:grpSpPr>
        <p:cxnSp>
          <p:nvCxnSpPr>
            <p:cNvPr id="37" name="Connecteur droit 36"/>
            <p:cNvCxnSpPr/>
            <p:nvPr/>
          </p:nvCxnSpPr>
          <p:spPr>
            <a:xfrm>
              <a:off x="1027510" y="1196752"/>
              <a:ext cx="180000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1217165" y="1121961"/>
              <a:ext cx="0" cy="14400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069" y="4616672"/>
            <a:ext cx="2505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ZoneTexte 39"/>
          <p:cNvSpPr txBox="1"/>
          <p:nvPr/>
        </p:nvSpPr>
        <p:spPr>
          <a:xfrm>
            <a:off x="3893378" y="4437112"/>
            <a:ext cx="12961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u="sng" dirty="0" smtClean="0"/>
              <a:t>3D Culture</a:t>
            </a:r>
            <a:endParaRPr lang="fr-FR" sz="1000" b="1" u="sng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577" y="4149080"/>
            <a:ext cx="2794423" cy="1699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/>
          <p:cNvSpPr/>
          <p:nvPr/>
        </p:nvSpPr>
        <p:spPr>
          <a:xfrm>
            <a:off x="6791672" y="5795099"/>
            <a:ext cx="2100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 smtClean="0"/>
              <a:t>Olivier </a:t>
            </a:r>
            <a:r>
              <a:rPr lang="en-US" sz="1000" b="1" dirty="0"/>
              <a:t>Van-</a:t>
            </a:r>
            <a:r>
              <a:rPr lang="en-US" sz="1000" b="1" dirty="0" err="1"/>
              <a:t>Stichelen</a:t>
            </a:r>
            <a:r>
              <a:rPr lang="en-US" sz="1000" b="1" dirty="0"/>
              <a:t> </a:t>
            </a:r>
            <a:r>
              <a:rPr lang="en-US" sz="1000" b="1" i="1" dirty="0"/>
              <a:t>et al</a:t>
            </a:r>
            <a:r>
              <a:rPr lang="en-US" sz="1000" b="1" dirty="0"/>
              <a:t>., </a:t>
            </a:r>
            <a:r>
              <a:rPr lang="en-US" sz="1000" b="1" dirty="0" smtClean="0"/>
              <a:t>2014</a:t>
            </a:r>
            <a:endParaRPr lang="fr-FR" sz="1000" dirty="0"/>
          </a:p>
        </p:txBody>
      </p:sp>
      <p:grpSp>
        <p:nvGrpSpPr>
          <p:cNvPr id="28" name="Groupe 27"/>
          <p:cNvGrpSpPr/>
          <p:nvPr/>
        </p:nvGrpSpPr>
        <p:grpSpPr>
          <a:xfrm>
            <a:off x="6729817" y="2802194"/>
            <a:ext cx="144000" cy="108000"/>
            <a:chOff x="1027510" y="1121961"/>
            <a:chExt cx="189655" cy="144000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1027510" y="1196752"/>
              <a:ext cx="180000" cy="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>
              <a:off x="1217165" y="1121961"/>
              <a:ext cx="0" cy="144000"/>
            </a:xfrm>
            <a:prstGeom prst="line">
              <a:avLst/>
            </a:prstGeom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e 13"/>
          <p:cNvGrpSpPr/>
          <p:nvPr/>
        </p:nvGrpSpPr>
        <p:grpSpPr>
          <a:xfrm>
            <a:off x="1504167" y="1278052"/>
            <a:ext cx="6242621" cy="558146"/>
            <a:chOff x="1504167" y="1278052"/>
            <a:chExt cx="6242621" cy="558146"/>
          </a:xfrm>
        </p:grpSpPr>
        <p:cxnSp>
          <p:nvCxnSpPr>
            <p:cNvPr id="10" name="Connecteur droit avec flèche 9"/>
            <p:cNvCxnSpPr/>
            <p:nvPr/>
          </p:nvCxnSpPr>
          <p:spPr>
            <a:xfrm>
              <a:off x="4572000" y="1278052"/>
              <a:ext cx="0" cy="540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/>
            <p:cNvCxnSpPr/>
            <p:nvPr/>
          </p:nvCxnSpPr>
          <p:spPr>
            <a:xfrm>
              <a:off x="1504167" y="1547149"/>
              <a:ext cx="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>
              <a:off x="7746788" y="1548198"/>
              <a:ext cx="0" cy="28800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2" name="Connecteur droit 11"/>
            <p:cNvCxnSpPr/>
            <p:nvPr/>
          </p:nvCxnSpPr>
          <p:spPr>
            <a:xfrm>
              <a:off x="1504167" y="1556824"/>
              <a:ext cx="6242621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p14="http://schemas.microsoft.com/office/powerpoint/2010/main" val="11466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ZoneTexte 76"/>
          <p:cNvSpPr txBox="1"/>
          <p:nvPr/>
        </p:nvSpPr>
        <p:spPr>
          <a:xfrm>
            <a:off x="0" y="29832"/>
            <a:ext cx="9324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chemeClr val="tx2">
                    <a:lumMod val="50000"/>
                  </a:schemeClr>
                </a:solidFill>
              </a:rPr>
              <a:t>OGT expression and O-GlcNAcylation level in colon cell lines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90"/>
          <a:stretch/>
        </p:blipFill>
        <p:spPr bwMode="auto">
          <a:xfrm>
            <a:off x="1223928" y="1279125"/>
            <a:ext cx="2700000" cy="193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 rot="16200000">
            <a:off x="68488" y="2072311"/>
            <a:ext cx="20127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err="1" smtClean="0"/>
              <a:t>mRNA</a:t>
            </a:r>
            <a:r>
              <a:rPr lang="fr-FR" sz="1100" b="1" dirty="0" smtClean="0"/>
              <a:t> relative expression</a:t>
            </a:r>
            <a:endParaRPr lang="fr-FR" sz="1100" b="1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692696"/>
            <a:ext cx="529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1.qPCR analysis to  the mRNA levels of O-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</a:rPr>
              <a:t>GlcNAc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 cycling enzymes</a:t>
            </a:r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706767" y="694970"/>
            <a:ext cx="3765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2. Western Blot of O-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</a:rPr>
              <a:t>GlcNAc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 cycling enzymes</a:t>
            </a:r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211960" y="2564904"/>
            <a:ext cx="1620000" cy="0"/>
          </a:xfrm>
          <a:prstGeom prst="straightConnector1">
            <a:avLst/>
          </a:prstGeom>
          <a:ln w="19050">
            <a:solidFill>
              <a:srgbClr val="FF33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4084835" y="1997919"/>
            <a:ext cx="17725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3300"/>
                </a:solidFill>
              </a:rPr>
              <a:t>No correlation between mRNA profile expression and protein pattern </a:t>
            </a:r>
            <a:endParaRPr lang="en-US" sz="1100" b="1" dirty="0">
              <a:solidFill>
                <a:srgbClr val="FF33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2664088" y="3047071"/>
            <a:ext cx="57370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0033CC"/>
                </a:solidFill>
              </a:rPr>
              <a:t>NAGK</a:t>
            </a:r>
            <a:endParaRPr lang="fr-FR" sz="1100" b="1" dirty="0">
              <a:solidFill>
                <a:srgbClr val="0033CC"/>
              </a:solidFill>
            </a:endParaRPr>
          </a:p>
        </p:txBody>
      </p:sp>
      <p:sp>
        <p:nvSpPr>
          <p:cNvPr id="3528" name="ZoneTexte 3527"/>
          <p:cNvSpPr txBox="1"/>
          <p:nvPr/>
        </p:nvSpPr>
        <p:spPr>
          <a:xfrm>
            <a:off x="3286282" y="3043431"/>
            <a:ext cx="57370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006F6C"/>
                </a:solidFill>
              </a:rPr>
              <a:t>GFAT</a:t>
            </a:r>
            <a:endParaRPr lang="fr-FR" sz="1100" b="1" dirty="0">
              <a:solidFill>
                <a:srgbClr val="006F6C"/>
              </a:solidFill>
            </a:endParaRPr>
          </a:p>
        </p:txBody>
      </p:sp>
      <p:sp>
        <p:nvSpPr>
          <p:cNvPr id="3529" name="ZoneTexte 3528"/>
          <p:cNvSpPr txBox="1"/>
          <p:nvPr/>
        </p:nvSpPr>
        <p:spPr>
          <a:xfrm>
            <a:off x="1360353" y="3047071"/>
            <a:ext cx="57370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chemeClr val="accent6">
                    <a:lumMod val="75000"/>
                  </a:schemeClr>
                </a:solidFill>
              </a:rPr>
              <a:t>OGT</a:t>
            </a:r>
            <a:endParaRPr lang="fr-FR" sz="1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30" name="ZoneTexte 3529"/>
          <p:cNvSpPr txBox="1"/>
          <p:nvPr/>
        </p:nvSpPr>
        <p:spPr>
          <a:xfrm>
            <a:off x="2051017" y="3040082"/>
            <a:ext cx="573701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 smtClean="0">
                <a:solidFill>
                  <a:srgbClr val="008000"/>
                </a:solidFill>
              </a:rPr>
              <a:t>OGA</a:t>
            </a:r>
            <a:endParaRPr lang="fr-FR" sz="1100" b="1" dirty="0">
              <a:solidFill>
                <a:srgbClr val="008000"/>
              </a:solidFill>
            </a:endParaRPr>
          </a:p>
        </p:txBody>
      </p:sp>
      <p:sp>
        <p:nvSpPr>
          <p:cNvPr id="3538" name="ZoneTexte 3537"/>
          <p:cNvSpPr txBox="1"/>
          <p:nvPr/>
        </p:nvSpPr>
        <p:spPr>
          <a:xfrm>
            <a:off x="198219" y="6453336"/>
            <a:ext cx="85502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000"/>
                </a:solidFill>
              </a:rPr>
              <a:t>HCT116 </a:t>
            </a:r>
            <a:r>
              <a:rPr lang="en-US" sz="1600" b="1" i="1" dirty="0" smtClean="0">
                <a:solidFill>
                  <a:srgbClr val="FF0000"/>
                </a:solidFill>
              </a:rPr>
              <a:t>colorectal carcinoma, HT29 colorectal adenocarcinoma, CCD841 fetal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45024"/>
            <a:ext cx="3780000" cy="262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17244"/>
            <a:ext cx="1584000" cy="271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ZoneTexte 24"/>
          <p:cNvSpPr txBox="1"/>
          <p:nvPr/>
        </p:nvSpPr>
        <p:spPr>
          <a:xfrm>
            <a:off x="4662264" y="3841884"/>
            <a:ext cx="4302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fr-FR" sz="14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3. O-GlcNAcylation </a:t>
            </a:r>
            <a:r>
              <a:rPr lang="en-US" altLang="fr-FR" sz="14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rate  depends on </a:t>
            </a:r>
            <a:r>
              <a:rPr lang="en-US" altLang="fr-FR" sz="1400" b="1" i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glucose concentration </a:t>
            </a:r>
            <a:r>
              <a:rPr lang="en-US" altLang="fr-FR" sz="1400" b="1" i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and glutamine 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96" y="4447538"/>
            <a:ext cx="4464000" cy="193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466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467544" y="50910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OGT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silencing decreased cell adhesion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767912"/>
            <a:ext cx="3960000" cy="282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858964" y="496707"/>
            <a:ext cx="180000" cy="180000"/>
          </a:xfrm>
          <a:prstGeom prst="rect">
            <a:avLst/>
          </a:prstGeom>
          <a:solidFill>
            <a:srgbClr val="3366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19" name="ZoneTexte 18"/>
          <p:cNvSpPr txBox="1"/>
          <p:nvPr/>
        </p:nvSpPr>
        <p:spPr>
          <a:xfrm>
            <a:off x="7960658" y="402552"/>
            <a:ext cx="115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 </a:t>
            </a:r>
            <a:r>
              <a:rPr lang="fr-FR" sz="1400" b="1" dirty="0" err="1" smtClean="0"/>
              <a:t>siCrl</a:t>
            </a:r>
            <a:endParaRPr lang="fr-FR" sz="1400" b="1" dirty="0"/>
          </a:p>
        </p:txBody>
      </p:sp>
      <p:sp>
        <p:nvSpPr>
          <p:cNvPr id="21" name="Rectangle 20"/>
          <p:cNvSpPr/>
          <p:nvPr/>
        </p:nvSpPr>
        <p:spPr>
          <a:xfrm>
            <a:off x="7858963" y="719671"/>
            <a:ext cx="180000" cy="180000"/>
          </a:xfrm>
          <a:prstGeom prst="rect">
            <a:avLst/>
          </a:prstGeom>
          <a:solidFill>
            <a:srgbClr val="3F7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22" name="ZoneTexte 21"/>
          <p:cNvSpPr txBox="1"/>
          <p:nvPr/>
        </p:nvSpPr>
        <p:spPr>
          <a:xfrm>
            <a:off x="7960658" y="631209"/>
            <a:ext cx="115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 </a:t>
            </a:r>
            <a:r>
              <a:rPr lang="fr-FR" sz="1400" b="1" dirty="0" err="1" smtClean="0"/>
              <a:t>siOGT</a:t>
            </a:r>
            <a:endParaRPr lang="fr-FR" sz="14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464" y="3676158"/>
            <a:ext cx="3960000" cy="2870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4870665" y="908720"/>
            <a:ext cx="3935285" cy="2671544"/>
            <a:chOff x="2267744" y="3559299"/>
            <a:chExt cx="3935285" cy="2671544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416" y="3582373"/>
              <a:ext cx="3249613" cy="2501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ZoneTexte 28"/>
            <p:cNvSpPr txBox="1"/>
            <p:nvPr/>
          </p:nvSpPr>
          <p:spPr>
            <a:xfrm>
              <a:off x="2580160" y="4717127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0,60</a:t>
              </a:r>
              <a:endParaRPr lang="fr-FR" sz="1200" b="1" dirty="0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2580160" y="5100409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0,40</a:t>
              </a:r>
              <a:endParaRPr lang="fr-FR" sz="1200" b="1" dirty="0"/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2580160" y="5479499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0,20</a:t>
              </a:r>
              <a:endParaRPr lang="fr-FR" sz="1200" b="1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2580160" y="5856863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0,00</a:t>
              </a:r>
              <a:endParaRPr lang="fr-FR" sz="1200" b="1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3037361" y="5950421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15’</a:t>
              </a:r>
              <a:endParaRPr lang="fr-FR" sz="1200" b="1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684291" y="5950421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30’</a:t>
              </a:r>
              <a:endParaRPr lang="fr-FR" sz="1200" b="1" dirty="0"/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4315595" y="5953844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1h</a:t>
              </a:r>
              <a:endParaRPr lang="fr-FR" sz="1200" b="1" dirty="0"/>
            </a:p>
          </p:txBody>
        </p:sp>
        <p:sp>
          <p:nvSpPr>
            <p:cNvPr id="44" name="ZoneTexte 43"/>
            <p:cNvSpPr txBox="1"/>
            <p:nvPr/>
          </p:nvSpPr>
          <p:spPr>
            <a:xfrm>
              <a:off x="4943475" y="5953844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2</a:t>
              </a:r>
              <a:r>
                <a:rPr lang="fr-FR" sz="1200" b="1" dirty="0" smtClean="0"/>
                <a:t>h</a:t>
              </a:r>
              <a:endParaRPr lang="fr-FR" sz="1200" b="1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5566396" y="5953844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4h</a:t>
              </a:r>
              <a:endParaRPr lang="fr-FR" sz="1200" b="1" dirty="0"/>
            </a:p>
          </p:txBody>
        </p:sp>
        <p:sp>
          <p:nvSpPr>
            <p:cNvPr id="46" name="ZoneTexte 45"/>
            <p:cNvSpPr txBox="1"/>
            <p:nvPr/>
          </p:nvSpPr>
          <p:spPr>
            <a:xfrm rot="16200000">
              <a:off x="1623909" y="4627755"/>
              <a:ext cx="17493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err="1" smtClean="0"/>
                <a:t>Adhesion</a:t>
              </a:r>
              <a:r>
                <a:rPr lang="fr-FR" sz="1200" b="1" dirty="0" smtClean="0"/>
                <a:t> rate</a:t>
              </a:r>
            </a:p>
            <a:p>
              <a:pPr algn="ctr"/>
              <a:r>
                <a:rPr lang="fr-FR" sz="1200" b="1" dirty="0" smtClean="0"/>
                <a:t>(Absorbance at 490 nm)</a:t>
              </a:r>
              <a:endParaRPr lang="fr-FR" sz="1200" b="1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2580160" y="4327004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0,80</a:t>
              </a:r>
              <a:endParaRPr lang="fr-FR" sz="1200" b="1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2570634" y="3942581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/>
                <a:t>1</a:t>
              </a:r>
              <a:r>
                <a:rPr lang="fr-FR" sz="1200" b="1" dirty="0" smtClean="0"/>
                <a:t>,00</a:t>
              </a:r>
              <a:endParaRPr lang="fr-FR" sz="1200" b="1" dirty="0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2570634" y="3559299"/>
              <a:ext cx="5421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b="1" dirty="0" smtClean="0"/>
                <a:t>1,20</a:t>
              </a:r>
              <a:endParaRPr lang="fr-FR" sz="1200" b="1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187624" y="388969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33CC"/>
                </a:solidFill>
              </a:rPr>
              <a:t>HT29</a:t>
            </a:r>
            <a:endParaRPr lang="fr-FR" b="1" i="1" dirty="0">
              <a:solidFill>
                <a:srgbClr val="0033CC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5684998" y="3763934"/>
            <a:ext cx="96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33CC"/>
                </a:solidFill>
              </a:rPr>
              <a:t>HCT116</a:t>
            </a:r>
            <a:endParaRPr lang="fr-FR" b="1" i="1" dirty="0">
              <a:solidFill>
                <a:srgbClr val="0033CC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5697962" y="1036778"/>
            <a:ext cx="96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 smtClean="0">
                <a:solidFill>
                  <a:srgbClr val="0033CC"/>
                </a:solidFill>
              </a:rPr>
              <a:t>CCD841</a:t>
            </a:r>
            <a:endParaRPr lang="fr-FR" b="1" i="1" dirty="0">
              <a:solidFill>
                <a:srgbClr val="0033CC"/>
              </a:solidFill>
            </a:endParaRPr>
          </a:p>
        </p:txBody>
      </p:sp>
      <p:pic>
        <p:nvPicPr>
          <p:cNvPr id="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75" y="1435144"/>
            <a:ext cx="3321050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ZoneTexte 27"/>
          <p:cNvSpPr txBox="1"/>
          <p:nvPr/>
        </p:nvSpPr>
        <p:spPr>
          <a:xfrm>
            <a:off x="287506" y="895895"/>
            <a:ext cx="3993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OGT silencing reduced OGT expression as well O-GlcNAcylation in the three colon cell lines</a:t>
            </a:r>
            <a:endParaRPr lang="en-US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 flipH="1">
            <a:off x="623675" y="3105919"/>
            <a:ext cx="419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-165670" y="2966363"/>
            <a:ext cx="8640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dirty="0" err="1" smtClean="0"/>
              <a:t>n.s</a:t>
            </a:r>
            <a:r>
              <a:rPr lang="fr-FR" sz="1100" dirty="0" smtClean="0"/>
              <a:t>. band</a:t>
            </a:r>
            <a:endParaRPr lang="fr-FR" sz="1100" dirty="0"/>
          </a:p>
        </p:txBody>
      </p:sp>
    </p:spTree>
    <p:extLst>
      <p:ext uri="{BB962C8B-B14F-4D97-AF65-F5344CB8AC3E}">
        <p14:creationId xmlns="" xmlns:p14="http://schemas.microsoft.com/office/powerpoint/2010/main" val="18144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07504" y="4462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OGT silencing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decreases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cell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proliferation and 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colony formation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53081" y="6582634"/>
            <a:ext cx="180000" cy="180000"/>
          </a:xfrm>
          <a:prstGeom prst="rect">
            <a:avLst/>
          </a:prstGeom>
          <a:solidFill>
            <a:srgbClr val="3366FF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37" name="ZoneTexte 36"/>
          <p:cNvSpPr txBox="1"/>
          <p:nvPr/>
        </p:nvSpPr>
        <p:spPr>
          <a:xfrm>
            <a:off x="3961073" y="6493279"/>
            <a:ext cx="115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 </a:t>
            </a:r>
            <a:r>
              <a:rPr lang="fr-FR" sz="1400" b="1" dirty="0" err="1" smtClean="0"/>
              <a:t>siCrl</a:t>
            </a:r>
            <a:endParaRPr lang="fr-FR" sz="1400" b="1" dirty="0"/>
          </a:p>
        </p:txBody>
      </p:sp>
      <p:sp>
        <p:nvSpPr>
          <p:cNvPr id="38" name="Rectangle 37"/>
          <p:cNvSpPr/>
          <p:nvPr/>
        </p:nvSpPr>
        <p:spPr>
          <a:xfrm>
            <a:off x="2994451" y="6577052"/>
            <a:ext cx="180000" cy="180000"/>
          </a:xfrm>
          <a:prstGeom prst="rect">
            <a:avLst/>
          </a:prstGeom>
          <a:solidFill>
            <a:srgbClr val="3F7E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sp>
        <p:nvSpPr>
          <p:cNvPr id="39" name="ZoneTexte 38"/>
          <p:cNvSpPr txBox="1"/>
          <p:nvPr/>
        </p:nvSpPr>
        <p:spPr>
          <a:xfrm>
            <a:off x="3096146" y="6488590"/>
            <a:ext cx="1153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 </a:t>
            </a:r>
            <a:r>
              <a:rPr lang="fr-FR" sz="1400" b="1" dirty="0" err="1" smtClean="0"/>
              <a:t>siOGT</a:t>
            </a:r>
            <a:endParaRPr lang="fr-FR" sz="1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4" y="696607"/>
            <a:ext cx="2952000" cy="2203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29133"/>
            <a:ext cx="2952000" cy="21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7" y="4793088"/>
            <a:ext cx="2952000" cy="209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921" y="1124744"/>
            <a:ext cx="4140000" cy="2387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68656"/>
            <a:ext cx="2664000" cy="202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Connecteur droit avec flèche 5"/>
          <p:cNvCxnSpPr/>
          <p:nvPr/>
        </p:nvCxnSpPr>
        <p:spPr>
          <a:xfrm>
            <a:off x="2915816" y="1066818"/>
            <a:ext cx="0" cy="540000"/>
          </a:xfrm>
          <a:prstGeom prst="straightConnector1">
            <a:avLst/>
          </a:prstGeom>
          <a:ln w="1905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2932488" y="3391935"/>
            <a:ext cx="0" cy="324000"/>
          </a:xfrm>
          <a:prstGeom prst="straightConnector1">
            <a:avLst/>
          </a:prstGeom>
          <a:ln w="1905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/>
          <p:cNvCxnSpPr/>
          <p:nvPr/>
        </p:nvCxnSpPr>
        <p:spPr>
          <a:xfrm>
            <a:off x="2937082" y="5811828"/>
            <a:ext cx="0" cy="324000"/>
          </a:xfrm>
          <a:prstGeom prst="straightConnector1">
            <a:avLst/>
          </a:prstGeom>
          <a:ln w="19050">
            <a:solidFill>
              <a:srgbClr val="008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901282" y="1190752"/>
            <a:ext cx="180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8000"/>
                </a:solidFill>
              </a:rPr>
              <a:t>45% decrease</a:t>
            </a:r>
            <a:endParaRPr lang="en-US" sz="1400" b="1" i="1" dirty="0">
              <a:solidFill>
                <a:srgbClr val="008000"/>
              </a:solidFill>
            </a:endParaRPr>
          </a:p>
        </p:txBody>
      </p:sp>
      <p:sp>
        <p:nvSpPr>
          <p:cNvPr id="50" name="ZoneTexte 49"/>
          <p:cNvSpPr txBox="1"/>
          <p:nvPr/>
        </p:nvSpPr>
        <p:spPr>
          <a:xfrm>
            <a:off x="2913393" y="3386003"/>
            <a:ext cx="180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8000"/>
                </a:solidFill>
              </a:rPr>
              <a:t>18% decrease</a:t>
            </a:r>
            <a:endParaRPr lang="en-US" sz="1400" b="1" i="1" dirty="0">
              <a:solidFill>
                <a:srgbClr val="008000"/>
              </a:solidFill>
            </a:endParaRPr>
          </a:p>
        </p:txBody>
      </p:sp>
      <p:sp>
        <p:nvSpPr>
          <p:cNvPr id="51" name="ZoneTexte 50"/>
          <p:cNvSpPr txBox="1"/>
          <p:nvPr/>
        </p:nvSpPr>
        <p:spPr>
          <a:xfrm>
            <a:off x="2915816" y="5819427"/>
            <a:ext cx="1801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rgbClr val="008000"/>
                </a:solidFill>
              </a:rPr>
              <a:t>22% decrease</a:t>
            </a:r>
            <a:endParaRPr lang="en-US" sz="1400" b="1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6673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731062" y="1052736"/>
            <a:ext cx="12204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solidFill>
                  <a:srgbClr val="FF3300"/>
                </a:solidFill>
              </a:rPr>
              <a:t>CCD</a:t>
            </a:r>
            <a:r>
              <a:rPr lang="fr-FR" sz="1200" b="1" dirty="0" smtClean="0">
                <a:solidFill>
                  <a:srgbClr val="FF3300"/>
                </a:solidFill>
              </a:rPr>
              <a:t> 841CoN  </a:t>
            </a:r>
            <a:endParaRPr lang="fr-FR" sz="1200" b="1" dirty="0">
              <a:solidFill>
                <a:srgbClr val="FF3300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91850" y="1324300"/>
            <a:ext cx="1108837" cy="1944000"/>
            <a:chOff x="310842" y="216024"/>
            <a:chExt cx="1108837" cy="1944000"/>
          </a:xfrm>
        </p:grpSpPr>
        <p:sp>
          <p:nvSpPr>
            <p:cNvPr id="59" name="ZoneTexte 4"/>
            <p:cNvSpPr txBox="1"/>
            <p:nvPr/>
          </p:nvSpPr>
          <p:spPr>
            <a:xfrm>
              <a:off x="941135" y="487705"/>
              <a:ext cx="462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200" b="1" dirty="0" smtClean="0"/>
                <a:t>T=0</a:t>
              </a:r>
              <a:endParaRPr lang="fr-FR" sz="1200" b="1" dirty="0"/>
            </a:p>
          </p:txBody>
        </p:sp>
        <p:sp>
          <p:nvSpPr>
            <p:cNvPr id="60" name="ZoneTexte 5"/>
            <p:cNvSpPr txBox="1"/>
            <p:nvPr/>
          </p:nvSpPr>
          <p:spPr>
            <a:xfrm>
              <a:off x="827584" y="1567825"/>
              <a:ext cx="592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200" b="1" dirty="0" smtClean="0"/>
                <a:t>T=24</a:t>
              </a:r>
              <a:endParaRPr lang="fr-FR" sz="1200" b="1" dirty="0"/>
            </a:p>
          </p:txBody>
        </p:sp>
        <p:cxnSp>
          <p:nvCxnSpPr>
            <p:cNvPr id="61" name="Connecteur droit 60"/>
            <p:cNvCxnSpPr/>
            <p:nvPr/>
          </p:nvCxnSpPr>
          <p:spPr>
            <a:xfrm>
              <a:off x="971600" y="216024"/>
              <a:ext cx="0" cy="1944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ZoneTexte 24"/>
            <p:cNvSpPr txBox="1"/>
            <p:nvPr/>
          </p:nvSpPr>
          <p:spPr>
            <a:xfrm>
              <a:off x="310842" y="1006854"/>
              <a:ext cx="56778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b="1" dirty="0" err="1" smtClean="0">
                  <a:solidFill>
                    <a:srgbClr val="0033CC"/>
                  </a:solidFill>
                </a:rPr>
                <a:t>siCtrl</a:t>
              </a:r>
              <a:endParaRPr lang="fr-FR" sz="14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5496" y="3529380"/>
            <a:ext cx="1165191" cy="1944000"/>
            <a:chOff x="251520" y="2421104"/>
            <a:chExt cx="1165191" cy="1944000"/>
          </a:xfrm>
        </p:grpSpPr>
        <p:sp>
          <p:nvSpPr>
            <p:cNvPr id="55" name="ZoneTexte 25"/>
            <p:cNvSpPr txBox="1"/>
            <p:nvPr/>
          </p:nvSpPr>
          <p:spPr>
            <a:xfrm>
              <a:off x="938167" y="2692785"/>
              <a:ext cx="4625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200" b="1" dirty="0" smtClean="0"/>
                <a:t>T=0</a:t>
              </a:r>
              <a:endParaRPr lang="fr-FR" sz="1200" b="1" dirty="0"/>
            </a:p>
          </p:txBody>
        </p:sp>
        <p:sp>
          <p:nvSpPr>
            <p:cNvPr id="56" name="ZoneTexte 26"/>
            <p:cNvSpPr txBox="1"/>
            <p:nvPr/>
          </p:nvSpPr>
          <p:spPr>
            <a:xfrm>
              <a:off x="824616" y="3772905"/>
              <a:ext cx="5920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fr-FR" sz="1200" b="1" dirty="0" smtClean="0"/>
                <a:t>T=24</a:t>
              </a:r>
              <a:endParaRPr lang="fr-FR" sz="1200" b="1" dirty="0"/>
            </a:p>
          </p:txBody>
        </p:sp>
        <p:cxnSp>
          <p:nvCxnSpPr>
            <p:cNvPr id="57" name="Connecteur droit 56"/>
            <p:cNvCxnSpPr/>
            <p:nvPr/>
          </p:nvCxnSpPr>
          <p:spPr>
            <a:xfrm>
              <a:off x="968632" y="2421104"/>
              <a:ext cx="0" cy="1944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28"/>
            <p:cNvSpPr txBox="1"/>
            <p:nvPr/>
          </p:nvSpPr>
          <p:spPr>
            <a:xfrm>
              <a:off x="251520" y="3211934"/>
              <a:ext cx="6245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1400" b="1" dirty="0" smtClean="0">
                  <a:solidFill>
                    <a:srgbClr val="0033CC"/>
                  </a:solidFill>
                </a:rPr>
                <a:t>siOGT</a:t>
              </a:r>
              <a:endParaRPr lang="fr-FR" sz="1400" b="1" dirty="0">
                <a:solidFill>
                  <a:srgbClr val="0033CC"/>
                </a:solidFill>
              </a:endParaRPr>
            </a:p>
          </p:txBody>
        </p:sp>
      </p:grp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>
            <a:lum bright="-2000" contrast="63000"/>
          </a:blip>
          <a:srcRect/>
          <a:stretch>
            <a:fillRect/>
          </a:stretch>
        </p:blipFill>
        <p:spPr bwMode="auto">
          <a:xfrm>
            <a:off x="3741519" y="4509120"/>
            <a:ext cx="1220267" cy="102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733875" y="5438770"/>
            <a:ext cx="280526" cy="1077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148 µm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3" cstate="print">
            <a:lum bright="-4000" contrast="53000"/>
          </a:blip>
          <a:srcRect/>
          <a:stretch>
            <a:fillRect/>
          </a:stretch>
        </p:blipFill>
        <p:spPr bwMode="auto">
          <a:xfrm>
            <a:off x="3743400" y="3429000"/>
            <a:ext cx="1218386" cy="102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3733875" y="4360262"/>
            <a:ext cx="280526" cy="1077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315 µm</a:t>
            </a:r>
            <a:endParaRPr kumimoji="0" lang="fr-F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52"/>
          <p:cNvPicPr>
            <a:picLocks noChangeAspect="1" noChangeArrowheads="1"/>
          </p:cNvPicPr>
          <p:nvPr/>
        </p:nvPicPr>
        <p:blipFill>
          <a:blip r:embed="rId4" cstate="print">
            <a:lum bright="4000" contrast="50000"/>
          </a:blip>
          <a:srcRect/>
          <a:stretch>
            <a:fillRect/>
          </a:stretch>
        </p:blipFill>
        <p:spPr bwMode="auto">
          <a:xfrm>
            <a:off x="3743400" y="2348880"/>
            <a:ext cx="1218386" cy="102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" name="Picture 77"/>
          <p:cNvPicPr>
            <a:picLocks noChangeAspect="1" noChangeArrowheads="1"/>
          </p:cNvPicPr>
          <p:nvPr/>
        </p:nvPicPr>
        <p:blipFill>
          <a:blip r:embed="rId5" cstate="print">
            <a:lum bright="-1000" contrast="51000"/>
          </a:blip>
          <a:srcRect/>
          <a:stretch>
            <a:fillRect/>
          </a:stretch>
        </p:blipFill>
        <p:spPr bwMode="auto">
          <a:xfrm>
            <a:off x="3743400" y="1268760"/>
            <a:ext cx="1218386" cy="102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3731893" y="2200022"/>
            <a:ext cx="259686" cy="1077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7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cs typeface="Arial" pitchFamily="34" charset="0"/>
              </a:rPr>
              <a:t>321µm</a:t>
            </a:r>
            <a:endParaRPr kumimoji="0" lang="fr-F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8" name="Groupe 67"/>
          <p:cNvGrpSpPr/>
          <p:nvPr/>
        </p:nvGrpSpPr>
        <p:grpSpPr>
          <a:xfrm>
            <a:off x="2448965" y="1052736"/>
            <a:ext cx="1266254" cy="4493756"/>
            <a:chOff x="1138809" y="1052736"/>
            <a:chExt cx="1266254" cy="4493756"/>
          </a:xfrm>
        </p:grpSpPr>
        <p:sp>
          <p:nvSpPr>
            <p:cNvPr id="2" name="ZoneTexte 1"/>
            <p:cNvSpPr txBox="1"/>
            <p:nvPr/>
          </p:nvSpPr>
          <p:spPr>
            <a:xfrm>
              <a:off x="1184656" y="1052736"/>
              <a:ext cx="12204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b="1" dirty="0" smtClean="0">
                  <a:solidFill>
                    <a:srgbClr val="008000"/>
                  </a:solidFill>
                </a:rPr>
                <a:t>HT 29 </a:t>
              </a:r>
              <a:endParaRPr lang="fr-FR" sz="1200" b="1" dirty="0">
                <a:solidFill>
                  <a:srgbClr val="008000"/>
                </a:solidFill>
              </a:endParaRPr>
            </a:p>
          </p:txBody>
        </p:sp>
        <p:pic>
          <p:nvPicPr>
            <p:cNvPr id="12" name="Picture 16"/>
            <p:cNvPicPr>
              <a:picLocks noChangeAspect="1" noChangeArrowheads="1"/>
            </p:cNvPicPr>
            <p:nvPr/>
          </p:nvPicPr>
          <p:blipFill>
            <a:blip r:embed="rId6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1149231" y="4509120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143797" y="5438770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230 µm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8" name="Picture 43"/>
            <p:cNvPicPr>
              <a:picLocks noChangeAspect="1" noChangeArrowheads="1"/>
            </p:cNvPicPr>
            <p:nvPr/>
          </p:nvPicPr>
          <p:blipFill>
            <a:blip r:embed="rId7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1149231" y="3429000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1143797" y="4360262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303 µm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68"/>
            <p:cNvPicPr>
              <a:picLocks noChangeAspect="1" noChangeArrowheads="1"/>
            </p:cNvPicPr>
            <p:nvPr/>
          </p:nvPicPr>
          <p:blipFill>
            <a:blip r:embed="rId8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1149231" y="2348880"/>
              <a:ext cx="1218095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1138809" y="3280142"/>
              <a:ext cx="235642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60 µm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9" name="Picture 95"/>
            <p:cNvPicPr>
              <a:picLocks noChangeAspect="1" noChangeArrowheads="1"/>
            </p:cNvPicPr>
            <p:nvPr/>
          </p:nvPicPr>
          <p:blipFill>
            <a:blip r:embed="rId9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1149231" y="1268760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>
              <a:off x="1151112" y="2200022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297 µm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1" name="Connecteur droit 30"/>
            <p:cNvCxnSpPr/>
            <p:nvPr/>
          </p:nvCxnSpPr>
          <p:spPr>
            <a:xfrm>
              <a:off x="1483034" y="126876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/>
            <p:cNvCxnSpPr/>
            <p:nvPr/>
          </p:nvCxnSpPr>
          <p:spPr>
            <a:xfrm>
              <a:off x="1943200" y="126876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>
              <a:off x="1483034" y="236351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>
              <a:off x="1943200" y="236351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1584302" y="3436315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2044468" y="3436315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36"/>
            <p:cNvCxnSpPr/>
            <p:nvPr/>
          </p:nvCxnSpPr>
          <p:spPr>
            <a:xfrm>
              <a:off x="1583160" y="450912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/>
            <p:cNvCxnSpPr/>
            <p:nvPr/>
          </p:nvCxnSpPr>
          <p:spPr>
            <a:xfrm>
              <a:off x="2043326" y="450912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e 68"/>
          <p:cNvGrpSpPr/>
          <p:nvPr/>
        </p:nvGrpSpPr>
        <p:grpSpPr>
          <a:xfrm>
            <a:off x="1165679" y="1052736"/>
            <a:ext cx="1251325" cy="4493756"/>
            <a:chOff x="2432030" y="1052736"/>
            <a:chExt cx="1251325" cy="4493756"/>
          </a:xfrm>
        </p:grpSpPr>
        <p:sp>
          <p:nvSpPr>
            <p:cNvPr id="3" name="ZoneTexte 2"/>
            <p:cNvSpPr txBox="1"/>
            <p:nvPr/>
          </p:nvSpPr>
          <p:spPr>
            <a:xfrm>
              <a:off x="2462948" y="1052736"/>
              <a:ext cx="12204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200" b="1" dirty="0" smtClean="0">
                  <a:solidFill>
                    <a:srgbClr val="0033CC"/>
                  </a:solidFill>
                </a:rPr>
                <a:t>HCT 116 </a:t>
              </a:r>
              <a:endParaRPr lang="fr-FR" sz="1200" b="1" dirty="0">
                <a:solidFill>
                  <a:srgbClr val="0033CC"/>
                </a:solidFill>
              </a:endParaRPr>
            </a:p>
          </p:txBody>
        </p:sp>
        <p:pic>
          <p:nvPicPr>
            <p:cNvPr id="10" name="Picture 7"/>
            <p:cNvPicPr>
              <a:picLocks noChangeAspect="1" noChangeArrowheads="1"/>
            </p:cNvPicPr>
            <p:nvPr/>
          </p:nvPicPr>
          <p:blipFill>
            <a:blip r:embed="rId10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2445078" y="4508378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432030" y="5438770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245 µm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6" name="Picture 34"/>
            <p:cNvPicPr>
              <a:picLocks noChangeAspect="1" noChangeArrowheads="1"/>
            </p:cNvPicPr>
            <p:nvPr/>
          </p:nvPicPr>
          <p:blipFill>
            <a:blip r:embed="rId11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2445078" y="3429000"/>
              <a:ext cx="1218678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2439941" y="4360262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315 µm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1" name="Picture 59"/>
            <p:cNvPicPr>
              <a:picLocks noChangeAspect="1" noChangeArrowheads="1"/>
            </p:cNvPicPr>
            <p:nvPr/>
          </p:nvPicPr>
          <p:blipFill>
            <a:blip r:embed="rId12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2445078" y="2348880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>
              <a:off x="2440132" y="3280142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188 µm</a:t>
              </a:r>
              <a:endParaRPr kumimoji="0" lang="fr-FR" sz="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7" name="Picture 86"/>
            <p:cNvPicPr>
              <a:picLocks noChangeAspect="1" noChangeArrowheads="1"/>
            </p:cNvPicPr>
            <p:nvPr/>
          </p:nvPicPr>
          <p:blipFill>
            <a:blip r:embed="rId13" cstate="print">
              <a:lum bright="-1000" contrast="29000"/>
            </a:blip>
            <a:srcRect/>
            <a:stretch>
              <a:fillRect/>
            </a:stretch>
          </p:blipFill>
          <p:spPr bwMode="auto">
            <a:xfrm>
              <a:off x="2445078" y="1268760"/>
              <a:ext cx="1216800" cy="102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439119" y="2200022"/>
              <a:ext cx="280526" cy="10772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sz="7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itchFamily="34" charset="0"/>
                  <a:cs typeface="Arial" pitchFamily="34" charset="0"/>
                </a:rPr>
                <a:t>314 µm</a:t>
              </a:r>
              <a:endParaRPr kumimoji="0" lang="fr-F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Connecteur droit 38"/>
            <p:cNvCxnSpPr/>
            <p:nvPr/>
          </p:nvCxnSpPr>
          <p:spPr>
            <a:xfrm>
              <a:off x="2815753" y="126876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3327124" y="126876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2814611" y="2356195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3325982" y="2356195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2814611" y="344363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43"/>
            <p:cNvCxnSpPr/>
            <p:nvPr/>
          </p:nvCxnSpPr>
          <p:spPr>
            <a:xfrm>
              <a:off x="3325982" y="344363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44"/>
            <p:cNvCxnSpPr/>
            <p:nvPr/>
          </p:nvCxnSpPr>
          <p:spPr>
            <a:xfrm>
              <a:off x="2814611" y="450912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45"/>
            <p:cNvCxnSpPr/>
            <p:nvPr/>
          </p:nvCxnSpPr>
          <p:spPr>
            <a:xfrm>
              <a:off x="3325982" y="4509120"/>
              <a:ext cx="0" cy="1008112"/>
            </a:xfrm>
            <a:prstGeom prst="line">
              <a:avLst/>
            </a:prstGeom>
            <a:ln w="190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7" name="Connecteur droit 46"/>
          <p:cNvCxnSpPr/>
          <p:nvPr/>
        </p:nvCxnSpPr>
        <p:spPr>
          <a:xfrm>
            <a:off x="4081495" y="126876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>
            <a:off x="4592866" y="126876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/>
          <p:cNvCxnSpPr/>
          <p:nvPr/>
        </p:nvCxnSpPr>
        <p:spPr>
          <a:xfrm>
            <a:off x="4081495" y="236351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/>
          <p:cNvCxnSpPr/>
          <p:nvPr/>
        </p:nvCxnSpPr>
        <p:spPr>
          <a:xfrm>
            <a:off x="4592866" y="236351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50"/>
          <p:cNvCxnSpPr/>
          <p:nvPr/>
        </p:nvCxnSpPr>
        <p:spPr>
          <a:xfrm>
            <a:off x="4141157" y="3436315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51"/>
          <p:cNvCxnSpPr/>
          <p:nvPr/>
        </p:nvCxnSpPr>
        <p:spPr>
          <a:xfrm>
            <a:off x="4652528" y="3436315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/>
          <p:cNvCxnSpPr/>
          <p:nvPr/>
        </p:nvCxnSpPr>
        <p:spPr>
          <a:xfrm>
            <a:off x="4138873" y="450912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53"/>
          <p:cNvCxnSpPr/>
          <p:nvPr/>
        </p:nvCxnSpPr>
        <p:spPr>
          <a:xfrm>
            <a:off x="4650244" y="4509120"/>
            <a:ext cx="0" cy="1008112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ZoneTexte 65"/>
          <p:cNvSpPr txBox="1"/>
          <p:nvPr/>
        </p:nvSpPr>
        <p:spPr>
          <a:xfrm>
            <a:off x="35496" y="98840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</a:rPr>
              <a:t>OGT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silencing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2400" b="1" i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expression 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inhibited cell migration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1065201" y="5589240"/>
            <a:ext cx="22106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rgbClr val="0033CC"/>
                </a:solidFill>
              </a:rPr>
              <a:t>Wound healing </a:t>
            </a:r>
            <a:r>
              <a:rPr lang="en-US" sz="1100" b="1" dirty="0" smtClean="0">
                <a:solidFill>
                  <a:srgbClr val="0033CC"/>
                </a:solidFill>
              </a:rPr>
              <a:t>assays</a:t>
            </a:r>
            <a:endParaRPr lang="fr-FR" sz="1100" b="1" dirty="0">
              <a:solidFill>
                <a:srgbClr val="0033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4728"/>
          <a:stretch/>
        </p:blipFill>
        <p:spPr bwMode="auto">
          <a:xfrm>
            <a:off x="5508456" y="2488498"/>
            <a:ext cx="3168000" cy="2524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Groupe 86"/>
          <p:cNvGrpSpPr/>
          <p:nvPr/>
        </p:nvGrpSpPr>
        <p:grpSpPr>
          <a:xfrm>
            <a:off x="7939739" y="3458267"/>
            <a:ext cx="403612" cy="110407"/>
            <a:chOff x="7895001" y="4322588"/>
            <a:chExt cx="403612" cy="110407"/>
          </a:xfrm>
        </p:grpSpPr>
        <p:cxnSp>
          <p:nvCxnSpPr>
            <p:cNvPr id="92" name="Connecteur droit 91"/>
            <p:cNvCxnSpPr/>
            <p:nvPr/>
          </p:nvCxnSpPr>
          <p:spPr>
            <a:xfrm>
              <a:off x="7902613" y="4324059"/>
              <a:ext cx="39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Connecteur droit 93"/>
            <p:cNvCxnSpPr/>
            <p:nvPr/>
          </p:nvCxnSpPr>
          <p:spPr>
            <a:xfrm>
              <a:off x="8295150" y="4322588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Connecteur droit 94"/>
            <p:cNvCxnSpPr/>
            <p:nvPr/>
          </p:nvCxnSpPr>
          <p:spPr>
            <a:xfrm>
              <a:off x="7895001" y="4324995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e 95"/>
          <p:cNvGrpSpPr/>
          <p:nvPr/>
        </p:nvGrpSpPr>
        <p:grpSpPr>
          <a:xfrm>
            <a:off x="7027324" y="2770799"/>
            <a:ext cx="403612" cy="110407"/>
            <a:chOff x="7895001" y="4322588"/>
            <a:chExt cx="403612" cy="110407"/>
          </a:xfrm>
        </p:grpSpPr>
        <p:cxnSp>
          <p:nvCxnSpPr>
            <p:cNvPr id="97" name="Connecteur droit 96"/>
            <p:cNvCxnSpPr/>
            <p:nvPr/>
          </p:nvCxnSpPr>
          <p:spPr>
            <a:xfrm>
              <a:off x="7902613" y="4324059"/>
              <a:ext cx="39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Connecteur droit 97"/>
            <p:cNvCxnSpPr/>
            <p:nvPr/>
          </p:nvCxnSpPr>
          <p:spPr>
            <a:xfrm>
              <a:off x="8295150" y="4322588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Connecteur droit 98"/>
            <p:cNvCxnSpPr/>
            <p:nvPr/>
          </p:nvCxnSpPr>
          <p:spPr>
            <a:xfrm>
              <a:off x="7895001" y="4324995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e 99"/>
          <p:cNvGrpSpPr/>
          <p:nvPr/>
        </p:nvGrpSpPr>
        <p:grpSpPr>
          <a:xfrm>
            <a:off x="6118273" y="2774337"/>
            <a:ext cx="403612" cy="110407"/>
            <a:chOff x="7895001" y="4322588"/>
            <a:chExt cx="403612" cy="110407"/>
          </a:xfrm>
        </p:grpSpPr>
        <p:cxnSp>
          <p:nvCxnSpPr>
            <p:cNvPr id="101" name="Connecteur droit 100"/>
            <p:cNvCxnSpPr/>
            <p:nvPr/>
          </p:nvCxnSpPr>
          <p:spPr>
            <a:xfrm>
              <a:off x="7902613" y="4324059"/>
              <a:ext cx="396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Connecteur droit 101"/>
            <p:cNvCxnSpPr/>
            <p:nvPr/>
          </p:nvCxnSpPr>
          <p:spPr>
            <a:xfrm>
              <a:off x="8295150" y="4322588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Connecteur droit 102"/>
            <p:cNvCxnSpPr/>
            <p:nvPr/>
          </p:nvCxnSpPr>
          <p:spPr>
            <a:xfrm>
              <a:off x="7895001" y="4324995"/>
              <a:ext cx="0" cy="10800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ZoneTexte 103"/>
          <p:cNvSpPr txBox="1"/>
          <p:nvPr/>
        </p:nvSpPr>
        <p:spPr>
          <a:xfrm>
            <a:off x="7035036" y="2613727"/>
            <a:ext cx="42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***</a:t>
            </a:r>
            <a:endParaRPr lang="fr-FR" sz="1200" b="1" dirty="0"/>
          </a:p>
        </p:txBody>
      </p:sp>
      <p:sp>
        <p:nvSpPr>
          <p:cNvPr id="105" name="ZoneTexte 104"/>
          <p:cNvSpPr txBox="1"/>
          <p:nvPr/>
        </p:nvSpPr>
        <p:spPr>
          <a:xfrm>
            <a:off x="6112486" y="2617265"/>
            <a:ext cx="42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smtClean="0"/>
              <a:t>***</a:t>
            </a:r>
            <a:endParaRPr lang="fr-FR" sz="1200" b="1" dirty="0"/>
          </a:p>
        </p:txBody>
      </p:sp>
      <p:sp>
        <p:nvSpPr>
          <p:cNvPr id="106" name="ZoneTexte 105"/>
          <p:cNvSpPr txBox="1"/>
          <p:nvPr/>
        </p:nvSpPr>
        <p:spPr>
          <a:xfrm>
            <a:off x="7935851" y="3295873"/>
            <a:ext cx="4219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smtClean="0"/>
              <a:t>*</a:t>
            </a:r>
            <a:endParaRPr lang="fr-FR" sz="1200" b="1" dirty="0"/>
          </a:p>
        </p:txBody>
      </p:sp>
      <p:sp>
        <p:nvSpPr>
          <p:cNvPr id="107" name="ZoneTexte 106"/>
          <p:cNvSpPr txBox="1"/>
          <p:nvPr/>
        </p:nvSpPr>
        <p:spPr>
          <a:xfrm rot="16200000">
            <a:off x="4297443" y="3476436"/>
            <a:ext cx="22967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 err="1" smtClean="0"/>
              <a:t>Width</a:t>
            </a:r>
            <a:r>
              <a:rPr lang="fr-FR" sz="1200" b="1" dirty="0" smtClean="0"/>
              <a:t> (µm) at 24h</a:t>
            </a:r>
            <a:endParaRPr lang="fr-FR" sz="1200" b="1" dirty="0"/>
          </a:p>
        </p:txBody>
      </p:sp>
    </p:spTree>
    <p:extLst>
      <p:ext uri="{BB962C8B-B14F-4D97-AF65-F5344CB8AC3E}">
        <p14:creationId xmlns="" xmlns:p14="http://schemas.microsoft.com/office/powerpoint/2010/main" val="181443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4000">
              <a:schemeClr val="bg1"/>
            </a:gs>
            <a:gs pos="0">
              <a:srgbClr val="3366CC">
                <a:alpha val="22000"/>
              </a:srgbClr>
            </a:gs>
            <a:gs pos="86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71976" y="71544"/>
            <a:ext cx="8784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Cell migration and </a:t>
            </a:r>
            <a:r>
              <a:rPr lang="en-US" sz="2400" b="1" i="1" dirty="0" err="1" smtClean="0">
                <a:solidFill>
                  <a:schemeClr val="tx2">
                    <a:lumMod val="50000"/>
                  </a:schemeClr>
                </a:solidFill>
              </a:rPr>
              <a:t>cytoskeletal</a:t>
            </a:r>
            <a:r>
              <a:rPr lang="en-US" sz="2400" b="1" i="1" dirty="0" smtClean="0">
                <a:solidFill>
                  <a:schemeClr val="tx2">
                    <a:lumMod val="50000"/>
                  </a:schemeClr>
                </a:solidFill>
              </a:rPr>
              <a:t> proteins in colon cell lines</a:t>
            </a:r>
            <a:endParaRPr lang="en-US" sz="2400" b="1" i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 rot="16200000">
            <a:off x="2550422" y="4162627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grpSp>
        <p:nvGrpSpPr>
          <p:cNvPr id="6" name="Groupe 5"/>
          <p:cNvGrpSpPr/>
          <p:nvPr/>
        </p:nvGrpSpPr>
        <p:grpSpPr>
          <a:xfrm>
            <a:off x="1238617" y="5981197"/>
            <a:ext cx="1850365" cy="821892"/>
            <a:chOff x="3789437" y="5775460"/>
            <a:chExt cx="1850365" cy="821892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523" t="11454" b="48455"/>
            <a:stretch/>
          </p:blipFill>
          <p:spPr bwMode="auto">
            <a:xfrm>
              <a:off x="3789437" y="5775460"/>
              <a:ext cx="1830608" cy="80649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</p:pic>
        <p:sp>
          <p:nvSpPr>
            <p:cNvPr id="8" name="Rectangle 7"/>
            <p:cNvSpPr/>
            <p:nvPr/>
          </p:nvSpPr>
          <p:spPr>
            <a:xfrm>
              <a:off x="3789437" y="5877352"/>
              <a:ext cx="1850365" cy="72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9" name="ZoneTexte 8"/>
          <p:cNvSpPr txBox="1"/>
          <p:nvPr/>
        </p:nvSpPr>
        <p:spPr>
          <a:xfrm rot="16200000">
            <a:off x="1702763" y="4079622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1232990" y="5286318"/>
            <a:ext cx="1861619" cy="807720"/>
            <a:chOff x="3794596" y="4470981"/>
            <a:chExt cx="1861619" cy="807720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10921"/>
            <a:stretch/>
          </p:blipFill>
          <p:spPr bwMode="auto">
            <a:xfrm>
              <a:off x="3803154" y="4470981"/>
              <a:ext cx="1853061" cy="807720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11"/>
            <p:cNvSpPr/>
            <p:nvPr/>
          </p:nvSpPr>
          <p:spPr>
            <a:xfrm>
              <a:off x="3794596" y="4483466"/>
              <a:ext cx="1850365" cy="72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3065234" y="4745020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smtClean="0"/>
              <a:t>WB: </a:t>
            </a:r>
            <a:r>
              <a:rPr lang="el-GR" sz="1200" b="1" u="sng" dirty="0" smtClean="0"/>
              <a:t>β</a:t>
            </a:r>
            <a:r>
              <a:rPr lang="fr-FR" sz="1200" b="1" u="sng" dirty="0" smtClean="0"/>
              <a:t>-</a:t>
            </a:r>
            <a:r>
              <a:rPr lang="fr-FR" sz="1200" b="1" u="sng" dirty="0" err="1" smtClean="0"/>
              <a:t>tubulin</a:t>
            </a:r>
            <a:endParaRPr lang="fr-FR" sz="1200" b="1" u="sng" dirty="0"/>
          </a:p>
        </p:txBody>
      </p:sp>
      <p:sp>
        <p:nvSpPr>
          <p:cNvPr id="14" name="ZoneTexte 13"/>
          <p:cNvSpPr txBox="1"/>
          <p:nvPr/>
        </p:nvSpPr>
        <p:spPr>
          <a:xfrm>
            <a:off x="3065234" y="5573248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smtClean="0"/>
              <a:t>WB: </a:t>
            </a:r>
            <a:r>
              <a:rPr lang="fr-FR" sz="1200" b="1" u="sng" dirty="0" err="1" smtClean="0"/>
              <a:t>actin</a:t>
            </a:r>
            <a:endParaRPr lang="fr-FR" sz="1200" b="1" u="sng" dirty="0"/>
          </a:p>
        </p:txBody>
      </p:sp>
      <p:sp>
        <p:nvSpPr>
          <p:cNvPr id="15" name="ZoneTexte 14"/>
          <p:cNvSpPr txBox="1"/>
          <p:nvPr/>
        </p:nvSpPr>
        <p:spPr>
          <a:xfrm>
            <a:off x="3065234" y="6311237"/>
            <a:ext cx="1224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 smtClean="0"/>
              <a:t>WB: GAPDH</a:t>
            </a:r>
            <a:endParaRPr lang="fr-FR" sz="1200" b="1" u="sng" dirty="0"/>
          </a:p>
        </p:txBody>
      </p:sp>
      <p:sp>
        <p:nvSpPr>
          <p:cNvPr id="16" name="ZoneTexte 15"/>
          <p:cNvSpPr txBox="1"/>
          <p:nvPr/>
        </p:nvSpPr>
        <p:spPr>
          <a:xfrm rot="16200000">
            <a:off x="1340003" y="4162627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sp>
        <p:nvSpPr>
          <p:cNvPr id="17" name="ZoneTexte 16"/>
          <p:cNvSpPr txBox="1"/>
          <p:nvPr/>
        </p:nvSpPr>
        <p:spPr>
          <a:xfrm rot="16200000">
            <a:off x="1126699" y="4079622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sp>
        <p:nvSpPr>
          <p:cNvPr id="18" name="ZoneTexte 17"/>
          <p:cNvSpPr txBox="1"/>
          <p:nvPr/>
        </p:nvSpPr>
        <p:spPr>
          <a:xfrm>
            <a:off x="1265890" y="3938207"/>
            <a:ext cx="687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HCT 116</a:t>
            </a:r>
            <a:endParaRPr lang="fr-FR" sz="900" b="1" dirty="0"/>
          </a:p>
        </p:txBody>
      </p:sp>
      <p:sp>
        <p:nvSpPr>
          <p:cNvPr id="19" name="ZoneTexte 18"/>
          <p:cNvSpPr txBox="1"/>
          <p:nvPr/>
        </p:nvSpPr>
        <p:spPr>
          <a:xfrm>
            <a:off x="1865581" y="3932874"/>
            <a:ext cx="480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HT 29</a:t>
            </a:r>
            <a:endParaRPr lang="fr-FR" sz="900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2360868" y="3934334"/>
            <a:ext cx="801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CCD841CoN</a:t>
            </a:r>
            <a:endParaRPr lang="fr-FR" sz="900" b="1" dirty="0"/>
          </a:p>
        </p:txBody>
      </p:sp>
      <p:cxnSp>
        <p:nvCxnSpPr>
          <p:cNvPr id="22" name="Connecteur droit 21"/>
          <p:cNvCxnSpPr/>
          <p:nvPr/>
        </p:nvCxnSpPr>
        <p:spPr>
          <a:xfrm>
            <a:off x="1912821" y="4120339"/>
            <a:ext cx="39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1350530" y="4125672"/>
            <a:ext cx="39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 rot="16200000">
            <a:off x="1916067" y="4162627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sp>
        <p:nvSpPr>
          <p:cNvPr id="25" name="ZoneTexte 24"/>
          <p:cNvSpPr txBox="1"/>
          <p:nvPr/>
        </p:nvSpPr>
        <p:spPr>
          <a:xfrm rot="16200000">
            <a:off x="2309372" y="4079622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sp>
        <p:nvSpPr>
          <p:cNvPr id="26" name="ZoneTexte 25"/>
          <p:cNvSpPr txBox="1"/>
          <p:nvPr/>
        </p:nvSpPr>
        <p:spPr>
          <a:xfrm>
            <a:off x="827584" y="5237641"/>
            <a:ext cx="503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70 -</a:t>
            </a:r>
            <a:endParaRPr lang="fr-FR" sz="900" b="1" dirty="0"/>
          </a:p>
        </p:txBody>
      </p:sp>
      <p:sp>
        <p:nvSpPr>
          <p:cNvPr id="27" name="ZoneTexte 26"/>
          <p:cNvSpPr txBox="1"/>
          <p:nvPr/>
        </p:nvSpPr>
        <p:spPr>
          <a:xfrm>
            <a:off x="901385" y="5449841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55 -</a:t>
            </a:r>
            <a:endParaRPr lang="fr-FR" sz="900" b="1" dirty="0"/>
          </a:p>
        </p:txBody>
      </p:sp>
      <p:sp>
        <p:nvSpPr>
          <p:cNvPr id="28" name="ZoneTexte 27"/>
          <p:cNvSpPr txBox="1"/>
          <p:nvPr/>
        </p:nvSpPr>
        <p:spPr>
          <a:xfrm>
            <a:off x="901385" y="5692838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40 -</a:t>
            </a:r>
            <a:endParaRPr lang="fr-FR" sz="9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901385" y="6308558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40 -</a:t>
            </a:r>
            <a:endParaRPr lang="fr-FR" sz="900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901385" y="6582544"/>
            <a:ext cx="4298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35 -</a:t>
            </a:r>
            <a:endParaRPr lang="fr-FR" sz="9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901385" y="6073484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55 -</a:t>
            </a:r>
            <a:endParaRPr lang="fr-FR" sz="900" b="1" dirty="0"/>
          </a:p>
        </p:txBody>
      </p:sp>
      <p:sp>
        <p:nvSpPr>
          <p:cNvPr id="32" name="ZoneTexte 31"/>
          <p:cNvSpPr txBox="1"/>
          <p:nvPr/>
        </p:nvSpPr>
        <p:spPr>
          <a:xfrm>
            <a:off x="827584" y="4611670"/>
            <a:ext cx="5036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70 -</a:t>
            </a:r>
            <a:endParaRPr lang="fr-FR" sz="900" b="1" dirty="0"/>
          </a:p>
        </p:txBody>
      </p:sp>
      <p:sp>
        <p:nvSpPr>
          <p:cNvPr id="33" name="ZoneTexte 32"/>
          <p:cNvSpPr txBox="1"/>
          <p:nvPr/>
        </p:nvSpPr>
        <p:spPr>
          <a:xfrm>
            <a:off x="901385" y="4789544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55 -</a:t>
            </a:r>
            <a:endParaRPr lang="fr-FR" sz="900" b="1" dirty="0"/>
          </a:p>
        </p:txBody>
      </p:sp>
      <p:sp>
        <p:nvSpPr>
          <p:cNvPr id="34" name="ZoneTexte 33"/>
          <p:cNvSpPr txBox="1"/>
          <p:nvPr/>
        </p:nvSpPr>
        <p:spPr>
          <a:xfrm>
            <a:off x="901385" y="5023280"/>
            <a:ext cx="429858" cy="160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40 -</a:t>
            </a:r>
            <a:endParaRPr lang="fr-FR" sz="900" b="1" dirty="0"/>
          </a:p>
        </p:txBody>
      </p:sp>
      <p:grpSp>
        <p:nvGrpSpPr>
          <p:cNvPr id="35" name="Groupe 34"/>
          <p:cNvGrpSpPr/>
          <p:nvPr/>
        </p:nvGrpSpPr>
        <p:grpSpPr>
          <a:xfrm>
            <a:off x="1223682" y="4535247"/>
            <a:ext cx="1880235" cy="720000"/>
            <a:chOff x="3739810" y="3462735"/>
            <a:chExt cx="1880235" cy="720000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4" cstate="print"/>
            <a:srcRect l="10368" t="19686" r="5032" b="38424"/>
            <a:stretch/>
          </p:blipFill>
          <p:spPr bwMode="auto">
            <a:xfrm>
              <a:off x="3739810" y="3500864"/>
              <a:ext cx="1880235" cy="653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7" name="Rectangle 36"/>
            <p:cNvSpPr/>
            <p:nvPr/>
          </p:nvSpPr>
          <p:spPr>
            <a:xfrm>
              <a:off x="3750652" y="3462735"/>
              <a:ext cx="1850365" cy="72000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lum bright="-9000" contrast="44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073" y="4728183"/>
            <a:ext cx="1810129" cy="165036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9" name="Connecteur droit 38"/>
          <p:cNvCxnSpPr/>
          <p:nvPr/>
        </p:nvCxnSpPr>
        <p:spPr>
          <a:xfrm>
            <a:off x="6212624" y="5342312"/>
            <a:ext cx="1440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/>
          <p:nvPr/>
        </p:nvCxnSpPr>
        <p:spPr>
          <a:xfrm>
            <a:off x="6212624" y="5057671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40"/>
          <p:cNvCxnSpPr/>
          <p:nvPr/>
        </p:nvCxnSpPr>
        <p:spPr>
          <a:xfrm>
            <a:off x="6212624" y="5188704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cteur droit 41"/>
          <p:cNvCxnSpPr/>
          <p:nvPr/>
        </p:nvCxnSpPr>
        <p:spPr>
          <a:xfrm>
            <a:off x="6212624" y="5497428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42"/>
          <p:cNvCxnSpPr/>
          <p:nvPr/>
        </p:nvCxnSpPr>
        <p:spPr>
          <a:xfrm>
            <a:off x="6212624" y="4974467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eur droit 43"/>
          <p:cNvCxnSpPr/>
          <p:nvPr/>
        </p:nvCxnSpPr>
        <p:spPr>
          <a:xfrm>
            <a:off x="6212624" y="5709650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44"/>
          <p:cNvCxnSpPr/>
          <p:nvPr/>
        </p:nvCxnSpPr>
        <p:spPr>
          <a:xfrm>
            <a:off x="6212624" y="5952740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45"/>
          <p:cNvCxnSpPr/>
          <p:nvPr/>
        </p:nvCxnSpPr>
        <p:spPr>
          <a:xfrm>
            <a:off x="6212624" y="6160218"/>
            <a:ext cx="144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/>
          <p:cNvSpPr txBox="1"/>
          <p:nvPr/>
        </p:nvSpPr>
        <p:spPr>
          <a:xfrm>
            <a:off x="5652120" y="5211063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70 kDa</a:t>
            </a:r>
            <a:endParaRPr lang="fr-FR" sz="900" b="1" dirty="0"/>
          </a:p>
        </p:txBody>
      </p:sp>
      <p:sp>
        <p:nvSpPr>
          <p:cNvPr id="48" name="ZoneTexte 47"/>
          <p:cNvSpPr txBox="1"/>
          <p:nvPr/>
        </p:nvSpPr>
        <p:spPr>
          <a:xfrm>
            <a:off x="5652120" y="5067580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100 kDa</a:t>
            </a:r>
            <a:endParaRPr lang="fr-FR" sz="900" b="1" dirty="0"/>
          </a:p>
        </p:txBody>
      </p:sp>
      <p:sp>
        <p:nvSpPr>
          <p:cNvPr id="49" name="ZoneTexte 48"/>
          <p:cNvSpPr txBox="1"/>
          <p:nvPr/>
        </p:nvSpPr>
        <p:spPr>
          <a:xfrm>
            <a:off x="5652120" y="4929368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130 kDa</a:t>
            </a:r>
            <a:endParaRPr lang="fr-FR" sz="900" b="1" dirty="0"/>
          </a:p>
        </p:txBody>
      </p:sp>
      <p:sp>
        <p:nvSpPr>
          <p:cNvPr id="50" name="ZoneTexte 49"/>
          <p:cNvSpPr txBox="1"/>
          <p:nvPr/>
        </p:nvSpPr>
        <p:spPr>
          <a:xfrm>
            <a:off x="5652120" y="5363224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55 kDa</a:t>
            </a:r>
            <a:endParaRPr lang="fr-FR" sz="900" b="1" dirty="0"/>
          </a:p>
        </p:txBody>
      </p:sp>
      <p:sp>
        <p:nvSpPr>
          <p:cNvPr id="51" name="ZoneTexte 50"/>
          <p:cNvSpPr txBox="1"/>
          <p:nvPr/>
        </p:nvSpPr>
        <p:spPr>
          <a:xfrm>
            <a:off x="5652120" y="4825671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170 kDa</a:t>
            </a:r>
            <a:endParaRPr lang="fr-FR" sz="900" b="1" dirty="0"/>
          </a:p>
        </p:txBody>
      </p:sp>
      <p:sp>
        <p:nvSpPr>
          <p:cNvPr id="52" name="ZoneTexte 51"/>
          <p:cNvSpPr txBox="1"/>
          <p:nvPr/>
        </p:nvSpPr>
        <p:spPr>
          <a:xfrm>
            <a:off x="5652120" y="5572986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 smtClean="0"/>
              <a:t>40 kDa</a:t>
            </a:r>
            <a:endParaRPr lang="fr-FR" sz="900" b="1" dirty="0"/>
          </a:p>
        </p:txBody>
      </p:sp>
      <p:sp>
        <p:nvSpPr>
          <p:cNvPr id="53" name="ZoneTexte 52"/>
          <p:cNvSpPr txBox="1"/>
          <p:nvPr/>
        </p:nvSpPr>
        <p:spPr>
          <a:xfrm>
            <a:off x="5652120" y="5819554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/>
              <a:t>3</a:t>
            </a:r>
            <a:r>
              <a:rPr lang="fr-FR" sz="900" b="1" dirty="0" smtClean="0"/>
              <a:t>5 kDa</a:t>
            </a:r>
            <a:endParaRPr lang="fr-FR" sz="900" b="1" dirty="0"/>
          </a:p>
        </p:txBody>
      </p:sp>
      <p:sp>
        <p:nvSpPr>
          <p:cNvPr id="54" name="ZoneTexte 53"/>
          <p:cNvSpPr txBox="1"/>
          <p:nvPr/>
        </p:nvSpPr>
        <p:spPr>
          <a:xfrm>
            <a:off x="5652120" y="6033294"/>
            <a:ext cx="60687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900" b="1" dirty="0"/>
              <a:t>2</a:t>
            </a:r>
            <a:r>
              <a:rPr lang="fr-FR" sz="900" b="1" dirty="0" smtClean="0"/>
              <a:t>5 kDa</a:t>
            </a:r>
            <a:endParaRPr lang="fr-FR" sz="900" b="1" dirty="0"/>
          </a:p>
        </p:txBody>
      </p:sp>
      <p:sp>
        <p:nvSpPr>
          <p:cNvPr id="55" name="ZoneTexte 54"/>
          <p:cNvSpPr txBox="1"/>
          <p:nvPr/>
        </p:nvSpPr>
        <p:spPr>
          <a:xfrm rot="16200000">
            <a:off x="6474888" y="4344925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sp>
        <p:nvSpPr>
          <p:cNvPr id="56" name="ZoneTexte 55"/>
          <p:cNvSpPr txBox="1"/>
          <p:nvPr/>
        </p:nvSpPr>
        <p:spPr>
          <a:xfrm rot="16200000">
            <a:off x="6309209" y="4261920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sp>
        <p:nvSpPr>
          <p:cNvPr id="57" name="ZoneTexte 56"/>
          <p:cNvSpPr txBox="1"/>
          <p:nvPr/>
        </p:nvSpPr>
        <p:spPr>
          <a:xfrm>
            <a:off x="6391250" y="4082405"/>
            <a:ext cx="6870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HCT 116</a:t>
            </a:r>
            <a:endParaRPr lang="fr-FR" sz="900" b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6943316" y="4077072"/>
            <a:ext cx="480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HT 29</a:t>
            </a:r>
            <a:endParaRPr lang="fr-FR" sz="900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7380515" y="4078532"/>
            <a:ext cx="80141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b="1" dirty="0" smtClean="0"/>
              <a:t>CCD841CoN</a:t>
            </a:r>
            <a:endParaRPr lang="fr-FR" sz="900" b="1" dirty="0"/>
          </a:p>
        </p:txBody>
      </p:sp>
      <p:cxnSp>
        <p:nvCxnSpPr>
          <p:cNvPr id="60" name="Connecteur droit 59"/>
          <p:cNvCxnSpPr/>
          <p:nvPr/>
        </p:nvCxnSpPr>
        <p:spPr>
          <a:xfrm>
            <a:off x="7553312" y="4275522"/>
            <a:ext cx="4059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>
            <a:off x="6950385" y="4274062"/>
            <a:ext cx="4059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cteur droit 61"/>
          <p:cNvCxnSpPr/>
          <p:nvPr/>
        </p:nvCxnSpPr>
        <p:spPr>
          <a:xfrm>
            <a:off x="6476867" y="4279395"/>
            <a:ext cx="4059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ZoneTexte 62"/>
          <p:cNvSpPr txBox="1"/>
          <p:nvPr/>
        </p:nvSpPr>
        <p:spPr>
          <a:xfrm rot="16200000">
            <a:off x="6974752" y="4344925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sp>
        <p:nvSpPr>
          <p:cNvPr id="64" name="ZoneTexte 63"/>
          <p:cNvSpPr txBox="1"/>
          <p:nvPr/>
        </p:nvSpPr>
        <p:spPr>
          <a:xfrm rot="16200000">
            <a:off x="6809073" y="4261920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sp>
        <p:nvSpPr>
          <p:cNvPr id="65" name="ZoneTexte 64"/>
          <p:cNvSpPr txBox="1"/>
          <p:nvPr/>
        </p:nvSpPr>
        <p:spPr>
          <a:xfrm rot="16200000">
            <a:off x="7478808" y="4344925"/>
            <a:ext cx="651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err="1" smtClean="0"/>
              <a:t>siOGT</a:t>
            </a:r>
            <a:endParaRPr lang="fr-FR" sz="1000" b="1" dirty="0"/>
          </a:p>
        </p:txBody>
      </p:sp>
      <p:sp>
        <p:nvSpPr>
          <p:cNvPr id="66" name="ZoneTexte 65"/>
          <p:cNvSpPr txBox="1"/>
          <p:nvPr/>
        </p:nvSpPr>
        <p:spPr>
          <a:xfrm rot="16200000">
            <a:off x="7294079" y="4261920"/>
            <a:ext cx="66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 smtClean="0"/>
              <a:t>si Ctrl</a:t>
            </a:r>
          </a:p>
          <a:p>
            <a:endParaRPr lang="fr-FR" sz="1000" b="1" dirty="0"/>
          </a:p>
        </p:txBody>
      </p:sp>
      <p:sp>
        <p:nvSpPr>
          <p:cNvPr id="76" name="ZoneTexte 75"/>
          <p:cNvSpPr txBox="1"/>
          <p:nvPr/>
        </p:nvSpPr>
        <p:spPr>
          <a:xfrm>
            <a:off x="2627784" y="836712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rgbClr val="0033CC"/>
                </a:solidFill>
              </a:rPr>
              <a:t>OGT silencing </a:t>
            </a:r>
            <a:r>
              <a:rPr lang="en-US" sz="1200" b="1" i="1" dirty="0" smtClean="0">
                <a:solidFill>
                  <a:srgbClr val="0033CC"/>
                </a:solidFill>
              </a:rPr>
              <a:t>reduced migration </a:t>
            </a:r>
            <a:r>
              <a:rPr lang="en-US" sz="1200" b="1" i="1" dirty="0">
                <a:solidFill>
                  <a:srgbClr val="0033CC"/>
                </a:solidFill>
              </a:rPr>
              <a:t>of </a:t>
            </a:r>
            <a:r>
              <a:rPr lang="en-US" sz="1200" b="1" i="1" dirty="0" smtClean="0">
                <a:solidFill>
                  <a:srgbClr val="0033CC"/>
                </a:solidFill>
              </a:rPr>
              <a:t>CCD841CoN compared to cancer cell lines using the </a:t>
            </a:r>
            <a:r>
              <a:rPr lang="en-US" sz="1200" b="1" i="1" dirty="0" err="1" smtClean="0">
                <a:solidFill>
                  <a:srgbClr val="0033CC"/>
                </a:solidFill>
              </a:rPr>
              <a:t>Transwell</a:t>
            </a:r>
            <a:r>
              <a:rPr lang="en-US" sz="1200" b="1" i="1" dirty="0" smtClean="0">
                <a:solidFill>
                  <a:srgbClr val="0033CC"/>
                </a:solidFill>
              </a:rPr>
              <a:t> system</a:t>
            </a:r>
            <a:endParaRPr lang="en-US" sz="1200" b="1" i="1" dirty="0">
              <a:solidFill>
                <a:srgbClr val="0033CC"/>
              </a:solidFill>
            </a:endParaRPr>
          </a:p>
        </p:txBody>
      </p:sp>
      <p:cxnSp>
        <p:nvCxnSpPr>
          <p:cNvPr id="21" name="Connecteur droit 20"/>
          <p:cNvCxnSpPr/>
          <p:nvPr/>
        </p:nvCxnSpPr>
        <p:spPr>
          <a:xfrm>
            <a:off x="2539745" y="4126405"/>
            <a:ext cx="396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1052736"/>
            <a:ext cx="3672000" cy="2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" name="ZoneTexte 66"/>
          <p:cNvSpPr txBox="1"/>
          <p:nvPr/>
        </p:nvSpPr>
        <p:spPr>
          <a:xfrm>
            <a:off x="5196800" y="3717214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>
                <a:solidFill>
                  <a:srgbClr val="0033CC"/>
                </a:solidFill>
              </a:rPr>
              <a:t>Visualizations the proteins  by Bleu </a:t>
            </a:r>
            <a:r>
              <a:rPr lang="en-US" sz="1200" b="1" i="1" dirty="0">
                <a:solidFill>
                  <a:srgbClr val="0033CC"/>
                </a:solidFill>
              </a:rPr>
              <a:t>C</a:t>
            </a:r>
            <a:r>
              <a:rPr lang="en-US" sz="1200" b="1" i="1" dirty="0" smtClean="0">
                <a:solidFill>
                  <a:srgbClr val="0033CC"/>
                </a:solidFill>
              </a:rPr>
              <a:t>oomassie</a:t>
            </a:r>
            <a:endParaRPr lang="en-US" sz="1200" b="1" i="1" dirty="0">
              <a:solidFill>
                <a:srgbClr val="0033CC"/>
              </a:solidFill>
            </a:endParaRPr>
          </a:p>
        </p:txBody>
      </p:sp>
      <p:sp>
        <p:nvSpPr>
          <p:cNvPr id="68" name="ZoneTexte 67"/>
          <p:cNvSpPr txBox="1"/>
          <p:nvPr/>
        </p:nvSpPr>
        <p:spPr>
          <a:xfrm>
            <a:off x="251520" y="3645024"/>
            <a:ext cx="38884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err="1" smtClean="0">
                <a:solidFill>
                  <a:srgbClr val="0033CC"/>
                </a:solidFill>
              </a:rPr>
              <a:t>Cytoskeletal</a:t>
            </a:r>
            <a:r>
              <a:rPr lang="en-US" sz="1200" b="1" i="1" dirty="0" smtClean="0">
                <a:solidFill>
                  <a:srgbClr val="0033CC"/>
                </a:solidFill>
              </a:rPr>
              <a:t> proteins profile </a:t>
            </a:r>
            <a:endParaRPr lang="en-US" sz="1200" b="1" i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7388</TotalTime>
  <Words>1303</Words>
  <Application>Microsoft Office PowerPoint</Application>
  <PresentationFormat>Affichage à l'écran (4:3)</PresentationFormat>
  <Paragraphs>445</Paragraphs>
  <Slides>19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</vt:vector>
  </TitlesOfParts>
  <Company>MAGUIN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STEENACKERS Florian</dc:creator>
  <cp:lastModifiedBy>Agata</cp:lastModifiedBy>
  <cp:revision>397</cp:revision>
  <dcterms:created xsi:type="dcterms:W3CDTF">2015-04-04T07:59:17Z</dcterms:created>
  <dcterms:modified xsi:type="dcterms:W3CDTF">2015-08-11T01:27:10Z</dcterms:modified>
</cp:coreProperties>
</file>