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90" r:id="rId3"/>
    <p:sldId id="258" r:id="rId4"/>
    <p:sldId id="259" r:id="rId5"/>
    <p:sldId id="261" r:id="rId6"/>
    <p:sldId id="257" r:id="rId7"/>
    <p:sldId id="280" r:id="rId8"/>
    <p:sldId id="293" r:id="rId9"/>
    <p:sldId id="279" r:id="rId10"/>
    <p:sldId id="301" r:id="rId11"/>
    <p:sldId id="270" r:id="rId12"/>
    <p:sldId id="260" r:id="rId13"/>
    <p:sldId id="295" r:id="rId14"/>
    <p:sldId id="272" r:id="rId15"/>
    <p:sldId id="264" r:id="rId16"/>
    <p:sldId id="296" r:id="rId17"/>
    <p:sldId id="297" r:id="rId18"/>
    <p:sldId id="298" r:id="rId19"/>
    <p:sldId id="277" r:id="rId20"/>
    <p:sldId id="274" r:id="rId21"/>
    <p:sldId id="276" r:id="rId22"/>
    <p:sldId id="289" r:id="rId23"/>
    <p:sldId id="288" r:id="rId24"/>
    <p:sldId id="283" r:id="rId25"/>
    <p:sldId id="30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C2C4"/>
    <a:srgbClr val="6412D9"/>
    <a:srgbClr val="8A0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87858" autoAdjust="0"/>
  </p:normalViewPr>
  <p:slideViewPr>
    <p:cSldViewPr snapToGrid="0" snapToObjects="1">
      <p:cViewPr>
        <p:scale>
          <a:sx n="75" d="100"/>
          <a:sy n="75" d="100"/>
        </p:scale>
        <p:origin x="-1760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tz:Na/K%20ATPase:Projects%20in%20work:NCI%20screen:exp%20CG:exp5%20copy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tz:Na/K%20ATPase:Projects%20in%20work:NCI%20screen:exp%20CG:AK%20Exp#18 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tz:Na/K%20ATPase:Projects%20in%20work:NCI%20screen:exp%20CG:AK%20Exp#18 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HD:Users:katz:Desktop:GBR%20IC50%20lo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tz:Na/K%20ATPase:Projects%20in%20work:NCI%20screen:IC50/Ki:summary%20IC50.xlsx" TargetMode="External"/><Relationship Id="rId2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/>
              <a:t>SF-</a:t>
            </a:r>
            <a:r>
              <a:rPr lang="en-US" dirty="0" smtClean="0"/>
              <a:t>268 (</a:t>
            </a:r>
            <a:r>
              <a:rPr lang="en-US" sz="1800" b="1" i="0" u="none" strike="noStrike" baseline="0" dirty="0" smtClean="0"/>
              <a:t>central nervous system)</a:t>
            </a:r>
            <a:endParaRPr lang="en-US" dirty="0"/>
          </a:p>
        </c:rich>
      </c:tx>
      <c:layout>
        <c:manualLayout>
          <c:xMode val="edge"/>
          <c:yMode val="edge"/>
          <c:x val="0.223426695365501"/>
          <c:y val="0.0736842105263158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8598819415685"/>
          <c:y val="0.16654999007477"/>
          <c:w val="0.669467787114846"/>
          <c:h val="0.664721431879838"/>
        </c:manualLayout>
      </c:layout>
      <c:scatterChart>
        <c:scatterStyle val="lineMarker"/>
        <c:varyColors val="0"/>
        <c:ser>
          <c:idx val="0"/>
          <c:order val="0"/>
          <c:tx>
            <c:strRef>
              <c:f>'[exp5 copy.xls]SF-268'!$C$70</c:f>
              <c:strCache>
                <c:ptCount val="1"/>
                <c:pt idx="0">
                  <c:v>Digoxin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diamond"/>
            <c:size val="8"/>
            <c:spPr>
              <a:solidFill>
                <a:srgbClr val="0000FF"/>
              </a:solidFill>
            </c:spPr>
          </c:marker>
          <c:xVal>
            <c:numRef>
              <c:f>'[exp5 copy.xls]SF-268'!$E$62:$H$62</c:f>
              <c:numCache>
                <c:formatCode>0.00</c:formatCode>
                <c:ptCount val="4"/>
                <c:pt idx="0">
                  <c:v>-8.522878745280325</c:v>
                </c:pt>
                <c:pt idx="1">
                  <c:v>-8.0</c:v>
                </c:pt>
                <c:pt idx="2">
                  <c:v>-7.522878745280337</c:v>
                </c:pt>
                <c:pt idx="3">
                  <c:v>-7.0</c:v>
                </c:pt>
              </c:numCache>
            </c:numRef>
          </c:xVal>
          <c:yVal>
            <c:numRef>
              <c:f>'[exp5 copy.xls]SF-268'!$E$64:$H$64</c:f>
              <c:numCache>
                <c:formatCode>0</c:formatCode>
                <c:ptCount val="4"/>
                <c:pt idx="0">
                  <c:v>98.90860172574606</c:v>
                </c:pt>
                <c:pt idx="1">
                  <c:v>81.41200545572587</c:v>
                </c:pt>
                <c:pt idx="2">
                  <c:v>40.62073639593891</c:v>
                </c:pt>
                <c:pt idx="3">
                  <c:v>-36.2869121401803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'[exp5 copy.xls]SF-268'!$C$71</c:f>
              <c:strCache>
                <c:ptCount val="1"/>
                <c:pt idx="0">
                  <c:v>DM</c:v>
                </c:pt>
              </c:strCache>
            </c:strRef>
          </c:tx>
          <c:spPr>
            <a:ln>
              <a:solidFill>
                <a:srgbClr val="D135B6"/>
              </a:solidFill>
            </a:ln>
          </c:spPr>
          <c:marker>
            <c:spPr>
              <a:solidFill>
                <a:srgbClr val="D135B6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'[exp5 copy.xls]SF-268'!$D$62:$H$62</c:f>
              <c:numCache>
                <c:formatCode>0.00</c:formatCode>
                <c:ptCount val="5"/>
                <c:pt idx="0">
                  <c:v>-9.000000000000001</c:v>
                </c:pt>
                <c:pt idx="1">
                  <c:v>-8.522878745280325</c:v>
                </c:pt>
                <c:pt idx="2">
                  <c:v>-8.0</c:v>
                </c:pt>
                <c:pt idx="3">
                  <c:v>-7.522878745280337</c:v>
                </c:pt>
                <c:pt idx="4">
                  <c:v>-7.0</c:v>
                </c:pt>
              </c:numCache>
            </c:numRef>
          </c:xVal>
          <c:yVal>
            <c:numRef>
              <c:f>'[exp5 copy.xls]SF-268'!$D$65:$H$65</c:f>
              <c:numCache>
                <c:formatCode>0</c:formatCode>
                <c:ptCount val="5"/>
                <c:pt idx="0">
                  <c:v>106.5825423759596</c:v>
                </c:pt>
                <c:pt idx="1">
                  <c:v>86.9372514653522</c:v>
                </c:pt>
                <c:pt idx="2">
                  <c:v>2.148704550977615</c:v>
                </c:pt>
                <c:pt idx="3">
                  <c:v>-74.41503453222687</c:v>
                </c:pt>
                <c:pt idx="4">
                  <c:v>-78.86458877372898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'[exp5 copy.xls]SF-268'!$C$72</c:f>
              <c:strCache>
                <c:ptCount val="1"/>
                <c:pt idx="0">
                  <c:v>Ouabain</c:v>
                </c:pt>
              </c:strCache>
            </c:strRef>
          </c:tx>
          <c:spPr>
            <a:ln>
              <a:solidFill>
                <a:srgbClr val="73C334"/>
              </a:solidFill>
            </a:ln>
          </c:spPr>
          <c:marker>
            <c:symbol val="triangle"/>
            <c:size val="8"/>
            <c:spPr>
              <a:solidFill>
                <a:srgbClr val="73C334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'[exp5 copy.xls]SF-268'!$D$62:$H$62</c:f>
              <c:numCache>
                <c:formatCode>0.00</c:formatCode>
                <c:ptCount val="5"/>
                <c:pt idx="0">
                  <c:v>-9.000000000000001</c:v>
                </c:pt>
                <c:pt idx="1">
                  <c:v>-8.522878745280325</c:v>
                </c:pt>
                <c:pt idx="2">
                  <c:v>-8.0</c:v>
                </c:pt>
                <c:pt idx="3">
                  <c:v>-7.522878745280337</c:v>
                </c:pt>
                <c:pt idx="4">
                  <c:v>-7.0</c:v>
                </c:pt>
              </c:numCache>
            </c:numRef>
          </c:xVal>
          <c:yVal>
            <c:numRef>
              <c:f>'[exp5 copy.xls]SF-268'!$D$66:$H$66</c:f>
              <c:numCache>
                <c:formatCode>0</c:formatCode>
                <c:ptCount val="5"/>
                <c:pt idx="0">
                  <c:v>88.71077429629625</c:v>
                </c:pt>
                <c:pt idx="1">
                  <c:v>86.76671651449087</c:v>
                </c:pt>
                <c:pt idx="2">
                  <c:v>37.96043690276824</c:v>
                </c:pt>
                <c:pt idx="3">
                  <c:v>-54.08515196949745</c:v>
                </c:pt>
                <c:pt idx="4">
                  <c:v>-94.207903701756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'[exp5 copy.xls]SF-268'!$C$73</c:f>
              <c:strCache>
                <c:ptCount val="1"/>
                <c:pt idx="0">
                  <c:v>GBR</c:v>
                </c:pt>
              </c:strCache>
            </c:strRef>
          </c:tx>
          <c:spPr>
            <a:ln>
              <a:solidFill>
                <a:srgbClr val="E30631"/>
              </a:solidFill>
            </a:ln>
          </c:spPr>
          <c:marker>
            <c:symbol val="circle"/>
            <c:size val="8"/>
            <c:spPr>
              <a:solidFill>
                <a:srgbClr val="E3063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'[exp5 copy.xls]SF-268'!$D$62:$H$62</c:f>
              <c:numCache>
                <c:formatCode>0.00</c:formatCode>
                <c:ptCount val="5"/>
                <c:pt idx="0">
                  <c:v>-9.000000000000001</c:v>
                </c:pt>
                <c:pt idx="1">
                  <c:v>-8.522878745280325</c:v>
                </c:pt>
                <c:pt idx="2">
                  <c:v>-8.0</c:v>
                </c:pt>
                <c:pt idx="3">
                  <c:v>-7.522878745280337</c:v>
                </c:pt>
                <c:pt idx="4">
                  <c:v>-7.0</c:v>
                </c:pt>
              </c:numCache>
            </c:numRef>
          </c:xVal>
          <c:yVal>
            <c:numRef>
              <c:f>'[exp5 copy.xls]SF-268'!$D$67:$H$67</c:f>
              <c:numCache>
                <c:formatCode>0</c:formatCode>
                <c:ptCount val="5"/>
                <c:pt idx="0">
                  <c:v>59.8226516810618</c:v>
                </c:pt>
                <c:pt idx="1">
                  <c:v>-79.63176137912301</c:v>
                </c:pt>
                <c:pt idx="2">
                  <c:v>-111.929419983124</c:v>
                </c:pt>
                <c:pt idx="3">
                  <c:v>-103.1070179005874</c:v>
                </c:pt>
                <c:pt idx="4">
                  <c:v>-99.57806049706905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'[exp5 copy.xls]SF-268'!$C$74</c:f>
              <c:strCache>
                <c:ptCount val="1"/>
                <c:pt idx="0">
                  <c:v>D.EA</c:v>
                </c:pt>
              </c:strCache>
            </c:strRef>
          </c:tx>
          <c:spPr>
            <a:ln>
              <a:solidFill>
                <a:srgbClr val="67E8E6"/>
              </a:solidFill>
            </a:ln>
          </c:spPr>
          <c:marker>
            <c:spPr>
              <a:solidFill>
                <a:srgbClr val="67E8E6"/>
              </a:solidFill>
              <a:ln>
                <a:solidFill>
                  <a:schemeClr val="bg1"/>
                </a:solidFill>
              </a:ln>
            </c:spPr>
          </c:marker>
          <c:xVal>
            <c:numRef>
              <c:f>'[exp5 copy.xls]SF-268'!$D$62:$H$62</c:f>
              <c:numCache>
                <c:formatCode>0.00</c:formatCode>
                <c:ptCount val="5"/>
                <c:pt idx="0">
                  <c:v>-9.000000000000001</c:v>
                </c:pt>
                <c:pt idx="1">
                  <c:v>-8.522878745280325</c:v>
                </c:pt>
                <c:pt idx="2">
                  <c:v>-8.0</c:v>
                </c:pt>
                <c:pt idx="3">
                  <c:v>-7.522878745280337</c:v>
                </c:pt>
                <c:pt idx="4">
                  <c:v>-7.0</c:v>
                </c:pt>
              </c:numCache>
            </c:numRef>
          </c:xVal>
          <c:yVal>
            <c:numRef>
              <c:f>'[exp5 copy.xls]SF-268'!$D$68:$H$68</c:f>
              <c:numCache>
                <c:formatCode>0</c:formatCode>
                <c:ptCount val="5"/>
                <c:pt idx="0">
                  <c:v>83.37751297289117</c:v>
                </c:pt>
                <c:pt idx="1">
                  <c:v>73.06541489333713</c:v>
                </c:pt>
                <c:pt idx="2">
                  <c:v>7.858064983568751</c:v>
                </c:pt>
                <c:pt idx="3">
                  <c:v>-101.7133401488094</c:v>
                </c:pt>
                <c:pt idx="4">
                  <c:v>-106.8533434477562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'[exp5 copy.xls]SF-268'!$C$75</c:f>
              <c:strCache>
                <c:ptCount val="1"/>
                <c:pt idx="0">
                  <c:v>Ol</c:v>
                </c:pt>
              </c:strCache>
            </c:strRef>
          </c:tx>
          <c:spPr>
            <a:ln>
              <a:solidFill>
                <a:srgbClr val="F5B62B"/>
              </a:solidFill>
            </a:ln>
          </c:spPr>
          <c:marker>
            <c:symbol val="diamond"/>
            <c:size val="7"/>
            <c:spPr>
              <a:solidFill>
                <a:srgbClr val="F5B62B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'[exp5 copy.xls]SF-268'!$D$62:$H$62</c:f>
              <c:numCache>
                <c:formatCode>0.00</c:formatCode>
                <c:ptCount val="5"/>
                <c:pt idx="0">
                  <c:v>-9.000000000000001</c:v>
                </c:pt>
                <c:pt idx="1">
                  <c:v>-8.522878745280325</c:v>
                </c:pt>
                <c:pt idx="2">
                  <c:v>-8.0</c:v>
                </c:pt>
                <c:pt idx="3">
                  <c:v>-7.522878745280337</c:v>
                </c:pt>
                <c:pt idx="4">
                  <c:v>-7.0</c:v>
                </c:pt>
              </c:numCache>
            </c:numRef>
          </c:xVal>
          <c:yVal>
            <c:numRef>
              <c:f>'[exp5 copy.xls]SF-268'!$D$69:$H$69</c:f>
              <c:numCache>
                <c:formatCode>0</c:formatCode>
                <c:ptCount val="5"/>
                <c:pt idx="0">
                  <c:v>80.81230893066962</c:v>
                </c:pt>
                <c:pt idx="1">
                  <c:v>78.4010270693365</c:v>
                </c:pt>
                <c:pt idx="2">
                  <c:v>-14.64006394196766</c:v>
                </c:pt>
                <c:pt idx="3">
                  <c:v>-107.697222453618</c:v>
                </c:pt>
                <c:pt idx="4">
                  <c:v>-106.2396122224337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7700840"/>
        <c:axId val="-2130967064"/>
      </c:scatterChart>
      <c:valAx>
        <c:axId val="2127700840"/>
        <c:scaling>
          <c:orientation val="minMax"/>
          <c:max val="-7.0"/>
          <c:min val="-9.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Calibri"/>
                    <a:cs typeface="Arial"/>
                  </a:defRPr>
                </a:pPr>
                <a:r>
                  <a:rPr lang="en-US" sz="1400">
                    <a:latin typeface="Arial"/>
                    <a:cs typeface="Arial"/>
                  </a:rPr>
                  <a:t>Log of Sample Conc. (Molar)</a:t>
                </a:r>
              </a:p>
            </c:rich>
          </c:tx>
          <c:layout>
            <c:manualLayout>
              <c:xMode val="edge"/>
              <c:yMode val="edge"/>
              <c:x val="0.258861993273859"/>
              <c:y val="0.872370142240284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0967064"/>
        <c:crosses val="autoZero"/>
        <c:crossBetween val="midCat"/>
        <c:majorUnit val="1.0"/>
        <c:minorUnit val="1.0"/>
      </c:valAx>
      <c:valAx>
        <c:axId val="-2130967064"/>
        <c:scaling>
          <c:orientation val="minMax"/>
          <c:max val="150.0"/>
          <c:min val="-150.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Calibri"/>
                    <a:cs typeface="Arial"/>
                  </a:defRPr>
                </a:pPr>
                <a:r>
                  <a:rPr lang="en-US" sz="1400">
                    <a:latin typeface="Arial"/>
                    <a:cs typeface="Arial"/>
                  </a:rPr>
                  <a:t>Cell Growth (%)</a:t>
                </a:r>
              </a:p>
            </c:rich>
          </c:tx>
          <c:layout>
            <c:manualLayout>
              <c:xMode val="edge"/>
              <c:yMode val="edge"/>
              <c:x val="0.0228658420292619"/>
              <c:y val="0.34624057190219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crossAx val="2127700840"/>
        <c:crossesAt val="-9.0"/>
        <c:crossBetween val="midCat"/>
        <c:minorUnit val="10.0"/>
      </c:valAx>
      <c:spPr>
        <a:solidFill>
          <a:srgbClr val="FFF7D4"/>
        </a:solidFill>
      </c:spPr>
    </c:plotArea>
    <c:legend>
      <c:legendPos val="r"/>
      <c:layout>
        <c:manualLayout>
          <c:xMode val="edge"/>
          <c:yMode val="edge"/>
          <c:x val="0.833142155184566"/>
          <c:y val="0.225862014224028"/>
          <c:w val="0.166857844815434"/>
          <c:h val="0.4861382397764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dirty="0" smtClean="0"/>
              <a:t> A549 (</a:t>
            </a:r>
            <a:r>
              <a:rPr lang="en-US" sz="1800" b="0" i="0" u="none" strike="noStrike" baseline="0" dirty="0" smtClean="0"/>
              <a:t>non small cell lung carcinoma</a:t>
            </a:r>
            <a:r>
              <a:rPr lang="en-US" sz="1800" b="1" i="0" u="none" strike="noStrike" baseline="0" dirty="0" smtClean="0"/>
              <a:t> )</a:t>
            </a:r>
            <a:endParaRPr lang="en-US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6540064844836"/>
          <c:y val="0.186793012209506"/>
          <c:w val="0.658681291641429"/>
          <c:h val="0.644478625394498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'[AK Exp#18 data.xlsx]A549'!$I$68</c:f>
              <c:strCache>
                <c:ptCount val="1"/>
                <c:pt idx="0">
                  <c:v>D.MA</c:v>
                </c:pt>
              </c:strCache>
            </c:strRef>
          </c:tx>
          <c:spPr>
            <a:ln>
              <a:solidFill>
                <a:srgbClr val="B10DF9"/>
              </a:solidFill>
            </a:ln>
          </c:spPr>
          <c:marker>
            <c:symbol val="diamond"/>
            <c:size val="8"/>
            <c:spPr>
              <a:solidFill>
                <a:srgbClr val="B10DF9"/>
              </a:solidFill>
              <a:ln>
                <a:solidFill>
                  <a:srgbClr val="B10DF9"/>
                </a:solidFill>
              </a:ln>
            </c:spPr>
          </c:marker>
          <c:xVal>
            <c:numRef>
              <c:f>'[AK Exp#18 data.xlsx]A549'!$D$66:$H$66</c:f>
              <c:numCache>
                <c:formatCode>0.00</c:formatCode>
                <c:ptCount val="5"/>
                <c:pt idx="0">
                  <c:v>-9.000000000000001</c:v>
                </c:pt>
                <c:pt idx="1">
                  <c:v>-8.0</c:v>
                </c:pt>
                <c:pt idx="2">
                  <c:v>-7.0</c:v>
                </c:pt>
                <c:pt idx="3">
                  <c:v>-6.0</c:v>
                </c:pt>
                <c:pt idx="4">
                  <c:v>-5.0</c:v>
                </c:pt>
              </c:numCache>
            </c:numRef>
          </c:xVal>
          <c:yVal>
            <c:numRef>
              <c:f>'[AK Exp#18 data.xlsx]A549'!$D$68:$H$68</c:f>
              <c:numCache>
                <c:formatCode>0</c:formatCode>
                <c:ptCount val="5"/>
                <c:pt idx="0">
                  <c:v>101.617722151958</c:v>
                </c:pt>
                <c:pt idx="1">
                  <c:v>85.71579341792155</c:v>
                </c:pt>
                <c:pt idx="2">
                  <c:v>-99.85992119105921</c:v>
                </c:pt>
                <c:pt idx="3">
                  <c:v>-98.4871390529038</c:v>
                </c:pt>
                <c:pt idx="4">
                  <c:v>-100.8124595966739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'[AK Exp#18 data.xlsx]A549'!$I$69</c:f>
              <c:strCache>
                <c:ptCount val="1"/>
                <c:pt idx="0">
                  <c:v>D.EA</c:v>
                </c:pt>
              </c:strCache>
            </c:strRef>
          </c:tx>
          <c:spPr>
            <a:ln>
              <a:solidFill>
                <a:srgbClr val="FF9D18"/>
              </a:solidFill>
            </a:ln>
          </c:spPr>
          <c:marker>
            <c:symbol val="diamond"/>
            <c:size val="9"/>
            <c:spPr>
              <a:solidFill>
                <a:srgbClr val="FF9D18"/>
              </a:solidFill>
              <a:ln>
                <a:solidFill>
                  <a:srgbClr val="FF9D18"/>
                </a:solidFill>
              </a:ln>
            </c:spPr>
          </c:marker>
          <c:xVal>
            <c:numRef>
              <c:f>'[AK Exp#18 data.xlsx]A549'!$D$66:$H$66</c:f>
              <c:numCache>
                <c:formatCode>0.00</c:formatCode>
                <c:ptCount val="5"/>
                <c:pt idx="0">
                  <c:v>-9.000000000000001</c:v>
                </c:pt>
                <c:pt idx="1">
                  <c:v>-8.0</c:v>
                </c:pt>
                <c:pt idx="2">
                  <c:v>-7.0</c:v>
                </c:pt>
                <c:pt idx="3">
                  <c:v>-6.0</c:v>
                </c:pt>
                <c:pt idx="4">
                  <c:v>-5.0</c:v>
                </c:pt>
              </c:numCache>
            </c:numRef>
          </c:xVal>
          <c:yVal>
            <c:numRef>
              <c:f>'[AK Exp#18 data.xlsx]A549'!$D$69:$H$69</c:f>
              <c:numCache>
                <c:formatCode>0</c:formatCode>
                <c:ptCount val="5"/>
                <c:pt idx="0">
                  <c:v>99.49746219455398</c:v>
                </c:pt>
                <c:pt idx="1">
                  <c:v>25.79802417151371</c:v>
                </c:pt>
                <c:pt idx="2">
                  <c:v>-100.3642057381851</c:v>
                </c:pt>
                <c:pt idx="3">
                  <c:v>-97.89880534180018</c:v>
                </c:pt>
                <c:pt idx="4">
                  <c:v>-97.17039177808152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'[AK Exp#18 data.xlsx]A549'!$I$70</c:f>
              <c:strCache>
                <c:ptCount val="1"/>
                <c:pt idx="0">
                  <c:v>O.SC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x"/>
            <c:size val="7"/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xVal>
            <c:numRef>
              <c:f>'[AK Exp#18 data.xlsx]A549'!$D$66:$H$66</c:f>
              <c:numCache>
                <c:formatCode>0.00</c:formatCode>
                <c:ptCount val="5"/>
                <c:pt idx="0">
                  <c:v>-9.000000000000001</c:v>
                </c:pt>
                <c:pt idx="1">
                  <c:v>-8.0</c:v>
                </c:pt>
                <c:pt idx="2">
                  <c:v>-7.0</c:v>
                </c:pt>
                <c:pt idx="3">
                  <c:v>-6.0</c:v>
                </c:pt>
                <c:pt idx="4">
                  <c:v>-5.0</c:v>
                </c:pt>
              </c:numCache>
            </c:numRef>
          </c:xVal>
          <c:yVal>
            <c:numRef>
              <c:f>'[AK Exp#18 data.xlsx]A549'!$D$70:$H$70</c:f>
              <c:numCache>
                <c:formatCode>0</c:formatCode>
                <c:ptCount val="5"/>
                <c:pt idx="0">
                  <c:v>99.33346511261074</c:v>
                </c:pt>
                <c:pt idx="1">
                  <c:v>85.44051110562464</c:v>
                </c:pt>
                <c:pt idx="2">
                  <c:v>-99.27158539260745</c:v>
                </c:pt>
                <c:pt idx="3">
                  <c:v>-100.5603183667851</c:v>
                </c:pt>
                <c:pt idx="4">
                  <c:v>-101.5688895483849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'[AK Exp#18 data.xlsx]A549'!$I$71</c:f>
              <c:strCache>
                <c:ptCount val="1"/>
                <c:pt idx="0">
                  <c:v>D.EO</c:v>
                </c:pt>
              </c:strCache>
            </c:strRef>
          </c:tx>
          <c:spPr>
            <a:ln>
              <a:solidFill>
                <a:srgbClr val="F60C91"/>
              </a:solidFill>
            </a:ln>
          </c:spPr>
          <c:marker>
            <c:symbol val="triangle"/>
            <c:size val="8"/>
            <c:spPr>
              <a:solidFill>
                <a:srgbClr val="F60C91"/>
              </a:solidFill>
              <a:ln>
                <a:solidFill>
                  <a:srgbClr val="F60C91"/>
                </a:solidFill>
              </a:ln>
            </c:spPr>
          </c:marker>
          <c:xVal>
            <c:numRef>
              <c:f>'[AK Exp#18 data.xlsx]A549'!$D$66:$H$66</c:f>
              <c:numCache>
                <c:formatCode>0.00</c:formatCode>
                <c:ptCount val="5"/>
                <c:pt idx="0">
                  <c:v>-9.000000000000001</c:v>
                </c:pt>
                <c:pt idx="1">
                  <c:v>-8.0</c:v>
                </c:pt>
                <c:pt idx="2">
                  <c:v>-7.0</c:v>
                </c:pt>
                <c:pt idx="3">
                  <c:v>-6.0</c:v>
                </c:pt>
                <c:pt idx="4">
                  <c:v>-5.0</c:v>
                </c:pt>
              </c:numCache>
            </c:numRef>
          </c:xVal>
          <c:yVal>
            <c:numRef>
              <c:f>'[AK Exp#18 data.xlsx]A549'!$D$71:$H$71</c:f>
              <c:numCache>
                <c:formatCode>0</c:formatCode>
                <c:ptCount val="5"/>
                <c:pt idx="0">
                  <c:v>110.5305758449743</c:v>
                </c:pt>
                <c:pt idx="1">
                  <c:v>117.3781227014616</c:v>
                </c:pt>
                <c:pt idx="2">
                  <c:v>-99.5237307971926</c:v>
                </c:pt>
                <c:pt idx="3">
                  <c:v>-99.85991910371105</c:v>
                </c:pt>
                <c:pt idx="4">
                  <c:v>-99.15952192798524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'[AK Exp#18 data.xlsx]A549'!$I$72</c:f>
              <c:strCache>
                <c:ptCount val="1"/>
                <c:pt idx="0">
                  <c:v>CF3</c:v>
                </c:pt>
              </c:strCache>
            </c:strRef>
          </c:tx>
          <c:spPr>
            <a:ln>
              <a:solidFill>
                <a:srgbClr val="FFF900"/>
              </a:solidFill>
            </a:ln>
          </c:spPr>
          <c:marker>
            <c:symbol val="diamond"/>
            <c:size val="8"/>
            <c:spPr>
              <a:solidFill>
                <a:srgbClr val="FFF900"/>
              </a:solidFill>
              <a:ln>
                <a:solidFill>
                  <a:srgbClr val="FFF900"/>
                </a:solidFill>
              </a:ln>
            </c:spPr>
          </c:marker>
          <c:xVal>
            <c:numRef>
              <c:f>'[AK Exp#18 data.xlsx]A549'!$D$66:$H$66</c:f>
              <c:numCache>
                <c:formatCode>0.00</c:formatCode>
                <c:ptCount val="5"/>
                <c:pt idx="0">
                  <c:v>-9.000000000000001</c:v>
                </c:pt>
                <c:pt idx="1">
                  <c:v>-8.0</c:v>
                </c:pt>
                <c:pt idx="2">
                  <c:v>-7.0</c:v>
                </c:pt>
                <c:pt idx="3">
                  <c:v>-6.0</c:v>
                </c:pt>
                <c:pt idx="4">
                  <c:v>-5.0</c:v>
                </c:pt>
              </c:numCache>
            </c:numRef>
          </c:xVal>
          <c:yVal>
            <c:numRef>
              <c:f>'[AK Exp#18 data.xlsx]A549'!$D$72:$H$72</c:f>
              <c:numCache>
                <c:formatCode>0</c:formatCode>
                <c:ptCount val="5"/>
                <c:pt idx="0">
                  <c:v>114.8285994960177</c:v>
                </c:pt>
                <c:pt idx="1">
                  <c:v>115.6124031363788</c:v>
                </c:pt>
                <c:pt idx="2">
                  <c:v>55.41429724855659</c:v>
                </c:pt>
                <c:pt idx="3">
                  <c:v>-98.96341138673345</c:v>
                </c:pt>
                <c:pt idx="4">
                  <c:v>-96.4980089030003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'[AK Exp#18 data.xlsx]A549'!$I$73</c:f>
              <c:strCache>
                <c:ptCount val="1"/>
                <c:pt idx="0">
                  <c:v>FDGL</c:v>
                </c:pt>
              </c:strCache>
            </c:strRef>
          </c:tx>
          <c:spPr>
            <a:ln>
              <a:solidFill>
                <a:srgbClr val="54E0EC"/>
              </a:solidFill>
            </a:ln>
          </c:spPr>
          <c:marker>
            <c:symbol val="circle"/>
            <c:size val="8"/>
            <c:spPr>
              <a:solidFill>
                <a:srgbClr val="54E0EC"/>
              </a:solidFill>
              <a:ln>
                <a:solidFill>
                  <a:srgbClr val="54E0EC"/>
                </a:solidFill>
              </a:ln>
            </c:spPr>
          </c:marker>
          <c:xVal>
            <c:numRef>
              <c:f>'[AK Exp#18 data.xlsx]A549'!$D$66:$H$66</c:f>
              <c:numCache>
                <c:formatCode>0.00</c:formatCode>
                <c:ptCount val="5"/>
                <c:pt idx="0">
                  <c:v>-9.000000000000001</c:v>
                </c:pt>
                <c:pt idx="1">
                  <c:v>-8.0</c:v>
                </c:pt>
                <c:pt idx="2">
                  <c:v>-7.0</c:v>
                </c:pt>
                <c:pt idx="3">
                  <c:v>-6.0</c:v>
                </c:pt>
                <c:pt idx="4">
                  <c:v>-5.0</c:v>
                </c:pt>
              </c:numCache>
            </c:numRef>
          </c:xVal>
          <c:yVal>
            <c:numRef>
              <c:f>'[AK Exp#18 data.xlsx]A549'!$D$73:$H$73</c:f>
              <c:numCache>
                <c:formatCode>0</c:formatCode>
                <c:ptCount val="5"/>
                <c:pt idx="0">
                  <c:v>103.4590880249015</c:v>
                </c:pt>
                <c:pt idx="1">
                  <c:v>103.8639067516474</c:v>
                </c:pt>
                <c:pt idx="2">
                  <c:v>97.36950586173901</c:v>
                </c:pt>
                <c:pt idx="3">
                  <c:v>-99.80388841507398</c:v>
                </c:pt>
                <c:pt idx="4">
                  <c:v>-99.91595187969628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1427576"/>
        <c:axId val="-2130894408"/>
      </c:scatterChart>
      <c:valAx>
        <c:axId val="-2131427576"/>
        <c:scaling>
          <c:orientation val="minMax"/>
          <c:max val="-5.0"/>
          <c:min val="-9.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Log of Sample Conc. (Molar)</a:t>
                </a:r>
              </a:p>
            </c:rich>
          </c:tx>
          <c:layout>
            <c:manualLayout>
              <c:xMode val="edge"/>
              <c:yMode val="edge"/>
              <c:x val="0.263669745608722"/>
              <c:y val="0.887318100269112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0894408"/>
        <c:crosses val="autoZero"/>
        <c:crossBetween val="midCat"/>
        <c:majorUnit val="1.0"/>
        <c:minorUnit val="1.0"/>
      </c:valAx>
      <c:valAx>
        <c:axId val="-2130894408"/>
        <c:scaling>
          <c:orientation val="minMax"/>
          <c:max val="150.0"/>
          <c:min val="-100.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Cell Growth (%)</a:t>
                </a:r>
              </a:p>
            </c:rich>
          </c:tx>
          <c:layout>
            <c:manualLayout>
              <c:xMode val="edge"/>
              <c:yMode val="edge"/>
              <c:x val="0.0118115914597214"/>
              <c:y val="0.378519136848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crossAx val="-2131427576"/>
        <c:crossesAt val="-9.0"/>
        <c:crossBetween val="midCat"/>
        <c:minorUnit val="10.0"/>
      </c:valAx>
      <c:spPr>
        <a:solidFill>
          <a:srgbClr val="FFF8E1"/>
        </a:solidFill>
      </c:spPr>
    </c:plotArea>
    <c:legend>
      <c:legendPos val="r"/>
      <c:layout>
        <c:manualLayout>
          <c:xMode val="edge"/>
          <c:yMode val="edge"/>
          <c:x val="0.828191968877999"/>
          <c:y val="0.294267836292327"/>
          <c:w val="0.168840214034019"/>
          <c:h val="0.41532978054549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ECE6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dirty="0" smtClean="0"/>
              <a:t> HFF (</a:t>
            </a:r>
            <a:r>
              <a:rPr lang="en-US" sz="1800" b="0" i="0" baseline="0" dirty="0" smtClean="0"/>
              <a:t>Human foreskin fibroblast)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 dirty="0"/>
          </a:p>
        </c:rich>
      </c:tx>
      <c:layout>
        <c:manualLayout>
          <c:xMode val="edge"/>
          <c:yMode val="edge"/>
          <c:x val="0.135738535195663"/>
          <c:y val="0.076335877862595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6540064844836"/>
          <c:y val="0.186793012209506"/>
          <c:w val="0.658681291641429"/>
          <c:h val="0.644478625394498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'[AK Exp#18 data.xlsx]HFF'!$I$68</c:f>
              <c:strCache>
                <c:ptCount val="1"/>
                <c:pt idx="0">
                  <c:v>D.MA</c:v>
                </c:pt>
              </c:strCache>
            </c:strRef>
          </c:tx>
          <c:spPr>
            <a:ln>
              <a:solidFill>
                <a:srgbClr val="B10DF9"/>
              </a:solidFill>
            </a:ln>
          </c:spPr>
          <c:marker>
            <c:symbol val="diamond"/>
            <c:size val="8"/>
            <c:spPr>
              <a:solidFill>
                <a:srgbClr val="B10DF9"/>
              </a:solidFill>
              <a:ln>
                <a:solidFill>
                  <a:srgbClr val="B10DF9"/>
                </a:solidFill>
              </a:ln>
            </c:spPr>
          </c:marker>
          <c:xVal>
            <c:numRef>
              <c:f>'[AK Exp#18 data.xlsx]HFF'!$D$66:$H$66</c:f>
              <c:numCache>
                <c:formatCode>0.00</c:formatCode>
                <c:ptCount val="5"/>
                <c:pt idx="0">
                  <c:v>-9.000000000000001</c:v>
                </c:pt>
                <c:pt idx="1">
                  <c:v>-8.0</c:v>
                </c:pt>
                <c:pt idx="2">
                  <c:v>-7.0</c:v>
                </c:pt>
                <c:pt idx="3">
                  <c:v>-6.0</c:v>
                </c:pt>
                <c:pt idx="4">
                  <c:v>-5.0</c:v>
                </c:pt>
              </c:numCache>
            </c:numRef>
          </c:xVal>
          <c:yVal>
            <c:numRef>
              <c:f>'[AK Exp#18 data.xlsx]HFF'!$D$68:$H$68</c:f>
              <c:numCache>
                <c:formatCode>0</c:formatCode>
                <c:ptCount val="5"/>
                <c:pt idx="0">
                  <c:v>77.74884658675887</c:v>
                </c:pt>
                <c:pt idx="1">
                  <c:v>50.27018823195444</c:v>
                </c:pt>
                <c:pt idx="2">
                  <c:v>23.29078703243496</c:v>
                </c:pt>
                <c:pt idx="3">
                  <c:v>10.08497606872487</c:v>
                </c:pt>
                <c:pt idx="4">
                  <c:v>9.448665927465401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'[AK Exp#18 data.xlsx]HFF'!$I$69</c:f>
              <c:strCache>
                <c:ptCount val="1"/>
                <c:pt idx="0">
                  <c:v>D.EA</c:v>
                </c:pt>
              </c:strCache>
            </c:strRef>
          </c:tx>
          <c:spPr>
            <a:ln>
              <a:solidFill>
                <a:srgbClr val="FF9D18"/>
              </a:solidFill>
            </a:ln>
          </c:spPr>
          <c:marker>
            <c:symbol val="diamond"/>
            <c:size val="9"/>
            <c:spPr>
              <a:solidFill>
                <a:srgbClr val="FF9D18"/>
              </a:solidFill>
              <a:ln>
                <a:solidFill>
                  <a:srgbClr val="FF9D18"/>
                </a:solidFill>
              </a:ln>
            </c:spPr>
          </c:marker>
          <c:xVal>
            <c:numRef>
              <c:f>'[AK Exp#18 data.xlsx]HFF'!$D$66:$H$66</c:f>
              <c:numCache>
                <c:formatCode>0.00</c:formatCode>
                <c:ptCount val="5"/>
                <c:pt idx="0">
                  <c:v>-9.000000000000001</c:v>
                </c:pt>
                <c:pt idx="1">
                  <c:v>-8.0</c:v>
                </c:pt>
                <c:pt idx="2">
                  <c:v>-7.0</c:v>
                </c:pt>
                <c:pt idx="3">
                  <c:v>-6.0</c:v>
                </c:pt>
                <c:pt idx="4">
                  <c:v>-5.0</c:v>
                </c:pt>
              </c:numCache>
            </c:numRef>
          </c:xVal>
          <c:yVal>
            <c:numRef>
              <c:f>'[AK Exp#18 data.xlsx]HFF'!$D$69:$H$69</c:f>
              <c:numCache>
                <c:formatCode>0</c:formatCode>
                <c:ptCount val="5"/>
                <c:pt idx="0">
                  <c:v>83.7105479072176</c:v>
                </c:pt>
                <c:pt idx="1">
                  <c:v>35.29250858278633</c:v>
                </c:pt>
                <c:pt idx="2">
                  <c:v>29.98668764923748</c:v>
                </c:pt>
                <c:pt idx="3">
                  <c:v>24.04456532677515</c:v>
                </c:pt>
                <c:pt idx="4">
                  <c:v>10.41781319976536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'[AK Exp#18 data.xlsx]HFF'!$I$70</c:f>
              <c:strCache>
                <c:ptCount val="1"/>
                <c:pt idx="0">
                  <c:v>O.SC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x"/>
            <c:size val="7"/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xVal>
            <c:numRef>
              <c:f>'[AK Exp#18 data.xlsx]HFF'!$D$66:$H$66</c:f>
              <c:numCache>
                <c:formatCode>0.00</c:formatCode>
                <c:ptCount val="5"/>
                <c:pt idx="0">
                  <c:v>-9.000000000000001</c:v>
                </c:pt>
                <c:pt idx="1">
                  <c:v>-8.0</c:v>
                </c:pt>
                <c:pt idx="2">
                  <c:v>-7.0</c:v>
                </c:pt>
                <c:pt idx="3">
                  <c:v>-6.0</c:v>
                </c:pt>
                <c:pt idx="4">
                  <c:v>-5.0</c:v>
                </c:pt>
              </c:numCache>
            </c:numRef>
          </c:xVal>
          <c:yVal>
            <c:numRef>
              <c:f>'[AK Exp#18 data.xlsx]HFF'!$D$70:$H$70</c:f>
              <c:numCache>
                <c:formatCode>0</c:formatCode>
                <c:ptCount val="5"/>
                <c:pt idx="0">
                  <c:v>101.5075565886804</c:v>
                </c:pt>
                <c:pt idx="1">
                  <c:v>76.20213200208573</c:v>
                </c:pt>
                <c:pt idx="2">
                  <c:v>26.41358324005128</c:v>
                </c:pt>
                <c:pt idx="3">
                  <c:v>12.92388118156722</c:v>
                </c:pt>
                <c:pt idx="4">
                  <c:v>7.95090029650752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'[AK Exp#18 data.xlsx]HFF'!$I$71</c:f>
              <c:strCache>
                <c:ptCount val="1"/>
                <c:pt idx="0">
                  <c:v>D.EO</c:v>
                </c:pt>
              </c:strCache>
            </c:strRef>
          </c:tx>
          <c:spPr>
            <a:ln>
              <a:solidFill>
                <a:srgbClr val="F60C91"/>
              </a:solidFill>
            </a:ln>
          </c:spPr>
          <c:marker>
            <c:symbol val="triangle"/>
            <c:size val="8"/>
            <c:spPr>
              <a:solidFill>
                <a:srgbClr val="F60C91"/>
              </a:solidFill>
              <a:ln>
                <a:solidFill>
                  <a:srgbClr val="F60C91"/>
                </a:solidFill>
              </a:ln>
            </c:spPr>
          </c:marker>
          <c:xVal>
            <c:numRef>
              <c:f>'[AK Exp#18 data.xlsx]HFF'!$D$66:$H$66</c:f>
              <c:numCache>
                <c:formatCode>0.00</c:formatCode>
                <c:ptCount val="5"/>
                <c:pt idx="0">
                  <c:v>-9.000000000000001</c:v>
                </c:pt>
                <c:pt idx="1">
                  <c:v>-8.0</c:v>
                </c:pt>
                <c:pt idx="2">
                  <c:v>-7.0</c:v>
                </c:pt>
                <c:pt idx="3">
                  <c:v>-6.0</c:v>
                </c:pt>
                <c:pt idx="4">
                  <c:v>-5.0</c:v>
                </c:pt>
              </c:numCache>
            </c:numRef>
          </c:xVal>
          <c:yVal>
            <c:numRef>
              <c:f>'[AK Exp#18 data.xlsx]HFF'!$D$71:$H$71</c:f>
              <c:numCache>
                <c:formatCode>0</c:formatCode>
                <c:ptCount val="5"/>
                <c:pt idx="0">
                  <c:v>105.8317161969264</c:v>
                </c:pt>
                <c:pt idx="1">
                  <c:v>107.5104791175549</c:v>
                </c:pt>
                <c:pt idx="2">
                  <c:v>37.99405298793094</c:v>
                </c:pt>
                <c:pt idx="3">
                  <c:v>5.955981860307275</c:v>
                </c:pt>
                <c:pt idx="4">
                  <c:v>-3.179394147519663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'[AK Exp#18 data.xlsx]HFF'!$I$72</c:f>
              <c:strCache>
                <c:ptCount val="1"/>
                <c:pt idx="0">
                  <c:v>CF3</c:v>
                </c:pt>
              </c:strCache>
            </c:strRef>
          </c:tx>
          <c:spPr>
            <a:ln>
              <a:solidFill>
                <a:srgbClr val="FFF900"/>
              </a:solidFill>
            </a:ln>
          </c:spPr>
          <c:marker>
            <c:symbol val="diamond"/>
            <c:size val="8"/>
            <c:spPr>
              <a:solidFill>
                <a:srgbClr val="FFF900"/>
              </a:solidFill>
              <a:ln>
                <a:solidFill>
                  <a:srgbClr val="FFF900"/>
                </a:solidFill>
              </a:ln>
            </c:spPr>
          </c:marker>
          <c:xVal>
            <c:numRef>
              <c:f>'[AK Exp#18 data.xlsx]HFF'!$D$66:$H$66</c:f>
              <c:numCache>
                <c:formatCode>0.00</c:formatCode>
                <c:ptCount val="5"/>
                <c:pt idx="0">
                  <c:v>-9.000000000000001</c:v>
                </c:pt>
                <c:pt idx="1">
                  <c:v>-8.0</c:v>
                </c:pt>
                <c:pt idx="2">
                  <c:v>-7.0</c:v>
                </c:pt>
                <c:pt idx="3">
                  <c:v>-6.0</c:v>
                </c:pt>
                <c:pt idx="4">
                  <c:v>-5.0</c:v>
                </c:pt>
              </c:numCache>
            </c:numRef>
          </c:xVal>
          <c:yVal>
            <c:numRef>
              <c:f>'[AK Exp#18 data.xlsx]HFF'!$D$72:$H$72</c:f>
              <c:numCache>
                <c:formatCode>0</c:formatCode>
                <c:ptCount val="5"/>
                <c:pt idx="0">
                  <c:v>114.2029799426537</c:v>
                </c:pt>
                <c:pt idx="1">
                  <c:v>119.5321948062623</c:v>
                </c:pt>
                <c:pt idx="2">
                  <c:v>54.03804114448417</c:v>
                </c:pt>
                <c:pt idx="3">
                  <c:v>19.85443675333109</c:v>
                </c:pt>
                <c:pt idx="4">
                  <c:v>0.686960080651484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'[AK Exp#18 data.xlsx]HFF'!$I$73</c:f>
              <c:strCache>
                <c:ptCount val="1"/>
                <c:pt idx="0">
                  <c:v>FDGL</c:v>
                </c:pt>
              </c:strCache>
            </c:strRef>
          </c:tx>
          <c:spPr>
            <a:ln>
              <a:solidFill>
                <a:srgbClr val="54E0EC"/>
              </a:solidFill>
            </a:ln>
          </c:spPr>
          <c:marker>
            <c:symbol val="circle"/>
            <c:size val="8"/>
            <c:spPr>
              <a:solidFill>
                <a:srgbClr val="54E0EC"/>
              </a:solidFill>
              <a:ln>
                <a:solidFill>
                  <a:srgbClr val="54E0EC"/>
                </a:solidFill>
              </a:ln>
            </c:spPr>
          </c:marker>
          <c:xVal>
            <c:numRef>
              <c:f>'[AK Exp#18 data.xlsx]HFF'!$D$66:$H$66</c:f>
              <c:numCache>
                <c:formatCode>0.00</c:formatCode>
                <c:ptCount val="5"/>
                <c:pt idx="0">
                  <c:v>-9.000000000000001</c:v>
                </c:pt>
                <c:pt idx="1">
                  <c:v>-8.0</c:v>
                </c:pt>
                <c:pt idx="2">
                  <c:v>-7.0</c:v>
                </c:pt>
                <c:pt idx="3">
                  <c:v>-6.0</c:v>
                </c:pt>
                <c:pt idx="4">
                  <c:v>-5.0</c:v>
                </c:pt>
              </c:numCache>
            </c:numRef>
          </c:xVal>
          <c:yVal>
            <c:numRef>
              <c:f>'[AK Exp#18 data.xlsx]HFF'!$D$73:$H$73</c:f>
              <c:numCache>
                <c:formatCode>0</c:formatCode>
                <c:ptCount val="5"/>
                <c:pt idx="0">
                  <c:v>103.4318765151059</c:v>
                </c:pt>
                <c:pt idx="1">
                  <c:v>99.65748215864959</c:v>
                </c:pt>
                <c:pt idx="2">
                  <c:v>102.1474648300719</c:v>
                </c:pt>
                <c:pt idx="3">
                  <c:v>13.35346711611376</c:v>
                </c:pt>
                <c:pt idx="4">
                  <c:v>-4.366272462701148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855912"/>
        <c:axId val="-2130877672"/>
      </c:scatterChart>
      <c:valAx>
        <c:axId val="-2130855912"/>
        <c:scaling>
          <c:orientation val="minMax"/>
          <c:max val="-5.0"/>
          <c:min val="-9.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Log of Sample Conc. (Molar)</a:t>
                </a:r>
              </a:p>
            </c:rich>
          </c:tx>
          <c:layout>
            <c:manualLayout>
              <c:xMode val="edge"/>
              <c:yMode val="edge"/>
              <c:x val="0.263669745608722"/>
              <c:y val="0.887318100269112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30877672"/>
        <c:crosses val="autoZero"/>
        <c:crossBetween val="midCat"/>
        <c:majorUnit val="1.0"/>
        <c:minorUnit val="1.0"/>
      </c:valAx>
      <c:valAx>
        <c:axId val="-2130877672"/>
        <c:scaling>
          <c:orientation val="minMax"/>
          <c:max val="150.0"/>
          <c:min val="-100.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Cell Growth (%)</a:t>
                </a:r>
              </a:p>
            </c:rich>
          </c:tx>
          <c:layout>
            <c:manualLayout>
              <c:xMode val="edge"/>
              <c:yMode val="edge"/>
              <c:x val="0.0118115914597214"/>
              <c:y val="0.378519136848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15875">
            <a:solidFill>
              <a:schemeClr val="tx1"/>
            </a:solidFill>
          </a:ln>
        </c:spPr>
        <c:crossAx val="-2130855912"/>
        <c:crossesAt val="-9.0"/>
        <c:crossBetween val="midCat"/>
        <c:minorUnit val="10.0"/>
      </c:valAx>
      <c:spPr>
        <a:solidFill>
          <a:srgbClr val="FFF8E1"/>
        </a:solidFill>
      </c:spPr>
    </c:plotArea>
    <c:legend>
      <c:legendPos val="r"/>
      <c:layout>
        <c:manualLayout>
          <c:xMode val="edge"/>
          <c:yMode val="edge"/>
          <c:x val="0.828861312915996"/>
          <c:y val="0.301872399029969"/>
          <c:w val="0.168840214034019"/>
          <c:h val="0.40012065507020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E1FFFA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658924324338"/>
          <c:y val="0.0197767439032258"/>
          <c:w val="0.780665124432439"/>
          <c:h val="0.828073039796561"/>
        </c:manualLayout>
      </c:layout>
      <c:scatterChart>
        <c:scatterStyle val="lineMarker"/>
        <c:varyColors val="0"/>
        <c:ser>
          <c:idx val="0"/>
          <c:order val="0"/>
          <c:tx>
            <c:strRef>
              <c:f>'[GBR IC50 log.xlsx]Sheet1'!$D$1</c:f>
              <c:strCache>
                <c:ptCount val="1"/>
                <c:pt idx="0">
                  <c:v>MCF-7</c:v>
                </c:pt>
              </c:strCache>
            </c:strRef>
          </c:tx>
          <c:spPr>
            <a:ln w="28575" cmpd="sng">
              <a:solidFill>
                <a:schemeClr val="tx1"/>
              </a:solidFill>
            </a:ln>
          </c:spPr>
          <c:marker>
            <c:spPr>
              <a:ln w="28575" cmpd="sng">
                <a:solidFill>
                  <a:schemeClr val="tx1"/>
                </a:solidFill>
              </a:ln>
            </c:spPr>
          </c:marker>
          <c:xVal>
            <c:numRef>
              <c:f>'[GBR IC50 log.xlsx]Sheet1'!$A$2:$A$7</c:f>
              <c:numCache>
                <c:formatCode>General</c:formatCode>
                <c:ptCount val="6"/>
                <c:pt idx="0">
                  <c:v>1.0</c:v>
                </c:pt>
                <c:pt idx="1">
                  <c:v>3.0</c:v>
                </c:pt>
                <c:pt idx="2">
                  <c:v>10.0</c:v>
                </c:pt>
                <c:pt idx="3">
                  <c:v>30.0</c:v>
                </c:pt>
                <c:pt idx="4">
                  <c:v>100.0</c:v>
                </c:pt>
                <c:pt idx="5">
                  <c:v>300.0</c:v>
                </c:pt>
              </c:numCache>
            </c:numRef>
          </c:xVal>
          <c:yVal>
            <c:numRef>
              <c:f>'[GBR IC50 log.xlsx]Sheet1'!$D$2:$D$7</c:f>
              <c:numCache>
                <c:formatCode>General</c:formatCode>
                <c:ptCount val="6"/>
                <c:pt idx="0">
                  <c:v>109.0</c:v>
                </c:pt>
                <c:pt idx="1">
                  <c:v>85.0</c:v>
                </c:pt>
                <c:pt idx="2">
                  <c:v>37.0</c:v>
                </c:pt>
                <c:pt idx="3">
                  <c:v>-82.0</c:v>
                </c:pt>
                <c:pt idx="4">
                  <c:v>-94.0</c:v>
                </c:pt>
                <c:pt idx="5">
                  <c:v>-95.0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'[GBR IC50 log.xlsx]Sheet1'!$E$1</c:f>
              <c:strCache>
                <c:ptCount val="1"/>
                <c:pt idx="0">
                  <c:v>TK-10</c:v>
                </c:pt>
              </c:strCache>
            </c:strRef>
          </c:tx>
          <c:spPr>
            <a:ln w="28575" cmpd="sng">
              <a:solidFill>
                <a:schemeClr val="tx1"/>
              </a:solidFill>
            </a:ln>
          </c:spPr>
          <c:marker>
            <c:spPr>
              <a:ln w="28575" cmpd="sng">
                <a:solidFill>
                  <a:schemeClr val="tx1"/>
                </a:solidFill>
              </a:ln>
            </c:spPr>
          </c:marker>
          <c:xVal>
            <c:numRef>
              <c:f>'[GBR IC50 log.xlsx]Sheet1'!$A$2:$A$7</c:f>
              <c:numCache>
                <c:formatCode>General</c:formatCode>
                <c:ptCount val="6"/>
                <c:pt idx="0">
                  <c:v>1.0</c:v>
                </c:pt>
                <c:pt idx="1">
                  <c:v>3.0</c:v>
                </c:pt>
                <c:pt idx="2">
                  <c:v>10.0</c:v>
                </c:pt>
                <c:pt idx="3">
                  <c:v>30.0</c:v>
                </c:pt>
                <c:pt idx="4">
                  <c:v>100.0</c:v>
                </c:pt>
                <c:pt idx="5">
                  <c:v>300.0</c:v>
                </c:pt>
              </c:numCache>
            </c:numRef>
          </c:xVal>
          <c:yVal>
            <c:numRef>
              <c:f>'[GBR IC50 log.xlsx]Sheet1'!$E$2:$E$7</c:f>
              <c:numCache>
                <c:formatCode>General</c:formatCode>
                <c:ptCount val="6"/>
                <c:pt idx="0">
                  <c:v>94.0</c:v>
                </c:pt>
                <c:pt idx="1">
                  <c:v>-102.0</c:v>
                </c:pt>
                <c:pt idx="2">
                  <c:v>-103.0</c:v>
                </c:pt>
                <c:pt idx="3">
                  <c:v>-104.0</c:v>
                </c:pt>
                <c:pt idx="4">
                  <c:v>-104.0</c:v>
                </c:pt>
                <c:pt idx="5">
                  <c:v>-104.0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'[GBR IC50 log.xlsx]Sheet1'!$F$1</c:f>
              <c:strCache>
                <c:ptCount val="1"/>
                <c:pt idx="0">
                  <c:v>HCT-116</c:v>
                </c:pt>
              </c:strCache>
            </c:strRef>
          </c:tx>
          <c:spPr>
            <a:ln w="28575" cmpd="sng">
              <a:solidFill>
                <a:schemeClr val="tx1"/>
              </a:solidFill>
            </a:ln>
          </c:spPr>
          <c:marker>
            <c:spPr>
              <a:ln w="28575" cmpd="sng">
                <a:solidFill>
                  <a:schemeClr val="tx1"/>
                </a:solidFill>
              </a:ln>
            </c:spPr>
          </c:marker>
          <c:xVal>
            <c:numRef>
              <c:f>'[GBR IC50 log.xlsx]Sheet1'!$A$2:$A$7</c:f>
              <c:numCache>
                <c:formatCode>General</c:formatCode>
                <c:ptCount val="6"/>
                <c:pt idx="0">
                  <c:v>1.0</c:v>
                </c:pt>
                <c:pt idx="1">
                  <c:v>3.0</c:v>
                </c:pt>
                <c:pt idx="2">
                  <c:v>10.0</c:v>
                </c:pt>
                <c:pt idx="3">
                  <c:v>30.0</c:v>
                </c:pt>
                <c:pt idx="4">
                  <c:v>100.0</c:v>
                </c:pt>
                <c:pt idx="5">
                  <c:v>300.0</c:v>
                </c:pt>
              </c:numCache>
            </c:numRef>
          </c:xVal>
          <c:yVal>
            <c:numRef>
              <c:f>'[GBR IC50 log.xlsx]Sheet1'!$F$2:$F$7</c:f>
              <c:numCache>
                <c:formatCode>General</c:formatCode>
                <c:ptCount val="6"/>
                <c:pt idx="0">
                  <c:v>110.0</c:v>
                </c:pt>
                <c:pt idx="1">
                  <c:v>105.0</c:v>
                </c:pt>
                <c:pt idx="2">
                  <c:v>-48.0</c:v>
                </c:pt>
                <c:pt idx="3">
                  <c:v>-100.0</c:v>
                </c:pt>
                <c:pt idx="4">
                  <c:v>-101.0</c:v>
                </c:pt>
                <c:pt idx="5">
                  <c:v>-103.0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'[GBR IC50 log.xlsx]Sheet1'!$G$1</c:f>
              <c:strCache>
                <c:ptCount val="1"/>
                <c:pt idx="0">
                  <c:v>LCC-PK</c:v>
                </c:pt>
              </c:strCache>
            </c:strRef>
          </c:tx>
          <c:spPr>
            <a:ln w="28575" cmpd="sng">
              <a:solidFill>
                <a:schemeClr val="tx1"/>
              </a:solidFill>
            </a:ln>
          </c:spPr>
          <c:marker>
            <c:spPr>
              <a:ln w="28575" cmpd="sng">
                <a:solidFill>
                  <a:schemeClr val="tx1"/>
                </a:solidFill>
              </a:ln>
            </c:spPr>
          </c:marker>
          <c:xVal>
            <c:numRef>
              <c:f>'[GBR IC50 log.xlsx]Sheet1'!$A$2:$A$7</c:f>
              <c:numCache>
                <c:formatCode>General</c:formatCode>
                <c:ptCount val="6"/>
                <c:pt idx="0">
                  <c:v>1.0</c:v>
                </c:pt>
                <c:pt idx="1">
                  <c:v>3.0</c:v>
                </c:pt>
                <c:pt idx="2">
                  <c:v>10.0</c:v>
                </c:pt>
                <c:pt idx="3">
                  <c:v>30.0</c:v>
                </c:pt>
                <c:pt idx="4">
                  <c:v>100.0</c:v>
                </c:pt>
                <c:pt idx="5">
                  <c:v>300.0</c:v>
                </c:pt>
              </c:numCache>
            </c:numRef>
          </c:xVal>
          <c:yVal>
            <c:numRef>
              <c:f>'[GBR IC50 log.xlsx]Sheet1'!$G$2:$G$7</c:f>
              <c:numCache>
                <c:formatCode>General</c:formatCode>
                <c:ptCount val="6"/>
                <c:pt idx="0">
                  <c:v>95.0</c:v>
                </c:pt>
                <c:pt idx="1">
                  <c:v>100.0</c:v>
                </c:pt>
                <c:pt idx="2">
                  <c:v>107.0</c:v>
                </c:pt>
                <c:pt idx="3">
                  <c:v>25.0</c:v>
                </c:pt>
                <c:pt idx="4">
                  <c:v>-86.0</c:v>
                </c:pt>
                <c:pt idx="5">
                  <c:v>-101.0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976856"/>
        <c:axId val="-2130987320"/>
      </c:scatterChart>
      <c:valAx>
        <c:axId val="-2130976856"/>
        <c:scaling>
          <c:logBase val="10.0"/>
          <c:orientation val="minMax"/>
          <c:max val="300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err="1" smtClean="0"/>
                  <a:t>Gamabufotalin</a:t>
                </a:r>
                <a:r>
                  <a:rPr lang="en-US" sz="1600" dirty="0" smtClean="0"/>
                  <a:t>- </a:t>
                </a:r>
                <a:r>
                  <a:rPr lang="en-US" sz="1600" dirty="0" err="1" smtClean="0"/>
                  <a:t>rhamnoside</a:t>
                </a:r>
                <a:r>
                  <a:rPr lang="en-US" sz="1600" dirty="0" smtClean="0"/>
                  <a:t> </a:t>
                </a:r>
                <a:r>
                  <a:rPr lang="en-US" sz="1600" dirty="0" err="1"/>
                  <a:t>conc.</a:t>
                </a:r>
                <a:r>
                  <a:rPr lang="en-US" sz="1600" dirty="0" err="1">
                    <a:latin typeface="+mn-lt"/>
                  </a:rPr>
                  <a:t>,nM</a:t>
                </a:r>
                <a:endParaRPr lang="en-US" sz="1600" dirty="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2855537674579"/>
              <c:y val="0.936314480064223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-2130987320"/>
        <c:crossesAt val="-120.0"/>
        <c:crossBetween val="midCat"/>
      </c:valAx>
      <c:valAx>
        <c:axId val="-2130987320"/>
        <c:scaling>
          <c:orientation val="minMax"/>
          <c:min val="-12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Cell Growth, %</a:t>
                </a:r>
              </a:p>
            </c:rich>
          </c:tx>
          <c:layout>
            <c:manualLayout>
              <c:xMode val="edge"/>
              <c:yMode val="edge"/>
              <c:x val="0.00256824395385382"/>
              <c:y val="0.3940006273446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130976856"/>
        <c:crossesAt val="0.001"/>
        <c:crossBetween val="midCat"/>
        <c:majorUnit val="20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ACNH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Sheet1!$B$3:$B$10</c:f>
              <c:numCache>
                <c:formatCode>General</c:formatCode>
                <c:ptCount val="8"/>
                <c:pt idx="0">
                  <c:v>0.211</c:v>
                </c:pt>
                <c:pt idx="1">
                  <c:v>0.144</c:v>
                </c:pt>
                <c:pt idx="2">
                  <c:v>0.115</c:v>
                </c:pt>
                <c:pt idx="3">
                  <c:v>0.102</c:v>
                </c:pt>
                <c:pt idx="4">
                  <c:v>0.1</c:v>
                </c:pt>
                <c:pt idx="5">
                  <c:v>0.032</c:v>
                </c:pt>
                <c:pt idx="6">
                  <c:v>0.05</c:v>
                </c:pt>
                <c:pt idx="7">
                  <c:v>0.058</c:v>
                </c:pt>
              </c:numCache>
            </c:numRef>
          </c:xVal>
          <c:yVal>
            <c:numRef>
              <c:f>Sheet1!$C$3:$C$10</c:f>
              <c:numCache>
                <c:formatCode>General</c:formatCode>
                <c:ptCount val="8"/>
                <c:pt idx="3">
                  <c:v>0.007</c:v>
                </c:pt>
                <c:pt idx="4">
                  <c:v>0.01</c:v>
                </c:pt>
                <c:pt idx="5">
                  <c:v>0.001</c:v>
                </c:pt>
                <c:pt idx="6">
                  <c:v>0.01</c:v>
                </c:pt>
                <c:pt idx="7">
                  <c:v>0.01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SF 268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Sheet1!$B$3:$B$10</c:f>
              <c:numCache>
                <c:formatCode>General</c:formatCode>
                <c:ptCount val="8"/>
                <c:pt idx="0">
                  <c:v>0.211</c:v>
                </c:pt>
                <c:pt idx="1">
                  <c:v>0.144</c:v>
                </c:pt>
                <c:pt idx="2">
                  <c:v>0.115</c:v>
                </c:pt>
                <c:pt idx="3">
                  <c:v>0.102</c:v>
                </c:pt>
                <c:pt idx="4">
                  <c:v>0.1</c:v>
                </c:pt>
                <c:pt idx="5">
                  <c:v>0.032</c:v>
                </c:pt>
                <c:pt idx="6">
                  <c:v>0.05</c:v>
                </c:pt>
                <c:pt idx="7">
                  <c:v>0.058</c:v>
                </c:pt>
              </c:numCache>
            </c:numRef>
          </c:xVal>
          <c:yVal>
            <c:numRef>
              <c:f>Sheet1!$D$3:$D$10</c:f>
              <c:numCache>
                <c:formatCode>General</c:formatCode>
                <c:ptCount val="8"/>
                <c:pt idx="0">
                  <c:v>0.04</c:v>
                </c:pt>
                <c:pt idx="3">
                  <c:v>0.015</c:v>
                </c:pt>
                <c:pt idx="4">
                  <c:v>0.007</c:v>
                </c:pt>
                <c:pt idx="5">
                  <c:v>0.002</c:v>
                </c:pt>
                <c:pt idx="6">
                  <c:v>0.005</c:v>
                </c:pt>
                <c:pt idx="7">
                  <c:v>0.005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MCF 7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Sheet1!$B$3:$B$10</c:f>
              <c:numCache>
                <c:formatCode>General</c:formatCode>
                <c:ptCount val="8"/>
                <c:pt idx="0">
                  <c:v>0.211</c:v>
                </c:pt>
                <c:pt idx="1">
                  <c:v>0.144</c:v>
                </c:pt>
                <c:pt idx="2">
                  <c:v>0.115</c:v>
                </c:pt>
                <c:pt idx="3">
                  <c:v>0.102</c:v>
                </c:pt>
                <c:pt idx="4">
                  <c:v>0.1</c:v>
                </c:pt>
                <c:pt idx="5">
                  <c:v>0.032</c:v>
                </c:pt>
                <c:pt idx="6">
                  <c:v>0.05</c:v>
                </c:pt>
                <c:pt idx="7">
                  <c:v>0.058</c:v>
                </c:pt>
              </c:numCache>
            </c:numRef>
          </c:xVal>
          <c:yVal>
            <c:numRef>
              <c:f>Sheet1!$E$3:$E$10</c:f>
              <c:numCache>
                <c:formatCode>General</c:formatCode>
                <c:ptCount val="8"/>
                <c:pt idx="0">
                  <c:v>0.065</c:v>
                </c:pt>
                <c:pt idx="3">
                  <c:v>0.025</c:v>
                </c:pt>
                <c:pt idx="4">
                  <c:v>0.04</c:v>
                </c:pt>
                <c:pt idx="5">
                  <c:v>0.007</c:v>
                </c:pt>
                <c:pt idx="6">
                  <c:v>0.012</c:v>
                </c:pt>
                <c:pt idx="7">
                  <c:v>0.009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MDA-MB-23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Sheet1!$B$3:$B$10</c:f>
              <c:numCache>
                <c:formatCode>General</c:formatCode>
                <c:ptCount val="8"/>
                <c:pt idx="0">
                  <c:v>0.211</c:v>
                </c:pt>
                <c:pt idx="1">
                  <c:v>0.144</c:v>
                </c:pt>
                <c:pt idx="2">
                  <c:v>0.115</c:v>
                </c:pt>
                <c:pt idx="3">
                  <c:v>0.102</c:v>
                </c:pt>
                <c:pt idx="4">
                  <c:v>0.1</c:v>
                </c:pt>
                <c:pt idx="5">
                  <c:v>0.032</c:v>
                </c:pt>
                <c:pt idx="6">
                  <c:v>0.05</c:v>
                </c:pt>
                <c:pt idx="7">
                  <c:v>0.058</c:v>
                </c:pt>
              </c:numCache>
            </c:numRef>
          </c:xVal>
          <c:yVal>
            <c:numRef>
              <c:f>Sheet1!$F$3:$F$10</c:f>
              <c:numCache>
                <c:formatCode>General</c:formatCode>
                <c:ptCount val="8"/>
                <c:pt idx="0">
                  <c:v>0.28</c:v>
                </c:pt>
                <c:pt idx="1">
                  <c:v>0.3</c:v>
                </c:pt>
                <c:pt idx="2">
                  <c:v>0.3</c:v>
                </c:pt>
                <c:pt idx="3">
                  <c:v>0.04</c:v>
                </c:pt>
                <c:pt idx="5">
                  <c:v>0.02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Sheet1!$G$2</c:f>
              <c:strCache>
                <c:ptCount val="1"/>
                <c:pt idx="0">
                  <c:v>Sk-Mel-5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Sheet1!$B$3:$B$10</c:f>
              <c:numCache>
                <c:formatCode>General</c:formatCode>
                <c:ptCount val="8"/>
                <c:pt idx="0">
                  <c:v>0.211</c:v>
                </c:pt>
                <c:pt idx="1">
                  <c:v>0.144</c:v>
                </c:pt>
                <c:pt idx="2">
                  <c:v>0.115</c:v>
                </c:pt>
                <c:pt idx="3">
                  <c:v>0.102</c:v>
                </c:pt>
                <c:pt idx="4">
                  <c:v>0.1</c:v>
                </c:pt>
                <c:pt idx="5">
                  <c:v>0.032</c:v>
                </c:pt>
                <c:pt idx="6">
                  <c:v>0.05</c:v>
                </c:pt>
                <c:pt idx="7">
                  <c:v>0.058</c:v>
                </c:pt>
              </c:numCache>
            </c:numRef>
          </c:xVal>
          <c:yVal>
            <c:numRef>
              <c:f>Sheet1!$G$3:$G$10</c:f>
              <c:numCache>
                <c:formatCode>General</c:formatCode>
                <c:ptCount val="8"/>
                <c:pt idx="0">
                  <c:v>0.06</c:v>
                </c:pt>
                <c:pt idx="1">
                  <c:v>0.03</c:v>
                </c:pt>
                <c:pt idx="2">
                  <c:v>0.07</c:v>
                </c:pt>
                <c:pt idx="3">
                  <c:v>0.016</c:v>
                </c:pt>
                <c:pt idx="4">
                  <c:v>0.016</c:v>
                </c:pt>
                <c:pt idx="5">
                  <c:v>0.003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Sheet1!$H$2</c:f>
              <c:strCache>
                <c:ptCount val="1"/>
                <c:pt idx="0">
                  <c:v>HCT 116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Sheet1!$B$3:$B$10</c:f>
              <c:numCache>
                <c:formatCode>General</c:formatCode>
                <c:ptCount val="8"/>
                <c:pt idx="0">
                  <c:v>0.211</c:v>
                </c:pt>
                <c:pt idx="1">
                  <c:v>0.144</c:v>
                </c:pt>
                <c:pt idx="2">
                  <c:v>0.115</c:v>
                </c:pt>
                <c:pt idx="3">
                  <c:v>0.102</c:v>
                </c:pt>
                <c:pt idx="4">
                  <c:v>0.1</c:v>
                </c:pt>
                <c:pt idx="5">
                  <c:v>0.032</c:v>
                </c:pt>
                <c:pt idx="6">
                  <c:v>0.05</c:v>
                </c:pt>
                <c:pt idx="7">
                  <c:v>0.058</c:v>
                </c:pt>
              </c:numCache>
            </c:numRef>
          </c:xVal>
          <c:yVal>
            <c:numRef>
              <c:f>Sheet1!$H$3:$H$10</c:f>
              <c:numCache>
                <c:formatCode>General</c:formatCode>
                <c:ptCount val="8"/>
                <c:pt idx="0">
                  <c:v>0.075</c:v>
                </c:pt>
                <c:pt idx="1">
                  <c:v>0.07</c:v>
                </c:pt>
                <c:pt idx="2">
                  <c:v>0.07</c:v>
                </c:pt>
                <c:pt idx="3">
                  <c:v>0.03</c:v>
                </c:pt>
                <c:pt idx="4">
                  <c:v>0.03</c:v>
                </c:pt>
                <c:pt idx="5">
                  <c:v>0.0045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Sheet1!$I$2</c:f>
              <c:strCache>
                <c:ptCount val="1"/>
                <c:pt idx="0">
                  <c:v>A549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Sheet1!$B$3:$B$10</c:f>
              <c:numCache>
                <c:formatCode>General</c:formatCode>
                <c:ptCount val="8"/>
                <c:pt idx="0">
                  <c:v>0.211</c:v>
                </c:pt>
                <c:pt idx="1">
                  <c:v>0.144</c:v>
                </c:pt>
                <c:pt idx="2">
                  <c:v>0.115</c:v>
                </c:pt>
                <c:pt idx="3">
                  <c:v>0.102</c:v>
                </c:pt>
                <c:pt idx="4">
                  <c:v>0.1</c:v>
                </c:pt>
                <c:pt idx="5">
                  <c:v>0.032</c:v>
                </c:pt>
                <c:pt idx="6">
                  <c:v>0.05</c:v>
                </c:pt>
                <c:pt idx="7">
                  <c:v>0.058</c:v>
                </c:pt>
              </c:numCache>
            </c:numRef>
          </c:xVal>
          <c:yVal>
            <c:numRef>
              <c:f>Sheet1!$I$3:$I$10</c:f>
              <c:numCache>
                <c:formatCode>General</c:formatCode>
                <c:ptCount val="8"/>
                <c:pt idx="0">
                  <c:v>0.06</c:v>
                </c:pt>
                <c:pt idx="1">
                  <c:v>0.06</c:v>
                </c:pt>
                <c:pt idx="2">
                  <c:v>0.07</c:v>
                </c:pt>
                <c:pt idx="3">
                  <c:v>0.016</c:v>
                </c:pt>
                <c:pt idx="4">
                  <c:v>0.02</c:v>
                </c:pt>
                <c:pt idx="5">
                  <c:v>0.004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Sheet1!$J$2</c:f>
              <c:strCache>
                <c:ptCount val="1"/>
                <c:pt idx="0">
                  <c:v>TK 10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Sheet1!$B$3:$B$10</c:f>
              <c:numCache>
                <c:formatCode>General</c:formatCode>
                <c:ptCount val="8"/>
                <c:pt idx="0">
                  <c:v>0.211</c:v>
                </c:pt>
                <c:pt idx="1">
                  <c:v>0.144</c:v>
                </c:pt>
                <c:pt idx="2">
                  <c:v>0.115</c:v>
                </c:pt>
                <c:pt idx="3">
                  <c:v>0.102</c:v>
                </c:pt>
                <c:pt idx="4">
                  <c:v>0.1</c:v>
                </c:pt>
                <c:pt idx="5">
                  <c:v>0.032</c:v>
                </c:pt>
                <c:pt idx="6">
                  <c:v>0.05</c:v>
                </c:pt>
                <c:pt idx="7">
                  <c:v>0.058</c:v>
                </c:pt>
              </c:numCache>
            </c:numRef>
          </c:xVal>
          <c:yVal>
            <c:numRef>
              <c:f>Sheet1!$J$3:$J$10</c:f>
              <c:numCache>
                <c:formatCode>General</c:formatCode>
                <c:ptCount val="8"/>
                <c:pt idx="0">
                  <c:v>0.06</c:v>
                </c:pt>
                <c:pt idx="3">
                  <c:v>0.03</c:v>
                </c:pt>
                <c:pt idx="4">
                  <c:v>0.02</c:v>
                </c:pt>
                <c:pt idx="5">
                  <c:v>0.002</c:v>
                </c:pt>
                <c:pt idx="6">
                  <c:v>0.009</c:v>
                </c:pt>
                <c:pt idx="7">
                  <c:v>0.009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Sheet1!$K$2</c:f>
              <c:strCache>
                <c:ptCount val="1"/>
                <c:pt idx="0">
                  <c:v>ovcar 3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Sheet1!$B$3:$B$10</c:f>
              <c:numCache>
                <c:formatCode>General</c:formatCode>
                <c:ptCount val="8"/>
                <c:pt idx="0">
                  <c:v>0.211</c:v>
                </c:pt>
                <c:pt idx="1">
                  <c:v>0.144</c:v>
                </c:pt>
                <c:pt idx="2">
                  <c:v>0.115</c:v>
                </c:pt>
                <c:pt idx="3">
                  <c:v>0.102</c:v>
                </c:pt>
                <c:pt idx="4">
                  <c:v>0.1</c:v>
                </c:pt>
                <c:pt idx="5">
                  <c:v>0.032</c:v>
                </c:pt>
                <c:pt idx="6">
                  <c:v>0.05</c:v>
                </c:pt>
                <c:pt idx="7">
                  <c:v>0.058</c:v>
                </c:pt>
              </c:numCache>
            </c:numRef>
          </c:xVal>
          <c:yVal>
            <c:numRef>
              <c:f>Sheet1!$K$3:$K$10</c:f>
              <c:numCache>
                <c:formatCode>General</c:formatCode>
                <c:ptCount val="8"/>
                <c:pt idx="0">
                  <c:v>0.055</c:v>
                </c:pt>
                <c:pt idx="3">
                  <c:v>0.014</c:v>
                </c:pt>
                <c:pt idx="4">
                  <c:v>0.016</c:v>
                </c:pt>
                <c:pt idx="5">
                  <c:v>0.002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1170968"/>
        <c:axId val="-2131179992"/>
      </c:scatterChart>
      <c:valAx>
        <c:axId val="-2131170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dirty="0">
                    <a:latin typeface="Arial"/>
                    <a:cs typeface="Arial"/>
                  </a:rPr>
                  <a:t>Ki of CG's on purified </a:t>
                </a:r>
                <a:r>
                  <a:rPr lang="en-US" sz="1400" dirty="0" smtClean="0">
                    <a:latin typeface="Arial"/>
                    <a:cs typeface="Arial"/>
                  </a:rPr>
                  <a:t>Na,K</a:t>
                </a:r>
                <a:r>
                  <a:rPr lang="en-US" sz="1400" dirty="0">
                    <a:latin typeface="Arial"/>
                    <a:cs typeface="Arial"/>
                  </a:rPr>
                  <a:t>-ATPase</a:t>
                </a:r>
              </a:p>
            </c:rich>
          </c:tx>
          <c:layout>
            <c:manualLayout>
              <c:xMode val="edge"/>
              <c:yMode val="edge"/>
              <c:x val="0.245369511243527"/>
              <c:y val="0.939857122185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-2131179992"/>
        <c:crosses val="autoZero"/>
        <c:crossBetween val="midCat"/>
      </c:valAx>
      <c:valAx>
        <c:axId val="-2131179992"/>
        <c:scaling>
          <c:orientation val="minMax"/>
          <c:max val="0.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>
                    <a:latin typeface="Arial"/>
                    <a:cs typeface="Arial"/>
                  </a:rPr>
                  <a:t>IC50 of CG for</a:t>
                </a:r>
                <a:r>
                  <a:rPr lang="en-US" sz="1400" baseline="0">
                    <a:latin typeface="Arial"/>
                    <a:cs typeface="Arial"/>
                  </a:rPr>
                  <a:t> cancer cell lines</a:t>
                </a:r>
              </a:p>
            </c:rich>
          </c:tx>
          <c:layout>
            <c:manualLayout>
              <c:xMode val="edge"/>
              <c:yMode val="edge"/>
              <c:x val="0.0108459869848156"/>
              <c:y val="0.06055363321799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-2131170968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[untitled.xlsx]Sheet1!$D$3</c:f>
              <c:strCache>
                <c:ptCount val="1"/>
                <c:pt idx="0">
                  <c:v>IC50 ours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1"/>
            <c:plus>
              <c:numRef>
                <c:f>[untitled.xlsx]Sheet1!$E$4:$E$10</c:f>
                <c:numCache>
                  <c:formatCode>General</c:formatCode>
                  <c:ptCount val="7"/>
                  <c:pt idx="0">
                    <c:v>20.9</c:v>
                  </c:pt>
                  <c:pt idx="1">
                    <c:v>7.0</c:v>
                  </c:pt>
                  <c:pt idx="2">
                    <c:v>5.0</c:v>
                  </c:pt>
                  <c:pt idx="3">
                    <c:v>12.0</c:v>
                  </c:pt>
                  <c:pt idx="4">
                    <c:v>1.0</c:v>
                  </c:pt>
                  <c:pt idx="6">
                    <c:v>5.5</c:v>
                  </c:pt>
                </c:numCache>
              </c:numRef>
            </c:plus>
            <c:minus>
              <c:numRef>
                <c:f>[untitled.xlsx]Sheet1!$E$4:$E$10</c:f>
                <c:numCache>
                  <c:formatCode>General</c:formatCode>
                  <c:ptCount val="7"/>
                  <c:pt idx="0">
                    <c:v>20.9</c:v>
                  </c:pt>
                  <c:pt idx="1">
                    <c:v>7.0</c:v>
                  </c:pt>
                  <c:pt idx="2">
                    <c:v>5.0</c:v>
                  </c:pt>
                  <c:pt idx="3">
                    <c:v>12.0</c:v>
                  </c:pt>
                  <c:pt idx="4">
                    <c:v>1.0</c:v>
                  </c:pt>
                  <c:pt idx="6">
                    <c:v>5.5</c:v>
                  </c:pt>
                </c:numCache>
              </c:numRef>
            </c:minus>
          </c:errBars>
          <c:xVal>
            <c:numRef>
              <c:f>[untitled.xlsx]Sheet1!$C$4:$C$10</c:f>
              <c:numCache>
                <c:formatCode>General</c:formatCode>
                <c:ptCount val="7"/>
                <c:pt idx="0">
                  <c:v>200.0</c:v>
                </c:pt>
                <c:pt idx="1">
                  <c:v>100.0</c:v>
                </c:pt>
                <c:pt idx="2">
                  <c:v>46.0</c:v>
                </c:pt>
                <c:pt idx="3">
                  <c:v>90.0</c:v>
                </c:pt>
                <c:pt idx="4">
                  <c:v>41.0</c:v>
                </c:pt>
                <c:pt idx="6">
                  <c:v>58.0</c:v>
                </c:pt>
              </c:numCache>
            </c:numRef>
          </c:xVal>
          <c:yVal>
            <c:numRef>
              <c:f>[untitled.xlsx]Sheet1!$D$4:$D$10</c:f>
              <c:numCache>
                <c:formatCode>General</c:formatCode>
                <c:ptCount val="7"/>
                <c:pt idx="0">
                  <c:v>64.4</c:v>
                </c:pt>
                <c:pt idx="1">
                  <c:v>28.0</c:v>
                </c:pt>
                <c:pt idx="2">
                  <c:v>16.0</c:v>
                </c:pt>
                <c:pt idx="3">
                  <c:v>23.0</c:v>
                </c:pt>
                <c:pt idx="4">
                  <c:v>5.0</c:v>
                </c:pt>
                <c:pt idx="6">
                  <c:v>10.0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1258408"/>
        <c:axId val="-2131264744"/>
      </c:scatterChart>
      <c:valAx>
        <c:axId val="-2131258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Ki, nM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2700" cmpd="sng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31264744"/>
        <c:crosses val="autoZero"/>
        <c:crossBetween val="midCat"/>
      </c:valAx>
      <c:valAx>
        <c:axId val="-21312647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 IC50, nm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 cmpd="sng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312584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0.19837</cdr:x>
      <cdr:y>0.3024</cdr:y>
    </cdr:from>
    <cdr:to>
      <cdr:x>0.74019</cdr:x>
      <cdr:y>0.79245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1398181" y="1295723"/>
          <a:ext cx="3819026" cy="2099733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9AF0E-DC16-C245-9956-ADA7C48BE612}" type="datetimeFigureOut">
              <a:rPr lang="en-US" smtClean="0"/>
              <a:pPr/>
              <a:t>25/9/2014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D8F67-E90E-E94C-8781-EEDF4A553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Na,K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-ATPase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an integral plasma membrane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 consist of 2 subunits 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Alfa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subunit contains the catalytic moiety with binding sites for ATP, Mg2+, Na+ and K+. and 10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transmembrane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domains, 4isoforms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subunit which has one trans membrane  domain , which forms a  tight active complex with a. and targets it into the membrane. 3isoforms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FXYD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conserved motif of  the whole family, 7 proteins, not necessary for activity but modulates it 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site And a very specific site for binding of Cardiac glycosides, which are inhibitors of the pump, and actually this site and the inhibitors is subject of this lecture.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D8F67-E90E-E94C-8781-EEDF4A5530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06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Na,K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-ATPase plays a crucial role in all mammalian cell physiology,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essential for regulation of hypertension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Cardiac contraction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Regulation of 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Iintraocular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pressure,, production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aquoas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humor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of the isoforms are expressed in a tissue and functional  specific manner.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studied protein is the kidney a1b1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complex.It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isolated  purified and most of the biochemical studied for many years were done on this protein.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reason is that in most other tissues there is a mixture of isoforms and its very hard to study each of them separately.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their distinct tissue-specific physiological roles, there is much interest in studying different isoform combinations,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D8F67-E90E-E94C-8781-EEDF4A5530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34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physician and botanist in, England, wrote a book describing how for ten years he had used an extract of foxglove to treat patients , </a:t>
            </a:r>
            <a:endParaRPr lang="en-US" sz="1200" dirty="0" smtClean="0">
              <a:latin typeface="Arial"/>
              <a:cs typeface="Arial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200" dirty="0" smtClean="0">
                <a:latin typeface="Arial"/>
                <a:cs typeface="Arial"/>
              </a:rPr>
              <a:t>Plants containing cardiac steroids have been used as poisons and heart drugs at least since 1500 B.C</a:t>
            </a:r>
          </a:p>
          <a:p>
            <a:pPr eaLnBrk="1" hangingPunct="1">
              <a:lnSpc>
                <a:spcPct val="150000"/>
              </a:lnSpc>
            </a:pPr>
            <a:r>
              <a:rPr lang="en-US" sz="1200" b="1" dirty="0" smtClean="0">
                <a:solidFill>
                  <a:srgbClr val="1526A4"/>
                </a:solidFill>
                <a:latin typeface="Arial"/>
                <a:cs typeface="Arial"/>
              </a:rPr>
              <a:t>Cardiac steroids are widely used in the modern treatment of congestive heart failure, yet </a:t>
            </a:r>
            <a:r>
              <a:rPr lang="en-US" sz="2000" b="1" dirty="0" smtClean="0">
                <a:solidFill>
                  <a:srgbClr val="B318AF"/>
                </a:solidFill>
                <a:latin typeface="Arial"/>
                <a:cs typeface="Arial"/>
              </a:rPr>
              <a:t>their toxicity </a:t>
            </a:r>
            <a:r>
              <a:rPr lang="en-US" sz="2000" b="1" dirty="0" smtClean="0">
                <a:solidFill>
                  <a:srgbClr val="1526A4"/>
                </a:solidFill>
                <a:latin typeface="Arial"/>
                <a:cs typeface="Arial"/>
              </a:rPr>
              <a:t>remains a serious problem.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D8F67-E90E-E94C-8781-EEDF4A5530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3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CG induce apoptosis by :</a:t>
            </a:r>
          </a:p>
          <a:p>
            <a:pPr marL="228600" indent="-228600">
              <a:buAutoNum type="arabicPeriod"/>
            </a:pPr>
            <a:r>
              <a:rPr lang="en-US" dirty="0" smtClean="0"/>
              <a:t>decrease of K and increase in Na and </a:t>
            </a:r>
            <a:r>
              <a:rPr lang="en-US" dirty="0" err="1" smtClean="0"/>
              <a:t>Ca</a:t>
            </a:r>
            <a:r>
              <a:rPr lang="en-US" baseline="0" dirty="0" smtClean="0"/>
              <a:t> </a:t>
            </a:r>
            <a:r>
              <a:rPr lang="en-US" dirty="0" err="1" smtClean="0"/>
              <a:t>intracellulary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Intracellular acidification</a:t>
            </a:r>
          </a:p>
          <a:p>
            <a:pPr marL="228600" indent="-228600">
              <a:buAutoNum type="arabicPeriod"/>
            </a:pPr>
            <a:r>
              <a:rPr lang="en-US" dirty="0" smtClean="0"/>
              <a:t>Inhibition of IL-8</a:t>
            </a:r>
            <a:r>
              <a:rPr lang="en-US" baseline="0" dirty="0" smtClean="0"/>
              <a:t> production and the TNF a/NF-</a:t>
            </a:r>
            <a:r>
              <a:rPr lang="en-US" baseline="0" dirty="0" err="1" smtClean="0"/>
              <a:t>kB</a:t>
            </a:r>
            <a:r>
              <a:rPr lang="en-US" baseline="0" dirty="0" smtClean="0"/>
              <a:t> pathway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Inhibition of DNA topoisomerase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Activation of </a:t>
            </a:r>
            <a:r>
              <a:rPr lang="en-US" baseline="0" dirty="0" err="1" smtClean="0"/>
              <a:t>src</a:t>
            </a: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D8F67-E90E-E94C-8781-EEDF4A5530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44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Binding of CG to </a:t>
            </a:r>
            <a:r>
              <a:rPr lang="en-US" dirty="0" err="1" smtClean="0"/>
              <a:t>NaK</a:t>
            </a:r>
            <a:r>
              <a:rPr lang="en-US" dirty="0" smtClean="0"/>
              <a:t> activates </a:t>
            </a:r>
            <a:r>
              <a:rPr lang="en-US" dirty="0" err="1" smtClean="0"/>
              <a:t>mutlitple</a:t>
            </a:r>
            <a:r>
              <a:rPr lang="en-US" dirty="0" smtClean="0"/>
              <a:t> signal transduction cascades that inhibits cell death and triggers proliferation in different cells.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D8F67-E90E-E94C-8781-EEDF4A5530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20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a functional and stable protein in solution that contains of </a:t>
            </a:r>
            <a:r>
              <a:rPr lang="en-US" baseline="0" dirty="0" err="1" smtClean="0"/>
              <a:t>corse</a:t>
            </a:r>
            <a:r>
              <a:rPr lang="en-US" baseline="0" dirty="0" smtClean="0"/>
              <a:t> lipids detergent  and cholesterol , this is to mimic the natural </a:t>
            </a:r>
            <a:r>
              <a:rPr lang="en-US" baseline="0" dirty="0" err="1" smtClean="0"/>
              <a:t>enviroment</a:t>
            </a:r>
            <a:r>
              <a:rPr lang="en-US" baseline="0" dirty="0" smtClean="0"/>
              <a:t> the membrane.</a:t>
            </a:r>
          </a:p>
          <a:p>
            <a:r>
              <a:rPr lang="en-US" baseline="0" dirty="0" smtClean="0"/>
              <a:t>we have today about 10 different pure enzymes in solution with different combinations of isoforms that actually mimics the combinations in the native tissues.</a:t>
            </a:r>
          </a:p>
          <a:p>
            <a:r>
              <a:rPr lang="en-US" baseline="0" dirty="0" smtClean="0"/>
              <a:t>*Here you can see the reconstituted isoforms about 80% purity  alpha beta. Looks Very simple very neat and it </a:t>
            </a:r>
            <a:r>
              <a:rPr lang="en-US" baseline="0" dirty="0" err="1" smtClean="0"/>
              <a:t>tooks</a:t>
            </a:r>
            <a:r>
              <a:rPr lang="en-US" baseline="0" dirty="0" smtClean="0"/>
              <a:t> 17 years to develop , but this is along story.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D8F67-E90E-E94C-8781-EEDF4A5530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31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Moerover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when modeling the structure with Digoxin which has 3 sugars it became clear that  only 1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from a and 1 from b that are   in close proximity to the third sugar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D8F67-E90E-E94C-8781-EEDF4A5530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8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 of sugar – lowers the IC50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D8F67-E90E-E94C-8781-EEDF4A5530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7DC7-704B-B845-A5EC-9305F447DA15}" type="datetimeFigureOut">
              <a:rPr lang="en-US" smtClean="0"/>
              <a:pPr/>
              <a:t>25/9/2014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EF3-09CC-AD4E-8EDE-5B9D1ADE8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7DC7-704B-B845-A5EC-9305F447DA15}" type="datetimeFigureOut">
              <a:rPr lang="en-US" smtClean="0"/>
              <a:pPr/>
              <a:t>25/9/2014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EF3-09CC-AD4E-8EDE-5B9D1ADE8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7DC7-704B-B845-A5EC-9305F447DA15}" type="datetimeFigureOut">
              <a:rPr lang="en-US" smtClean="0"/>
              <a:pPr/>
              <a:t>25/9/2014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EF3-09CC-AD4E-8EDE-5B9D1ADE8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7DC7-704B-B845-A5EC-9305F447DA15}" type="datetimeFigureOut">
              <a:rPr lang="en-US" smtClean="0"/>
              <a:pPr/>
              <a:t>25/9/2014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EF3-09CC-AD4E-8EDE-5B9D1ADE8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7DC7-704B-B845-A5EC-9305F447DA15}" type="datetimeFigureOut">
              <a:rPr lang="en-US" smtClean="0"/>
              <a:pPr/>
              <a:t>25/9/2014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EF3-09CC-AD4E-8EDE-5B9D1ADE8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7DC7-704B-B845-A5EC-9305F447DA15}" type="datetimeFigureOut">
              <a:rPr lang="en-US" smtClean="0"/>
              <a:pPr/>
              <a:t>25/9/2014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EF3-09CC-AD4E-8EDE-5B9D1ADE8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7DC7-704B-B845-A5EC-9305F447DA15}" type="datetimeFigureOut">
              <a:rPr lang="en-US" smtClean="0"/>
              <a:pPr/>
              <a:t>25/9/2014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EF3-09CC-AD4E-8EDE-5B9D1ADE8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7DC7-704B-B845-A5EC-9305F447DA15}" type="datetimeFigureOut">
              <a:rPr lang="en-US" smtClean="0"/>
              <a:pPr/>
              <a:t>25/9/2014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EF3-09CC-AD4E-8EDE-5B9D1ADE8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7DC7-704B-B845-A5EC-9305F447DA15}" type="datetimeFigureOut">
              <a:rPr lang="en-US" smtClean="0"/>
              <a:pPr/>
              <a:t>25/9/2014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EF3-09CC-AD4E-8EDE-5B9D1ADE8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7DC7-704B-B845-A5EC-9305F447DA15}" type="datetimeFigureOut">
              <a:rPr lang="en-US" smtClean="0"/>
              <a:pPr/>
              <a:t>25/9/2014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EF3-09CC-AD4E-8EDE-5B9D1ADE8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7DC7-704B-B845-A5EC-9305F447DA15}" type="datetimeFigureOut">
              <a:rPr lang="en-US" smtClean="0"/>
              <a:pPr/>
              <a:t>25/9/2014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EF3-09CC-AD4E-8EDE-5B9D1ADE8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17DC7-704B-B845-A5EC-9305F447DA15}" type="datetimeFigureOut">
              <a:rPr lang="en-US" smtClean="0"/>
              <a:pPr/>
              <a:t>25/9/2014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5AEF3-09CC-AD4E-8EDE-5B9D1ADE8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2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28.emf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Microsoft_Excel_97_-_2004_Worksheet3.xls"/><Relationship Id="rId8" Type="http://schemas.openxmlformats.org/officeDocument/2006/relationships/image" Target="../media/image29.emf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microsoft.com/office/2007/relationships/hdphoto" Target="../media/hdphoto1.wdp"/><Relationship Id="rId7" Type="http://schemas.openxmlformats.org/officeDocument/2006/relationships/image" Target="../media/image7.jpeg"/><Relationship Id="rId8" Type="http://schemas.microsoft.com/office/2007/relationships/hdphoto" Target="../media/hdphoto2.wdp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emf"/><Relationship Id="rId6" Type="http://schemas.openxmlformats.org/officeDocument/2006/relationships/image" Target="../media/image13.png"/><Relationship Id="rId7" Type="http://schemas.openxmlformats.org/officeDocument/2006/relationships/image" Target="../media/image14.emf"/><Relationship Id="rId8" Type="http://schemas.openxmlformats.org/officeDocument/2006/relationships/image" Target="../media/image15.png"/><Relationship Id="rId9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9392" y="460114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8A06C8"/>
                </a:solidFill>
                <a:latin typeface="Arial"/>
                <a:cs typeface="Arial"/>
              </a:rPr>
              <a:t>Na,K-ATPase isoform-selective cardiac glycosides</a:t>
            </a:r>
            <a:r>
              <a:rPr lang="en-US" sz="2000" b="1" dirty="0" smtClean="0">
                <a:solidFill>
                  <a:srgbClr val="8A06C8"/>
                </a:solidFill>
                <a:latin typeface="Arial"/>
                <a:cs typeface="Arial"/>
              </a:rPr>
              <a:t>-</a:t>
            </a:r>
          </a:p>
          <a:p>
            <a:pPr algn="ctr"/>
            <a:r>
              <a:rPr lang="en-US" sz="2000" b="1" dirty="0" smtClean="0">
                <a:solidFill>
                  <a:srgbClr val="8A06C8"/>
                </a:solidFill>
                <a:latin typeface="Arial"/>
                <a:cs typeface="Arial"/>
              </a:rPr>
              <a:t>a </a:t>
            </a:r>
            <a:r>
              <a:rPr lang="en-US" sz="2000" b="1" dirty="0">
                <a:solidFill>
                  <a:srgbClr val="8A06C8"/>
                </a:solidFill>
                <a:latin typeface="Arial"/>
                <a:cs typeface="Arial"/>
              </a:rPr>
              <a:t>potential anti-cancer drug ?</a:t>
            </a:r>
          </a:p>
          <a:p>
            <a:pPr algn="ctr"/>
            <a:endParaRPr lang="en-US" sz="2000" b="1" dirty="0">
              <a:solidFill>
                <a:srgbClr val="8A06C8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1284" y="2042906"/>
            <a:ext cx="709711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6412D9"/>
                </a:solidFill>
                <a:latin typeface="Arial"/>
                <a:cs typeface="Arial"/>
              </a:rPr>
              <a:t>Adriana Katz,</a:t>
            </a:r>
            <a:endParaRPr lang="en-US" sz="2000" b="1" dirty="0" smtClean="0">
              <a:solidFill>
                <a:srgbClr val="6412D9"/>
              </a:solidFill>
              <a:latin typeface="Arial"/>
              <a:cs typeface="Arial"/>
            </a:endParaRPr>
          </a:p>
          <a:p>
            <a:pPr algn="ctr"/>
            <a:endParaRPr lang="en-US" sz="2000" b="1" dirty="0" smtClean="0">
              <a:solidFill>
                <a:srgbClr val="6412D9"/>
              </a:solidFill>
              <a:latin typeface="Arial"/>
              <a:cs typeface="Arial"/>
            </a:endParaRPr>
          </a:p>
          <a:p>
            <a:pPr algn="ctr"/>
            <a:r>
              <a:rPr lang="en-US" sz="2000" b="1" dirty="0" smtClean="0">
                <a:solidFill>
                  <a:srgbClr val="6412D9"/>
                </a:solidFill>
                <a:latin typeface="Arial"/>
                <a:cs typeface="Arial"/>
              </a:rPr>
              <a:t>Cherniavsky</a:t>
            </a:r>
            <a:r>
              <a:rPr lang="en-US" sz="2000" b="1" dirty="0">
                <a:solidFill>
                  <a:srgbClr val="6412D9"/>
                </a:solidFill>
                <a:latin typeface="Arial"/>
                <a:cs typeface="Arial"/>
              </a:rPr>
              <a:t>-Lev M., Ainbinder E., Tal D. and Karlish SJD</a:t>
            </a:r>
          </a:p>
          <a:p>
            <a:pPr algn="ctr"/>
            <a:r>
              <a:rPr lang="en-US" sz="2000" b="1" dirty="0">
                <a:solidFill>
                  <a:srgbClr val="6412D9"/>
                </a:solidFill>
                <a:latin typeface="Arial"/>
                <a:cs typeface="Arial"/>
              </a:rPr>
              <a:t>Weizmann Institute of </a:t>
            </a:r>
            <a:r>
              <a:rPr lang="en-US" sz="2000" b="1" dirty="0" smtClean="0">
                <a:solidFill>
                  <a:srgbClr val="6412D9"/>
                </a:solidFill>
                <a:latin typeface="Arial"/>
                <a:cs typeface="Arial"/>
              </a:rPr>
              <a:t>Science, </a:t>
            </a:r>
            <a:r>
              <a:rPr lang="en-US" sz="2000" b="1" dirty="0">
                <a:solidFill>
                  <a:srgbClr val="6412D9"/>
                </a:solidFill>
                <a:latin typeface="Arial"/>
                <a:cs typeface="Arial"/>
              </a:rPr>
              <a:t>Israel</a:t>
            </a:r>
          </a:p>
          <a:p>
            <a:pPr algn="ctr"/>
            <a:endParaRPr lang="en-US" dirty="0">
              <a:latin typeface="Arial"/>
              <a:cs typeface="Arial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6" y="5179625"/>
            <a:ext cx="23749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2267" y="223344"/>
            <a:ext cx="4118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412D9"/>
                </a:solidFill>
                <a:latin typeface="Arial"/>
                <a:cs typeface="Arial"/>
              </a:rPr>
              <a:t>Proliferation of CG-treated cells.</a:t>
            </a:r>
            <a:endParaRPr lang="en-US" sz="2000" b="1" dirty="0">
              <a:solidFill>
                <a:srgbClr val="6412D9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8239" y="5384809"/>
            <a:ext cx="7058343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8A06C8"/>
                </a:solidFill>
                <a:latin typeface="Arial"/>
                <a:cs typeface="Arial"/>
              </a:rPr>
              <a:t>Breast cancer cells are not more sensitive to CG’s cytotoxicity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8A06C8"/>
                </a:solidFill>
                <a:latin typeface="Arial"/>
                <a:cs typeface="Arial"/>
              </a:rPr>
              <a:t> than are normal cells.</a:t>
            </a:r>
            <a:endParaRPr lang="en-US" b="1" dirty="0">
              <a:solidFill>
                <a:srgbClr val="8A06C8"/>
              </a:solidFill>
              <a:latin typeface="Arial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88901" y="894382"/>
            <a:ext cx="6710736" cy="4193011"/>
            <a:chOff x="1798501" y="1080645"/>
            <a:chExt cx="6710736" cy="4193011"/>
          </a:xfrm>
        </p:grpSpPr>
        <p:sp>
          <p:nvSpPr>
            <p:cNvPr id="4" name="TextBox 3"/>
            <p:cNvSpPr txBox="1"/>
            <p:nvPr/>
          </p:nvSpPr>
          <p:spPr>
            <a:xfrm>
              <a:off x="2844793" y="4904324"/>
              <a:ext cx="3403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Normal  </a:t>
              </a:r>
              <a:r>
                <a:rPr lang="en-US" dirty="0" smtClean="0"/>
                <a:t>                        </a:t>
              </a:r>
              <a:r>
                <a:rPr lang="en-US" b="1" dirty="0" smtClean="0">
                  <a:solidFill>
                    <a:srgbClr val="6412D9"/>
                  </a:solidFill>
                </a:rPr>
                <a:t>Cancer cells</a:t>
              </a:r>
              <a:endParaRPr lang="en-US" b="1" dirty="0">
                <a:solidFill>
                  <a:srgbClr val="6412D9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798501" y="1080645"/>
              <a:ext cx="6710736" cy="3889863"/>
              <a:chOff x="1798501" y="1080645"/>
              <a:chExt cx="6710736" cy="3889863"/>
            </a:xfrm>
          </p:grpSpPr>
          <p:pic>
            <p:nvPicPr>
              <p:cNvPr id="2" name="Picture 1" descr="Screen Shot 2014-09-23 at 3.25.59 PM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98501" y="1080645"/>
                <a:ext cx="6710736" cy="385445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048811" y="4764217"/>
                <a:ext cx="287992" cy="206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4639734" y="6320598"/>
            <a:ext cx="434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Clifford RJ, and Kaplan JH 2013 PLOS ONE 8,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195388" y="1447800"/>
            <a:ext cx="6651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8A06C8"/>
                </a:solidFill>
              </a:rPr>
              <a:t>Purification and stabilization of isoforms of human </a:t>
            </a:r>
            <a:br>
              <a:rPr lang="en-US" sz="2400" b="1" dirty="0">
                <a:solidFill>
                  <a:srgbClr val="8A06C8"/>
                </a:solidFill>
              </a:rPr>
            </a:br>
            <a:r>
              <a:rPr lang="en-US" sz="2400" b="1" dirty="0" err="1">
                <a:solidFill>
                  <a:srgbClr val="8A06C8"/>
                </a:solidFill>
              </a:rPr>
              <a:t>Na,K</a:t>
            </a:r>
            <a:r>
              <a:rPr lang="en-US" sz="2400" b="1" dirty="0">
                <a:solidFill>
                  <a:srgbClr val="8A06C8"/>
                </a:solidFill>
              </a:rPr>
              <a:t>-ATPase expressed in </a:t>
            </a:r>
            <a:r>
              <a:rPr lang="en-US" sz="2400" b="1" i="1" dirty="0" err="1">
                <a:solidFill>
                  <a:srgbClr val="8A06C8"/>
                </a:solidFill>
              </a:rPr>
              <a:t>Pichia</a:t>
            </a:r>
            <a:r>
              <a:rPr lang="en-US" sz="2400" b="1" i="1" dirty="0">
                <a:solidFill>
                  <a:srgbClr val="8A06C8"/>
                </a:solidFill>
              </a:rPr>
              <a:t> </a:t>
            </a:r>
            <a:r>
              <a:rPr lang="en-US" sz="2400" b="1" i="1" dirty="0" err="1">
                <a:solidFill>
                  <a:srgbClr val="8A06C8"/>
                </a:solidFill>
              </a:rPr>
              <a:t>pastoris</a:t>
            </a:r>
            <a:endParaRPr lang="en-US" sz="2400" b="1" i="1" dirty="0">
              <a:solidFill>
                <a:srgbClr val="8A06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1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426051" y="263555"/>
            <a:ext cx="76689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B318AF"/>
                </a:solidFill>
                <a:latin typeface="Arial" charset="0"/>
              </a:rPr>
              <a:t>Isoforms of human </a:t>
            </a:r>
            <a:r>
              <a:rPr lang="en-US" sz="2000" b="1" dirty="0" err="1" smtClean="0">
                <a:solidFill>
                  <a:srgbClr val="B318AF"/>
                </a:solidFill>
                <a:latin typeface="Arial" charset="0"/>
              </a:rPr>
              <a:t>Na</a:t>
            </a:r>
            <a:r>
              <a:rPr lang="en-US" sz="2000" b="1" dirty="0" err="1">
                <a:solidFill>
                  <a:srgbClr val="B318AF"/>
                </a:solidFill>
                <a:latin typeface="Arial" charset="0"/>
              </a:rPr>
              <a:t>,K</a:t>
            </a:r>
            <a:r>
              <a:rPr lang="en-US" sz="2000" b="1" dirty="0">
                <a:solidFill>
                  <a:srgbClr val="B318AF"/>
                </a:solidFill>
                <a:latin typeface="Arial" charset="0"/>
              </a:rPr>
              <a:t>-ATPase expressed in </a:t>
            </a:r>
            <a:r>
              <a:rPr lang="en-US" sz="2000" b="1" i="1" dirty="0" err="1">
                <a:solidFill>
                  <a:srgbClr val="B318AF"/>
                </a:solidFill>
                <a:latin typeface="Arial" charset="0"/>
              </a:rPr>
              <a:t>Pichia</a:t>
            </a:r>
            <a:r>
              <a:rPr lang="en-US" sz="2000" b="1" i="1" dirty="0">
                <a:solidFill>
                  <a:srgbClr val="B318AF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B318AF"/>
                </a:solidFill>
                <a:latin typeface="Arial" charset="0"/>
              </a:rPr>
              <a:t>pastoris</a:t>
            </a:r>
            <a:endParaRPr lang="en-US" sz="2000" b="1" i="1" dirty="0">
              <a:solidFill>
                <a:srgbClr val="B318AF"/>
              </a:solidFill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169" y="1454068"/>
            <a:ext cx="2106931" cy="1734007"/>
            <a:chOff x="5028573" y="2521683"/>
            <a:chExt cx="2299327" cy="2122127"/>
          </a:xfrm>
        </p:grpSpPr>
        <p:pic>
          <p:nvPicPr>
            <p:cNvPr id="4" name="Picture 1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01" r="21625"/>
            <a:stretch/>
          </p:blipFill>
          <p:spPr bwMode="auto">
            <a:xfrm>
              <a:off x="5028573" y="2521683"/>
              <a:ext cx="2083427" cy="2122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1"/>
            <p:cNvGrpSpPr>
              <a:grpSpLocks noChangeAspect="1"/>
            </p:cNvGrpSpPr>
            <p:nvPr/>
          </p:nvGrpSpPr>
          <p:grpSpPr bwMode="auto">
            <a:xfrm rot="12130200">
              <a:off x="5389492" y="3481153"/>
              <a:ext cx="153664" cy="405577"/>
              <a:chOff x="1534" y="2928"/>
              <a:chExt cx="109" cy="288"/>
            </a:xfrm>
          </p:grpSpPr>
          <p:sp>
            <p:nvSpPr>
              <p:cNvPr id="26" name="Line 42"/>
              <p:cNvSpPr>
                <a:spLocks noChangeShapeType="1"/>
              </p:cNvSpPr>
              <p:nvPr/>
            </p:nvSpPr>
            <p:spPr bwMode="auto">
              <a:xfrm rot="64479">
                <a:off x="1601" y="2997"/>
                <a:ext cx="0" cy="219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69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43"/>
              <p:cNvSpPr>
                <a:spLocks noChangeArrowheads="1"/>
              </p:cNvSpPr>
              <p:nvPr/>
            </p:nvSpPr>
            <p:spPr bwMode="auto">
              <a:xfrm rot="64479">
                <a:off x="1547" y="2928"/>
                <a:ext cx="96" cy="96"/>
              </a:xfrm>
              <a:prstGeom prst="ellipse">
                <a:avLst/>
              </a:prstGeom>
              <a:solidFill>
                <a:srgbClr val="E3B900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269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44"/>
              <p:cNvSpPr>
                <a:spLocks noChangeShapeType="1"/>
              </p:cNvSpPr>
              <p:nvPr/>
            </p:nvSpPr>
            <p:spPr bwMode="auto">
              <a:xfrm rot="64479">
                <a:off x="1584" y="3023"/>
                <a:ext cx="0" cy="96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69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45"/>
              <p:cNvSpPr>
                <a:spLocks noChangeShapeType="1"/>
              </p:cNvSpPr>
              <p:nvPr/>
            </p:nvSpPr>
            <p:spPr bwMode="auto">
              <a:xfrm rot="64479" flipH="1">
                <a:off x="1534" y="3119"/>
                <a:ext cx="48" cy="96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69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1"/>
            <p:cNvGrpSpPr>
              <a:grpSpLocks noChangeAspect="1"/>
            </p:cNvGrpSpPr>
            <p:nvPr/>
          </p:nvGrpSpPr>
          <p:grpSpPr bwMode="auto">
            <a:xfrm rot="14164476">
              <a:off x="5302319" y="3337030"/>
              <a:ext cx="153501" cy="406010"/>
              <a:chOff x="1534" y="2928"/>
              <a:chExt cx="109" cy="288"/>
            </a:xfrm>
          </p:grpSpPr>
          <p:sp>
            <p:nvSpPr>
              <p:cNvPr id="22" name="Line 62"/>
              <p:cNvSpPr>
                <a:spLocks noChangeShapeType="1"/>
              </p:cNvSpPr>
              <p:nvPr/>
            </p:nvSpPr>
            <p:spPr bwMode="auto">
              <a:xfrm rot="64479">
                <a:off x="1601" y="2997"/>
                <a:ext cx="0" cy="219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69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 w="3175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" name="Oval 63"/>
              <p:cNvSpPr>
                <a:spLocks noChangeArrowheads="1"/>
              </p:cNvSpPr>
              <p:nvPr/>
            </p:nvSpPr>
            <p:spPr bwMode="auto">
              <a:xfrm rot="64479">
                <a:off x="1547" y="2928"/>
                <a:ext cx="96" cy="96"/>
              </a:xfrm>
              <a:prstGeom prst="ellipse">
                <a:avLst/>
              </a:prstGeom>
              <a:solidFill>
                <a:srgbClr val="E3445C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269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 w="3175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" name="Line 64"/>
              <p:cNvSpPr>
                <a:spLocks noChangeShapeType="1"/>
              </p:cNvSpPr>
              <p:nvPr/>
            </p:nvSpPr>
            <p:spPr bwMode="auto">
              <a:xfrm rot="64479">
                <a:off x="1584" y="3023"/>
                <a:ext cx="0" cy="96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69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 w="3175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" name="Line 65"/>
              <p:cNvSpPr>
                <a:spLocks noChangeShapeType="1"/>
              </p:cNvSpPr>
              <p:nvPr/>
            </p:nvSpPr>
            <p:spPr bwMode="auto">
              <a:xfrm rot="64479" flipH="1">
                <a:off x="1534" y="3119"/>
                <a:ext cx="48" cy="96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69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 w="3175" cmpd="sng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7" name="Group 66"/>
            <p:cNvGrpSpPr>
              <a:grpSpLocks noChangeAspect="1"/>
            </p:cNvGrpSpPr>
            <p:nvPr/>
          </p:nvGrpSpPr>
          <p:grpSpPr bwMode="auto">
            <a:xfrm rot="16099852">
              <a:off x="5334454" y="3228341"/>
              <a:ext cx="153501" cy="406010"/>
              <a:chOff x="1534" y="2928"/>
              <a:chExt cx="109" cy="288"/>
            </a:xfrm>
          </p:grpSpPr>
          <p:sp>
            <p:nvSpPr>
              <p:cNvPr id="18" name="Line 67"/>
              <p:cNvSpPr>
                <a:spLocks noChangeShapeType="1"/>
              </p:cNvSpPr>
              <p:nvPr/>
            </p:nvSpPr>
            <p:spPr bwMode="auto">
              <a:xfrm rot="64479">
                <a:off x="1601" y="2997"/>
                <a:ext cx="0" cy="219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69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 w="3175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" name="Oval 68"/>
              <p:cNvSpPr>
                <a:spLocks noChangeArrowheads="1"/>
              </p:cNvSpPr>
              <p:nvPr/>
            </p:nvSpPr>
            <p:spPr bwMode="auto">
              <a:xfrm rot="64479">
                <a:off x="1547" y="2928"/>
                <a:ext cx="96" cy="96"/>
              </a:xfrm>
              <a:prstGeom prst="ellipse">
                <a:avLst/>
              </a:prstGeom>
              <a:solidFill>
                <a:srgbClr val="E3445C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269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 w="3175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" name="Line 69"/>
              <p:cNvSpPr>
                <a:spLocks noChangeShapeType="1"/>
              </p:cNvSpPr>
              <p:nvPr/>
            </p:nvSpPr>
            <p:spPr bwMode="auto">
              <a:xfrm rot="64479">
                <a:off x="1584" y="3023"/>
                <a:ext cx="0" cy="96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69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 w="3175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" name="Line 70"/>
              <p:cNvSpPr>
                <a:spLocks noChangeShapeType="1"/>
              </p:cNvSpPr>
              <p:nvPr/>
            </p:nvSpPr>
            <p:spPr bwMode="auto">
              <a:xfrm rot="64479" flipH="1">
                <a:off x="1534" y="3119"/>
                <a:ext cx="48" cy="96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69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 w="3175" cmpd="sng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8" name="Group 46"/>
            <p:cNvGrpSpPr>
              <a:grpSpLocks noChangeAspect="1"/>
            </p:cNvGrpSpPr>
            <p:nvPr/>
          </p:nvGrpSpPr>
          <p:grpSpPr bwMode="auto">
            <a:xfrm rot="19988497">
              <a:off x="5456868" y="3047060"/>
              <a:ext cx="153664" cy="405577"/>
              <a:chOff x="1534" y="2928"/>
              <a:chExt cx="109" cy="288"/>
            </a:xfrm>
          </p:grpSpPr>
          <p:sp>
            <p:nvSpPr>
              <p:cNvPr id="14" name="Line 47"/>
              <p:cNvSpPr>
                <a:spLocks noChangeShapeType="1"/>
              </p:cNvSpPr>
              <p:nvPr/>
            </p:nvSpPr>
            <p:spPr bwMode="auto">
              <a:xfrm rot="64479">
                <a:off x="1601" y="2997"/>
                <a:ext cx="0" cy="219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69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 w="3175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" name="Oval 48"/>
              <p:cNvSpPr>
                <a:spLocks noChangeArrowheads="1"/>
              </p:cNvSpPr>
              <p:nvPr/>
            </p:nvSpPr>
            <p:spPr bwMode="auto">
              <a:xfrm rot="64479">
                <a:off x="1547" y="2928"/>
                <a:ext cx="96" cy="96"/>
              </a:xfrm>
              <a:prstGeom prst="ellipse">
                <a:avLst/>
              </a:prstGeom>
              <a:solidFill>
                <a:srgbClr val="E3445C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269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 w="3175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" name="Line 49"/>
              <p:cNvSpPr>
                <a:spLocks noChangeShapeType="1"/>
              </p:cNvSpPr>
              <p:nvPr/>
            </p:nvSpPr>
            <p:spPr bwMode="auto">
              <a:xfrm rot="64479">
                <a:off x="1584" y="3023"/>
                <a:ext cx="0" cy="96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69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 w="3175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" name="Line 50"/>
              <p:cNvSpPr>
                <a:spLocks noChangeShapeType="1"/>
              </p:cNvSpPr>
              <p:nvPr/>
            </p:nvSpPr>
            <p:spPr bwMode="auto">
              <a:xfrm rot="64479" flipH="1">
                <a:off x="1534" y="3119"/>
                <a:ext cx="48" cy="96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69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 w="3175" cmpd="sng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489034" y="3027847"/>
              <a:ext cx="369594" cy="863508"/>
              <a:chOff x="750253" y="3265929"/>
              <a:chExt cx="369332" cy="1070576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781674" y="3265929"/>
                <a:ext cx="306489" cy="107057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50253" y="3297138"/>
                <a:ext cx="369332" cy="77266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1200" b="1" dirty="0" smtClean="0">
                    <a:latin typeface="Optima"/>
                    <a:cs typeface="Optima"/>
                  </a:rPr>
                  <a:t>FXYD1</a:t>
                </a:r>
                <a:endParaRPr lang="en-US" sz="1200" b="1" dirty="0">
                  <a:latin typeface="Optima"/>
                  <a:cs typeface="Optima"/>
                </a:endParaRPr>
              </a:p>
            </p:txBody>
          </p:sp>
        </p:grpSp>
        <p:sp>
          <p:nvSpPr>
            <p:cNvPr id="10" name="Oval 9"/>
            <p:cNvSpPr/>
            <p:nvPr/>
          </p:nvSpPr>
          <p:spPr>
            <a:xfrm rot="3020445">
              <a:off x="6751659" y="3328700"/>
              <a:ext cx="496586" cy="570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12000" y="2521683"/>
              <a:ext cx="215900" cy="2122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286351" y="4284935"/>
            <a:ext cx="25663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Detergent , C12E8</a:t>
            </a: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Phosphatidyl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serine,SOPS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Phosphatidyl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choline, PC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Cholesterol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08565" y="3223111"/>
            <a:ext cx="3207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Functional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stable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, detergent-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soluble </a:t>
            </a:r>
            <a:r>
              <a:rPr lang="en-US" b="1" dirty="0" smtClean="0">
                <a:solidFill>
                  <a:srgbClr val="B318AF"/>
                </a:solidFill>
                <a:latin typeface="Symbol" charset="0"/>
                <a:sym typeface="Symbol" charset="0"/>
              </a:rPr>
              <a:t></a:t>
            </a:r>
            <a:r>
              <a:rPr lang="en-US" b="1" dirty="0">
                <a:solidFill>
                  <a:srgbClr val="B318AF"/>
                </a:solidFill>
                <a:latin typeface="Symbol" charset="0"/>
                <a:sym typeface="Symbol" charset="0"/>
              </a:rPr>
              <a:t></a:t>
            </a:r>
            <a:r>
              <a:rPr lang="en-US" b="1" dirty="0">
                <a:solidFill>
                  <a:srgbClr val="B318AF"/>
                </a:solidFill>
              </a:rPr>
              <a:t>FXYD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complex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058" y="5913002"/>
            <a:ext cx="494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0FB3"/>
                </a:solidFill>
                <a:latin typeface="Arial"/>
                <a:cs typeface="Arial"/>
              </a:rPr>
              <a:t>Enables different combinations of isoforms</a:t>
            </a:r>
            <a:endParaRPr lang="en-US" b="1" dirty="0">
              <a:solidFill>
                <a:srgbClr val="2D0FB3"/>
              </a:solidFill>
              <a:latin typeface="Arial"/>
              <a:cs typeface="Arial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287324" y="1213562"/>
            <a:ext cx="4420454" cy="3663033"/>
            <a:chOff x="58224" y="2999857"/>
            <a:chExt cx="4420454" cy="3663033"/>
          </a:xfrm>
        </p:grpSpPr>
        <p:grpSp>
          <p:nvGrpSpPr>
            <p:cNvPr id="34" name="Group 33"/>
            <p:cNvGrpSpPr/>
            <p:nvPr/>
          </p:nvGrpSpPr>
          <p:grpSpPr>
            <a:xfrm>
              <a:off x="479949" y="3419989"/>
              <a:ext cx="2946401" cy="3242901"/>
              <a:chOff x="1137690" y="571499"/>
              <a:chExt cx="2946401" cy="3242901"/>
            </a:xfrm>
            <a:solidFill>
              <a:schemeClr val="bg1"/>
            </a:solidFill>
          </p:grpSpPr>
          <p:sp>
            <p:nvSpPr>
              <p:cNvPr id="36" name="Rectangle 94"/>
              <p:cNvSpPr>
                <a:spLocks noChangeArrowheads="1"/>
              </p:cNvSpPr>
              <p:nvPr/>
            </p:nvSpPr>
            <p:spPr bwMode="auto">
              <a:xfrm>
                <a:off x="1137690" y="571499"/>
                <a:ext cx="2946401" cy="3242901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" name="Group 95"/>
              <p:cNvGrpSpPr>
                <a:grpSpLocks/>
              </p:cNvGrpSpPr>
              <p:nvPr/>
            </p:nvGrpSpPr>
            <p:grpSpPr bwMode="auto">
              <a:xfrm>
                <a:off x="1164384" y="1469302"/>
                <a:ext cx="735060" cy="1552137"/>
                <a:chOff x="4050" y="2031"/>
                <a:chExt cx="358" cy="689"/>
              </a:xfrm>
              <a:grpFill/>
            </p:grpSpPr>
            <p:sp>
              <p:nvSpPr>
                <p:cNvPr id="44" name="Line 96"/>
                <p:cNvSpPr>
                  <a:spLocks noChangeShapeType="1"/>
                </p:cNvSpPr>
                <p:nvPr/>
              </p:nvSpPr>
              <p:spPr bwMode="auto">
                <a:xfrm>
                  <a:off x="4189" y="2134"/>
                  <a:ext cx="212" cy="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97"/>
                <p:cNvSpPr>
                  <a:spLocks noChangeShapeType="1"/>
                </p:cNvSpPr>
                <p:nvPr/>
              </p:nvSpPr>
              <p:spPr bwMode="auto">
                <a:xfrm>
                  <a:off x="4196" y="2659"/>
                  <a:ext cx="212" cy="0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4050" y="2031"/>
                  <a:ext cx="165" cy="16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rtl="0" eaLnBrk="0" hangingPunct="0"/>
                  <a:r>
                    <a:rPr lang="en-US" b="1" dirty="0">
                      <a:solidFill>
                        <a:srgbClr val="FF0000"/>
                      </a:solidFill>
                      <a:latin typeface="Symbol" charset="0"/>
                      <a:cs typeface="ＭＳ Ｐゴシック" charset="0"/>
                      <a:sym typeface="Symbol" charset="0"/>
                    </a:rPr>
                    <a:t></a:t>
                  </a:r>
                  <a:endParaRPr lang="en-US" b="1" dirty="0">
                    <a:solidFill>
                      <a:srgbClr val="FF0000"/>
                    </a:solidFill>
                    <a:cs typeface="ＭＳ Ｐゴシック" charset="0"/>
                  </a:endParaRPr>
                </a:p>
              </p:txBody>
            </p:sp>
            <p:sp>
              <p:nvSpPr>
                <p:cNvPr id="47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4059" y="2556"/>
                  <a:ext cx="152" cy="16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rtl="0" eaLnBrk="0" hangingPunct="0"/>
                  <a:r>
                    <a:rPr lang="en-US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ymbol" charset="0"/>
                      <a:cs typeface="ＭＳ Ｐゴシック" charset="0"/>
                      <a:sym typeface="Symbol" charset="0"/>
                    </a:rPr>
                    <a:t></a:t>
                  </a:r>
                  <a:endPara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ＭＳ Ｐゴシック" charset="0"/>
                  </a:endParaRPr>
                </a:p>
              </p:txBody>
            </p:sp>
          </p:grpSp>
          <p:pic>
            <p:nvPicPr>
              <p:cNvPr id="38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402" b="11703"/>
              <a:stretch>
                <a:fillRect/>
              </a:stretch>
            </p:blipFill>
            <p:spPr bwMode="auto">
              <a:xfrm flipH="1">
                <a:off x="1897389" y="1102104"/>
                <a:ext cx="1813012" cy="260416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grpSp>
            <p:nvGrpSpPr>
              <p:cNvPr id="39" name="Group 102"/>
              <p:cNvGrpSpPr>
                <a:grpSpLocks/>
              </p:cNvGrpSpPr>
              <p:nvPr/>
            </p:nvGrpSpPr>
            <p:grpSpPr bwMode="auto">
              <a:xfrm>
                <a:off x="1926135" y="667325"/>
                <a:ext cx="1778107" cy="385218"/>
                <a:chOff x="4436" y="1690"/>
                <a:chExt cx="866" cy="171"/>
              </a:xfrm>
              <a:grpFill/>
            </p:grpSpPr>
            <p:sp>
              <p:nvSpPr>
                <p:cNvPr id="40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5099" y="1690"/>
                  <a:ext cx="203" cy="16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l" rtl="0" eaLnBrk="0" hangingPunct="0"/>
                  <a:r>
                    <a:rPr lang="en-US" b="1" dirty="0">
                      <a:solidFill>
                        <a:srgbClr val="0033CC"/>
                      </a:solidFill>
                      <a:latin typeface="Symbol" charset="0"/>
                      <a:cs typeface="ＭＳ Ｐゴシック" charset="0"/>
                    </a:rPr>
                    <a:t>a</a:t>
                  </a:r>
                  <a:r>
                    <a:rPr lang="en-US" b="1" baseline="-25000" dirty="0">
                      <a:solidFill>
                        <a:srgbClr val="0033CC"/>
                      </a:solidFill>
                      <a:cs typeface="ＭＳ Ｐゴシック" charset="0"/>
                    </a:rPr>
                    <a:t>1</a:t>
                  </a:r>
                  <a:endParaRPr lang="en-US" dirty="0">
                    <a:cs typeface="ＭＳ Ｐゴシック" charset="0"/>
                  </a:endParaRPr>
                </a:p>
              </p:txBody>
            </p:sp>
            <p:sp>
              <p:nvSpPr>
                <p:cNvPr id="41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4896" y="1690"/>
                  <a:ext cx="203" cy="16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l" rtl="0" eaLnBrk="0" hangingPunct="0"/>
                  <a:r>
                    <a:rPr lang="en-US" b="1" dirty="0">
                      <a:solidFill>
                        <a:srgbClr val="FF0000"/>
                      </a:solidFill>
                      <a:latin typeface="Symbol" charset="0"/>
                      <a:cs typeface="ＭＳ Ｐゴシック" charset="0"/>
                    </a:rPr>
                    <a:t>a</a:t>
                  </a:r>
                  <a:r>
                    <a:rPr lang="en-US" b="1" baseline="-25000" dirty="0">
                      <a:solidFill>
                        <a:srgbClr val="FF0000"/>
                      </a:solidFill>
                      <a:cs typeface="ＭＳ Ｐゴシック" charset="0"/>
                    </a:rPr>
                    <a:t>2</a:t>
                  </a:r>
                </a:p>
              </p:txBody>
            </p:sp>
            <p:sp>
              <p:nvSpPr>
                <p:cNvPr id="4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4691" y="1690"/>
                  <a:ext cx="203" cy="16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l" rtl="0" eaLnBrk="0" hangingPunct="0"/>
                  <a:r>
                    <a:rPr lang="en-US" b="1" dirty="0">
                      <a:solidFill>
                        <a:srgbClr val="008000"/>
                      </a:solidFill>
                      <a:latin typeface="Symbol" charset="0"/>
                      <a:cs typeface="ＭＳ Ｐゴシック" charset="0"/>
                    </a:rPr>
                    <a:t></a:t>
                  </a:r>
                  <a:r>
                    <a:rPr lang="en-US" b="1" baseline="-25000" dirty="0">
                      <a:solidFill>
                        <a:srgbClr val="008000"/>
                      </a:solidFill>
                      <a:cs typeface="ＭＳ Ｐゴシック" charset="0"/>
                    </a:rPr>
                    <a:t>3</a:t>
                  </a:r>
                </a:p>
              </p:txBody>
            </p:sp>
            <p:sp>
              <p:nvSpPr>
                <p:cNvPr id="43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4436" y="1738"/>
                  <a:ext cx="234" cy="12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rtl="0" eaLnBrk="0" hangingPunct="0"/>
                  <a:r>
                    <a:rPr lang="en-US" sz="1200" dirty="0">
                      <a:latin typeface="Comic Sans MS Bold" charset="0"/>
                      <a:cs typeface="ＭＳ Ｐゴシック" charset="0"/>
                    </a:rPr>
                    <a:t>MW</a:t>
                  </a:r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58224" y="2999857"/>
              <a:ext cx="4420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2D0FB3"/>
                  </a:solidFill>
                  <a:latin typeface="Arial"/>
                  <a:cs typeface="Arial"/>
                </a:rPr>
                <a:t>Human </a:t>
              </a:r>
              <a:r>
                <a:rPr lang="en-US" b="1" dirty="0" smtClean="0">
                  <a:solidFill>
                    <a:srgbClr val="2D0FB3"/>
                  </a:solidFill>
                  <a:latin typeface="Symbol" charset="0"/>
                  <a:cs typeface="ＭＳ Ｐゴシック" charset="0"/>
                  <a:sym typeface="Symbol" charset="0"/>
                </a:rPr>
                <a:t></a:t>
              </a:r>
              <a:r>
                <a:rPr lang="en-US" b="1" dirty="0" smtClean="0">
                  <a:solidFill>
                    <a:srgbClr val="2D0FB3"/>
                  </a:solidFill>
                  <a:latin typeface="Arial"/>
                  <a:cs typeface="Arial"/>
                </a:rPr>
                <a:t> </a:t>
              </a:r>
              <a:r>
                <a:rPr lang="en-US" b="1" dirty="0">
                  <a:solidFill>
                    <a:srgbClr val="2D0FB3"/>
                  </a:solidFill>
                  <a:latin typeface="Arial"/>
                  <a:cs typeface="Arial"/>
                </a:rPr>
                <a:t>isomers</a:t>
              </a:r>
              <a:r>
                <a:rPr lang="en-US" b="1" dirty="0" smtClean="0">
                  <a:solidFill>
                    <a:srgbClr val="2D0FB3"/>
                  </a:solidFill>
                  <a:latin typeface="Arial"/>
                  <a:cs typeface="Arial"/>
                </a:rPr>
                <a:t>/</a:t>
              </a:r>
              <a:r>
                <a:rPr lang="en-US" b="1" dirty="0" smtClean="0">
                  <a:solidFill>
                    <a:srgbClr val="2D0FB3"/>
                  </a:solidFill>
                  <a:latin typeface="Symbol" charset="0"/>
                  <a:cs typeface="ＭＳ Ｐゴシック" charset="0"/>
                  <a:sym typeface="Symbol" charset="0"/>
                </a:rPr>
                <a:t></a:t>
              </a:r>
              <a:r>
                <a:rPr lang="en-US" b="1" dirty="0" smtClean="0">
                  <a:solidFill>
                    <a:srgbClr val="2D0FB3"/>
                  </a:solidFill>
                  <a:latin typeface="Arial"/>
                  <a:cs typeface="Arial"/>
                </a:rPr>
                <a:t>1 purified enzymes</a:t>
              </a:r>
              <a:endParaRPr lang="en-US" dirty="0">
                <a:solidFill>
                  <a:srgbClr val="2D0FB3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99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88827" y="5330963"/>
            <a:ext cx="7948843" cy="145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²"/>
            </a:pPr>
            <a:r>
              <a:rPr lang="en-US" sz="2000" b="1" dirty="0" smtClean="0">
                <a:solidFill>
                  <a:srgbClr val="2D0FB3"/>
                </a:solidFill>
                <a:latin typeface="Arial"/>
                <a:cs typeface="Arial"/>
              </a:rPr>
              <a:t>Isoform </a:t>
            </a:r>
            <a:r>
              <a:rPr lang="en-US" sz="2000" b="1" dirty="0">
                <a:solidFill>
                  <a:srgbClr val="2D0FB3"/>
                </a:solidFill>
                <a:latin typeface="Arial"/>
                <a:cs typeface="Arial"/>
              </a:rPr>
              <a:t>selectivity is determined by the sugar component!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²"/>
            </a:pPr>
            <a:r>
              <a:rPr lang="en-US" sz="2000" b="1" dirty="0" smtClean="0">
                <a:solidFill>
                  <a:srgbClr val="2D0FB3"/>
                </a:solidFill>
              </a:rPr>
              <a:t>Digoxin</a:t>
            </a:r>
            <a:r>
              <a:rPr lang="en-US" sz="2000" b="1" dirty="0">
                <a:solidFill>
                  <a:srgbClr val="2D0FB3"/>
                </a:solidFill>
              </a:rPr>
              <a:t>, is partially </a:t>
            </a:r>
            <a:r>
              <a:rPr lang="en-US" sz="2000" b="1" dirty="0">
                <a:solidFill>
                  <a:srgbClr val="2D0FB3"/>
                </a:solidFill>
                <a:sym typeface="Symbol"/>
              </a:rPr>
              <a:t></a:t>
            </a:r>
            <a:r>
              <a:rPr lang="en-US" sz="2000" b="1" dirty="0">
                <a:solidFill>
                  <a:srgbClr val="2D0FB3"/>
                </a:solidFill>
              </a:rPr>
              <a:t>2-</a:t>
            </a:r>
            <a:r>
              <a:rPr lang="en-US" sz="2000" b="1" dirty="0" smtClean="0">
                <a:solidFill>
                  <a:srgbClr val="2D0FB3"/>
                </a:solidFill>
              </a:rPr>
              <a:t>selective CG, while </a:t>
            </a:r>
            <a:r>
              <a:rPr lang="en-US" sz="2000" b="1" dirty="0" err="1" smtClean="0">
                <a:solidFill>
                  <a:srgbClr val="2D0FB3"/>
                </a:solidFill>
              </a:rPr>
              <a:t>Ouabain</a:t>
            </a:r>
            <a:r>
              <a:rPr lang="en-US" sz="2000" b="1" dirty="0" smtClean="0">
                <a:solidFill>
                  <a:srgbClr val="2D0FB3"/>
                </a:solidFill>
              </a:rPr>
              <a:t> shows very low selectivity</a:t>
            </a:r>
            <a:endParaRPr lang="en-US" sz="2000" b="1" dirty="0">
              <a:solidFill>
                <a:srgbClr val="2D0FB3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1149" y="835216"/>
            <a:ext cx="7092950" cy="4305247"/>
            <a:chOff x="1123950" y="30129163"/>
            <a:chExt cx="7508875" cy="4752975"/>
          </a:xfrm>
        </p:grpSpPr>
        <p:sp>
          <p:nvSpPr>
            <p:cNvPr id="4" name="Rectangle 748"/>
            <p:cNvSpPr>
              <a:spLocks noChangeArrowheads="1"/>
            </p:cNvSpPr>
            <p:nvPr/>
          </p:nvSpPr>
          <p:spPr bwMode="auto">
            <a:xfrm>
              <a:off x="1123950" y="30129163"/>
              <a:ext cx="7508875" cy="4752975"/>
            </a:xfrm>
            <a:prstGeom prst="rect">
              <a:avLst/>
            </a:prstGeom>
            <a:solidFill>
              <a:schemeClr val="bg1">
                <a:alpha val="89803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7575"/>
              <a:endParaRPr lang="de-DE" sz="1500"/>
            </a:p>
          </p:txBody>
        </p:sp>
        <p:sp>
          <p:nvSpPr>
            <p:cNvPr id="5" name="Text Box 749"/>
            <p:cNvSpPr txBox="1">
              <a:spLocks noChangeArrowheads="1"/>
            </p:cNvSpPr>
            <p:nvPr/>
          </p:nvSpPr>
          <p:spPr bwMode="auto">
            <a:xfrm rot="16200000">
              <a:off x="98425" y="32634238"/>
              <a:ext cx="2638425" cy="244475"/>
            </a:xfrm>
            <a:prstGeom prst="rect">
              <a:avLst/>
            </a:prstGeom>
            <a:solidFill>
              <a:schemeClr val="bg1">
                <a:alpha val="8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9175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1757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500" b="1" dirty="0">
                  <a:latin typeface="Helvetica" charset="0"/>
                </a:rPr>
                <a:t>Bound </a:t>
              </a:r>
              <a:r>
                <a:rPr lang="en-US" sz="1500" b="1" baseline="30000" dirty="0">
                  <a:latin typeface="Helvetica" charset="0"/>
                </a:rPr>
                <a:t>3</a:t>
              </a:r>
              <a:r>
                <a:rPr lang="en-US" sz="1500" b="1" dirty="0">
                  <a:latin typeface="Helvetica" charset="0"/>
                </a:rPr>
                <a:t>H-Ouabain, fraction of control</a:t>
              </a:r>
            </a:p>
          </p:txBody>
        </p:sp>
        <p:grpSp>
          <p:nvGrpSpPr>
            <p:cNvPr id="6" name="Group 571"/>
            <p:cNvGrpSpPr>
              <a:grpSpLocks/>
            </p:cNvGrpSpPr>
            <p:nvPr/>
          </p:nvGrpSpPr>
          <p:grpSpPr bwMode="auto">
            <a:xfrm>
              <a:off x="1647825" y="32505650"/>
              <a:ext cx="2605088" cy="2160588"/>
              <a:chOff x="1417" y="18472"/>
              <a:chExt cx="1529" cy="1254"/>
            </a:xfrm>
          </p:grpSpPr>
          <p:sp>
            <p:nvSpPr>
              <p:cNvPr id="164" name="Freeform 428"/>
              <p:cNvSpPr>
                <a:spLocks/>
              </p:cNvSpPr>
              <p:nvPr/>
            </p:nvSpPr>
            <p:spPr bwMode="auto">
              <a:xfrm>
                <a:off x="1509" y="18638"/>
                <a:ext cx="1416" cy="903"/>
              </a:xfrm>
              <a:custGeom>
                <a:avLst/>
                <a:gdLst>
                  <a:gd name="T0" fmla="*/ 14 w 1416"/>
                  <a:gd name="T1" fmla="*/ 0 h 903"/>
                  <a:gd name="T2" fmla="*/ 41 w 1416"/>
                  <a:gd name="T3" fmla="*/ 0 h 903"/>
                  <a:gd name="T4" fmla="*/ 72 w 1416"/>
                  <a:gd name="T5" fmla="*/ 4 h 903"/>
                  <a:gd name="T6" fmla="*/ 100 w 1416"/>
                  <a:gd name="T7" fmla="*/ 4 h 903"/>
                  <a:gd name="T8" fmla="*/ 127 w 1416"/>
                  <a:gd name="T9" fmla="*/ 7 h 903"/>
                  <a:gd name="T10" fmla="*/ 158 w 1416"/>
                  <a:gd name="T11" fmla="*/ 10 h 903"/>
                  <a:gd name="T12" fmla="*/ 185 w 1416"/>
                  <a:gd name="T13" fmla="*/ 13 h 903"/>
                  <a:gd name="T14" fmla="*/ 213 w 1416"/>
                  <a:gd name="T15" fmla="*/ 17 h 903"/>
                  <a:gd name="T16" fmla="*/ 244 w 1416"/>
                  <a:gd name="T17" fmla="*/ 20 h 903"/>
                  <a:gd name="T18" fmla="*/ 271 w 1416"/>
                  <a:gd name="T19" fmla="*/ 23 h 903"/>
                  <a:gd name="T20" fmla="*/ 299 w 1416"/>
                  <a:gd name="T21" fmla="*/ 29 h 903"/>
                  <a:gd name="T22" fmla="*/ 330 w 1416"/>
                  <a:gd name="T23" fmla="*/ 36 h 903"/>
                  <a:gd name="T24" fmla="*/ 357 w 1416"/>
                  <a:gd name="T25" fmla="*/ 42 h 903"/>
                  <a:gd name="T26" fmla="*/ 385 w 1416"/>
                  <a:gd name="T27" fmla="*/ 49 h 903"/>
                  <a:gd name="T28" fmla="*/ 416 w 1416"/>
                  <a:gd name="T29" fmla="*/ 58 h 903"/>
                  <a:gd name="T30" fmla="*/ 443 w 1416"/>
                  <a:gd name="T31" fmla="*/ 68 h 903"/>
                  <a:gd name="T32" fmla="*/ 471 w 1416"/>
                  <a:gd name="T33" fmla="*/ 78 h 903"/>
                  <a:gd name="T34" fmla="*/ 502 w 1416"/>
                  <a:gd name="T35" fmla="*/ 90 h 903"/>
                  <a:gd name="T36" fmla="*/ 529 w 1416"/>
                  <a:gd name="T37" fmla="*/ 103 h 903"/>
                  <a:gd name="T38" fmla="*/ 557 w 1416"/>
                  <a:gd name="T39" fmla="*/ 116 h 903"/>
                  <a:gd name="T40" fmla="*/ 588 w 1416"/>
                  <a:gd name="T41" fmla="*/ 132 h 903"/>
                  <a:gd name="T42" fmla="*/ 615 w 1416"/>
                  <a:gd name="T43" fmla="*/ 151 h 903"/>
                  <a:gd name="T44" fmla="*/ 643 w 1416"/>
                  <a:gd name="T45" fmla="*/ 171 h 903"/>
                  <a:gd name="T46" fmla="*/ 673 w 1416"/>
                  <a:gd name="T47" fmla="*/ 193 h 903"/>
                  <a:gd name="T48" fmla="*/ 701 w 1416"/>
                  <a:gd name="T49" fmla="*/ 216 h 903"/>
                  <a:gd name="T50" fmla="*/ 728 w 1416"/>
                  <a:gd name="T51" fmla="*/ 241 h 903"/>
                  <a:gd name="T52" fmla="*/ 759 w 1416"/>
                  <a:gd name="T53" fmla="*/ 270 h 903"/>
                  <a:gd name="T54" fmla="*/ 787 w 1416"/>
                  <a:gd name="T55" fmla="*/ 299 h 903"/>
                  <a:gd name="T56" fmla="*/ 814 w 1416"/>
                  <a:gd name="T57" fmla="*/ 328 h 903"/>
                  <a:gd name="T58" fmla="*/ 842 w 1416"/>
                  <a:gd name="T59" fmla="*/ 360 h 903"/>
                  <a:gd name="T60" fmla="*/ 873 w 1416"/>
                  <a:gd name="T61" fmla="*/ 396 h 903"/>
                  <a:gd name="T62" fmla="*/ 900 w 1416"/>
                  <a:gd name="T63" fmla="*/ 428 h 903"/>
                  <a:gd name="T64" fmla="*/ 928 w 1416"/>
                  <a:gd name="T65" fmla="*/ 463 h 903"/>
                  <a:gd name="T66" fmla="*/ 959 w 1416"/>
                  <a:gd name="T67" fmla="*/ 498 h 903"/>
                  <a:gd name="T68" fmla="*/ 986 w 1416"/>
                  <a:gd name="T69" fmla="*/ 534 h 903"/>
                  <a:gd name="T70" fmla="*/ 1014 w 1416"/>
                  <a:gd name="T71" fmla="*/ 569 h 903"/>
                  <a:gd name="T72" fmla="*/ 1045 w 1416"/>
                  <a:gd name="T73" fmla="*/ 601 h 903"/>
                  <a:gd name="T74" fmla="*/ 1072 w 1416"/>
                  <a:gd name="T75" fmla="*/ 637 h 903"/>
                  <a:gd name="T76" fmla="*/ 1100 w 1416"/>
                  <a:gd name="T77" fmla="*/ 669 h 903"/>
                  <a:gd name="T78" fmla="*/ 1130 w 1416"/>
                  <a:gd name="T79" fmla="*/ 698 h 903"/>
                  <a:gd name="T80" fmla="*/ 1158 w 1416"/>
                  <a:gd name="T81" fmla="*/ 727 h 903"/>
                  <a:gd name="T82" fmla="*/ 1185 w 1416"/>
                  <a:gd name="T83" fmla="*/ 752 h 903"/>
                  <a:gd name="T84" fmla="*/ 1216 w 1416"/>
                  <a:gd name="T85" fmla="*/ 778 h 903"/>
                  <a:gd name="T86" fmla="*/ 1244 w 1416"/>
                  <a:gd name="T87" fmla="*/ 800 h 903"/>
                  <a:gd name="T88" fmla="*/ 1271 w 1416"/>
                  <a:gd name="T89" fmla="*/ 823 h 903"/>
                  <a:gd name="T90" fmla="*/ 1302 w 1416"/>
                  <a:gd name="T91" fmla="*/ 842 h 903"/>
                  <a:gd name="T92" fmla="*/ 1330 w 1416"/>
                  <a:gd name="T93" fmla="*/ 861 h 903"/>
                  <a:gd name="T94" fmla="*/ 1357 w 1416"/>
                  <a:gd name="T95" fmla="*/ 878 h 903"/>
                  <a:gd name="T96" fmla="*/ 1388 w 1416"/>
                  <a:gd name="T97" fmla="*/ 890 h 903"/>
                  <a:gd name="T98" fmla="*/ 1416 w 1416"/>
                  <a:gd name="T99" fmla="*/ 903 h 9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16"/>
                  <a:gd name="T151" fmla="*/ 0 h 903"/>
                  <a:gd name="T152" fmla="*/ 1416 w 1416"/>
                  <a:gd name="T153" fmla="*/ 903 h 90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16" h="903">
                    <a:moveTo>
                      <a:pt x="0" y="0"/>
                    </a:moveTo>
                    <a:lnTo>
                      <a:pt x="14" y="0"/>
                    </a:lnTo>
                    <a:lnTo>
                      <a:pt x="27" y="0"/>
                    </a:lnTo>
                    <a:lnTo>
                      <a:pt x="41" y="0"/>
                    </a:lnTo>
                    <a:lnTo>
                      <a:pt x="58" y="4"/>
                    </a:lnTo>
                    <a:lnTo>
                      <a:pt x="72" y="4"/>
                    </a:lnTo>
                    <a:lnTo>
                      <a:pt x="86" y="4"/>
                    </a:lnTo>
                    <a:lnTo>
                      <a:pt x="100" y="4"/>
                    </a:lnTo>
                    <a:lnTo>
                      <a:pt x="113" y="7"/>
                    </a:lnTo>
                    <a:lnTo>
                      <a:pt x="127" y="7"/>
                    </a:lnTo>
                    <a:lnTo>
                      <a:pt x="144" y="10"/>
                    </a:lnTo>
                    <a:lnTo>
                      <a:pt x="158" y="10"/>
                    </a:lnTo>
                    <a:lnTo>
                      <a:pt x="172" y="10"/>
                    </a:lnTo>
                    <a:lnTo>
                      <a:pt x="185" y="13"/>
                    </a:lnTo>
                    <a:lnTo>
                      <a:pt x="199" y="13"/>
                    </a:lnTo>
                    <a:lnTo>
                      <a:pt x="213" y="17"/>
                    </a:lnTo>
                    <a:lnTo>
                      <a:pt x="230" y="17"/>
                    </a:lnTo>
                    <a:lnTo>
                      <a:pt x="244" y="20"/>
                    </a:lnTo>
                    <a:lnTo>
                      <a:pt x="258" y="23"/>
                    </a:lnTo>
                    <a:lnTo>
                      <a:pt x="271" y="23"/>
                    </a:lnTo>
                    <a:lnTo>
                      <a:pt x="285" y="26"/>
                    </a:lnTo>
                    <a:lnTo>
                      <a:pt x="299" y="29"/>
                    </a:lnTo>
                    <a:lnTo>
                      <a:pt x="316" y="33"/>
                    </a:lnTo>
                    <a:lnTo>
                      <a:pt x="330" y="36"/>
                    </a:lnTo>
                    <a:lnTo>
                      <a:pt x="344" y="39"/>
                    </a:lnTo>
                    <a:lnTo>
                      <a:pt x="357" y="42"/>
                    </a:lnTo>
                    <a:lnTo>
                      <a:pt x="371" y="45"/>
                    </a:lnTo>
                    <a:lnTo>
                      <a:pt x="385" y="49"/>
                    </a:lnTo>
                    <a:lnTo>
                      <a:pt x="399" y="52"/>
                    </a:lnTo>
                    <a:lnTo>
                      <a:pt x="416" y="58"/>
                    </a:lnTo>
                    <a:lnTo>
                      <a:pt x="429" y="61"/>
                    </a:lnTo>
                    <a:lnTo>
                      <a:pt x="443" y="68"/>
                    </a:lnTo>
                    <a:lnTo>
                      <a:pt x="457" y="71"/>
                    </a:lnTo>
                    <a:lnTo>
                      <a:pt x="471" y="78"/>
                    </a:lnTo>
                    <a:lnTo>
                      <a:pt x="484" y="84"/>
                    </a:lnTo>
                    <a:lnTo>
                      <a:pt x="502" y="90"/>
                    </a:lnTo>
                    <a:lnTo>
                      <a:pt x="515" y="94"/>
                    </a:lnTo>
                    <a:lnTo>
                      <a:pt x="529" y="103"/>
                    </a:lnTo>
                    <a:lnTo>
                      <a:pt x="543" y="110"/>
                    </a:lnTo>
                    <a:lnTo>
                      <a:pt x="557" y="116"/>
                    </a:lnTo>
                    <a:lnTo>
                      <a:pt x="570" y="126"/>
                    </a:lnTo>
                    <a:lnTo>
                      <a:pt x="588" y="132"/>
                    </a:lnTo>
                    <a:lnTo>
                      <a:pt x="601" y="142"/>
                    </a:lnTo>
                    <a:lnTo>
                      <a:pt x="615" y="151"/>
                    </a:lnTo>
                    <a:lnTo>
                      <a:pt x="629" y="161"/>
                    </a:lnTo>
                    <a:lnTo>
                      <a:pt x="643" y="171"/>
                    </a:lnTo>
                    <a:lnTo>
                      <a:pt x="656" y="180"/>
                    </a:lnTo>
                    <a:lnTo>
                      <a:pt x="673" y="193"/>
                    </a:lnTo>
                    <a:lnTo>
                      <a:pt x="687" y="203"/>
                    </a:lnTo>
                    <a:lnTo>
                      <a:pt x="701" y="216"/>
                    </a:lnTo>
                    <a:lnTo>
                      <a:pt x="715" y="229"/>
                    </a:lnTo>
                    <a:lnTo>
                      <a:pt x="728" y="241"/>
                    </a:lnTo>
                    <a:lnTo>
                      <a:pt x="742" y="254"/>
                    </a:lnTo>
                    <a:lnTo>
                      <a:pt x="759" y="270"/>
                    </a:lnTo>
                    <a:lnTo>
                      <a:pt x="773" y="283"/>
                    </a:lnTo>
                    <a:lnTo>
                      <a:pt x="787" y="299"/>
                    </a:lnTo>
                    <a:lnTo>
                      <a:pt x="801" y="312"/>
                    </a:lnTo>
                    <a:lnTo>
                      <a:pt x="814" y="328"/>
                    </a:lnTo>
                    <a:lnTo>
                      <a:pt x="828" y="344"/>
                    </a:lnTo>
                    <a:lnTo>
                      <a:pt x="842" y="360"/>
                    </a:lnTo>
                    <a:lnTo>
                      <a:pt x="859" y="376"/>
                    </a:lnTo>
                    <a:lnTo>
                      <a:pt x="873" y="396"/>
                    </a:lnTo>
                    <a:lnTo>
                      <a:pt x="886" y="412"/>
                    </a:lnTo>
                    <a:lnTo>
                      <a:pt x="900" y="428"/>
                    </a:lnTo>
                    <a:lnTo>
                      <a:pt x="914" y="447"/>
                    </a:lnTo>
                    <a:lnTo>
                      <a:pt x="928" y="463"/>
                    </a:lnTo>
                    <a:lnTo>
                      <a:pt x="945" y="482"/>
                    </a:lnTo>
                    <a:lnTo>
                      <a:pt x="959" y="498"/>
                    </a:lnTo>
                    <a:lnTo>
                      <a:pt x="972" y="515"/>
                    </a:lnTo>
                    <a:lnTo>
                      <a:pt x="986" y="534"/>
                    </a:lnTo>
                    <a:lnTo>
                      <a:pt x="1000" y="550"/>
                    </a:lnTo>
                    <a:lnTo>
                      <a:pt x="1014" y="569"/>
                    </a:lnTo>
                    <a:lnTo>
                      <a:pt x="1031" y="585"/>
                    </a:lnTo>
                    <a:lnTo>
                      <a:pt x="1045" y="601"/>
                    </a:lnTo>
                    <a:lnTo>
                      <a:pt x="1058" y="621"/>
                    </a:lnTo>
                    <a:lnTo>
                      <a:pt x="1072" y="637"/>
                    </a:lnTo>
                    <a:lnTo>
                      <a:pt x="1086" y="653"/>
                    </a:lnTo>
                    <a:lnTo>
                      <a:pt x="1100" y="669"/>
                    </a:lnTo>
                    <a:lnTo>
                      <a:pt x="1117" y="682"/>
                    </a:lnTo>
                    <a:lnTo>
                      <a:pt x="1130" y="698"/>
                    </a:lnTo>
                    <a:lnTo>
                      <a:pt x="1144" y="714"/>
                    </a:lnTo>
                    <a:lnTo>
                      <a:pt x="1158" y="727"/>
                    </a:lnTo>
                    <a:lnTo>
                      <a:pt x="1172" y="739"/>
                    </a:lnTo>
                    <a:lnTo>
                      <a:pt x="1185" y="752"/>
                    </a:lnTo>
                    <a:lnTo>
                      <a:pt x="1203" y="765"/>
                    </a:lnTo>
                    <a:lnTo>
                      <a:pt x="1216" y="778"/>
                    </a:lnTo>
                    <a:lnTo>
                      <a:pt x="1230" y="791"/>
                    </a:lnTo>
                    <a:lnTo>
                      <a:pt x="1244" y="800"/>
                    </a:lnTo>
                    <a:lnTo>
                      <a:pt x="1258" y="813"/>
                    </a:lnTo>
                    <a:lnTo>
                      <a:pt x="1271" y="823"/>
                    </a:lnTo>
                    <a:lnTo>
                      <a:pt x="1285" y="833"/>
                    </a:lnTo>
                    <a:lnTo>
                      <a:pt x="1302" y="842"/>
                    </a:lnTo>
                    <a:lnTo>
                      <a:pt x="1316" y="852"/>
                    </a:lnTo>
                    <a:lnTo>
                      <a:pt x="1330" y="861"/>
                    </a:lnTo>
                    <a:lnTo>
                      <a:pt x="1343" y="868"/>
                    </a:lnTo>
                    <a:lnTo>
                      <a:pt x="1357" y="878"/>
                    </a:lnTo>
                    <a:lnTo>
                      <a:pt x="1371" y="884"/>
                    </a:lnTo>
                    <a:lnTo>
                      <a:pt x="1388" y="890"/>
                    </a:lnTo>
                    <a:lnTo>
                      <a:pt x="1402" y="897"/>
                    </a:lnTo>
                    <a:lnTo>
                      <a:pt x="1416" y="903"/>
                    </a:lnTo>
                  </a:path>
                </a:pathLst>
              </a:custGeom>
              <a:noFill/>
              <a:ln w="11113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  <p:grpSp>
            <p:nvGrpSpPr>
              <p:cNvPr id="165" name="Group 484"/>
              <p:cNvGrpSpPr>
                <a:grpSpLocks/>
              </p:cNvGrpSpPr>
              <p:nvPr/>
            </p:nvGrpSpPr>
            <p:grpSpPr bwMode="auto">
              <a:xfrm>
                <a:off x="1509" y="18680"/>
                <a:ext cx="1409" cy="935"/>
                <a:chOff x="1509" y="18680"/>
                <a:chExt cx="1409" cy="935"/>
              </a:xfrm>
            </p:grpSpPr>
            <p:sp>
              <p:nvSpPr>
                <p:cNvPr id="252" name="Line 429"/>
                <p:cNvSpPr>
                  <a:spLocks noChangeShapeType="1"/>
                </p:cNvSpPr>
                <p:nvPr/>
              </p:nvSpPr>
              <p:spPr bwMode="auto">
                <a:xfrm>
                  <a:off x="1509" y="18680"/>
                  <a:ext cx="10" cy="3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3" name="Line 430"/>
                <p:cNvSpPr>
                  <a:spLocks noChangeShapeType="1"/>
                </p:cNvSpPr>
                <p:nvPr/>
              </p:nvSpPr>
              <p:spPr bwMode="auto">
                <a:xfrm>
                  <a:off x="1536" y="18687"/>
                  <a:ext cx="11" cy="3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4" name="Freeform 431"/>
                <p:cNvSpPr>
                  <a:spLocks/>
                </p:cNvSpPr>
                <p:nvPr/>
              </p:nvSpPr>
              <p:spPr bwMode="auto">
                <a:xfrm>
                  <a:off x="1564" y="18693"/>
                  <a:ext cx="10" cy="3"/>
                </a:xfrm>
                <a:custGeom>
                  <a:avLst/>
                  <a:gdLst>
                    <a:gd name="T0" fmla="*/ 0 w 10"/>
                    <a:gd name="T1" fmla="*/ 0 h 3"/>
                    <a:gd name="T2" fmla="*/ 3 w 10"/>
                    <a:gd name="T3" fmla="*/ 0 h 3"/>
                    <a:gd name="T4" fmla="*/ 10 w 10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"/>
                    <a:gd name="T11" fmla="*/ 10 w 10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10" y="3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55" name="Freeform 432"/>
                <p:cNvSpPr>
                  <a:spLocks/>
                </p:cNvSpPr>
                <p:nvPr/>
              </p:nvSpPr>
              <p:spPr bwMode="auto">
                <a:xfrm>
                  <a:off x="1591" y="18699"/>
                  <a:ext cx="11" cy="4"/>
                </a:xfrm>
                <a:custGeom>
                  <a:avLst/>
                  <a:gdLst>
                    <a:gd name="T0" fmla="*/ 0 w 11"/>
                    <a:gd name="T1" fmla="*/ 0 h 4"/>
                    <a:gd name="T2" fmla="*/ 4 w 11"/>
                    <a:gd name="T3" fmla="*/ 0 h 4"/>
                    <a:gd name="T4" fmla="*/ 11 w 11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4"/>
                    <a:gd name="T11" fmla="*/ 11 w 1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11" y="4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56" name="Freeform 433"/>
                <p:cNvSpPr>
                  <a:spLocks/>
                </p:cNvSpPr>
                <p:nvPr/>
              </p:nvSpPr>
              <p:spPr bwMode="auto">
                <a:xfrm>
                  <a:off x="1619" y="18709"/>
                  <a:ext cx="10" cy="3"/>
                </a:xfrm>
                <a:custGeom>
                  <a:avLst/>
                  <a:gdLst>
                    <a:gd name="T0" fmla="*/ 0 w 10"/>
                    <a:gd name="T1" fmla="*/ 0 h 3"/>
                    <a:gd name="T2" fmla="*/ 3 w 10"/>
                    <a:gd name="T3" fmla="*/ 0 h 3"/>
                    <a:gd name="T4" fmla="*/ 10 w 10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"/>
                    <a:gd name="T11" fmla="*/ 10 w 10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10" y="3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57" name="Freeform 434"/>
                <p:cNvSpPr>
                  <a:spLocks/>
                </p:cNvSpPr>
                <p:nvPr/>
              </p:nvSpPr>
              <p:spPr bwMode="auto">
                <a:xfrm>
                  <a:off x="1646" y="18719"/>
                  <a:ext cx="11" cy="3"/>
                </a:xfrm>
                <a:custGeom>
                  <a:avLst/>
                  <a:gdLst>
                    <a:gd name="T0" fmla="*/ 0 w 11"/>
                    <a:gd name="T1" fmla="*/ 0 h 3"/>
                    <a:gd name="T2" fmla="*/ 7 w 11"/>
                    <a:gd name="T3" fmla="*/ 0 h 3"/>
                    <a:gd name="T4" fmla="*/ 11 w 11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3"/>
                    <a:gd name="T11" fmla="*/ 11 w 1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3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1" y="3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58" name="Freeform 435"/>
                <p:cNvSpPr>
                  <a:spLocks/>
                </p:cNvSpPr>
                <p:nvPr/>
              </p:nvSpPr>
              <p:spPr bwMode="auto">
                <a:xfrm>
                  <a:off x="1674" y="18728"/>
                  <a:ext cx="10" cy="4"/>
                </a:xfrm>
                <a:custGeom>
                  <a:avLst/>
                  <a:gdLst>
                    <a:gd name="T0" fmla="*/ 0 w 10"/>
                    <a:gd name="T1" fmla="*/ 0 h 4"/>
                    <a:gd name="T2" fmla="*/ 7 w 10"/>
                    <a:gd name="T3" fmla="*/ 0 h 4"/>
                    <a:gd name="T4" fmla="*/ 10 w 10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"/>
                    <a:gd name="T11" fmla="*/ 10 w 10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0" y="4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59" name="Freeform 436"/>
                <p:cNvSpPr>
                  <a:spLocks/>
                </p:cNvSpPr>
                <p:nvPr/>
              </p:nvSpPr>
              <p:spPr bwMode="auto">
                <a:xfrm>
                  <a:off x="1701" y="18738"/>
                  <a:ext cx="11" cy="6"/>
                </a:xfrm>
                <a:custGeom>
                  <a:avLst/>
                  <a:gdLst>
                    <a:gd name="T0" fmla="*/ 0 w 11"/>
                    <a:gd name="T1" fmla="*/ 0 h 6"/>
                    <a:gd name="T2" fmla="*/ 7 w 11"/>
                    <a:gd name="T3" fmla="*/ 3 h 6"/>
                    <a:gd name="T4" fmla="*/ 11 w 11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6"/>
                    <a:gd name="T11" fmla="*/ 11 w 1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6">
                      <a:moveTo>
                        <a:pt x="0" y="0"/>
                      </a:moveTo>
                      <a:lnTo>
                        <a:pt x="7" y="3"/>
                      </a:lnTo>
                      <a:lnTo>
                        <a:pt x="11" y="6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60" name="Line 437"/>
                <p:cNvSpPr>
                  <a:spLocks noChangeShapeType="1"/>
                </p:cNvSpPr>
                <p:nvPr/>
              </p:nvSpPr>
              <p:spPr bwMode="auto">
                <a:xfrm>
                  <a:off x="1729" y="18751"/>
                  <a:ext cx="10" cy="3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61" name="Line 438"/>
                <p:cNvSpPr>
                  <a:spLocks noChangeShapeType="1"/>
                </p:cNvSpPr>
                <p:nvPr/>
              </p:nvSpPr>
              <p:spPr bwMode="auto">
                <a:xfrm>
                  <a:off x="1756" y="18767"/>
                  <a:ext cx="11" cy="3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62" name="Line 439"/>
                <p:cNvSpPr>
                  <a:spLocks noChangeShapeType="1"/>
                </p:cNvSpPr>
                <p:nvPr/>
              </p:nvSpPr>
              <p:spPr bwMode="auto">
                <a:xfrm>
                  <a:off x="1784" y="18783"/>
                  <a:ext cx="10" cy="3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63" name="Line 440"/>
                <p:cNvSpPr>
                  <a:spLocks noChangeShapeType="1"/>
                </p:cNvSpPr>
                <p:nvPr/>
              </p:nvSpPr>
              <p:spPr bwMode="auto">
                <a:xfrm>
                  <a:off x="1811" y="18799"/>
                  <a:ext cx="11" cy="7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64" name="Line 441"/>
                <p:cNvSpPr>
                  <a:spLocks noChangeShapeType="1"/>
                </p:cNvSpPr>
                <p:nvPr/>
              </p:nvSpPr>
              <p:spPr bwMode="auto">
                <a:xfrm>
                  <a:off x="1839" y="18815"/>
                  <a:ext cx="10" cy="7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65" name="Line 442"/>
                <p:cNvSpPr>
                  <a:spLocks noChangeShapeType="1"/>
                </p:cNvSpPr>
                <p:nvPr/>
              </p:nvSpPr>
              <p:spPr bwMode="auto">
                <a:xfrm>
                  <a:off x="1866" y="18838"/>
                  <a:ext cx="11" cy="6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66" name="Line 443"/>
                <p:cNvSpPr>
                  <a:spLocks noChangeShapeType="1"/>
                </p:cNvSpPr>
                <p:nvPr/>
              </p:nvSpPr>
              <p:spPr bwMode="auto">
                <a:xfrm>
                  <a:off x="1894" y="18860"/>
                  <a:ext cx="10" cy="10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67" name="Freeform 444"/>
                <p:cNvSpPr>
                  <a:spLocks/>
                </p:cNvSpPr>
                <p:nvPr/>
              </p:nvSpPr>
              <p:spPr bwMode="auto">
                <a:xfrm>
                  <a:off x="1921" y="18883"/>
                  <a:ext cx="11" cy="9"/>
                </a:xfrm>
                <a:custGeom>
                  <a:avLst/>
                  <a:gdLst>
                    <a:gd name="T0" fmla="*/ 0 w 11"/>
                    <a:gd name="T1" fmla="*/ 0 h 9"/>
                    <a:gd name="T2" fmla="*/ 4 w 11"/>
                    <a:gd name="T3" fmla="*/ 3 h 9"/>
                    <a:gd name="T4" fmla="*/ 11 w 11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9"/>
                    <a:gd name="T11" fmla="*/ 11 w 11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9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11" y="9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68" name="Freeform 445"/>
                <p:cNvSpPr>
                  <a:spLocks/>
                </p:cNvSpPr>
                <p:nvPr/>
              </p:nvSpPr>
              <p:spPr bwMode="auto">
                <a:xfrm>
                  <a:off x="1949" y="18908"/>
                  <a:ext cx="10" cy="10"/>
                </a:xfrm>
                <a:custGeom>
                  <a:avLst/>
                  <a:gdLst>
                    <a:gd name="T0" fmla="*/ 0 w 10"/>
                    <a:gd name="T1" fmla="*/ 0 h 10"/>
                    <a:gd name="T2" fmla="*/ 3 w 10"/>
                    <a:gd name="T3" fmla="*/ 4 h 10"/>
                    <a:gd name="T4" fmla="*/ 10 w 10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0"/>
                    <a:gd name="T11" fmla="*/ 10 w 10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0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69" name="Freeform 446"/>
                <p:cNvSpPr>
                  <a:spLocks/>
                </p:cNvSpPr>
                <p:nvPr/>
              </p:nvSpPr>
              <p:spPr bwMode="auto">
                <a:xfrm>
                  <a:off x="1973" y="18934"/>
                  <a:ext cx="10" cy="10"/>
                </a:xfrm>
                <a:custGeom>
                  <a:avLst/>
                  <a:gdLst>
                    <a:gd name="T0" fmla="*/ 0 w 10"/>
                    <a:gd name="T1" fmla="*/ 0 h 10"/>
                    <a:gd name="T2" fmla="*/ 7 w 10"/>
                    <a:gd name="T3" fmla="*/ 6 h 10"/>
                    <a:gd name="T4" fmla="*/ 10 w 10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0"/>
                    <a:gd name="T11" fmla="*/ 10 w 10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0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70" name="Line 447"/>
                <p:cNvSpPr>
                  <a:spLocks noChangeShapeType="1"/>
                </p:cNvSpPr>
                <p:nvPr/>
              </p:nvSpPr>
              <p:spPr bwMode="auto">
                <a:xfrm>
                  <a:off x="2000" y="18960"/>
                  <a:ext cx="11" cy="9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71" name="Line 448"/>
                <p:cNvSpPr>
                  <a:spLocks noChangeShapeType="1"/>
                </p:cNvSpPr>
                <p:nvPr/>
              </p:nvSpPr>
              <p:spPr bwMode="auto">
                <a:xfrm>
                  <a:off x="2024" y="18985"/>
                  <a:ext cx="7" cy="10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72" name="Freeform 449"/>
                <p:cNvSpPr>
                  <a:spLocks/>
                </p:cNvSpPr>
                <p:nvPr/>
              </p:nvSpPr>
              <p:spPr bwMode="auto">
                <a:xfrm>
                  <a:off x="2045" y="19011"/>
                  <a:ext cx="10" cy="10"/>
                </a:xfrm>
                <a:custGeom>
                  <a:avLst/>
                  <a:gdLst>
                    <a:gd name="T0" fmla="*/ 0 w 10"/>
                    <a:gd name="T1" fmla="*/ 0 h 10"/>
                    <a:gd name="T2" fmla="*/ 7 w 10"/>
                    <a:gd name="T3" fmla="*/ 7 h 10"/>
                    <a:gd name="T4" fmla="*/ 10 w 10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0"/>
                    <a:gd name="T11" fmla="*/ 10 w 10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0">
                      <a:moveTo>
                        <a:pt x="0" y="0"/>
                      </a:moveTo>
                      <a:lnTo>
                        <a:pt x="7" y="7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73" name="Line 450"/>
                <p:cNvSpPr>
                  <a:spLocks noChangeShapeType="1"/>
                </p:cNvSpPr>
                <p:nvPr/>
              </p:nvSpPr>
              <p:spPr bwMode="auto">
                <a:xfrm>
                  <a:off x="2069" y="19037"/>
                  <a:ext cx="7" cy="9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74" name="Freeform 451"/>
                <p:cNvSpPr>
                  <a:spLocks/>
                </p:cNvSpPr>
                <p:nvPr/>
              </p:nvSpPr>
              <p:spPr bwMode="auto">
                <a:xfrm>
                  <a:off x="2090" y="19063"/>
                  <a:ext cx="10" cy="9"/>
                </a:xfrm>
                <a:custGeom>
                  <a:avLst/>
                  <a:gdLst>
                    <a:gd name="T0" fmla="*/ 0 w 10"/>
                    <a:gd name="T1" fmla="*/ 0 h 9"/>
                    <a:gd name="T2" fmla="*/ 7 w 10"/>
                    <a:gd name="T3" fmla="*/ 6 h 9"/>
                    <a:gd name="T4" fmla="*/ 10 w 10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9"/>
                    <a:gd name="T11" fmla="*/ 10 w 10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9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0" y="9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75" name="Line 452"/>
                <p:cNvSpPr>
                  <a:spLocks noChangeShapeType="1"/>
                </p:cNvSpPr>
                <p:nvPr/>
              </p:nvSpPr>
              <p:spPr bwMode="auto">
                <a:xfrm>
                  <a:off x="2114" y="19088"/>
                  <a:ext cx="7" cy="10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76" name="Freeform 453"/>
                <p:cNvSpPr>
                  <a:spLocks/>
                </p:cNvSpPr>
                <p:nvPr/>
              </p:nvSpPr>
              <p:spPr bwMode="auto">
                <a:xfrm>
                  <a:off x="2134" y="19114"/>
                  <a:ext cx="7" cy="10"/>
                </a:xfrm>
                <a:custGeom>
                  <a:avLst/>
                  <a:gdLst>
                    <a:gd name="T0" fmla="*/ 0 w 7"/>
                    <a:gd name="T1" fmla="*/ 0 h 10"/>
                    <a:gd name="T2" fmla="*/ 4 w 7"/>
                    <a:gd name="T3" fmla="*/ 6 h 10"/>
                    <a:gd name="T4" fmla="*/ 7 w 7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0"/>
                    <a:gd name="T11" fmla="*/ 7 w 7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0">
                      <a:moveTo>
                        <a:pt x="0" y="0"/>
                      </a:moveTo>
                      <a:lnTo>
                        <a:pt x="4" y="6"/>
                      </a:lnTo>
                      <a:lnTo>
                        <a:pt x="7" y="10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77" name="Line 454"/>
                <p:cNvSpPr>
                  <a:spLocks noChangeShapeType="1"/>
                </p:cNvSpPr>
                <p:nvPr/>
              </p:nvSpPr>
              <p:spPr bwMode="auto">
                <a:xfrm>
                  <a:off x="2155" y="19140"/>
                  <a:ext cx="7" cy="9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78" name="Freeform 455"/>
                <p:cNvSpPr>
                  <a:spLocks/>
                </p:cNvSpPr>
                <p:nvPr/>
              </p:nvSpPr>
              <p:spPr bwMode="auto">
                <a:xfrm>
                  <a:off x="2176" y="19165"/>
                  <a:ext cx="10" cy="10"/>
                </a:xfrm>
                <a:custGeom>
                  <a:avLst/>
                  <a:gdLst>
                    <a:gd name="T0" fmla="*/ 0 w 10"/>
                    <a:gd name="T1" fmla="*/ 0 h 10"/>
                    <a:gd name="T2" fmla="*/ 6 w 10"/>
                    <a:gd name="T3" fmla="*/ 7 h 10"/>
                    <a:gd name="T4" fmla="*/ 10 w 10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0"/>
                    <a:gd name="T11" fmla="*/ 10 w 10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0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79" name="Line 456"/>
                <p:cNvSpPr>
                  <a:spLocks noChangeShapeType="1"/>
                </p:cNvSpPr>
                <p:nvPr/>
              </p:nvSpPr>
              <p:spPr bwMode="auto">
                <a:xfrm>
                  <a:off x="2200" y="19191"/>
                  <a:ext cx="6" cy="10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80" name="Freeform 457"/>
                <p:cNvSpPr>
                  <a:spLocks/>
                </p:cNvSpPr>
                <p:nvPr/>
              </p:nvSpPr>
              <p:spPr bwMode="auto">
                <a:xfrm>
                  <a:off x="2217" y="19217"/>
                  <a:ext cx="10" cy="9"/>
                </a:xfrm>
                <a:custGeom>
                  <a:avLst/>
                  <a:gdLst>
                    <a:gd name="T0" fmla="*/ 0 w 10"/>
                    <a:gd name="T1" fmla="*/ 0 h 9"/>
                    <a:gd name="T2" fmla="*/ 7 w 10"/>
                    <a:gd name="T3" fmla="*/ 6 h 9"/>
                    <a:gd name="T4" fmla="*/ 10 w 10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9"/>
                    <a:gd name="T11" fmla="*/ 10 w 10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9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0" y="9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81" name="Line 458"/>
                <p:cNvSpPr>
                  <a:spLocks noChangeShapeType="1"/>
                </p:cNvSpPr>
                <p:nvPr/>
              </p:nvSpPr>
              <p:spPr bwMode="auto">
                <a:xfrm>
                  <a:off x="2241" y="19242"/>
                  <a:ext cx="7" cy="10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82" name="Freeform 459"/>
                <p:cNvSpPr>
                  <a:spLocks/>
                </p:cNvSpPr>
                <p:nvPr/>
              </p:nvSpPr>
              <p:spPr bwMode="auto">
                <a:xfrm>
                  <a:off x="2265" y="19268"/>
                  <a:ext cx="10" cy="10"/>
                </a:xfrm>
                <a:custGeom>
                  <a:avLst/>
                  <a:gdLst>
                    <a:gd name="T0" fmla="*/ 0 w 10"/>
                    <a:gd name="T1" fmla="*/ 0 h 10"/>
                    <a:gd name="T2" fmla="*/ 3 w 10"/>
                    <a:gd name="T3" fmla="*/ 3 h 10"/>
                    <a:gd name="T4" fmla="*/ 10 w 10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0"/>
                    <a:gd name="T11" fmla="*/ 10 w 10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0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83" name="Line 460"/>
                <p:cNvSpPr>
                  <a:spLocks noChangeShapeType="1"/>
                </p:cNvSpPr>
                <p:nvPr/>
              </p:nvSpPr>
              <p:spPr bwMode="auto">
                <a:xfrm>
                  <a:off x="2289" y="19294"/>
                  <a:ext cx="7" cy="10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84" name="Line 461"/>
                <p:cNvSpPr>
                  <a:spLocks noChangeShapeType="1"/>
                </p:cNvSpPr>
                <p:nvPr/>
              </p:nvSpPr>
              <p:spPr bwMode="auto">
                <a:xfrm>
                  <a:off x="2310" y="19320"/>
                  <a:ext cx="6" cy="9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85" name="Freeform 462"/>
                <p:cNvSpPr>
                  <a:spLocks/>
                </p:cNvSpPr>
                <p:nvPr/>
              </p:nvSpPr>
              <p:spPr bwMode="auto">
                <a:xfrm>
                  <a:off x="2334" y="19345"/>
                  <a:ext cx="10" cy="10"/>
                </a:xfrm>
                <a:custGeom>
                  <a:avLst/>
                  <a:gdLst>
                    <a:gd name="T0" fmla="*/ 0 w 10"/>
                    <a:gd name="T1" fmla="*/ 0 h 10"/>
                    <a:gd name="T2" fmla="*/ 3 w 10"/>
                    <a:gd name="T3" fmla="*/ 3 h 10"/>
                    <a:gd name="T4" fmla="*/ 10 w 10"/>
                    <a:gd name="T5" fmla="*/ 10 h 10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0"/>
                    <a:gd name="T11" fmla="*/ 10 w 10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0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86" name="Line 463"/>
                <p:cNvSpPr>
                  <a:spLocks noChangeShapeType="1"/>
                </p:cNvSpPr>
                <p:nvPr/>
              </p:nvSpPr>
              <p:spPr bwMode="auto">
                <a:xfrm>
                  <a:off x="2358" y="19371"/>
                  <a:ext cx="10" cy="6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87" name="Line 464"/>
                <p:cNvSpPr>
                  <a:spLocks noChangeShapeType="1"/>
                </p:cNvSpPr>
                <p:nvPr/>
              </p:nvSpPr>
              <p:spPr bwMode="auto">
                <a:xfrm>
                  <a:off x="2385" y="19393"/>
                  <a:ext cx="10" cy="10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88" name="Line 465"/>
                <p:cNvSpPr>
                  <a:spLocks noChangeShapeType="1"/>
                </p:cNvSpPr>
                <p:nvPr/>
              </p:nvSpPr>
              <p:spPr bwMode="auto">
                <a:xfrm>
                  <a:off x="2413" y="19419"/>
                  <a:ext cx="10" cy="7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89" name="Line 466"/>
                <p:cNvSpPr>
                  <a:spLocks noChangeShapeType="1"/>
                </p:cNvSpPr>
                <p:nvPr/>
              </p:nvSpPr>
              <p:spPr bwMode="auto">
                <a:xfrm>
                  <a:off x="2440" y="19442"/>
                  <a:ext cx="10" cy="6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90" name="Line 467"/>
                <p:cNvSpPr>
                  <a:spLocks noChangeShapeType="1"/>
                </p:cNvSpPr>
                <p:nvPr/>
              </p:nvSpPr>
              <p:spPr bwMode="auto">
                <a:xfrm>
                  <a:off x="2468" y="19461"/>
                  <a:ext cx="10" cy="6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91" name="Line 468"/>
                <p:cNvSpPr>
                  <a:spLocks noChangeShapeType="1"/>
                </p:cNvSpPr>
                <p:nvPr/>
              </p:nvSpPr>
              <p:spPr bwMode="auto">
                <a:xfrm>
                  <a:off x="2495" y="19480"/>
                  <a:ext cx="10" cy="7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92" name="Line 469"/>
                <p:cNvSpPr>
                  <a:spLocks noChangeShapeType="1"/>
                </p:cNvSpPr>
                <p:nvPr/>
              </p:nvSpPr>
              <p:spPr bwMode="auto">
                <a:xfrm>
                  <a:off x="2523" y="19496"/>
                  <a:ext cx="10" cy="7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93" name="Freeform 470"/>
                <p:cNvSpPr>
                  <a:spLocks/>
                </p:cNvSpPr>
                <p:nvPr/>
              </p:nvSpPr>
              <p:spPr bwMode="auto">
                <a:xfrm>
                  <a:off x="2550" y="19512"/>
                  <a:ext cx="10" cy="7"/>
                </a:xfrm>
                <a:custGeom>
                  <a:avLst/>
                  <a:gdLst>
                    <a:gd name="T0" fmla="*/ 0 w 10"/>
                    <a:gd name="T1" fmla="*/ 0 h 7"/>
                    <a:gd name="T2" fmla="*/ 4 w 10"/>
                    <a:gd name="T3" fmla="*/ 0 h 7"/>
                    <a:gd name="T4" fmla="*/ 10 w 10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7"/>
                    <a:gd name="T11" fmla="*/ 10 w 10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7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10" y="7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94" name="Freeform 471"/>
                <p:cNvSpPr>
                  <a:spLocks/>
                </p:cNvSpPr>
                <p:nvPr/>
              </p:nvSpPr>
              <p:spPr bwMode="auto">
                <a:xfrm>
                  <a:off x="2578" y="19528"/>
                  <a:ext cx="10" cy="4"/>
                </a:xfrm>
                <a:custGeom>
                  <a:avLst/>
                  <a:gdLst>
                    <a:gd name="T0" fmla="*/ 0 w 10"/>
                    <a:gd name="T1" fmla="*/ 0 h 4"/>
                    <a:gd name="T2" fmla="*/ 3 w 10"/>
                    <a:gd name="T3" fmla="*/ 0 h 4"/>
                    <a:gd name="T4" fmla="*/ 10 w 10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"/>
                    <a:gd name="T11" fmla="*/ 10 w 10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10" y="4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95" name="Freeform 472"/>
                <p:cNvSpPr>
                  <a:spLocks/>
                </p:cNvSpPr>
                <p:nvPr/>
              </p:nvSpPr>
              <p:spPr bwMode="auto">
                <a:xfrm>
                  <a:off x="2605" y="19541"/>
                  <a:ext cx="10" cy="3"/>
                </a:xfrm>
                <a:custGeom>
                  <a:avLst/>
                  <a:gdLst>
                    <a:gd name="T0" fmla="*/ 0 w 10"/>
                    <a:gd name="T1" fmla="*/ 0 h 3"/>
                    <a:gd name="T2" fmla="*/ 4 w 10"/>
                    <a:gd name="T3" fmla="*/ 0 h 3"/>
                    <a:gd name="T4" fmla="*/ 10 w 10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"/>
                    <a:gd name="T11" fmla="*/ 10 w 10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10" y="3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96" name="Freeform 473"/>
                <p:cNvSpPr>
                  <a:spLocks/>
                </p:cNvSpPr>
                <p:nvPr/>
              </p:nvSpPr>
              <p:spPr bwMode="auto">
                <a:xfrm>
                  <a:off x="2633" y="19551"/>
                  <a:ext cx="10" cy="3"/>
                </a:xfrm>
                <a:custGeom>
                  <a:avLst/>
                  <a:gdLst>
                    <a:gd name="T0" fmla="*/ 0 w 10"/>
                    <a:gd name="T1" fmla="*/ 0 h 3"/>
                    <a:gd name="T2" fmla="*/ 6 w 10"/>
                    <a:gd name="T3" fmla="*/ 0 h 3"/>
                    <a:gd name="T4" fmla="*/ 10 w 10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"/>
                    <a:gd name="T11" fmla="*/ 10 w 10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0" y="3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97" name="Freeform 474"/>
                <p:cNvSpPr>
                  <a:spLocks/>
                </p:cNvSpPr>
                <p:nvPr/>
              </p:nvSpPr>
              <p:spPr bwMode="auto">
                <a:xfrm>
                  <a:off x="2660" y="19561"/>
                  <a:ext cx="10" cy="3"/>
                </a:xfrm>
                <a:custGeom>
                  <a:avLst/>
                  <a:gdLst>
                    <a:gd name="T0" fmla="*/ 0 w 10"/>
                    <a:gd name="T1" fmla="*/ 0 h 3"/>
                    <a:gd name="T2" fmla="*/ 7 w 10"/>
                    <a:gd name="T3" fmla="*/ 3 h 3"/>
                    <a:gd name="T4" fmla="*/ 10 w 10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"/>
                    <a:gd name="T11" fmla="*/ 10 w 10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">
                      <a:moveTo>
                        <a:pt x="0" y="0"/>
                      </a:moveTo>
                      <a:lnTo>
                        <a:pt x="7" y="3"/>
                      </a:lnTo>
                      <a:lnTo>
                        <a:pt x="10" y="3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98" name="Freeform 475"/>
                <p:cNvSpPr>
                  <a:spLocks/>
                </p:cNvSpPr>
                <p:nvPr/>
              </p:nvSpPr>
              <p:spPr bwMode="auto">
                <a:xfrm>
                  <a:off x="2688" y="19570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6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99" name="Line 476"/>
                <p:cNvSpPr>
                  <a:spLocks noChangeShapeType="1"/>
                </p:cNvSpPr>
                <p:nvPr/>
              </p:nvSpPr>
              <p:spPr bwMode="auto">
                <a:xfrm>
                  <a:off x="2715" y="19577"/>
                  <a:ext cx="10" cy="3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00" name="Line 477"/>
                <p:cNvSpPr>
                  <a:spLocks noChangeShapeType="1"/>
                </p:cNvSpPr>
                <p:nvPr/>
              </p:nvSpPr>
              <p:spPr bwMode="auto">
                <a:xfrm>
                  <a:off x="2743" y="19583"/>
                  <a:ext cx="10" cy="3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01" name="Line 478"/>
                <p:cNvSpPr>
                  <a:spLocks noChangeShapeType="1"/>
                </p:cNvSpPr>
                <p:nvPr/>
              </p:nvSpPr>
              <p:spPr bwMode="auto">
                <a:xfrm>
                  <a:off x="2770" y="19589"/>
                  <a:ext cx="10" cy="4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02" name="Line 479"/>
                <p:cNvSpPr>
                  <a:spLocks noChangeShapeType="1"/>
                </p:cNvSpPr>
                <p:nvPr/>
              </p:nvSpPr>
              <p:spPr bwMode="auto">
                <a:xfrm>
                  <a:off x="2798" y="19596"/>
                  <a:ext cx="10" cy="3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03" name="Line 480"/>
                <p:cNvSpPr>
                  <a:spLocks noChangeShapeType="1"/>
                </p:cNvSpPr>
                <p:nvPr/>
              </p:nvSpPr>
              <p:spPr bwMode="auto">
                <a:xfrm>
                  <a:off x="2825" y="19602"/>
                  <a:ext cx="10" cy="1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04" name="Line 481"/>
                <p:cNvSpPr>
                  <a:spLocks noChangeShapeType="1"/>
                </p:cNvSpPr>
                <p:nvPr/>
              </p:nvSpPr>
              <p:spPr bwMode="auto">
                <a:xfrm>
                  <a:off x="2852" y="19606"/>
                  <a:ext cx="11" cy="3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05" name="Line 482"/>
                <p:cNvSpPr>
                  <a:spLocks noChangeShapeType="1"/>
                </p:cNvSpPr>
                <p:nvPr/>
              </p:nvSpPr>
              <p:spPr bwMode="auto">
                <a:xfrm>
                  <a:off x="2880" y="19609"/>
                  <a:ext cx="10" cy="3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06" name="Freeform 483"/>
                <p:cNvSpPr>
                  <a:spLocks/>
                </p:cNvSpPr>
                <p:nvPr/>
              </p:nvSpPr>
              <p:spPr bwMode="auto">
                <a:xfrm>
                  <a:off x="2907" y="19612"/>
                  <a:ext cx="11" cy="3"/>
                </a:xfrm>
                <a:custGeom>
                  <a:avLst/>
                  <a:gdLst>
                    <a:gd name="T0" fmla="*/ 0 w 11"/>
                    <a:gd name="T1" fmla="*/ 0 h 3"/>
                    <a:gd name="T2" fmla="*/ 4 w 11"/>
                    <a:gd name="T3" fmla="*/ 0 h 3"/>
                    <a:gd name="T4" fmla="*/ 11 w 11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3"/>
                    <a:gd name="T11" fmla="*/ 11 w 1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3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11" y="3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66" name="Group 499"/>
              <p:cNvGrpSpPr>
                <a:grpSpLocks/>
              </p:cNvGrpSpPr>
              <p:nvPr/>
            </p:nvGrpSpPr>
            <p:grpSpPr bwMode="auto">
              <a:xfrm>
                <a:off x="1509" y="18683"/>
                <a:ext cx="1409" cy="935"/>
                <a:chOff x="1509" y="18683"/>
                <a:chExt cx="1409" cy="935"/>
              </a:xfrm>
            </p:grpSpPr>
            <p:sp>
              <p:nvSpPr>
                <p:cNvPr id="238" name="Freeform 485"/>
                <p:cNvSpPr>
                  <a:spLocks/>
                </p:cNvSpPr>
                <p:nvPr/>
              </p:nvSpPr>
              <p:spPr bwMode="auto">
                <a:xfrm>
                  <a:off x="1509" y="18683"/>
                  <a:ext cx="69" cy="20"/>
                </a:xfrm>
                <a:custGeom>
                  <a:avLst/>
                  <a:gdLst>
                    <a:gd name="T0" fmla="*/ 0 w 69"/>
                    <a:gd name="T1" fmla="*/ 0 h 20"/>
                    <a:gd name="T2" fmla="*/ 14 w 69"/>
                    <a:gd name="T3" fmla="*/ 4 h 20"/>
                    <a:gd name="T4" fmla="*/ 27 w 69"/>
                    <a:gd name="T5" fmla="*/ 7 h 20"/>
                    <a:gd name="T6" fmla="*/ 41 w 69"/>
                    <a:gd name="T7" fmla="*/ 13 h 20"/>
                    <a:gd name="T8" fmla="*/ 58 w 69"/>
                    <a:gd name="T9" fmla="*/ 16 h 20"/>
                    <a:gd name="T10" fmla="*/ 69 w 69"/>
                    <a:gd name="T11" fmla="*/ 20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9"/>
                    <a:gd name="T19" fmla="*/ 0 h 20"/>
                    <a:gd name="T20" fmla="*/ 69 w 69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9" h="20">
                      <a:moveTo>
                        <a:pt x="0" y="0"/>
                      </a:moveTo>
                      <a:lnTo>
                        <a:pt x="14" y="4"/>
                      </a:lnTo>
                      <a:lnTo>
                        <a:pt x="27" y="7"/>
                      </a:lnTo>
                      <a:lnTo>
                        <a:pt x="41" y="13"/>
                      </a:lnTo>
                      <a:lnTo>
                        <a:pt x="58" y="16"/>
                      </a:lnTo>
                      <a:lnTo>
                        <a:pt x="69" y="20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39" name="Freeform 486"/>
                <p:cNvSpPr>
                  <a:spLocks/>
                </p:cNvSpPr>
                <p:nvPr/>
              </p:nvSpPr>
              <p:spPr bwMode="auto">
                <a:xfrm>
                  <a:off x="1619" y="18716"/>
                  <a:ext cx="69" cy="28"/>
                </a:xfrm>
                <a:custGeom>
                  <a:avLst/>
                  <a:gdLst>
                    <a:gd name="T0" fmla="*/ 0 w 69"/>
                    <a:gd name="T1" fmla="*/ 0 h 28"/>
                    <a:gd name="T2" fmla="*/ 3 w 69"/>
                    <a:gd name="T3" fmla="*/ 0 h 28"/>
                    <a:gd name="T4" fmla="*/ 17 w 69"/>
                    <a:gd name="T5" fmla="*/ 6 h 28"/>
                    <a:gd name="T6" fmla="*/ 34 w 69"/>
                    <a:gd name="T7" fmla="*/ 12 h 28"/>
                    <a:gd name="T8" fmla="*/ 48 w 69"/>
                    <a:gd name="T9" fmla="*/ 19 h 28"/>
                    <a:gd name="T10" fmla="*/ 62 w 69"/>
                    <a:gd name="T11" fmla="*/ 25 h 28"/>
                    <a:gd name="T12" fmla="*/ 69 w 69"/>
                    <a:gd name="T13" fmla="*/ 28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8"/>
                    <a:gd name="T23" fmla="*/ 69 w 6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8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17" y="6"/>
                      </a:lnTo>
                      <a:lnTo>
                        <a:pt x="34" y="12"/>
                      </a:lnTo>
                      <a:lnTo>
                        <a:pt x="48" y="19"/>
                      </a:lnTo>
                      <a:lnTo>
                        <a:pt x="62" y="25"/>
                      </a:lnTo>
                      <a:lnTo>
                        <a:pt x="69" y="28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40" name="Freeform 487"/>
                <p:cNvSpPr>
                  <a:spLocks/>
                </p:cNvSpPr>
                <p:nvPr/>
              </p:nvSpPr>
              <p:spPr bwMode="auto">
                <a:xfrm>
                  <a:off x="1729" y="18764"/>
                  <a:ext cx="69" cy="42"/>
                </a:xfrm>
                <a:custGeom>
                  <a:avLst/>
                  <a:gdLst>
                    <a:gd name="T0" fmla="*/ 0 w 69"/>
                    <a:gd name="T1" fmla="*/ 0 h 42"/>
                    <a:gd name="T2" fmla="*/ 10 w 69"/>
                    <a:gd name="T3" fmla="*/ 3 h 42"/>
                    <a:gd name="T4" fmla="*/ 24 w 69"/>
                    <a:gd name="T5" fmla="*/ 13 h 42"/>
                    <a:gd name="T6" fmla="*/ 38 w 69"/>
                    <a:gd name="T7" fmla="*/ 22 h 42"/>
                    <a:gd name="T8" fmla="*/ 51 w 69"/>
                    <a:gd name="T9" fmla="*/ 29 h 42"/>
                    <a:gd name="T10" fmla="*/ 65 w 69"/>
                    <a:gd name="T11" fmla="*/ 38 h 42"/>
                    <a:gd name="T12" fmla="*/ 69 w 69"/>
                    <a:gd name="T13" fmla="*/ 42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42"/>
                    <a:gd name="T23" fmla="*/ 69 w 69"/>
                    <a:gd name="T24" fmla="*/ 42 h 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42">
                      <a:moveTo>
                        <a:pt x="0" y="0"/>
                      </a:moveTo>
                      <a:lnTo>
                        <a:pt x="10" y="3"/>
                      </a:lnTo>
                      <a:lnTo>
                        <a:pt x="24" y="13"/>
                      </a:lnTo>
                      <a:lnTo>
                        <a:pt x="38" y="22"/>
                      </a:lnTo>
                      <a:lnTo>
                        <a:pt x="51" y="29"/>
                      </a:lnTo>
                      <a:lnTo>
                        <a:pt x="65" y="38"/>
                      </a:lnTo>
                      <a:lnTo>
                        <a:pt x="69" y="42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41" name="Freeform 488"/>
                <p:cNvSpPr>
                  <a:spLocks/>
                </p:cNvSpPr>
                <p:nvPr/>
              </p:nvSpPr>
              <p:spPr bwMode="auto">
                <a:xfrm>
                  <a:off x="1839" y="18834"/>
                  <a:ext cx="69" cy="61"/>
                </a:xfrm>
                <a:custGeom>
                  <a:avLst/>
                  <a:gdLst>
                    <a:gd name="T0" fmla="*/ 0 w 69"/>
                    <a:gd name="T1" fmla="*/ 0 h 61"/>
                    <a:gd name="T2" fmla="*/ 14 w 69"/>
                    <a:gd name="T3" fmla="*/ 13 h 61"/>
                    <a:gd name="T4" fmla="*/ 27 w 69"/>
                    <a:gd name="T5" fmla="*/ 23 h 61"/>
                    <a:gd name="T6" fmla="*/ 41 w 69"/>
                    <a:gd name="T7" fmla="*/ 36 h 61"/>
                    <a:gd name="T8" fmla="*/ 55 w 69"/>
                    <a:gd name="T9" fmla="*/ 49 h 61"/>
                    <a:gd name="T10" fmla="*/ 69 w 69"/>
                    <a:gd name="T11" fmla="*/ 61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9"/>
                    <a:gd name="T19" fmla="*/ 0 h 61"/>
                    <a:gd name="T20" fmla="*/ 69 w 69"/>
                    <a:gd name="T21" fmla="*/ 61 h 6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9" h="61">
                      <a:moveTo>
                        <a:pt x="0" y="0"/>
                      </a:moveTo>
                      <a:lnTo>
                        <a:pt x="14" y="13"/>
                      </a:lnTo>
                      <a:lnTo>
                        <a:pt x="27" y="23"/>
                      </a:lnTo>
                      <a:lnTo>
                        <a:pt x="41" y="36"/>
                      </a:lnTo>
                      <a:lnTo>
                        <a:pt x="55" y="49"/>
                      </a:lnTo>
                      <a:lnTo>
                        <a:pt x="69" y="61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42" name="Freeform 489"/>
                <p:cNvSpPr>
                  <a:spLocks/>
                </p:cNvSpPr>
                <p:nvPr/>
              </p:nvSpPr>
              <p:spPr bwMode="auto">
                <a:xfrm>
                  <a:off x="1945" y="18931"/>
                  <a:ext cx="62" cy="64"/>
                </a:xfrm>
                <a:custGeom>
                  <a:avLst/>
                  <a:gdLst>
                    <a:gd name="T0" fmla="*/ 0 w 62"/>
                    <a:gd name="T1" fmla="*/ 0 h 64"/>
                    <a:gd name="T2" fmla="*/ 7 w 62"/>
                    <a:gd name="T3" fmla="*/ 6 h 64"/>
                    <a:gd name="T4" fmla="*/ 21 w 62"/>
                    <a:gd name="T5" fmla="*/ 22 h 64"/>
                    <a:gd name="T6" fmla="*/ 35 w 62"/>
                    <a:gd name="T7" fmla="*/ 35 h 64"/>
                    <a:gd name="T8" fmla="*/ 48 w 62"/>
                    <a:gd name="T9" fmla="*/ 51 h 64"/>
                    <a:gd name="T10" fmla="*/ 62 w 62"/>
                    <a:gd name="T11" fmla="*/ 64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"/>
                    <a:gd name="T19" fmla="*/ 0 h 64"/>
                    <a:gd name="T20" fmla="*/ 62 w 62"/>
                    <a:gd name="T21" fmla="*/ 64 h 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" h="64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21" y="22"/>
                      </a:lnTo>
                      <a:lnTo>
                        <a:pt x="35" y="35"/>
                      </a:lnTo>
                      <a:lnTo>
                        <a:pt x="48" y="51"/>
                      </a:lnTo>
                      <a:lnTo>
                        <a:pt x="62" y="64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43" name="Freeform 490"/>
                <p:cNvSpPr>
                  <a:spLocks/>
                </p:cNvSpPr>
                <p:nvPr/>
              </p:nvSpPr>
              <p:spPr bwMode="auto">
                <a:xfrm>
                  <a:off x="2042" y="19034"/>
                  <a:ext cx="51" cy="64"/>
                </a:xfrm>
                <a:custGeom>
                  <a:avLst/>
                  <a:gdLst>
                    <a:gd name="T0" fmla="*/ 0 w 51"/>
                    <a:gd name="T1" fmla="*/ 0 h 64"/>
                    <a:gd name="T2" fmla="*/ 10 w 51"/>
                    <a:gd name="T3" fmla="*/ 16 h 64"/>
                    <a:gd name="T4" fmla="*/ 24 w 51"/>
                    <a:gd name="T5" fmla="*/ 32 h 64"/>
                    <a:gd name="T6" fmla="*/ 37 w 51"/>
                    <a:gd name="T7" fmla="*/ 48 h 64"/>
                    <a:gd name="T8" fmla="*/ 51 w 51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64"/>
                    <a:gd name="T17" fmla="*/ 51 w 51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64">
                      <a:moveTo>
                        <a:pt x="0" y="0"/>
                      </a:moveTo>
                      <a:lnTo>
                        <a:pt x="10" y="16"/>
                      </a:lnTo>
                      <a:lnTo>
                        <a:pt x="24" y="32"/>
                      </a:lnTo>
                      <a:lnTo>
                        <a:pt x="37" y="48"/>
                      </a:lnTo>
                      <a:lnTo>
                        <a:pt x="51" y="64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44" name="Freeform 491"/>
                <p:cNvSpPr>
                  <a:spLocks/>
                </p:cNvSpPr>
                <p:nvPr/>
              </p:nvSpPr>
              <p:spPr bwMode="auto">
                <a:xfrm>
                  <a:off x="2124" y="19136"/>
                  <a:ext cx="55" cy="65"/>
                </a:xfrm>
                <a:custGeom>
                  <a:avLst/>
                  <a:gdLst>
                    <a:gd name="T0" fmla="*/ 0 w 55"/>
                    <a:gd name="T1" fmla="*/ 0 h 65"/>
                    <a:gd name="T2" fmla="*/ 14 w 55"/>
                    <a:gd name="T3" fmla="*/ 17 h 65"/>
                    <a:gd name="T4" fmla="*/ 28 w 55"/>
                    <a:gd name="T5" fmla="*/ 33 h 65"/>
                    <a:gd name="T6" fmla="*/ 41 w 55"/>
                    <a:gd name="T7" fmla="*/ 52 h 65"/>
                    <a:gd name="T8" fmla="*/ 55 w 55"/>
                    <a:gd name="T9" fmla="*/ 65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65"/>
                    <a:gd name="T17" fmla="*/ 55 w 55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65">
                      <a:moveTo>
                        <a:pt x="0" y="0"/>
                      </a:moveTo>
                      <a:lnTo>
                        <a:pt x="14" y="17"/>
                      </a:lnTo>
                      <a:lnTo>
                        <a:pt x="28" y="33"/>
                      </a:lnTo>
                      <a:lnTo>
                        <a:pt x="41" y="52"/>
                      </a:lnTo>
                      <a:lnTo>
                        <a:pt x="55" y="65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45" name="Freeform 492"/>
                <p:cNvSpPr>
                  <a:spLocks/>
                </p:cNvSpPr>
                <p:nvPr/>
              </p:nvSpPr>
              <p:spPr bwMode="auto">
                <a:xfrm>
                  <a:off x="2210" y="19239"/>
                  <a:ext cx="58" cy="65"/>
                </a:xfrm>
                <a:custGeom>
                  <a:avLst/>
                  <a:gdLst>
                    <a:gd name="T0" fmla="*/ 0 w 58"/>
                    <a:gd name="T1" fmla="*/ 0 h 65"/>
                    <a:gd name="T2" fmla="*/ 14 w 58"/>
                    <a:gd name="T3" fmla="*/ 16 h 65"/>
                    <a:gd name="T4" fmla="*/ 27 w 58"/>
                    <a:gd name="T5" fmla="*/ 32 h 65"/>
                    <a:gd name="T6" fmla="*/ 41 w 58"/>
                    <a:gd name="T7" fmla="*/ 48 h 65"/>
                    <a:gd name="T8" fmla="*/ 58 w 58"/>
                    <a:gd name="T9" fmla="*/ 65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65"/>
                    <a:gd name="T17" fmla="*/ 58 w 58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65">
                      <a:moveTo>
                        <a:pt x="0" y="0"/>
                      </a:moveTo>
                      <a:lnTo>
                        <a:pt x="14" y="16"/>
                      </a:lnTo>
                      <a:lnTo>
                        <a:pt x="27" y="32"/>
                      </a:lnTo>
                      <a:lnTo>
                        <a:pt x="41" y="48"/>
                      </a:lnTo>
                      <a:lnTo>
                        <a:pt x="58" y="65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46" name="Freeform 493"/>
                <p:cNvSpPr>
                  <a:spLocks/>
                </p:cNvSpPr>
                <p:nvPr/>
              </p:nvSpPr>
              <p:spPr bwMode="auto">
                <a:xfrm>
                  <a:off x="2303" y="19342"/>
                  <a:ext cx="65" cy="61"/>
                </a:xfrm>
                <a:custGeom>
                  <a:avLst/>
                  <a:gdLst>
                    <a:gd name="T0" fmla="*/ 0 w 65"/>
                    <a:gd name="T1" fmla="*/ 0 h 61"/>
                    <a:gd name="T2" fmla="*/ 7 w 65"/>
                    <a:gd name="T3" fmla="*/ 6 h 61"/>
                    <a:gd name="T4" fmla="*/ 20 w 65"/>
                    <a:gd name="T5" fmla="*/ 19 h 61"/>
                    <a:gd name="T6" fmla="*/ 34 w 65"/>
                    <a:gd name="T7" fmla="*/ 35 h 61"/>
                    <a:gd name="T8" fmla="*/ 48 w 65"/>
                    <a:gd name="T9" fmla="*/ 48 h 61"/>
                    <a:gd name="T10" fmla="*/ 65 w 65"/>
                    <a:gd name="T11" fmla="*/ 61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"/>
                    <a:gd name="T19" fmla="*/ 0 h 61"/>
                    <a:gd name="T20" fmla="*/ 65 w 65"/>
                    <a:gd name="T21" fmla="*/ 61 h 6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" h="61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20" y="19"/>
                      </a:lnTo>
                      <a:lnTo>
                        <a:pt x="34" y="35"/>
                      </a:lnTo>
                      <a:lnTo>
                        <a:pt x="48" y="48"/>
                      </a:lnTo>
                      <a:lnTo>
                        <a:pt x="65" y="61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47" name="Freeform 494"/>
                <p:cNvSpPr>
                  <a:spLocks/>
                </p:cNvSpPr>
                <p:nvPr/>
              </p:nvSpPr>
              <p:spPr bwMode="auto">
                <a:xfrm>
                  <a:off x="2409" y="19438"/>
                  <a:ext cx="69" cy="45"/>
                </a:xfrm>
                <a:custGeom>
                  <a:avLst/>
                  <a:gdLst>
                    <a:gd name="T0" fmla="*/ 0 w 69"/>
                    <a:gd name="T1" fmla="*/ 0 h 45"/>
                    <a:gd name="T2" fmla="*/ 14 w 69"/>
                    <a:gd name="T3" fmla="*/ 10 h 45"/>
                    <a:gd name="T4" fmla="*/ 28 w 69"/>
                    <a:gd name="T5" fmla="*/ 20 h 45"/>
                    <a:gd name="T6" fmla="*/ 45 w 69"/>
                    <a:gd name="T7" fmla="*/ 33 h 45"/>
                    <a:gd name="T8" fmla="*/ 59 w 69"/>
                    <a:gd name="T9" fmla="*/ 39 h 45"/>
                    <a:gd name="T10" fmla="*/ 69 w 69"/>
                    <a:gd name="T11" fmla="*/ 45 h 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9"/>
                    <a:gd name="T19" fmla="*/ 0 h 45"/>
                    <a:gd name="T20" fmla="*/ 69 w 69"/>
                    <a:gd name="T21" fmla="*/ 45 h 4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9" h="45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28" y="20"/>
                      </a:lnTo>
                      <a:lnTo>
                        <a:pt x="45" y="33"/>
                      </a:lnTo>
                      <a:lnTo>
                        <a:pt x="59" y="39"/>
                      </a:lnTo>
                      <a:lnTo>
                        <a:pt x="69" y="45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48" name="Freeform 495"/>
                <p:cNvSpPr>
                  <a:spLocks/>
                </p:cNvSpPr>
                <p:nvPr/>
              </p:nvSpPr>
              <p:spPr bwMode="auto">
                <a:xfrm>
                  <a:off x="2519" y="19512"/>
                  <a:ext cx="69" cy="32"/>
                </a:xfrm>
                <a:custGeom>
                  <a:avLst/>
                  <a:gdLst>
                    <a:gd name="T0" fmla="*/ 0 w 69"/>
                    <a:gd name="T1" fmla="*/ 0 h 32"/>
                    <a:gd name="T2" fmla="*/ 4 w 69"/>
                    <a:gd name="T3" fmla="*/ 0 h 32"/>
                    <a:gd name="T4" fmla="*/ 21 w 69"/>
                    <a:gd name="T5" fmla="*/ 7 h 32"/>
                    <a:gd name="T6" fmla="*/ 35 w 69"/>
                    <a:gd name="T7" fmla="*/ 16 h 32"/>
                    <a:gd name="T8" fmla="*/ 48 w 69"/>
                    <a:gd name="T9" fmla="*/ 23 h 32"/>
                    <a:gd name="T10" fmla="*/ 62 w 69"/>
                    <a:gd name="T11" fmla="*/ 29 h 32"/>
                    <a:gd name="T12" fmla="*/ 69 w 69"/>
                    <a:gd name="T13" fmla="*/ 32 h 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32"/>
                    <a:gd name="T23" fmla="*/ 69 w 69"/>
                    <a:gd name="T24" fmla="*/ 32 h 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32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21" y="7"/>
                      </a:lnTo>
                      <a:lnTo>
                        <a:pt x="35" y="16"/>
                      </a:lnTo>
                      <a:lnTo>
                        <a:pt x="48" y="23"/>
                      </a:lnTo>
                      <a:lnTo>
                        <a:pt x="62" y="29"/>
                      </a:lnTo>
                      <a:lnTo>
                        <a:pt x="69" y="32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49" name="Freeform 496"/>
                <p:cNvSpPr>
                  <a:spLocks/>
                </p:cNvSpPr>
                <p:nvPr/>
              </p:nvSpPr>
              <p:spPr bwMode="auto">
                <a:xfrm>
                  <a:off x="2629" y="19557"/>
                  <a:ext cx="69" cy="23"/>
                </a:xfrm>
                <a:custGeom>
                  <a:avLst/>
                  <a:gdLst>
                    <a:gd name="T0" fmla="*/ 0 w 69"/>
                    <a:gd name="T1" fmla="*/ 0 h 23"/>
                    <a:gd name="T2" fmla="*/ 10 w 69"/>
                    <a:gd name="T3" fmla="*/ 4 h 23"/>
                    <a:gd name="T4" fmla="*/ 24 w 69"/>
                    <a:gd name="T5" fmla="*/ 10 h 23"/>
                    <a:gd name="T6" fmla="*/ 38 w 69"/>
                    <a:gd name="T7" fmla="*/ 13 h 23"/>
                    <a:gd name="T8" fmla="*/ 52 w 69"/>
                    <a:gd name="T9" fmla="*/ 20 h 23"/>
                    <a:gd name="T10" fmla="*/ 65 w 69"/>
                    <a:gd name="T11" fmla="*/ 23 h 23"/>
                    <a:gd name="T12" fmla="*/ 69 w 69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3"/>
                    <a:gd name="T23" fmla="*/ 69 w 69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3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24" y="10"/>
                      </a:lnTo>
                      <a:lnTo>
                        <a:pt x="38" y="13"/>
                      </a:lnTo>
                      <a:lnTo>
                        <a:pt x="52" y="20"/>
                      </a:lnTo>
                      <a:lnTo>
                        <a:pt x="65" y="23"/>
                      </a:lnTo>
                      <a:lnTo>
                        <a:pt x="69" y="23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50" name="Freeform 497"/>
                <p:cNvSpPr>
                  <a:spLocks/>
                </p:cNvSpPr>
                <p:nvPr/>
              </p:nvSpPr>
              <p:spPr bwMode="auto">
                <a:xfrm>
                  <a:off x="2739" y="19589"/>
                  <a:ext cx="69" cy="13"/>
                </a:xfrm>
                <a:custGeom>
                  <a:avLst/>
                  <a:gdLst>
                    <a:gd name="T0" fmla="*/ 0 w 69"/>
                    <a:gd name="T1" fmla="*/ 0 h 13"/>
                    <a:gd name="T2" fmla="*/ 14 w 69"/>
                    <a:gd name="T3" fmla="*/ 4 h 13"/>
                    <a:gd name="T4" fmla="*/ 28 w 69"/>
                    <a:gd name="T5" fmla="*/ 7 h 13"/>
                    <a:gd name="T6" fmla="*/ 41 w 69"/>
                    <a:gd name="T7" fmla="*/ 10 h 13"/>
                    <a:gd name="T8" fmla="*/ 55 w 69"/>
                    <a:gd name="T9" fmla="*/ 13 h 13"/>
                    <a:gd name="T10" fmla="*/ 69 w 69"/>
                    <a:gd name="T11" fmla="*/ 13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9"/>
                    <a:gd name="T19" fmla="*/ 0 h 13"/>
                    <a:gd name="T20" fmla="*/ 69 w 69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9" h="13">
                      <a:moveTo>
                        <a:pt x="0" y="0"/>
                      </a:moveTo>
                      <a:lnTo>
                        <a:pt x="14" y="4"/>
                      </a:lnTo>
                      <a:lnTo>
                        <a:pt x="28" y="7"/>
                      </a:lnTo>
                      <a:lnTo>
                        <a:pt x="41" y="10"/>
                      </a:lnTo>
                      <a:lnTo>
                        <a:pt x="55" y="13"/>
                      </a:lnTo>
                      <a:lnTo>
                        <a:pt x="69" y="13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251" name="Freeform 498"/>
                <p:cNvSpPr>
                  <a:spLocks/>
                </p:cNvSpPr>
                <p:nvPr/>
              </p:nvSpPr>
              <p:spPr bwMode="auto">
                <a:xfrm>
                  <a:off x="2849" y="19609"/>
                  <a:ext cx="69" cy="9"/>
                </a:xfrm>
                <a:custGeom>
                  <a:avLst/>
                  <a:gdLst>
                    <a:gd name="T0" fmla="*/ 0 w 69"/>
                    <a:gd name="T1" fmla="*/ 0 h 9"/>
                    <a:gd name="T2" fmla="*/ 3 w 69"/>
                    <a:gd name="T3" fmla="*/ 0 h 9"/>
                    <a:gd name="T4" fmla="*/ 17 w 69"/>
                    <a:gd name="T5" fmla="*/ 3 h 9"/>
                    <a:gd name="T6" fmla="*/ 31 w 69"/>
                    <a:gd name="T7" fmla="*/ 3 h 9"/>
                    <a:gd name="T8" fmla="*/ 48 w 69"/>
                    <a:gd name="T9" fmla="*/ 6 h 9"/>
                    <a:gd name="T10" fmla="*/ 62 w 69"/>
                    <a:gd name="T11" fmla="*/ 6 h 9"/>
                    <a:gd name="T12" fmla="*/ 69 w 69"/>
                    <a:gd name="T13" fmla="*/ 9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9"/>
                    <a:gd name="T23" fmla="*/ 69 w 69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17" y="3"/>
                      </a:lnTo>
                      <a:lnTo>
                        <a:pt x="31" y="3"/>
                      </a:lnTo>
                      <a:lnTo>
                        <a:pt x="48" y="6"/>
                      </a:lnTo>
                      <a:lnTo>
                        <a:pt x="62" y="6"/>
                      </a:lnTo>
                      <a:lnTo>
                        <a:pt x="69" y="9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67" name="Group 507"/>
              <p:cNvGrpSpPr>
                <a:grpSpLocks/>
              </p:cNvGrpSpPr>
              <p:nvPr/>
            </p:nvGrpSpPr>
            <p:grpSpPr bwMode="auto">
              <a:xfrm>
                <a:off x="1512" y="18494"/>
                <a:ext cx="21" cy="1148"/>
                <a:chOff x="1512" y="18494"/>
                <a:chExt cx="21" cy="1148"/>
              </a:xfrm>
            </p:grpSpPr>
            <p:sp>
              <p:nvSpPr>
                <p:cNvPr id="231" name="Line 500"/>
                <p:cNvSpPr>
                  <a:spLocks noChangeShapeType="1"/>
                </p:cNvSpPr>
                <p:nvPr/>
              </p:nvSpPr>
              <p:spPr bwMode="auto">
                <a:xfrm>
                  <a:off x="1512" y="19641"/>
                  <a:ext cx="21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32" name="Line 501"/>
                <p:cNvSpPr>
                  <a:spLocks noChangeShapeType="1"/>
                </p:cNvSpPr>
                <p:nvPr/>
              </p:nvSpPr>
              <p:spPr bwMode="auto">
                <a:xfrm>
                  <a:off x="1512" y="19451"/>
                  <a:ext cx="21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33" name="Line 502"/>
                <p:cNvSpPr>
                  <a:spLocks noChangeShapeType="1"/>
                </p:cNvSpPr>
                <p:nvPr/>
              </p:nvSpPr>
              <p:spPr bwMode="auto">
                <a:xfrm>
                  <a:off x="1512" y="19259"/>
                  <a:ext cx="21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34" name="Line 503"/>
                <p:cNvSpPr>
                  <a:spLocks noChangeShapeType="1"/>
                </p:cNvSpPr>
                <p:nvPr/>
              </p:nvSpPr>
              <p:spPr bwMode="auto">
                <a:xfrm>
                  <a:off x="1512" y="19069"/>
                  <a:ext cx="21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35" name="Line 504"/>
                <p:cNvSpPr>
                  <a:spLocks noChangeShapeType="1"/>
                </p:cNvSpPr>
                <p:nvPr/>
              </p:nvSpPr>
              <p:spPr bwMode="auto">
                <a:xfrm>
                  <a:off x="1512" y="18876"/>
                  <a:ext cx="21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36" name="Line 505"/>
                <p:cNvSpPr>
                  <a:spLocks noChangeShapeType="1"/>
                </p:cNvSpPr>
                <p:nvPr/>
              </p:nvSpPr>
              <p:spPr bwMode="auto">
                <a:xfrm>
                  <a:off x="1512" y="18687"/>
                  <a:ext cx="21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37" name="Line 506"/>
                <p:cNvSpPr>
                  <a:spLocks noChangeShapeType="1"/>
                </p:cNvSpPr>
                <p:nvPr/>
              </p:nvSpPr>
              <p:spPr bwMode="auto">
                <a:xfrm>
                  <a:off x="1512" y="18494"/>
                  <a:ext cx="21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515"/>
              <p:cNvGrpSpPr>
                <a:grpSpLocks/>
              </p:cNvGrpSpPr>
              <p:nvPr/>
            </p:nvGrpSpPr>
            <p:grpSpPr bwMode="auto">
              <a:xfrm>
                <a:off x="2907" y="18494"/>
                <a:ext cx="21" cy="1148"/>
                <a:chOff x="2907" y="18494"/>
                <a:chExt cx="21" cy="1148"/>
              </a:xfrm>
            </p:grpSpPr>
            <p:sp>
              <p:nvSpPr>
                <p:cNvPr id="224" name="Line 508"/>
                <p:cNvSpPr>
                  <a:spLocks noChangeShapeType="1"/>
                </p:cNvSpPr>
                <p:nvPr/>
              </p:nvSpPr>
              <p:spPr bwMode="auto">
                <a:xfrm flipH="1">
                  <a:off x="2907" y="19641"/>
                  <a:ext cx="21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25" name="Line 509"/>
                <p:cNvSpPr>
                  <a:spLocks noChangeShapeType="1"/>
                </p:cNvSpPr>
                <p:nvPr/>
              </p:nvSpPr>
              <p:spPr bwMode="auto">
                <a:xfrm flipH="1">
                  <a:off x="2907" y="19451"/>
                  <a:ext cx="21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26" name="Line 510"/>
                <p:cNvSpPr>
                  <a:spLocks noChangeShapeType="1"/>
                </p:cNvSpPr>
                <p:nvPr/>
              </p:nvSpPr>
              <p:spPr bwMode="auto">
                <a:xfrm flipH="1">
                  <a:off x="2907" y="19259"/>
                  <a:ext cx="21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27" name="Line 511"/>
                <p:cNvSpPr>
                  <a:spLocks noChangeShapeType="1"/>
                </p:cNvSpPr>
                <p:nvPr/>
              </p:nvSpPr>
              <p:spPr bwMode="auto">
                <a:xfrm flipH="1">
                  <a:off x="2907" y="19069"/>
                  <a:ext cx="21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28" name="Line 512"/>
                <p:cNvSpPr>
                  <a:spLocks noChangeShapeType="1"/>
                </p:cNvSpPr>
                <p:nvPr/>
              </p:nvSpPr>
              <p:spPr bwMode="auto">
                <a:xfrm flipH="1">
                  <a:off x="2907" y="18876"/>
                  <a:ext cx="21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29" name="Line 513"/>
                <p:cNvSpPr>
                  <a:spLocks noChangeShapeType="1"/>
                </p:cNvSpPr>
                <p:nvPr/>
              </p:nvSpPr>
              <p:spPr bwMode="auto">
                <a:xfrm flipH="1">
                  <a:off x="2907" y="18687"/>
                  <a:ext cx="21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30" name="Line 514"/>
                <p:cNvSpPr>
                  <a:spLocks noChangeShapeType="1"/>
                </p:cNvSpPr>
                <p:nvPr/>
              </p:nvSpPr>
              <p:spPr bwMode="auto">
                <a:xfrm flipH="1">
                  <a:off x="2907" y="18494"/>
                  <a:ext cx="21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9" name="Group 520"/>
              <p:cNvGrpSpPr>
                <a:grpSpLocks/>
              </p:cNvGrpSpPr>
              <p:nvPr/>
            </p:nvGrpSpPr>
            <p:grpSpPr bwMode="auto">
              <a:xfrm>
                <a:off x="1512" y="19622"/>
                <a:ext cx="1417" cy="19"/>
                <a:chOff x="1512" y="19622"/>
                <a:chExt cx="1417" cy="19"/>
              </a:xfrm>
            </p:grpSpPr>
            <p:sp>
              <p:nvSpPr>
                <p:cNvPr id="220" name="Line 516"/>
                <p:cNvSpPr>
                  <a:spLocks noChangeShapeType="1"/>
                </p:cNvSpPr>
                <p:nvPr/>
              </p:nvSpPr>
              <p:spPr bwMode="auto">
                <a:xfrm flipV="1">
                  <a:off x="1512" y="19622"/>
                  <a:ext cx="1" cy="19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21" name="Line 517"/>
                <p:cNvSpPr>
                  <a:spLocks noChangeShapeType="1"/>
                </p:cNvSpPr>
                <p:nvPr/>
              </p:nvSpPr>
              <p:spPr bwMode="auto">
                <a:xfrm flipV="1">
                  <a:off x="1983" y="19622"/>
                  <a:ext cx="1" cy="19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22" name="Line 518"/>
                <p:cNvSpPr>
                  <a:spLocks noChangeShapeType="1"/>
                </p:cNvSpPr>
                <p:nvPr/>
              </p:nvSpPr>
              <p:spPr bwMode="auto">
                <a:xfrm flipV="1">
                  <a:off x="2457" y="19622"/>
                  <a:ext cx="1" cy="19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23" name="Line 519"/>
                <p:cNvSpPr>
                  <a:spLocks noChangeShapeType="1"/>
                </p:cNvSpPr>
                <p:nvPr/>
              </p:nvSpPr>
              <p:spPr bwMode="auto">
                <a:xfrm flipV="1">
                  <a:off x="2928" y="19622"/>
                  <a:ext cx="1" cy="19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0" name="Group 525"/>
              <p:cNvGrpSpPr>
                <a:grpSpLocks/>
              </p:cNvGrpSpPr>
              <p:nvPr/>
            </p:nvGrpSpPr>
            <p:grpSpPr bwMode="auto">
              <a:xfrm>
                <a:off x="1512" y="18494"/>
                <a:ext cx="1417" cy="19"/>
                <a:chOff x="1512" y="18494"/>
                <a:chExt cx="1417" cy="19"/>
              </a:xfrm>
            </p:grpSpPr>
            <p:sp>
              <p:nvSpPr>
                <p:cNvPr id="216" name="Line 521"/>
                <p:cNvSpPr>
                  <a:spLocks noChangeShapeType="1"/>
                </p:cNvSpPr>
                <p:nvPr/>
              </p:nvSpPr>
              <p:spPr bwMode="auto">
                <a:xfrm>
                  <a:off x="1512" y="18494"/>
                  <a:ext cx="1" cy="19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17" name="Line 522"/>
                <p:cNvSpPr>
                  <a:spLocks noChangeShapeType="1"/>
                </p:cNvSpPr>
                <p:nvPr/>
              </p:nvSpPr>
              <p:spPr bwMode="auto">
                <a:xfrm>
                  <a:off x="1983" y="18494"/>
                  <a:ext cx="1" cy="19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18" name="Line 523"/>
                <p:cNvSpPr>
                  <a:spLocks noChangeShapeType="1"/>
                </p:cNvSpPr>
                <p:nvPr/>
              </p:nvSpPr>
              <p:spPr bwMode="auto">
                <a:xfrm>
                  <a:off x="2457" y="18494"/>
                  <a:ext cx="1" cy="19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19" name="Line 524"/>
                <p:cNvSpPr>
                  <a:spLocks noChangeShapeType="1"/>
                </p:cNvSpPr>
                <p:nvPr/>
              </p:nvSpPr>
              <p:spPr bwMode="auto">
                <a:xfrm>
                  <a:off x="2928" y="18494"/>
                  <a:ext cx="1" cy="19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sp>
            <p:nvSpPr>
              <p:cNvPr id="171" name="Line 526"/>
              <p:cNvSpPr>
                <a:spLocks noChangeShapeType="1"/>
              </p:cNvSpPr>
              <p:nvPr/>
            </p:nvSpPr>
            <p:spPr bwMode="auto">
              <a:xfrm flipV="1">
                <a:off x="1512" y="18494"/>
                <a:ext cx="1" cy="114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72" name="Line 527"/>
              <p:cNvSpPr>
                <a:spLocks noChangeShapeType="1"/>
              </p:cNvSpPr>
              <p:nvPr/>
            </p:nvSpPr>
            <p:spPr bwMode="auto">
              <a:xfrm flipV="1">
                <a:off x="2928" y="18494"/>
                <a:ext cx="1" cy="114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73" name="Line 528"/>
              <p:cNvSpPr>
                <a:spLocks noChangeShapeType="1"/>
              </p:cNvSpPr>
              <p:nvPr/>
            </p:nvSpPr>
            <p:spPr bwMode="auto">
              <a:xfrm>
                <a:off x="1512" y="19641"/>
                <a:ext cx="141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74" name="Line 529"/>
              <p:cNvSpPr>
                <a:spLocks noChangeShapeType="1"/>
              </p:cNvSpPr>
              <p:nvPr/>
            </p:nvSpPr>
            <p:spPr bwMode="auto">
              <a:xfrm>
                <a:off x="1512" y="18494"/>
                <a:ext cx="141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75" name="Oval 530"/>
              <p:cNvSpPr>
                <a:spLocks noChangeArrowheads="1"/>
              </p:cNvSpPr>
              <p:nvPr/>
            </p:nvSpPr>
            <p:spPr bwMode="auto">
              <a:xfrm>
                <a:off x="1499" y="18674"/>
                <a:ext cx="31" cy="29"/>
              </a:xfrm>
              <a:prstGeom prst="ellipse">
                <a:avLst/>
              </a:prstGeom>
              <a:solidFill>
                <a:srgbClr val="0000D4"/>
              </a:solidFill>
              <a:ln w="47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176" name="Oval 531"/>
              <p:cNvSpPr>
                <a:spLocks noChangeArrowheads="1"/>
              </p:cNvSpPr>
              <p:nvPr/>
            </p:nvSpPr>
            <p:spPr bwMode="auto">
              <a:xfrm>
                <a:off x="2196" y="18761"/>
                <a:ext cx="31" cy="28"/>
              </a:xfrm>
              <a:prstGeom prst="ellipse">
                <a:avLst/>
              </a:prstGeom>
              <a:solidFill>
                <a:srgbClr val="0000D4"/>
              </a:solidFill>
              <a:ln w="47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177" name="Oval 532"/>
              <p:cNvSpPr>
                <a:spLocks noChangeArrowheads="1"/>
              </p:cNvSpPr>
              <p:nvPr/>
            </p:nvSpPr>
            <p:spPr bwMode="auto">
              <a:xfrm>
                <a:off x="2337" y="18992"/>
                <a:ext cx="31" cy="29"/>
              </a:xfrm>
              <a:prstGeom prst="ellipse">
                <a:avLst/>
              </a:prstGeom>
              <a:solidFill>
                <a:srgbClr val="0000D4"/>
              </a:solidFill>
              <a:ln w="47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178" name="Oval 533"/>
              <p:cNvSpPr>
                <a:spLocks noChangeArrowheads="1"/>
              </p:cNvSpPr>
              <p:nvPr/>
            </p:nvSpPr>
            <p:spPr bwMode="auto">
              <a:xfrm>
                <a:off x="2526" y="19204"/>
                <a:ext cx="31" cy="29"/>
              </a:xfrm>
              <a:prstGeom prst="ellipse">
                <a:avLst/>
              </a:prstGeom>
              <a:solidFill>
                <a:srgbClr val="0000D4"/>
              </a:solidFill>
              <a:ln w="47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179" name="Oval 534"/>
              <p:cNvSpPr>
                <a:spLocks noChangeArrowheads="1"/>
              </p:cNvSpPr>
              <p:nvPr/>
            </p:nvSpPr>
            <p:spPr bwMode="auto">
              <a:xfrm>
                <a:off x="2667" y="19410"/>
                <a:ext cx="31" cy="28"/>
              </a:xfrm>
              <a:prstGeom prst="ellipse">
                <a:avLst/>
              </a:prstGeom>
              <a:solidFill>
                <a:srgbClr val="0000D4"/>
              </a:solidFill>
              <a:ln w="47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180" name="Oval 535"/>
              <p:cNvSpPr>
                <a:spLocks noChangeArrowheads="1"/>
              </p:cNvSpPr>
              <p:nvPr/>
            </p:nvSpPr>
            <p:spPr bwMode="auto">
              <a:xfrm>
                <a:off x="2808" y="19503"/>
                <a:ext cx="31" cy="29"/>
              </a:xfrm>
              <a:prstGeom prst="ellipse">
                <a:avLst/>
              </a:prstGeom>
              <a:solidFill>
                <a:srgbClr val="0000D4"/>
              </a:solidFill>
              <a:ln w="47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181" name="Oval 536"/>
              <p:cNvSpPr>
                <a:spLocks noChangeArrowheads="1"/>
              </p:cNvSpPr>
              <p:nvPr/>
            </p:nvSpPr>
            <p:spPr bwMode="auto">
              <a:xfrm>
                <a:off x="2914" y="19551"/>
                <a:ext cx="31" cy="29"/>
              </a:xfrm>
              <a:prstGeom prst="ellipse">
                <a:avLst/>
              </a:prstGeom>
              <a:solidFill>
                <a:srgbClr val="0000D4"/>
              </a:solidFill>
              <a:ln w="47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182" name="Freeform 537"/>
              <p:cNvSpPr>
                <a:spLocks/>
              </p:cNvSpPr>
              <p:nvPr/>
            </p:nvSpPr>
            <p:spPr bwMode="auto">
              <a:xfrm>
                <a:off x="1499" y="18677"/>
                <a:ext cx="27" cy="19"/>
              </a:xfrm>
              <a:custGeom>
                <a:avLst/>
                <a:gdLst>
                  <a:gd name="T0" fmla="*/ 0 w 27"/>
                  <a:gd name="T1" fmla="*/ 19 h 19"/>
                  <a:gd name="T2" fmla="*/ 13 w 27"/>
                  <a:gd name="T3" fmla="*/ 0 h 19"/>
                  <a:gd name="T4" fmla="*/ 27 w 27"/>
                  <a:gd name="T5" fmla="*/ 19 h 19"/>
                  <a:gd name="T6" fmla="*/ 0 w 27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19"/>
                  <a:gd name="T14" fmla="*/ 27 w 27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19">
                    <a:moveTo>
                      <a:pt x="0" y="19"/>
                    </a:moveTo>
                    <a:lnTo>
                      <a:pt x="13" y="0"/>
                    </a:lnTo>
                    <a:lnTo>
                      <a:pt x="27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0705"/>
              </a:solidFill>
              <a:ln w="4763">
                <a:solidFill>
                  <a:srgbClr val="FF0705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  <p:sp>
            <p:nvSpPr>
              <p:cNvPr id="183" name="Freeform 538"/>
              <p:cNvSpPr>
                <a:spLocks/>
              </p:cNvSpPr>
              <p:nvPr/>
            </p:nvSpPr>
            <p:spPr bwMode="auto">
              <a:xfrm>
                <a:off x="2196" y="19201"/>
                <a:ext cx="28" cy="19"/>
              </a:xfrm>
              <a:custGeom>
                <a:avLst/>
                <a:gdLst>
                  <a:gd name="T0" fmla="*/ 0 w 28"/>
                  <a:gd name="T1" fmla="*/ 19 h 19"/>
                  <a:gd name="T2" fmla="*/ 14 w 28"/>
                  <a:gd name="T3" fmla="*/ 0 h 19"/>
                  <a:gd name="T4" fmla="*/ 28 w 28"/>
                  <a:gd name="T5" fmla="*/ 19 h 19"/>
                  <a:gd name="T6" fmla="*/ 0 w 28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19"/>
                  <a:gd name="T14" fmla="*/ 28 w 28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19">
                    <a:moveTo>
                      <a:pt x="0" y="19"/>
                    </a:moveTo>
                    <a:lnTo>
                      <a:pt x="14" y="0"/>
                    </a:lnTo>
                    <a:lnTo>
                      <a:pt x="28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0705"/>
              </a:solidFill>
              <a:ln w="4763">
                <a:solidFill>
                  <a:srgbClr val="FF0705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  <p:sp>
            <p:nvSpPr>
              <p:cNvPr id="184" name="Freeform 539"/>
              <p:cNvSpPr>
                <a:spLocks/>
              </p:cNvSpPr>
              <p:nvPr/>
            </p:nvSpPr>
            <p:spPr bwMode="auto">
              <a:xfrm>
                <a:off x="2337" y="19316"/>
                <a:ext cx="28" cy="20"/>
              </a:xfrm>
              <a:custGeom>
                <a:avLst/>
                <a:gdLst>
                  <a:gd name="T0" fmla="*/ 0 w 28"/>
                  <a:gd name="T1" fmla="*/ 20 h 20"/>
                  <a:gd name="T2" fmla="*/ 14 w 28"/>
                  <a:gd name="T3" fmla="*/ 0 h 20"/>
                  <a:gd name="T4" fmla="*/ 28 w 28"/>
                  <a:gd name="T5" fmla="*/ 20 h 20"/>
                  <a:gd name="T6" fmla="*/ 0 w 28"/>
                  <a:gd name="T7" fmla="*/ 20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0"/>
                  <a:gd name="T14" fmla="*/ 28 w 28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0">
                    <a:moveTo>
                      <a:pt x="0" y="20"/>
                    </a:moveTo>
                    <a:lnTo>
                      <a:pt x="14" y="0"/>
                    </a:lnTo>
                    <a:lnTo>
                      <a:pt x="28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0705"/>
              </a:solidFill>
              <a:ln w="4763">
                <a:solidFill>
                  <a:srgbClr val="FF0705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  <p:sp>
            <p:nvSpPr>
              <p:cNvPr id="185" name="Freeform 540"/>
              <p:cNvSpPr>
                <a:spLocks/>
              </p:cNvSpPr>
              <p:nvPr/>
            </p:nvSpPr>
            <p:spPr bwMode="auto">
              <a:xfrm>
                <a:off x="2526" y="19522"/>
                <a:ext cx="28" cy="19"/>
              </a:xfrm>
              <a:custGeom>
                <a:avLst/>
                <a:gdLst>
                  <a:gd name="T0" fmla="*/ 0 w 28"/>
                  <a:gd name="T1" fmla="*/ 19 h 19"/>
                  <a:gd name="T2" fmla="*/ 14 w 28"/>
                  <a:gd name="T3" fmla="*/ 0 h 19"/>
                  <a:gd name="T4" fmla="*/ 28 w 28"/>
                  <a:gd name="T5" fmla="*/ 19 h 19"/>
                  <a:gd name="T6" fmla="*/ 0 w 28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19"/>
                  <a:gd name="T14" fmla="*/ 28 w 28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19">
                    <a:moveTo>
                      <a:pt x="0" y="19"/>
                    </a:moveTo>
                    <a:lnTo>
                      <a:pt x="14" y="0"/>
                    </a:lnTo>
                    <a:lnTo>
                      <a:pt x="28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0705"/>
              </a:solidFill>
              <a:ln w="4763">
                <a:solidFill>
                  <a:srgbClr val="FF0705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  <p:sp>
            <p:nvSpPr>
              <p:cNvPr id="186" name="Freeform 541"/>
              <p:cNvSpPr>
                <a:spLocks/>
              </p:cNvSpPr>
              <p:nvPr/>
            </p:nvSpPr>
            <p:spPr bwMode="auto">
              <a:xfrm>
                <a:off x="2667" y="19583"/>
                <a:ext cx="27" cy="19"/>
              </a:xfrm>
              <a:custGeom>
                <a:avLst/>
                <a:gdLst>
                  <a:gd name="T0" fmla="*/ 0 w 27"/>
                  <a:gd name="T1" fmla="*/ 19 h 19"/>
                  <a:gd name="T2" fmla="*/ 14 w 27"/>
                  <a:gd name="T3" fmla="*/ 0 h 19"/>
                  <a:gd name="T4" fmla="*/ 27 w 27"/>
                  <a:gd name="T5" fmla="*/ 19 h 19"/>
                  <a:gd name="T6" fmla="*/ 0 w 27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19"/>
                  <a:gd name="T14" fmla="*/ 27 w 27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19">
                    <a:moveTo>
                      <a:pt x="0" y="19"/>
                    </a:moveTo>
                    <a:lnTo>
                      <a:pt x="14" y="0"/>
                    </a:lnTo>
                    <a:lnTo>
                      <a:pt x="27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0705"/>
              </a:solidFill>
              <a:ln w="4763">
                <a:solidFill>
                  <a:srgbClr val="FF0705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  <p:sp>
            <p:nvSpPr>
              <p:cNvPr id="187" name="Freeform 542"/>
              <p:cNvSpPr>
                <a:spLocks/>
              </p:cNvSpPr>
              <p:nvPr/>
            </p:nvSpPr>
            <p:spPr bwMode="auto">
              <a:xfrm>
                <a:off x="2808" y="19612"/>
                <a:ext cx="27" cy="19"/>
              </a:xfrm>
              <a:custGeom>
                <a:avLst/>
                <a:gdLst>
                  <a:gd name="T0" fmla="*/ 0 w 27"/>
                  <a:gd name="T1" fmla="*/ 19 h 19"/>
                  <a:gd name="T2" fmla="*/ 14 w 27"/>
                  <a:gd name="T3" fmla="*/ 0 h 19"/>
                  <a:gd name="T4" fmla="*/ 27 w 27"/>
                  <a:gd name="T5" fmla="*/ 19 h 19"/>
                  <a:gd name="T6" fmla="*/ 0 w 27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19"/>
                  <a:gd name="T14" fmla="*/ 27 w 27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19">
                    <a:moveTo>
                      <a:pt x="0" y="19"/>
                    </a:moveTo>
                    <a:lnTo>
                      <a:pt x="14" y="0"/>
                    </a:lnTo>
                    <a:lnTo>
                      <a:pt x="27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0705"/>
              </a:solidFill>
              <a:ln w="4763">
                <a:solidFill>
                  <a:srgbClr val="FF0705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  <p:sp>
            <p:nvSpPr>
              <p:cNvPr id="188" name="Freeform 543"/>
              <p:cNvSpPr>
                <a:spLocks/>
              </p:cNvSpPr>
              <p:nvPr/>
            </p:nvSpPr>
            <p:spPr bwMode="auto">
              <a:xfrm>
                <a:off x="2914" y="19618"/>
                <a:ext cx="28" cy="20"/>
              </a:xfrm>
              <a:custGeom>
                <a:avLst/>
                <a:gdLst>
                  <a:gd name="T0" fmla="*/ 0 w 28"/>
                  <a:gd name="T1" fmla="*/ 20 h 20"/>
                  <a:gd name="T2" fmla="*/ 14 w 28"/>
                  <a:gd name="T3" fmla="*/ 0 h 20"/>
                  <a:gd name="T4" fmla="*/ 28 w 28"/>
                  <a:gd name="T5" fmla="*/ 20 h 20"/>
                  <a:gd name="T6" fmla="*/ 0 w 28"/>
                  <a:gd name="T7" fmla="*/ 20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0"/>
                  <a:gd name="T14" fmla="*/ 28 w 28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0">
                    <a:moveTo>
                      <a:pt x="0" y="20"/>
                    </a:moveTo>
                    <a:lnTo>
                      <a:pt x="14" y="0"/>
                    </a:lnTo>
                    <a:lnTo>
                      <a:pt x="28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0705"/>
              </a:solidFill>
              <a:ln w="4763">
                <a:solidFill>
                  <a:srgbClr val="FF0705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  <p:sp>
            <p:nvSpPr>
              <p:cNvPr id="189" name="Rectangle 544"/>
              <p:cNvSpPr>
                <a:spLocks noChangeArrowheads="1"/>
              </p:cNvSpPr>
              <p:nvPr/>
            </p:nvSpPr>
            <p:spPr bwMode="auto">
              <a:xfrm>
                <a:off x="1499" y="18674"/>
                <a:ext cx="31" cy="29"/>
              </a:xfrm>
              <a:prstGeom prst="rect">
                <a:avLst/>
              </a:prstGeom>
              <a:solidFill>
                <a:srgbClr val="008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190" name="Rectangle 545"/>
              <p:cNvSpPr>
                <a:spLocks noChangeArrowheads="1"/>
              </p:cNvSpPr>
              <p:nvPr/>
            </p:nvSpPr>
            <p:spPr bwMode="auto">
              <a:xfrm>
                <a:off x="1499" y="18674"/>
                <a:ext cx="27" cy="25"/>
              </a:xfrm>
              <a:prstGeom prst="rect">
                <a:avLst/>
              </a:prstGeom>
              <a:noFill/>
              <a:ln w="4763">
                <a:solidFill>
                  <a:srgbClr val="00801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191" name="Rectangle 546"/>
              <p:cNvSpPr>
                <a:spLocks noChangeArrowheads="1"/>
              </p:cNvSpPr>
              <p:nvPr/>
            </p:nvSpPr>
            <p:spPr bwMode="auto">
              <a:xfrm>
                <a:off x="2196" y="19246"/>
                <a:ext cx="31" cy="29"/>
              </a:xfrm>
              <a:prstGeom prst="rect">
                <a:avLst/>
              </a:prstGeom>
              <a:solidFill>
                <a:srgbClr val="008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192" name="Rectangle 547"/>
              <p:cNvSpPr>
                <a:spLocks noChangeArrowheads="1"/>
              </p:cNvSpPr>
              <p:nvPr/>
            </p:nvSpPr>
            <p:spPr bwMode="auto">
              <a:xfrm>
                <a:off x="2196" y="19246"/>
                <a:ext cx="28" cy="25"/>
              </a:xfrm>
              <a:prstGeom prst="rect">
                <a:avLst/>
              </a:prstGeom>
              <a:noFill/>
              <a:ln w="4763">
                <a:solidFill>
                  <a:srgbClr val="00801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193" name="Rectangle 548"/>
              <p:cNvSpPr>
                <a:spLocks noChangeArrowheads="1"/>
              </p:cNvSpPr>
              <p:nvPr/>
            </p:nvSpPr>
            <p:spPr bwMode="auto">
              <a:xfrm>
                <a:off x="2337" y="19365"/>
                <a:ext cx="31" cy="28"/>
              </a:xfrm>
              <a:prstGeom prst="rect">
                <a:avLst/>
              </a:prstGeom>
              <a:solidFill>
                <a:srgbClr val="008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194" name="Rectangle 549"/>
              <p:cNvSpPr>
                <a:spLocks noChangeArrowheads="1"/>
              </p:cNvSpPr>
              <p:nvPr/>
            </p:nvSpPr>
            <p:spPr bwMode="auto">
              <a:xfrm>
                <a:off x="2337" y="19365"/>
                <a:ext cx="28" cy="25"/>
              </a:xfrm>
              <a:prstGeom prst="rect">
                <a:avLst/>
              </a:prstGeom>
              <a:noFill/>
              <a:ln w="4763">
                <a:solidFill>
                  <a:srgbClr val="00801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195" name="Rectangle 550"/>
              <p:cNvSpPr>
                <a:spLocks noChangeArrowheads="1"/>
              </p:cNvSpPr>
              <p:nvPr/>
            </p:nvSpPr>
            <p:spPr bwMode="auto">
              <a:xfrm>
                <a:off x="2526" y="19493"/>
                <a:ext cx="31" cy="29"/>
              </a:xfrm>
              <a:prstGeom prst="rect">
                <a:avLst/>
              </a:prstGeom>
              <a:solidFill>
                <a:srgbClr val="008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196" name="Rectangle 551"/>
              <p:cNvSpPr>
                <a:spLocks noChangeArrowheads="1"/>
              </p:cNvSpPr>
              <p:nvPr/>
            </p:nvSpPr>
            <p:spPr bwMode="auto">
              <a:xfrm>
                <a:off x="2526" y="19493"/>
                <a:ext cx="28" cy="26"/>
              </a:xfrm>
              <a:prstGeom prst="rect">
                <a:avLst/>
              </a:prstGeom>
              <a:noFill/>
              <a:ln w="4763">
                <a:solidFill>
                  <a:srgbClr val="00801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197" name="Rectangle 552"/>
              <p:cNvSpPr>
                <a:spLocks noChangeArrowheads="1"/>
              </p:cNvSpPr>
              <p:nvPr/>
            </p:nvSpPr>
            <p:spPr bwMode="auto">
              <a:xfrm>
                <a:off x="2667" y="19554"/>
                <a:ext cx="31" cy="29"/>
              </a:xfrm>
              <a:prstGeom prst="rect">
                <a:avLst/>
              </a:prstGeom>
              <a:solidFill>
                <a:srgbClr val="008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198" name="Rectangle 553"/>
              <p:cNvSpPr>
                <a:spLocks noChangeArrowheads="1"/>
              </p:cNvSpPr>
              <p:nvPr/>
            </p:nvSpPr>
            <p:spPr bwMode="auto">
              <a:xfrm>
                <a:off x="2667" y="19554"/>
                <a:ext cx="27" cy="26"/>
              </a:xfrm>
              <a:prstGeom prst="rect">
                <a:avLst/>
              </a:prstGeom>
              <a:noFill/>
              <a:ln w="4763">
                <a:solidFill>
                  <a:srgbClr val="00801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199" name="Rectangle 554"/>
              <p:cNvSpPr>
                <a:spLocks noChangeArrowheads="1"/>
              </p:cNvSpPr>
              <p:nvPr/>
            </p:nvSpPr>
            <p:spPr bwMode="auto">
              <a:xfrm>
                <a:off x="2808" y="19589"/>
                <a:ext cx="31" cy="29"/>
              </a:xfrm>
              <a:prstGeom prst="rect">
                <a:avLst/>
              </a:prstGeom>
              <a:solidFill>
                <a:srgbClr val="008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200" name="Rectangle 555"/>
              <p:cNvSpPr>
                <a:spLocks noChangeArrowheads="1"/>
              </p:cNvSpPr>
              <p:nvPr/>
            </p:nvSpPr>
            <p:spPr bwMode="auto">
              <a:xfrm>
                <a:off x="2808" y="19589"/>
                <a:ext cx="27" cy="26"/>
              </a:xfrm>
              <a:prstGeom prst="rect">
                <a:avLst/>
              </a:prstGeom>
              <a:noFill/>
              <a:ln w="4763">
                <a:solidFill>
                  <a:srgbClr val="00801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201" name="Rectangle 556"/>
              <p:cNvSpPr>
                <a:spLocks noChangeArrowheads="1"/>
              </p:cNvSpPr>
              <p:nvPr/>
            </p:nvSpPr>
            <p:spPr bwMode="auto">
              <a:xfrm>
                <a:off x="2914" y="19599"/>
                <a:ext cx="31" cy="29"/>
              </a:xfrm>
              <a:prstGeom prst="rect">
                <a:avLst/>
              </a:prstGeom>
              <a:solidFill>
                <a:srgbClr val="008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202" name="Rectangle 557"/>
              <p:cNvSpPr>
                <a:spLocks noChangeArrowheads="1"/>
              </p:cNvSpPr>
              <p:nvPr/>
            </p:nvSpPr>
            <p:spPr bwMode="auto">
              <a:xfrm>
                <a:off x="2914" y="19599"/>
                <a:ext cx="28" cy="26"/>
              </a:xfrm>
              <a:prstGeom prst="rect">
                <a:avLst/>
              </a:prstGeom>
              <a:noFill/>
              <a:ln w="4763">
                <a:solidFill>
                  <a:srgbClr val="00801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grpSp>
            <p:nvGrpSpPr>
              <p:cNvPr id="203" name="Group 565"/>
              <p:cNvGrpSpPr>
                <a:grpSpLocks/>
              </p:cNvGrpSpPr>
              <p:nvPr/>
            </p:nvGrpSpPr>
            <p:grpSpPr bwMode="auto">
              <a:xfrm>
                <a:off x="1417" y="18472"/>
                <a:ext cx="67" cy="1205"/>
                <a:chOff x="1417" y="18472"/>
                <a:chExt cx="67" cy="1205"/>
              </a:xfrm>
            </p:grpSpPr>
            <p:sp>
              <p:nvSpPr>
                <p:cNvPr id="209" name="Rectangle 558"/>
                <p:cNvSpPr>
                  <a:spLocks noChangeArrowheads="1"/>
                </p:cNvSpPr>
                <p:nvPr/>
              </p:nvSpPr>
              <p:spPr bwMode="auto">
                <a:xfrm>
                  <a:off x="1452" y="19619"/>
                  <a:ext cx="2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pPr defTabSz="917575"/>
                  <a:r>
                    <a:rPr lang="en-US" sz="500" b="1">
                      <a:solidFill>
                        <a:srgbClr val="000000"/>
                      </a:solidFill>
                      <a:latin typeface="Helvetica" charset="0"/>
                    </a:rPr>
                    <a:t>0</a:t>
                  </a:r>
                  <a:endParaRPr lang="en-US" sz="1500"/>
                </a:p>
              </p:txBody>
            </p:sp>
            <p:sp>
              <p:nvSpPr>
                <p:cNvPr id="210" name="Rectangle 559"/>
                <p:cNvSpPr>
                  <a:spLocks noChangeArrowheads="1"/>
                </p:cNvSpPr>
                <p:nvPr/>
              </p:nvSpPr>
              <p:spPr bwMode="auto">
                <a:xfrm>
                  <a:off x="1417" y="19430"/>
                  <a:ext cx="6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pPr defTabSz="917575"/>
                  <a:r>
                    <a:rPr lang="en-US" sz="500" b="1">
                      <a:solidFill>
                        <a:srgbClr val="000000"/>
                      </a:solidFill>
                      <a:latin typeface="Helvetica" charset="0"/>
                    </a:rPr>
                    <a:t>0.2</a:t>
                  </a:r>
                  <a:endParaRPr lang="en-US" sz="1500"/>
                </a:p>
              </p:txBody>
            </p:sp>
            <p:sp>
              <p:nvSpPr>
                <p:cNvPr id="211" name="Rectangle 560"/>
                <p:cNvSpPr>
                  <a:spLocks noChangeArrowheads="1"/>
                </p:cNvSpPr>
                <p:nvPr/>
              </p:nvSpPr>
              <p:spPr bwMode="auto">
                <a:xfrm>
                  <a:off x="1417" y="19237"/>
                  <a:ext cx="6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pPr defTabSz="917575"/>
                  <a:r>
                    <a:rPr lang="en-US" sz="500" b="1">
                      <a:solidFill>
                        <a:srgbClr val="000000"/>
                      </a:solidFill>
                      <a:latin typeface="Helvetica" charset="0"/>
                    </a:rPr>
                    <a:t>0.4</a:t>
                  </a:r>
                  <a:endParaRPr lang="en-US" sz="1500"/>
                </a:p>
              </p:txBody>
            </p:sp>
            <p:sp>
              <p:nvSpPr>
                <p:cNvPr id="212" name="Rectangle 561"/>
                <p:cNvSpPr>
                  <a:spLocks noChangeArrowheads="1"/>
                </p:cNvSpPr>
                <p:nvPr/>
              </p:nvSpPr>
              <p:spPr bwMode="auto">
                <a:xfrm>
                  <a:off x="1417" y="19048"/>
                  <a:ext cx="6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pPr defTabSz="917575"/>
                  <a:r>
                    <a:rPr lang="en-US" sz="500" b="1">
                      <a:solidFill>
                        <a:srgbClr val="000000"/>
                      </a:solidFill>
                      <a:latin typeface="Helvetica" charset="0"/>
                    </a:rPr>
                    <a:t>0.6</a:t>
                  </a:r>
                  <a:endParaRPr lang="en-US" sz="1500"/>
                </a:p>
              </p:txBody>
            </p:sp>
            <p:sp>
              <p:nvSpPr>
                <p:cNvPr id="213" name="Rectangle 562"/>
                <p:cNvSpPr>
                  <a:spLocks noChangeArrowheads="1"/>
                </p:cNvSpPr>
                <p:nvPr/>
              </p:nvSpPr>
              <p:spPr bwMode="auto">
                <a:xfrm>
                  <a:off x="1417" y="18855"/>
                  <a:ext cx="6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pPr defTabSz="917575"/>
                  <a:r>
                    <a:rPr lang="en-US" sz="500" b="1">
                      <a:solidFill>
                        <a:srgbClr val="000000"/>
                      </a:solidFill>
                      <a:latin typeface="Helvetica" charset="0"/>
                    </a:rPr>
                    <a:t>0.8</a:t>
                  </a:r>
                  <a:endParaRPr lang="en-US" sz="1500"/>
                </a:p>
              </p:txBody>
            </p:sp>
            <p:sp>
              <p:nvSpPr>
                <p:cNvPr id="214" name="Rectangle 563"/>
                <p:cNvSpPr>
                  <a:spLocks noChangeArrowheads="1"/>
                </p:cNvSpPr>
                <p:nvPr/>
              </p:nvSpPr>
              <p:spPr bwMode="auto">
                <a:xfrm>
                  <a:off x="1452" y="18665"/>
                  <a:ext cx="2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pPr defTabSz="917575"/>
                  <a:r>
                    <a:rPr lang="en-US" sz="500" b="1">
                      <a:solidFill>
                        <a:srgbClr val="000000"/>
                      </a:solidFill>
                      <a:latin typeface="Helvetica" charset="0"/>
                    </a:rPr>
                    <a:t>1</a:t>
                  </a:r>
                  <a:endParaRPr lang="en-US" sz="1500"/>
                </a:p>
              </p:txBody>
            </p:sp>
            <p:sp>
              <p:nvSpPr>
                <p:cNvPr id="215" name="Rectangle 564"/>
                <p:cNvSpPr>
                  <a:spLocks noChangeArrowheads="1"/>
                </p:cNvSpPr>
                <p:nvPr/>
              </p:nvSpPr>
              <p:spPr bwMode="auto">
                <a:xfrm>
                  <a:off x="1417" y="18472"/>
                  <a:ext cx="6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pPr defTabSz="917575"/>
                  <a:r>
                    <a:rPr lang="en-US" sz="500" b="1">
                      <a:solidFill>
                        <a:srgbClr val="000000"/>
                      </a:solidFill>
                      <a:latin typeface="Helvetica" charset="0"/>
                    </a:rPr>
                    <a:t>1.2</a:t>
                  </a:r>
                  <a:endParaRPr lang="en-US" sz="1500"/>
                </a:p>
              </p:txBody>
            </p:sp>
          </p:grpSp>
          <p:grpSp>
            <p:nvGrpSpPr>
              <p:cNvPr id="204" name="Group 570"/>
              <p:cNvGrpSpPr>
                <a:grpSpLocks/>
              </p:cNvGrpSpPr>
              <p:nvPr/>
            </p:nvGrpSpPr>
            <p:grpSpPr bwMode="auto">
              <a:xfrm>
                <a:off x="1462" y="19668"/>
                <a:ext cx="1484" cy="58"/>
                <a:chOff x="1462" y="19668"/>
                <a:chExt cx="1484" cy="58"/>
              </a:xfrm>
            </p:grpSpPr>
            <p:sp>
              <p:nvSpPr>
                <p:cNvPr id="205" name="Rectangle 566"/>
                <p:cNvSpPr>
                  <a:spLocks noChangeArrowheads="1"/>
                </p:cNvSpPr>
                <p:nvPr/>
              </p:nvSpPr>
              <p:spPr bwMode="auto">
                <a:xfrm>
                  <a:off x="1462" y="19668"/>
                  <a:ext cx="120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pPr defTabSz="917575"/>
                  <a:r>
                    <a:rPr lang="en-US" sz="500" b="1">
                      <a:solidFill>
                        <a:srgbClr val="000000"/>
                      </a:solidFill>
                      <a:latin typeface="Helvetica" charset="0"/>
                    </a:rPr>
                    <a:t>0.001</a:t>
                  </a:r>
                  <a:endParaRPr lang="en-US" sz="1500"/>
                </a:p>
              </p:txBody>
            </p:sp>
            <p:sp>
              <p:nvSpPr>
                <p:cNvPr id="206" name="Rectangle 567"/>
                <p:cNvSpPr>
                  <a:spLocks noChangeArrowheads="1"/>
                </p:cNvSpPr>
                <p:nvPr/>
              </p:nvSpPr>
              <p:spPr bwMode="auto">
                <a:xfrm>
                  <a:off x="1943" y="19668"/>
                  <a:ext cx="93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pPr defTabSz="917575"/>
                  <a:r>
                    <a:rPr lang="en-US" sz="500" b="1">
                      <a:solidFill>
                        <a:srgbClr val="000000"/>
                      </a:solidFill>
                      <a:latin typeface="Helvetica" charset="0"/>
                    </a:rPr>
                    <a:t>0.01</a:t>
                  </a:r>
                  <a:endParaRPr lang="en-US" sz="1500"/>
                </a:p>
              </p:txBody>
            </p:sp>
            <p:sp>
              <p:nvSpPr>
                <p:cNvPr id="207" name="Rectangle 568"/>
                <p:cNvSpPr>
                  <a:spLocks noChangeArrowheads="1"/>
                </p:cNvSpPr>
                <p:nvPr/>
              </p:nvSpPr>
              <p:spPr bwMode="auto">
                <a:xfrm>
                  <a:off x="2428" y="19668"/>
                  <a:ext cx="6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pPr defTabSz="917575"/>
                  <a:r>
                    <a:rPr lang="en-US" sz="500" b="1">
                      <a:solidFill>
                        <a:srgbClr val="000000"/>
                      </a:solidFill>
                      <a:latin typeface="Helvetica" charset="0"/>
                    </a:rPr>
                    <a:t>0.1</a:t>
                  </a:r>
                  <a:endParaRPr lang="en-US" sz="1500"/>
                </a:p>
              </p:txBody>
            </p:sp>
            <p:sp>
              <p:nvSpPr>
                <p:cNvPr id="208" name="Rectangle 569"/>
                <p:cNvSpPr>
                  <a:spLocks noChangeArrowheads="1"/>
                </p:cNvSpPr>
                <p:nvPr/>
              </p:nvSpPr>
              <p:spPr bwMode="auto">
                <a:xfrm>
                  <a:off x="2919" y="19668"/>
                  <a:ext cx="2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pPr defTabSz="917575"/>
                  <a:r>
                    <a:rPr lang="en-US" sz="500" b="1">
                      <a:solidFill>
                        <a:srgbClr val="000000"/>
                      </a:solidFill>
                      <a:latin typeface="Helvetica" charset="0"/>
                    </a:rPr>
                    <a:t>1</a:t>
                  </a:r>
                  <a:endParaRPr lang="en-US" sz="1500"/>
                </a:p>
              </p:txBody>
            </p:sp>
          </p:grpSp>
        </p:grpSp>
        <p:grpSp>
          <p:nvGrpSpPr>
            <p:cNvPr id="7" name="Group 724"/>
            <p:cNvGrpSpPr>
              <a:grpSpLocks/>
            </p:cNvGrpSpPr>
            <p:nvPr/>
          </p:nvGrpSpPr>
          <p:grpSpPr bwMode="auto">
            <a:xfrm>
              <a:off x="1647825" y="30273625"/>
              <a:ext cx="2600325" cy="2016125"/>
              <a:chOff x="1421" y="17151"/>
              <a:chExt cx="1565" cy="1190"/>
            </a:xfrm>
          </p:grpSpPr>
          <p:sp>
            <p:nvSpPr>
              <p:cNvPr id="17" name="Freeform 577"/>
              <p:cNvSpPr>
                <a:spLocks/>
              </p:cNvSpPr>
              <p:nvPr/>
            </p:nvSpPr>
            <p:spPr bwMode="auto">
              <a:xfrm>
                <a:off x="1513" y="17348"/>
                <a:ext cx="1297" cy="830"/>
              </a:xfrm>
              <a:custGeom>
                <a:avLst/>
                <a:gdLst>
                  <a:gd name="T0" fmla="*/ 15 w 1297"/>
                  <a:gd name="T1" fmla="*/ 0 h 830"/>
                  <a:gd name="T2" fmla="*/ 40 w 1297"/>
                  <a:gd name="T3" fmla="*/ 0 h 830"/>
                  <a:gd name="T4" fmla="*/ 65 w 1297"/>
                  <a:gd name="T5" fmla="*/ 0 h 830"/>
                  <a:gd name="T6" fmla="*/ 90 w 1297"/>
                  <a:gd name="T7" fmla="*/ 3 h 830"/>
                  <a:gd name="T8" fmla="*/ 119 w 1297"/>
                  <a:gd name="T9" fmla="*/ 3 h 830"/>
                  <a:gd name="T10" fmla="*/ 144 w 1297"/>
                  <a:gd name="T11" fmla="*/ 3 h 830"/>
                  <a:gd name="T12" fmla="*/ 169 w 1297"/>
                  <a:gd name="T13" fmla="*/ 6 h 830"/>
                  <a:gd name="T14" fmla="*/ 198 w 1297"/>
                  <a:gd name="T15" fmla="*/ 9 h 830"/>
                  <a:gd name="T16" fmla="*/ 223 w 1297"/>
                  <a:gd name="T17" fmla="*/ 9 h 830"/>
                  <a:gd name="T18" fmla="*/ 249 w 1297"/>
                  <a:gd name="T19" fmla="*/ 12 h 830"/>
                  <a:gd name="T20" fmla="*/ 274 w 1297"/>
                  <a:gd name="T21" fmla="*/ 15 h 830"/>
                  <a:gd name="T22" fmla="*/ 303 w 1297"/>
                  <a:gd name="T23" fmla="*/ 18 h 830"/>
                  <a:gd name="T24" fmla="*/ 328 w 1297"/>
                  <a:gd name="T25" fmla="*/ 21 h 830"/>
                  <a:gd name="T26" fmla="*/ 353 w 1297"/>
                  <a:gd name="T27" fmla="*/ 27 h 830"/>
                  <a:gd name="T28" fmla="*/ 382 w 1297"/>
                  <a:gd name="T29" fmla="*/ 32 h 830"/>
                  <a:gd name="T30" fmla="*/ 407 w 1297"/>
                  <a:gd name="T31" fmla="*/ 38 h 830"/>
                  <a:gd name="T32" fmla="*/ 432 w 1297"/>
                  <a:gd name="T33" fmla="*/ 44 h 830"/>
                  <a:gd name="T34" fmla="*/ 458 w 1297"/>
                  <a:gd name="T35" fmla="*/ 53 h 830"/>
                  <a:gd name="T36" fmla="*/ 486 w 1297"/>
                  <a:gd name="T37" fmla="*/ 65 h 830"/>
                  <a:gd name="T38" fmla="*/ 512 w 1297"/>
                  <a:gd name="T39" fmla="*/ 74 h 830"/>
                  <a:gd name="T40" fmla="*/ 537 w 1297"/>
                  <a:gd name="T41" fmla="*/ 89 h 830"/>
                  <a:gd name="T42" fmla="*/ 562 w 1297"/>
                  <a:gd name="T43" fmla="*/ 104 h 830"/>
                  <a:gd name="T44" fmla="*/ 591 w 1297"/>
                  <a:gd name="T45" fmla="*/ 122 h 830"/>
                  <a:gd name="T46" fmla="*/ 616 w 1297"/>
                  <a:gd name="T47" fmla="*/ 140 h 830"/>
                  <a:gd name="T48" fmla="*/ 641 w 1297"/>
                  <a:gd name="T49" fmla="*/ 161 h 830"/>
                  <a:gd name="T50" fmla="*/ 670 w 1297"/>
                  <a:gd name="T51" fmla="*/ 185 h 830"/>
                  <a:gd name="T52" fmla="*/ 695 w 1297"/>
                  <a:gd name="T53" fmla="*/ 212 h 830"/>
                  <a:gd name="T54" fmla="*/ 720 w 1297"/>
                  <a:gd name="T55" fmla="*/ 239 h 830"/>
                  <a:gd name="T56" fmla="*/ 746 w 1297"/>
                  <a:gd name="T57" fmla="*/ 271 h 830"/>
                  <a:gd name="T58" fmla="*/ 774 w 1297"/>
                  <a:gd name="T59" fmla="*/ 304 h 830"/>
                  <a:gd name="T60" fmla="*/ 800 w 1297"/>
                  <a:gd name="T61" fmla="*/ 337 h 830"/>
                  <a:gd name="T62" fmla="*/ 825 w 1297"/>
                  <a:gd name="T63" fmla="*/ 373 h 830"/>
                  <a:gd name="T64" fmla="*/ 850 w 1297"/>
                  <a:gd name="T65" fmla="*/ 412 h 830"/>
                  <a:gd name="T66" fmla="*/ 879 w 1297"/>
                  <a:gd name="T67" fmla="*/ 448 h 830"/>
                  <a:gd name="T68" fmla="*/ 904 w 1297"/>
                  <a:gd name="T69" fmla="*/ 487 h 830"/>
                  <a:gd name="T70" fmla="*/ 929 w 1297"/>
                  <a:gd name="T71" fmla="*/ 522 h 830"/>
                  <a:gd name="T72" fmla="*/ 958 w 1297"/>
                  <a:gd name="T73" fmla="*/ 558 h 830"/>
                  <a:gd name="T74" fmla="*/ 983 w 1297"/>
                  <a:gd name="T75" fmla="*/ 591 h 830"/>
                  <a:gd name="T76" fmla="*/ 1008 w 1297"/>
                  <a:gd name="T77" fmla="*/ 624 h 830"/>
                  <a:gd name="T78" fmla="*/ 1034 w 1297"/>
                  <a:gd name="T79" fmla="*/ 654 h 830"/>
                  <a:gd name="T80" fmla="*/ 1062 w 1297"/>
                  <a:gd name="T81" fmla="*/ 681 h 830"/>
                  <a:gd name="T82" fmla="*/ 1088 w 1297"/>
                  <a:gd name="T83" fmla="*/ 705 h 830"/>
                  <a:gd name="T84" fmla="*/ 1113 w 1297"/>
                  <a:gd name="T85" fmla="*/ 729 h 830"/>
                  <a:gd name="T86" fmla="*/ 1142 w 1297"/>
                  <a:gd name="T87" fmla="*/ 749 h 830"/>
                  <a:gd name="T88" fmla="*/ 1167 w 1297"/>
                  <a:gd name="T89" fmla="*/ 767 h 830"/>
                  <a:gd name="T90" fmla="*/ 1192 w 1297"/>
                  <a:gd name="T91" fmla="*/ 782 h 830"/>
                  <a:gd name="T92" fmla="*/ 1217 w 1297"/>
                  <a:gd name="T93" fmla="*/ 797 h 830"/>
                  <a:gd name="T94" fmla="*/ 1246 w 1297"/>
                  <a:gd name="T95" fmla="*/ 809 h 830"/>
                  <a:gd name="T96" fmla="*/ 1271 w 1297"/>
                  <a:gd name="T97" fmla="*/ 821 h 830"/>
                  <a:gd name="T98" fmla="*/ 1297 w 1297"/>
                  <a:gd name="T99" fmla="*/ 830 h 83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97"/>
                  <a:gd name="T151" fmla="*/ 0 h 830"/>
                  <a:gd name="T152" fmla="*/ 1297 w 1297"/>
                  <a:gd name="T153" fmla="*/ 830 h 83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97" h="830">
                    <a:moveTo>
                      <a:pt x="0" y="0"/>
                    </a:moveTo>
                    <a:lnTo>
                      <a:pt x="15" y="0"/>
                    </a:lnTo>
                    <a:lnTo>
                      <a:pt x="25" y="0"/>
                    </a:lnTo>
                    <a:lnTo>
                      <a:pt x="40" y="0"/>
                    </a:lnTo>
                    <a:lnTo>
                      <a:pt x="54" y="0"/>
                    </a:lnTo>
                    <a:lnTo>
                      <a:pt x="65" y="0"/>
                    </a:lnTo>
                    <a:lnTo>
                      <a:pt x="79" y="0"/>
                    </a:lnTo>
                    <a:lnTo>
                      <a:pt x="90" y="3"/>
                    </a:lnTo>
                    <a:lnTo>
                      <a:pt x="105" y="3"/>
                    </a:lnTo>
                    <a:lnTo>
                      <a:pt x="119" y="3"/>
                    </a:lnTo>
                    <a:lnTo>
                      <a:pt x="130" y="3"/>
                    </a:lnTo>
                    <a:lnTo>
                      <a:pt x="144" y="3"/>
                    </a:lnTo>
                    <a:lnTo>
                      <a:pt x="159" y="6"/>
                    </a:lnTo>
                    <a:lnTo>
                      <a:pt x="169" y="6"/>
                    </a:lnTo>
                    <a:lnTo>
                      <a:pt x="184" y="6"/>
                    </a:lnTo>
                    <a:lnTo>
                      <a:pt x="198" y="9"/>
                    </a:lnTo>
                    <a:lnTo>
                      <a:pt x="209" y="9"/>
                    </a:lnTo>
                    <a:lnTo>
                      <a:pt x="223" y="9"/>
                    </a:lnTo>
                    <a:lnTo>
                      <a:pt x="234" y="12"/>
                    </a:lnTo>
                    <a:lnTo>
                      <a:pt x="249" y="12"/>
                    </a:lnTo>
                    <a:lnTo>
                      <a:pt x="263" y="12"/>
                    </a:lnTo>
                    <a:lnTo>
                      <a:pt x="274" y="15"/>
                    </a:lnTo>
                    <a:lnTo>
                      <a:pt x="288" y="18"/>
                    </a:lnTo>
                    <a:lnTo>
                      <a:pt x="303" y="18"/>
                    </a:lnTo>
                    <a:lnTo>
                      <a:pt x="314" y="21"/>
                    </a:lnTo>
                    <a:lnTo>
                      <a:pt x="328" y="21"/>
                    </a:lnTo>
                    <a:lnTo>
                      <a:pt x="342" y="24"/>
                    </a:lnTo>
                    <a:lnTo>
                      <a:pt x="353" y="27"/>
                    </a:lnTo>
                    <a:lnTo>
                      <a:pt x="368" y="29"/>
                    </a:lnTo>
                    <a:lnTo>
                      <a:pt x="382" y="32"/>
                    </a:lnTo>
                    <a:lnTo>
                      <a:pt x="393" y="35"/>
                    </a:lnTo>
                    <a:lnTo>
                      <a:pt x="407" y="38"/>
                    </a:lnTo>
                    <a:lnTo>
                      <a:pt x="418" y="41"/>
                    </a:lnTo>
                    <a:lnTo>
                      <a:pt x="432" y="44"/>
                    </a:lnTo>
                    <a:lnTo>
                      <a:pt x="447" y="50"/>
                    </a:lnTo>
                    <a:lnTo>
                      <a:pt x="458" y="53"/>
                    </a:lnTo>
                    <a:lnTo>
                      <a:pt x="472" y="59"/>
                    </a:lnTo>
                    <a:lnTo>
                      <a:pt x="486" y="65"/>
                    </a:lnTo>
                    <a:lnTo>
                      <a:pt x="497" y="68"/>
                    </a:lnTo>
                    <a:lnTo>
                      <a:pt x="512" y="74"/>
                    </a:lnTo>
                    <a:lnTo>
                      <a:pt x="526" y="83"/>
                    </a:lnTo>
                    <a:lnTo>
                      <a:pt x="537" y="89"/>
                    </a:lnTo>
                    <a:lnTo>
                      <a:pt x="551" y="95"/>
                    </a:lnTo>
                    <a:lnTo>
                      <a:pt x="562" y="104"/>
                    </a:lnTo>
                    <a:lnTo>
                      <a:pt x="576" y="113"/>
                    </a:lnTo>
                    <a:lnTo>
                      <a:pt x="591" y="122"/>
                    </a:lnTo>
                    <a:lnTo>
                      <a:pt x="602" y="131"/>
                    </a:lnTo>
                    <a:lnTo>
                      <a:pt x="616" y="140"/>
                    </a:lnTo>
                    <a:lnTo>
                      <a:pt x="630" y="149"/>
                    </a:lnTo>
                    <a:lnTo>
                      <a:pt x="641" y="161"/>
                    </a:lnTo>
                    <a:lnTo>
                      <a:pt x="656" y="173"/>
                    </a:lnTo>
                    <a:lnTo>
                      <a:pt x="670" y="185"/>
                    </a:lnTo>
                    <a:lnTo>
                      <a:pt x="681" y="197"/>
                    </a:lnTo>
                    <a:lnTo>
                      <a:pt x="695" y="212"/>
                    </a:lnTo>
                    <a:lnTo>
                      <a:pt x="706" y="227"/>
                    </a:lnTo>
                    <a:lnTo>
                      <a:pt x="720" y="239"/>
                    </a:lnTo>
                    <a:lnTo>
                      <a:pt x="735" y="254"/>
                    </a:lnTo>
                    <a:lnTo>
                      <a:pt x="746" y="271"/>
                    </a:lnTo>
                    <a:lnTo>
                      <a:pt x="760" y="286"/>
                    </a:lnTo>
                    <a:lnTo>
                      <a:pt x="774" y="304"/>
                    </a:lnTo>
                    <a:lnTo>
                      <a:pt x="785" y="319"/>
                    </a:lnTo>
                    <a:lnTo>
                      <a:pt x="800" y="337"/>
                    </a:lnTo>
                    <a:lnTo>
                      <a:pt x="814" y="355"/>
                    </a:lnTo>
                    <a:lnTo>
                      <a:pt x="825" y="373"/>
                    </a:lnTo>
                    <a:lnTo>
                      <a:pt x="839" y="391"/>
                    </a:lnTo>
                    <a:lnTo>
                      <a:pt x="850" y="412"/>
                    </a:lnTo>
                    <a:lnTo>
                      <a:pt x="864" y="430"/>
                    </a:lnTo>
                    <a:lnTo>
                      <a:pt x="879" y="448"/>
                    </a:lnTo>
                    <a:lnTo>
                      <a:pt x="890" y="466"/>
                    </a:lnTo>
                    <a:lnTo>
                      <a:pt x="904" y="487"/>
                    </a:lnTo>
                    <a:lnTo>
                      <a:pt x="918" y="504"/>
                    </a:lnTo>
                    <a:lnTo>
                      <a:pt x="929" y="522"/>
                    </a:lnTo>
                    <a:lnTo>
                      <a:pt x="944" y="540"/>
                    </a:lnTo>
                    <a:lnTo>
                      <a:pt x="958" y="558"/>
                    </a:lnTo>
                    <a:lnTo>
                      <a:pt x="969" y="573"/>
                    </a:lnTo>
                    <a:lnTo>
                      <a:pt x="983" y="591"/>
                    </a:lnTo>
                    <a:lnTo>
                      <a:pt x="998" y="606"/>
                    </a:lnTo>
                    <a:lnTo>
                      <a:pt x="1008" y="624"/>
                    </a:lnTo>
                    <a:lnTo>
                      <a:pt x="1023" y="639"/>
                    </a:lnTo>
                    <a:lnTo>
                      <a:pt x="1034" y="654"/>
                    </a:lnTo>
                    <a:lnTo>
                      <a:pt x="1048" y="666"/>
                    </a:lnTo>
                    <a:lnTo>
                      <a:pt x="1062" y="681"/>
                    </a:lnTo>
                    <a:lnTo>
                      <a:pt x="1073" y="693"/>
                    </a:lnTo>
                    <a:lnTo>
                      <a:pt x="1088" y="705"/>
                    </a:lnTo>
                    <a:lnTo>
                      <a:pt x="1102" y="717"/>
                    </a:lnTo>
                    <a:lnTo>
                      <a:pt x="1113" y="729"/>
                    </a:lnTo>
                    <a:lnTo>
                      <a:pt x="1127" y="737"/>
                    </a:lnTo>
                    <a:lnTo>
                      <a:pt x="1142" y="749"/>
                    </a:lnTo>
                    <a:lnTo>
                      <a:pt x="1153" y="758"/>
                    </a:lnTo>
                    <a:lnTo>
                      <a:pt x="1167" y="767"/>
                    </a:lnTo>
                    <a:lnTo>
                      <a:pt x="1178" y="776"/>
                    </a:lnTo>
                    <a:lnTo>
                      <a:pt x="1192" y="782"/>
                    </a:lnTo>
                    <a:lnTo>
                      <a:pt x="1207" y="791"/>
                    </a:lnTo>
                    <a:lnTo>
                      <a:pt x="1217" y="797"/>
                    </a:lnTo>
                    <a:lnTo>
                      <a:pt x="1232" y="803"/>
                    </a:lnTo>
                    <a:lnTo>
                      <a:pt x="1246" y="809"/>
                    </a:lnTo>
                    <a:lnTo>
                      <a:pt x="1257" y="815"/>
                    </a:lnTo>
                    <a:lnTo>
                      <a:pt x="1271" y="821"/>
                    </a:lnTo>
                    <a:lnTo>
                      <a:pt x="1286" y="824"/>
                    </a:lnTo>
                    <a:lnTo>
                      <a:pt x="1297" y="830"/>
                    </a:lnTo>
                  </a:path>
                </a:pathLst>
              </a:custGeom>
              <a:noFill/>
              <a:ln w="11113">
                <a:solidFill>
                  <a:srgbClr val="0000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  <p:grpSp>
            <p:nvGrpSpPr>
              <p:cNvPr id="18" name="Group 631"/>
              <p:cNvGrpSpPr>
                <a:grpSpLocks/>
              </p:cNvGrpSpPr>
              <p:nvPr/>
            </p:nvGrpSpPr>
            <p:grpSpPr bwMode="auto">
              <a:xfrm>
                <a:off x="1513" y="17330"/>
                <a:ext cx="1279" cy="824"/>
                <a:chOff x="1513" y="17330"/>
                <a:chExt cx="1279" cy="824"/>
              </a:xfrm>
            </p:grpSpPr>
            <p:sp>
              <p:nvSpPr>
                <p:cNvPr id="111" name="Line 578"/>
                <p:cNvSpPr>
                  <a:spLocks noChangeShapeType="1"/>
                </p:cNvSpPr>
                <p:nvPr/>
              </p:nvSpPr>
              <p:spPr bwMode="auto">
                <a:xfrm>
                  <a:off x="1513" y="17330"/>
                  <a:ext cx="11" cy="1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2" name="Line 579"/>
                <p:cNvSpPr>
                  <a:spLocks noChangeShapeType="1"/>
                </p:cNvSpPr>
                <p:nvPr/>
              </p:nvSpPr>
              <p:spPr bwMode="auto">
                <a:xfrm>
                  <a:off x="1542" y="17330"/>
                  <a:ext cx="11" cy="1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 580"/>
                <p:cNvSpPr>
                  <a:spLocks/>
                </p:cNvSpPr>
                <p:nvPr/>
              </p:nvSpPr>
              <p:spPr bwMode="auto">
                <a:xfrm>
                  <a:off x="1571" y="17330"/>
                  <a:ext cx="11" cy="1"/>
                </a:xfrm>
                <a:custGeom>
                  <a:avLst/>
                  <a:gdLst>
                    <a:gd name="T0" fmla="*/ 0 w 11"/>
                    <a:gd name="T1" fmla="*/ 0 h 1"/>
                    <a:gd name="T2" fmla="*/ 7 w 11"/>
                    <a:gd name="T3" fmla="*/ 0 h 1"/>
                    <a:gd name="T4" fmla="*/ 11 w 1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1"/>
                    <a:gd name="T11" fmla="*/ 11 w 1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14" name="Freeform 581"/>
                <p:cNvSpPr>
                  <a:spLocks/>
                </p:cNvSpPr>
                <p:nvPr/>
              </p:nvSpPr>
              <p:spPr bwMode="auto">
                <a:xfrm>
                  <a:off x="1600" y="17333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3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15" name="Freeform 582"/>
                <p:cNvSpPr>
                  <a:spLocks/>
                </p:cNvSpPr>
                <p:nvPr/>
              </p:nvSpPr>
              <p:spPr bwMode="auto">
                <a:xfrm>
                  <a:off x="1628" y="17333"/>
                  <a:ext cx="11" cy="1"/>
                </a:xfrm>
                <a:custGeom>
                  <a:avLst/>
                  <a:gdLst>
                    <a:gd name="T0" fmla="*/ 0 w 11"/>
                    <a:gd name="T1" fmla="*/ 0 h 1"/>
                    <a:gd name="T2" fmla="*/ 4 w 11"/>
                    <a:gd name="T3" fmla="*/ 0 h 1"/>
                    <a:gd name="T4" fmla="*/ 11 w 1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1"/>
                    <a:gd name="T11" fmla="*/ 11 w 1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16" name="Line 583"/>
                <p:cNvSpPr>
                  <a:spLocks noChangeShapeType="1"/>
                </p:cNvSpPr>
                <p:nvPr/>
              </p:nvSpPr>
              <p:spPr bwMode="auto">
                <a:xfrm>
                  <a:off x="1657" y="17333"/>
                  <a:ext cx="11" cy="3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7" name="Line 584"/>
                <p:cNvSpPr>
                  <a:spLocks noChangeShapeType="1"/>
                </p:cNvSpPr>
                <p:nvPr/>
              </p:nvSpPr>
              <p:spPr bwMode="auto">
                <a:xfrm>
                  <a:off x="1686" y="17336"/>
                  <a:ext cx="11" cy="1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 585"/>
                <p:cNvSpPr>
                  <a:spLocks/>
                </p:cNvSpPr>
                <p:nvPr/>
              </p:nvSpPr>
              <p:spPr bwMode="auto">
                <a:xfrm>
                  <a:off x="1715" y="17336"/>
                  <a:ext cx="11" cy="3"/>
                </a:xfrm>
                <a:custGeom>
                  <a:avLst/>
                  <a:gdLst>
                    <a:gd name="T0" fmla="*/ 0 w 11"/>
                    <a:gd name="T1" fmla="*/ 0 h 3"/>
                    <a:gd name="T2" fmla="*/ 7 w 11"/>
                    <a:gd name="T3" fmla="*/ 3 h 3"/>
                    <a:gd name="T4" fmla="*/ 11 w 11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3"/>
                    <a:gd name="T11" fmla="*/ 11 w 1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3">
                      <a:moveTo>
                        <a:pt x="0" y="0"/>
                      </a:moveTo>
                      <a:lnTo>
                        <a:pt x="7" y="3"/>
                      </a:lnTo>
                      <a:lnTo>
                        <a:pt x="11" y="3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19" name="Freeform 586"/>
                <p:cNvSpPr>
                  <a:spLocks/>
                </p:cNvSpPr>
                <p:nvPr/>
              </p:nvSpPr>
              <p:spPr bwMode="auto">
                <a:xfrm>
                  <a:off x="1744" y="17339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3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20" name="Freeform 587"/>
                <p:cNvSpPr>
                  <a:spLocks/>
                </p:cNvSpPr>
                <p:nvPr/>
              </p:nvSpPr>
              <p:spPr bwMode="auto">
                <a:xfrm>
                  <a:off x="1773" y="17342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3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21" name="Line 588"/>
                <p:cNvSpPr>
                  <a:spLocks noChangeShapeType="1"/>
                </p:cNvSpPr>
                <p:nvPr/>
              </p:nvSpPr>
              <p:spPr bwMode="auto">
                <a:xfrm>
                  <a:off x="1801" y="17345"/>
                  <a:ext cx="11" cy="1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2" name="Line 589"/>
                <p:cNvSpPr>
                  <a:spLocks noChangeShapeType="1"/>
                </p:cNvSpPr>
                <p:nvPr/>
              </p:nvSpPr>
              <p:spPr bwMode="auto">
                <a:xfrm>
                  <a:off x="1830" y="17348"/>
                  <a:ext cx="11" cy="1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 590"/>
                <p:cNvSpPr>
                  <a:spLocks/>
                </p:cNvSpPr>
                <p:nvPr/>
              </p:nvSpPr>
              <p:spPr bwMode="auto">
                <a:xfrm>
                  <a:off x="1859" y="17351"/>
                  <a:ext cx="11" cy="3"/>
                </a:xfrm>
                <a:custGeom>
                  <a:avLst/>
                  <a:gdLst>
                    <a:gd name="T0" fmla="*/ 0 w 11"/>
                    <a:gd name="T1" fmla="*/ 0 h 3"/>
                    <a:gd name="T2" fmla="*/ 7 w 11"/>
                    <a:gd name="T3" fmla="*/ 3 h 3"/>
                    <a:gd name="T4" fmla="*/ 11 w 11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3"/>
                    <a:gd name="T11" fmla="*/ 11 w 1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3">
                      <a:moveTo>
                        <a:pt x="0" y="0"/>
                      </a:moveTo>
                      <a:lnTo>
                        <a:pt x="7" y="3"/>
                      </a:lnTo>
                      <a:lnTo>
                        <a:pt x="11" y="3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24" name="Freeform 591"/>
                <p:cNvSpPr>
                  <a:spLocks/>
                </p:cNvSpPr>
                <p:nvPr/>
              </p:nvSpPr>
              <p:spPr bwMode="auto">
                <a:xfrm>
                  <a:off x="1888" y="17357"/>
                  <a:ext cx="11" cy="1"/>
                </a:xfrm>
                <a:custGeom>
                  <a:avLst/>
                  <a:gdLst>
                    <a:gd name="T0" fmla="*/ 0 w 11"/>
                    <a:gd name="T1" fmla="*/ 0 h 1"/>
                    <a:gd name="T2" fmla="*/ 7 w 11"/>
                    <a:gd name="T3" fmla="*/ 0 h 1"/>
                    <a:gd name="T4" fmla="*/ 11 w 1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1"/>
                    <a:gd name="T11" fmla="*/ 11 w 1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25" name="Freeform 592"/>
                <p:cNvSpPr>
                  <a:spLocks/>
                </p:cNvSpPr>
                <p:nvPr/>
              </p:nvSpPr>
              <p:spPr bwMode="auto">
                <a:xfrm>
                  <a:off x="1917" y="17363"/>
                  <a:ext cx="10" cy="3"/>
                </a:xfrm>
                <a:custGeom>
                  <a:avLst/>
                  <a:gdLst>
                    <a:gd name="T0" fmla="*/ 0 w 10"/>
                    <a:gd name="T1" fmla="*/ 0 h 3"/>
                    <a:gd name="T2" fmla="*/ 3 w 10"/>
                    <a:gd name="T3" fmla="*/ 0 h 3"/>
                    <a:gd name="T4" fmla="*/ 10 w 10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"/>
                    <a:gd name="T11" fmla="*/ 10 w 10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10" y="3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26" name="Line 593"/>
                <p:cNvSpPr>
                  <a:spLocks noChangeShapeType="1"/>
                </p:cNvSpPr>
                <p:nvPr/>
              </p:nvSpPr>
              <p:spPr bwMode="auto">
                <a:xfrm>
                  <a:off x="1945" y="17369"/>
                  <a:ext cx="11" cy="3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7" name="Line 594"/>
                <p:cNvSpPr>
                  <a:spLocks noChangeShapeType="1"/>
                </p:cNvSpPr>
                <p:nvPr/>
              </p:nvSpPr>
              <p:spPr bwMode="auto">
                <a:xfrm>
                  <a:off x="1974" y="17377"/>
                  <a:ext cx="11" cy="3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 595"/>
                <p:cNvSpPr>
                  <a:spLocks/>
                </p:cNvSpPr>
                <p:nvPr/>
              </p:nvSpPr>
              <p:spPr bwMode="auto">
                <a:xfrm>
                  <a:off x="2003" y="17386"/>
                  <a:ext cx="11" cy="3"/>
                </a:xfrm>
                <a:custGeom>
                  <a:avLst/>
                  <a:gdLst>
                    <a:gd name="T0" fmla="*/ 0 w 11"/>
                    <a:gd name="T1" fmla="*/ 0 h 3"/>
                    <a:gd name="T2" fmla="*/ 7 w 11"/>
                    <a:gd name="T3" fmla="*/ 3 h 3"/>
                    <a:gd name="T4" fmla="*/ 11 w 11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3"/>
                    <a:gd name="T11" fmla="*/ 11 w 1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3">
                      <a:moveTo>
                        <a:pt x="0" y="0"/>
                      </a:moveTo>
                      <a:lnTo>
                        <a:pt x="7" y="3"/>
                      </a:lnTo>
                      <a:lnTo>
                        <a:pt x="11" y="3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29" name="Freeform 596"/>
                <p:cNvSpPr>
                  <a:spLocks/>
                </p:cNvSpPr>
                <p:nvPr/>
              </p:nvSpPr>
              <p:spPr bwMode="auto">
                <a:xfrm>
                  <a:off x="2032" y="17395"/>
                  <a:ext cx="11" cy="6"/>
                </a:xfrm>
                <a:custGeom>
                  <a:avLst/>
                  <a:gdLst>
                    <a:gd name="T0" fmla="*/ 0 w 11"/>
                    <a:gd name="T1" fmla="*/ 0 h 6"/>
                    <a:gd name="T2" fmla="*/ 7 w 11"/>
                    <a:gd name="T3" fmla="*/ 3 h 6"/>
                    <a:gd name="T4" fmla="*/ 11 w 11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6"/>
                    <a:gd name="T11" fmla="*/ 11 w 1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6">
                      <a:moveTo>
                        <a:pt x="0" y="0"/>
                      </a:moveTo>
                      <a:lnTo>
                        <a:pt x="7" y="3"/>
                      </a:lnTo>
                      <a:lnTo>
                        <a:pt x="11" y="6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30" name="Freeform 597"/>
                <p:cNvSpPr>
                  <a:spLocks/>
                </p:cNvSpPr>
                <p:nvPr/>
              </p:nvSpPr>
              <p:spPr bwMode="auto">
                <a:xfrm>
                  <a:off x="2061" y="17410"/>
                  <a:ext cx="10" cy="3"/>
                </a:xfrm>
                <a:custGeom>
                  <a:avLst/>
                  <a:gdLst>
                    <a:gd name="T0" fmla="*/ 0 w 10"/>
                    <a:gd name="T1" fmla="*/ 0 h 3"/>
                    <a:gd name="T2" fmla="*/ 3 w 10"/>
                    <a:gd name="T3" fmla="*/ 0 h 3"/>
                    <a:gd name="T4" fmla="*/ 10 w 10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"/>
                    <a:gd name="T11" fmla="*/ 10 w 10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10" y="3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31" name="Line 598"/>
                <p:cNvSpPr>
                  <a:spLocks noChangeShapeType="1"/>
                </p:cNvSpPr>
                <p:nvPr/>
              </p:nvSpPr>
              <p:spPr bwMode="auto">
                <a:xfrm>
                  <a:off x="2089" y="17425"/>
                  <a:ext cx="11" cy="6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2" name="Line 599"/>
                <p:cNvSpPr>
                  <a:spLocks noChangeShapeType="1"/>
                </p:cNvSpPr>
                <p:nvPr/>
              </p:nvSpPr>
              <p:spPr bwMode="auto">
                <a:xfrm>
                  <a:off x="2118" y="17443"/>
                  <a:ext cx="11" cy="6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 600"/>
                <p:cNvSpPr>
                  <a:spLocks/>
                </p:cNvSpPr>
                <p:nvPr/>
              </p:nvSpPr>
              <p:spPr bwMode="auto">
                <a:xfrm>
                  <a:off x="2147" y="17461"/>
                  <a:ext cx="11" cy="9"/>
                </a:xfrm>
                <a:custGeom>
                  <a:avLst/>
                  <a:gdLst>
                    <a:gd name="T0" fmla="*/ 0 w 11"/>
                    <a:gd name="T1" fmla="*/ 0 h 9"/>
                    <a:gd name="T2" fmla="*/ 7 w 11"/>
                    <a:gd name="T3" fmla="*/ 6 h 9"/>
                    <a:gd name="T4" fmla="*/ 11 w 11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9"/>
                    <a:gd name="T11" fmla="*/ 11 w 11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9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1" y="9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34" name="Freeform 601"/>
                <p:cNvSpPr>
                  <a:spLocks/>
                </p:cNvSpPr>
                <p:nvPr/>
              </p:nvSpPr>
              <p:spPr bwMode="auto">
                <a:xfrm>
                  <a:off x="2176" y="17482"/>
                  <a:ext cx="11" cy="9"/>
                </a:xfrm>
                <a:custGeom>
                  <a:avLst/>
                  <a:gdLst>
                    <a:gd name="T0" fmla="*/ 0 w 11"/>
                    <a:gd name="T1" fmla="*/ 0 h 9"/>
                    <a:gd name="T2" fmla="*/ 7 w 11"/>
                    <a:gd name="T3" fmla="*/ 6 h 9"/>
                    <a:gd name="T4" fmla="*/ 11 w 11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9"/>
                    <a:gd name="T11" fmla="*/ 11 w 11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9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1" y="9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35" name="Freeform 602"/>
                <p:cNvSpPr>
                  <a:spLocks/>
                </p:cNvSpPr>
                <p:nvPr/>
              </p:nvSpPr>
              <p:spPr bwMode="auto">
                <a:xfrm>
                  <a:off x="2201" y="17506"/>
                  <a:ext cx="11" cy="9"/>
                </a:xfrm>
                <a:custGeom>
                  <a:avLst/>
                  <a:gdLst>
                    <a:gd name="T0" fmla="*/ 0 w 11"/>
                    <a:gd name="T1" fmla="*/ 0 h 9"/>
                    <a:gd name="T2" fmla="*/ 7 w 11"/>
                    <a:gd name="T3" fmla="*/ 6 h 9"/>
                    <a:gd name="T4" fmla="*/ 11 w 11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9"/>
                    <a:gd name="T11" fmla="*/ 11 w 11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9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1" y="9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36" name="Line 603"/>
                <p:cNvSpPr>
                  <a:spLocks noChangeShapeType="1"/>
                </p:cNvSpPr>
                <p:nvPr/>
              </p:nvSpPr>
              <p:spPr bwMode="auto">
                <a:xfrm>
                  <a:off x="2226" y="17530"/>
                  <a:ext cx="7" cy="9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7" name="Line 604"/>
                <p:cNvSpPr>
                  <a:spLocks noChangeShapeType="1"/>
                </p:cNvSpPr>
                <p:nvPr/>
              </p:nvSpPr>
              <p:spPr bwMode="auto">
                <a:xfrm>
                  <a:off x="2251" y="17554"/>
                  <a:ext cx="8" cy="9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8" name="Freeform 605"/>
                <p:cNvSpPr>
                  <a:spLocks/>
                </p:cNvSpPr>
                <p:nvPr/>
              </p:nvSpPr>
              <p:spPr bwMode="auto">
                <a:xfrm>
                  <a:off x="2269" y="17578"/>
                  <a:ext cx="11" cy="9"/>
                </a:xfrm>
                <a:custGeom>
                  <a:avLst/>
                  <a:gdLst>
                    <a:gd name="T0" fmla="*/ 0 w 11"/>
                    <a:gd name="T1" fmla="*/ 0 h 9"/>
                    <a:gd name="T2" fmla="*/ 4 w 11"/>
                    <a:gd name="T3" fmla="*/ 3 h 9"/>
                    <a:gd name="T4" fmla="*/ 11 w 11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9"/>
                    <a:gd name="T11" fmla="*/ 11 w 11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9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11" y="9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39" name="Line 606"/>
                <p:cNvSpPr>
                  <a:spLocks noChangeShapeType="1"/>
                </p:cNvSpPr>
                <p:nvPr/>
              </p:nvSpPr>
              <p:spPr bwMode="auto">
                <a:xfrm>
                  <a:off x="2291" y="17602"/>
                  <a:ext cx="7" cy="8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 607"/>
                <p:cNvSpPr>
                  <a:spLocks/>
                </p:cNvSpPr>
                <p:nvPr/>
              </p:nvSpPr>
              <p:spPr bwMode="auto">
                <a:xfrm>
                  <a:off x="2309" y="17625"/>
                  <a:ext cx="7" cy="9"/>
                </a:xfrm>
                <a:custGeom>
                  <a:avLst/>
                  <a:gdLst>
                    <a:gd name="T0" fmla="*/ 0 w 7"/>
                    <a:gd name="T1" fmla="*/ 0 h 9"/>
                    <a:gd name="T2" fmla="*/ 4 w 7"/>
                    <a:gd name="T3" fmla="*/ 3 h 9"/>
                    <a:gd name="T4" fmla="*/ 7 w 7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9"/>
                    <a:gd name="T11" fmla="*/ 7 w 7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9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7" y="9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41" name="Line 608"/>
                <p:cNvSpPr>
                  <a:spLocks noChangeShapeType="1"/>
                </p:cNvSpPr>
                <p:nvPr/>
              </p:nvSpPr>
              <p:spPr bwMode="auto">
                <a:xfrm>
                  <a:off x="2331" y="17649"/>
                  <a:ext cx="3" cy="9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2" name="Line 609"/>
                <p:cNvSpPr>
                  <a:spLocks noChangeShapeType="1"/>
                </p:cNvSpPr>
                <p:nvPr/>
              </p:nvSpPr>
              <p:spPr bwMode="auto">
                <a:xfrm>
                  <a:off x="2345" y="17673"/>
                  <a:ext cx="7" cy="9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 610"/>
                <p:cNvSpPr>
                  <a:spLocks/>
                </p:cNvSpPr>
                <p:nvPr/>
              </p:nvSpPr>
              <p:spPr bwMode="auto">
                <a:xfrm>
                  <a:off x="2363" y="17697"/>
                  <a:ext cx="4" cy="9"/>
                </a:xfrm>
                <a:custGeom>
                  <a:avLst/>
                  <a:gdLst>
                    <a:gd name="T0" fmla="*/ 0 w 4"/>
                    <a:gd name="T1" fmla="*/ 0 h 9"/>
                    <a:gd name="T2" fmla="*/ 0 w 4"/>
                    <a:gd name="T3" fmla="*/ 3 h 9"/>
                    <a:gd name="T4" fmla="*/ 4 w 4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9"/>
                    <a:gd name="T11" fmla="*/ 4 w 4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9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4" y="9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44" name="Line 611"/>
                <p:cNvSpPr>
                  <a:spLocks noChangeShapeType="1"/>
                </p:cNvSpPr>
                <p:nvPr/>
              </p:nvSpPr>
              <p:spPr bwMode="auto">
                <a:xfrm>
                  <a:off x="2381" y="17721"/>
                  <a:ext cx="7" cy="9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5" name="Line 612"/>
                <p:cNvSpPr>
                  <a:spLocks noChangeShapeType="1"/>
                </p:cNvSpPr>
                <p:nvPr/>
              </p:nvSpPr>
              <p:spPr bwMode="auto">
                <a:xfrm>
                  <a:off x="2395" y="17745"/>
                  <a:ext cx="8" cy="9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 613"/>
                <p:cNvSpPr>
                  <a:spLocks/>
                </p:cNvSpPr>
                <p:nvPr/>
              </p:nvSpPr>
              <p:spPr bwMode="auto">
                <a:xfrm>
                  <a:off x="2413" y="17769"/>
                  <a:ext cx="8" cy="9"/>
                </a:xfrm>
                <a:custGeom>
                  <a:avLst/>
                  <a:gdLst>
                    <a:gd name="T0" fmla="*/ 0 w 8"/>
                    <a:gd name="T1" fmla="*/ 0 h 9"/>
                    <a:gd name="T2" fmla="*/ 4 w 8"/>
                    <a:gd name="T3" fmla="*/ 6 h 9"/>
                    <a:gd name="T4" fmla="*/ 8 w 8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9"/>
                    <a:gd name="T11" fmla="*/ 8 w 8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9">
                      <a:moveTo>
                        <a:pt x="0" y="0"/>
                      </a:moveTo>
                      <a:lnTo>
                        <a:pt x="4" y="6"/>
                      </a:lnTo>
                      <a:lnTo>
                        <a:pt x="8" y="9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47" name="Line 614"/>
                <p:cNvSpPr>
                  <a:spLocks noChangeShapeType="1"/>
                </p:cNvSpPr>
                <p:nvPr/>
              </p:nvSpPr>
              <p:spPr bwMode="auto">
                <a:xfrm>
                  <a:off x="2431" y="17793"/>
                  <a:ext cx="4" cy="9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8" name="Line 615"/>
                <p:cNvSpPr>
                  <a:spLocks noChangeShapeType="1"/>
                </p:cNvSpPr>
                <p:nvPr/>
              </p:nvSpPr>
              <p:spPr bwMode="auto">
                <a:xfrm>
                  <a:off x="2446" y="17817"/>
                  <a:ext cx="7" cy="9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9" name="Line 616"/>
                <p:cNvSpPr>
                  <a:spLocks noChangeShapeType="1"/>
                </p:cNvSpPr>
                <p:nvPr/>
              </p:nvSpPr>
              <p:spPr bwMode="auto">
                <a:xfrm>
                  <a:off x="2464" y="17841"/>
                  <a:ext cx="7" cy="8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 617"/>
                <p:cNvSpPr>
                  <a:spLocks/>
                </p:cNvSpPr>
                <p:nvPr/>
              </p:nvSpPr>
              <p:spPr bwMode="auto">
                <a:xfrm>
                  <a:off x="2482" y="17864"/>
                  <a:ext cx="3" cy="9"/>
                </a:xfrm>
                <a:custGeom>
                  <a:avLst/>
                  <a:gdLst>
                    <a:gd name="T0" fmla="*/ 0 w 3"/>
                    <a:gd name="T1" fmla="*/ 0 h 9"/>
                    <a:gd name="T2" fmla="*/ 0 w 3"/>
                    <a:gd name="T3" fmla="*/ 3 h 9"/>
                    <a:gd name="T4" fmla="*/ 3 w 3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9"/>
                    <a:gd name="T11" fmla="*/ 3 w 3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9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9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51" name="Line 618"/>
                <p:cNvSpPr>
                  <a:spLocks noChangeShapeType="1"/>
                </p:cNvSpPr>
                <p:nvPr/>
              </p:nvSpPr>
              <p:spPr bwMode="auto">
                <a:xfrm>
                  <a:off x="2496" y="17888"/>
                  <a:ext cx="7" cy="9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2" name="Line 619"/>
                <p:cNvSpPr>
                  <a:spLocks noChangeShapeType="1"/>
                </p:cNvSpPr>
                <p:nvPr/>
              </p:nvSpPr>
              <p:spPr bwMode="auto">
                <a:xfrm>
                  <a:off x="2518" y="17912"/>
                  <a:ext cx="3" cy="9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 620"/>
                <p:cNvSpPr>
                  <a:spLocks/>
                </p:cNvSpPr>
                <p:nvPr/>
              </p:nvSpPr>
              <p:spPr bwMode="auto">
                <a:xfrm>
                  <a:off x="2532" y="17936"/>
                  <a:ext cx="7" cy="9"/>
                </a:xfrm>
                <a:custGeom>
                  <a:avLst/>
                  <a:gdLst>
                    <a:gd name="T0" fmla="*/ 0 w 7"/>
                    <a:gd name="T1" fmla="*/ 0 h 9"/>
                    <a:gd name="T2" fmla="*/ 4 w 7"/>
                    <a:gd name="T3" fmla="*/ 3 h 9"/>
                    <a:gd name="T4" fmla="*/ 7 w 7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9"/>
                    <a:gd name="T11" fmla="*/ 7 w 7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9">
                      <a:moveTo>
                        <a:pt x="0" y="0"/>
                      </a:moveTo>
                      <a:lnTo>
                        <a:pt x="4" y="3"/>
                      </a:lnTo>
                      <a:lnTo>
                        <a:pt x="7" y="9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54" name="Line 621"/>
                <p:cNvSpPr>
                  <a:spLocks noChangeShapeType="1"/>
                </p:cNvSpPr>
                <p:nvPr/>
              </p:nvSpPr>
              <p:spPr bwMode="auto">
                <a:xfrm>
                  <a:off x="2550" y="17960"/>
                  <a:ext cx="7" cy="9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 622"/>
                <p:cNvSpPr>
                  <a:spLocks/>
                </p:cNvSpPr>
                <p:nvPr/>
              </p:nvSpPr>
              <p:spPr bwMode="auto">
                <a:xfrm>
                  <a:off x="2572" y="17984"/>
                  <a:ext cx="7" cy="9"/>
                </a:xfrm>
                <a:custGeom>
                  <a:avLst/>
                  <a:gdLst>
                    <a:gd name="T0" fmla="*/ 0 w 7"/>
                    <a:gd name="T1" fmla="*/ 0 h 9"/>
                    <a:gd name="T2" fmla="*/ 3 w 7"/>
                    <a:gd name="T3" fmla="*/ 3 h 9"/>
                    <a:gd name="T4" fmla="*/ 7 w 7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9"/>
                    <a:gd name="T11" fmla="*/ 7 w 7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9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7" y="9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56" name="Line 623"/>
                <p:cNvSpPr>
                  <a:spLocks noChangeShapeType="1"/>
                </p:cNvSpPr>
                <p:nvPr/>
              </p:nvSpPr>
              <p:spPr bwMode="auto">
                <a:xfrm>
                  <a:off x="2593" y="18008"/>
                  <a:ext cx="8" cy="9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7" name="Line 624"/>
                <p:cNvSpPr>
                  <a:spLocks noChangeShapeType="1"/>
                </p:cNvSpPr>
                <p:nvPr/>
              </p:nvSpPr>
              <p:spPr bwMode="auto">
                <a:xfrm>
                  <a:off x="2619" y="18032"/>
                  <a:ext cx="7" cy="9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8" name="Line 625"/>
                <p:cNvSpPr>
                  <a:spLocks noChangeShapeType="1"/>
                </p:cNvSpPr>
                <p:nvPr/>
              </p:nvSpPr>
              <p:spPr bwMode="auto">
                <a:xfrm>
                  <a:off x="2640" y="18056"/>
                  <a:ext cx="11" cy="6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9" name="Line 626"/>
                <p:cNvSpPr>
                  <a:spLocks noChangeShapeType="1"/>
                </p:cNvSpPr>
                <p:nvPr/>
              </p:nvSpPr>
              <p:spPr bwMode="auto">
                <a:xfrm>
                  <a:off x="2666" y="18077"/>
                  <a:ext cx="10" cy="8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60" name="Line 627"/>
                <p:cNvSpPr>
                  <a:spLocks noChangeShapeType="1"/>
                </p:cNvSpPr>
                <p:nvPr/>
              </p:nvSpPr>
              <p:spPr bwMode="auto">
                <a:xfrm>
                  <a:off x="2694" y="18100"/>
                  <a:ext cx="11" cy="6"/>
                </a:xfrm>
                <a:prstGeom prst="line">
                  <a:avLst/>
                </a:pr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 628"/>
                <p:cNvSpPr>
                  <a:spLocks/>
                </p:cNvSpPr>
                <p:nvPr/>
              </p:nvSpPr>
              <p:spPr bwMode="auto">
                <a:xfrm>
                  <a:off x="2723" y="18118"/>
                  <a:ext cx="11" cy="9"/>
                </a:xfrm>
                <a:custGeom>
                  <a:avLst/>
                  <a:gdLst>
                    <a:gd name="T0" fmla="*/ 0 w 11"/>
                    <a:gd name="T1" fmla="*/ 0 h 9"/>
                    <a:gd name="T2" fmla="*/ 7 w 11"/>
                    <a:gd name="T3" fmla="*/ 6 h 9"/>
                    <a:gd name="T4" fmla="*/ 11 w 11"/>
                    <a:gd name="T5" fmla="*/ 9 h 9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9"/>
                    <a:gd name="T11" fmla="*/ 11 w 11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9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1" y="9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62" name="Freeform 629"/>
                <p:cNvSpPr>
                  <a:spLocks/>
                </p:cNvSpPr>
                <p:nvPr/>
              </p:nvSpPr>
              <p:spPr bwMode="auto">
                <a:xfrm>
                  <a:off x="2752" y="18136"/>
                  <a:ext cx="11" cy="6"/>
                </a:xfrm>
                <a:custGeom>
                  <a:avLst/>
                  <a:gdLst>
                    <a:gd name="T0" fmla="*/ 0 w 11"/>
                    <a:gd name="T1" fmla="*/ 0 h 6"/>
                    <a:gd name="T2" fmla="*/ 7 w 11"/>
                    <a:gd name="T3" fmla="*/ 3 h 6"/>
                    <a:gd name="T4" fmla="*/ 11 w 11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6"/>
                    <a:gd name="T11" fmla="*/ 11 w 1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6">
                      <a:moveTo>
                        <a:pt x="0" y="0"/>
                      </a:moveTo>
                      <a:lnTo>
                        <a:pt x="7" y="3"/>
                      </a:lnTo>
                      <a:lnTo>
                        <a:pt x="11" y="6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63" name="Freeform 630"/>
                <p:cNvSpPr>
                  <a:spLocks/>
                </p:cNvSpPr>
                <p:nvPr/>
              </p:nvSpPr>
              <p:spPr bwMode="auto">
                <a:xfrm>
                  <a:off x="2781" y="18151"/>
                  <a:ext cx="11" cy="3"/>
                </a:xfrm>
                <a:custGeom>
                  <a:avLst/>
                  <a:gdLst>
                    <a:gd name="T0" fmla="*/ 0 w 11"/>
                    <a:gd name="T1" fmla="*/ 0 h 3"/>
                    <a:gd name="T2" fmla="*/ 3 w 11"/>
                    <a:gd name="T3" fmla="*/ 0 h 3"/>
                    <a:gd name="T4" fmla="*/ 11 w 11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3"/>
                    <a:gd name="T11" fmla="*/ 11 w 1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11" y="3"/>
                      </a:lnTo>
                    </a:path>
                  </a:pathLst>
                </a:custGeom>
                <a:noFill/>
                <a:ln w="11113">
                  <a:solidFill>
                    <a:srgbClr val="FF070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9" name="Group 645"/>
              <p:cNvGrpSpPr>
                <a:grpSpLocks/>
              </p:cNvGrpSpPr>
              <p:nvPr/>
            </p:nvGrpSpPr>
            <p:grpSpPr bwMode="auto">
              <a:xfrm>
                <a:off x="1513" y="17372"/>
                <a:ext cx="1257" cy="788"/>
                <a:chOff x="1513" y="17372"/>
                <a:chExt cx="1257" cy="788"/>
              </a:xfrm>
            </p:grpSpPr>
            <p:sp>
              <p:nvSpPr>
                <p:cNvPr id="98" name="Freeform 632"/>
                <p:cNvSpPr>
                  <a:spLocks/>
                </p:cNvSpPr>
                <p:nvPr/>
              </p:nvSpPr>
              <p:spPr bwMode="auto">
                <a:xfrm>
                  <a:off x="1513" y="17372"/>
                  <a:ext cx="72" cy="3"/>
                </a:xfrm>
                <a:custGeom>
                  <a:avLst/>
                  <a:gdLst>
                    <a:gd name="T0" fmla="*/ 0 w 72"/>
                    <a:gd name="T1" fmla="*/ 0 h 3"/>
                    <a:gd name="T2" fmla="*/ 15 w 72"/>
                    <a:gd name="T3" fmla="*/ 0 h 3"/>
                    <a:gd name="T4" fmla="*/ 25 w 72"/>
                    <a:gd name="T5" fmla="*/ 0 h 3"/>
                    <a:gd name="T6" fmla="*/ 40 w 72"/>
                    <a:gd name="T7" fmla="*/ 0 h 3"/>
                    <a:gd name="T8" fmla="*/ 54 w 72"/>
                    <a:gd name="T9" fmla="*/ 3 h 3"/>
                    <a:gd name="T10" fmla="*/ 65 w 72"/>
                    <a:gd name="T11" fmla="*/ 3 h 3"/>
                    <a:gd name="T12" fmla="*/ 72 w 72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3"/>
                    <a:gd name="T23" fmla="*/ 72 w 72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3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25" y="0"/>
                      </a:lnTo>
                      <a:lnTo>
                        <a:pt x="40" y="0"/>
                      </a:lnTo>
                      <a:lnTo>
                        <a:pt x="54" y="3"/>
                      </a:lnTo>
                      <a:lnTo>
                        <a:pt x="65" y="3"/>
                      </a:lnTo>
                      <a:lnTo>
                        <a:pt x="72" y="3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99" name="Freeform 633"/>
                <p:cNvSpPr>
                  <a:spLocks/>
                </p:cNvSpPr>
                <p:nvPr/>
              </p:nvSpPr>
              <p:spPr bwMode="auto">
                <a:xfrm>
                  <a:off x="1628" y="17375"/>
                  <a:ext cx="72" cy="2"/>
                </a:xfrm>
                <a:custGeom>
                  <a:avLst/>
                  <a:gdLst>
                    <a:gd name="T0" fmla="*/ 0 w 72"/>
                    <a:gd name="T1" fmla="*/ 0 h 2"/>
                    <a:gd name="T2" fmla="*/ 4 w 72"/>
                    <a:gd name="T3" fmla="*/ 0 h 2"/>
                    <a:gd name="T4" fmla="*/ 15 w 72"/>
                    <a:gd name="T5" fmla="*/ 0 h 2"/>
                    <a:gd name="T6" fmla="*/ 29 w 72"/>
                    <a:gd name="T7" fmla="*/ 2 h 2"/>
                    <a:gd name="T8" fmla="*/ 44 w 72"/>
                    <a:gd name="T9" fmla="*/ 2 h 2"/>
                    <a:gd name="T10" fmla="*/ 54 w 72"/>
                    <a:gd name="T11" fmla="*/ 2 h 2"/>
                    <a:gd name="T12" fmla="*/ 69 w 72"/>
                    <a:gd name="T13" fmla="*/ 2 h 2"/>
                    <a:gd name="T14" fmla="*/ 72 w 72"/>
                    <a:gd name="T15" fmla="*/ 2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2"/>
                    <a:gd name="T26" fmla="*/ 72 w 72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2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15" y="0"/>
                      </a:lnTo>
                      <a:lnTo>
                        <a:pt x="29" y="2"/>
                      </a:lnTo>
                      <a:lnTo>
                        <a:pt x="44" y="2"/>
                      </a:lnTo>
                      <a:lnTo>
                        <a:pt x="54" y="2"/>
                      </a:lnTo>
                      <a:lnTo>
                        <a:pt x="69" y="2"/>
                      </a:lnTo>
                      <a:lnTo>
                        <a:pt x="72" y="2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00" name="Freeform 634"/>
                <p:cNvSpPr>
                  <a:spLocks/>
                </p:cNvSpPr>
                <p:nvPr/>
              </p:nvSpPr>
              <p:spPr bwMode="auto">
                <a:xfrm>
                  <a:off x="1744" y="17380"/>
                  <a:ext cx="72" cy="9"/>
                </a:xfrm>
                <a:custGeom>
                  <a:avLst/>
                  <a:gdLst>
                    <a:gd name="T0" fmla="*/ 0 w 72"/>
                    <a:gd name="T1" fmla="*/ 0 h 9"/>
                    <a:gd name="T2" fmla="*/ 3 w 72"/>
                    <a:gd name="T3" fmla="*/ 0 h 9"/>
                    <a:gd name="T4" fmla="*/ 18 w 72"/>
                    <a:gd name="T5" fmla="*/ 3 h 9"/>
                    <a:gd name="T6" fmla="*/ 32 w 72"/>
                    <a:gd name="T7" fmla="*/ 3 h 9"/>
                    <a:gd name="T8" fmla="*/ 43 w 72"/>
                    <a:gd name="T9" fmla="*/ 6 h 9"/>
                    <a:gd name="T10" fmla="*/ 57 w 72"/>
                    <a:gd name="T11" fmla="*/ 6 h 9"/>
                    <a:gd name="T12" fmla="*/ 72 w 72"/>
                    <a:gd name="T13" fmla="*/ 9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9"/>
                    <a:gd name="T23" fmla="*/ 72 w 72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18" y="3"/>
                      </a:lnTo>
                      <a:lnTo>
                        <a:pt x="32" y="3"/>
                      </a:lnTo>
                      <a:lnTo>
                        <a:pt x="43" y="6"/>
                      </a:lnTo>
                      <a:lnTo>
                        <a:pt x="57" y="6"/>
                      </a:lnTo>
                      <a:lnTo>
                        <a:pt x="72" y="9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01" name="Freeform 635"/>
                <p:cNvSpPr>
                  <a:spLocks/>
                </p:cNvSpPr>
                <p:nvPr/>
              </p:nvSpPr>
              <p:spPr bwMode="auto">
                <a:xfrm>
                  <a:off x="1859" y="17395"/>
                  <a:ext cx="72" cy="15"/>
                </a:xfrm>
                <a:custGeom>
                  <a:avLst/>
                  <a:gdLst>
                    <a:gd name="T0" fmla="*/ 0 w 72"/>
                    <a:gd name="T1" fmla="*/ 0 h 15"/>
                    <a:gd name="T2" fmla="*/ 7 w 72"/>
                    <a:gd name="T3" fmla="*/ 0 h 15"/>
                    <a:gd name="T4" fmla="*/ 22 w 72"/>
                    <a:gd name="T5" fmla="*/ 3 h 15"/>
                    <a:gd name="T6" fmla="*/ 36 w 72"/>
                    <a:gd name="T7" fmla="*/ 6 h 15"/>
                    <a:gd name="T8" fmla="*/ 47 w 72"/>
                    <a:gd name="T9" fmla="*/ 9 h 15"/>
                    <a:gd name="T10" fmla="*/ 61 w 72"/>
                    <a:gd name="T11" fmla="*/ 12 h 15"/>
                    <a:gd name="T12" fmla="*/ 72 w 72"/>
                    <a:gd name="T13" fmla="*/ 15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15"/>
                    <a:gd name="T23" fmla="*/ 72 w 72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15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22" y="3"/>
                      </a:lnTo>
                      <a:lnTo>
                        <a:pt x="36" y="6"/>
                      </a:lnTo>
                      <a:lnTo>
                        <a:pt x="47" y="9"/>
                      </a:lnTo>
                      <a:lnTo>
                        <a:pt x="61" y="12"/>
                      </a:lnTo>
                      <a:lnTo>
                        <a:pt x="72" y="15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02" name="Freeform 636"/>
                <p:cNvSpPr>
                  <a:spLocks/>
                </p:cNvSpPr>
                <p:nvPr/>
              </p:nvSpPr>
              <p:spPr bwMode="auto">
                <a:xfrm>
                  <a:off x="1974" y="17422"/>
                  <a:ext cx="72" cy="27"/>
                </a:xfrm>
                <a:custGeom>
                  <a:avLst/>
                  <a:gdLst>
                    <a:gd name="T0" fmla="*/ 0 w 72"/>
                    <a:gd name="T1" fmla="*/ 0 h 27"/>
                    <a:gd name="T2" fmla="*/ 11 w 72"/>
                    <a:gd name="T3" fmla="*/ 3 h 27"/>
                    <a:gd name="T4" fmla="*/ 25 w 72"/>
                    <a:gd name="T5" fmla="*/ 6 h 27"/>
                    <a:gd name="T6" fmla="*/ 36 w 72"/>
                    <a:gd name="T7" fmla="*/ 12 h 27"/>
                    <a:gd name="T8" fmla="*/ 51 w 72"/>
                    <a:gd name="T9" fmla="*/ 18 h 27"/>
                    <a:gd name="T10" fmla="*/ 65 w 72"/>
                    <a:gd name="T11" fmla="*/ 24 h 27"/>
                    <a:gd name="T12" fmla="*/ 72 w 72"/>
                    <a:gd name="T13" fmla="*/ 27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27"/>
                    <a:gd name="T23" fmla="*/ 72 w 72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27">
                      <a:moveTo>
                        <a:pt x="0" y="0"/>
                      </a:moveTo>
                      <a:lnTo>
                        <a:pt x="11" y="3"/>
                      </a:lnTo>
                      <a:lnTo>
                        <a:pt x="25" y="6"/>
                      </a:lnTo>
                      <a:lnTo>
                        <a:pt x="36" y="12"/>
                      </a:lnTo>
                      <a:lnTo>
                        <a:pt x="51" y="18"/>
                      </a:lnTo>
                      <a:lnTo>
                        <a:pt x="65" y="24"/>
                      </a:lnTo>
                      <a:lnTo>
                        <a:pt x="72" y="27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03" name="Freeform 637"/>
                <p:cNvSpPr>
                  <a:spLocks/>
                </p:cNvSpPr>
                <p:nvPr/>
              </p:nvSpPr>
              <p:spPr bwMode="auto">
                <a:xfrm>
                  <a:off x="2089" y="17470"/>
                  <a:ext cx="72" cy="51"/>
                </a:xfrm>
                <a:custGeom>
                  <a:avLst/>
                  <a:gdLst>
                    <a:gd name="T0" fmla="*/ 0 w 72"/>
                    <a:gd name="T1" fmla="*/ 0 h 51"/>
                    <a:gd name="T2" fmla="*/ 15 w 72"/>
                    <a:gd name="T3" fmla="*/ 9 h 51"/>
                    <a:gd name="T4" fmla="*/ 26 w 72"/>
                    <a:gd name="T5" fmla="*/ 18 h 51"/>
                    <a:gd name="T6" fmla="*/ 40 w 72"/>
                    <a:gd name="T7" fmla="*/ 27 h 51"/>
                    <a:gd name="T8" fmla="*/ 54 w 72"/>
                    <a:gd name="T9" fmla="*/ 36 h 51"/>
                    <a:gd name="T10" fmla="*/ 65 w 72"/>
                    <a:gd name="T11" fmla="*/ 45 h 51"/>
                    <a:gd name="T12" fmla="*/ 72 w 72"/>
                    <a:gd name="T13" fmla="*/ 51 h 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51"/>
                    <a:gd name="T23" fmla="*/ 72 w 72"/>
                    <a:gd name="T24" fmla="*/ 51 h 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51">
                      <a:moveTo>
                        <a:pt x="0" y="0"/>
                      </a:moveTo>
                      <a:lnTo>
                        <a:pt x="15" y="9"/>
                      </a:lnTo>
                      <a:lnTo>
                        <a:pt x="26" y="18"/>
                      </a:lnTo>
                      <a:lnTo>
                        <a:pt x="40" y="27"/>
                      </a:lnTo>
                      <a:lnTo>
                        <a:pt x="54" y="36"/>
                      </a:lnTo>
                      <a:lnTo>
                        <a:pt x="65" y="45"/>
                      </a:lnTo>
                      <a:lnTo>
                        <a:pt x="72" y="51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04" name="Freeform 638"/>
                <p:cNvSpPr>
                  <a:spLocks/>
                </p:cNvSpPr>
                <p:nvPr/>
              </p:nvSpPr>
              <p:spPr bwMode="auto">
                <a:xfrm>
                  <a:off x="2201" y="17554"/>
                  <a:ext cx="54" cy="59"/>
                </a:xfrm>
                <a:custGeom>
                  <a:avLst/>
                  <a:gdLst>
                    <a:gd name="T0" fmla="*/ 0 w 54"/>
                    <a:gd name="T1" fmla="*/ 0 h 59"/>
                    <a:gd name="T2" fmla="*/ 7 w 54"/>
                    <a:gd name="T3" fmla="*/ 6 h 59"/>
                    <a:gd name="T4" fmla="*/ 18 w 54"/>
                    <a:gd name="T5" fmla="*/ 21 h 59"/>
                    <a:gd name="T6" fmla="*/ 32 w 54"/>
                    <a:gd name="T7" fmla="*/ 33 h 59"/>
                    <a:gd name="T8" fmla="*/ 47 w 54"/>
                    <a:gd name="T9" fmla="*/ 48 h 59"/>
                    <a:gd name="T10" fmla="*/ 54 w 54"/>
                    <a:gd name="T11" fmla="*/ 59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59"/>
                    <a:gd name="T20" fmla="*/ 54 w 54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59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8" y="21"/>
                      </a:lnTo>
                      <a:lnTo>
                        <a:pt x="32" y="33"/>
                      </a:lnTo>
                      <a:lnTo>
                        <a:pt x="47" y="48"/>
                      </a:lnTo>
                      <a:lnTo>
                        <a:pt x="54" y="59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05" name="Freeform 639"/>
                <p:cNvSpPr>
                  <a:spLocks/>
                </p:cNvSpPr>
                <p:nvPr/>
              </p:nvSpPr>
              <p:spPr bwMode="auto">
                <a:xfrm>
                  <a:off x="2291" y="17649"/>
                  <a:ext cx="43" cy="60"/>
                </a:xfrm>
                <a:custGeom>
                  <a:avLst/>
                  <a:gdLst>
                    <a:gd name="T0" fmla="*/ 0 w 43"/>
                    <a:gd name="T1" fmla="*/ 0 h 60"/>
                    <a:gd name="T2" fmla="*/ 7 w 43"/>
                    <a:gd name="T3" fmla="*/ 12 h 60"/>
                    <a:gd name="T4" fmla="*/ 22 w 43"/>
                    <a:gd name="T5" fmla="*/ 30 h 60"/>
                    <a:gd name="T6" fmla="*/ 36 w 43"/>
                    <a:gd name="T7" fmla="*/ 48 h 60"/>
                    <a:gd name="T8" fmla="*/ 43 w 43"/>
                    <a:gd name="T9" fmla="*/ 6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60"/>
                    <a:gd name="T17" fmla="*/ 43 w 43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60">
                      <a:moveTo>
                        <a:pt x="0" y="0"/>
                      </a:moveTo>
                      <a:lnTo>
                        <a:pt x="7" y="12"/>
                      </a:lnTo>
                      <a:lnTo>
                        <a:pt x="22" y="30"/>
                      </a:lnTo>
                      <a:lnTo>
                        <a:pt x="36" y="48"/>
                      </a:lnTo>
                      <a:lnTo>
                        <a:pt x="43" y="60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06" name="Freeform 640"/>
                <p:cNvSpPr>
                  <a:spLocks/>
                </p:cNvSpPr>
                <p:nvPr/>
              </p:nvSpPr>
              <p:spPr bwMode="auto">
                <a:xfrm>
                  <a:off x="2363" y="17745"/>
                  <a:ext cx="43" cy="60"/>
                </a:xfrm>
                <a:custGeom>
                  <a:avLst/>
                  <a:gdLst>
                    <a:gd name="T0" fmla="*/ 0 w 43"/>
                    <a:gd name="T1" fmla="*/ 0 h 60"/>
                    <a:gd name="T2" fmla="*/ 0 w 43"/>
                    <a:gd name="T3" fmla="*/ 3 h 60"/>
                    <a:gd name="T4" fmla="*/ 14 w 43"/>
                    <a:gd name="T5" fmla="*/ 21 h 60"/>
                    <a:gd name="T6" fmla="*/ 29 w 43"/>
                    <a:gd name="T7" fmla="*/ 39 h 60"/>
                    <a:gd name="T8" fmla="*/ 40 w 43"/>
                    <a:gd name="T9" fmla="*/ 57 h 60"/>
                    <a:gd name="T10" fmla="*/ 43 w 43"/>
                    <a:gd name="T11" fmla="*/ 60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3"/>
                    <a:gd name="T19" fmla="*/ 0 h 60"/>
                    <a:gd name="T20" fmla="*/ 43 w 43"/>
                    <a:gd name="T21" fmla="*/ 60 h 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3" h="60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4" y="21"/>
                      </a:lnTo>
                      <a:lnTo>
                        <a:pt x="29" y="39"/>
                      </a:lnTo>
                      <a:lnTo>
                        <a:pt x="40" y="57"/>
                      </a:lnTo>
                      <a:lnTo>
                        <a:pt x="43" y="60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07" name="Freeform 641"/>
                <p:cNvSpPr>
                  <a:spLocks/>
                </p:cNvSpPr>
                <p:nvPr/>
              </p:nvSpPr>
              <p:spPr bwMode="auto">
                <a:xfrm>
                  <a:off x="2435" y="17841"/>
                  <a:ext cx="43" cy="59"/>
                </a:xfrm>
                <a:custGeom>
                  <a:avLst/>
                  <a:gdLst>
                    <a:gd name="T0" fmla="*/ 0 w 43"/>
                    <a:gd name="T1" fmla="*/ 0 h 59"/>
                    <a:gd name="T2" fmla="*/ 7 w 43"/>
                    <a:gd name="T3" fmla="*/ 14 h 59"/>
                    <a:gd name="T4" fmla="*/ 22 w 43"/>
                    <a:gd name="T5" fmla="*/ 32 h 59"/>
                    <a:gd name="T6" fmla="*/ 36 w 43"/>
                    <a:gd name="T7" fmla="*/ 50 h 59"/>
                    <a:gd name="T8" fmla="*/ 43 w 43"/>
                    <a:gd name="T9" fmla="*/ 59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59"/>
                    <a:gd name="T17" fmla="*/ 43 w 43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59">
                      <a:moveTo>
                        <a:pt x="0" y="0"/>
                      </a:moveTo>
                      <a:lnTo>
                        <a:pt x="7" y="14"/>
                      </a:lnTo>
                      <a:lnTo>
                        <a:pt x="22" y="32"/>
                      </a:lnTo>
                      <a:lnTo>
                        <a:pt x="36" y="50"/>
                      </a:lnTo>
                      <a:lnTo>
                        <a:pt x="43" y="59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08" name="Freeform 642"/>
                <p:cNvSpPr>
                  <a:spLocks/>
                </p:cNvSpPr>
                <p:nvPr/>
              </p:nvSpPr>
              <p:spPr bwMode="auto">
                <a:xfrm>
                  <a:off x="2503" y="17936"/>
                  <a:ext cx="51" cy="60"/>
                </a:xfrm>
                <a:custGeom>
                  <a:avLst/>
                  <a:gdLst>
                    <a:gd name="T0" fmla="*/ 0 w 51"/>
                    <a:gd name="T1" fmla="*/ 0 h 60"/>
                    <a:gd name="T2" fmla="*/ 8 w 51"/>
                    <a:gd name="T3" fmla="*/ 6 h 60"/>
                    <a:gd name="T4" fmla="*/ 18 w 51"/>
                    <a:gd name="T5" fmla="*/ 21 h 60"/>
                    <a:gd name="T6" fmla="*/ 33 w 51"/>
                    <a:gd name="T7" fmla="*/ 39 h 60"/>
                    <a:gd name="T8" fmla="*/ 44 w 51"/>
                    <a:gd name="T9" fmla="*/ 54 h 60"/>
                    <a:gd name="T10" fmla="*/ 51 w 51"/>
                    <a:gd name="T11" fmla="*/ 60 h 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1"/>
                    <a:gd name="T19" fmla="*/ 0 h 60"/>
                    <a:gd name="T20" fmla="*/ 51 w 51"/>
                    <a:gd name="T21" fmla="*/ 60 h 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1" h="60">
                      <a:moveTo>
                        <a:pt x="0" y="0"/>
                      </a:moveTo>
                      <a:lnTo>
                        <a:pt x="8" y="6"/>
                      </a:lnTo>
                      <a:lnTo>
                        <a:pt x="18" y="21"/>
                      </a:lnTo>
                      <a:lnTo>
                        <a:pt x="33" y="39"/>
                      </a:lnTo>
                      <a:lnTo>
                        <a:pt x="44" y="54"/>
                      </a:lnTo>
                      <a:lnTo>
                        <a:pt x="51" y="60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09" name="Freeform 643"/>
                <p:cNvSpPr>
                  <a:spLocks/>
                </p:cNvSpPr>
                <p:nvPr/>
              </p:nvSpPr>
              <p:spPr bwMode="auto">
                <a:xfrm>
                  <a:off x="2586" y="18032"/>
                  <a:ext cx="69" cy="56"/>
                </a:xfrm>
                <a:custGeom>
                  <a:avLst/>
                  <a:gdLst>
                    <a:gd name="T0" fmla="*/ 0 w 69"/>
                    <a:gd name="T1" fmla="*/ 0 h 56"/>
                    <a:gd name="T2" fmla="*/ 15 w 69"/>
                    <a:gd name="T3" fmla="*/ 12 h 56"/>
                    <a:gd name="T4" fmla="*/ 29 w 69"/>
                    <a:gd name="T5" fmla="*/ 24 h 56"/>
                    <a:gd name="T6" fmla="*/ 40 w 69"/>
                    <a:gd name="T7" fmla="*/ 36 h 56"/>
                    <a:gd name="T8" fmla="*/ 54 w 69"/>
                    <a:gd name="T9" fmla="*/ 48 h 56"/>
                    <a:gd name="T10" fmla="*/ 69 w 69"/>
                    <a:gd name="T11" fmla="*/ 56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9"/>
                    <a:gd name="T19" fmla="*/ 0 h 56"/>
                    <a:gd name="T20" fmla="*/ 69 w 69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9" h="56">
                      <a:moveTo>
                        <a:pt x="0" y="0"/>
                      </a:moveTo>
                      <a:lnTo>
                        <a:pt x="15" y="12"/>
                      </a:lnTo>
                      <a:lnTo>
                        <a:pt x="29" y="24"/>
                      </a:lnTo>
                      <a:lnTo>
                        <a:pt x="40" y="36"/>
                      </a:lnTo>
                      <a:lnTo>
                        <a:pt x="54" y="48"/>
                      </a:lnTo>
                      <a:lnTo>
                        <a:pt x="69" y="56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  <p:sp>
              <p:nvSpPr>
                <p:cNvPr id="110" name="Freeform 644"/>
                <p:cNvSpPr>
                  <a:spLocks/>
                </p:cNvSpPr>
                <p:nvPr/>
              </p:nvSpPr>
              <p:spPr bwMode="auto">
                <a:xfrm>
                  <a:off x="2698" y="18121"/>
                  <a:ext cx="72" cy="39"/>
                </a:xfrm>
                <a:custGeom>
                  <a:avLst/>
                  <a:gdLst>
                    <a:gd name="T0" fmla="*/ 0 w 72"/>
                    <a:gd name="T1" fmla="*/ 0 h 39"/>
                    <a:gd name="T2" fmla="*/ 7 w 72"/>
                    <a:gd name="T3" fmla="*/ 3 h 39"/>
                    <a:gd name="T4" fmla="*/ 22 w 72"/>
                    <a:gd name="T5" fmla="*/ 12 h 39"/>
                    <a:gd name="T6" fmla="*/ 32 w 72"/>
                    <a:gd name="T7" fmla="*/ 18 h 39"/>
                    <a:gd name="T8" fmla="*/ 47 w 72"/>
                    <a:gd name="T9" fmla="*/ 27 h 39"/>
                    <a:gd name="T10" fmla="*/ 61 w 72"/>
                    <a:gd name="T11" fmla="*/ 33 h 39"/>
                    <a:gd name="T12" fmla="*/ 72 w 72"/>
                    <a:gd name="T13" fmla="*/ 39 h 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39"/>
                    <a:gd name="T23" fmla="*/ 72 w 72"/>
                    <a:gd name="T24" fmla="*/ 39 h 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39">
                      <a:moveTo>
                        <a:pt x="0" y="0"/>
                      </a:moveTo>
                      <a:lnTo>
                        <a:pt x="7" y="3"/>
                      </a:lnTo>
                      <a:lnTo>
                        <a:pt x="22" y="12"/>
                      </a:lnTo>
                      <a:lnTo>
                        <a:pt x="32" y="18"/>
                      </a:lnTo>
                      <a:lnTo>
                        <a:pt x="47" y="27"/>
                      </a:lnTo>
                      <a:lnTo>
                        <a:pt x="61" y="33"/>
                      </a:lnTo>
                      <a:lnTo>
                        <a:pt x="72" y="39"/>
                      </a:lnTo>
                    </a:path>
                  </a:pathLst>
                </a:custGeom>
                <a:noFill/>
                <a:ln w="11113">
                  <a:solidFill>
                    <a:srgbClr val="00801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0" name="Group 653"/>
              <p:cNvGrpSpPr>
                <a:grpSpLocks/>
              </p:cNvGrpSpPr>
              <p:nvPr/>
            </p:nvGrpSpPr>
            <p:grpSpPr bwMode="auto">
              <a:xfrm>
                <a:off x="1517" y="17174"/>
                <a:ext cx="21" cy="1092"/>
                <a:chOff x="1517" y="17174"/>
                <a:chExt cx="21" cy="1092"/>
              </a:xfrm>
            </p:grpSpPr>
            <p:sp>
              <p:nvSpPr>
                <p:cNvPr id="91" name="Line 646"/>
                <p:cNvSpPr>
                  <a:spLocks noChangeShapeType="1"/>
                </p:cNvSpPr>
                <p:nvPr/>
              </p:nvSpPr>
              <p:spPr bwMode="auto">
                <a:xfrm>
                  <a:off x="1517" y="18265"/>
                  <a:ext cx="21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2" name="Line 647"/>
                <p:cNvSpPr>
                  <a:spLocks noChangeShapeType="1"/>
                </p:cNvSpPr>
                <p:nvPr/>
              </p:nvSpPr>
              <p:spPr bwMode="auto">
                <a:xfrm>
                  <a:off x="1517" y="18082"/>
                  <a:ext cx="21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3" name="Line 648"/>
                <p:cNvSpPr>
                  <a:spLocks noChangeShapeType="1"/>
                </p:cNvSpPr>
                <p:nvPr/>
              </p:nvSpPr>
              <p:spPr bwMode="auto">
                <a:xfrm>
                  <a:off x="1517" y="17900"/>
                  <a:ext cx="21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4" name="Line 649"/>
                <p:cNvSpPr>
                  <a:spLocks noChangeShapeType="1"/>
                </p:cNvSpPr>
                <p:nvPr/>
              </p:nvSpPr>
              <p:spPr bwMode="auto">
                <a:xfrm>
                  <a:off x="1517" y="17721"/>
                  <a:ext cx="21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5" name="Line 650"/>
                <p:cNvSpPr>
                  <a:spLocks noChangeShapeType="1"/>
                </p:cNvSpPr>
                <p:nvPr/>
              </p:nvSpPr>
              <p:spPr bwMode="auto">
                <a:xfrm>
                  <a:off x="1517" y="17539"/>
                  <a:ext cx="21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6" name="Line 651"/>
                <p:cNvSpPr>
                  <a:spLocks noChangeShapeType="1"/>
                </p:cNvSpPr>
                <p:nvPr/>
              </p:nvSpPr>
              <p:spPr bwMode="auto">
                <a:xfrm>
                  <a:off x="1517" y="17357"/>
                  <a:ext cx="21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7" name="Line 652"/>
                <p:cNvSpPr>
                  <a:spLocks noChangeShapeType="1"/>
                </p:cNvSpPr>
                <p:nvPr/>
              </p:nvSpPr>
              <p:spPr bwMode="auto">
                <a:xfrm>
                  <a:off x="1517" y="17174"/>
                  <a:ext cx="21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661"/>
              <p:cNvGrpSpPr>
                <a:grpSpLocks/>
              </p:cNvGrpSpPr>
              <p:nvPr/>
            </p:nvGrpSpPr>
            <p:grpSpPr bwMode="auto">
              <a:xfrm>
                <a:off x="2936" y="17174"/>
                <a:ext cx="21" cy="1092"/>
                <a:chOff x="2936" y="17174"/>
                <a:chExt cx="21" cy="1092"/>
              </a:xfrm>
            </p:grpSpPr>
            <p:sp>
              <p:nvSpPr>
                <p:cNvPr id="84" name="Line 654"/>
                <p:cNvSpPr>
                  <a:spLocks noChangeShapeType="1"/>
                </p:cNvSpPr>
                <p:nvPr/>
              </p:nvSpPr>
              <p:spPr bwMode="auto">
                <a:xfrm flipH="1">
                  <a:off x="2936" y="18265"/>
                  <a:ext cx="21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5" name="Line 655"/>
                <p:cNvSpPr>
                  <a:spLocks noChangeShapeType="1"/>
                </p:cNvSpPr>
                <p:nvPr/>
              </p:nvSpPr>
              <p:spPr bwMode="auto">
                <a:xfrm flipH="1">
                  <a:off x="2936" y="18082"/>
                  <a:ext cx="21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6" name="Line 656"/>
                <p:cNvSpPr>
                  <a:spLocks noChangeShapeType="1"/>
                </p:cNvSpPr>
                <p:nvPr/>
              </p:nvSpPr>
              <p:spPr bwMode="auto">
                <a:xfrm flipH="1">
                  <a:off x="2936" y="17900"/>
                  <a:ext cx="21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7" name="Line 657"/>
                <p:cNvSpPr>
                  <a:spLocks noChangeShapeType="1"/>
                </p:cNvSpPr>
                <p:nvPr/>
              </p:nvSpPr>
              <p:spPr bwMode="auto">
                <a:xfrm flipH="1">
                  <a:off x="2936" y="17721"/>
                  <a:ext cx="21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8" name="Line 658"/>
                <p:cNvSpPr>
                  <a:spLocks noChangeShapeType="1"/>
                </p:cNvSpPr>
                <p:nvPr/>
              </p:nvSpPr>
              <p:spPr bwMode="auto">
                <a:xfrm flipH="1">
                  <a:off x="2936" y="17539"/>
                  <a:ext cx="21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9" name="Line 659"/>
                <p:cNvSpPr>
                  <a:spLocks noChangeShapeType="1"/>
                </p:cNvSpPr>
                <p:nvPr/>
              </p:nvSpPr>
              <p:spPr bwMode="auto">
                <a:xfrm flipH="1">
                  <a:off x="2936" y="17357"/>
                  <a:ext cx="21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0" name="Line 660"/>
                <p:cNvSpPr>
                  <a:spLocks noChangeShapeType="1"/>
                </p:cNvSpPr>
                <p:nvPr/>
              </p:nvSpPr>
              <p:spPr bwMode="auto">
                <a:xfrm flipH="1">
                  <a:off x="2936" y="17174"/>
                  <a:ext cx="21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667"/>
              <p:cNvGrpSpPr>
                <a:grpSpLocks/>
              </p:cNvGrpSpPr>
              <p:nvPr/>
            </p:nvGrpSpPr>
            <p:grpSpPr bwMode="auto">
              <a:xfrm>
                <a:off x="1517" y="18247"/>
                <a:ext cx="1441" cy="18"/>
                <a:chOff x="1517" y="18247"/>
                <a:chExt cx="1441" cy="18"/>
              </a:xfrm>
            </p:grpSpPr>
            <p:sp>
              <p:nvSpPr>
                <p:cNvPr id="79" name="Line 662"/>
                <p:cNvSpPr>
                  <a:spLocks noChangeShapeType="1"/>
                </p:cNvSpPr>
                <p:nvPr/>
              </p:nvSpPr>
              <p:spPr bwMode="auto">
                <a:xfrm flipV="1">
                  <a:off x="1517" y="18247"/>
                  <a:ext cx="1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0" name="Line 663"/>
                <p:cNvSpPr>
                  <a:spLocks noChangeShapeType="1"/>
                </p:cNvSpPr>
                <p:nvPr/>
              </p:nvSpPr>
              <p:spPr bwMode="auto">
                <a:xfrm flipV="1">
                  <a:off x="1877" y="18247"/>
                  <a:ext cx="1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1" name="Line 664"/>
                <p:cNvSpPr>
                  <a:spLocks noChangeShapeType="1"/>
                </p:cNvSpPr>
                <p:nvPr/>
              </p:nvSpPr>
              <p:spPr bwMode="auto">
                <a:xfrm flipV="1">
                  <a:off x="2237" y="18247"/>
                  <a:ext cx="1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2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2597" y="18247"/>
                  <a:ext cx="1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3" name="Line 666"/>
                <p:cNvSpPr>
                  <a:spLocks noChangeShapeType="1"/>
                </p:cNvSpPr>
                <p:nvPr/>
              </p:nvSpPr>
              <p:spPr bwMode="auto">
                <a:xfrm flipV="1">
                  <a:off x="2957" y="18247"/>
                  <a:ext cx="1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673"/>
              <p:cNvGrpSpPr>
                <a:grpSpLocks/>
              </p:cNvGrpSpPr>
              <p:nvPr/>
            </p:nvGrpSpPr>
            <p:grpSpPr bwMode="auto">
              <a:xfrm>
                <a:off x="1517" y="17174"/>
                <a:ext cx="1441" cy="18"/>
                <a:chOff x="1517" y="17174"/>
                <a:chExt cx="1441" cy="18"/>
              </a:xfrm>
            </p:grpSpPr>
            <p:sp>
              <p:nvSpPr>
                <p:cNvPr id="74" name="Line 668"/>
                <p:cNvSpPr>
                  <a:spLocks noChangeShapeType="1"/>
                </p:cNvSpPr>
                <p:nvPr/>
              </p:nvSpPr>
              <p:spPr bwMode="auto">
                <a:xfrm>
                  <a:off x="1517" y="17174"/>
                  <a:ext cx="1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75" name="Line 669"/>
                <p:cNvSpPr>
                  <a:spLocks noChangeShapeType="1"/>
                </p:cNvSpPr>
                <p:nvPr/>
              </p:nvSpPr>
              <p:spPr bwMode="auto">
                <a:xfrm>
                  <a:off x="1877" y="17174"/>
                  <a:ext cx="1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76" name="Line 670"/>
                <p:cNvSpPr>
                  <a:spLocks noChangeShapeType="1"/>
                </p:cNvSpPr>
                <p:nvPr/>
              </p:nvSpPr>
              <p:spPr bwMode="auto">
                <a:xfrm>
                  <a:off x="2237" y="17174"/>
                  <a:ext cx="1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77" name="Line 671"/>
                <p:cNvSpPr>
                  <a:spLocks noChangeShapeType="1"/>
                </p:cNvSpPr>
                <p:nvPr/>
              </p:nvSpPr>
              <p:spPr bwMode="auto">
                <a:xfrm>
                  <a:off x="2597" y="17174"/>
                  <a:ext cx="1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78" name="Line 672"/>
                <p:cNvSpPr>
                  <a:spLocks noChangeShapeType="1"/>
                </p:cNvSpPr>
                <p:nvPr/>
              </p:nvSpPr>
              <p:spPr bwMode="auto">
                <a:xfrm>
                  <a:off x="2957" y="17174"/>
                  <a:ext cx="1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sp>
            <p:nvSpPr>
              <p:cNvPr id="24" name="Line 674"/>
              <p:cNvSpPr>
                <a:spLocks noChangeShapeType="1"/>
              </p:cNvSpPr>
              <p:nvPr/>
            </p:nvSpPr>
            <p:spPr bwMode="auto">
              <a:xfrm flipV="1">
                <a:off x="1517" y="17174"/>
                <a:ext cx="1" cy="109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5" name="Line 675"/>
              <p:cNvSpPr>
                <a:spLocks noChangeShapeType="1"/>
              </p:cNvSpPr>
              <p:nvPr/>
            </p:nvSpPr>
            <p:spPr bwMode="auto">
              <a:xfrm flipV="1">
                <a:off x="2957" y="17174"/>
                <a:ext cx="1" cy="109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6" name="Line 676"/>
              <p:cNvSpPr>
                <a:spLocks noChangeShapeType="1"/>
              </p:cNvSpPr>
              <p:nvPr/>
            </p:nvSpPr>
            <p:spPr bwMode="auto">
              <a:xfrm>
                <a:off x="1517" y="18265"/>
                <a:ext cx="144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7" name="Line 677"/>
              <p:cNvSpPr>
                <a:spLocks noChangeShapeType="1"/>
              </p:cNvSpPr>
              <p:nvPr/>
            </p:nvSpPr>
            <p:spPr bwMode="auto">
              <a:xfrm>
                <a:off x="1517" y="17174"/>
                <a:ext cx="144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28" name="Oval 678"/>
              <p:cNvSpPr>
                <a:spLocks noChangeArrowheads="1"/>
              </p:cNvSpPr>
              <p:nvPr/>
            </p:nvSpPr>
            <p:spPr bwMode="auto">
              <a:xfrm>
                <a:off x="1502" y="17345"/>
                <a:ext cx="33" cy="27"/>
              </a:xfrm>
              <a:prstGeom prst="ellipse">
                <a:avLst/>
              </a:prstGeom>
              <a:solidFill>
                <a:srgbClr val="0000D4"/>
              </a:solidFill>
              <a:ln w="6350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29" name="Oval 679"/>
              <p:cNvSpPr>
                <a:spLocks noChangeArrowheads="1"/>
              </p:cNvSpPr>
              <p:nvPr/>
            </p:nvSpPr>
            <p:spPr bwMode="auto">
              <a:xfrm>
                <a:off x="2143" y="17515"/>
                <a:ext cx="33" cy="27"/>
              </a:xfrm>
              <a:prstGeom prst="ellipse">
                <a:avLst/>
              </a:prstGeom>
              <a:solidFill>
                <a:srgbClr val="0000D4"/>
              </a:solidFill>
              <a:ln w="6350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30" name="Oval 680"/>
              <p:cNvSpPr>
                <a:spLocks noChangeArrowheads="1"/>
              </p:cNvSpPr>
              <p:nvPr/>
            </p:nvSpPr>
            <p:spPr bwMode="auto">
              <a:xfrm>
                <a:off x="2287" y="17608"/>
                <a:ext cx="33" cy="26"/>
              </a:xfrm>
              <a:prstGeom prst="ellipse">
                <a:avLst/>
              </a:prstGeom>
              <a:solidFill>
                <a:srgbClr val="0000D4"/>
              </a:solidFill>
              <a:ln w="6350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31" name="Oval 681"/>
              <p:cNvSpPr>
                <a:spLocks noChangeArrowheads="1"/>
              </p:cNvSpPr>
              <p:nvPr/>
            </p:nvSpPr>
            <p:spPr bwMode="auto">
              <a:xfrm>
                <a:off x="2395" y="17802"/>
                <a:ext cx="33" cy="27"/>
              </a:xfrm>
              <a:prstGeom prst="ellipse">
                <a:avLst/>
              </a:prstGeom>
              <a:solidFill>
                <a:srgbClr val="0000D4"/>
              </a:solidFill>
              <a:ln w="6350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32" name="Oval 682"/>
              <p:cNvSpPr>
                <a:spLocks noChangeArrowheads="1"/>
              </p:cNvSpPr>
              <p:nvPr/>
            </p:nvSpPr>
            <p:spPr bwMode="auto">
              <a:xfrm>
                <a:off x="2503" y="17978"/>
                <a:ext cx="33" cy="27"/>
              </a:xfrm>
              <a:prstGeom prst="ellipse">
                <a:avLst/>
              </a:prstGeom>
              <a:solidFill>
                <a:srgbClr val="0000D4"/>
              </a:solidFill>
              <a:ln w="6350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33" name="Oval 683"/>
              <p:cNvSpPr>
                <a:spLocks noChangeArrowheads="1"/>
              </p:cNvSpPr>
              <p:nvPr/>
            </p:nvSpPr>
            <p:spPr bwMode="auto">
              <a:xfrm>
                <a:off x="2583" y="18065"/>
                <a:ext cx="32" cy="26"/>
              </a:xfrm>
              <a:prstGeom prst="ellipse">
                <a:avLst/>
              </a:prstGeom>
              <a:solidFill>
                <a:srgbClr val="0000D4"/>
              </a:solidFill>
              <a:ln w="6350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34" name="Oval 684"/>
              <p:cNvSpPr>
                <a:spLocks noChangeArrowheads="1"/>
              </p:cNvSpPr>
              <p:nvPr/>
            </p:nvSpPr>
            <p:spPr bwMode="auto">
              <a:xfrm>
                <a:off x="2691" y="18154"/>
                <a:ext cx="32" cy="27"/>
              </a:xfrm>
              <a:prstGeom prst="ellipse">
                <a:avLst/>
              </a:prstGeom>
              <a:solidFill>
                <a:srgbClr val="0000D4"/>
              </a:solidFill>
              <a:ln w="6350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35" name="Oval 685"/>
              <p:cNvSpPr>
                <a:spLocks noChangeArrowheads="1"/>
              </p:cNvSpPr>
              <p:nvPr/>
            </p:nvSpPr>
            <p:spPr bwMode="auto">
              <a:xfrm>
                <a:off x="2799" y="18115"/>
                <a:ext cx="32" cy="27"/>
              </a:xfrm>
              <a:prstGeom prst="ellipse">
                <a:avLst/>
              </a:prstGeom>
              <a:solidFill>
                <a:srgbClr val="0000D4"/>
              </a:solidFill>
              <a:ln w="6350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36" name="Freeform 686"/>
              <p:cNvSpPr>
                <a:spLocks/>
              </p:cNvSpPr>
              <p:nvPr/>
            </p:nvSpPr>
            <p:spPr bwMode="auto">
              <a:xfrm>
                <a:off x="1502" y="17348"/>
                <a:ext cx="29" cy="18"/>
              </a:xfrm>
              <a:custGeom>
                <a:avLst/>
                <a:gdLst>
                  <a:gd name="T0" fmla="*/ 0 w 29"/>
                  <a:gd name="T1" fmla="*/ 18 h 18"/>
                  <a:gd name="T2" fmla="*/ 15 w 29"/>
                  <a:gd name="T3" fmla="*/ 0 h 18"/>
                  <a:gd name="T4" fmla="*/ 29 w 29"/>
                  <a:gd name="T5" fmla="*/ 18 h 18"/>
                  <a:gd name="T6" fmla="*/ 0 w 29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18"/>
                  <a:gd name="T14" fmla="*/ 29 w 29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18">
                    <a:moveTo>
                      <a:pt x="0" y="18"/>
                    </a:moveTo>
                    <a:lnTo>
                      <a:pt x="15" y="0"/>
                    </a:lnTo>
                    <a:lnTo>
                      <a:pt x="29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0705"/>
              </a:solidFill>
              <a:ln w="6350">
                <a:solidFill>
                  <a:srgbClr val="FF0705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  <p:sp>
            <p:nvSpPr>
              <p:cNvPr id="37" name="Freeform 687"/>
              <p:cNvSpPr>
                <a:spLocks/>
              </p:cNvSpPr>
              <p:nvPr/>
            </p:nvSpPr>
            <p:spPr bwMode="auto">
              <a:xfrm>
                <a:off x="2143" y="17407"/>
                <a:ext cx="29" cy="18"/>
              </a:xfrm>
              <a:custGeom>
                <a:avLst/>
                <a:gdLst>
                  <a:gd name="T0" fmla="*/ 0 w 29"/>
                  <a:gd name="T1" fmla="*/ 18 h 18"/>
                  <a:gd name="T2" fmla="*/ 15 w 29"/>
                  <a:gd name="T3" fmla="*/ 0 h 18"/>
                  <a:gd name="T4" fmla="*/ 29 w 29"/>
                  <a:gd name="T5" fmla="*/ 18 h 18"/>
                  <a:gd name="T6" fmla="*/ 0 w 29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18"/>
                  <a:gd name="T14" fmla="*/ 29 w 29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18">
                    <a:moveTo>
                      <a:pt x="0" y="18"/>
                    </a:moveTo>
                    <a:lnTo>
                      <a:pt x="15" y="0"/>
                    </a:lnTo>
                    <a:lnTo>
                      <a:pt x="29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0705"/>
              </a:solidFill>
              <a:ln w="6350">
                <a:solidFill>
                  <a:srgbClr val="FF0705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  <p:sp>
            <p:nvSpPr>
              <p:cNvPr id="38" name="Freeform 688"/>
              <p:cNvSpPr>
                <a:spLocks/>
              </p:cNvSpPr>
              <p:nvPr/>
            </p:nvSpPr>
            <p:spPr bwMode="auto">
              <a:xfrm>
                <a:off x="2287" y="17628"/>
                <a:ext cx="29" cy="18"/>
              </a:xfrm>
              <a:custGeom>
                <a:avLst/>
                <a:gdLst>
                  <a:gd name="T0" fmla="*/ 0 w 29"/>
                  <a:gd name="T1" fmla="*/ 18 h 18"/>
                  <a:gd name="T2" fmla="*/ 15 w 29"/>
                  <a:gd name="T3" fmla="*/ 0 h 18"/>
                  <a:gd name="T4" fmla="*/ 29 w 29"/>
                  <a:gd name="T5" fmla="*/ 18 h 18"/>
                  <a:gd name="T6" fmla="*/ 0 w 29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18"/>
                  <a:gd name="T14" fmla="*/ 29 w 29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18">
                    <a:moveTo>
                      <a:pt x="0" y="18"/>
                    </a:moveTo>
                    <a:lnTo>
                      <a:pt x="15" y="0"/>
                    </a:lnTo>
                    <a:lnTo>
                      <a:pt x="29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0705"/>
              </a:solidFill>
              <a:ln w="6350">
                <a:solidFill>
                  <a:srgbClr val="FF0705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  <p:sp>
            <p:nvSpPr>
              <p:cNvPr id="39" name="Freeform 689"/>
              <p:cNvSpPr>
                <a:spLocks/>
              </p:cNvSpPr>
              <p:nvPr/>
            </p:nvSpPr>
            <p:spPr bwMode="auto">
              <a:xfrm>
                <a:off x="2395" y="17757"/>
                <a:ext cx="29" cy="18"/>
              </a:xfrm>
              <a:custGeom>
                <a:avLst/>
                <a:gdLst>
                  <a:gd name="T0" fmla="*/ 0 w 29"/>
                  <a:gd name="T1" fmla="*/ 18 h 18"/>
                  <a:gd name="T2" fmla="*/ 15 w 29"/>
                  <a:gd name="T3" fmla="*/ 0 h 18"/>
                  <a:gd name="T4" fmla="*/ 29 w 29"/>
                  <a:gd name="T5" fmla="*/ 18 h 18"/>
                  <a:gd name="T6" fmla="*/ 0 w 29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18"/>
                  <a:gd name="T14" fmla="*/ 29 w 29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18">
                    <a:moveTo>
                      <a:pt x="0" y="18"/>
                    </a:moveTo>
                    <a:lnTo>
                      <a:pt x="15" y="0"/>
                    </a:lnTo>
                    <a:lnTo>
                      <a:pt x="29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0705"/>
              </a:solidFill>
              <a:ln w="6350">
                <a:solidFill>
                  <a:srgbClr val="FF0705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  <p:sp>
            <p:nvSpPr>
              <p:cNvPr id="40" name="Freeform 690"/>
              <p:cNvSpPr>
                <a:spLocks/>
              </p:cNvSpPr>
              <p:nvPr/>
            </p:nvSpPr>
            <p:spPr bwMode="auto">
              <a:xfrm>
                <a:off x="2503" y="17912"/>
                <a:ext cx="29" cy="18"/>
              </a:xfrm>
              <a:custGeom>
                <a:avLst/>
                <a:gdLst>
                  <a:gd name="T0" fmla="*/ 0 w 29"/>
                  <a:gd name="T1" fmla="*/ 18 h 18"/>
                  <a:gd name="T2" fmla="*/ 15 w 29"/>
                  <a:gd name="T3" fmla="*/ 0 h 18"/>
                  <a:gd name="T4" fmla="*/ 29 w 29"/>
                  <a:gd name="T5" fmla="*/ 18 h 18"/>
                  <a:gd name="T6" fmla="*/ 0 w 29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18"/>
                  <a:gd name="T14" fmla="*/ 29 w 29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18">
                    <a:moveTo>
                      <a:pt x="0" y="18"/>
                    </a:moveTo>
                    <a:lnTo>
                      <a:pt x="15" y="0"/>
                    </a:lnTo>
                    <a:lnTo>
                      <a:pt x="29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0705"/>
              </a:solidFill>
              <a:ln w="6350">
                <a:solidFill>
                  <a:srgbClr val="FF0705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  <p:sp>
            <p:nvSpPr>
              <p:cNvPr id="41" name="Freeform 691"/>
              <p:cNvSpPr>
                <a:spLocks/>
              </p:cNvSpPr>
              <p:nvPr/>
            </p:nvSpPr>
            <p:spPr bwMode="auto">
              <a:xfrm>
                <a:off x="2583" y="17993"/>
                <a:ext cx="28" cy="18"/>
              </a:xfrm>
              <a:custGeom>
                <a:avLst/>
                <a:gdLst>
                  <a:gd name="T0" fmla="*/ 0 w 28"/>
                  <a:gd name="T1" fmla="*/ 18 h 18"/>
                  <a:gd name="T2" fmla="*/ 14 w 28"/>
                  <a:gd name="T3" fmla="*/ 0 h 18"/>
                  <a:gd name="T4" fmla="*/ 28 w 28"/>
                  <a:gd name="T5" fmla="*/ 18 h 18"/>
                  <a:gd name="T6" fmla="*/ 0 w 28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18"/>
                  <a:gd name="T14" fmla="*/ 28 w 28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18">
                    <a:moveTo>
                      <a:pt x="0" y="18"/>
                    </a:moveTo>
                    <a:lnTo>
                      <a:pt x="14" y="0"/>
                    </a:lnTo>
                    <a:lnTo>
                      <a:pt x="2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0705"/>
              </a:solidFill>
              <a:ln w="6350">
                <a:solidFill>
                  <a:srgbClr val="FF0705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  <p:sp>
            <p:nvSpPr>
              <p:cNvPr id="42" name="Freeform 692"/>
              <p:cNvSpPr>
                <a:spLocks/>
              </p:cNvSpPr>
              <p:nvPr/>
            </p:nvSpPr>
            <p:spPr bwMode="auto">
              <a:xfrm>
                <a:off x="2691" y="18100"/>
                <a:ext cx="29" cy="18"/>
              </a:xfrm>
              <a:custGeom>
                <a:avLst/>
                <a:gdLst>
                  <a:gd name="T0" fmla="*/ 0 w 29"/>
                  <a:gd name="T1" fmla="*/ 18 h 18"/>
                  <a:gd name="T2" fmla="*/ 14 w 29"/>
                  <a:gd name="T3" fmla="*/ 0 h 18"/>
                  <a:gd name="T4" fmla="*/ 29 w 29"/>
                  <a:gd name="T5" fmla="*/ 18 h 18"/>
                  <a:gd name="T6" fmla="*/ 0 w 29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18"/>
                  <a:gd name="T14" fmla="*/ 29 w 29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18">
                    <a:moveTo>
                      <a:pt x="0" y="18"/>
                    </a:moveTo>
                    <a:lnTo>
                      <a:pt x="14" y="0"/>
                    </a:lnTo>
                    <a:lnTo>
                      <a:pt x="29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0705"/>
              </a:solidFill>
              <a:ln w="6350">
                <a:solidFill>
                  <a:srgbClr val="FF0705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  <p:sp>
            <p:nvSpPr>
              <p:cNvPr id="43" name="Freeform 693"/>
              <p:cNvSpPr>
                <a:spLocks/>
              </p:cNvSpPr>
              <p:nvPr/>
            </p:nvSpPr>
            <p:spPr bwMode="auto">
              <a:xfrm>
                <a:off x="2799" y="18157"/>
                <a:ext cx="29" cy="18"/>
              </a:xfrm>
              <a:custGeom>
                <a:avLst/>
                <a:gdLst>
                  <a:gd name="T0" fmla="*/ 0 w 29"/>
                  <a:gd name="T1" fmla="*/ 18 h 18"/>
                  <a:gd name="T2" fmla="*/ 14 w 29"/>
                  <a:gd name="T3" fmla="*/ 0 h 18"/>
                  <a:gd name="T4" fmla="*/ 29 w 29"/>
                  <a:gd name="T5" fmla="*/ 18 h 18"/>
                  <a:gd name="T6" fmla="*/ 0 w 29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18"/>
                  <a:gd name="T14" fmla="*/ 29 w 29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18">
                    <a:moveTo>
                      <a:pt x="0" y="18"/>
                    </a:moveTo>
                    <a:lnTo>
                      <a:pt x="14" y="0"/>
                    </a:lnTo>
                    <a:lnTo>
                      <a:pt x="29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0705"/>
              </a:solidFill>
              <a:ln w="6350">
                <a:solidFill>
                  <a:srgbClr val="FF0705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de-DE"/>
              </a:p>
            </p:txBody>
          </p:sp>
          <p:sp>
            <p:nvSpPr>
              <p:cNvPr id="44" name="Rectangle 694"/>
              <p:cNvSpPr>
                <a:spLocks noChangeArrowheads="1"/>
              </p:cNvSpPr>
              <p:nvPr/>
            </p:nvSpPr>
            <p:spPr bwMode="auto">
              <a:xfrm>
                <a:off x="1502" y="17345"/>
                <a:ext cx="33" cy="27"/>
              </a:xfrm>
              <a:prstGeom prst="rect">
                <a:avLst/>
              </a:prstGeom>
              <a:solidFill>
                <a:srgbClr val="008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45" name="Rectangle 695"/>
              <p:cNvSpPr>
                <a:spLocks noChangeArrowheads="1"/>
              </p:cNvSpPr>
              <p:nvPr/>
            </p:nvSpPr>
            <p:spPr bwMode="auto">
              <a:xfrm>
                <a:off x="1502" y="17345"/>
                <a:ext cx="29" cy="24"/>
              </a:xfrm>
              <a:prstGeom prst="rect">
                <a:avLst/>
              </a:prstGeom>
              <a:noFill/>
              <a:ln w="6350">
                <a:solidFill>
                  <a:srgbClr val="00801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46" name="Rectangle 696"/>
              <p:cNvSpPr>
                <a:spLocks noChangeArrowheads="1"/>
              </p:cNvSpPr>
              <p:nvPr/>
            </p:nvSpPr>
            <p:spPr bwMode="auto">
              <a:xfrm>
                <a:off x="2143" y="17536"/>
                <a:ext cx="33" cy="27"/>
              </a:xfrm>
              <a:prstGeom prst="rect">
                <a:avLst/>
              </a:prstGeom>
              <a:solidFill>
                <a:srgbClr val="008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47" name="Rectangle 697"/>
              <p:cNvSpPr>
                <a:spLocks noChangeArrowheads="1"/>
              </p:cNvSpPr>
              <p:nvPr/>
            </p:nvSpPr>
            <p:spPr bwMode="auto">
              <a:xfrm>
                <a:off x="2143" y="17536"/>
                <a:ext cx="29" cy="24"/>
              </a:xfrm>
              <a:prstGeom prst="rect">
                <a:avLst/>
              </a:prstGeom>
              <a:noFill/>
              <a:ln w="6350">
                <a:solidFill>
                  <a:srgbClr val="00801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48" name="Rectangle 698"/>
              <p:cNvSpPr>
                <a:spLocks noChangeArrowheads="1"/>
              </p:cNvSpPr>
              <p:nvPr/>
            </p:nvSpPr>
            <p:spPr bwMode="auto">
              <a:xfrm>
                <a:off x="2287" y="17652"/>
                <a:ext cx="33" cy="27"/>
              </a:xfrm>
              <a:prstGeom prst="rect">
                <a:avLst/>
              </a:prstGeom>
              <a:solidFill>
                <a:srgbClr val="008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49" name="Rectangle 699"/>
              <p:cNvSpPr>
                <a:spLocks noChangeArrowheads="1"/>
              </p:cNvSpPr>
              <p:nvPr/>
            </p:nvSpPr>
            <p:spPr bwMode="auto">
              <a:xfrm>
                <a:off x="2287" y="17652"/>
                <a:ext cx="29" cy="24"/>
              </a:xfrm>
              <a:prstGeom prst="rect">
                <a:avLst/>
              </a:prstGeom>
              <a:noFill/>
              <a:ln w="6350">
                <a:solidFill>
                  <a:srgbClr val="00801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50" name="Rectangle 700"/>
              <p:cNvSpPr>
                <a:spLocks noChangeArrowheads="1"/>
              </p:cNvSpPr>
              <p:nvPr/>
            </p:nvSpPr>
            <p:spPr bwMode="auto">
              <a:xfrm>
                <a:off x="2395" y="17790"/>
                <a:ext cx="33" cy="27"/>
              </a:xfrm>
              <a:prstGeom prst="rect">
                <a:avLst/>
              </a:prstGeom>
              <a:solidFill>
                <a:srgbClr val="008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51" name="Rectangle 701"/>
              <p:cNvSpPr>
                <a:spLocks noChangeArrowheads="1"/>
              </p:cNvSpPr>
              <p:nvPr/>
            </p:nvSpPr>
            <p:spPr bwMode="auto">
              <a:xfrm>
                <a:off x="2395" y="17790"/>
                <a:ext cx="29" cy="24"/>
              </a:xfrm>
              <a:prstGeom prst="rect">
                <a:avLst/>
              </a:prstGeom>
              <a:noFill/>
              <a:ln w="6350">
                <a:solidFill>
                  <a:srgbClr val="00801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52" name="Rectangle 702"/>
              <p:cNvSpPr>
                <a:spLocks noChangeArrowheads="1"/>
              </p:cNvSpPr>
              <p:nvPr/>
            </p:nvSpPr>
            <p:spPr bwMode="auto">
              <a:xfrm>
                <a:off x="2503" y="17915"/>
                <a:ext cx="33" cy="27"/>
              </a:xfrm>
              <a:prstGeom prst="rect">
                <a:avLst/>
              </a:prstGeom>
              <a:solidFill>
                <a:srgbClr val="008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53" name="Rectangle 703"/>
              <p:cNvSpPr>
                <a:spLocks noChangeArrowheads="1"/>
              </p:cNvSpPr>
              <p:nvPr/>
            </p:nvSpPr>
            <p:spPr bwMode="auto">
              <a:xfrm>
                <a:off x="2503" y="17915"/>
                <a:ext cx="29" cy="24"/>
              </a:xfrm>
              <a:prstGeom prst="rect">
                <a:avLst/>
              </a:prstGeom>
              <a:noFill/>
              <a:ln w="6350">
                <a:solidFill>
                  <a:srgbClr val="00801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54" name="Rectangle 704"/>
              <p:cNvSpPr>
                <a:spLocks noChangeArrowheads="1"/>
              </p:cNvSpPr>
              <p:nvPr/>
            </p:nvSpPr>
            <p:spPr bwMode="auto">
              <a:xfrm>
                <a:off x="2583" y="18035"/>
                <a:ext cx="32" cy="27"/>
              </a:xfrm>
              <a:prstGeom prst="rect">
                <a:avLst/>
              </a:prstGeom>
              <a:solidFill>
                <a:srgbClr val="008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55" name="Rectangle 705"/>
              <p:cNvSpPr>
                <a:spLocks noChangeArrowheads="1"/>
              </p:cNvSpPr>
              <p:nvPr/>
            </p:nvSpPr>
            <p:spPr bwMode="auto">
              <a:xfrm>
                <a:off x="2583" y="18035"/>
                <a:ext cx="28" cy="24"/>
              </a:xfrm>
              <a:prstGeom prst="rect">
                <a:avLst/>
              </a:prstGeom>
              <a:noFill/>
              <a:ln w="6350">
                <a:solidFill>
                  <a:srgbClr val="00801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56" name="Rectangle 706"/>
              <p:cNvSpPr>
                <a:spLocks noChangeArrowheads="1"/>
              </p:cNvSpPr>
              <p:nvPr/>
            </p:nvSpPr>
            <p:spPr bwMode="auto">
              <a:xfrm>
                <a:off x="2691" y="18118"/>
                <a:ext cx="32" cy="27"/>
              </a:xfrm>
              <a:prstGeom prst="rect">
                <a:avLst/>
              </a:prstGeom>
              <a:solidFill>
                <a:srgbClr val="008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57" name="Rectangle 707"/>
              <p:cNvSpPr>
                <a:spLocks noChangeArrowheads="1"/>
              </p:cNvSpPr>
              <p:nvPr/>
            </p:nvSpPr>
            <p:spPr bwMode="auto">
              <a:xfrm>
                <a:off x="2691" y="18118"/>
                <a:ext cx="29" cy="24"/>
              </a:xfrm>
              <a:prstGeom prst="rect">
                <a:avLst/>
              </a:prstGeom>
              <a:noFill/>
              <a:ln w="6350">
                <a:solidFill>
                  <a:srgbClr val="00801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58" name="Rectangle 708"/>
              <p:cNvSpPr>
                <a:spLocks noChangeArrowheads="1"/>
              </p:cNvSpPr>
              <p:nvPr/>
            </p:nvSpPr>
            <p:spPr bwMode="auto">
              <a:xfrm>
                <a:off x="2799" y="18169"/>
                <a:ext cx="32" cy="27"/>
              </a:xfrm>
              <a:prstGeom prst="rect">
                <a:avLst/>
              </a:prstGeom>
              <a:solidFill>
                <a:srgbClr val="008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sp>
            <p:nvSpPr>
              <p:cNvPr id="59" name="Rectangle 709"/>
              <p:cNvSpPr>
                <a:spLocks noChangeArrowheads="1"/>
              </p:cNvSpPr>
              <p:nvPr/>
            </p:nvSpPr>
            <p:spPr bwMode="auto">
              <a:xfrm>
                <a:off x="2799" y="18169"/>
                <a:ext cx="29" cy="24"/>
              </a:xfrm>
              <a:prstGeom prst="rect">
                <a:avLst/>
              </a:prstGeom>
              <a:noFill/>
              <a:ln w="6350">
                <a:solidFill>
                  <a:srgbClr val="00801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endParaRPr lang="de-DE" sz="1500"/>
              </a:p>
            </p:txBody>
          </p:sp>
          <p:grpSp>
            <p:nvGrpSpPr>
              <p:cNvPr id="60" name="Group 717"/>
              <p:cNvGrpSpPr>
                <a:grpSpLocks/>
              </p:cNvGrpSpPr>
              <p:nvPr/>
            </p:nvGrpSpPr>
            <p:grpSpPr bwMode="auto">
              <a:xfrm>
                <a:off x="1421" y="17151"/>
                <a:ext cx="67" cy="1149"/>
                <a:chOff x="1421" y="17151"/>
                <a:chExt cx="67" cy="1149"/>
              </a:xfrm>
            </p:grpSpPr>
            <p:sp>
              <p:nvSpPr>
                <p:cNvPr id="67" name="Rectangle 710"/>
                <p:cNvSpPr>
                  <a:spLocks noChangeArrowheads="1"/>
                </p:cNvSpPr>
                <p:nvPr/>
              </p:nvSpPr>
              <p:spPr bwMode="auto">
                <a:xfrm>
                  <a:off x="1457" y="18242"/>
                  <a:ext cx="2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pPr defTabSz="917575"/>
                  <a:r>
                    <a:rPr lang="en-US" sz="500" b="1">
                      <a:solidFill>
                        <a:srgbClr val="000000"/>
                      </a:solidFill>
                    </a:rPr>
                    <a:t>0</a:t>
                  </a:r>
                  <a:endParaRPr lang="en-US" sz="1500"/>
                </a:p>
              </p:txBody>
            </p:sp>
            <p:sp>
              <p:nvSpPr>
                <p:cNvPr id="68" name="Rectangle 711"/>
                <p:cNvSpPr>
                  <a:spLocks noChangeArrowheads="1"/>
                </p:cNvSpPr>
                <p:nvPr/>
              </p:nvSpPr>
              <p:spPr bwMode="auto">
                <a:xfrm>
                  <a:off x="1421" y="18059"/>
                  <a:ext cx="6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pPr defTabSz="917575"/>
                  <a:r>
                    <a:rPr lang="en-US" sz="500" b="1">
                      <a:solidFill>
                        <a:srgbClr val="000000"/>
                      </a:solidFill>
                    </a:rPr>
                    <a:t>0.2</a:t>
                  </a:r>
                  <a:endParaRPr lang="en-US" sz="1500"/>
                </a:p>
              </p:txBody>
            </p:sp>
            <p:sp>
              <p:nvSpPr>
                <p:cNvPr id="69" name="Rectangle 712"/>
                <p:cNvSpPr>
                  <a:spLocks noChangeArrowheads="1"/>
                </p:cNvSpPr>
                <p:nvPr/>
              </p:nvSpPr>
              <p:spPr bwMode="auto">
                <a:xfrm>
                  <a:off x="1421" y="17877"/>
                  <a:ext cx="6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pPr defTabSz="917575"/>
                  <a:r>
                    <a:rPr lang="en-US" sz="500" b="1">
                      <a:solidFill>
                        <a:srgbClr val="000000"/>
                      </a:solidFill>
                    </a:rPr>
                    <a:t>0.4</a:t>
                  </a:r>
                  <a:endParaRPr lang="en-US" sz="1500"/>
                </a:p>
              </p:txBody>
            </p:sp>
            <p:sp>
              <p:nvSpPr>
                <p:cNvPr id="70" name="Rectangle 713"/>
                <p:cNvSpPr>
                  <a:spLocks noChangeArrowheads="1"/>
                </p:cNvSpPr>
                <p:nvPr/>
              </p:nvSpPr>
              <p:spPr bwMode="auto">
                <a:xfrm>
                  <a:off x="1421" y="17695"/>
                  <a:ext cx="6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pPr defTabSz="917575"/>
                  <a:r>
                    <a:rPr lang="en-US" sz="500" b="1">
                      <a:solidFill>
                        <a:srgbClr val="000000"/>
                      </a:solidFill>
                    </a:rPr>
                    <a:t>0.6</a:t>
                  </a:r>
                  <a:endParaRPr lang="en-US" sz="1500"/>
                </a:p>
              </p:txBody>
            </p:sp>
            <p:sp>
              <p:nvSpPr>
                <p:cNvPr id="71" name="Rectangle 714"/>
                <p:cNvSpPr>
                  <a:spLocks noChangeArrowheads="1"/>
                </p:cNvSpPr>
                <p:nvPr/>
              </p:nvSpPr>
              <p:spPr bwMode="auto">
                <a:xfrm>
                  <a:off x="1421" y="17516"/>
                  <a:ext cx="6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pPr defTabSz="917575"/>
                  <a:r>
                    <a:rPr lang="en-US" sz="500" b="1">
                      <a:solidFill>
                        <a:srgbClr val="000000"/>
                      </a:solidFill>
                    </a:rPr>
                    <a:t>0.8</a:t>
                  </a:r>
                  <a:endParaRPr lang="en-US" sz="1500"/>
                </a:p>
              </p:txBody>
            </p:sp>
            <p:sp>
              <p:nvSpPr>
                <p:cNvPr id="72" name="Rectangle 715"/>
                <p:cNvSpPr>
                  <a:spLocks noChangeArrowheads="1"/>
                </p:cNvSpPr>
                <p:nvPr/>
              </p:nvSpPr>
              <p:spPr bwMode="auto">
                <a:xfrm>
                  <a:off x="1457" y="17334"/>
                  <a:ext cx="2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pPr defTabSz="917575"/>
                  <a:r>
                    <a:rPr lang="en-US" sz="500" b="1">
                      <a:solidFill>
                        <a:srgbClr val="000000"/>
                      </a:solidFill>
                    </a:rPr>
                    <a:t>1</a:t>
                  </a:r>
                  <a:endParaRPr lang="en-US" sz="1500"/>
                </a:p>
              </p:txBody>
            </p:sp>
            <p:sp>
              <p:nvSpPr>
                <p:cNvPr id="73" name="Rectangle 716"/>
                <p:cNvSpPr>
                  <a:spLocks noChangeArrowheads="1"/>
                </p:cNvSpPr>
                <p:nvPr/>
              </p:nvSpPr>
              <p:spPr bwMode="auto">
                <a:xfrm>
                  <a:off x="1421" y="17151"/>
                  <a:ext cx="6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pPr defTabSz="917575"/>
                  <a:r>
                    <a:rPr lang="en-US" sz="500" b="1">
                      <a:solidFill>
                        <a:srgbClr val="000000"/>
                      </a:solidFill>
                    </a:rPr>
                    <a:t>1.2</a:t>
                  </a:r>
                  <a:endParaRPr lang="en-US" sz="1500"/>
                </a:p>
              </p:txBody>
            </p:sp>
          </p:grpSp>
          <p:grpSp>
            <p:nvGrpSpPr>
              <p:cNvPr id="61" name="Group 723"/>
              <p:cNvGrpSpPr>
                <a:grpSpLocks/>
              </p:cNvGrpSpPr>
              <p:nvPr/>
            </p:nvGrpSpPr>
            <p:grpSpPr bwMode="auto">
              <a:xfrm>
                <a:off x="1464" y="18283"/>
                <a:ext cx="1522" cy="58"/>
                <a:chOff x="1464" y="18283"/>
                <a:chExt cx="1522" cy="58"/>
              </a:xfrm>
            </p:grpSpPr>
            <p:sp>
              <p:nvSpPr>
                <p:cNvPr id="62" name="Rectangle 718"/>
                <p:cNvSpPr>
                  <a:spLocks noChangeArrowheads="1"/>
                </p:cNvSpPr>
                <p:nvPr/>
              </p:nvSpPr>
              <p:spPr bwMode="auto">
                <a:xfrm>
                  <a:off x="1464" y="18283"/>
                  <a:ext cx="120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pPr defTabSz="917575"/>
                  <a:r>
                    <a:rPr lang="en-US" sz="500" b="1">
                      <a:solidFill>
                        <a:srgbClr val="000000"/>
                      </a:solidFill>
                    </a:rPr>
                    <a:t>0.001</a:t>
                  </a:r>
                  <a:endParaRPr lang="en-US" sz="1500"/>
                </a:p>
              </p:txBody>
            </p:sp>
            <p:sp>
              <p:nvSpPr>
                <p:cNvPr id="63" name="Rectangle 719"/>
                <p:cNvSpPr>
                  <a:spLocks noChangeArrowheads="1"/>
                </p:cNvSpPr>
                <p:nvPr/>
              </p:nvSpPr>
              <p:spPr bwMode="auto">
                <a:xfrm>
                  <a:off x="1835" y="18283"/>
                  <a:ext cx="93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pPr defTabSz="917575"/>
                  <a:r>
                    <a:rPr lang="en-US" sz="500" b="1">
                      <a:solidFill>
                        <a:srgbClr val="000000"/>
                      </a:solidFill>
                    </a:rPr>
                    <a:t>0.01</a:t>
                  </a:r>
                  <a:endParaRPr lang="en-US" sz="1500"/>
                </a:p>
              </p:txBody>
            </p:sp>
            <p:sp>
              <p:nvSpPr>
                <p:cNvPr id="64" name="Rectangle 720"/>
                <p:cNvSpPr>
                  <a:spLocks noChangeArrowheads="1"/>
                </p:cNvSpPr>
                <p:nvPr/>
              </p:nvSpPr>
              <p:spPr bwMode="auto">
                <a:xfrm>
                  <a:off x="2210" y="18283"/>
                  <a:ext cx="6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pPr defTabSz="917575"/>
                  <a:r>
                    <a:rPr lang="en-US" sz="500" b="1">
                      <a:solidFill>
                        <a:srgbClr val="000000"/>
                      </a:solidFill>
                    </a:rPr>
                    <a:t>0.1</a:t>
                  </a:r>
                  <a:endParaRPr lang="en-US" sz="1500"/>
                </a:p>
              </p:txBody>
            </p:sp>
            <p:sp>
              <p:nvSpPr>
                <p:cNvPr id="65" name="Rectangle 721"/>
                <p:cNvSpPr>
                  <a:spLocks noChangeArrowheads="1"/>
                </p:cNvSpPr>
                <p:nvPr/>
              </p:nvSpPr>
              <p:spPr bwMode="auto">
                <a:xfrm>
                  <a:off x="2588" y="18283"/>
                  <a:ext cx="2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pPr defTabSz="917575"/>
                  <a:r>
                    <a:rPr lang="en-US" sz="500" b="1">
                      <a:solidFill>
                        <a:srgbClr val="000000"/>
                      </a:solidFill>
                    </a:rPr>
                    <a:t>1</a:t>
                  </a:r>
                  <a:endParaRPr lang="en-US" sz="1500"/>
                </a:p>
              </p:txBody>
            </p:sp>
            <p:sp>
              <p:nvSpPr>
                <p:cNvPr id="66" name="Rectangle 722"/>
                <p:cNvSpPr>
                  <a:spLocks noChangeArrowheads="1"/>
                </p:cNvSpPr>
                <p:nvPr/>
              </p:nvSpPr>
              <p:spPr bwMode="auto">
                <a:xfrm>
                  <a:off x="2933" y="18283"/>
                  <a:ext cx="53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/>
                <a:lstStyle/>
                <a:p>
                  <a:pPr defTabSz="917575"/>
                  <a:r>
                    <a:rPr lang="en-US" sz="500" b="1">
                      <a:solidFill>
                        <a:srgbClr val="000000"/>
                      </a:solidFill>
                    </a:rPr>
                    <a:t>10</a:t>
                  </a:r>
                  <a:endParaRPr lang="en-US" sz="1500"/>
                </a:p>
              </p:txBody>
            </p:sp>
          </p:grpSp>
        </p:grpSp>
        <p:sp>
          <p:nvSpPr>
            <p:cNvPr id="8" name="Rectangle 752"/>
            <p:cNvSpPr>
              <a:spLocks noChangeArrowheads="1"/>
            </p:cNvSpPr>
            <p:nvPr/>
          </p:nvSpPr>
          <p:spPr bwMode="auto">
            <a:xfrm>
              <a:off x="3592513" y="30783213"/>
              <a:ext cx="428625" cy="642937"/>
            </a:xfrm>
            <a:prstGeom prst="rect">
              <a:avLst/>
            </a:prstGeom>
            <a:solidFill>
              <a:schemeClr val="bg1">
                <a:alpha val="8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defTabSz="917575" eaLnBrk="1" hangingPunct="1"/>
              <a:r>
                <a:rPr lang="en-US" sz="1500" b="1" dirty="0">
                  <a:solidFill>
                    <a:srgbClr val="422DFF"/>
                  </a:solidFill>
                  <a:latin typeface="Symbol" charset="0"/>
                  <a:sym typeface="Symbol" charset="0"/>
                </a:rPr>
                <a:t></a:t>
              </a:r>
            </a:p>
            <a:p>
              <a:pPr defTabSz="917575" eaLnBrk="1" hangingPunct="1"/>
              <a:r>
                <a:rPr lang="en-US" sz="1500" b="1" dirty="0">
                  <a:solidFill>
                    <a:srgbClr val="FF0E02"/>
                  </a:solidFill>
                  <a:latin typeface="Symbol" charset="0"/>
                  <a:sym typeface="Symbol" charset="0"/>
                </a:rPr>
                <a:t></a:t>
              </a:r>
              <a:endParaRPr lang="en-US" sz="1500" b="1" dirty="0">
                <a:solidFill>
                  <a:srgbClr val="422DFF"/>
                </a:solidFill>
                <a:latin typeface="Symbol" charset="0"/>
                <a:sym typeface="Symbol" charset="0"/>
              </a:endParaRPr>
            </a:p>
            <a:p>
              <a:pPr defTabSz="917575" eaLnBrk="1" hangingPunct="1"/>
              <a:r>
                <a:rPr lang="en-US" sz="1500" b="1" dirty="0">
                  <a:solidFill>
                    <a:srgbClr val="10C71B"/>
                  </a:solidFill>
                  <a:latin typeface="Symbol" charset="0"/>
                  <a:sym typeface="Symbol" charset="0"/>
                </a:rPr>
                <a:t></a:t>
              </a:r>
            </a:p>
          </p:txBody>
        </p:sp>
        <p:grpSp>
          <p:nvGrpSpPr>
            <p:cNvPr id="9" name="Group 753"/>
            <p:cNvGrpSpPr>
              <a:grpSpLocks/>
            </p:cNvGrpSpPr>
            <p:nvPr/>
          </p:nvGrpSpPr>
          <p:grpSpPr bwMode="auto">
            <a:xfrm>
              <a:off x="5394881" y="30489525"/>
              <a:ext cx="2817812" cy="1549400"/>
              <a:chOff x="3449" y="930"/>
              <a:chExt cx="1783" cy="1038"/>
            </a:xfrm>
          </p:grpSpPr>
          <p:pic>
            <p:nvPicPr>
              <p:cNvPr id="15" name="Picture 754"/>
              <p:cNvPicPr>
                <a:picLocks noChangeAspect="1" noChangeArrowheads="1"/>
              </p:cNvPicPr>
              <p:nvPr/>
            </p:nvPicPr>
            <p:blipFill>
              <a:blip r:embed="rId2">
                <a:alphaModFix amt="9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9" y="930"/>
                <a:ext cx="1783" cy="1038"/>
              </a:xfrm>
              <a:prstGeom prst="rect">
                <a:avLst/>
              </a:prstGeom>
              <a:solidFill>
                <a:schemeClr val="bg1">
                  <a:alpha val="89803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 Box 755"/>
              <p:cNvSpPr txBox="1">
                <a:spLocks noChangeArrowheads="1"/>
              </p:cNvSpPr>
              <p:nvPr/>
            </p:nvSpPr>
            <p:spPr bwMode="auto">
              <a:xfrm>
                <a:off x="3563" y="995"/>
                <a:ext cx="911" cy="254"/>
              </a:xfrm>
              <a:prstGeom prst="rect">
                <a:avLst/>
              </a:prstGeom>
              <a:solidFill>
                <a:schemeClr val="bg1">
                  <a:alpha val="89803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defTabSz="917575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defTabSz="917575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500" b="1" dirty="0" err="1">
                    <a:solidFill>
                      <a:srgbClr val="1526A4"/>
                    </a:solidFill>
                    <a:latin typeface="Helvetica" charset="0"/>
                  </a:rPr>
                  <a:t>Digoxigenin</a:t>
                </a:r>
                <a:endParaRPr lang="en-US" sz="1500" b="1" dirty="0">
                  <a:solidFill>
                    <a:srgbClr val="1526A4"/>
                  </a:solidFill>
                </a:endParaRPr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4716456" y="32577080"/>
              <a:ext cx="3735549" cy="1748666"/>
              <a:chOff x="2804" y="19303"/>
              <a:chExt cx="2491" cy="947"/>
            </a:xfrm>
          </p:grpSpPr>
          <p:pic>
            <p:nvPicPr>
              <p:cNvPr id="13" name="Picture 757"/>
              <p:cNvPicPr>
                <a:picLocks noChangeAspect="1" noChangeArrowheads="1"/>
              </p:cNvPicPr>
              <p:nvPr/>
            </p:nvPicPr>
            <p:blipFill>
              <a:blip r:embed="rId3">
                <a:alphaModFix amt="9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4" y="19303"/>
                <a:ext cx="2491" cy="947"/>
              </a:xfrm>
              <a:prstGeom prst="rect">
                <a:avLst/>
              </a:prstGeom>
              <a:solidFill>
                <a:schemeClr val="bg1">
                  <a:alpha val="89803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758"/>
              <p:cNvSpPr>
                <a:spLocks noChangeArrowheads="1"/>
              </p:cNvSpPr>
              <p:nvPr/>
            </p:nvSpPr>
            <p:spPr bwMode="auto">
              <a:xfrm>
                <a:off x="3066" y="19351"/>
                <a:ext cx="639" cy="252"/>
              </a:xfrm>
              <a:prstGeom prst="rect">
                <a:avLst/>
              </a:prstGeom>
              <a:solidFill>
                <a:schemeClr val="bg1">
                  <a:alpha val="89803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defTabSz="917575"/>
                <a:r>
                  <a:rPr lang="en-GB" sz="1500" b="1" dirty="0">
                    <a:solidFill>
                      <a:srgbClr val="0F1FC3"/>
                    </a:solidFill>
                    <a:latin typeface="Helvetica" charset="0"/>
                  </a:rPr>
                  <a:t>Digoxin</a:t>
                </a:r>
                <a:endParaRPr lang="en-US" sz="1500" b="1" dirty="0">
                  <a:solidFill>
                    <a:srgbClr val="0F1FC3"/>
                  </a:solidFill>
                  <a:latin typeface="Helvetica" charset="0"/>
                </a:endParaRPr>
              </a:p>
            </p:txBody>
          </p:sp>
        </p:grp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2224088" y="32259588"/>
              <a:ext cx="244951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Helvetica" charset="0"/>
                  <a:cs typeface="Helvetica" charset="0"/>
                </a:rPr>
                <a:t>Digoxigenin, μM</a:t>
              </a:r>
            </a:p>
          </p:txBody>
        </p:sp>
        <p:sp>
          <p:nvSpPr>
            <p:cNvPr id="12" name="TextBox 522"/>
            <p:cNvSpPr txBox="1">
              <a:spLocks noChangeArrowheads="1"/>
            </p:cNvSpPr>
            <p:nvPr/>
          </p:nvSpPr>
          <p:spPr bwMode="auto">
            <a:xfrm>
              <a:off x="2224088" y="34593213"/>
              <a:ext cx="244951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>
                  <a:latin typeface="Helvetica" charset="0"/>
                  <a:cs typeface="Helvetica" charset="0"/>
                </a:rPr>
                <a:t>Digoxin, μM</a:t>
              </a:r>
            </a:p>
          </p:txBody>
        </p:sp>
      </p:grpSp>
      <p:sp>
        <p:nvSpPr>
          <p:cNvPr id="307" name="TextBox 306"/>
          <p:cNvSpPr txBox="1"/>
          <p:nvPr/>
        </p:nvSpPr>
        <p:spPr>
          <a:xfrm>
            <a:off x="488827" y="184460"/>
            <a:ext cx="7458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B318AF"/>
                </a:solidFill>
                <a:latin typeface="Arial"/>
                <a:cs typeface="Arial"/>
              </a:rPr>
              <a:t>Cardiac glycoside affinity and selectivity for the </a:t>
            </a:r>
            <a:r>
              <a:rPr lang="en-US" sz="2000" b="1" dirty="0" smtClean="0">
                <a:solidFill>
                  <a:srgbClr val="B318AF"/>
                </a:solidFill>
                <a:latin typeface="Arial"/>
                <a:cs typeface="Arial"/>
                <a:sym typeface="Symbol" charset="0"/>
              </a:rPr>
              <a:t></a:t>
            </a:r>
            <a:r>
              <a:rPr lang="en-US" sz="2000" b="1" dirty="0" smtClean="0">
                <a:solidFill>
                  <a:srgbClr val="B318AF"/>
                </a:solidFill>
                <a:latin typeface="Arial"/>
                <a:cs typeface="Arial"/>
              </a:rPr>
              <a:t> isoforms.</a:t>
            </a:r>
          </a:p>
        </p:txBody>
      </p:sp>
    </p:spTree>
    <p:extLst>
      <p:ext uri="{BB962C8B-B14F-4D97-AF65-F5344CB8AC3E}">
        <p14:creationId xmlns:p14="http://schemas.microsoft.com/office/powerpoint/2010/main" val="3559550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838200" y="436563"/>
          <a:ext cx="7162800" cy="5815648"/>
        </p:xfrm>
        <a:graphic>
          <a:graphicData uri="http://schemas.openxmlformats.org/drawingml/2006/table">
            <a:tbl>
              <a:tblPr/>
              <a:tblGrid>
                <a:gridCol w="1714500"/>
                <a:gridCol w="1009650"/>
                <a:gridCol w="1109663"/>
                <a:gridCol w="1008062"/>
                <a:gridCol w="1109663"/>
                <a:gridCol w="1211262"/>
              </a:tblGrid>
              <a:tr h="5826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CG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Calculated Kd±SEM, nM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Ratio of Kd</a:t>
                      </a:r>
                      <a:r>
                        <a:rPr kumimoji="0" lang="ja-JP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s, ± 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1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2611C6"/>
                          </a:solidFill>
                          <a:effectLst/>
                          <a:latin typeface="Symbo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a1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D30C14"/>
                        </a:solidFill>
                        <a:effectLst/>
                        <a:latin typeface="Symbol" charset="0"/>
                        <a:ea typeface="ＭＳ Ｐゴシック" charset="0"/>
                        <a:cs typeface="ＭＳ Ｐゴシック" charset="0"/>
                        <a:sym typeface="Symbo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E10D18"/>
                          </a:solidFill>
                          <a:effectLst/>
                          <a:latin typeface="Symbo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2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cs typeface="ＭＳ Ｐゴシック" charset="0"/>
                        <a:sym typeface="Symbo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13A91B"/>
                          </a:solidFill>
                          <a:effectLst/>
                          <a:latin typeface="Symbo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a3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cs typeface="ＭＳ Ｐゴシック" charset="0"/>
                        <a:sym typeface="Symbo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2611C6"/>
                          </a:solidFill>
                          <a:effectLst/>
                          <a:latin typeface="Symbo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a1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/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E10D18"/>
                          </a:solidFill>
                          <a:effectLst/>
                          <a:latin typeface="Symbo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a2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cs typeface="ＭＳ Ｐゴシック" charset="0"/>
                        <a:sym typeface="Symbo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2611C6"/>
                          </a:solidFill>
                          <a:effectLst/>
                          <a:latin typeface="Symbo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a1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/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13A91B"/>
                          </a:solidFill>
                          <a:effectLst/>
                          <a:latin typeface="Symbo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a3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cs typeface="ＭＳ Ｐゴシック" charset="0"/>
                        <a:sym typeface="Symbo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Ouabain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9.8±0.33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21.9±0.56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P=0.0001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11.1±1.3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E10D18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0.44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±0.01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13A91B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0.88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±0.1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13A91B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Digoxin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87±6.0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25.6±2.8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P=0.001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25±2.4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P=0.001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E10D18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3.39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±0.43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E10D18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13A91B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3.48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±0.41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13A91B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13A91B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Digoxigenin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270±21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332±11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307±27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E10D18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0.81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±0.06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E10D18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13A91B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0.88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±0.1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13A91B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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-Methyl digoxin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129±20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43±7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P=0.018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31±4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P=0.009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E10D18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3.0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±0.67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13A91B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4.16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±0.84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Digitoxin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38±3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18.3±4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P=0.02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14±3.9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P=0.008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E10D18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2.07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±0.48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13A91B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2.70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±0.78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13A91B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Digitoxigenin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101±13.4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125±13.6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134±15.6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E10D18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0.8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±0.13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13A91B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0.75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±0.13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13A91B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Bufalin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Marinobufagenin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42.5±6.5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2240±137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45±8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2470±45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40±11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2430±205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E10D18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0.94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±0.22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E10D18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0.91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±0.06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3A91B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1.06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±0.33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12D212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D21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0.92 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±0.1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66"/>
          <p:cNvSpPr>
            <a:spLocks noChangeArrowheads="1"/>
          </p:cNvSpPr>
          <p:nvPr/>
        </p:nvSpPr>
        <p:spPr bwMode="auto">
          <a:xfrm>
            <a:off x="1447800" y="0"/>
            <a:ext cx="5344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Isoform </a:t>
            </a:r>
            <a:r>
              <a:rPr lang="en-US" sz="2400" dirty="0" smtClean="0">
                <a:solidFill>
                  <a:schemeClr val="tx2"/>
                </a:solidFill>
              </a:rPr>
              <a:t>selectivity </a:t>
            </a:r>
            <a:r>
              <a:rPr lang="en-US" sz="2400" dirty="0">
                <a:solidFill>
                  <a:schemeClr val="tx2"/>
                </a:solidFill>
              </a:rPr>
              <a:t>of Cardiac glycosides</a:t>
            </a:r>
          </a:p>
        </p:txBody>
      </p:sp>
    </p:spTree>
    <p:extLst>
      <p:ext uri="{BB962C8B-B14F-4D97-AF65-F5344CB8AC3E}">
        <p14:creationId xmlns:p14="http://schemas.microsoft.com/office/powerpoint/2010/main" val="222246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874633" y="165100"/>
            <a:ext cx="54524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err="1">
                <a:solidFill>
                  <a:srgbClr val="2D0FB3"/>
                </a:solidFill>
                <a:latin typeface="Arial"/>
                <a:cs typeface="Arial"/>
              </a:rPr>
              <a:t>Na,K</a:t>
            </a:r>
            <a:r>
              <a:rPr lang="en-US" sz="2000" b="1" dirty="0">
                <a:solidFill>
                  <a:srgbClr val="2D0FB3"/>
                </a:solidFill>
                <a:latin typeface="Arial"/>
                <a:cs typeface="Arial"/>
              </a:rPr>
              <a:t>-ATPase structure with bound </a:t>
            </a:r>
            <a:r>
              <a:rPr lang="en-US" sz="2000" b="1" dirty="0" err="1" smtClean="0">
                <a:solidFill>
                  <a:srgbClr val="2D0FB3"/>
                </a:solidFill>
                <a:latin typeface="Arial"/>
                <a:cs typeface="Arial"/>
              </a:rPr>
              <a:t>ouabain</a:t>
            </a:r>
            <a:endParaRPr lang="en-US" sz="2000" b="1" dirty="0">
              <a:solidFill>
                <a:srgbClr val="2D0FB3"/>
              </a:solidFill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287" y="843549"/>
            <a:ext cx="5140324" cy="5904911"/>
            <a:chOff x="3017648" y="620046"/>
            <a:chExt cx="5866733" cy="6441408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3265204" y="620046"/>
              <a:ext cx="5044734" cy="5061282"/>
              <a:chOff x="1013" y="490"/>
              <a:chExt cx="3708" cy="3594"/>
            </a:xfrm>
          </p:grpSpPr>
          <p:pic>
            <p:nvPicPr>
              <p:cNvPr id="12" name="Picture 4" descr="cga1model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10" r="8626"/>
              <a:stretch/>
            </p:blipFill>
            <p:spPr bwMode="auto">
              <a:xfrm>
                <a:off x="1013" y="490"/>
                <a:ext cx="3708" cy="359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2995" y="1573"/>
                <a:ext cx="1040" cy="4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3715" y="1978"/>
                <a:ext cx="930" cy="2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 err="1">
                    <a:solidFill>
                      <a:srgbClr val="008000"/>
                    </a:solidFill>
                  </a:rPr>
                  <a:t>Ouabain</a:t>
                </a:r>
                <a:endParaRPr lang="en-US" sz="1800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17648" y="5861125"/>
              <a:ext cx="586673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0" dirty="0"/>
                <a:t>The residues common to </a:t>
              </a:r>
              <a:r>
                <a:rPr lang="en-US" sz="1600" dirty="0">
                  <a:solidFill>
                    <a:srgbClr val="FF1405"/>
                  </a:solidFill>
                  <a:latin typeface="Symbol" charset="2"/>
                  <a:cs typeface="Symbol" charset="2"/>
                </a:rPr>
                <a:t>a2</a:t>
              </a:r>
              <a:r>
                <a:rPr lang="en-US" sz="1600" b="0" dirty="0"/>
                <a:t> and </a:t>
              </a:r>
              <a:r>
                <a:rPr lang="en-US" sz="1600" dirty="0">
                  <a:solidFill>
                    <a:srgbClr val="4BC015"/>
                  </a:solidFill>
                  <a:latin typeface="Symbol" charset="2"/>
                  <a:cs typeface="Symbol" charset="2"/>
                </a:rPr>
                <a:t>a3</a:t>
              </a:r>
              <a:r>
                <a:rPr lang="en-US" sz="1600" b="0" dirty="0"/>
                <a:t> and different in </a:t>
              </a:r>
              <a:r>
                <a:rPr lang="en-US" sz="1600" dirty="0">
                  <a:solidFill>
                    <a:srgbClr val="2D0FB3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sz="1600" dirty="0" smtClean="0">
                  <a:solidFill>
                    <a:srgbClr val="2D0FB3"/>
                  </a:solidFill>
                </a:rPr>
                <a:t>1 </a:t>
              </a:r>
              <a:r>
                <a:rPr lang="en-US" sz="1600" b="0" dirty="0"/>
                <a:t>are all located on the extracellular loops at the entrance to the </a:t>
              </a:r>
              <a:r>
                <a:rPr lang="en-US" sz="1600" b="0" dirty="0" err="1"/>
                <a:t>Ouabain</a:t>
              </a:r>
              <a:r>
                <a:rPr lang="en-US" sz="1600" b="0" dirty="0"/>
                <a:t> binding site, close to the sugar moiety.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358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280458"/>
            <a:ext cx="9105900" cy="4390202"/>
            <a:chOff x="0" y="1435101"/>
            <a:chExt cx="9105900" cy="4390202"/>
          </a:xfrm>
        </p:grpSpPr>
        <p:pic>
          <p:nvPicPr>
            <p:cNvPr id="2" name="Picture 1" descr="Screen Shot 2014-09-23 at 11.17.17 A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435101"/>
              <a:ext cx="9105900" cy="439020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7800" y="2857500"/>
              <a:ext cx="8928100" cy="228600"/>
            </a:xfrm>
            <a:prstGeom prst="rect">
              <a:avLst/>
            </a:prstGeom>
            <a:solidFill>
              <a:schemeClr val="accent6">
                <a:lumMod val="75000"/>
                <a:alpha val="2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7800" y="3517900"/>
              <a:ext cx="8928100" cy="228600"/>
            </a:xfrm>
            <a:prstGeom prst="rect">
              <a:avLst/>
            </a:prstGeom>
            <a:solidFill>
              <a:schemeClr val="accent6">
                <a:lumMod val="75000"/>
                <a:alpha val="2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7800" y="4178300"/>
              <a:ext cx="8928100" cy="228600"/>
            </a:xfrm>
            <a:prstGeom prst="rect">
              <a:avLst/>
            </a:prstGeom>
            <a:solidFill>
              <a:schemeClr val="accent6">
                <a:lumMod val="75000"/>
                <a:alpha val="2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7800" y="4838700"/>
              <a:ext cx="8928100" cy="228600"/>
            </a:xfrm>
            <a:prstGeom prst="rect">
              <a:avLst/>
            </a:prstGeom>
            <a:solidFill>
              <a:schemeClr val="accent6">
                <a:lumMod val="75000"/>
                <a:alpha val="2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7800" y="5499100"/>
              <a:ext cx="8928100" cy="228600"/>
            </a:xfrm>
            <a:prstGeom prst="rect">
              <a:avLst/>
            </a:prstGeom>
            <a:solidFill>
              <a:schemeClr val="accent6">
                <a:lumMod val="75000"/>
                <a:alpha val="2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03768" y="5803904"/>
            <a:ext cx="8250977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6412D9"/>
                </a:solidFill>
              </a:rPr>
              <a:t>In vitro growth inhibitory </a:t>
            </a:r>
            <a:r>
              <a:rPr lang="en-US" b="1" dirty="0" smtClean="0">
                <a:solidFill>
                  <a:srgbClr val="6412D9"/>
                </a:solidFill>
                <a:latin typeface="Arial"/>
                <a:cs typeface="Arial"/>
              </a:rPr>
              <a:t>concentrations</a:t>
            </a:r>
            <a:r>
              <a:rPr lang="en-US" b="1" dirty="0" smtClean="0">
                <a:solidFill>
                  <a:srgbClr val="6412D9"/>
                </a:solidFill>
              </a:rPr>
              <a:t> at 50% (IC50) in human cancer cells after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6412D9"/>
                </a:solidFill>
              </a:rPr>
              <a:t>three days of culture in the presence of the drug of interest</a:t>
            </a:r>
            <a:endParaRPr lang="en-US" b="1" dirty="0">
              <a:solidFill>
                <a:srgbClr val="6412D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533" y="218463"/>
            <a:ext cx="851837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8A06C8"/>
                </a:solidFill>
                <a:latin typeface="Arial"/>
                <a:cs typeface="Arial"/>
              </a:rPr>
              <a:t>Inhibition of cancer cell proliferation at low </a:t>
            </a:r>
            <a:r>
              <a:rPr lang="en-US" dirty="0" smtClean="0">
                <a:solidFill>
                  <a:srgbClr val="8A06C8"/>
                </a:solidFill>
                <a:latin typeface="Arial"/>
                <a:cs typeface="Arial"/>
              </a:rPr>
              <a:t>concentrations is used </a:t>
            </a:r>
            <a:r>
              <a:rPr lang="en-US" dirty="0">
                <a:solidFill>
                  <a:srgbClr val="8A06C8"/>
                </a:solidFill>
                <a:latin typeface="Arial"/>
                <a:cs typeface="Arial"/>
              </a:rPr>
              <a:t>to assess </a:t>
            </a:r>
            <a:r>
              <a:rPr lang="en-US" dirty="0" smtClean="0">
                <a:solidFill>
                  <a:srgbClr val="8A06C8"/>
                </a:solidFill>
                <a:latin typeface="Arial"/>
                <a:cs typeface="Arial"/>
              </a:rPr>
              <a:t>the therapeutic </a:t>
            </a:r>
            <a:r>
              <a:rPr lang="en-US" dirty="0">
                <a:solidFill>
                  <a:srgbClr val="8A06C8"/>
                </a:solidFill>
                <a:latin typeface="Arial"/>
                <a:cs typeface="Arial"/>
              </a:rPr>
              <a:t>potential of drug candidates in preclinical </a:t>
            </a:r>
            <a:r>
              <a:rPr lang="en-US" dirty="0" smtClean="0">
                <a:solidFill>
                  <a:srgbClr val="8A06C8"/>
                </a:solidFill>
                <a:latin typeface="Arial"/>
                <a:cs typeface="Arial"/>
              </a:rPr>
              <a:t>studies.</a:t>
            </a:r>
            <a:endParaRPr lang="en-US" dirty="0">
              <a:solidFill>
                <a:srgbClr val="8A06C8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927100" y="1460500"/>
          <a:ext cx="7340600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7867" y="491067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2.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480457"/>
              </p:ext>
            </p:extLst>
          </p:nvPr>
        </p:nvGraphicFramePr>
        <p:xfrm>
          <a:off x="2184400" y="93136"/>
          <a:ext cx="5054600" cy="33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448779"/>
              </p:ext>
            </p:extLst>
          </p:nvPr>
        </p:nvGraphicFramePr>
        <p:xfrm>
          <a:off x="2184400" y="3433236"/>
          <a:ext cx="5054600" cy="332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0933" y="474133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0000" y="1308100"/>
            <a:ext cx="6959600" cy="4427066"/>
            <a:chOff x="0" y="0"/>
            <a:chExt cx="6934200" cy="567055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6934200" cy="5670550"/>
              <a:chOff x="0" y="0"/>
              <a:chExt cx="6591300" cy="5530850"/>
            </a:xfrm>
          </p:grpSpPr>
          <p:graphicFrame>
            <p:nvGraphicFramePr>
              <p:cNvPr id="8" name="Chart 7"/>
              <p:cNvGraphicFramePr/>
              <p:nvPr/>
            </p:nvGraphicFramePr>
            <p:xfrm>
              <a:off x="0" y="0"/>
              <a:ext cx="6591300" cy="553085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9" name="Straight Connector 8"/>
              <p:cNvCxnSpPr/>
              <p:nvPr/>
            </p:nvCxnSpPr>
            <p:spPr>
              <a:xfrm>
                <a:off x="774702" y="2709839"/>
                <a:ext cx="4679994" cy="25400"/>
              </a:xfrm>
              <a:prstGeom prst="line">
                <a:avLst/>
              </a:prstGeom>
              <a:ln w="12700" cmpd="sng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/>
            <p:cNvSpPr txBox="1"/>
            <p:nvPr/>
          </p:nvSpPr>
          <p:spPr>
            <a:xfrm>
              <a:off x="4394201" y="2482849"/>
              <a:ext cx="692592" cy="32354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/>
                <a:t>L</a:t>
              </a:r>
              <a:r>
                <a:rPr lang="en-US" sz="1400" b="1" dirty="0"/>
                <a:t>L</a:t>
              </a:r>
              <a:r>
                <a:rPr lang="en-US" sz="1400" b="1" dirty="0" smtClean="0"/>
                <a:t>C</a:t>
              </a:r>
              <a:r>
                <a:rPr lang="en-US" sz="1400" b="1" dirty="0"/>
                <a:t>-PK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03600" y="2482849"/>
              <a:ext cx="662348" cy="32354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/>
                <a:t>MCF-7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16198" y="2482849"/>
              <a:ext cx="807696" cy="32354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/>
                <a:t>HCT-116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58899" y="2482849"/>
              <a:ext cx="608698" cy="32354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/>
                <a:t>TK-10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4426" y="5973192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4426" y="5957802"/>
            <a:ext cx="8283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</a:rPr>
              <a:t>Cell lines: LLC-PK pig kidney, MCF-7 breast cancer , HCT-116 colon cancer, TK-10 renal cancer.</a:t>
            </a:r>
            <a:endParaRPr lang="en-US" sz="1400" b="1" dirty="0"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6094" y="311150"/>
            <a:ext cx="835994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i="1" dirty="0">
                <a:solidFill>
                  <a:srgbClr val="6412D9"/>
                </a:solidFill>
                <a:latin typeface="Arial"/>
                <a:cs typeface="Arial"/>
              </a:rPr>
              <a:t>In vitro</a:t>
            </a:r>
            <a:r>
              <a:rPr lang="en-GB" b="1" dirty="0">
                <a:solidFill>
                  <a:srgbClr val="6412D9"/>
                </a:solidFill>
                <a:latin typeface="Arial"/>
                <a:cs typeface="Arial"/>
              </a:rPr>
              <a:t> growth inhibitory concentrations at 50% (IC</a:t>
            </a:r>
            <a:r>
              <a:rPr lang="en-GB" b="1" baseline="-25000" dirty="0">
                <a:solidFill>
                  <a:srgbClr val="6412D9"/>
                </a:solidFill>
                <a:latin typeface="Arial"/>
                <a:cs typeface="Arial"/>
              </a:rPr>
              <a:t>50</a:t>
            </a:r>
            <a:r>
              <a:rPr lang="en-GB" b="1" dirty="0">
                <a:solidFill>
                  <a:srgbClr val="6412D9"/>
                </a:solidFill>
                <a:latin typeface="Arial"/>
                <a:cs typeface="Arial"/>
              </a:rPr>
              <a:t>) in human cancer cells after </a:t>
            </a:r>
            <a:r>
              <a:rPr lang="en-GB" b="1" dirty="0" smtClean="0">
                <a:solidFill>
                  <a:srgbClr val="6412D9"/>
                </a:solidFill>
                <a:latin typeface="Arial"/>
                <a:cs typeface="Arial"/>
              </a:rPr>
              <a:t>two days </a:t>
            </a:r>
            <a:r>
              <a:rPr lang="en-GB" b="1" dirty="0">
                <a:solidFill>
                  <a:srgbClr val="6412D9"/>
                </a:solidFill>
                <a:latin typeface="Arial"/>
                <a:cs typeface="Arial"/>
              </a:rPr>
              <a:t>of culture in presence of </a:t>
            </a:r>
            <a:r>
              <a:rPr lang="en-GB" b="1" dirty="0" smtClean="0">
                <a:solidFill>
                  <a:srgbClr val="6412D9"/>
                </a:solidFill>
                <a:latin typeface="Arial"/>
                <a:cs typeface="Arial"/>
              </a:rPr>
              <a:t>GBR, the most effective CG.</a:t>
            </a:r>
            <a:endParaRPr lang="en-US" b="1" dirty="0">
              <a:solidFill>
                <a:srgbClr val="6412D9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094" y="1308100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2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817" y="155861"/>
            <a:ext cx="7995291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6412D9"/>
                </a:solidFill>
                <a:latin typeface="Arial"/>
                <a:cs typeface="Arial"/>
              </a:rPr>
              <a:t>Ion </a:t>
            </a:r>
            <a:r>
              <a:rPr lang="en-US" sz="2000" b="1" dirty="0">
                <a:solidFill>
                  <a:srgbClr val="6412D9"/>
                </a:solidFill>
                <a:latin typeface="Arial"/>
                <a:cs typeface="Arial"/>
              </a:rPr>
              <a:t>channels and pumps as cancer </a:t>
            </a:r>
            <a:r>
              <a:rPr lang="en-US" sz="2000" b="1" dirty="0" smtClean="0">
                <a:solidFill>
                  <a:srgbClr val="6412D9"/>
                </a:solidFill>
                <a:latin typeface="Arial"/>
                <a:cs typeface="Arial"/>
              </a:rPr>
              <a:t>targets!</a:t>
            </a:r>
            <a:endParaRPr lang="en-US" sz="2000" b="1" dirty="0">
              <a:solidFill>
                <a:srgbClr val="6412D9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324" y="1328106"/>
            <a:ext cx="7947759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/>
                <a:cs typeface="Arial"/>
              </a:rPr>
              <a:t>Over the years, several reports have suggested that cardiac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/>
                <a:cs typeface="Arial"/>
              </a:rPr>
              <a:t>glycosides may have an anticancer utilization. In vitro </a:t>
            </a:r>
            <a:r>
              <a:rPr lang="en-US" dirty="0" smtClean="0">
                <a:latin typeface="Arial"/>
                <a:cs typeface="Arial"/>
              </a:rPr>
              <a:t>and </a:t>
            </a:r>
            <a:r>
              <a:rPr lang="en-US" dirty="0">
                <a:latin typeface="Arial"/>
                <a:cs typeface="Arial"/>
              </a:rPr>
              <a:t>ex vivo  </a:t>
            </a: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/>
                <a:cs typeface="Arial"/>
              </a:rPr>
              <a:t>experiments </a:t>
            </a:r>
            <a:r>
              <a:rPr lang="en-US" dirty="0">
                <a:latin typeface="Arial"/>
                <a:cs typeface="Arial"/>
              </a:rPr>
              <a:t>have revealed that some cardiac glycosides  induce potent and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/>
                <a:cs typeface="Arial"/>
              </a:rPr>
              <a:t>selective anticancer effects, which may occur at concentrations commonly </a:t>
            </a: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/>
                <a:cs typeface="Arial"/>
              </a:rPr>
              <a:t>found </a:t>
            </a:r>
            <a:r>
              <a:rPr lang="en-US" dirty="0">
                <a:latin typeface="Arial"/>
                <a:cs typeface="Arial"/>
              </a:rPr>
              <a:t>in the plasma of patients treated with these drugs.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0170" y="6055095"/>
            <a:ext cx="7941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A06C8"/>
                </a:solidFill>
                <a:latin typeface="Arial"/>
                <a:cs typeface="Arial"/>
              </a:rPr>
              <a:t>Na+ /K+ -ATPase could be targeted to combat </a:t>
            </a:r>
            <a:r>
              <a:rPr lang="en-US" b="1" dirty="0" err="1">
                <a:solidFill>
                  <a:srgbClr val="8A06C8"/>
                </a:solidFill>
                <a:latin typeface="Arial"/>
                <a:cs typeface="Arial"/>
              </a:rPr>
              <a:t>chemoresistant</a:t>
            </a:r>
            <a:r>
              <a:rPr lang="en-US" b="1" dirty="0">
                <a:solidFill>
                  <a:srgbClr val="8A06C8"/>
                </a:solidFill>
                <a:latin typeface="Arial"/>
                <a:cs typeface="Arial"/>
              </a:rPr>
              <a:t> cancers. </a:t>
            </a:r>
          </a:p>
          <a:p>
            <a:endParaRPr lang="en-US" b="1" dirty="0">
              <a:solidFill>
                <a:srgbClr val="8A06C8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324" y="1006823"/>
            <a:ext cx="8136577" cy="4988022"/>
            <a:chOff x="394550" y="1565782"/>
            <a:chExt cx="7706051" cy="5005569"/>
          </a:xfrm>
        </p:grpSpPr>
        <p:pic>
          <p:nvPicPr>
            <p:cNvPr id="8" name="Picture 7" descr="Screen Shot 2014-09-18 at 11.41.11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5" t="5139" r="11411" b="7923"/>
            <a:stretch/>
          </p:blipFill>
          <p:spPr>
            <a:xfrm>
              <a:off x="394550" y="1565782"/>
              <a:ext cx="7706051" cy="500556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94550" y="1689071"/>
              <a:ext cx="776770" cy="197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352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888310"/>
              </p:ext>
            </p:extLst>
          </p:nvPr>
        </p:nvGraphicFramePr>
        <p:xfrm>
          <a:off x="482600" y="1041400"/>
          <a:ext cx="7048500" cy="428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3600" y="197534"/>
            <a:ext cx="727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6412D9"/>
                </a:solidFill>
              </a:rPr>
              <a:t>Correlation of Ki for inhibition of human α1β1 by cardiac glycosides and the growth inhibition effects</a:t>
            </a:r>
            <a:endParaRPr lang="en-US" b="1" dirty="0">
              <a:solidFill>
                <a:srgbClr val="6412D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2200" y="1257417"/>
            <a:ext cx="806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Digoxin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8369" y="1219317"/>
            <a:ext cx="537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GBR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1511" y="1223494"/>
            <a:ext cx="1010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Oleandrin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9705" y="1464625"/>
            <a:ext cx="985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Hellebrig.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2711" y="1464794"/>
            <a:ext cx="887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Ouabain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7711" y="1236194"/>
            <a:ext cx="94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Hellebrin</a:t>
            </a:r>
            <a:endParaRPr lang="en-US" sz="16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59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4950" y="1259566"/>
            <a:ext cx="6102350" cy="3934735"/>
            <a:chOff x="0" y="0"/>
            <a:chExt cx="6172200" cy="3860800"/>
          </a:xfrm>
        </p:grpSpPr>
        <p:graphicFrame>
          <p:nvGraphicFramePr>
            <p:cNvPr id="3" name="Chart 2"/>
            <p:cNvGraphicFramePr/>
            <p:nvPr/>
          </p:nvGraphicFramePr>
          <p:xfrm>
            <a:off x="0" y="0"/>
            <a:ext cx="6172200" cy="3860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4597400" y="749300"/>
              <a:ext cx="284515" cy="30199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E46C0A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81592" y="1727916"/>
              <a:ext cx="284515" cy="30199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3366FF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74900" y="2019300"/>
              <a:ext cx="284515" cy="30199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8000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04999" y="2298700"/>
              <a:ext cx="284515" cy="30199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E46C0A"/>
                  </a:solidFill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89390" y="2235440"/>
              <a:ext cx="284515" cy="30199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604A7B"/>
                  </a:solidFill>
                  <a:latin typeface="Arial"/>
                  <a:cs typeface="Arial"/>
                </a:rPr>
                <a:t>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97000" y="2578100"/>
              <a:ext cx="284515" cy="30199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31C2C4"/>
                  </a:solidFill>
                  <a:latin typeface="Arial"/>
                  <a:cs typeface="Arial"/>
                </a:rPr>
                <a:t>6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337300" y="1878739"/>
            <a:ext cx="25506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E46C0A"/>
                </a:solidFill>
              </a:rPr>
              <a:t>1</a:t>
            </a:r>
            <a:r>
              <a:rPr lang="en-US" dirty="0" smtClean="0"/>
              <a:t>. </a:t>
            </a:r>
            <a:r>
              <a:rPr lang="en-US" dirty="0" err="1" smtClean="0"/>
              <a:t>Digoxin</a:t>
            </a:r>
            <a:endParaRPr lang="en-US" dirty="0" smtClean="0"/>
          </a:p>
          <a:p>
            <a:r>
              <a:rPr lang="en-US" b="1" dirty="0" smtClean="0">
                <a:solidFill>
                  <a:srgbClr val="3366FF"/>
                </a:solidFill>
              </a:rPr>
              <a:t>2.</a:t>
            </a:r>
            <a:r>
              <a:rPr lang="en-US" dirty="0" smtClean="0"/>
              <a:t>Hellebrin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3</a:t>
            </a:r>
            <a:r>
              <a:rPr lang="en-US" dirty="0" smtClean="0"/>
              <a:t>.Ouabain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4.</a:t>
            </a:r>
            <a:r>
              <a:rPr lang="en-US" dirty="0" smtClean="0"/>
              <a:t>Oleandrin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5</a:t>
            </a:r>
            <a:r>
              <a:rPr lang="en-US" dirty="0" smtClean="0"/>
              <a:t>.Hellebrigenin</a:t>
            </a:r>
          </a:p>
          <a:p>
            <a:r>
              <a:rPr lang="en-US" b="1" dirty="0" smtClean="0">
                <a:solidFill>
                  <a:srgbClr val="31C2C4"/>
                </a:solidFill>
              </a:rPr>
              <a:t>6</a:t>
            </a:r>
            <a:r>
              <a:rPr lang="en-US" dirty="0" smtClean="0"/>
              <a:t>. Gamabuf. </a:t>
            </a:r>
            <a:r>
              <a:rPr lang="en-US" dirty="0" err="1" smtClean="0"/>
              <a:t>Rhamnoside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344357" y="5025024"/>
            <a:ext cx="3748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 repetitions with 14 different cancer cells.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63600" y="197534"/>
            <a:ext cx="72771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8A06C8"/>
                </a:solidFill>
                <a:latin typeface="Arial"/>
                <a:cs typeface="Arial"/>
              </a:rPr>
              <a:t>Correlation of Ki for inhibition of human α1β1 by cardiac glycosides and the growth inhibition effects</a:t>
            </a:r>
            <a:endParaRPr lang="en-US" b="1" dirty="0">
              <a:solidFill>
                <a:srgbClr val="8A06C8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265" y="5792805"/>
            <a:ext cx="7097804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6412D9"/>
                </a:solidFill>
                <a:latin typeface="Arial"/>
                <a:cs typeface="Arial"/>
              </a:rPr>
              <a:t>Cell growth is linearly correleted to the affinity of individual CG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6412D9"/>
                </a:solidFill>
                <a:latin typeface="Arial"/>
                <a:cs typeface="Arial"/>
              </a:rPr>
              <a:t> to the Na,K-ATPaes</a:t>
            </a:r>
            <a:endParaRPr lang="en-US" b="1" dirty="0">
              <a:solidFill>
                <a:srgbClr val="6412D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6043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spect="1" noChangeArrowheads="1"/>
          </p:cNvSpPr>
          <p:nvPr/>
        </p:nvSpPr>
        <p:spPr bwMode="auto">
          <a:xfrm>
            <a:off x="1403350" y="944563"/>
            <a:ext cx="39751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>
              <a:cs typeface="ＭＳ Ｐゴシック" charset="0"/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990713"/>
              </p:ext>
            </p:extLst>
          </p:nvPr>
        </p:nvGraphicFramePr>
        <p:xfrm>
          <a:off x="2286000" y="1371599"/>
          <a:ext cx="5092700" cy="442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תרשים" r:id="rId4" imgW="4711700" imgH="4089400" progId="Excel.Sheet.8">
                  <p:embed/>
                </p:oleObj>
              </mc:Choice>
              <mc:Fallback>
                <p:oleObj name="תרשים" r:id="rId4" imgW="4711700" imgH="4089400" progId="Excel.Shee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371599"/>
                        <a:ext cx="5092700" cy="44255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158068" y="5935130"/>
            <a:ext cx="336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ja-JP" sz="1400" dirty="0">
                <a:solidFill>
                  <a:srgbClr val="000000"/>
                </a:solidFill>
                <a:ea typeface="MS Mincho" charset="0"/>
                <a:cs typeface="ＭＳ Ｐゴシック" charset="0"/>
              </a:rPr>
              <a:t>Relative binding capacity (%of </a:t>
            </a:r>
            <a:r>
              <a:rPr lang="el-GR" altLang="ja-JP" sz="1400" dirty="0">
                <a:solidFill>
                  <a:srgbClr val="000000"/>
                </a:solidFill>
                <a:ea typeface="MS Mincho" charset="0"/>
                <a:cs typeface="ＭＳ Ｐゴシック" charset="0"/>
              </a:rPr>
              <a:t>α</a:t>
            </a:r>
            <a:r>
              <a:rPr lang="en-US" altLang="ja-JP" sz="1400" dirty="0">
                <a:solidFill>
                  <a:srgbClr val="000000"/>
                </a:solidFill>
                <a:ea typeface="MS Mincho" charset="0"/>
                <a:cs typeface="ＭＳ Ｐゴシック" charset="0"/>
              </a:rPr>
              <a:t>1-GFP)</a:t>
            </a:r>
            <a:endParaRPr lang="en-US" sz="1400" dirty="0">
              <a:ea typeface="MS Mincho" charset="0"/>
              <a:cs typeface="ＭＳ Ｐゴシック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 rot="16200000">
            <a:off x="363273" y="3315492"/>
            <a:ext cx="31877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ja-JP" sz="1400" dirty="0">
                <a:solidFill>
                  <a:srgbClr val="000000"/>
                </a:solidFill>
                <a:ea typeface="MS Mincho" charset="0"/>
                <a:cs typeface="ＭＳ Ｐゴシック" charset="0"/>
              </a:rPr>
              <a:t>Viability at 30 </a:t>
            </a:r>
            <a:r>
              <a:rPr lang="en-US" altLang="ja-JP" sz="1400" dirty="0" err="1">
                <a:solidFill>
                  <a:srgbClr val="000000"/>
                </a:solidFill>
                <a:ea typeface="MS Mincho" charset="0"/>
                <a:cs typeface="ＭＳ Ｐゴシック" charset="0"/>
              </a:rPr>
              <a:t>nM</a:t>
            </a:r>
            <a:r>
              <a:rPr lang="en-US" altLang="ja-JP" sz="1400" dirty="0">
                <a:solidFill>
                  <a:srgbClr val="000000"/>
                </a:solidFill>
                <a:ea typeface="MS Mincho" charset="0"/>
                <a:cs typeface="ＭＳ Ｐゴシック" charset="0"/>
              </a:rPr>
              <a:t> </a:t>
            </a:r>
            <a:r>
              <a:rPr lang="en-US" altLang="ja-JP" sz="1400" dirty="0" err="1">
                <a:solidFill>
                  <a:srgbClr val="000000"/>
                </a:solidFill>
                <a:ea typeface="MS Mincho" charset="0"/>
                <a:cs typeface="ＭＳ Ｐゴシック" charset="0"/>
              </a:rPr>
              <a:t>Ouabain</a:t>
            </a:r>
            <a:r>
              <a:rPr lang="en-US" altLang="ja-JP" sz="1400" dirty="0">
                <a:solidFill>
                  <a:srgbClr val="000000"/>
                </a:solidFill>
                <a:ea typeface="MS Mincho" charset="0"/>
                <a:cs typeface="ＭＳ Ｐゴシック" charset="0"/>
              </a:rPr>
              <a:t> (% of NT)</a:t>
            </a:r>
            <a:endParaRPr lang="en-US" sz="1400" dirty="0">
              <a:ea typeface="MS Mincho" charset="0"/>
              <a:cs typeface="ＭＳ Ｐゴシック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715000" y="1702327"/>
            <a:ext cx="7223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200" dirty="0"/>
              <a:t>α1</a:t>
            </a:r>
            <a:r>
              <a:rPr lang="en-US" sz="1200" dirty="0"/>
              <a:t>-GFP</a:t>
            </a:r>
            <a:endParaRPr lang="el-GR" sz="12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868332" y="2285997"/>
            <a:ext cx="677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Si-</a:t>
            </a:r>
            <a:r>
              <a:rPr lang="el-GR" sz="1200" dirty="0"/>
              <a:t>α1</a:t>
            </a:r>
            <a:r>
              <a:rPr lang="en-US" sz="1200" dirty="0"/>
              <a:t>-8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886200" y="3428997"/>
            <a:ext cx="677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Si-</a:t>
            </a:r>
            <a:r>
              <a:rPr lang="el-GR" sz="1200" dirty="0"/>
              <a:t>α1</a:t>
            </a:r>
            <a:r>
              <a:rPr lang="en-US" sz="1200" dirty="0"/>
              <a:t>-5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056465" y="4563529"/>
            <a:ext cx="677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Si-</a:t>
            </a:r>
            <a:r>
              <a:rPr lang="el-GR" sz="1200" dirty="0"/>
              <a:t>α1</a:t>
            </a:r>
            <a:r>
              <a:rPr lang="en-US" sz="1200" dirty="0"/>
              <a:t>-3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96877" y="491986"/>
            <a:ext cx="8305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6412D9"/>
                </a:solidFill>
                <a:latin typeface="Arial"/>
                <a:cs typeface="Arial"/>
              </a:rPr>
              <a:t>Viability is linearly correlated with number of active pumps in partially silenced H1299 cells</a:t>
            </a:r>
          </a:p>
        </p:txBody>
      </p:sp>
    </p:spTree>
    <p:extLst>
      <p:ext uri="{BB962C8B-B14F-4D97-AF65-F5344CB8AC3E}">
        <p14:creationId xmlns:p14="http://schemas.microsoft.com/office/powerpoint/2010/main" val="68942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8"/>
          <p:cNvGrpSpPr>
            <a:grpSpLocks/>
          </p:cNvGrpSpPr>
          <p:nvPr/>
        </p:nvGrpSpPr>
        <p:grpSpPr bwMode="auto">
          <a:xfrm>
            <a:off x="393700" y="3294870"/>
            <a:ext cx="7550150" cy="3549205"/>
            <a:chOff x="521" y="1820"/>
            <a:chExt cx="4380" cy="2039"/>
          </a:xfrm>
        </p:grpSpPr>
        <p:grpSp>
          <p:nvGrpSpPr>
            <p:cNvPr id="27" name="Group 29"/>
            <p:cNvGrpSpPr>
              <a:grpSpLocks/>
            </p:cNvGrpSpPr>
            <p:nvPr/>
          </p:nvGrpSpPr>
          <p:grpSpPr bwMode="auto">
            <a:xfrm>
              <a:off x="521" y="1820"/>
              <a:ext cx="4380" cy="2039"/>
              <a:chOff x="521" y="1820"/>
              <a:chExt cx="4380" cy="2039"/>
            </a:xfrm>
          </p:grpSpPr>
          <p:graphicFrame>
            <p:nvGraphicFramePr>
              <p:cNvPr id="52" name="Object 56"/>
              <p:cNvGraphicFramePr>
                <a:graphicFrameLocks noChangeAspect="1"/>
              </p:cNvGraphicFramePr>
              <p:nvPr/>
            </p:nvGraphicFramePr>
            <p:xfrm>
              <a:off x="2789" y="1820"/>
              <a:ext cx="2112" cy="19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59" name="תרשים" r:id="rId4" imgW="3632200" imgH="3251200" progId="Excel.Sheet.8">
                      <p:embed/>
                    </p:oleObj>
                  </mc:Choice>
                  <mc:Fallback>
                    <p:oleObj name="תרשים" r:id="rId4" imgW="3632200" imgH="3251200" progId="Excel.Sheet.8">
                      <p:embed/>
                      <p:pic>
                        <p:nvPicPr>
                          <p:cNvPr id="0" name="Picture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9" y="1820"/>
                            <a:ext cx="2112" cy="19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0000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">
                                <a:solidFill>
                                  <a:srgbClr val="FFFFFF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" name="Object 5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9065245"/>
                  </p:ext>
                </p:extLst>
              </p:nvPr>
            </p:nvGraphicFramePr>
            <p:xfrm>
              <a:off x="635" y="1883"/>
              <a:ext cx="2000" cy="18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60" name="תרשים" r:id="rId7" imgW="3632200" imgH="3251200" progId="Excel.Sheet.8">
                      <p:embed/>
                    </p:oleObj>
                  </mc:Choice>
                  <mc:Fallback>
                    <p:oleObj name="תרשים" r:id="rId7" imgW="3632200" imgH="3251200" progId="Excel.Sheet.8">
                      <p:embed/>
                      <p:pic>
                        <p:nvPicPr>
                          <p:cNvPr id="0" name="Picture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5" y="1883"/>
                            <a:ext cx="2000" cy="186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4" name="Text Box 52"/>
              <p:cNvSpPr txBox="1">
                <a:spLocks noChangeArrowheads="1"/>
              </p:cNvSpPr>
              <p:nvPr/>
            </p:nvSpPr>
            <p:spPr bwMode="auto">
              <a:xfrm rot="16200000">
                <a:off x="2335" y="2615"/>
                <a:ext cx="85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/>
                  <a:t>Viability (%of NT)</a:t>
                </a:r>
              </a:p>
            </p:txBody>
          </p:sp>
          <p:sp>
            <p:nvSpPr>
              <p:cNvPr id="55" name="Text Box 54"/>
              <p:cNvSpPr txBox="1">
                <a:spLocks noChangeArrowheads="1"/>
              </p:cNvSpPr>
              <p:nvPr/>
            </p:nvSpPr>
            <p:spPr bwMode="auto">
              <a:xfrm rot="16200000">
                <a:off x="180" y="2606"/>
                <a:ext cx="85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/>
                  <a:t>Viability (%of NT)</a:t>
                </a:r>
              </a:p>
            </p:txBody>
          </p:sp>
          <p:sp>
            <p:nvSpPr>
              <p:cNvPr id="56" name="Text Box 51"/>
              <p:cNvSpPr txBox="1">
                <a:spLocks noChangeArrowheads="1"/>
              </p:cNvSpPr>
              <p:nvPr/>
            </p:nvSpPr>
            <p:spPr bwMode="auto">
              <a:xfrm>
                <a:off x="3197" y="3657"/>
                <a:ext cx="1320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dirty="0" err="1">
                    <a:latin typeface="Arial"/>
                    <a:cs typeface="Arial"/>
                  </a:rPr>
                  <a:t>Bmax</a:t>
                </a:r>
                <a:r>
                  <a:rPr lang="en-US" sz="1200" dirty="0">
                    <a:latin typeface="Arial"/>
                    <a:cs typeface="Arial"/>
                  </a:rPr>
                  <a:t> (</a:t>
                </a:r>
                <a:r>
                  <a:rPr lang="en-US" altLang="ja-JP" sz="1200" dirty="0" err="1">
                    <a:latin typeface="Arial"/>
                    <a:cs typeface="Arial"/>
                  </a:rPr>
                  <a:t>pmol</a:t>
                </a:r>
                <a:r>
                  <a:rPr lang="en-US" altLang="ja-JP" sz="1200" dirty="0">
                    <a:latin typeface="Arial"/>
                    <a:cs typeface="Arial"/>
                  </a:rPr>
                  <a:t> </a:t>
                </a:r>
                <a:r>
                  <a:rPr lang="en-US" altLang="ja-JP" sz="1200" dirty="0" err="1">
                    <a:latin typeface="Arial"/>
                    <a:cs typeface="Arial"/>
                  </a:rPr>
                  <a:t>oub</a:t>
                </a:r>
                <a:r>
                  <a:rPr lang="en-US" altLang="ja-JP" sz="1200" dirty="0">
                    <a:latin typeface="Arial"/>
                    <a:cs typeface="Arial"/>
                  </a:rPr>
                  <a:t>*mg protein</a:t>
                </a:r>
                <a:r>
                  <a:rPr lang="en-US" altLang="ja-JP" sz="1200" baseline="30000" dirty="0">
                    <a:latin typeface="Arial"/>
                    <a:cs typeface="Arial"/>
                  </a:rPr>
                  <a:t>-1</a:t>
                </a:r>
                <a:r>
                  <a:rPr lang="en-US" altLang="ja-JP" sz="1200" dirty="0">
                    <a:latin typeface="Arial"/>
                    <a:cs typeface="Arial"/>
                  </a:rPr>
                  <a:t>)</a:t>
                </a:r>
                <a:endParaRPr 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57" name="Text Box 53"/>
              <p:cNvSpPr txBox="1">
                <a:spLocks noChangeArrowheads="1"/>
              </p:cNvSpPr>
              <p:nvPr/>
            </p:nvSpPr>
            <p:spPr bwMode="auto">
              <a:xfrm>
                <a:off x="1353" y="3700"/>
                <a:ext cx="655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latin typeface="Arial"/>
                    <a:cs typeface="Arial"/>
                  </a:rPr>
                  <a:t>Total </a:t>
                </a:r>
                <a:r>
                  <a:rPr lang="el-GR" sz="1200" dirty="0">
                    <a:latin typeface="Arial"/>
                    <a:cs typeface="Arial"/>
                  </a:rPr>
                  <a:t>α1</a:t>
                </a:r>
                <a:r>
                  <a:rPr lang="en-US" sz="1200" dirty="0">
                    <a:latin typeface="Arial"/>
                    <a:cs typeface="Arial"/>
                  </a:rPr>
                  <a:t> (</a:t>
                </a:r>
                <a:r>
                  <a:rPr lang="en-US" sz="1200" dirty="0" err="1">
                    <a:latin typeface="Arial"/>
                    <a:cs typeface="Arial"/>
                  </a:rPr>
                  <a:t>a.u</a:t>
                </a:r>
                <a:r>
                  <a:rPr lang="en-US" sz="1200" dirty="0">
                    <a:latin typeface="Arial"/>
                    <a:cs typeface="Arial"/>
                  </a:rPr>
                  <a:t>.)</a:t>
                </a:r>
                <a:endParaRPr lang="el-GR" sz="1200" dirty="0">
                  <a:latin typeface="Arial"/>
                  <a:cs typeface="Arial"/>
                </a:endParaRPr>
              </a:p>
            </p:txBody>
          </p:sp>
        </p:grpSp>
        <p:sp>
          <p:nvSpPr>
            <p:cNvPr id="28" name="Text Box 201"/>
            <p:cNvSpPr txBox="1">
              <a:spLocks noChangeArrowheads="1"/>
            </p:cNvSpPr>
            <p:nvPr/>
          </p:nvSpPr>
          <p:spPr bwMode="auto">
            <a:xfrm>
              <a:off x="3379" y="2818"/>
              <a:ext cx="190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b="1" dirty="0" err="1">
                  <a:solidFill>
                    <a:srgbClr val="3366FF"/>
                  </a:solidFill>
                </a:rPr>
                <a:t>hff</a:t>
              </a:r>
              <a:endParaRPr lang="en-US" sz="1000" b="1" dirty="0">
                <a:solidFill>
                  <a:srgbClr val="3366FF"/>
                </a:solidFill>
              </a:endParaRPr>
            </a:p>
          </p:txBody>
        </p:sp>
        <p:sp>
          <p:nvSpPr>
            <p:cNvPr id="29" name="Text Box 202"/>
            <p:cNvSpPr txBox="1">
              <a:spLocks noChangeArrowheads="1"/>
            </p:cNvSpPr>
            <p:nvPr/>
          </p:nvSpPr>
          <p:spPr bwMode="auto">
            <a:xfrm>
              <a:off x="3651" y="2841"/>
              <a:ext cx="3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/>
                <a:t>h1299</a:t>
              </a:r>
            </a:p>
          </p:txBody>
        </p:sp>
        <p:sp>
          <p:nvSpPr>
            <p:cNvPr id="30" name="Text Box 203"/>
            <p:cNvSpPr txBox="1">
              <a:spLocks noChangeArrowheads="1"/>
            </p:cNvSpPr>
            <p:nvPr/>
          </p:nvSpPr>
          <p:spPr bwMode="auto">
            <a:xfrm>
              <a:off x="3863" y="2705"/>
              <a:ext cx="35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/>
                <a:t>ovcar3</a:t>
              </a:r>
            </a:p>
          </p:txBody>
        </p:sp>
        <p:sp>
          <p:nvSpPr>
            <p:cNvPr id="31" name="Text Box 204"/>
            <p:cNvSpPr txBox="1">
              <a:spLocks noChangeArrowheads="1"/>
            </p:cNvSpPr>
            <p:nvPr/>
          </p:nvSpPr>
          <p:spPr bwMode="auto">
            <a:xfrm>
              <a:off x="4110" y="2524"/>
              <a:ext cx="219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b="1" dirty="0" err="1">
                  <a:solidFill>
                    <a:srgbClr val="3366FF"/>
                  </a:solidFill>
                </a:rPr>
                <a:t>hek</a:t>
              </a:r>
              <a:endParaRPr lang="en-US" sz="1000" b="1" dirty="0">
                <a:solidFill>
                  <a:srgbClr val="3366FF"/>
                </a:solidFill>
              </a:endParaRPr>
            </a:p>
          </p:txBody>
        </p:sp>
        <p:sp>
          <p:nvSpPr>
            <p:cNvPr id="32" name="Text Box 205"/>
            <p:cNvSpPr txBox="1">
              <a:spLocks noChangeArrowheads="1"/>
            </p:cNvSpPr>
            <p:nvPr/>
          </p:nvSpPr>
          <p:spPr bwMode="auto">
            <a:xfrm>
              <a:off x="3674" y="2456"/>
              <a:ext cx="33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/>
                <a:t>panc1</a:t>
              </a:r>
            </a:p>
          </p:txBody>
        </p:sp>
        <p:sp>
          <p:nvSpPr>
            <p:cNvPr id="33" name="Text Box 206"/>
            <p:cNvSpPr txBox="1">
              <a:spLocks noChangeArrowheads="1"/>
            </p:cNvSpPr>
            <p:nvPr/>
          </p:nvSpPr>
          <p:spPr bwMode="auto">
            <a:xfrm>
              <a:off x="3968" y="2279"/>
              <a:ext cx="26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/>
                <a:t>hela</a:t>
              </a:r>
            </a:p>
          </p:txBody>
        </p:sp>
        <p:sp>
          <p:nvSpPr>
            <p:cNvPr id="34" name="Text Box 207"/>
            <p:cNvSpPr txBox="1">
              <a:spLocks noChangeArrowheads="1"/>
            </p:cNvSpPr>
            <p:nvPr/>
          </p:nvSpPr>
          <p:spPr bwMode="auto">
            <a:xfrm>
              <a:off x="4286" y="2342"/>
              <a:ext cx="36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/>
                <a:t>skmel5</a:t>
              </a:r>
            </a:p>
          </p:txBody>
        </p:sp>
        <p:sp>
          <p:nvSpPr>
            <p:cNvPr id="35" name="Text Box 208"/>
            <p:cNvSpPr txBox="1">
              <a:spLocks noChangeArrowheads="1"/>
            </p:cNvSpPr>
            <p:nvPr/>
          </p:nvSpPr>
          <p:spPr bwMode="auto">
            <a:xfrm>
              <a:off x="4150" y="2183"/>
              <a:ext cx="28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/>
                <a:t>mcf7</a:t>
              </a:r>
            </a:p>
          </p:txBody>
        </p:sp>
        <p:sp>
          <p:nvSpPr>
            <p:cNvPr id="36" name="Text Box 209"/>
            <p:cNvSpPr txBox="1">
              <a:spLocks noChangeArrowheads="1"/>
            </p:cNvSpPr>
            <p:nvPr/>
          </p:nvSpPr>
          <p:spPr bwMode="auto">
            <a:xfrm>
              <a:off x="4195" y="2093"/>
              <a:ext cx="30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/>
                <a:t>lncap</a:t>
              </a:r>
            </a:p>
          </p:txBody>
        </p:sp>
        <p:sp>
          <p:nvSpPr>
            <p:cNvPr id="37" name="Text Box 210"/>
            <p:cNvSpPr txBox="1">
              <a:spLocks noChangeArrowheads="1"/>
            </p:cNvSpPr>
            <p:nvPr/>
          </p:nvSpPr>
          <p:spPr bwMode="auto">
            <a:xfrm>
              <a:off x="4422" y="2251"/>
              <a:ext cx="2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/>
                <a:t>a549</a:t>
              </a:r>
            </a:p>
          </p:txBody>
        </p:sp>
        <p:sp>
          <p:nvSpPr>
            <p:cNvPr id="38" name="Text Box 211"/>
            <p:cNvSpPr txBox="1">
              <a:spLocks noChangeArrowheads="1"/>
            </p:cNvSpPr>
            <p:nvPr/>
          </p:nvSpPr>
          <p:spPr bwMode="auto">
            <a:xfrm>
              <a:off x="4490" y="2183"/>
              <a:ext cx="288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rgbClr val="3366FF"/>
                  </a:solidFill>
                </a:rPr>
                <a:t>llcpk1</a:t>
              </a:r>
            </a:p>
          </p:txBody>
        </p:sp>
        <p:sp>
          <p:nvSpPr>
            <p:cNvPr id="39" name="Text Box 212"/>
            <p:cNvSpPr txBox="1">
              <a:spLocks noChangeArrowheads="1"/>
            </p:cNvSpPr>
            <p:nvPr/>
          </p:nvSpPr>
          <p:spPr bwMode="auto">
            <a:xfrm>
              <a:off x="4294" y="2002"/>
              <a:ext cx="51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/>
                <a:t>mdamb231</a:t>
              </a:r>
            </a:p>
          </p:txBody>
        </p:sp>
        <p:sp>
          <p:nvSpPr>
            <p:cNvPr id="40" name="Text Box 213"/>
            <p:cNvSpPr txBox="1">
              <a:spLocks noChangeArrowheads="1"/>
            </p:cNvSpPr>
            <p:nvPr/>
          </p:nvSpPr>
          <p:spPr bwMode="auto">
            <a:xfrm>
              <a:off x="1066" y="2968"/>
              <a:ext cx="192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b="1" dirty="0" err="1">
                  <a:solidFill>
                    <a:srgbClr val="3366FF"/>
                  </a:solidFill>
                </a:rPr>
                <a:t>hff</a:t>
              </a:r>
              <a:endParaRPr lang="en-US" sz="1000" b="1" dirty="0">
                <a:solidFill>
                  <a:srgbClr val="3366FF"/>
                </a:solidFill>
              </a:endParaRPr>
            </a:p>
          </p:txBody>
        </p:sp>
        <p:sp>
          <p:nvSpPr>
            <p:cNvPr id="41" name="Text Box 214"/>
            <p:cNvSpPr txBox="1">
              <a:spLocks noChangeArrowheads="1"/>
            </p:cNvSpPr>
            <p:nvPr/>
          </p:nvSpPr>
          <p:spPr bwMode="auto">
            <a:xfrm>
              <a:off x="1247" y="2855"/>
              <a:ext cx="3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/>
                <a:t>h1299</a:t>
              </a:r>
            </a:p>
          </p:txBody>
        </p:sp>
        <p:sp>
          <p:nvSpPr>
            <p:cNvPr id="42" name="Text Box 215"/>
            <p:cNvSpPr txBox="1">
              <a:spLocks noChangeArrowheads="1"/>
            </p:cNvSpPr>
            <p:nvPr/>
          </p:nvSpPr>
          <p:spPr bwMode="auto">
            <a:xfrm>
              <a:off x="1020" y="2651"/>
              <a:ext cx="35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/>
                <a:t>ovcar3</a:t>
              </a:r>
            </a:p>
          </p:txBody>
        </p:sp>
        <p:sp>
          <p:nvSpPr>
            <p:cNvPr id="43" name="Text Box 216"/>
            <p:cNvSpPr txBox="1">
              <a:spLocks noChangeArrowheads="1"/>
            </p:cNvSpPr>
            <p:nvPr/>
          </p:nvSpPr>
          <p:spPr bwMode="auto">
            <a:xfrm>
              <a:off x="1360" y="2560"/>
              <a:ext cx="220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b="1" dirty="0" err="1">
                  <a:solidFill>
                    <a:srgbClr val="3366FF"/>
                  </a:solidFill>
                </a:rPr>
                <a:t>hek</a:t>
              </a:r>
              <a:endParaRPr lang="en-US" sz="1000" b="1" dirty="0">
                <a:solidFill>
                  <a:srgbClr val="3366FF"/>
                </a:solidFill>
              </a:endParaRPr>
            </a:p>
          </p:txBody>
        </p:sp>
        <p:sp>
          <p:nvSpPr>
            <p:cNvPr id="44" name="Text Box 217"/>
            <p:cNvSpPr txBox="1">
              <a:spLocks noChangeArrowheads="1"/>
            </p:cNvSpPr>
            <p:nvPr/>
          </p:nvSpPr>
          <p:spPr bwMode="auto">
            <a:xfrm>
              <a:off x="1051" y="2424"/>
              <a:ext cx="33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/>
                <a:t>panc1</a:t>
              </a:r>
            </a:p>
          </p:txBody>
        </p:sp>
        <p:sp>
          <p:nvSpPr>
            <p:cNvPr id="45" name="Text Box 218"/>
            <p:cNvSpPr txBox="1">
              <a:spLocks noChangeArrowheads="1"/>
            </p:cNvSpPr>
            <p:nvPr/>
          </p:nvSpPr>
          <p:spPr bwMode="auto">
            <a:xfrm>
              <a:off x="1321" y="2311"/>
              <a:ext cx="26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/>
                <a:t>hela</a:t>
              </a:r>
            </a:p>
          </p:txBody>
        </p:sp>
        <p:sp>
          <p:nvSpPr>
            <p:cNvPr id="46" name="Text Box 219"/>
            <p:cNvSpPr txBox="1">
              <a:spLocks noChangeArrowheads="1"/>
            </p:cNvSpPr>
            <p:nvPr/>
          </p:nvSpPr>
          <p:spPr bwMode="auto">
            <a:xfrm>
              <a:off x="1610" y="2356"/>
              <a:ext cx="36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/>
                <a:t>skmel5</a:t>
              </a:r>
            </a:p>
          </p:txBody>
        </p:sp>
        <p:sp>
          <p:nvSpPr>
            <p:cNvPr id="47" name="Text Box 220"/>
            <p:cNvSpPr txBox="1">
              <a:spLocks noChangeArrowheads="1"/>
            </p:cNvSpPr>
            <p:nvPr/>
          </p:nvSpPr>
          <p:spPr bwMode="auto">
            <a:xfrm>
              <a:off x="1950" y="2202"/>
              <a:ext cx="28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/>
                <a:t>mcf7</a:t>
              </a:r>
            </a:p>
          </p:txBody>
        </p:sp>
        <p:sp>
          <p:nvSpPr>
            <p:cNvPr id="48" name="Text Box 221"/>
            <p:cNvSpPr txBox="1">
              <a:spLocks noChangeArrowheads="1"/>
            </p:cNvSpPr>
            <p:nvPr/>
          </p:nvSpPr>
          <p:spPr bwMode="auto">
            <a:xfrm>
              <a:off x="1032" y="2107"/>
              <a:ext cx="30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/>
                <a:t>lncap</a:t>
              </a:r>
            </a:p>
          </p:txBody>
        </p:sp>
        <p:sp>
          <p:nvSpPr>
            <p:cNvPr id="49" name="Text Box 222"/>
            <p:cNvSpPr txBox="1">
              <a:spLocks noChangeArrowheads="1"/>
            </p:cNvSpPr>
            <p:nvPr/>
          </p:nvSpPr>
          <p:spPr bwMode="auto">
            <a:xfrm>
              <a:off x="1227" y="2197"/>
              <a:ext cx="2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/>
                <a:t>a549</a:t>
              </a:r>
            </a:p>
          </p:txBody>
        </p:sp>
        <p:sp>
          <p:nvSpPr>
            <p:cNvPr id="50" name="Text Box 223"/>
            <p:cNvSpPr txBox="1">
              <a:spLocks noChangeArrowheads="1"/>
            </p:cNvSpPr>
            <p:nvPr/>
          </p:nvSpPr>
          <p:spPr bwMode="auto">
            <a:xfrm>
              <a:off x="2222" y="2107"/>
              <a:ext cx="288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rgbClr val="3366FF"/>
                  </a:solidFill>
                </a:rPr>
                <a:t>llcpk1</a:t>
              </a:r>
            </a:p>
          </p:txBody>
        </p:sp>
        <p:sp>
          <p:nvSpPr>
            <p:cNvPr id="51" name="Text Box 224"/>
            <p:cNvSpPr txBox="1">
              <a:spLocks noChangeArrowheads="1"/>
            </p:cNvSpPr>
            <p:nvPr/>
          </p:nvSpPr>
          <p:spPr bwMode="auto">
            <a:xfrm>
              <a:off x="1451" y="2061"/>
              <a:ext cx="51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/>
                <a:t>mdamb231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23900" y="539810"/>
            <a:ext cx="7508875" cy="2790765"/>
            <a:chOff x="533400" y="685800"/>
            <a:chExt cx="7813675" cy="3101975"/>
          </a:xfrm>
        </p:grpSpPr>
        <p:sp>
          <p:nvSpPr>
            <p:cNvPr id="2" name="Text Box 34"/>
            <p:cNvSpPr txBox="1">
              <a:spLocks noChangeArrowheads="1"/>
            </p:cNvSpPr>
            <p:nvPr/>
          </p:nvSpPr>
          <p:spPr bwMode="auto">
            <a:xfrm rot="18504947">
              <a:off x="5787231" y="1070769"/>
              <a:ext cx="10445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h1299</a:t>
              </a:r>
            </a:p>
          </p:txBody>
        </p:sp>
        <p:sp>
          <p:nvSpPr>
            <p:cNvPr id="3" name="Text Box 35"/>
            <p:cNvSpPr txBox="1">
              <a:spLocks noChangeArrowheads="1"/>
            </p:cNvSpPr>
            <p:nvPr/>
          </p:nvSpPr>
          <p:spPr bwMode="auto">
            <a:xfrm rot="18504947">
              <a:off x="6137275" y="1094923"/>
              <a:ext cx="954088" cy="288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 err="1">
                  <a:solidFill>
                    <a:srgbClr val="3366FF"/>
                  </a:solidFill>
                </a:rPr>
                <a:t>hff</a:t>
              </a:r>
              <a:endParaRPr lang="en-US" sz="1200" b="1" dirty="0">
                <a:solidFill>
                  <a:srgbClr val="3366FF"/>
                </a:solidFill>
              </a:endParaRPr>
            </a:p>
          </p:txBody>
        </p:sp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 rot="18504947">
              <a:off x="1378744" y="1148557"/>
              <a:ext cx="10445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/>
                <a:t>mda-mb-231</a:t>
              </a:r>
            </a:p>
          </p:txBody>
        </p: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 rot="18504947">
              <a:off x="1881981" y="1141754"/>
              <a:ext cx="1044576" cy="288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rgbClr val="3366FF"/>
                  </a:solidFill>
                </a:rPr>
                <a:t>llcpk1</a:t>
              </a: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 rot="18504947">
              <a:off x="2315369" y="1148557"/>
              <a:ext cx="10445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a549</a:t>
              </a:r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 rot="18504947">
              <a:off x="3215481" y="1148557"/>
              <a:ext cx="10445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skmel5</a:t>
              </a: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 rot="18504947">
              <a:off x="5374481" y="1166019"/>
              <a:ext cx="10445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ovcar3</a:t>
              </a:r>
            </a:p>
          </p:txBody>
        </p:sp>
        <p:sp>
          <p:nvSpPr>
            <p:cNvPr id="21" name="Text Box 38"/>
            <p:cNvSpPr txBox="1">
              <a:spLocks noChangeArrowheads="1"/>
            </p:cNvSpPr>
            <p:nvPr/>
          </p:nvSpPr>
          <p:spPr bwMode="auto">
            <a:xfrm rot="18504947">
              <a:off x="2782094" y="1146969"/>
              <a:ext cx="10445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 err="1"/>
                <a:t>lncap</a:t>
              </a:r>
              <a:endParaRPr lang="en-US" sz="1200" dirty="0"/>
            </a:p>
          </p:txBody>
        </p:sp>
        <p:sp>
          <p:nvSpPr>
            <p:cNvPr id="22" name="Text Box 39"/>
            <p:cNvSpPr txBox="1">
              <a:spLocks noChangeArrowheads="1"/>
            </p:cNvSpPr>
            <p:nvPr/>
          </p:nvSpPr>
          <p:spPr bwMode="auto">
            <a:xfrm rot="18504947">
              <a:off x="3574256" y="1166019"/>
              <a:ext cx="10445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mcf7</a:t>
              </a:r>
            </a:p>
          </p:txBody>
        </p:sp>
        <p:sp>
          <p:nvSpPr>
            <p:cNvPr id="23" name="Text Box 40"/>
            <p:cNvSpPr txBox="1">
              <a:spLocks noChangeArrowheads="1"/>
            </p:cNvSpPr>
            <p:nvPr/>
          </p:nvSpPr>
          <p:spPr bwMode="auto">
            <a:xfrm rot="18504947">
              <a:off x="4042569" y="1148557"/>
              <a:ext cx="10445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 err="1"/>
                <a:t>hela</a:t>
              </a:r>
              <a:endParaRPr lang="en-US" sz="1200" dirty="0"/>
            </a:p>
          </p:txBody>
        </p:sp>
        <p:sp>
          <p:nvSpPr>
            <p:cNvPr id="24" name="Text Box 41"/>
            <p:cNvSpPr txBox="1">
              <a:spLocks noChangeArrowheads="1"/>
            </p:cNvSpPr>
            <p:nvPr/>
          </p:nvSpPr>
          <p:spPr bwMode="auto">
            <a:xfrm rot="18504947">
              <a:off x="4510881" y="1151280"/>
              <a:ext cx="1044576" cy="288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 err="1">
                  <a:solidFill>
                    <a:srgbClr val="3366FF"/>
                  </a:solidFill>
                </a:rPr>
                <a:t>hek</a:t>
              </a:r>
              <a:endParaRPr lang="en-US" sz="1200" b="1" dirty="0">
                <a:solidFill>
                  <a:srgbClr val="3366FF"/>
                </a:solidFill>
              </a:endParaRPr>
            </a:p>
          </p:txBody>
        </p:sp>
        <p:sp>
          <p:nvSpPr>
            <p:cNvPr id="25" name="Text Box 42"/>
            <p:cNvSpPr txBox="1">
              <a:spLocks noChangeArrowheads="1"/>
            </p:cNvSpPr>
            <p:nvPr/>
          </p:nvSpPr>
          <p:spPr bwMode="auto">
            <a:xfrm rot="18504947">
              <a:off x="4906169" y="1148557"/>
              <a:ext cx="10445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panc1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533400" y="1206500"/>
              <a:ext cx="7813675" cy="2581275"/>
              <a:chOff x="533400" y="1206500"/>
              <a:chExt cx="7813675" cy="2581275"/>
            </a:xfrm>
          </p:grpSpPr>
          <p:pic>
            <p:nvPicPr>
              <p:cNvPr id="4" name="Picture 1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1"/>
              <a:stretch>
                <a:fillRect/>
              </a:stretch>
            </p:blipFill>
            <p:spPr bwMode="auto">
              <a:xfrm>
                <a:off x="1470025" y="1687513"/>
                <a:ext cx="5110163" cy="676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5" name="Picture 20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993" b="23356"/>
              <a:stretch/>
            </p:blipFill>
            <p:spPr bwMode="auto">
              <a:xfrm>
                <a:off x="1470025" y="2514600"/>
                <a:ext cx="5111750" cy="438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21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82" b="1"/>
              <a:stretch/>
            </p:blipFill>
            <p:spPr bwMode="auto">
              <a:xfrm>
                <a:off x="1443038" y="3127375"/>
                <a:ext cx="5138737" cy="620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Text Box 22"/>
              <p:cNvSpPr txBox="1">
                <a:spLocks noChangeArrowheads="1"/>
              </p:cNvSpPr>
              <p:nvPr/>
            </p:nvSpPr>
            <p:spPr bwMode="auto">
              <a:xfrm>
                <a:off x="542925" y="1833563"/>
                <a:ext cx="874713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/>
                  <a:t>anti </a:t>
                </a:r>
                <a:r>
                  <a:rPr lang="el-GR"/>
                  <a:t>α</a:t>
                </a:r>
                <a:r>
                  <a:rPr lang="en-US"/>
                  <a:t>1</a:t>
                </a:r>
                <a:endParaRPr lang="el-GR"/>
              </a:p>
            </p:txBody>
          </p:sp>
          <p:sp>
            <p:nvSpPr>
              <p:cNvPr id="8" name="Text Box 23"/>
              <p:cNvSpPr txBox="1">
                <a:spLocks noChangeArrowheads="1"/>
              </p:cNvSpPr>
              <p:nvPr/>
            </p:nvSpPr>
            <p:spPr bwMode="auto">
              <a:xfrm>
                <a:off x="533400" y="2559050"/>
                <a:ext cx="87471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/>
                  <a:t>anti </a:t>
                </a:r>
                <a:r>
                  <a:rPr lang="el-GR"/>
                  <a:t>α</a:t>
                </a:r>
                <a:r>
                  <a:rPr lang="en-US"/>
                  <a:t>2</a:t>
                </a:r>
                <a:endParaRPr lang="el-GR"/>
              </a:p>
            </p:txBody>
          </p:sp>
          <p:sp>
            <p:nvSpPr>
              <p:cNvPr id="9" name="Text Box 24"/>
              <p:cNvSpPr txBox="1">
                <a:spLocks noChangeArrowheads="1"/>
              </p:cNvSpPr>
              <p:nvPr/>
            </p:nvSpPr>
            <p:spPr bwMode="auto">
              <a:xfrm>
                <a:off x="533400" y="3243263"/>
                <a:ext cx="874713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/>
                  <a:t>anti </a:t>
                </a:r>
                <a:r>
                  <a:rPr lang="el-GR"/>
                  <a:t>α</a:t>
                </a:r>
                <a:r>
                  <a:rPr lang="en-US"/>
                  <a:t>3</a:t>
                </a:r>
                <a:endParaRPr lang="el-GR"/>
              </a:p>
            </p:txBody>
          </p:sp>
          <p:pic>
            <p:nvPicPr>
              <p:cNvPr id="10" name="Picture 25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391"/>
              <a:stretch/>
            </p:blipFill>
            <p:spPr bwMode="auto">
              <a:xfrm>
                <a:off x="6654800" y="1687513"/>
                <a:ext cx="1150938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6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62"/>
              <a:stretch/>
            </p:blipFill>
            <p:spPr bwMode="auto">
              <a:xfrm>
                <a:off x="6654800" y="2514600"/>
                <a:ext cx="1152525" cy="434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7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4800" y="3127375"/>
                <a:ext cx="1171575" cy="660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Text Box 28"/>
              <p:cNvSpPr txBox="1">
                <a:spLocks noChangeArrowheads="1"/>
              </p:cNvSpPr>
              <p:nvPr/>
            </p:nvSpPr>
            <p:spPr bwMode="auto">
              <a:xfrm>
                <a:off x="6629400" y="1398588"/>
                <a:ext cx="1717675" cy="338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 dirty="0"/>
                  <a:t> </a:t>
                </a:r>
                <a:r>
                  <a:rPr lang="el-GR" sz="1600" dirty="0"/>
                  <a:t>α1</a:t>
                </a:r>
                <a:r>
                  <a:rPr lang="en-US" sz="1600" dirty="0"/>
                  <a:t>  </a:t>
                </a:r>
                <a:r>
                  <a:rPr lang="el-GR" sz="1600" dirty="0"/>
                  <a:t>α</a:t>
                </a:r>
                <a:r>
                  <a:rPr lang="en-US" sz="1600" dirty="0"/>
                  <a:t>2  </a:t>
                </a:r>
                <a:r>
                  <a:rPr lang="el-GR" sz="1600" dirty="0"/>
                  <a:t>α</a:t>
                </a:r>
                <a:r>
                  <a:rPr lang="en-US" sz="1600" dirty="0"/>
                  <a:t>3</a:t>
                </a:r>
                <a:endParaRPr lang="el-GR" sz="1600" dirty="0"/>
              </a:p>
            </p:txBody>
          </p:sp>
          <p:sp>
            <p:nvSpPr>
              <p:cNvPr id="19" name="AutoShape 36"/>
              <p:cNvSpPr>
                <a:spLocks/>
              </p:cNvSpPr>
              <p:nvPr/>
            </p:nvSpPr>
            <p:spPr bwMode="auto">
              <a:xfrm rot="5400000">
                <a:off x="7135813" y="971550"/>
                <a:ext cx="211138" cy="1157287"/>
              </a:xfrm>
              <a:prstGeom prst="leftBracket">
                <a:avLst>
                  <a:gd name="adj" fmla="val 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b="1"/>
              </a:p>
            </p:txBody>
          </p:sp>
          <p:sp>
            <p:nvSpPr>
              <p:cNvPr id="20" name="Text Box 37"/>
              <p:cNvSpPr txBox="1">
                <a:spLocks noChangeArrowheads="1"/>
              </p:cNvSpPr>
              <p:nvPr/>
            </p:nvSpPr>
            <p:spPr bwMode="auto">
              <a:xfrm>
                <a:off x="6705600" y="1206500"/>
                <a:ext cx="1238250" cy="274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200">
                    <a:cs typeface="ＭＳ Ｐゴシック" charset="0"/>
                  </a:rPr>
                  <a:t>50 ng Pur. Pr.</a:t>
                </a:r>
              </a:p>
            </p:txBody>
          </p:sp>
          <p:sp>
            <p:nvSpPr>
              <p:cNvPr id="58" name="Text Box 60"/>
              <p:cNvSpPr txBox="1">
                <a:spLocks noChangeArrowheads="1"/>
              </p:cNvSpPr>
              <p:nvPr/>
            </p:nvSpPr>
            <p:spPr bwMode="auto">
              <a:xfrm>
                <a:off x="838200" y="1206500"/>
                <a:ext cx="3492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cs typeface="ＭＳ Ｐゴシック" charset="0"/>
                  </a:rPr>
                  <a:t>A</a:t>
                </a:r>
              </a:p>
            </p:txBody>
          </p:sp>
        </p:grpSp>
      </p:grpSp>
      <p:sp>
        <p:nvSpPr>
          <p:cNvPr id="59" name="Text Box 61"/>
          <p:cNvSpPr txBox="1">
            <a:spLocks noChangeArrowheads="1"/>
          </p:cNvSpPr>
          <p:nvPr/>
        </p:nvSpPr>
        <p:spPr bwMode="auto">
          <a:xfrm>
            <a:off x="215900" y="34798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cs typeface="ＭＳ Ｐゴシック" charset="0"/>
              </a:rPr>
              <a:t>B</a:t>
            </a:r>
          </a:p>
        </p:txBody>
      </p:sp>
      <p:sp>
        <p:nvSpPr>
          <p:cNvPr id="60" name="Text Box 62"/>
          <p:cNvSpPr txBox="1">
            <a:spLocks noChangeArrowheads="1"/>
          </p:cNvSpPr>
          <p:nvPr/>
        </p:nvSpPr>
        <p:spPr bwMode="auto">
          <a:xfrm>
            <a:off x="4038600" y="35560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cs typeface="ＭＳ Ｐゴシック" charset="0"/>
              </a:rPr>
              <a:t>C</a:t>
            </a:r>
          </a:p>
        </p:txBody>
      </p:sp>
      <p:sp>
        <p:nvSpPr>
          <p:cNvPr id="61" name="Text Box 63"/>
          <p:cNvSpPr txBox="1">
            <a:spLocks noChangeArrowheads="1"/>
          </p:cNvSpPr>
          <p:nvPr/>
        </p:nvSpPr>
        <p:spPr bwMode="auto">
          <a:xfrm>
            <a:off x="393700" y="114302"/>
            <a:ext cx="8305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6412D9"/>
                </a:solidFill>
                <a:latin typeface="Arial"/>
                <a:cs typeface="Arial"/>
              </a:rPr>
              <a:t>Viability is linearly correlated with number of active pumps in </a:t>
            </a:r>
            <a:r>
              <a:rPr lang="en-US" sz="2000" dirty="0" smtClean="0">
                <a:solidFill>
                  <a:srgbClr val="6412D9"/>
                </a:solidFill>
                <a:latin typeface="Arial"/>
                <a:cs typeface="Arial"/>
              </a:rPr>
              <a:t>a</a:t>
            </a:r>
          </a:p>
          <a:p>
            <a:pPr algn="ctr"/>
            <a:r>
              <a:rPr lang="en-US" sz="2000" dirty="0" smtClean="0">
                <a:solidFill>
                  <a:srgbClr val="6412D9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6412D9"/>
                </a:solidFill>
                <a:latin typeface="Arial"/>
                <a:cs typeface="Arial"/>
              </a:rPr>
              <a:t>panel of cells</a:t>
            </a:r>
          </a:p>
        </p:txBody>
      </p:sp>
    </p:spTree>
    <p:extLst>
      <p:ext uri="{BB962C8B-B14F-4D97-AF65-F5344CB8AC3E}">
        <p14:creationId xmlns:p14="http://schemas.microsoft.com/office/powerpoint/2010/main" val="2449776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583" y="1728131"/>
            <a:ext cx="8638733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²"/>
            </a:pP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Although </a:t>
            </a:r>
            <a:r>
              <a:rPr lang="en-US" dirty="0">
                <a:latin typeface="Arial"/>
                <a:cs typeface="Arial"/>
              </a:rPr>
              <a:t>cardiac glycosides can </a:t>
            </a:r>
            <a:r>
              <a:rPr lang="en-US" dirty="0" smtClean="0">
                <a:latin typeface="Arial"/>
                <a:cs typeface="Arial"/>
              </a:rPr>
              <a:t>inhibit </a:t>
            </a:r>
            <a:r>
              <a:rPr lang="en-US" dirty="0">
                <a:latin typeface="Arial"/>
                <a:cs typeface="Arial"/>
              </a:rPr>
              <a:t> the proliferation of cancer cells at very low </a:t>
            </a:r>
            <a:r>
              <a:rPr lang="en-US" dirty="0" smtClean="0">
                <a:latin typeface="Arial"/>
                <a:cs typeface="Arial"/>
              </a:rPr>
              <a:t>concentrations (</a:t>
            </a:r>
            <a:r>
              <a:rPr lang="en-US" dirty="0" err="1">
                <a:latin typeface="Arial"/>
                <a:cs typeface="Arial"/>
              </a:rPr>
              <a:t>nM</a:t>
            </a:r>
            <a:r>
              <a:rPr lang="en-US" dirty="0">
                <a:latin typeface="Arial"/>
                <a:cs typeface="Arial"/>
              </a:rPr>
              <a:t>), they </a:t>
            </a:r>
            <a:r>
              <a:rPr lang="en-US" dirty="0" smtClean="0">
                <a:latin typeface="Arial"/>
                <a:cs typeface="Arial"/>
              </a:rPr>
              <a:t>inhibit </a:t>
            </a:r>
            <a:r>
              <a:rPr lang="en-US" dirty="0">
                <a:latin typeface="Arial"/>
                <a:cs typeface="Arial"/>
              </a:rPr>
              <a:t>the proliferation of human nonmalignant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/>
                <a:cs typeface="Arial"/>
              </a:rPr>
              <a:t>cells at similar concentrations; this strongly </a:t>
            </a:r>
            <a:r>
              <a:rPr lang="en-US" dirty="0" smtClean="0">
                <a:latin typeface="Arial"/>
                <a:cs typeface="Arial"/>
              </a:rPr>
              <a:t>suggests that </a:t>
            </a:r>
            <a:r>
              <a:rPr lang="en-US" dirty="0">
                <a:latin typeface="Arial"/>
                <a:cs typeface="Arial"/>
              </a:rPr>
              <a:t>their potential for cancer </a:t>
            </a:r>
            <a:r>
              <a:rPr lang="en-US" dirty="0" smtClean="0">
                <a:latin typeface="Arial"/>
                <a:cs typeface="Arial"/>
              </a:rPr>
              <a:t> therapy </a:t>
            </a:r>
            <a:r>
              <a:rPr lang="en-US" dirty="0">
                <a:latin typeface="Arial"/>
                <a:cs typeface="Arial"/>
              </a:rPr>
              <a:t>is low.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583" y="3841460"/>
            <a:ext cx="822389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²"/>
            </a:pPr>
            <a:r>
              <a:rPr lang="en-US" dirty="0" smtClean="0">
                <a:latin typeface="Arial"/>
                <a:cs typeface="Arial"/>
              </a:rPr>
              <a:t>More </a:t>
            </a:r>
            <a:r>
              <a:rPr lang="en-US" dirty="0">
                <a:latin typeface="Arial"/>
                <a:cs typeface="Arial"/>
              </a:rPr>
              <a:t>experimental data </a:t>
            </a:r>
            <a:r>
              <a:rPr lang="en-US" dirty="0" smtClean="0">
                <a:latin typeface="Arial"/>
                <a:cs typeface="Arial"/>
              </a:rPr>
              <a:t>are needed </a:t>
            </a:r>
            <a:r>
              <a:rPr lang="en-US" dirty="0">
                <a:latin typeface="Arial"/>
                <a:cs typeface="Arial"/>
              </a:rPr>
              <a:t>to further decipher the structure-activity</a:t>
            </a:r>
            <a:r>
              <a:rPr lang="en-US" dirty="0" smtClean="0">
                <a:latin typeface="Arial"/>
                <a:cs typeface="Arial"/>
              </a:rPr>
              <a:t>   relationship between CG’s and cancer cell </a:t>
            </a:r>
            <a:r>
              <a:rPr lang="en-US" dirty="0" err="1" smtClean="0">
                <a:latin typeface="Arial"/>
                <a:cs typeface="Arial"/>
              </a:rPr>
              <a:t>cytotosicity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83" y="741233"/>
            <a:ext cx="8763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dirty="0">
                <a:solidFill>
                  <a:srgbClr val="6412D9"/>
                </a:solidFill>
              </a:rPr>
              <a:t>Viability is linearly correlated with number of active </a:t>
            </a:r>
            <a:r>
              <a:rPr lang="en-US" dirty="0" smtClean="0">
                <a:solidFill>
                  <a:srgbClr val="6412D9"/>
                </a:solidFill>
              </a:rPr>
              <a:t>pumps– CG affect cancer cell viability </a:t>
            </a:r>
          </a:p>
          <a:p>
            <a:r>
              <a:rPr lang="en-US" dirty="0" smtClean="0">
                <a:solidFill>
                  <a:srgbClr val="6412D9"/>
                </a:solidFill>
              </a:rPr>
              <a:t>only through binding and inhibition of NaK ATPase transport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9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1024460"/>
            <a:ext cx="3420533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8A06C8"/>
                </a:solidFill>
                <a:latin typeface="Arial"/>
                <a:cs typeface="Arial"/>
              </a:rPr>
              <a:t>Steven </a:t>
            </a:r>
            <a:r>
              <a:rPr lang="en-US" b="1" dirty="0" err="1" smtClean="0">
                <a:solidFill>
                  <a:srgbClr val="8A06C8"/>
                </a:solidFill>
                <a:latin typeface="Arial"/>
                <a:cs typeface="Arial"/>
              </a:rPr>
              <a:t>Karlish</a:t>
            </a:r>
            <a:endParaRPr lang="en-US" b="1" dirty="0" smtClean="0">
              <a:solidFill>
                <a:srgbClr val="8A06C8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8A06C8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8A06C8"/>
                </a:solidFill>
                <a:latin typeface="Arial"/>
                <a:cs typeface="Arial"/>
              </a:rPr>
              <a:t>Marina </a:t>
            </a:r>
            <a:r>
              <a:rPr lang="en-US" b="1" dirty="0" err="1" smtClean="0">
                <a:solidFill>
                  <a:srgbClr val="8A06C8"/>
                </a:solidFill>
                <a:latin typeface="Arial"/>
                <a:cs typeface="Arial"/>
              </a:rPr>
              <a:t>Cherniavsky</a:t>
            </a:r>
            <a:r>
              <a:rPr lang="en-US" b="1" dirty="0">
                <a:solidFill>
                  <a:srgbClr val="8A06C8"/>
                </a:solidFill>
                <a:latin typeface="Arial"/>
                <a:cs typeface="Arial"/>
              </a:rPr>
              <a:t>-Lev </a:t>
            </a:r>
            <a:endParaRPr lang="en-US" b="1" dirty="0" smtClean="0">
              <a:solidFill>
                <a:srgbClr val="8A06C8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8A06C8"/>
                </a:solidFill>
                <a:latin typeface="Arial"/>
                <a:cs typeface="Arial"/>
              </a:rPr>
              <a:t>Elena </a:t>
            </a:r>
            <a:r>
              <a:rPr lang="en-US" b="1" dirty="0" err="1" smtClean="0">
                <a:solidFill>
                  <a:srgbClr val="8A06C8"/>
                </a:solidFill>
                <a:latin typeface="Arial"/>
                <a:cs typeface="Arial"/>
              </a:rPr>
              <a:t>Ainbinder</a:t>
            </a:r>
            <a:r>
              <a:rPr lang="en-US" b="1" dirty="0" smtClean="0">
                <a:solidFill>
                  <a:srgbClr val="8A06C8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8A06C8"/>
                </a:solidFill>
                <a:latin typeface="Arial"/>
                <a:cs typeface="Arial"/>
              </a:rPr>
              <a:t>Daniel Tal</a:t>
            </a:r>
          </a:p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rgbClr val="8A06C8"/>
                </a:solidFill>
                <a:latin typeface="Arial"/>
                <a:cs typeface="Arial"/>
              </a:rPr>
              <a:t>Yotam</a:t>
            </a:r>
            <a:r>
              <a:rPr lang="en-US" b="1" dirty="0" smtClean="0">
                <a:solidFill>
                  <a:srgbClr val="8A06C8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8A06C8"/>
                </a:solidFill>
                <a:latin typeface="Arial"/>
                <a:cs typeface="Arial"/>
              </a:rPr>
              <a:t>Nadav</a:t>
            </a:r>
            <a:endParaRPr lang="en-US" b="1" dirty="0" smtClean="0">
              <a:solidFill>
                <a:srgbClr val="8A06C8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8A06C8"/>
                </a:solidFill>
                <a:latin typeface="Arial"/>
                <a:cs typeface="Arial"/>
              </a:rPr>
              <a:t>Michael </a:t>
            </a:r>
            <a:r>
              <a:rPr lang="en-US" b="1" dirty="0" err="1" smtClean="0">
                <a:solidFill>
                  <a:srgbClr val="8A06C8"/>
                </a:solidFill>
                <a:latin typeface="Arial"/>
                <a:cs typeface="Arial"/>
              </a:rPr>
              <a:t>Habeck</a:t>
            </a:r>
            <a:endParaRPr lang="en-US" b="1" dirty="0" smtClean="0">
              <a:solidFill>
                <a:srgbClr val="8A06C8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B318AF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500" y="234434"/>
            <a:ext cx="2450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2D0FB3"/>
                </a:solidFill>
                <a:latin typeface="Arial"/>
                <a:cs typeface="Arial"/>
              </a:rPr>
              <a:t>Acknowledgments</a:t>
            </a:r>
            <a:endParaRPr lang="en-US" sz="2000" b="1" dirty="0">
              <a:solidFill>
                <a:srgbClr val="2D0FB3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6028267"/>
            <a:ext cx="3377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A06C8"/>
                </a:solidFill>
                <a:latin typeface="Arial"/>
                <a:cs typeface="Arial"/>
              </a:rPr>
              <a:t>Thank you for your attention.</a:t>
            </a:r>
            <a:endParaRPr lang="en-US" b="1" dirty="0">
              <a:solidFill>
                <a:srgbClr val="8A06C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70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16952" y="48168"/>
            <a:ext cx="6627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2D0FB3"/>
                </a:solidFill>
                <a:latin typeface="Arial"/>
                <a:cs typeface="Arial"/>
              </a:rPr>
              <a:t>Na,K</a:t>
            </a:r>
            <a:r>
              <a:rPr lang="en-US" sz="2000" b="1" dirty="0" smtClean="0">
                <a:solidFill>
                  <a:srgbClr val="2D0FB3"/>
                </a:solidFill>
                <a:latin typeface="Arial"/>
                <a:cs typeface="Arial"/>
              </a:rPr>
              <a:t> ATPase is a vital protein in all mammalian cells.</a:t>
            </a:r>
            <a:endParaRPr lang="en-US" sz="2000" b="1" dirty="0">
              <a:solidFill>
                <a:srgbClr val="2D0FB3"/>
              </a:solidFill>
              <a:latin typeface="Arial"/>
              <a:cs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65099" y="1732160"/>
            <a:ext cx="8668868" cy="5106283"/>
            <a:chOff x="46568" y="1782959"/>
            <a:chExt cx="8668868" cy="5106283"/>
          </a:xfrm>
        </p:grpSpPr>
        <p:pic>
          <p:nvPicPr>
            <p:cNvPr id="2" name="Picture 1" descr="NaK dig bi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529" y="1782959"/>
              <a:ext cx="2620072" cy="5106283"/>
            </a:xfrm>
            <a:prstGeom prst="rect">
              <a:avLst/>
            </a:prstGeom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4019670" y="1820446"/>
              <a:ext cx="469576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Symbol" charset="0"/>
                <a:buChar char="b"/>
              </a:pPr>
              <a:r>
                <a:rPr lang="en-US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Subunit </a:t>
              </a:r>
            </a:p>
            <a:p>
              <a:r>
                <a:rPr lang="en-US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                 targets into the membrane, 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3 isoforms:</a:t>
              </a:r>
            </a:p>
            <a:p>
              <a:pPr marL="285750" indent="-285750">
                <a:buFont typeface="Symbol" charset="0"/>
                <a:buChar char=" "/>
              </a:pP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ymbol" charset="2"/>
                  <a:cs typeface="Symbol" charset="2"/>
                </a:rPr>
                <a:t>           b1</a:t>
              </a:r>
            </a:p>
            <a:p>
              <a:pPr marL="285750" indent="-285750">
                <a:buFont typeface="Symbol" charset="0"/>
                <a:buChar char=" "/>
              </a:pP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ymbol" charset="2"/>
                  <a:cs typeface="Symbol" charset="2"/>
                </a:rPr>
                <a:t>           b2</a:t>
              </a:r>
            </a:p>
            <a:p>
              <a:pPr marL="285750" indent="-285750">
                <a:buFont typeface="Symbol" charset="0"/>
                <a:buChar char=" "/>
              </a:pP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ymbol" charset="2"/>
                  <a:cs typeface="Symbol" charset="2"/>
                </a:rPr>
                <a:t>           b3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18034" y="5029200"/>
              <a:ext cx="11721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a </a:t>
              </a:r>
              <a:r>
                <a:rPr lang="en-US" sz="14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subunit</a:t>
              </a:r>
              <a:endParaRPr lang="en-US" sz="2800" b="1" dirty="0">
                <a:solidFill>
                  <a:srgbClr val="FF0000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46634" y="3748445"/>
              <a:ext cx="8686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en-US" sz="2000" b="1" dirty="0" smtClean="0">
                  <a:solidFill>
                    <a:srgbClr val="B318AF"/>
                  </a:solidFill>
                  <a:latin typeface="Arial"/>
                  <a:cs typeface="Arial"/>
                </a:rPr>
                <a:t>FXYD</a:t>
              </a:r>
              <a:endParaRPr lang="en-US" sz="2000" b="1" dirty="0">
                <a:solidFill>
                  <a:srgbClr val="B318AF"/>
                </a:solidFill>
                <a:latin typeface="Arial"/>
                <a:cs typeface="Arial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3200402" y="2222500"/>
              <a:ext cx="828733" cy="2540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3365502" y="3625335"/>
              <a:ext cx="955732" cy="196165"/>
            </a:xfrm>
            <a:prstGeom prst="straightConnector1">
              <a:avLst/>
            </a:prstGeom>
            <a:ln>
              <a:solidFill>
                <a:srgbClr val="B318A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2976535" y="4892477"/>
              <a:ext cx="1052600" cy="36532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298485" y="5219700"/>
              <a:ext cx="305865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Catalytic </a:t>
              </a:r>
              <a:r>
                <a:rPr lang="he-IL" sz="1600" dirty="0" smtClean="0">
                  <a:latin typeface="Arial"/>
                  <a:cs typeface="Arial"/>
                </a:rPr>
                <a:t> </a:t>
              </a:r>
              <a:r>
                <a:rPr lang="en-US" sz="1600" dirty="0" smtClean="0">
                  <a:latin typeface="Arial"/>
                  <a:cs typeface="Arial"/>
                </a:rPr>
                <a:t>moiety, 4 isoforms:</a:t>
              </a:r>
            </a:p>
            <a:p>
              <a:r>
                <a:rPr lang="en-US" sz="16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a1</a:t>
              </a:r>
              <a:r>
                <a:rPr lang="en-US" sz="1600" dirty="0" smtClean="0">
                  <a:solidFill>
                    <a:srgbClr val="FF0000"/>
                  </a:solidFill>
                  <a:latin typeface="Arial"/>
                  <a:cs typeface="Arial"/>
                </a:rPr>
                <a:t>, </a:t>
              </a:r>
              <a:r>
                <a:rPr lang="en-US" sz="1600" dirty="0" err="1" smtClean="0">
                  <a:solidFill>
                    <a:srgbClr val="FF0000"/>
                  </a:solidFill>
                  <a:latin typeface="Arial"/>
                  <a:cs typeface="Arial"/>
                </a:rPr>
                <a:t>ubiqutous</a:t>
              </a:r>
              <a:r>
                <a:rPr lang="en-US" sz="1600" dirty="0" smtClean="0">
                  <a:solidFill>
                    <a:srgbClr val="FF0000"/>
                  </a:solidFill>
                  <a:latin typeface="Arial"/>
                  <a:cs typeface="Arial"/>
                </a:rPr>
                <a:t> , all tissues</a:t>
              </a:r>
            </a:p>
            <a:p>
              <a:r>
                <a:rPr lang="en-US" sz="1600" dirty="0">
                  <a:solidFill>
                    <a:schemeClr val="tx2"/>
                  </a:solidFill>
                  <a:latin typeface="Arial"/>
                  <a:cs typeface="Arial"/>
                </a:rPr>
                <a:t>a</a:t>
              </a:r>
              <a:r>
                <a:rPr lang="en-US" sz="1600" dirty="0" smtClean="0">
                  <a:solidFill>
                    <a:schemeClr val="tx2"/>
                  </a:solidFill>
                  <a:latin typeface="Arial"/>
                  <a:cs typeface="Arial"/>
                </a:rPr>
                <a:t>2, skeletal muscle, heart, eyes</a:t>
              </a:r>
            </a:p>
            <a:p>
              <a:r>
                <a:rPr lang="en-US" sz="1600" b="1" dirty="0" smtClean="0">
                  <a:solidFill>
                    <a:srgbClr val="008000"/>
                  </a:solidFill>
                  <a:latin typeface="Arial"/>
                  <a:cs typeface="Arial"/>
                </a:rPr>
                <a:t>a3</a:t>
              </a:r>
              <a:r>
                <a:rPr lang="en-US" sz="1600" dirty="0" smtClean="0">
                  <a:solidFill>
                    <a:srgbClr val="008000"/>
                  </a:solidFill>
                  <a:latin typeface="Arial"/>
                  <a:cs typeface="Arial"/>
                </a:rPr>
                <a:t>, neurons brain</a:t>
              </a:r>
            </a:p>
            <a:p>
              <a:r>
                <a:rPr lang="en-US" sz="1600" dirty="0" smtClean="0">
                  <a:latin typeface="Arial"/>
                  <a:cs typeface="Arial"/>
                </a:rPr>
                <a:t>a4, sperms</a:t>
              </a:r>
              <a:endParaRPr lang="en-US" sz="1600" dirty="0">
                <a:latin typeface="Arial"/>
                <a:cs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9400" y="3302000"/>
              <a:ext cx="4076332" cy="1308100"/>
            </a:xfrm>
            <a:prstGeom prst="rect">
              <a:avLst/>
            </a:prstGeom>
            <a:solidFill>
              <a:schemeClr val="bg1">
                <a:lumMod val="75000"/>
                <a:alpha val="29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smtClean="0"/>
            </a:p>
            <a:p>
              <a:r>
                <a:rPr lang="en-US" dirty="0" smtClean="0"/>
                <a:t>membrane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47732" y="4584700"/>
              <a:ext cx="1032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Cytoplasm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73500" y="3009900"/>
              <a:ext cx="1701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7F7F7F"/>
                  </a:solidFill>
                  <a:latin typeface="Arial"/>
                  <a:cs typeface="Arial"/>
                </a:rPr>
                <a:t>Extracellular space</a:t>
              </a:r>
              <a:endParaRPr lang="en-US" sz="1400" dirty="0">
                <a:solidFill>
                  <a:srgbClr val="7F7F7F"/>
                </a:solidFill>
                <a:latin typeface="Arial"/>
                <a:cs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77231" y="3773389"/>
              <a:ext cx="2813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B318AF"/>
                  </a:solidFill>
                </a:rPr>
                <a:t>accessory protein, regulator</a:t>
              </a:r>
              <a:endParaRPr lang="en-US" dirty="0">
                <a:solidFill>
                  <a:srgbClr val="B318AF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079118" y="2466777"/>
              <a:ext cx="787782" cy="543123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6568" y="1935490"/>
              <a:ext cx="161314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90"/>
                  </a:solidFill>
                </a:rPr>
                <a:t>Digoxin</a:t>
              </a:r>
            </a:p>
            <a:p>
              <a:r>
                <a:rPr lang="en-US" sz="1600" b="1" dirty="0" smtClean="0">
                  <a:solidFill>
                    <a:srgbClr val="000090"/>
                  </a:solidFill>
                </a:rPr>
                <a:t>Specific inhibitor</a:t>
              </a:r>
              <a:endParaRPr lang="en-US" sz="1600" b="1" dirty="0">
                <a:solidFill>
                  <a:srgbClr val="00009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64552" y="690303"/>
            <a:ext cx="6426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B318AF"/>
                </a:solidFill>
              </a:rPr>
              <a:t>. </a:t>
            </a:r>
            <a:endParaRPr lang="en-US" dirty="0">
              <a:solidFill>
                <a:srgbClr val="B318A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05852" y="545644"/>
            <a:ext cx="6426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B318AF"/>
                </a:solidFill>
              </a:rPr>
              <a:t>. </a:t>
            </a:r>
            <a:endParaRPr lang="en-US" dirty="0">
              <a:solidFill>
                <a:srgbClr val="B318A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468" y="444009"/>
            <a:ext cx="7857033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²"/>
            </a:pPr>
            <a:r>
              <a:rPr lang="en-US" sz="1600" dirty="0" err="1" smtClean="0">
                <a:latin typeface="Arial"/>
                <a:cs typeface="Arial"/>
              </a:rPr>
              <a:t>Na,K</a:t>
            </a:r>
            <a:r>
              <a:rPr lang="en-US" sz="1600" dirty="0" smtClean="0">
                <a:latin typeface="Arial"/>
                <a:cs typeface="Arial"/>
              </a:rPr>
              <a:t> -ATPase  </a:t>
            </a:r>
            <a:r>
              <a:rPr lang="en-US" sz="1600" dirty="0">
                <a:latin typeface="Arial"/>
                <a:cs typeface="Arial"/>
              </a:rPr>
              <a:t>is an </a:t>
            </a:r>
            <a:r>
              <a:rPr lang="en-US" sz="1600" dirty="0" err="1">
                <a:latin typeface="Arial"/>
                <a:cs typeface="Arial"/>
              </a:rPr>
              <a:t>oligomeric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transmembrane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protein,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localized </a:t>
            </a:r>
            <a:r>
              <a:rPr lang="en-US" sz="1600" dirty="0">
                <a:latin typeface="Arial"/>
                <a:cs typeface="Arial"/>
              </a:rPr>
              <a:t>to the </a:t>
            </a:r>
            <a:r>
              <a:rPr lang="en-US" sz="1600" dirty="0" err="1">
                <a:latin typeface="Arial"/>
                <a:cs typeface="Arial"/>
              </a:rPr>
              <a:t>basolateral</a:t>
            </a:r>
            <a:r>
              <a:rPr lang="en-US" sz="1600" dirty="0">
                <a:latin typeface="Arial"/>
                <a:cs typeface="Arial"/>
              </a:rPr>
              <a:t> plasma membrane in most epithelial cells</a:t>
            </a:r>
            <a:r>
              <a:rPr lang="en-US" sz="1600" dirty="0" smtClean="0">
                <a:latin typeface="Arial"/>
                <a:cs typeface="Arial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²"/>
            </a:pPr>
            <a:r>
              <a:rPr lang="en-US" sz="1600" dirty="0" smtClean="0">
                <a:latin typeface="Arial"/>
                <a:cs typeface="Arial"/>
              </a:rPr>
              <a:t>Na,/K-</a:t>
            </a:r>
            <a:r>
              <a:rPr lang="en-US" sz="1600" dirty="0">
                <a:latin typeface="Arial"/>
                <a:cs typeface="Arial"/>
              </a:rPr>
              <a:t>ATPase </a:t>
            </a:r>
            <a:r>
              <a:rPr lang="en-US" sz="1600" dirty="0" smtClean="0">
                <a:latin typeface="Arial"/>
                <a:cs typeface="Arial"/>
              </a:rPr>
              <a:t>pumps </a:t>
            </a:r>
            <a:r>
              <a:rPr lang="en-US" sz="1600" dirty="0">
                <a:latin typeface="Arial"/>
                <a:cs typeface="Arial"/>
              </a:rPr>
              <a:t>Na+ and K+ against their physiological </a:t>
            </a:r>
            <a:r>
              <a:rPr lang="en-US" sz="1600" dirty="0" smtClean="0">
                <a:latin typeface="Arial"/>
                <a:cs typeface="Arial"/>
              </a:rPr>
              <a:t>gradients.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046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269" y="169949"/>
            <a:ext cx="6496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B318AF"/>
                </a:solidFill>
                <a:latin typeface="Arial"/>
                <a:cs typeface="Arial"/>
              </a:rPr>
              <a:t>Na,K</a:t>
            </a:r>
            <a:r>
              <a:rPr lang="en-US" b="1" dirty="0" smtClean="0">
                <a:solidFill>
                  <a:srgbClr val="B318AF"/>
                </a:solidFill>
                <a:latin typeface="Arial"/>
                <a:cs typeface="Arial"/>
              </a:rPr>
              <a:t> pump is essential for many physiological processes</a:t>
            </a:r>
            <a:endParaRPr lang="en-US" b="1" dirty="0">
              <a:solidFill>
                <a:srgbClr val="B318AF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2015" y="927101"/>
            <a:ext cx="5378395" cy="1731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²"/>
            </a:pPr>
            <a:r>
              <a:rPr lang="en-US" dirty="0" smtClean="0">
                <a:latin typeface="Arial"/>
                <a:cs typeface="Arial"/>
              </a:rPr>
              <a:t>Renal function, </a:t>
            </a:r>
            <a:r>
              <a:rPr lang="en-US" dirty="0">
                <a:latin typeface="Arial"/>
                <a:cs typeface="Arial"/>
              </a:rPr>
              <a:t>and regulation of </a:t>
            </a:r>
            <a:r>
              <a:rPr lang="en-US" dirty="0" smtClean="0">
                <a:latin typeface="Arial"/>
                <a:cs typeface="Arial"/>
              </a:rPr>
              <a:t>hypertension </a:t>
            </a:r>
            <a:r>
              <a:rPr lang="en-US" dirty="0">
                <a:latin typeface="Arial"/>
                <a:cs typeface="Arial"/>
              </a:rPr>
              <a:t>.</a:t>
            </a:r>
            <a:endParaRPr lang="en-US" dirty="0" smtClean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²"/>
            </a:pPr>
            <a:r>
              <a:rPr lang="en-US" dirty="0" smtClean="0">
                <a:latin typeface="Arial"/>
                <a:cs typeface="Arial"/>
              </a:rPr>
              <a:t>Cardiac contraction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²"/>
            </a:pPr>
            <a:r>
              <a:rPr lang="en-US" dirty="0" smtClean="0">
                <a:latin typeface="Arial"/>
                <a:cs typeface="Arial"/>
              </a:rPr>
              <a:t>Regulation of intra ocular pressure,  IOP.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/>
                <a:cs typeface="Arial"/>
              </a:rPr>
              <a:t>And many more….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5062" y="3022600"/>
            <a:ext cx="7922939" cy="3489948"/>
            <a:chOff x="475062" y="3022600"/>
            <a:chExt cx="7922939" cy="3489948"/>
          </a:xfrm>
        </p:grpSpPr>
        <p:sp>
          <p:nvSpPr>
            <p:cNvPr id="9" name="TextBox 8"/>
            <p:cNvSpPr txBox="1"/>
            <p:nvPr/>
          </p:nvSpPr>
          <p:spPr>
            <a:xfrm>
              <a:off x="475062" y="3822463"/>
              <a:ext cx="7722204" cy="441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 smtClean="0">
                  <a:solidFill>
                    <a:srgbClr val="2D0FB3"/>
                  </a:solidFill>
                  <a:latin typeface="Arial"/>
                  <a:cs typeface="Arial"/>
                </a:rPr>
                <a:t>All </a:t>
              </a:r>
              <a:r>
                <a:rPr lang="en-US" sz="1600" dirty="0">
                  <a:solidFill>
                    <a:srgbClr val="2D0FB3"/>
                  </a:solidFill>
                  <a:latin typeface="Arial"/>
                  <a:cs typeface="Arial"/>
                </a:rPr>
                <a:t>of the isoforms are expressed in a tissue and functional  specific manner</a:t>
              </a:r>
              <a:r>
                <a:rPr lang="en-US" sz="1600" dirty="0" smtClean="0"/>
                <a:t>.</a:t>
              </a:r>
              <a:endParaRPr lang="en-US" sz="1600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40968" y="3022600"/>
              <a:ext cx="7857033" cy="3489948"/>
              <a:chOff x="371302" y="2580165"/>
              <a:chExt cx="8433800" cy="3933431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5091" y="5128867"/>
                <a:ext cx="1796003" cy="114704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grpSp>
            <p:nvGrpSpPr>
              <p:cNvPr id="12" name="Group 11"/>
              <p:cNvGrpSpPr/>
              <p:nvPr/>
            </p:nvGrpSpPr>
            <p:grpSpPr>
              <a:xfrm rot="19920761">
                <a:off x="398871" y="4840107"/>
                <a:ext cx="1499653" cy="1207348"/>
                <a:chOff x="708854" y="-150726"/>
                <a:chExt cx="2669822" cy="2184400"/>
              </a:xfrm>
            </p:grpSpPr>
            <p:pic>
              <p:nvPicPr>
                <p:cNvPr id="25" name="Picture 24" descr="Screen Shot 2014-05-07 at 11.51.43 PM.png"/>
                <p:cNvPicPr>
                  <a:picLocks noChangeAspect="1"/>
                </p:cNvPicPr>
                <p:nvPr/>
              </p:nvPicPr>
              <p:blipFill>
                <a:blip r:embed="rId4">
                  <a:alphaModFix amt="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951565" y="-393437"/>
                  <a:ext cx="2184400" cy="2669822"/>
                </a:xfrm>
                <a:prstGeom prst="rect">
                  <a:avLst/>
                </a:prstGeom>
              </p:spPr>
            </p:pic>
            <p:sp>
              <p:nvSpPr>
                <p:cNvPr id="26" name="TextBox 25"/>
                <p:cNvSpPr txBox="1"/>
                <p:nvPr/>
              </p:nvSpPr>
              <p:spPr>
                <a:xfrm>
                  <a:off x="1415581" y="247563"/>
                  <a:ext cx="1226464" cy="612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atin typeface="Symbol" charset="2"/>
                      <a:cs typeface="Symbol" charset="2"/>
                    </a:rPr>
                    <a:t>a</a:t>
                  </a:r>
                  <a:r>
                    <a:rPr lang="en-US" sz="1600" b="1" dirty="0" smtClean="0">
                      <a:latin typeface="Symbol" charset="2"/>
                      <a:cs typeface="Symbol" charset="2"/>
                    </a:rPr>
                    <a:t>1/b1</a:t>
                  </a:r>
                  <a:endParaRPr lang="en-US" sz="1600" b="1" dirty="0">
                    <a:latin typeface="Symbol" charset="2"/>
                    <a:cs typeface="Symbol" charset="2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5380000" y="4554293"/>
                <a:ext cx="1543320" cy="1571378"/>
                <a:chOff x="6428398" y="2024645"/>
                <a:chExt cx="2078118" cy="2420948"/>
              </a:xfrm>
            </p:grpSpPr>
            <p:pic>
              <p:nvPicPr>
                <p:cNvPr id="21" name="Picture 20" descr="Screen Shot 2014-05-07 at 11.52.49 PM.png"/>
                <p:cNvPicPr>
                  <a:picLocks noChangeAspect="1"/>
                </p:cNvPicPr>
                <p:nvPr/>
              </p:nvPicPr>
              <p:blipFill>
                <a:blip r:embed="rId5">
                  <a:alphaModFix amt="53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200000"/>
                          </a14:imgEffect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760900">
                  <a:off x="6428398" y="2024645"/>
                  <a:ext cx="2078118" cy="2420948"/>
                </a:xfrm>
                <a:prstGeom prst="rect">
                  <a:avLst/>
                </a:prstGeom>
              </p:spPr>
            </p:pic>
            <p:sp>
              <p:nvSpPr>
                <p:cNvPr id="22" name="TextBox 21"/>
                <p:cNvSpPr txBox="1"/>
                <p:nvPr/>
              </p:nvSpPr>
              <p:spPr>
                <a:xfrm>
                  <a:off x="7321177" y="2918068"/>
                  <a:ext cx="1066179" cy="474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latin typeface="Symbol" charset="2"/>
                      <a:cs typeface="Symbol" charset="2"/>
                    </a:rPr>
                    <a:t>a1b1</a:t>
                  </a:r>
                  <a:endParaRPr lang="en-US" sz="1400" b="1" dirty="0">
                    <a:latin typeface="Symbol" charset="2"/>
                    <a:cs typeface="Symbol" charset="2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7025805" y="3556104"/>
                  <a:ext cx="853031" cy="474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 smtClean="0">
                      <a:latin typeface="Symbol" charset="2"/>
                      <a:cs typeface="Symbol" charset="2"/>
                    </a:rPr>
                    <a:t>a2/b2</a:t>
                  </a:r>
                  <a:endParaRPr lang="en-US" sz="1400" b="1" dirty="0">
                    <a:latin typeface="Symbol" charset="2"/>
                    <a:cs typeface="Symbol" charset="2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664387" y="2760057"/>
                  <a:ext cx="974967" cy="4741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latin typeface="Symbol" charset="2"/>
                      <a:cs typeface="Symbol" charset="2"/>
                    </a:rPr>
                    <a:t>a3b1</a:t>
                  </a:r>
                  <a:endParaRPr lang="en-US" sz="1400" b="1" dirty="0">
                    <a:latin typeface="Symbol" charset="2"/>
                    <a:cs typeface="Symbol" charset="2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7056695" y="5163892"/>
                <a:ext cx="1748407" cy="1349704"/>
                <a:chOff x="7056695" y="5163892"/>
                <a:chExt cx="1748407" cy="1349704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 rot="21339575">
                  <a:off x="7056695" y="5163892"/>
                  <a:ext cx="1748407" cy="1349704"/>
                  <a:chOff x="5505591" y="4185555"/>
                  <a:chExt cx="2713784" cy="1862928"/>
                </a:xfrm>
              </p:grpSpPr>
              <p:pic>
                <p:nvPicPr>
                  <p:cNvPr id="18" name="Picture 17" descr="Screen Shot 2014-05-07 at 11.53.46 PM.png"/>
                  <p:cNvPicPr>
                    <a:picLocks noChangeAspect="1"/>
                  </p:cNvPicPr>
                  <p:nvPr/>
                </p:nvPicPr>
                <p:blipFill>
                  <a:blip r:embed="rId7">
                    <a:alphaModFix amt="52000"/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rightnessContrast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05591" y="4185555"/>
                    <a:ext cx="2713784" cy="1862928"/>
                  </a:xfrm>
                  <a:prstGeom prst="rect">
                    <a:avLst/>
                  </a:prstGeom>
                </p:spPr>
              </p:pic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6398030" y="4334989"/>
                    <a:ext cx="1462360" cy="4672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latin typeface="Symbol" charset="2"/>
                        <a:cs typeface="Symbol" charset="2"/>
                      </a:rPr>
                      <a:t>a3/b1</a:t>
                    </a:r>
                    <a:endParaRPr lang="en-US" sz="1600" b="1" dirty="0">
                      <a:latin typeface="Symbol" charset="2"/>
                      <a:cs typeface="Symbol" charset="2"/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778401" y="4934670"/>
                    <a:ext cx="1069291" cy="4672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>
                        <a:latin typeface="Symbol" charset="2"/>
                        <a:cs typeface="Symbol" charset="2"/>
                      </a:rPr>
                      <a:t>a1/b1</a:t>
                    </a:r>
                  </a:p>
                </p:txBody>
              </p: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7947670" y="5762292"/>
                  <a:ext cx="688911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 smtClean="0">
                      <a:latin typeface="Symbol" charset="2"/>
                      <a:cs typeface="Symbol" charset="2"/>
                    </a:rPr>
                    <a:t>a2/</a:t>
                  </a:r>
                  <a:r>
                    <a:rPr lang="en-US" sz="1600" b="1" dirty="0">
                      <a:latin typeface="Symbol" charset="2"/>
                      <a:cs typeface="Symbol" charset="2"/>
                    </a:rPr>
                    <a:t>b1</a:t>
                  </a:r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371302" y="2580165"/>
                <a:ext cx="49305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B318AF"/>
                    </a:solidFill>
                    <a:latin typeface="Arial"/>
                    <a:cs typeface="Arial"/>
                  </a:rPr>
                  <a:t>Expression of isoforms in different tissues.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050207" y="5094680"/>
              <a:ext cx="1124111" cy="874237"/>
              <a:chOff x="2050207" y="5361380"/>
              <a:chExt cx="1124111" cy="874237"/>
            </a:xfrm>
          </p:grpSpPr>
          <p:pic>
            <p:nvPicPr>
              <p:cNvPr id="6" name="Picture 5" descr="Screen Shot 2014-05-07 at 11.56.01 PM.png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106"/>
              <a:stretch/>
            </p:blipFill>
            <p:spPr>
              <a:xfrm rot="21022431">
                <a:off x="2050207" y="5361380"/>
                <a:ext cx="1052012" cy="874237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 rot="21022431">
                <a:off x="2494368" y="5761827"/>
                <a:ext cx="6799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latin typeface="Symbol" charset="2"/>
                    <a:cs typeface="Symbol" charset="2"/>
                  </a:rPr>
                  <a:t>a2/b3</a:t>
                </a:r>
                <a:endParaRPr lang="en-US" sz="1200" b="1" dirty="0">
                  <a:latin typeface="Symbol" charset="2"/>
                  <a:cs typeface="Symbol" charset="2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410566" y="5482161"/>
                <a:ext cx="7573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Symbol" charset="2"/>
                    <a:cs typeface="Symbol" charset="2"/>
                  </a:rPr>
                  <a:t>a</a:t>
                </a:r>
                <a:r>
                  <a:rPr lang="en-US" sz="1200" b="1" dirty="0" smtClean="0">
                    <a:latin typeface="Symbol" charset="2"/>
                    <a:cs typeface="Symbol" charset="2"/>
                  </a:rPr>
                  <a:t>1/b1</a:t>
                </a:r>
                <a:endParaRPr lang="en-US" sz="1200" b="1" dirty="0">
                  <a:latin typeface="Symbol" charset="2"/>
                  <a:cs typeface="Symbol" charset="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148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56" y="2067551"/>
            <a:ext cx="7498601" cy="336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39763" y="835025"/>
            <a:ext cx="7789851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800" dirty="0">
                <a:latin typeface="Arial"/>
                <a:cs typeface="Arial"/>
              </a:rPr>
              <a:t>The cardiac glycosides are an important class of naturally occurring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dirty="0">
                <a:latin typeface="Arial"/>
                <a:cs typeface="Arial"/>
              </a:rPr>
              <a:t> drugs whose actions include both beneficial and toxic effects on the heart. 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362200" y="282575"/>
            <a:ext cx="3717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7811BA"/>
                </a:solidFill>
                <a:latin typeface="Arial"/>
                <a:cs typeface="Arial"/>
              </a:rPr>
              <a:t>Cardiac glycosides (CG)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2522" y="3217866"/>
            <a:ext cx="156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0FB3"/>
                </a:solidFill>
                <a:latin typeface="Arial"/>
                <a:cs typeface="Arial"/>
              </a:rPr>
              <a:t>Lactone ring</a:t>
            </a:r>
            <a:endParaRPr lang="en-US" b="1" dirty="0">
              <a:solidFill>
                <a:srgbClr val="2D0FB3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9982" y="4050268"/>
            <a:ext cx="97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Steroid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8815" y="5539797"/>
            <a:ext cx="109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"/>
                <a:cs typeface="Arial"/>
              </a:rPr>
              <a:t>Glycone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580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6044062" y="1623956"/>
            <a:ext cx="954490" cy="37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Digoxin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7315200" y="503555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5400" y="723900"/>
            <a:ext cx="3098800" cy="3898900"/>
            <a:chOff x="-137" y="0"/>
            <a:chExt cx="2202" cy="2998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-137" y="0"/>
              <a:ext cx="1542" cy="1440"/>
              <a:chOff x="206" y="96"/>
              <a:chExt cx="1297" cy="1322"/>
            </a:xfrm>
          </p:grpSpPr>
          <p:pic>
            <p:nvPicPr>
              <p:cNvPr id="7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96"/>
                <a:ext cx="1023" cy="1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11"/>
              <p:cNvSpPr txBox="1">
                <a:spLocks noChangeArrowheads="1"/>
              </p:cNvSpPr>
              <p:nvPr/>
            </p:nvSpPr>
            <p:spPr bwMode="auto">
              <a:xfrm>
                <a:off x="206" y="96"/>
                <a:ext cx="13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180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96" y="1538"/>
              <a:ext cx="1969" cy="1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Withering W (1785). </a:t>
              </a:r>
            </a:p>
            <a:p>
              <a:pPr eaLnBrk="1" hangingPunct="1"/>
              <a:r>
                <a:rPr lang="ja-JP" altLang="en-US" sz="160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“</a:t>
              </a:r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An account of the </a:t>
              </a:r>
            </a:p>
            <a:p>
              <a:pPr eaLnBrk="1" hangingPunct="1"/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foxglove and some </a:t>
              </a:r>
            </a:p>
            <a:p>
              <a:pPr eaLnBrk="1" hangingPunct="1"/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of its medical uses: </a:t>
              </a:r>
            </a:p>
            <a:p>
              <a:pPr eaLnBrk="1" hangingPunct="1"/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with practical remarks </a:t>
              </a:r>
            </a:p>
            <a:p>
              <a:pPr eaLnBrk="1" hangingPunct="1"/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on dropsy and other</a:t>
              </a:r>
            </a:p>
            <a:p>
              <a:pPr eaLnBrk="1" hangingPunct="1"/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 diseases.</a:t>
              </a:r>
              <a:r>
                <a:rPr lang="ja-JP" altLang="en-US" sz="160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”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32200" y="1507500"/>
            <a:ext cx="5363268" cy="2010688"/>
            <a:chOff x="3078098" y="1286248"/>
            <a:chExt cx="5363268" cy="2010688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3078098" y="1286248"/>
              <a:ext cx="1981375" cy="2010688"/>
              <a:chOff x="1885" y="912"/>
              <a:chExt cx="1735" cy="2256"/>
            </a:xfrm>
          </p:grpSpPr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912"/>
                <a:ext cx="1216" cy="1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1885" y="2754"/>
                <a:ext cx="1735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sz="1800" b="0" dirty="0">
                    <a:solidFill>
                      <a:schemeClr val="tx2">
                        <a:lumMod val="75000"/>
                      </a:schemeClr>
                    </a:solidFill>
                    <a:latin typeface="Arial"/>
                    <a:cs typeface="Arial"/>
                  </a:rPr>
                  <a:t>Digitalis </a:t>
                </a:r>
                <a:r>
                  <a:rPr lang="en-GB" sz="1800" b="0" dirty="0" err="1">
                    <a:solidFill>
                      <a:schemeClr val="tx2">
                        <a:lumMod val="75000"/>
                      </a:schemeClr>
                    </a:solidFill>
                    <a:latin typeface="Arial"/>
                    <a:cs typeface="Arial"/>
                  </a:rPr>
                  <a:t>purpurea</a:t>
                </a:r>
                <a:endParaRPr lang="en-GB" sz="1800" b="0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9845" y="1380067"/>
              <a:ext cx="3651521" cy="126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302290" y="4766687"/>
            <a:ext cx="4533888" cy="1712356"/>
            <a:chOff x="173350" y="4649790"/>
            <a:chExt cx="4533888" cy="1712356"/>
          </a:xfrm>
        </p:grpSpPr>
        <p:pic>
          <p:nvPicPr>
            <p:cNvPr id="15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0" y="4649790"/>
              <a:ext cx="2032000" cy="136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25"/>
            <p:cNvSpPr>
              <a:spLocks noChangeArrowheads="1"/>
            </p:cNvSpPr>
            <p:nvPr/>
          </p:nvSpPr>
          <p:spPr bwMode="auto">
            <a:xfrm>
              <a:off x="211438" y="5992814"/>
              <a:ext cx="449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dirty="0" err="1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Bufo</a:t>
              </a:r>
              <a:r>
                <a:rPr lang="en-GB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GB" dirty="0" err="1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bufo</a:t>
              </a:r>
              <a:r>
                <a:rPr lang="en-GB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                          </a:t>
              </a:r>
              <a:r>
                <a:rPr lang="en-GB" dirty="0" err="1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Bufalin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5194" y="4927648"/>
              <a:ext cx="2245272" cy="1049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6091945" y="3708251"/>
            <a:ext cx="2912523" cy="2938449"/>
            <a:chOff x="5852064" y="3390901"/>
            <a:chExt cx="2912523" cy="2938449"/>
          </a:xfrm>
        </p:grpSpPr>
        <p:grpSp>
          <p:nvGrpSpPr>
            <p:cNvPr id="19" name="Group 28"/>
            <p:cNvGrpSpPr>
              <a:grpSpLocks/>
            </p:cNvGrpSpPr>
            <p:nvPr/>
          </p:nvGrpSpPr>
          <p:grpSpPr bwMode="auto">
            <a:xfrm>
              <a:off x="6286502" y="3390901"/>
              <a:ext cx="2263776" cy="1620838"/>
              <a:chOff x="4056" y="2276"/>
              <a:chExt cx="1426" cy="1021"/>
            </a:xfrm>
          </p:grpSpPr>
          <p:pic>
            <p:nvPicPr>
              <p:cNvPr id="22" name="Picture 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8" y="2276"/>
                <a:ext cx="1104" cy="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Rectangle 27"/>
              <p:cNvSpPr>
                <a:spLocks noChangeArrowheads="1"/>
              </p:cNvSpPr>
              <p:nvPr/>
            </p:nvSpPr>
            <p:spPr bwMode="auto">
              <a:xfrm>
                <a:off x="4056" y="3064"/>
                <a:ext cx="142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dirty="0" err="1">
                    <a:solidFill>
                      <a:schemeClr val="tx2">
                        <a:lumMod val="75000"/>
                      </a:schemeClr>
                    </a:solidFill>
                    <a:latin typeface="Arial"/>
                    <a:cs typeface="Arial"/>
                  </a:rPr>
                  <a:t>Strophanthus</a:t>
                </a:r>
                <a:r>
                  <a:rPr lang="en-GB" dirty="0">
                    <a:solidFill>
                      <a:schemeClr val="tx2">
                        <a:lumMod val="75000"/>
                      </a:schemeClr>
                    </a:solidFill>
                    <a:latin typeface="Arial"/>
                    <a:cs typeface="Arial"/>
                  </a:rPr>
                  <a:t> </a:t>
                </a:r>
                <a:r>
                  <a:rPr lang="en-GB" dirty="0" err="1">
                    <a:solidFill>
                      <a:schemeClr val="tx2">
                        <a:lumMod val="75000"/>
                      </a:schemeClr>
                    </a:solidFill>
                    <a:latin typeface="Arial"/>
                    <a:cs typeface="Arial"/>
                  </a:rPr>
                  <a:t>gratus</a:t>
                </a:r>
                <a:endParaRPr lang="en-US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7247470" y="5833517"/>
              <a:ext cx="10572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dirty="0" err="1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Ouabain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pic>
          <p:nvPicPr>
            <p:cNvPr id="21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2064" y="5020718"/>
              <a:ext cx="2912523" cy="1308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83828" y="145990"/>
            <a:ext cx="83973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B318AF"/>
                </a:solidFill>
                <a:latin typeface="Arial"/>
                <a:cs typeface="Arial"/>
              </a:rPr>
              <a:t>Cardiac </a:t>
            </a:r>
            <a:r>
              <a:rPr lang="en-US" b="1" dirty="0" smtClean="0">
                <a:solidFill>
                  <a:srgbClr val="B318AF"/>
                </a:solidFill>
                <a:latin typeface="Arial"/>
                <a:cs typeface="Arial"/>
              </a:rPr>
              <a:t>glycosides, </a:t>
            </a:r>
            <a:r>
              <a:rPr lang="en-US" sz="2000" b="1" dirty="0">
                <a:solidFill>
                  <a:srgbClr val="B318AF"/>
                </a:solidFill>
                <a:latin typeface="Arial"/>
                <a:cs typeface="Arial"/>
              </a:rPr>
              <a:t>naturally occurring in </a:t>
            </a:r>
            <a:r>
              <a:rPr lang="en-US" sz="2000" b="1" dirty="0" smtClean="0">
                <a:solidFill>
                  <a:srgbClr val="B318AF"/>
                </a:solidFill>
                <a:latin typeface="Arial"/>
                <a:cs typeface="Arial"/>
              </a:rPr>
              <a:t>plants and animals.</a:t>
            </a:r>
            <a:endParaRPr lang="en-US" sz="2000" b="1" dirty="0">
              <a:solidFill>
                <a:srgbClr val="B318A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574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412" y="279400"/>
            <a:ext cx="9103072" cy="344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Arial"/>
                <a:cs typeface="Arial"/>
              </a:rPr>
              <a:t>             </a:t>
            </a:r>
            <a:r>
              <a:rPr lang="en-US" b="1" dirty="0" smtClean="0">
                <a:solidFill>
                  <a:srgbClr val="6412D9"/>
                </a:solidFill>
                <a:latin typeface="Arial"/>
                <a:cs typeface="Arial"/>
              </a:rPr>
              <a:t> Cardiac </a:t>
            </a:r>
            <a:r>
              <a:rPr lang="en-US" b="1" dirty="0">
                <a:solidFill>
                  <a:srgbClr val="6412D9"/>
                </a:solidFill>
                <a:latin typeface="Arial"/>
                <a:cs typeface="Arial"/>
              </a:rPr>
              <a:t>glycosides have a long history of </a:t>
            </a:r>
            <a:r>
              <a:rPr lang="en-US" b="1" dirty="0" smtClean="0">
                <a:solidFill>
                  <a:srgbClr val="6412D9"/>
                </a:solidFill>
                <a:latin typeface="Arial"/>
                <a:cs typeface="Arial"/>
              </a:rPr>
              <a:t>therapeutic application</a:t>
            </a:r>
            <a:r>
              <a:rPr lang="en-US" b="1" dirty="0">
                <a:solidFill>
                  <a:srgbClr val="6412D9"/>
                </a:solidFill>
                <a:latin typeface="Arial"/>
                <a:cs typeface="Arial"/>
              </a:rPr>
              <a:t>. </a:t>
            </a:r>
            <a:endParaRPr lang="en-US" b="1" dirty="0" smtClean="0">
              <a:solidFill>
                <a:srgbClr val="6412D9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²"/>
            </a:pPr>
            <a:endParaRPr lang="en-US" sz="1600" dirty="0" smtClean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²"/>
            </a:pPr>
            <a:r>
              <a:rPr lang="en-US" sz="1600" dirty="0" smtClean="0">
                <a:latin typeface="Arial"/>
                <a:cs typeface="Arial"/>
              </a:rPr>
              <a:t>   Plants </a:t>
            </a:r>
            <a:r>
              <a:rPr lang="en-US" sz="1600" dirty="0">
                <a:latin typeface="Arial"/>
                <a:cs typeface="Arial"/>
              </a:rPr>
              <a:t>containing cardiac steroids have been used as poisons and heart drugs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/>
                <a:cs typeface="Arial"/>
              </a:rPr>
              <a:t>  </a:t>
            </a:r>
            <a:r>
              <a:rPr lang="en-US" sz="1600" dirty="0" smtClean="0">
                <a:latin typeface="Arial"/>
                <a:cs typeface="Arial"/>
              </a:rPr>
              <a:t>      </a:t>
            </a:r>
            <a:r>
              <a:rPr lang="en-US" sz="1600" dirty="0">
                <a:latin typeface="Arial"/>
                <a:cs typeface="Arial"/>
              </a:rPr>
              <a:t>at least since 1500 B.C. </a:t>
            </a:r>
            <a:endParaRPr lang="en-US" sz="1600" dirty="0" smtClean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²"/>
            </a:pPr>
            <a:r>
              <a:rPr lang="en-US" sz="1600" dirty="0" smtClean="0">
                <a:latin typeface="Arial"/>
                <a:cs typeface="Arial"/>
              </a:rPr>
              <a:t> The </a:t>
            </a:r>
            <a:r>
              <a:rPr lang="en-US" sz="1600" dirty="0">
                <a:latin typeface="Arial"/>
                <a:cs typeface="Arial"/>
              </a:rPr>
              <a:t>early understanding of their </a:t>
            </a:r>
            <a:r>
              <a:rPr lang="en-US" sz="1600" dirty="0" smtClean="0">
                <a:latin typeface="Arial"/>
                <a:cs typeface="Arial"/>
              </a:rPr>
              <a:t>positive inotropic </a:t>
            </a:r>
            <a:r>
              <a:rPr lang="en-US" sz="1600" dirty="0">
                <a:latin typeface="Arial"/>
                <a:cs typeface="Arial"/>
              </a:rPr>
              <a:t>effects facilitated their use as effective </a:t>
            </a:r>
            <a:endParaRPr lang="en-US" sz="16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    drugs for the </a:t>
            </a:r>
            <a:r>
              <a:rPr lang="en-US" sz="1600" dirty="0">
                <a:latin typeface="Arial"/>
                <a:cs typeface="Arial"/>
              </a:rPr>
              <a:t>treatment of heart-related </a:t>
            </a:r>
            <a:r>
              <a:rPr lang="en-US" sz="1600" dirty="0" smtClean="0">
                <a:latin typeface="Arial"/>
                <a:cs typeface="Arial"/>
              </a:rPr>
              <a:t>pathologies, yet </a:t>
            </a:r>
            <a:r>
              <a:rPr lang="en-US" sz="1600" dirty="0">
                <a:latin typeface="Arial"/>
                <a:cs typeface="Arial"/>
              </a:rPr>
              <a:t>their toxicity remains a serious problem.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²"/>
            </a:pPr>
            <a:r>
              <a:rPr lang="en-US" sz="1600" dirty="0" smtClean="0">
                <a:latin typeface="Arial"/>
                <a:cs typeface="Arial"/>
              </a:rPr>
              <a:t>More </a:t>
            </a:r>
            <a:r>
              <a:rPr lang="en-US" sz="1600" dirty="0">
                <a:latin typeface="Arial"/>
                <a:cs typeface="Arial"/>
              </a:rPr>
              <a:t>recently</a:t>
            </a:r>
            <a:r>
              <a:rPr lang="en-US" sz="1600" dirty="0" smtClean="0">
                <a:latin typeface="Arial"/>
                <a:cs typeface="Arial"/>
              </a:rPr>
              <a:t>, considerable </a:t>
            </a:r>
            <a:r>
              <a:rPr lang="en-US" sz="1600" dirty="0">
                <a:latin typeface="Arial"/>
                <a:cs typeface="Arial"/>
              </a:rPr>
              <a:t>in vitro, in vivo and epidemiological </a:t>
            </a:r>
            <a:r>
              <a:rPr lang="en-US" sz="1600" dirty="0" smtClean="0">
                <a:latin typeface="Arial"/>
                <a:cs typeface="Arial"/>
              </a:rPr>
              <a:t>data support </a:t>
            </a:r>
            <a:r>
              <a:rPr lang="en-US" sz="1600" dirty="0">
                <a:latin typeface="Arial"/>
                <a:cs typeface="Arial"/>
              </a:rPr>
              <a:t>novel roles </a:t>
            </a:r>
            <a:endParaRPr lang="en-US" sz="16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Arial"/>
                <a:cs typeface="Arial"/>
              </a:rPr>
              <a:t>     for CG’s  such as inducing </a:t>
            </a:r>
            <a:r>
              <a:rPr lang="en-US" sz="1600" dirty="0">
                <a:latin typeface="Arial"/>
                <a:cs typeface="Arial"/>
              </a:rPr>
              <a:t>apoptosis and inhibit the growth of cancer </a:t>
            </a:r>
            <a:r>
              <a:rPr lang="en-US" sz="1600" dirty="0" smtClean="0">
                <a:latin typeface="Arial"/>
                <a:cs typeface="Arial"/>
              </a:rPr>
              <a:t>cell lines. 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7800" y="4127500"/>
            <a:ext cx="8966200" cy="2205454"/>
            <a:chOff x="177800" y="4381500"/>
            <a:chExt cx="8966200" cy="2205454"/>
          </a:xfrm>
        </p:grpSpPr>
        <p:pic>
          <p:nvPicPr>
            <p:cNvPr id="8" name="Picture 7" descr="Screen Shot 2014-09-20 at 12.49.46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5" t="7056"/>
            <a:stretch/>
          </p:blipFill>
          <p:spPr>
            <a:xfrm>
              <a:off x="177800" y="4381500"/>
              <a:ext cx="8966200" cy="203187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92200" y="6248400"/>
              <a:ext cx="8056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Control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75100" y="6248400"/>
              <a:ext cx="10633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+10uM CG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64400" y="6248400"/>
              <a:ext cx="10633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+20uM CG</a:t>
              </a:r>
              <a:endParaRPr lang="en-US" sz="16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648712" y="6407665"/>
            <a:ext cx="346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Liang‑</a:t>
            </a:r>
            <a:r>
              <a:rPr lang="en-US" sz="1600" dirty="0" err="1"/>
              <a:t>Fei</a:t>
            </a:r>
            <a:r>
              <a:rPr lang="en-US" sz="1600" dirty="0"/>
              <a:t> </a:t>
            </a:r>
            <a:r>
              <a:rPr lang="en-US" sz="1600" dirty="0" err="1"/>
              <a:t>Ye</a:t>
            </a:r>
            <a:r>
              <a:rPr lang="en-US" sz="1600" dirty="0" err="1" smtClean="0"/>
              <a:t>,et</a:t>
            </a:r>
            <a:r>
              <a:rPr lang="en-US" sz="1600" dirty="0" smtClean="0"/>
              <a:t> al.2013 Oncology letters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9846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2629" y="425948"/>
            <a:ext cx="8544456" cy="5873983"/>
            <a:chOff x="172629" y="845048"/>
            <a:chExt cx="8544456" cy="5873983"/>
          </a:xfrm>
        </p:grpSpPr>
        <p:pic>
          <p:nvPicPr>
            <p:cNvPr id="2" name="Picture 1" descr="Screen Shot 2014-09-18 at 3.07.24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8" r="21118" b="14385"/>
            <a:stretch/>
          </p:blipFill>
          <p:spPr>
            <a:xfrm>
              <a:off x="172629" y="845048"/>
              <a:ext cx="8544456" cy="587398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393025" y="1001518"/>
              <a:ext cx="17946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Slingerland</a:t>
              </a:r>
              <a:r>
                <a:rPr lang="en-US" sz="1600" dirty="0"/>
                <a:t> </a:t>
              </a:r>
              <a:r>
                <a:rPr lang="en-US" sz="1600" dirty="0" smtClean="0"/>
                <a:t>M. </a:t>
              </a:r>
              <a:r>
                <a:rPr lang="en-US" sz="1600" dirty="0"/>
                <a:t>et al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41118" y="2867004"/>
              <a:ext cx="802950" cy="523220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Na</a:t>
              </a:r>
              <a:r>
                <a:rPr lang="en-US" sz="1400" baseline="30000" dirty="0" err="1" smtClean="0"/>
                <a:t>+</a:t>
              </a:r>
              <a:r>
                <a:rPr lang="en-US" sz="1400" dirty="0" err="1" smtClean="0"/>
                <a:t>,K</a:t>
              </a:r>
              <a:r>
                <a:rPr lang="en-US" sz="1400" baseline="30000" dirty="0" smtClean="0"/>
                <a:t>+</a:t>
              </a:r>
              <a:r>
                <a:rPr lang="en-US" sz="1400" dirty="0" smtClean="0"/>
                <a:t> </a:t>
              </a:r>
            </a:p>
            <a:p>
              <a:r>
                <a:rPr lang="en-US" sz="1400" dirty="0" smtClean="0"/>
                <a:t>ATPase</a:t>
              </a:r>
              <a:endParaRPr lang="en-US" sz="1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92751" y="2873354"/>
              <a:ext cx="884815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Na</a:t>
              </a:r>
              <a:r>
                <a:rPr lang="en-US" sz="1400" baseline="30000" dirty="0" smtClean="0"/>
                <a:t>+</a:t>
              </a:r>
              <a:r>
                <a:rPr lang="en-US" sz="1400" dirty="0" smtClean="0"/>
                <a:t>/Ca</a:t>
              </a:r>
              <a:r>
                <a:rPr lang="en-US" sz="1400" baseline="30000" dirty="0" smtClean="0"/>
                <a:t>+2</a:t>
              </a:r>
            </a:p>
            <a:p>
              <a:r>
                <a:rPr lang="en-US" sz="1400" dirty="0" err="1"/>
                <a:t>e</a:t>
              </a:r>
              <a:r>
                <a:rPr lang="en-US" sz="1400" dirty="0" err="1" smtClean="0"/>
                <a:t>xchang</a:t>
              </a:r>
              <a:r>
                <a:rPr lang="en-US" sz="1400" dirty="0" smtClean="0"/>
                <a:t>.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12001" y="2873354"/>
              <a:ext cx="837999" cy="523220"/>
            </a:xfrm>
            <a:prstGeom prst="rect">
              <a:avLst/>
            </a:prstGeom>
            <a:solidFill>
              <a:srgbClr val="31C2C4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Na</a:t>
              </a:r>
              <a:r>
                <a:rPr lang="en-US" sz="1400" baseline="30000" dirty="0" smtClean="0"/>
                <a:t>+</a:t>
              </a:r>
              <a:r>
                <a:rPr lang="en-US" sz="1400" dirty="0" smtClean="0"/>
                <a:t>/H</a:t>
              </a:r>
              <a:r>
                <a:rPr lang="en-US" sz="1400" baseline="30000" dirty="0" smtClean="0"/>
                <a:t>+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exchang</a:t>
              </a:r>
              <a:r>
                <a:rPr lang="en-US" sz="1400" dirty="0" smtClean="0"/>
                <a:t>.</a:t>
              </a:r>
              <a:endParaRPr lang="en-US" sz="14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68665" y="107434"/>
            <a:ext cx="5522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A06C8"/>
                </a:solidFill>
              </a:rPr>
              <a:t>Proposed mode of action of cardiac glycosides, </a:t>
            </a:r>
            <a:r>
              <a:rPr lang="en-US" sz="2000" b="1" dirty="0" smtClean="0">
                <a:solidFill>
                  <a:srgbClr val="FF0000"/>
                </a:solidFill>
              </a:rPr>
              <a:t>CG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1" y="6111440"/>
            <a:ext cx="850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412D9"/>
                </a:solidFill>
              </a:rPr>
              <a:t>The decrease </a:t>
            </a:r>
            <a:r>
              <a:rPr lang="en-US" b="1" dirty="0">
                <a:solidFill>
                  <a:srgbClr val="6412D9"/>
                </a:solidFill>
              </a:rPr>
              <a:t>in intracellular K+ and increase in intracellular Na</a:t>
            </a:r>
            <a:r>
              <a:rPr lang="en-US" b="1" dirty="0" smtClean="0">
                <a:solidFill>
                  <a:srgbClr val="6412D9"/>
                </a:solidFill>
              </a:rPr>
              <a:t>+ and </a:t>
            </a:r>
            <a:r>
              <a:rPr lang="en-US" b="1" dirty="0">
                <a:solidFill>
                  <a:srgbClr val="6412D9"/>
                </a:solidFill>
              </a:rPr>
              <a:t>Ca2+ following inhibition of the Na+/K+-ATPase </a:t>
            </a:r>
            <a:r>
              <a:rPr lang="en-US" b="1" dirty="0" smtClean="0">
                <a:solidFill>
                  <a:srgbClr val="6412D9"/>
                </a:solidFill>
              </a:rPr>
              <a:t>may induce apoptosis</a:t>
            </a:r>
            <a:endParaRPr lang="en-US" b="1" dirty="0">
              <a:solidFill>
                <a:srgbClr val="6412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3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15 at 2.29.3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2778" r="3931" b="23380"/>
          <a:stretch/>
        </p:blipFill>
        <p:spPr>
          <a:xfrm>
            <a:off x="152139" y="1190434"/>
            <a:ext cx="5847880" cy="47151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8125" y="206375"/>
            <a:ext cx="5896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6412D9"/>
                </a:solidFill>
                <a:latin typeface="Arial"/>
                <a:cs typeface="Arial"/>
              </a:rPr>
              <a:t>Na,K</a:t>
            </a:r>
            <a:r>
              <a:rPr lang="en-US" sz="2000" b="1" dirty="0" smtClean="0">
                <a:solidFill>
                  <a:srgbClr val="6412D9"/>
                </a:solidFill>
                <a:latin typeface="Arial"/>
                <a:cs typeface="Arial"/>
              </a:rPr>
              <a:t>-ATPase as a versatile signal transducer ?</a:t>
            </a:r>
            <a:endParaRPr lang="en-US" sz="2000" b="1" dirty="0">
              <a:solidFill>
                <a:srgbClr val="6412D9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0019" y="1354571"/>
            <a:ext cx="3035300" cy="4031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Na+/K+-ATPase may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/>
                <a:cs typeface="Arial"/>
              </a:rPr>
              <a:t>also act as a signal transducer. When intact cells are exposed </a:t>
            </a:r>
            <a:r>
              <a:rPr lang="en-US" sz="1600" dirty="0" smtClean="0">
                <a:latin typeface="Arial"/>
                <a:cs typeface="Arial"/>
              </a:rPr>
              <a:t>to digitalis </a:t>
            </a:r>
            <a:r>
              <a:rPr lang="en-US" sz="1600" dirty="0">
                <a:latin typeface="Arial"/>
                <a:cs typeface="Arial"/>
              </a:rPr>
              <a:t>drugs (e.g., </a:t>
            </a:r>
            <a:r>
              <a:rPr lang="en-US" sz="1600" dirty="0" err="1">
                <a:latin typeface="Arial"/>
                <a:cs typeface="Arial"/>
              </a:rPr>
              <a:t>ouabain</a:t>
            </a:r>
            <a:r>
              <a:rPr lang="en-US" sz="1600" dirty="0">
                <a:latin typeface="Arial"/>
                <a:cs typeface="Arial"/>
              </a:rPr>
              <a:t> and digoxin) </a:t>
            </a:r>
            <a:r>
              <a:rPr lang="en-US" sz="1600" dirty="0" smtClean="0">
                <a:latin typeface="Arial"/>
                <a:cs typeface="Arial"/>
              </a:rPr>
              <a:t>specific </a:t>
            </a:r>
            <a:r>
              <a:rPr lang="en-US" sz="1600" dirty="0">
                <a:latin typeface="Arial"/>
                <a:cs typeface="Arial"/>
              </a:rPr>
              <a:t>inhibitors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/>
                <a:cs typeface="Arial"/>
              </a:rPr>
              <a:t>of this enzyme </a:t>
            </a:r>
            <a:r>
              <a:rPr lang="en-US" sz="1600" dirty="0" smtClean="0">
                <a:latin typeface="Arial"/>
                <a:cs typeface="Arial"/>
              </a:rPr>
              <a:t>various </a:t>
            </a:r>
            <a:r>
              <a:rPr lang="en-US" sz="1600" dirty="0">
                <a:latin typeface="Arial"/>
                <a:cs typeface="Arial"/>
              </a:rPr>
              <a:t>cell signaling pathways are </a:t>
            </a:r>
            <a:r>
              <a:rPr lang="en-US" sz="1600" dirty="0" smtClean="0">
                <a:latin typeface="Arial"/>
                <a:cs typeface="Arial"/>
              </a:rPr>
              <a:t>activated leading </a:t>
            </a:r>
            <a:r>
              <a:rPr lang="en-US" sz="1600" dirty="0">
                <a:latin typeface="Arial"/>
                <a:cs typeface="Arial"/>
              </a:rPr>
              <a:t>to highly cell-specific down-stream </a:t>
            </a:r>
            <a:r>
              <a:rPr lang="en-US" sz="1600" dirty="0" smtClean="0">
                <a:latin typeface="Arial"/>
                <a:cs typeface="Arial"/>
              </a:rPr>
              <a:t>consequences.</a:t>
            </a:r>
            <a:endParaRPr lang="en-US" sz="1600" dirty="0">
              <a:latin typeface="Arial"/>
              <a:cs typeface="Arial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350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2118</Words>
  <Application>Microsoft Macintosh PowerPoint</Application>
  <PresentationFormat>On-screen Show (4:3)</PresentationFormat>
  <Paragraphs>385</Paragraphs>
  <Slides>25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תרשים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WIS</dc:creator>
  <cp:lastModifiedBy>WIS</cp:lastModifiedBy>
  <cp:revision>55</cp:revision>
  <dcterms:created xsi:type="dcterms:W3CDTF">2014-09-23T12:07:21Z</dcterms:created>
  <dcterms:modified xsi:type="dcterms:W3CDTF">2014-09-25T15:30:35Z</dcterms:modified>
</cp:coreProperties>
</file>