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77" r:id="rId5"/>
    <p:sldId id="460" r:id="rId6"/>
    <p:sldId id="462" r:id="rId7"/>
    <p:sldId id="431" r:id="rId8"/>
    <p:sldId id="433" r:id="rId9"/>
    <p:sldId id="463" r:id="rId10"/>
    <p:sldId id="441" r:id="rId11"/>
    <p:sldId id="466" r:id="rId12"/>
    <p:sldId id="469" r:id="rId13"/>
    <p:sldId id="470" r:id="rId14"/>
    <p:sldId id="467" r:id="rId15"/>
    <p:sldId id="424" r:id="rId16"/>
    <p:sldId id="468" r:id="rId17"/>
    <p:sldId id="464" r:id="rId18"/>
    <p:sldId id="465" r:id="rId19"/>
    <p:sldId id="471" r:id="rId20"/>
    <p:sldId id="432" r:id="rId21"/>
    <p:sldId id="343" r:id="rId22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23">
          <p15:clr>
            <a:srgbClr val="A4A3A4"/>
          </p15:clr>
        </p15:guide>
        <p15:guide id="2" orient="horz" pos="821">
          <p15:clr>
            <a:srgbClr val="A4A3A4"/>
          </p15:clr>
        </p15:guide>
        <p15:guide id="3" orient="horz" pos="3011">
          <p15:clr>
            <a:srgbClr val="A4A3A4"/>
          </p15:clr>
        </p15:guide>
        <p15:guide id="4" orient="horz" pos="571">
          <p15:clr>
            <a:srgbClr val="A4A3A4"/>
          </p15:clr>
        </p15:guide>
        <p15:guide id="5" pos="286">
          <p15:clr>
            <a:srgbClr val="A4A3A4"/>
          </p15:clr>
        </p15:guide>
        <p15:guide id="6" pos="4798">
          <p15:clr>
            <a:srgbClr val="A4A3A4"/>
          </p15:clr>
        </p15:guide>
        <p15:guide id="7" pos="5475">
          <p15:clr>
            <a:srgbClr val="A4A3A4"/>
          </p15:clr>
        </p15:guide>
        <p15:guide id="8" pos="5614">
          <p15:clr>
            <a:srgbClr val="A4A3A4"/>
          </p15:clr>
        </p15:guide>
        <p15:guide id="9" pos="49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CBEC0"/>
    <a:srgbClr val="000000"/>
    <a:srgbClr val="252525"/>
    <a:srgbClr val="5A5A5A"/>
    <a:srgbClr val="579ED2"/>
    <a:srgbClr val="001C2A"/>
    <a:srgbClr val="FFB9B9"/>
    <a:srgbClr val="699F76"/>
    <a:srgbClr val="A0CCEA"/>
    <a:srgbClr val="BD002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334" autoAdjust="0"/>
    <p:restoredTop sz="9640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-378" y="-90"/>
      </p:cViewPr>
      <p:guideLst>
        <p:guide orient="horz" pos="623"/>
        <p:guide orient="horz" pos="821"/>
        <p:guide orient="horz" pos="3011"/>
        <p:guide orient="horz" pos="571"/>
        <p:guide pos="286"/>
        <p:guide pos="4798"/>
        <p:guide pos="5475"/>
        <p:guide pos="5614"/>
        <p:guide pos="49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notesViewPr>
    <p:cSldViewPr snapToGrid="0" snapToObjects="1">
      <p:cViewPr varScale="1">
        <p:scale>
          <a:sx n="87" d="100"/>
          <a:sy n="87" d="100"/>
        </p:scale>
        <p:origin x="7554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15C49C3C-12C3-4BF0-84B9-B7F17F66A096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6" y="9371332"/>
            <a:ext cx="2919565" cy="494981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70FE8E67-C56C-413C-A620-8422AA3856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16378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626" y="1"/>
            <a:ext cx="2919565" cy="493395"/>
          </a:xfrm>
          <a:prstGeom prst="rect">
            <a:avLst/>
          </a:prstGeom>
        </p:spPr>
        <p:txBody>
          <a:bodyPr vert="horz" lIns="91065" tIns="45533" rIns="91065" bIns="45533" rtlCol="0"/>
          <a:lstStyle>
            <a:lvl1pPr algn="r">
              <a:defRPr sz="1200"/>
            </a:lvl1pPr>
          </a:lstStyle>
          <a:p>
            <a:fld id="{406FCF7D-EB8B-4356-B2FF-DDD026F10E6F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65" tIns="45533" rIns="91065" bIns="4553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262" y="4686459"/>
            <a:ext cx="5389240" cy="4440555"/>
          </a:xfrm>
          <a:prstGeom prst="rect">
            <a:avLst/>
          </a:prstGeom>
        </p:spPr>
        <p:txBody>
          <a:bodyPr vert="horz" lIns="91065" tIns="45533" rIns="91065" bIns="4553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626" y="9371332"/>
            <a:ext cx="2919565" cy="493394"/>
          </a:xfrm>
          <a:prstGeom prst="rect">
            <a:avLst/>
          </a:prstGeom>
        </p:spPr>
        <p:txBody>
          <a:bodyPr vert="horz" lIns="91065" tIns="45533" rIns="91065" bIns="45533" rtlCol="0" anchor="b"/>
          <a:lstStyle>
            <a:lvl1pPr algn="r">
              <a:defRPr sz="1200"/>
            </a:lvl1pPr>
          </a:lstStyle>
          <a:p>
            <a:fld id="{FB58364D-9E47-434C-8B62-986E11F8E9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2982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23859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13183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170629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53553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738800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Since it is impossible to show you all the comprehensive results I will show you only two examples . </a:t>
            </a:r>
          </a:p>
          <a:p>
            <a:endParaRPr lang="en-US" dirty="0"/>
          </a:p>
          <a:p>
            <a:r>
              <a:rPr lang="en-US" dirty="0" smtClean="0"/>
              <a:t>For Hungary we could achieve a fairly good result with 92% overall accuracy. In general the omission error was always higher than the commission error.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262043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80215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/>
          <p:nvPr userDrawn="1"/>
        </p:nvSpPr>
        <p:spPr bwMode="auto">
          <a:xfrm>
            <a:off x="0" y="-7828"/>
            <a:ext cx="9144000" cy="996841"/>
          </a:xfrm>
          <a:prstGeom prst="rect">
            <a:avLst/>
          </a:prstGeom>
          <a:solidFill>
            <a:srgbClr val="BCBE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561" tIns="35780" rIns="71561" bIns="3578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715609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kumimoji="0" lang="en-US" sz="1900" b="0" i="0" u="none" strike="noStrike" cap="none" normalizeH="0" baseline="0">
              <a:ln>
                <a:noFill/>
              </a:ln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54025" y="1886400"/>
            <a:ext cx="7162800" cy="1648800"/>
          </a:xfrm>
        </p:spPr>
        <p:txBody>
          <a:bodyPr anchor="t" anchorCtr="0"/>
          <a:lstStyle>
            <a:lvl1pPr>
              <a:defRPr sz="3600" cap="all" baseline="0"/>
            </a:lvl1pPr>
          </a:lstStyle>
          <a:p>
            <a:r>
              <a:rPr lang="de-DE" dirty="0" smtClean="0"/>
              <a:t>Chapter title</a:t>
            </a:r>
            <a:br>
              <a:rPr lang="de-DE" dirty="0" smtClean="0"/>
            </a:br>
            <a:endParaRPr lang="en-US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54025" y="3600000"/>
            <a:ext cx="7162800" cy="1173600"/>
          </a:xfrm>
        </p:spPr>
        <p:txBody>
          <a:bodyPr/>
          <a:lstStyle>
            <a:lvl1pPr marL="0" indent="0" algn="l">
              <a:buNone/>
              <a:defRPr sz="2500" baseline="0">
                <a:solidFill>
                  <a:srgbClr val="4F566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Subtitle if needed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6824" y="-12495"/>
            <a:ext cx="877616" cy="1222306"/>
          </a:xfrm>
          <a:prstGeom prst="rect">
            <a:avLst/>
          </a:prstGeom>
          <a:ln w="95250">
            <a:solidFill>
              <a:schemeClr val="bg1"/>
            </a:solidFill>
          </a:ln>
        </p:spPr>
      </p:pic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7689273" y="4969788"/>
            <a:ext cx="1194868" cy="17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 März 2014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553796" y="989013"/>
            <a:ext cx="207819" cy="357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735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(Regul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025" y="1303337"/>
            <a:ext cx="7162800" cy="3476625"/>
          </a:xfrm>
        </p:spPr>
        <p:txBody>
          <a:bodyPr/>
          <a:lstStyle>
            <a:lvl1pPr marL="176213" indent="-176213">
              <a:buSzPct val="70000"/>
              <a:buFont typeface="Wingdings" pitchFamily="2" charset="2"/>
              <a:buChar char="§"/>
              <a:defRPr/>
            </a:lvl1pPr>
            <a:lvl2pPr marL="360363" indent="-184150">
              <a:buSzPct val="70000"/>
              <a:buFont typeface="Wingdings" pitchFamily="2" charset="2"/>
              <a:buChar char="§"/>
              <a:defRPr/>
            </a:lvl2pPr>
            <a:lvl3pPr marL="536575" indent="-176213">
              <a:buSzPct val="70000"/>
              <a:buFont typeface="Wingdings" pitchFamily="2" charset="2"/>
              <a:buChar char="§"/>
              <a:defRPr/>
            </a:lvl3pPr>
            <a:lvl4pPr marL="719138" indent="-182563">
              <a:buSzPct val="70000"/>
              <a:buFont typeface="Wingdings" pitchFamily="2" charset="2"/>
              <a:buChar char="§"/>
              <a:defRPr/>
            </a:lvl4pPr>
            <a:lvl5pPr marL="896938" indent="-177800">
              <a:buSzPct val="7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7689273" y="4969788"/>
            <a:ext cx="1194868" cy="17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26. </a:t>
            </a:r>
            <a:r>
              <a:rPr lang="en-US" dirty="0" err="1" smtClean="0"/>
              <a:t>März</a:t>
            </a:r>
            <a:r>
              <a:rPr lang="en-US" dirty="0" smtClean="0"/>
              <a:t> 2014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2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(Maximum Spa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4025" y="-1"/>
            <a:ext cx="7162799" cy="906463"/>
          </a:xfrm>
        </p:spPr>
        <p:txBody>
          <a:bodyPr/>
          <a:lstStyle/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4025" y="1303337"/>
            <a:ext cx="8237538" cy="3476625"/>
          </a:xfrm>
        </p:spPr>
        <p:txBody>
          <a:bodyPr/>
          <a:lstStyle>
            <a:lvl1pPr marL="176213" indent="-176213">
              <a:buSzPct val="70000"/>
              <a:buFont typeface="Wingdings" pitchFamily="2" charset="2"/>
              <a:buChar char="§"/>
              <a:defRPr/>
            </a:lvl1pPr>
            <a:lvl2pPr marL="360363" indent="-184150">
              <a:buSzPct val="70000"/>
              <a:buFont typeface="Wingdings" pitchFamily="2" charset="2"/>
              <a:buChar char="§"/>
              <a:defRPr/>
            </a:lvl2pPr>
            <a:lvl3pPr marL="536575" indent="-176213">
              <a:buSzPct val="70000"/>
              <a:buFont typeface="Wingdings" pitchFamily="2" charset="2"/>
              <a:buChar char="§"/>
              <a:defRPr/>
            </a:lvl3pPr>
            <a:lvl4pPr marL="719138" indent="-182563">
              <a:buSzPct val="70000"/>
              <a:buFont typeface="Wingdings" pitchFamily="2" charset="2"/>
              <a:buChar char="§"/>
              <a:defRPr/>
            </a:lvl4pPr>
            <a:lvl5pPr marL="896938" indent="-177800">
              <a:buSzPct val="70000"/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7689273" y="4969788"/>
            <a:ext cx="1194868" cy="17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 März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6974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Slide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4025" y="1"/>
            <a:ext cx="7162799" cy="906462"/>
          </a:xfrm>
        </p:spPr>
        <p:txBody>
          <a:bodyPr/>
          <a:lstStyle/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4025" y="1303338"/>
            <a:ext cx="3340859" cy="347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79139" y="1303338"/>
            <a:ext cx="3337686" cy="3476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689273" y="4969788"/>
            <a:ext cx="1194868" cy="17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 März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834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 Slide Two Columns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6760" y="0"/>
            <a:ext cx="7160064" cy="90646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4025" y="1303356"/>
            <a:ext cx="3340375" cy="36909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025" y="1734410"/>
            <a:ext cx="3340375" cy="3045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268607" y="1303354"/>
            <a:ext cx="3337200" cy="3690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274116" y="1734410"/>
            <a:ext cx="3337200" cy="30455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7689273" y="4969788"/>
            <a:ext cx="1194868" cy="1712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26. März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386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scspace.com/$2/file/sitebg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35" t="35329" r="1443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0" y="1781625"/>
            <a:ext cx="7616825" cy="1961700"/>
          </a:xfrm>
          <a:solidFill>
            <a:srgbClr val="000000">
              <a:alpha val="69804"/>
            </a:srgbClr>
          </a:solidFill>
        </p:spPr>
        <p:txBody>
          <a:bodyPr lIns="540000" tIns="108000" rIns="180000" bIns="108000" anchor="ctr" anchorCtr="0"/>
          <a:lstStyle>
            <a:lvl1pPr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 err="1" smtClean="0"/>
              <a:t>Presentation</a:t>
            </a:r>
            <a:r>
              <a:rPr lang="de-DE" dirty="0" smtClean="0"/>
              <a:t> title</a:t>
            </a:r>
            <a:endParaRPr lang="en-US" dirty="0"/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0" y="3743325"/>
            <a:ext cx="7616825" cy="466837"/>
          </a:xfrm>
          <a:solidFill>
            <a:schemeClr val="accent5">
              <a:alpha val="69804"/>
            </a:schemeClr>
          </a:solidFill>
        </p:spPr>
        <p:txBody>
          <a:bodyPr vert="horz" lIns="540000" tIns="108000" rIns="180000" bIns="108000" rtlCol="0" anchor="ctr" anchorCtr="0">
            <a:noAutofit/>
          </a:bodyPr>
          <a:lstStyle>
            <a:lvl1pPr>
              <a:defRPr lang="en-US" sz="24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  <a:buNone/>
            </a:pPr>
            <a:r>
              <a:rPr lang="de-DE" dirty="0" smtClean="0"/>
              <a:t>Name | Department</a:t>
            </a:r>
            <a:endParaRPr lang="en-US" dirty="0"/>
          </a:p>
        </p:txBody>
      </p:sp>
      <p:pic>
        <p:nvPicPr>
          <p:cNvPr id="1026" name="Picture 2" descr="http://blackbridge.com/rapideye/upload/logos/blackbridg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693" y="2678"/>
            <a:ext cx="850275" cy="11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008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6760" y="0"/>
            <a:ext cx="7160064" cy="9101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 smtClean="0"/>
              <a:t>Titelmasterformat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1775" y="1262063"/>
            <a:ext cx="7165049" cy="35178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452109" y="910156"/>
            <a:ext cx="8691891" cy="78812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wrap="none" lIns="81615" tIns="40808" rIns="81615" bIns="40808" anchor="ctr"/>
          <a:lstStyle/>
          <a:p>
            <a:pPr eaLnBrk="0" hangingPunct="0"/>
            <a:endParaRPr lang="en-US" noProof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-21490" y="910156"/>
            <a:ext cx="473265" cy="7881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lIns="81615" tIns="40808" rIns="81615" bIns="40808" anchor="ctr"/>
          <a:lstStyle/>
          <a:p>
            <a:pPr eaLnBrk="0" hangingPunct="0"/>
            <a:endParaRPr lang="en-US" noProof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feld 12"/>
          <p:cNvSpPr txBox="1">
            <a:spLocks noChangeArrowheads="1"/>
          </p:cNvSpPr>
          <p:nvPr/>
        </p:nvSpPr>
        <p:spPr bwMode="auto">
          <a:xfrm>
            <a:off x="456759" y="4953480"/>
            <a:ext cx="5041080" cy="1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sz="700" noProof="0" dirty="0" smtClean="0">
                <a:solidFill>
                  <a:srgbClr val="4F565B"/>
                </a:solidFill>
                <a:latin typeface="Calibri" pitchFamily="34" charset="0"/>
                <a:cs typeface="Calibri" pitchFamily="34" charset="0"/>
              </a:rPr>
              <a:t>BlackBridge | www.blackbridge.com</a:t>
            </a: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390698" y="4950241"/>
            <a:ext cx="9144000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81615" tIns="40808" rIns="81615" bIns="40808" anchor="ctr"/>
          <a:lstStyle/>
          <a:p>
            <a:endParaRPr lang="en-US" noProof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2" descr="http://blackbridge.com/rapideye/upload/logos/blackbridge-logo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36693" y="2678"/>
            <a:ext cx="850275" cy="11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7"/>
          <p:cNvSpPr>
            <a:spLocks/>
          </p:cNvSpPr>
          <p:nvPr userDrawn="1"/>
        </p:nvSpPr>
        <p:spPr bwMode="auto">
          <a:xfrm>
            <a:off x="3396343" y="4969788"/>
            <a:ext cx="2939721" cy="17121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marR="0" indent="0" algn="r" defTabSz="816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Earth Science Conference 2014 – 29.07.20USA</a:t>
            </a:r>
            <a:endParaRPr lang="de-DE" sz="900" dirty="0" smtClean="0">
              <a:solidFill>
                <a:schemeClr val="bg1"/>
              </a:solidFill>
            </a:endParaRPr>
          </a:p>
          <a:p>
            <a:pPr marL="0" marR="0" indent="0" algn="r" defTabSz="8161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Earth Science Conference 2014 – 29.07.2014 San Francisco -USA</a:t>
            </a:r>
            <a:endParaRPr lang="de-DE" sz="900" dirty="0" smtClean="0">
              <a:solidFill>
                <a:schemeClr val="bg1"/>
              </a:solidFill>
            </a:endParaRPr>
          </a:p>
          <a:p>
            <a:pPr algn="r" defTabSz="816112"/>
            <a:endParaRPr lang="de-DE" sz="800" dirty="0"/>
          </a:p>
        </p:txBody>
      </p:sp>
      <p:sp>
        <p:nvSpPr>
          <p:cNvPr id="12" name="AutoShape 7"/>
          <p:cNvSpPr>
            <a:spLocks/>
          </p:cNvSpPr>
          <p:nvPr userDrawn="1"/>
        </p:nvSpPr>
        <p:spPr bwMode="auto">
          <a:xfrm>
            <a:off x="4993645" y="4954728"/>
            <a:ext cx="2684838" cy="187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lIns="0" tIns="0" rIns="0" bIns="0" anchor="ctr"/>
          <a:lstStyle/>
          <a:p>
            <a:pPr algn="r" defTabSz="816112"/>
            <a:r>
              <a:rPr lang="de-DE" sz="700" dirty="0" smtClean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Earth Science Conference 2014 – 29.07.2014 San Francisco - USA</a:t>
            </a:r>
            <a:endParaRPr lang="de-DE" sz="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46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0" r:id="rId2"/>
    <p:sldLayoutId id="2147483656" r:id="rId3"/>
    <p:sldLayoutId id="2147483652" r:id="rId4"/>
    <p:sldLayoutId id="2147483653" r:id="rId5"/>
    <p:sldLayoutId id="2147483658" r:id="rId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baseline="0">
          <a:solidFill>
            <a:srgbClr val="4F566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Clr>
          <a:srgbClr val="BCBEC0"/>
        </a:buClr>
        <a:buSzPct val="70000"/>
        <a:buFont typeface="Wingdings" pitchFamily="2" charset="2"/>
        <a:buChar char="§"/>
        <a:defRPr sz="2800" kern="1200">
          <a:solidFill>
            <a:srgbClr val="4F566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Clr>
          <a:srgbClr val="BCBEC0"/>
        </a:buClr>
        <a:buSzPct val="70000"/>
        <a:buFont typeface="Wingdings" pitchFamily="2" charset="2"/>
        <a:buChar char="§"/>
        <a:defRPr sz="2600" kern="1200">
          <a:solidFill>
            <a:srgbClr val="4F566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Clr>
          <a:srgbClr val="BCBEC0"/>
        </a:buClr>
        <a:buSzPct val="70000"/>
        <a:buFont typeface="Wingdings" pitchFamily="2" charset="2"/>
        <a:buChar char="§"/>
        <a:tabLst>
          <a:tab pos="1168400" algn="l"/>
        </a:tabLst>
        <a:defRPr sz="2400" kern="1200">
          <a:solidFill>
            <a:srgbClr val="4F566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spcBef>
          <a:spcPct val="20000"/>
        </a:spcBef>
        <a:buClr>
          <a:srgbClr val="BCBEC0"/>
        </a:buClr>
        <a:buSzPct val="70000"/>
        <a:buFont typeface="Wingdings" pitchFamily="2" charset="2"/>
        <a:buChar char="§"/>
        <a:defRPr sz="2200" kern="1200">
          <a:solidFill>
            <a:srgbClr val="4F5661"/>
          </a:solidFill>
          <a:latin typeface="+mn-lt"/>
          <a:ea typeface="+mn-ea"/>
          <a:cs typeface="+mn-cs"/>
        </a:defRPr>
      </a:lvl4pPr>
      <a:lvl5pPr marL="896938" indent="-177800" algn="l" defTabSz="914400" rtl="0" eaLnBrk="1" latinLnBrk="0" hangingPunct="1">
        <a:spcBef>
          <a:spcPct val="20000"/>
        </a:spcBef>
        <a:buClr>
          <a:srgbClr val="BCBEC0"/>
        </a:buClr>
        <a:buSzPct val="70000"/>
        <a:buFont typeface="Wingdings" pitchFamily="2" charset="2"/>
        <a:buChar char="§"/>
        <a:defRPr sz="2000" kern="1200">
          <a:solidFill>
            <a:srgbClr val="4F56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0262" y="500793"/>
            <a:ext cx="7568338" cy="1539000"/>
          </a:xfrm>
          <a:solidFill>
            <a:srgbClr val="000000">
              <a:alpha val="52000"/>
            </a:srgbClr>
          </a:solidFill>
        </p:spPr>
        <p:txBody>
          <a:bodyPr/>
          <a:lstStyle/>
          <a:p>
            <a:pPr algn="ctr"/>
            <a:r>
              <a:rPr lang="en-US" sz="2400" b="1" dirty="0"/>
              <a:t>Mass processing of remote sensing data for environmental evaluation in Europe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30708"/>
              </a:clrFrom>
              <a:clrTo>
                <a:srgbClr val="03070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2616" y="1175657"/>
            <a:ext cx="2135722" cy="30345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743325"/>
            <a:ext cx="5612616" cy="466837"/>
          </a:xfrm>
          <a:solidFill>
            <a:schemeClr val="accent5">
              <a:alpha val="96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sz="1600" dirty="0" err="1" smtClean="0"/>
              <a:t>Lic</a:t>
            </a:r>
            <a:r>
              <a:rPr lang="en-GB" sz="1600" dirty="0" smtClean="0"/>
              <a:t>. </a:t>
            </a:r>
            <a:r>
              <a:rPr lang="en-GB" sz="1600" dirty="0" err="1" smtClean="0"/>
              <a:t>Adrián</a:t>
            </a:r>
            <a:r>
              <a:rPr lang="en-GB" sz="1600" dirty="0" smtClean="0"/>
              <a:t> González| Applications Research</a:t>
            </a:r>
            <a:endParaRPr lang="en-GB" sz="1600" dirty="0"/>
          </a:p>
        </p:txBody>
      </p:sp>
      <p:sp>
        <p:nvSpPr>
          <p:cNvPr id="11" name="AutoShape 2"/>
          <p:cNvSpPr>
            <a:spLocks/>
          </p:cNvSpPr>
          <p:nvPr/>
        </p:nvSpPr>
        <p:spPr bwMode="auto">
          <a:xfrm>
            <a:off x="376164" y="4894027"/>
            <a:ext cx="1765458" cy="1431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816112"/>
            <a:r>
              <a:rPr lang="de-DE" sz="7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BlackBridge</a:t>
            </a:r>
            <a:r>
              <a:rPr lang="de-DE" sz="700" dirty="0" smtClean="0">
                <a:solidFill>
                  <a:srgbClr val="545A52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 | </a:t>
            </a:r>
            <a:r>
              <a:rPr lang="de-DE" sz="7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www.blackbridge.com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5163762" y="4894027"/>
            <a:ext cx="2684838" cy="1875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r" defTabSz="816112"/>
            <a:r>
              <a:rPr lang="de-DE" sz="7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Earth Science Conference 2014 – 29.07.2014 San Francisco -USA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10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16855" y="1338098"/>
            <a:ext cx="5962370" cy="32670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24" y="910156"/>
            <a:ext cx="7162800" cy="3476625"/>
          </a:xfrm>
        </p:spPr>
        <p:txBody>
          <a:bodyPr/>
          <a:lstStyle/>
          <a:p>
            <a:r>
              <a:rPr lang="en-US" dirty="0" smtClean="0"/>
              <a:t>Example: Spain – Approx. 120 Work Units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on work units - Spain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146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(3)</a:t>
            </a:r>
            <a:endParaRPr lang="en-US" dirty="0"/>
          </a:p>
        </p:txBody>
      </p:sp>
      <p:sp>
        <p:nvSpPr>
          <p:cNvPr id="4" name="Flowchart: Alternate Process 3"/>
          <p:cNvSpPr>
            <a:spLocks noChangeAspect="1"/>
          </p:cNvSpPr>
          <p:nvPr/>
        </p:nvSpPr>
        <p:spPr>
          <a:xfrm>
            <a:off x="232133" y="1124078"/>
            <a:ext cx="3116563" cy="877295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Image Selection &amp; Calculation of vegetation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parameters</a:t>
            </a: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Flowchart: Alternate Process 7"/>
          <p:cNvSpPr>
            <a:spLocks noChangeAspect="1"/>
          </p:cNvSpPr>
          <p:nvPr/>
        </p:nvSpPr>
        <p:spPr>
          <a:xfrm>
            <a:off x="3500771" y="1852220"/>
            <a:ext cx="2155613" cy="1994409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NDVI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PSRI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WI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Ground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NDII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 smtClean="0">
                <a:solidFill>
                  <a:schemeClr val="tx1">
                    <a:lumMod val="50000"/>
                  </a:schemeClr>
                </a:solidFill>
              </a:rPr>
              <a:t>NDVSI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934" name="Group 933"/>
          <p:cNvGrpSpPr/>
          <p:nvPr/>
        </p:nvGrpSpPr>
        <p:grpSpPr>
          <a:xfrm>
            <a:off x="5800625" y="3011183"/>
            <a:ext cx="2993752" cy="1810616"/>
            <a:chOff x="1766074" y="2644787"/>
            <a:chExt cx="4068335" cy="2181888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1766074" y="2644787"/>
              <a:ext cx="3928637" cy="2181888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2169141" y="3077787"/>
              <a:ext cx="960553" cy="1710293"/>
              <a:chOff x="4106582" y="1079640"/>
              <a:chExt cx="1824980" cy="27392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131562" y="2026505"/>
                <a:ext cx="1800000" cy="1792387"/>
                <a:chOff x="4131562" y="2026505"/>
                <a:chExt cx="1800000" cy="1792387"/>
              </a:xfrm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</p:grpSpPr>
            <p:sp>
              <p:nvSpPr>
                <p:cNvPr id="214" name="Rectangle 213"/>
                <p:cNvSpPr/>
                <p:nvPr/>
              </p:nvSpPr>
              <p:spPr>
                <a:xfrm>
                  <a:off x="41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43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44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46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48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57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55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1" name="Rectangle 220"/>
                <p:cNvSpPr/>
                <p:nvPr/>
              </p:nvSpPr>
              <p:spPr>
                <a:xfrm>
                  <a:off x="53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52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50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41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43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44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46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485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5751562" y="3639010"/>
                  <a:ext cx="180000" cy="17988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55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53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52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3" name="Rectangle 232"/>
                <p:cNvSpPr/>
                <p:nvPr/>
              </p:nvSpPr>
              <p:spPr>
                <a:xfrm>
                  <a:off x="50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4" name="Rectangle 233"/>
                <p:cNvSpPr/>
                <p:nvPr/>
              </p:nvSpPr>
              <p:spPr>
                <a:xfrm>
                  <a:off x="41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5" name="Rectangle 234"/>
                <p:cNvSpPr/>
                <p:nvPr/>
              </p:nvSpPr>
              <p:spPr>
                <a:xfrm>
                  <a:off x="43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6" name="Rectangle 235"/>
                <p:cNvSpPr/>
                <p:nvPr/>
              </p:nvSpPr>
              <p:spPr>
                <a:xfrm>
                  <a:off x="44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7" name="Rectangle 236"/>
                <p:cNvSpPr/>
                <p:nvPr/>
              </p:nvSpPr>
              <p:spPr>
                <a:xfrm>
                  <a:off x="46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8" name="Rectangle 237"/>
                <p:cNvSpPr/>
                <p:nvPr/>
              </p:nvSpPr>
              <p:spPr>
                <a:xfrm>
                  <a:off x="48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9" name="Rectangle 238"/>
                <p:cNvSpPr/>
                <p:nvPr/>
              </p:nvSpPr>
              <p:spPr>
                <a:xfrm>
                  <a:off x="57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0" name="Rectangle 239"/>
                <p:cNvSpPr/>
                <p:nvPr/>
              </p:nvSpPr>
              <p:spPr>
                <a:xfrm>
                  <a:off x="55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1" name="Rectangle 240"/>
                <p:cNvSpPr/>
                <p:nvPr/>
              </p:nvSpPr>
              <p:spPr>
                <a:xfrm>
                  <a:off x="53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2" name="Rectangle 241"/>
                <p:cNvSpPr/>
                <p:nvPr/>
              </p:nvSpPr>
              <p:spPr>
                <a:xfrm>
                  <a:off x="52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3" name="Rectangle 242"/>
                <p:cNvSpPr/>
                <p:nvPr/>
              </p:nvSpPr>
              <p:spPr>
                <a:xfrm>
                  <a:off x="50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4" name="Rectangle 243"/>
                <p:cNvSpPr/>
                <p:nvPr/>
              </p:nvSpPr>
              <p:spPr>
                <a:xfrm>
                  <a:off x="41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5" name="Rectangle 244"/>
                <p:cNvSpPr/>
                <p:nvPr/>
              </p:nvSpPr>
              <p:spPr>
                <a:xfrm>
                  <a:off x="43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6" name="Rectangle 245"/>
                <p:cNvSpPr/>
                <p:nvPr/>
              </p:nvSpPr>
              <p:spPr>
                <a:xfrm>
                  <a:off x="44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7" name="Rectangle 246"/>
                <p:cNvSpPr/>
                <p:nvPr/>
              </p:nvSpPr>
              <p:spPr>
                <a:xfrm>
                  <a:off x="46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48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9" name="Rectangle 248"/>
                <p:cNvSpPr/>
                <p:nvPr/>
              </p:nvSpPr>
              <p:spPr>
                <a:xfrm>
                  <a:off x="57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0" name="Rectangle 249"/>
                <p:cNvSpPr/>
                <p:nvPr/>
              </p:nvSpPr>
              <p:spPr>
                <a:xfrm>
                  <a:off x="55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1" name="Rectangle 250"/>
                <p:cNvSpPr/>
                <p:nvPr/>
              </p:nvSpPr>
              <p:spPr>
                <a:xfrm>
                  <a:off x="53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2" name="Rectangle 251"/>
                <p:cNvSpPr/>
                <p:nvPr/>
              </p:nvSpPr>
              <p:spPr>
                <a:xfrm>
                  <a:off x="52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3" name="Rectangle 252"/>
                <p:cNvSpPr/>
                <p:nvPr/>
              </p:nvSpPr>
              <p:spPr>
                <a:xfrm>
                  <a:off x="50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4" name="Rectangle 253"/>
                <p:cNvSpPr/>
                <p:nvPr/>
              </p:nvSpPr>
              <p:spPr>
                <a:xfrm>
                  <a:off x="41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5" name="Rectangle 254"/>
                <p:cNvSpPr/>
                <p:nvPr/>
              </p:nvSpPr>
              <p:spPr>
                <a:xfrm>
                  <a:off x="43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6" name="Rectangle 255"/>
                <p:cNvSpPr/>
                <p:nvPr/>
              </p:nvSpPr>
              <p:spPr>
                <a:xfrm>
                  <a:off x="44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7" name="Rectangle 256"/>
                <p:cNvSpPr/>
                <p:nvPr/>
              </p:nvSpPr>
              <p:spPr>
                <a:xfrm>
                  <a:off x="46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8" name="Rectangle 257"/>
                <p:cNvSpPr/>
                <p:nvPr/>
              </p:nvSpPr>
              <p:spPr>
                <a:xfrm>
                  <a:off x="48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9" name="Rectangle 258"/>
                <p:cNvSpPr/>
                <p:nvPr/>
              </p:nvSpPr>
              <p:spPr>
                <a:xfrm>
                  <a:off x="57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0" name="Rectangle 259"/>
                <p:cNvSpPr/>
                <p:nvPr/>
              </p:nvSpPr>
              <p:spPr>
                <a:xfrm>
                  <a:off x="55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1" name="Rectangle 260"/>
                <p:cNvSpPr/>
                <p:nvPr/>
              </p:nvSpPr>
              <p:spPr>
                <a:xfrm>
                  <a:off x="53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2" name="Rectangle 261"/>
                <p:cNvSpPr/>
                <p:nvPr/>
              </p:nvSpPr>
              <p:spPr>
                <a:xfrm>
                  <a:off x="52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3" name="Rectangle 262"/>
                <p:cNvSpPr/>
                <p:nvPr/>
              </p:nvSpPr>
              <p:spPr>
                <a:xfrm>
                  <a:off x="50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4" name="Rectangle 263"/>
                <p:cNvSpPr/>
                <p:nvPr/>
              </p:nvSpPr>
              <p:spPr>
                <a:xfrm>
                  <a:off x="41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5" name="Rectangle 264"/>
                <p:cNvSpPr/>
                <p:nvPr/>
              </p:nvSpPr>
              <p:spPr>
                <a:xfrm>
                  <a:off x="43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44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7" name="Rectangle 266"/>
                <p:cNvSpPr/>
                <p:nvPr/>
              </p:nvSpPr>
              <p:spPr>
                <a:xfrm>
                  <a:off x="46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8" name="Rectangle 267"/>
                <p:cNvSpPr/>
                <p:nvPr/>
              </p:nvSpPr>
              <p:spPr>
                <a:xfrm>
                  <a:off x="48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9" name="Rectangle 268"/>
                <p:cNvSpPr/>
                <p:nvPr/>
              </p:nvSpPr>
              <p:spPr>
                <a:xfrm>
                  <a:off x="57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0" name="Rectangle 269"/>
                <p:cNvSpPr/>
                <p:nvPr/>
              </p:nvSpPr>
              <p:spPr>
                <a:xfrm>
                  <a:off x="55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1" name="Rectangle 270"/>
                <p:cNvSpPr/>
                <p:nvPr/>
              </p:nvSpPr>
              <p:spPr>
                <a:xfrm>
                  <a:off x="53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2" name="Rectangle 271"/>
                <p:cNvSpPr/>
                <p:nvPr/>
              </p:nvSpPr>
              <p:spPr>
                <a:xfrm>
                  <a:off x="52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3" name="Rectangle 272"/>
                <p:cNvSpPr/>
                <p:nvPr/>
              </p:nvSpPr>
              <p:spPr>
                <a:xfrm>
                  <a:off x="50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4" name="Rectangle 273"/>
                <p:cNvSpPr/>
                <p:nvPr/>
              </p:nvSpPr>
              <p:spPr>
                <a:xfrm>
                  <a:off x="41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43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Rectangle 275"/>
                <p:cNvSpPr/>
                <p:nvPr/>
              </p:nvSpPr>
              <p:spPr>
                <a:xfrm>
                  <a:off x="44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7" name="Rectangle 276"/>
                <p:cNvSpPr/>
                <p:nvPr/>
              </p:nvSpPr>
              <p:spPr>
                <a:xfrm>
                  <a:off x="46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8" name="Rectangle 277"/>
                <p:cNvSpPr/>
                <p:nvPr/>
              </p:nvSpPr>
              <p:spPr>
                <a:xfrm>
                  <a:off x="48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9" name="Rectangle 278"/>
                <p:cNvSpPr/>
                <p:nvPr/>
              </p:nvSpPr>
              <p:spPr>
                <a:xfrm>
                  <a:off x="57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0" name="Rectangle 279"/>
                <p:cNvSpPr/>
                <p:nvPr/>
              </p:nvSpPr>
              <p:spPr>
                <a:xfrm>
                  <a:off x="55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53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2" name="Rectangle 281"/>
                <p:cNvSpPr/>
                <p:nvPr/>
              </p:nvSpPr>
              <p:spPr>
                <a:xfrm>
                  <a:off x="52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3" name="Rectangle 282"/>
                <p:cNvSpPr/>
                <p:nvPr/>
              </p:nvSpPr>
              <p:spPr>
                <a:xfrm>
                  <a:off x="50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41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5" name="Rectangle 284"/>
                <p:cNvSpPr/>
                <p:nvPr/>
              </p:nvSpPr>
              <p:spPr>
                <a:xfrm>
                  <a:off x="43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6" name="Rectangle 285"/>
                <p:cNvSpPr/>
                <p:nvPr/>
              </p:nvSpPr>
              <p:spPr>
                <a:xfrm>
                  <a:off x="44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7" name="Rectangle 286"/>
                <p:cNvSpPr/>
                <p:nvPr/>
              </p:nvSpPr>
              <p:spPr>
                <a:xfrm>
                  <a:off x="46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8" name="Rectangle 287"/>
                <p:cNvSpPr/>
                <p:nvPr/>
              </p:nvSpPr>
              <p:spPr>
                <a:xfrm>
                  <a:off x="48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9" name="Rectangle 288"/>
                <p:cNvSpPr/>
                <p:nvPr/>
              </p:nvSpPr>
              <p:spPr>
                <a:xfrm>
                  <a:off x="57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0" name="Rectangle 289"/>
                <p:cNvSpPr/>
                <p:nvPr/>
              </p:nvSpPr>
              <p:spPr>
                <a:xfrm>
                  <a:off x="55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1" name="Rectangle 290"/>
                <p:cNvSpPr/>
                <p:nvPr/>
              </p:nvSpPr>
              <p:spPr>
                <a:xfrm>
                  <a:off x="53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2" name="Rectangle 291"/>
                <p:cNvSpPr/>
                <p:nvPr/>
              </p:nvSpPr>
              <p:spPr>
                <a:xfrm>
                  <a:off x="52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3" name="Rectangle 292"/>
                <p:cNvSpPr/>
                <p:nvPr/>
              </p:nvSpPr>
              <p:spPr>
                <a:xfrm>
                  <a:off x="50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4" name="Rectangle 293"/>
                <p:cNvSpPr/>
                <p:nvPr/>
              </p:nvSpPr>
              <p:spPr>
                <a:xfrm>
                  <a:off x="41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5" name="Rectangle 294"/>
                <p:cNvSpPr/>
                <p:nvPr/>
              </p:nvSpPr>
              <p:spPr>
                <a:xfrm>
                  <a:off x="43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6" name="Rectangle 295"/>
                <p:cNvSpPr/>
                <p:nvPr/>
              </p:nvSpPr>
              <p:spPr>
                <a:xfrm>
                  <a:off x="44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7" name="Rectangle 296"/>
                <p:cNvSpPr/>
                <p:nvPr/>
              </p:nvSpPr>
              <p:spPr>
                <a:xfrm>
                  <a:off x="46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8" name="Rectangle 297"/>
                <p:cNvSpPr/>
                <p:nvPr/>
              </p:nvSpPr>
              <p:spPr>
                <a:xfrm>
                  <a:off x="48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9" name="Rectangle 298"/>
                <p:cNvSpPr/>
                <p:nvPr/>
              </p:nvSpPr>
              <p:spPr>
                <a:xfrm>
                  <a:off x="57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0" name="Rectangle 299"/>
                <p:cNvSpPr/>
                <p:nvPr/>
              </p:nvSpPr>
              <p:spPr>
                <a:xfrm>
                  <a:off x="55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1" name="Rectangle 300"/>
                <p:cNvSpPr/>
                <p:nvPr/>
              </p:nvSpPr>
              <p:spPr>
                <a:xfrm>
                  <a:off x="53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2" name="Rectangle 301"/>
                <p:cNvSpPr/>
                <p:nvPr/>
              </p:nvSpPr>
              <p:spPr>
                <a:xfrm>
                  <a:off x="52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3" name="Rectangle 302"/>
                <p:cNvSpPr/>
                <p:nvPr/>
              </p:nvSpPr>
              <p:spPr>
                <a:xfrm>
                  <a:off x="50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4" name="Rectangle 303"/>
                <p:cNvSpPr/>
                <p:nvPr/>
              </p:nvSpPr>
              <p:spPr>
                <a:xfrm>
                  <a:off x="41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5" name="Rectangle 304"/>
                <p:cNvSpPr/>
                <p:nvPr/>
              </p:nvSpPr>
              <p:spPr>
                <a:xfrm>
                  <a:off x="43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44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7" name="Rectangle 306"/>
                <p:cNvSpPr/>
                <p:nvPr/>
              </p:nvSpPr>
              <p:spPr>
                <a:xfrm>
                  <a:off x="46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8" name="Rectangle 307"/>
                <p:cNvSpPr/>
                <p:nvPr/>
              </p:nvSpPr>
              <p:spPr>
                <a:xfrm>
                  <a:off x="48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9" name="Rectangle 308"/>
                <p:cNvSpPr/>
                <p:nvPr/>
              </p:nvSpPr>
              <p:spPr>
                <a:xfrm>
                  <a:off x="57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0" name="Rectangle 309"/>
                <p:cNvSpPr/>
                <p:nvPr/>
              </p:nvSpPr>
              <p:spPr>
                <a:xfrm>
                  <a:off x="55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1" name="Rectangle 310"/>
                <p:cNvSpPr/>
                <p:nvPr/>
              </p:nvSpPr>
              <p:spPr>
                <a:xfrm>
                  <a:off x="53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2" name="Rectangle 311"/>
                <p:cNvSpPr/>
                <p:nvPr/>
              </p:nvSpPr>
              <p:spPr>
                <a:xfrm>
                  <a:off x="52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3" name="Rectangle 312"/>
                <p:cNvSpPr/>
                <p:nvPr/>
              </p:nvSpPr>
              <p:spPr>
                <a:xfrm>
                  <a:off x="50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4119072" y="1691730"/>
                <a:ext cx="1800000" cy="1792387"/>
                <a:chOff x="4131562" y="2026505"/>
                <a:chExt cx="1800000" cy="1792387"/>
              </a:xfrm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</p:grpSpPr>
            <p:sp>
              <p:nvSpPr>
                <p:cNvPr id="114" name="Rectangle 113"/>
                <p:cNvSpPr/>
                <p:nvPr/>
              </p:nvSpPr>
              <p:spPr>
                <a:xfrm>
                  <a:off x="41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43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44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46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48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57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55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53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52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50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41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43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44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46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485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5751562" y="3639010"/>
                  <a:ext cx="180000" cy="17988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55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53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52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50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41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43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44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46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48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57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55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53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52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50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41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43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44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46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48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57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55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53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52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50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41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43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44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46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48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57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55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53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52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50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41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43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44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46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48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57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55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53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52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50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41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43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44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46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48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57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55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53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52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50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41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5" name="Rectangle 184"/>
                <p:cNvSpPr/>
                <p:nvPr/>
              </p:nvSpPr>
              <p:spPr>
                <a:xfrm>
                  <a:off x="43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44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46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48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57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55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53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2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50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41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43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44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46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48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57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55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53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52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50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41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43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44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46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48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9" name="Rectangle 208"/>
                <p:cNvSpPr/>
                <p:nvPr/>
              </p:nvSpPr>
              <p:spPr>
                <a:xfrm>
                  <a:off x="57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55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53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52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50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4106582" y="1079640"/>
                <a:ext cx="1800000" cy="1792387"/>
                <a:chOff x="4131562" y="2026505"/>
                <a:chExt cx="1800000" cy="1792387"/>
              </a:xfrm>
              <a:effectLst>
                <a:outerShdw blurRad="50800" dist="63500" dir="5400000" algn="t" rotWithShape="0">
                  <a:prstClr val="black">
                    <a:alpha val="40000"/>
                  </a:prstClr>
                </a:outerShdw>
              </a:effectLst>
              <a:scene3d>
                <a:camera prst="isometricTopUp"/>
                <a:lightRig rig="threePt" dir="t"/>
              </a:scene3d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41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43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4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46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48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575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557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539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21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5031562" y="345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1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43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44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46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485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5751562" y="3639010"/>
                  <a:ext cx="180000" cy="17988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557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539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521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031562" y="3639010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41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3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46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48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575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557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539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521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031562" y="32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41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43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44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46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48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575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57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539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521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5031562" y="29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41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3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44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46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48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75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57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39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21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5031562" y="31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41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43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44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46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48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575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557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539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521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5031562" y="274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41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43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44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46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48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575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557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539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521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5031562" y="238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41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43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44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46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8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575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557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539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521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5031562" y="256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1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43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44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46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8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575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557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539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21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5031562" y="220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41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43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44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46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8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75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57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539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521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031562" y="2026505"/>
                  <a:ext cx="180000" cy="179882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</p:grpSp>
        <p:cxnSp>
          <p:nvCxnSpPr>
            <p:cNvPr id="314" name="Straight Connector 313"/>
            <p:cNvCxnSpPr/>
            <p:nvPr/>
          </p:nvCxnSpPr>
          <p:spPr>
            <a:xfrm flipH="1" flipV="1">
              <a:off x="3479686" y="4033053"/>
              <a:ext cx="3946" cy="224772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5" name="TextBox 314"/>
            <p:cNvSpPr txBox="1"/>
            <p:nvPr/>
          </p:nvSpPr>
          <p:spPr>
            <a:xfrm>
              <a:off x="3480079" y="4157842"/>
              <a:ext cx="322407" cy="31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t1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6" name="TextBox 315"/>
            <p:cNvSpPr txBox="1"/>
            <p:nvPr/>
          </p:nvSpPr>
          <p:spPr>
            <a:xfrm>
              <a:off x="3481394" y="3925422"/>
              <a:ext cx="322407" cy="31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t2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7" name="TextBox 316"/>
            <p:cNvSpPr txBox="1"/>
            <p:nvPr/>
          </p:nvSpPr>
          <p:spPr>
            <a:xfrm>
              <a:off x="3481394" y="3533976"/>
              <a:ext cx="328980" cy="31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chemeClr val="tx1">
                      <a:lumMod val="50000"/>
                    </a:schemeClr>
                  </a:solidFill>
                </a:rPr>
                <a:t>tn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cxnSp>
          <p:nvCxnSpPr>
            <p:cNvPr id="318" name="Straight Connector 317"/>
            <p:cNvCxnSpPr/>
            <p:nvPr/>
          </p:nvCxnSpPr>
          <p:spPr>
            <a:xfrm flipV="1">
              <a:off x="3481002" y="3650886"/>
              <a:ext cx="2629" cy="360481"/>
            </a:xfrm>
            <a:prstGeom prst="line">
              <a:avLst/>
            </a:prstGeom>
            <a:ln>
              <a:solidFill>
                <a:schemeClr val="tx1">
                  <a:lumMod val="50000"/>
                </a:schemeClr>
              </a:solidFill>
              <a:prstDash val="dash"/>
              <a:round/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Curved Up Arrow 318"/>
            <p:cNvSpPr/>
            <p:nvPr/>
          </p:nvSpPr>
          <p:spPr>
            <a:xfrm>
              <a:off x="3097121" y="4465897"/>
              <a:ext cx="915926" cy="265178"/>
            </a:xfrm>
            <a:prstGeom prst="curvedUpArrow">
              <a:avLst/>
            </a:prstGeom>
            <a:solidFill>
              <a:srgbClr val="C00000"/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127000" dir="2700000" algn="tl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320" name="TextBox 319"/>
            <p:cNvSpPr txBox="1"/>
            <p:nvPr/>
          </p:nvSpPr>
          <p:spPr>
            <a:xfrm>
              <a:off x="2679025" y="2662912"/>
              <a:ext cx="1618827" cy="3529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50000"/>
                    </a:schemeClr>
                  </a:solidFill>
                </a:rPr>
                <a:t>Seasonal Statistics</a:t>
              </a:r>
              <a:endParaRPr lang="de-DE" sz="14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grpSp>
          <p:nvGrpSpPr>
            <p:cNvPr id="321" name="Group 320"/>
            <p:cNvGrpSpPr/>
            <p:nvPr/>
          </p:nvGrpSpPr>
          <p:grpSpPr>
            <a:xfrm>
              <a:off x="4090656" y="3932466"/>
              <a:ext cx="866712" cy="894209"/>
              <a:chOff x="4131562" y="2026505"/>
              <a:chExt cx="1800000" cy="1792387"/>
            </a:xfrm>
            <a:solidFill>
              <a:schemeClr val="tx2">
                <a:lumMod val="20000"/>
                <a:lumOff val="80000"/>
              </a:schemeClr>
            </a:solidFill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322" name="Rectangle 321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0" name="Rectangle 349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1" name="Rectangle 350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5" name="Rectangle 364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1" name="Rectangle 380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1" name="Rectangle 400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22" name="Group 421"/>
            <p:cNvGrpSpPr/>
            <p:nvPr/>
          </p:nvGrpSpPr>
          <p:grpSpPr>
            <a:xfrm>
              <a:off x="4099772" y="3709110"/>
              <a:ext cx="812599" cy="966795"/>
              <a:chOff x="4131562" y="2026505"/>
              <a:chExt cx="1800000" cy="1792387"/>
            </a:xfrm>
            <a:solidFill>
              <a:schemeClr val="tx2">
                <a:lumMod val="20000"/>
                <a:lumOff val="80000"/>
              </a:schemeClr>
            </a:solidFill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423" name="Rectangle 422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3" name="Rectangle 432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4" name="Rectangle 433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5" name="Rectangle 434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6" name="Rectangle 435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7" name="Rectangle 436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8" name="Rectangle 437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9" name="Rectangle 438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0" name="Rectangle 439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1" name="Rectangle 440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3" name="Rectangle 442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4" name="Rectangle 443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5" name="Rectangle 444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6" name="Rectangle 445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7" name="Rectangle 446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49" name="Rectangle 448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0" name="Rectangle 449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2" name="Rectangle 451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3" name="Rectangle 452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4" name="Rectangle 453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5" name="Rectangle 454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7" name="Rectangle 456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8" name="Rectangle 457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59" name="Rectangle 458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0" name="Rectangle 459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2" name="Rectangle 461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3" name="Rectangle 462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4" name="Rectangle 463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5" name="Rectangle 464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7" name="Rectangle 466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8" name="Rectangle 467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69" name="Rectangle 468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0" name="Rectangle 469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1" name="Rectangle 470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2" name="Rectangle 471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3" name="Rectangle 472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4" name="Rectangle 473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5" name="Rectangle 474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6" name="Rectangle 475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7" name="Rectangle 476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0" name="Rectangle 479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2" name="Rectangle 481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3" name="Rectangle 482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4" name="Rectangle 483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5" name="Rectangle 484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7" name="Rectangle 486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8" name="Rectangle 487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9" name="Rectangle 488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0" name="Rectangle 489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3" name="Rectangle 492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4" name="Rectangle 493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5" name="Rectangle 494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7" name="Rectangle 496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9" name="Rectangle 498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0" name="Rectangle 499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2" name="Rectangle 501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3" name="Rectangle 502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4" name="Rectangle 503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5" name="Rectangle 504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7" name="Rectangle 506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8" name="Rectangle 507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9" name="Rectangle 508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0" name="Rectangle 509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1" name="Rectangle 510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2" name="Rectangle 511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3" name="Rectangle 512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4" name="Rectangle 513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5" name="Rectangle 514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6" name="Rectangle 515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7" name="Rectangle 516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8" name="Rectangle 517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9" name="Rectangle 518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0" name="Rectangle 519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1" name="Rectangle 520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2" name="Rectangle 521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523" name="Group 522"/>
            <p:cNvGrpSpPr/>
            <p:nvPr/>
          </p:nvGrpSpPr>
          <p:grpSpPr>
            <a:xfrm>
              <a:off x="4089253" y="3495409"/>
              <a:ext cx="812440" cy="949563"/>
              <a:chOff x="4131562" y="2026505"/>
              <a:chExt cx="1800000" cy="1792387"/>
            </a:xfrm>
            <a:solidFill>
              <a:schemeClr val="tx2">
                <a:lumMod val="20000"/>
                <a:lumOff val="80000"/>
              </a:schemeClr>
            </a:solidFill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524" name="Rectangle 523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5" name="Rectangle 524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6" name="Rectangle 525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7" name="Rectangle 526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8" name="Rectangle 527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9" name="Rectangle 528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0" name="Rectangle 529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2" name="Rectangle 531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3" name="Rectangle 532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4" name="Rectangle 533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5" name="Rectangle 534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7" name="Rectangle 536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8" name="Rectangle 537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9" name="Rectangle 538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0" name="Rectangle 539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2" name="Rectangle 541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3" name="Rectangle 542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4" name="Rectangle 543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5" name="Rectangle 544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6" name="Rectangle 545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7" name="Rectangle 546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8" name="Rectangle 547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9" name="Rectangle 548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0" name="Rectangle 549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1" name="Rectangle 550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2" name="Rectangle 551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3" name="Rectangle 552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4" name="Rectangle 553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5" name="Rectangle 554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6" name="Rectangle 555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7" name="Rectangle 556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8" name="Rectangle 557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9" name="Rectangle 558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0" name="Rectangle 559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2" name="Rectangle 561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3" name="Rectangle 562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4" name="Rectangle 563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5" name="Rectangle 564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7" name="Rectangle 566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8" name="Rectangle 567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9" name="Rectangle 568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0" name="Rectangle 569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1" name="Rectangle 570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2" name="Rectangle 571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3" name="Rectangle 572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4" name="Rectangle 573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5" name="Rectangle 574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6" name="Rectangle 575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7" name="Rectangle 576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8" name="Rectangle 577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9" name="Rectangle 578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0" name="Rectangle 579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1" name="Rectangle 580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2" name="Rectangle 581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3" name="Rectangle 582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4" name="Rectangle 583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5" name="Rectangle 584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6" name="Rectangle 585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7" name="Rectangle 586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8" name="Rectangle 587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9" name="Rectangle 588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0" name="Rectangle 589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1" name="Rectangle 590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2" name="Rectangle 591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3" name="Rectangle 592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4" name="Rectangle 593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5" name="Rectangle 594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6" name="Rectangle 595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7" name="Rectangle 596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8" name="Rectangle 597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9" name="Rectangle 598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0" name="Rectangle 599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1" name="Rectangle 600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2" name="Rectangle 601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3" name="Rectangle 602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5" name="Rectangle 604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6" name="Rectangle 605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7" name="Rectangle 606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8" name="Rectangle 607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0" name="Rectangle 609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1" name="Rectangle 610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2" name="Rectangle 611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3" name="Rectangle 612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4" name="Rectangle 613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5" name="Rectangle 614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6" name="Rectangle 615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7" name="Rectangle 616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8" name="Rectangle 617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9" name="Rectangle 618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0" name="Rectangle 619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1" name="Rectangle 620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2" name="Rectangle 621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3" name="Rectangle 622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4" name="Group 623"/>
            <p:cNvGrpSpPr/>
            <p:nvPr/>
          </p:nvGrpSpPr>
          <p:grpSpPr>
            <a:xfrm>
              <a:off x="4086625" y="3291067"/>
              <a:ext cx="812440" cy="949563"/>
              <a:chOff x="4131562" y="2026505"/>
              <a:chExt cx="1800000" cy="1792387"/>
            </a:xfrm>
            <a:solidFill>
              <a:schemeClr val="tx2">
                <a:lumMod val="20000"/>
                <a:lumOff val="80000"/>
              </a:schemeClr>
            </a:solidFill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625" name="Rectangle 624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6" name="Rectangle 625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8" name="Rectangle 627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9" name="Rectangle 628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0" name="Rectangle 629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1" name="Rectangle 630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2" name="Rectangle 631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3" name="Rectangle 632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4" name="Rectangle 633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5" name="Rectangle 634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6" name="Rectangle 635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7" name="Rectangle 636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8" name="Rectangle 637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9" name="Rectangle 638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0" name="Rectangle 639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1" name="Rectangle 640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1" name="Rectangle 650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2" name="Rectangle 651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2" name="Rectangle 661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3" name="Rectangle 662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9" name="Rectangle 688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0" name="Rectangle 689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1" name="Rectangle 690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3" name="Rectangle 692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4" name="Rectangle 693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5" name="Rectangle 694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6" name="Rectangle 695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8" name="Rectangle 697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9" name="Rectangle 698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0" name="Rectangle 699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1" name="Rectangle 700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3" name="Rectangle 702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4" name="Rectangle 703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5" name="Rectangle 704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6" name="Rectangle 705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8" name="Rectangle 707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9" name="Rectangle 708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0" name="Rectangle 709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1" name="Rectangle 710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2" name="Rectangle 711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3" name="Rectangle 712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4" name="Rectangle 713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5" name="Rectangle 714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6" name="Rectangle 715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7" name="Rectangle 716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8" name="Rectangle 717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9" name="Rectangle 718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0" name="Rectangle 719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1" name="Rectangle 720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3" name="Rectangle 722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4" name="Rectangle 723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725" name="Group 724"/>
            <p:cNvGrpSpPr/>
            <p:nvPr/>
          </p:nvGrpSpPr>
          <p:grpSpPr>
            <a:xfrm>
              <a:off x="4080051" y="3082045"/>
              <a:ext cx="812440" cy="949563"/>
              <a:chOff x="4131562" y="2026505"/>
              <a:chExt cx="1800000" cy="1792387"/>
            </a:xfrm>
            <a:solidFill>
              <a:schemeClr val="tx2">
                <a:lumMod val="20000"/>
                <a:lumOff val="80000"/>
              </a:schemeClr>
            </a:solidFill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726" name="Rectangle 725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7" name="Rectangle 726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8" name="Rectangle 727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9" name="Rectangle 728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0" name="Rectangle 729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1" name="Rectangle 730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3" name="Rectangle 732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4" name="Rectangle 733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5" name="Rectangle 734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6" name="Rectangle 735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7" name="Rectangle 736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8" name="Rectangle 737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9" name="Rectangle 738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0" name="Rectangle 739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1" name="Rectangle 740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2" name="Rectangle 741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3" name="Rectangle 742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4" name="Rectangle 743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5" name="Rectangle 744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6" name="Rectangle 745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8" name="Rectangle 747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9" name="Rectangle 748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0" name="Rectangle 749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1" name="Rectangle 750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2" name="Rectangle 751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3" name="Rectangle 752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4" name="Rectangle 753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5" name="Rectangle 754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6" name="Rectangle 755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7" name="Rectangle 756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8" name="Rectangle 757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9" name="Rectangle 758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0" name="Rectangle 759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1" name="Rectangle 760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3" name="Rectangle 762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4" name="Rectangle 763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5" name="Rectangle 764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6" name="Rectangle 765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8" name="Rectangle 767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9" name="Rectangle 768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0" name="Rectangle 769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1" name="Rectangle 770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2" name="Rectangle 771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3" name="Rectangle 772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4" name="Rectangle 773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5" name="Rectangle 774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6" name="Rectangle 775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8" name="Rectangle 777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9" name="Rectangle 778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0" name="Rectangle 779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1" name="Rectangle 780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3" name="Rectangle 782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5" name="Rectangle 784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6" name="Rectangle 785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8" name="Rectangle 787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9" name="Rectangle 788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0" name="Rectangle 789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1" name="Rectangle 790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2" name="Rectangle 791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3" name="Rectangle 792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4" name="Rectangle 793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5" name="Rectangle 794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6" name="Rectangle 795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7" name="Rectangle 796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9" name="Rectangle 798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0" name="Rectangle 799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1" name="Rectangle 800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2" name="Rectangle 801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3" name="Rectangle 802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5" name="Rectangle 804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6" name="Rectangle 805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7" name="Rectangle 806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8" name="Rectangle 807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9" name="Rectangle 808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0" name="Rectangle 809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1" name="Rectangle 810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2" name="Rectangle 811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3" name="Rectangle 812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4" name="Rectangle 813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5" name="Rectangle 814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6" name="Rectangle 815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7" name="Rectangle 816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8" name="Rectangle 817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9" name="Rectangle 818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0" name="Rectangle 819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1" name="Rectangle 820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2" name="Rectangle 821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3" name="Rectangle 822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4" name="Rectangle 823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5" name="Rectangle 824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grp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26" name="Group 825"/>
            <p:cNvGrpSpPr/>
            <p:nvPr/>
          </p:nvGrpSpPr>
          <p:grpSpPr>
            <a:xfrm>
              <a:off x="4044303" y="2920699"/>
              <a:ext cx="812440" cy="949563"/>
              <a:chOff x="4131562" y="2026505"/>
              <a:chExt cx="1800000" cy="1792387"/>
            </a:xfrm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827" name="Rectangle 826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8" name="Rectangle 827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9" name="Rectangle 828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0" name="Rectangle 829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1" name="Rectangle 830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2" name="Rectangle 831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3" name="Rectangle 832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4" name="Rectangle 833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5" name="Rectangle 834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6" name="Rectangle 835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7" name="Rectangle 836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8" name="Rectangle 837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9" name="Rectangle 838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0" name="Rectangle 839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1" name="Rectangle 840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2" name="Rectangle 841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3" name="Rectangle 842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4" name="Rectangle 843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5" name="Rectangle 844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6" name="Rectangle 845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7" name="Rectangle 846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8" name="Rectangle 847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9" name="Rectangle 848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0" name="Rectangle 849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1" name="Rectangle 850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3" name="Rectangle 852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4" name="Rectangle 853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5" name="Rectangle 854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6" name="Rectangle 855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7" name="Rectangle 856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8" name="Rectangle 857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9" name="Rectangle 858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0" name="Rectangle 859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1" name="Rectangle 860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2" name="Rectangle 861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3" name="Rectangle 862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4" name="Rectangle 863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5" name="Rectangle 864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6" name="Rectangle 865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7" name="Rectangle 866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8" name="Rectangle 867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9" name="Rectangle 868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0" name="Rectangle 869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1" name="Rectangle 870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2" name="Rectangle 871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3" name="Rectangle 872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4" name="Rectangle 873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5" name="Rectangle 874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6" name="Rectangle 875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7" name="Rectangle 876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8" name="Rectangle 877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9" name="Rectangle 878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0" name="Rectangle 879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1" name="Rectangle 880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2" name="Rectangle 881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3" name="Rectangle 882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4" name="Rectangle 883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5" name="Rectangle 884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6" name="Rectangle 885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7" name="Rectangle 886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8" name="Rectangle 887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9" name="Rectangle 888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0" name="Rectangle 889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1" name="Rectangle 890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2" name="Rectangle 891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3" name="Rectangle 892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4" name="Rectangle 893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5" name="Rectangle 894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6" name="Rectangle 895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7" name="Rectangle 896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8" name="Rectangle 897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9" name="Rectangle 898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0" name="Rectangle 899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1" name="Rectangle 900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2" name="Rectangle 901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3" name="Rectangle 902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4" name="Rectangle 903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5" name="Rectangle 904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6" name="Rectangle 905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7" name="Rectangle 906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8" name="Rectangle 907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9" name="Rectangle 908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1" name="Rectangle 910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2" name="Rectangle 911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3" name="Rectangle 912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4" name="Rectangle 913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5" name="Rectangle 914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6" name="Rectangle 915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7" name="Rectangle 916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8" name="Rectangle 917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9" name="Rectangle 918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0" name="Rectangle 919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1" name="Rectangle 920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2" name="Rectangle 921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3" name="Rectangle 922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4" name="Rectangle 923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5" name="Rectangle 924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6" name="Rectangle 925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927" name="Group 926"/>
            <p:cNvGrpSpPr/>
            <p:nvPr/>
          </p:nvGrpSpPr>
          <p:grpSpPr>
            <a:xfrm>
              <a:off x="5101235" y="3221933"/>
              <a:ext cx="733174" cy="1377880"/>
              <a:chOff x="5103552" y="2615119"/>
              <a:chExt cx="715217" cy="1201541"/>
            </a:xfrm>
          </p:grpSpPr>
          <p:sp>
            <p:nvSpPr>
              <p:cNvPr id="928" name="TextBox 927"/>
              <p:cNvSpPr txBox="1"/>
              <p:nvPr/>
            </p:nvSpPr>
            <p:spPr>
              <a:xfrm>
                <a:off x="5104406" y="353966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Mad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29" name="TextBox 928"/>
              <p:cNvSpPr txBox="1"/>
              <p:nvPr/>
            </p:nvSpPr>
            <p:spPr>
              <a:xfrm>
                <a:off x="5104406" y="3354751"/>
                <a:ext cx="7143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Std. </a:t>
                </a:r>
                <a:r>
                  <a:rPr lang="en-US" sz="1200" b="1" dirty="0" err="1" smtClean="0">
                    <a:solidFill>
                      <a:schemeClr val="tx1">
                        <a:lumMod val="50000"/>
                      </a:schemeClr>
                    </a:solidFill>
                  </a:rPr>
                  <a:t>Dev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0" name="TextBox 929"/>
              <p:cNvSpPr txBox="1"/>
              <p:nvPr/>
            </p:nvSpPr>
            <p:spPr>
              <a:xfrm>
                <a:off x="5103552" y="3169843"/>
                <a:ext cx="57894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Range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1" name="TextBox 930"/>
              <p:cNvSpPr txBox="1"/>
              <p:nvPr/>
            </p:nvSpPr>
            <p:spPr>
              <a:xfrm>
                <a:off x="5103552" y="2984935"/>
                <a:ext cx="5549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Mean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2" name="TextBox 931"/>
              <p:cNvSpPr txBox="1"/>
              <p:nvPr/>
            </p:nvSpPr>
            <p:spPr>
              <a:xfrm>
                <a:off x="5103552" y="2800027"/>
                <a:ext cx="50545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Max.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933" name="TextBox 932"/>
              <p:cNvSpPr txBox="1"/>
              <p:nvPr/>
            </p:nvSpPr>
            <p:spPr>
              <a:xfrm>
                <a:off x="5103552" y="2615119"/>
                <a:ext cx="44114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chemeClr val="tx1">
                        <a:lumMod val="50000"/>
                      </a:schemeClr>
                    </a:solidFill>
                  </a:rPr>
                  <a:t>Min</a:t>
                </a:r>
                <a:endParaRPr lang="de-DE" sz="1200" b="1" dirty="0">
                  <a:solidFill>
                    <a:schemeClr val="tx1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935" name="Bent Arrow 934"/>
          <p:cNvSpPr/>
          <p:nvPr/>
        </p:nvSpPr>
        <p:spPr>
          <a:xfrm rot="10800000" flipH="1">
            <a:off x="2140359" y="2133148"/>
            <a:ext cx="1153641" cy="1106998"/>
          </a:xfrm>
          <a:prstGeom prst="bentArrow">
            <a:avLst>
              <a:gd name="adj1" fmla="val 9437"/>
              <a:gd name="adj2" fmla="val 17367"/>
              <a:gd name="adj3" fmla="val 12052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6" name="Bent Arrow 935"/>
          <p:cNvSpPr/>
          <p:nvPr/>
        </p:nvSpPr>
        <p:spPr>
          <a:xfrm rot="10800000" flipH="1">
            <a:off x="4439953" y="4007049"/>
            <a:ext cx="1153641" cy="391524"/>
          </a:xfrm>
          <a:prstGeom prst="bentArrow">
            <a:avLst>
              <a:gd name="adj1" fmla="val 23175"/>
              <a:gd name="adj2" fmla="val 32823"/>
              <a:gd name="adj3" fmla="val 12052"/>
              <a:gd name="adj4" fmla="val 103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7" name="Flowchart: Alternate Process 936"/>
          <p:cNvSpPr>
            <a:spLocks noChangeAspect="1"/>
          </p:cNvSpPr>
          <p:nvPr/>
        </p:nvSpPr>
        <p:spPr>
          <a:xfrm>
            <a:off x="5746675" y="1251376"/>
            <a:ext cx="2944903" cy="571550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Texture parameters</a:t>
            </a: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38" name="Right Arrow 937"/>
          <p:cNvSpPr/>
          <p:nvPr/>
        </p:nvSpPr>
        <p:spPr>
          <a:xfrm>
            <a:off x="3500770" y="1358329"/>
            <a:ext cx="2155613" cy="2245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845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600" dirty="0"/>
              <a:t>Large Area Mapping </a:t>
            </a:r>
            <a:r>
              <a:rPr lang="de-DE" sz="2600" dirty="0" err="1"/>
              <a:t>of</a:t>
            </a:r>
            <a:r>
              <a:rPr lang="de-DE" sz="2600" dirty="0"/>
              <a:t> Vegetation Parameters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8463" y="1207524"/>
            <a:ext cx="5861111" cy="3452243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54025" y="2509763"/>
            <a:ext cx="1613089" cy="827112"/>
            <a:chOff x="-234216" y="204479"/>
            <a:chExt cx="1613089" cy="827112"/>
          </a:xfrm>
        </p:grpSpPr>
        <p:sp>
          <p:nvSpPr>
            <p:cNvPr id="19" name="Rounded Rectangle 18"/>
            <p:cNvSpPr/>
            <p:nvPr/>
          </p:nvSpPr>
          <p:spPr>
            <a:xfrm>
              <a:off x="-234216" y="204479"/>
              <a:ext cx="1613089" cy="82711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75000"/>
                    </a:schemeClr>
                  </a:solidFill>
                </a:rPr>
                <a:t>Ground</a:t>
              </a:r>
            </a:p>
            <a:p>
              <a:pPr algn="ctr"/>
              <a:r>
                <a:rPr lang="en-US" sz="2200" b="1" dirty="0" smtClean="0">
                  <a:solidFill>
                    <a:schemeClr val="tx1">
                      <a:lumMod val="75000"/>
                    </a:schemeClr>
                  </a:solidFill>
                </a:rPr>
                <a:t>Cover</a:t>
              </a:r>
              <a:endParaRPr lang="en-US" sz="2200" b="1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sp>
          <p:nvSpPr>
            <p:cNvPr id="20" name="Rounded Rectangle 4"/>
            <p:cNvSpPr/>
            <p:nvPr/>
          </p:nvSpPr>
          <p:spPr>
            <a:xfrm>
              <a:off x="40729" y="244855"/>
              <a:ext cx="1297768" cy="74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025" y="1570824"/>
            <a:ext cx="1613089" cy="827112"/>
            <a:chOff x="-234216" y="204479"/>
            <a:chExt cx="1613089" cy="827112"/>
          </a:xfrm>
        </p:grpSpPr>
        <p:sp>
          <p:nvSpPr>
            <p:cNvPr id="22" name="Rounded Rectangle 21"/>
            <p:cNvSpPr/>
            <p:nvPr/>
          </p:nvSpPr>
          <p:spPr>
            <a:xfrm>
              <a:off x="-234216" y="204479"/>
              <a:ext cx="1613089" cy="827112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2400" b="1" dirty="0" smtClean="0">
                  <a:solidFill>
                    <a:schemeClr val="tx1">
                      <a:lumMod val="75000"/>
                    </a:schemeClr>
                  </a:solidFill>
                </a:rPr>
                <a:t>NDVI</a:t>
              </a:r>
            </a:p>
          </p:txBody>
        </p:sp>
        <p:sp>
          <p:nvSpPr>
            <p:cNvPr id="23" name="Rounded Rectangle 4"/>
            <p:cNvSpPr/>
            <p:nvPr/>
          </p:nvSpPr>
          <p:spPr>
            <a:xfrm>
              <a:off x="40729" y="244855"/>
              <a:ext cx="1297768" cy="7463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1537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(4)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73304" y="1746068"/>
            <a:ext cx="2113404" cy="2533861"/>
            <a:chOff x="6029516" y="1210479"/>
            <a:chExt cx="1281600" cy="1345981"/>
          </a:xfrm>
        </p:grpSpPr>
        <p:sp>
          <p:nvSpPr>
            <p:cNvPr id="5" name="Flowchart: Alternate Process 4"/>
            <p:cNvSpPr>
              <a:spLocks/>
            </p:cNvSpPr>
            <p:nvPr/>
          </p:nvSpPr>
          <p:spPr>
            <a:xfrm>
              <a:off x="6029516" y="1210479"/>
              <a:ext cx="1281600" cy="1345981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90616" y="1288119"/>
              <a:ext cx="115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Image Objects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7" name="Picture 6"/>
            <p:cNvPicPr>
              <a:picLocks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4" t="2637" r="6872" b="3898"/>
            <a:stretch/>
          </p:blipFill>
          <p:spPr>
            <a:xfrm>
              <a:off x="6261073" y="1626041"/>
              <a:ext cx="751797" cy="797211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8" name="Group 7"/>
          <p:cNvGrpSpPr/>
          <p:nvPr/>
        </p:nvGrpSpPr>
        <p:grpSpPr>
          <a:xfrm>
            <a:off x="6850872" y="1769198"/>
            <a:ext cx="1735945" cy="2533861"/>
            <a:chOff x="7697028" y="2319795"/>
            <a:chExt cx="1281600" cy="1349632"/>
          </a:xfrm>
        </p:grpSpPr>
        <p:sp>
          <p:nvSpPr>
            <p:cNvPr id="9" name="Flowchart: Alternate Process 8"/>
            <p:cNvSpPr/>
            <p:nvPr/>
          </p:nvSpPr>
          <p:spPr>
            <a:xfrm>
              <a:off x="7697028" y="2319795"/>
              <a:ext cx="1281600" cy="1349632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924946" y="2467080"/>
              <a:ext cx="761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Result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11" name="Picture 10"/>
            <p:cNvPicPr>
              <a:picLocks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74" t="1433" r="6587" b="4123"/>
            <a:stretch/>
          </p:blipFill>
          <p:spPr>
            <a:xfrm>
              <a:off x="7985518" y="2730874"/>
              <a:ext cx="704619" cy="74718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4703737" y="2208880"/>
            <a:ext cx="1281527" cy="1326223"/>
            <a:chOff x="6215293" y="3282261"/>
            <a:chExt cx="1281600" cy="1346400"/>
          </a:xfrm>
        </p:grpSpPr>
        <p:sp>
          <p:nvSpPr>
            <p:cNvPr id="13" name="Flowchart: Alternate Process 12"/>
            <p:cNvSpPr/>
            <p:nvPr/>
          </p:nvSpPr>
          <p:spPr>
            <a:xfrm>
              <a:off x="6215293" y="3282261"/>
              <a:ext cx="1281600" cy="1346400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8816" y="3721272"/>
              <a:ext cx="814555" cy="8637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6349603" y="329058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Decision Tree </a:t>
              </a:r>
            </a:p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Classification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65258" y="3995923"/>
              <a:ext cx="418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C5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>
            <a:off x="3537290" y="2352396"/>
            <a:ext cx="1038358" cy="1142999"/>
            <a:chOff x="2624370" y="4562259"/>
            <a:chExt cx="1012926" cy="513319"/>
          </a:xfrm>
        </p:grpSpPr>
        <p:sp>
          <p:nvSpPr>
            <p:cNvPr id="19" name="Down Arrow Callout 18"/>
            <p:cNvSpPr/>
            <p:nvPr/>
          </p:nvSpPr>
          <p:spPr>
            <a:xfrm>
              <a:off x="2629296" y="4697578"/>
              <a:ext cx="1008000" cy="3780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Up Arrow Callout 19"/>
            <p:cNvSpPr/>
            <p:nvPr/>
          </p:nvSpPr>
          <p:spPr>
            <a:xfrm>
              <a:off x="2624370" y="4562259"/>
              <a:ext cx="1008000" cy="378000"/>
            </a:xfrm>
            <a:prstGeom prst="upArrowCallou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Training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6067310" y="2796988"/>
            <a:ext cx="738265" cy="21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 rot="5400000">
            <a:off x="55631" y="2404443"/>
            <a:ext cx="1118317" cy="1142999"/>
            <a:chOff x="2624369" y="4562259"/>
            <a:chExt cx="1090927" cy="513319"/>
          </a:xfrm>
        </p:grpSpPr>
        <p:sp>
          <p:nvSpPr>
            <p:cNvPr id="23" name="Down Arrow Callout 22"/>
            <p:cNvSpPr/>
            <p:nvPr/>
          </p:nvSpPr>
          <p:spPr>
            <a:xfrm>
              <a:off x="2629296" y="4697578"/>
              <a:ext cx="1008000" cy="3780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Up Arrow Callout 23"/>
            <p:cNvSpPr/>
            <p:nvPr/>
          </p:nvSpPr>
          <p:spPr>
            <a:xfrm>
              <a:off x="2624369" y="4562259"/>
              <a:ext cx="1090927" cy="378000"/>
            </a:xfrm>
            <a:prstGeom prst="upArrowCallou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Segmentation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4614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PROCESSING ENGINE</a:t>
            </a:r>
          </a:p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Dedicated server (16 cores – 32 Gb RAM)</a:t>
            </a:r>
          </a:p>
          <a:p>
            <a:pPr lvl="1"/>
            <a:r>
              <a:rPr lang="en-US" dirty="0" smtClean="0"/>
              <a:t>20 Tb Online storage – 40 Tb Stand by storage</a:t>
            </a:r>
          </a:p>
          <a:p>
            <a:pPr lvl="1"/>
            <a:r>
              <a:rPr lang="en-US" dirty="0" smtClean="0"/>
              <a:t>Production requirements: 24x7</a:t>
            </a:r>
          </a:p>
          <a:p>
            <a:pPr lvl="1"/>
            <a:r>
              <a:rPr lang="en-US" dirty="0" smtClean="0"/>
              <a:t>Dedicated delivery server – Delivery method FTP</a:t>
            </a:r>
          </a:p>
          <a:p>
            <a:pPr lvl="1"/>
            <a:r>
              <a:rPr lang="en-US" dirty="0" smtClean="0"/>
              <a:t>Daily incremental backups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Technical description of the mass processing </a:t>
            </a:r>
            <a:r>
              <a:rPr lang="en-US" sz="2400" dirty="0" smtClean="0"/>
              <a:t>(2)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83112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PROCESSING ENGINE</a:t>
            </a:r>
          </a:p>
          <a:p>
            <a:r>
              <a:rPr lang="en-US" dirty="0" smtClean="0"/>
              <a:t>Software</a:t>
            </a:r>
            <a:endParaRPr lang="en-US" dirty="0"/>
          </a:p>
          <a:p>
            <a:pPr lvl="1"/>
            <a:r>
              <a:rPr lang="en-US" dirty="0" smtClean="0"/>
              <a:t>Programming language: Python</a:t>
            </a:r>
          </a:p>
          <a:p>
            <a:pPr lvl="1"/>
            <a:r>
              <a:rPr lang="en-US" dirty="0" smtClean="0"/>
              <a:t>Base on Open Source Libraries (</a:t>
            </a:r>
            <a:r>
              <a:rPr lang="en-US" dirty="0" err="1" smtClean="0"/>
              <a:t>Gdal</a:t>
            </a:r>
            <a:r>
              <a:rPr lang="en-US" dirty="0" smtClean="0"/>
              <a:t> and OGR)</a:t>
            </a:r>
          </a:p>
          <a:p>
            <a:pPr lvl="1"/>
            <a:r>
              <a:rPr lang="en-US" dirty="0" smtClean="0"/>
              <a:t>About 5000 lines of code in seven different modules</a:t>
            </a:r>
          </a:p>
          <a:p>
            <a:pPr lvl="1"/>
            <a:r>
              <a:rPr lang="en-US" dirty="0" smtClean="0"/>
              <a:t>All software programmed in house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Technical description of the mass processing </a:t>
            </a:r>
            <a:r>
              <a:rPr lang="en-US" sz="2400" dirty="0" smtClean="0"/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647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39 countries in Europe processed</a:t>
            </a:r>
          </a:p>
          <a:p>
            <a:r>
              <a:rPr lang="en-US" dirty="0" smtClean="0"/>
              <a:t>All overseas territories processed</a:t>
            </a:r>
          </a:p>
          <a:p>
            <a:r>
              <a:rPr lang="en-US" dirty="0" smtClean="0"/>
              <a:t>Total project time shortened: from 18 to 14 months</a:t>
            </a:r>
          </a:p>
          <a:p>
            <a:r>
              <a:rPr lang="en-US" dirty="0" smtClean="0"/>
              <a:t>Second run to cover image gaps performed</a:t>
            </a:r>
          </a:p>
          <a:p>
            <a:r>
              <a:rPr lang="en-US" dirty="0" smtClean="0"/>
              <a:t>On site country verification in progress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931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6" r="1584" b="13364"/>
          <a:stretch/>
        </p:blipFill>
        <p:spPr>
          <a:xfrm>
            <a:off x="323851" y="1028700"/>
            <a:ext cx="5124450" cy="3875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7" r="1451" b="13363"/>
          <a:stretch/>
        </p:blipFill>
        <p:spPr>
          <a:xfrm>
            <a:off x="323850" y="1028699"/>
            <a:ext cx="5124451" cy="387508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24" y="2548191"/>
            <a:ext cx="3448051" cy="2355596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/>
        </p:nvSpPr>
        <p:spPr>
          <a:xfrm>
            <a:off x="5572125" y="1477423"/>
            <a:ext cx="3448050" cy="8874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76213" indent="-176213" algn="l" defTabSz="914400" rtl="0" eaLnBrk="1" latinLnBrk="0" hangingPunct="1">
              <a:spcBef>
                <a:spcPct val="20000"/>
              </a:spcBef>
              <a:buClr>
                <a:srgbClr val="BCBEC0"/>
              </a:buClr>
              <a:buSzPct val="70000"/>
              <a:buFont typeface="Wingdings" pitchFamily="2" charset="2"/>
              <a:buChar char="§"/>
              <a:defRPr sz="2800" kern="1200">
                <a:solidFill>
                  <a:srgbClr val="4F5661"/>
                </a:solidFill>
                <a:latin typeface="+mn-lt"/>
                <a:ea typeface="+mn-ea"/>
                <a:cs typeface="+mn-cs"/>
              </a:defRPr>
            </a:lvl1pPr>
            <a:lvl2pPr marL="360363" indent="-184150" algn="l" defTabSz="914400" rtl="0" eaLnBrk="1" latinLnBrk="0" hangingPunct="1">
              <a:spcBef>
                <a:spcPct val="20000"/>
              </a:spcBef>
              <a:buClr>
                <a:srgbClr val="BCBEC0"/>
              </a:buClr>
              <a:buSzPct val="70000"/>
              <a:buFont typeface="Wingdings" pitchFamily="2" charset="2"/>
              <a:buChar char="§"/>
              <a:defRPr sz="2600" kern="1200">
                <a:solidFill>
                  <a:srgbClr val="4F5661"/>
                </a:solidFill>
                <a:latin typeface="+mn-lt"/>
                <a:ea typeface="+mn-ea"/>
                <a:cs typeface="+mn-cs"/>
              </a:defRPr>
            </a:lvl2pPr>
            <a:lvl3pPr marL="536575" indent="-176213" algn="l" defTabSz="914400" rtl="0" eaLnBrk="1" latinLnBrk="0" hangingPunct="1">
              <a:spcBef>
                <a:spcPct val="20000"/>
              </a:spcBef>
              <a:buClr>
                <a:srgbClr val="BCBEC0"/>
              </a:buClr>
              <a:buSzPct val="70000"/>
              <a:buFont typeface="Wingdings" pitchFamily="2" charset="2"/>
              <a:buChar char="§"/>
              <a:tabLst>
                <a:tab pos="1168400" algn="l"/>
              </a:tabLst>
              <a:defRPr sz="2400" kern="1200">
                <a:solidFill>
                  <a:srgbClr val="4F5661"/>
                </a:solidFill>
                <a:latin typeface="+mn-lt"/>
                <a:ea typeface="+mn-ea"/>
                <a:cs typeface="+mn-cs"/>
              </a:defRPr>
            </a:lvl3pPr>
            <a:lvl4pPr marL="719138" indent="-182563" algn="l" defTabSz="914400" rtl="0" eaLnBrk="1" latinLnBrk="0" hangingPunct="1">
              <a:spcBef>
                <a:spcPct val="20000"/>
              </a:spcBef>
              <a:buClr>
                <a:srgbClr val="BCBEC0"/>
              </a:buClr>
              <a:buSzPct val="70000"/>
              <a:buFont typeface="Wingdings" pitchFamily="2" charset="2"/>
              <a:buChar char="§"/>
              <a:defRPr sz="2200" kern="1200">
                <a:solidFill>
                  <a:srgbClr val="4F5661"/>
                </a:solidFill>
                <a:latin typeface="+mn-lt"/>
                <a:ea typeface="+mn-ea"/>
                <a:cs typeface="+mn-cs"/>
              </a:defRPr>
            </a:lvl4pPr>
            <a:lvl5pPr marL="896938" indent="-177800" algn="l" defTabSz="914400" rtl="0" eaLnBrk="1" latinLnBrk="0" hangingPunct="1">
              <a:spcBef>
                <a:spcPct val="20000"/>
              </a:spcBef>
              <a:buClr>
                <a:srgbClr val="BCBEC0"/>
              </a:buClr>
              <a:buSzPct val="70000"/>
              <a:buFont typeface="Wingdings" pitchFamily="2" charset="2"/>
              <a:buChar char="§"/>
              <a:defRPr sz="2000" kern="1200">
                <a:solidFill>
                  <a:srgbClr val="4F566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Overall accuracy for Hungary = 92 %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5957887" y="4143375"/>
            <a:ext cx="142875" cy="13335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itle 5"/>
          <p:cNvSpPr txBox="1">
            <a:spLocks/>
          </p:cNvSpPr>
          <p:nvPr/>
        </p:nvSpPr>
        <p:spPr>
          <a:xfrm>
            <a:off x="442850" y="8820"/>
            <a:ext cx="6643750" cy="9064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4F56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Grassland</a:t>
            </a:r>
            <a:r>
              <a:rPr lang="de-DE" dirty="0" smtClean="0"/>
              <a:t> Monitoring in </a:t>
            </a:r>
            <a:r>
              <a:rPr lang="de-DE" dirty="0" err="1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680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/>
          </p:cNvSpPr>
          <p:nvPr/>
        </p:nvSpPr>
        <p:spPr bwMode="auto">
          <a:xfrm>
            <a:off x="-66973" y="-82879"/>
            <a:ext cx="9245576" cy="524312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de-DE" sz="1500">
              <a:solidFill>
                <a:srgbClr val="FFFFFF"/>
              </a:solidFill>
            </a:endParaRPr>
          </a:p>
        </p:txBody>
      </p:sp>
      <p:pic>
        <p:nvPicPr>
          <p:cNvPr id="3076" name="Picture 4" descr="as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7243"/>
            <a:ext cx="5179219" cy="2196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7" name="Picture 5" descr="as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87261" y="328585"/>
            <a:ext cx="2673046" cy="20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8" name="Picture 6" descr="as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639" y="3230594"/>
            <a:ext cx="3564062" cy="15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0" y="4805288"/>
            <a:ext cx="9110514" cy="0"/>
          </a:xfrm>
          <a:prstGeom prst="line">
            <a:avLst/>
          </a:prstGeom>
          <a:noFill/>
          <a:ln w="13546" cap="flat" cmpd="sng">
            <a:solidFill>
              <a:srgbClr val="C0C0C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7397" tIns="28698" rIns="57397" bIns="28698"/>
          <a:lstStyle/>
          <a:p>
            <a:endParaRPr lang="de-DE"/>
          </a:p>
        </p:txBody>
      </p:sp>
      <p:pic>
        <p:nvPicPr>
          <p:cNvPr id="3083" name="Picture 11" descr="asset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163" y="804510"/>
            <a:ext cx="254836" cy="19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" descr="\\ds04-2\home\apel\Desktop\Neuer Ordner\Rapidey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1300" y="89619"/>
            <a:ext cx="4868447" cy="443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ontent Placeholder 3"/>
          <p:cNvSpPr txBox="1">
            <a:spLocks/>
          </p:cNvSpPr>
          <p:nvPr/>
        </p:nvSpPr>
        <p:spPr bwMode="auto">
          <a:xfrm>
            <a:off x="401218" y="3507722"/>
            <a:ext cx="3641626" cy="13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600">
                <a:solidFill>
                  <a:srgbClr val="4F565B"/>
                </a:solidFill>
                <a:latin typeface="Calibri" pitchFamily="34" charset="0"/>
                <a:ea typeface="ＭＳ Ｐゴシック" pitchFamily="-107" charset="-128"/>
                <a:cs typeface="Calibri" pitchFamily="34" charset="0"/>
              </a:defRPr>
            </a:lvl1pPr>
            <a:lvl2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Char char="§"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None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None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Char char="§"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7552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6pPr>
            <a:lvl7pPr marL="11633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7pPr>
            <a:lvl8pPr marL="157137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8pPr>
            <a:lvl9pPr marL="197945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kern="0" dirty="0" smtClean="0">
                <a:solidFill>
                  <a:schemeClr val="bg1"/>
                </a:solidFill>
              </a:rPr>
              <a:t>Lic. Adrian Gonzalez</a:t>
            </a:r>
          </a:p>
          <a:p>
            <a:r>
              <a:rPr lang="en-US" kern="0" dirty="0" smtClean="0">
                <a:solidFill>
                  <a:schemeClr val="bg1"/>
                </a:solidFill>
              </a:rPr>
              <a:t>Applications Research</a:t>
            </a:r>
          </a:p>
          <a:p>
            <a:r>
              <a:rPr lang="de-DE" kern="0" dirty="0" smtClean="0">
                <a:solidFill>
                  <a:schemeClr val="bg1"/>
                </a:solidFill>
              </a:rPr>
              <a:t>+49 30 609 8300 313</a:t>
            </a:r>
          </a:p>
          <a:p>
            <a:r>
              <a:rPr lang="de-DE" u="sng" kern="0" dirty="0" smtClean="0">
                <a:solidFill>
                  <a:schemeClr val="bg1"/>
                </a:solidFill>
              </a:rPr>
              <a:t>adrian.gonzalez@blackbridge.com</a:t>
            </a:r>
          </a:p>
          <a:p>
            <a:endParaRPr lang="en-US" kern="0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630999" y="1059632"/>
            <a:ext cx="3020062" cy="18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defRPr sz="1600">
                <a:solidFill>
                  <a:srgbClr val="4F565B"/>
                </a:solidFill>
                <a:latin typeface="Calibri" pitchFamily="34" charset="0"/>
                <a:ea typeface="ＭＳ Ｐゴシック" pitchFamily="-107" charset="-128"/>
                <a:cs typeface="Calibri" pitchFamily="34" charset="0"/>
              </a:defRPr>
            </a:lvl1pPr>
            <a:lvl2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Char char="§"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2pPr>
            <a:lvl3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None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3pPr>
            <a:lvl4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None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4pPr>
            <a:lvl5pPr marL="0" indent="-1417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4D4D4D"/>
              </a:buClr>
              <a:buSzPct val="70000"/>
              <a:buFont typeface="Wingdings" pitchFamily="2" charset="2"/>
              <a:buChar char="§"/>
              <a:tabLst/>
              <a:defRPr sz="2100">
                <a:solidFill>
                  <a:srgbClr val="484F4F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defRPr>
            </a:lvl5pPr>
            <a:lvl6pPr marL="755225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6pPr>
            <a:lvl7pPr marL="11633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7pPr>
            <a:lvl8pPr marL="1571376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8pPr>
            <a:lvl9pPr marL="1979452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  <a:defRPr sz="23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r>
              <a:rPr lang="de-DE" sz="3600" kern="0" dirty="0" smtClean="0">
                <a:solidFill>
                  <a:schemeClr val="bg1"/>
                </a:solidFill>
              </a:rPr>
              <a:t>Thanks for your attention</a:t>
            </a:r>
            <a:endParaRPr lang="de-DE" sz="3600" u="sng" kern="0" dirty="0" smtClean="0">
              <a:solidFill>
                <a:schemeClr val="bg1"/>
              </a:solidFill>
            </a:endParaRP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xmlns="" val="3357139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25" y="1303337"/>
            <a:ext cx="8138646" cy="3476625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2012 - </a:t>
            </a:r>
            <a:r>
              <a:rPr lang="en-US" sz="2000" b="1" dirty="0"/>
              <a:t>“GIO land” (Copernicus Initial Operations land program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endParaRPr lang="en-US" sz="2000" b="1" dirty="0"/>
          </a:p>
          <a:p>
            <a:pPr lvl="1"/>
            <a:r>
              <a:rPr lang="en-US" sz="2000" dirty="0" smtClean="0"/>
              <a:t>Contracted </a:t>
            </a:r>
            <a:r>
              <a:rPr lang="en-US" sz="2000" dirty="0"/>
              <a:t>by </a:t>
            </a:r>
            <a:r>
              <a:rPr lang="en-US" sz="2000" dirty="0" smtClean="0"/>
              <a:t>EU – Technical coordination European  Environmental Agency (EEA)</a:t>
            </a:r>
          </a:p>
          <a:p>
            <a:pPr lvl="1"/>
            <a:r>
              <a:rPr lang="en-US" sz="2000" dirty="0" smtClean="0"/>
              <a:t>Methodology and generation of 5 </a:t>
            </a:r>
            <a:r>
              <a:rPr lang="en-US" sz="2000" dirty="0"/>
              <a:t>thematic High Resolution </a:t>
            </a:r>
            <a:r>
              <a:rPr lang="en-US" sz="2000" dirty="0" smtClean="0"/>
              <a:t>Layers on </a:t>
            </a:r>
            <a:r>
              <a:rPr lang="en-US" sz="2000" dirty="0"/>
              <a:t>Land Cover characteristics: impervious areas, forests, </a:t>
            </a:r>
            <a:r>
              <a:rPr lang="en-US" sz="2000" dirty="0" smtClean="0"/>
              <a:t>wetlands, water bodies and </a:t>
            </a:r>
            <a:r>
              <a:rPr lang="en-US" sz="2000" dirty="0"/>
              <a:t>grassland </a:t>
            </a:r>
            <a:r>
              <a:rPr lang="en-US" sz="2000" dirty="0" smtClean="0"/>
              <a:t>of </a:t>
            </a:r>
            <a:r>
              <a:rPr lang="en-US" sz="2000" dirty="0"/>
              <a:t>39 European countries</a:t>
            </a:r>
          </a:p>
          <a:p>
            <a:pPr lvl="1"/>
            <a:r>
              <a:rPr lang="en-US" sz="2000" dirty="0" smtClean="0"/>
              <a:t>Our consortium (</a:t>
            </a:r>
            <a:r>
              <a:rPr lang="en-US" sz="2000" dirty="0" err="1" smtClean="0"/>
              <a:t>Indra</a:t>
            </a:r>
            <a:r>
              <a:rPr lang="en-US" sz="2000" dirty="0" smtClean="0"/>
              <a:t>, </a:t>
            </a:r>
            <a:r>
              <a:rPr lang="en-US" sz="2000" dirty="0" err="1" smtClean="0"/>
              <a:t>Eurosense</a:t>
            </a:r>
            <a:r>
              <a:rPr lang="en-US" sz="2000" dirty="0" smtClean="0"/>
              <a:t> and </a:t>
            </a:r>
            <a:r>
              <a:rPr lang="en-US" sz="2000" dirty="0" err="1" smtClean="0"/>
              <a:t>BlackBride</a:t>
            </a:r>
            <a:r>
              <a:rPr lang="en-US" sz="2000" dirty="0" smtClean="0"/>
              <a:t>) won the bid for Permanent Grassland generation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Project background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117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24" y="1034396"/>
            <a:ext cx="7162800" cy="3476625"/>
          </a:xfrm>
        </p:spPr>
        <p:txBody>
          <a:bodyPr/>
          <a:lstStyle/>
          <a:p>
            <a:r>
              <a:rPr lang="en-US" sz="2400" dirty="0" smtClean="0"/>
              <a:t>Start of project: March 2012</a:t>
            </a:r>
          </a:p>
          <a:p>
            <a:r>
              <a:rPr lang="en-US" sz="2400" dirty="0" smtClean="0"/>
              <a:t>Number of countries to be processed: 39</a:t>
            </a:r>
          </a:p>
          <a:p>
            <a:r>
              <a:rPr lang="en-US" sz="2400" dirty="0" smtClean="0"/>
              <a:t>Area to be covered: about 6 millions km2</a:t>
            </a:r>
          </a:p>
          <a:p>
            <a:r>
              <a:rPr lang="en-US" sz="2400" dirty="0" smtClean="0"/>
              <a:t>Requested overall minimum accuracy: 80% </a:t>
            </a:r>
          </a:p>
          <a:p>
            <a:r>
              <a:rPr lang="en-US" sz="2400" dirty="0" smtClean="0"/>
              <a:t>Project time: 30 months</a:t>
            </a:r>
          </a:p>
          <a:p>
            <a:r>
              <a:rPr lang="en-US" sz="2400" dirty="0"/>
              <a:t>Time for process development and server set up: 8 month</a:t>
            </a:r>
            <a:endParaRPr lang="en-US" sz="2400" dirty="0" smtClean="0"/>
          </a:p>
          <a:p>
            <a:r>
              <a:rPr lang="en-US" sz="2400" dirty="0" smtClean="0"/>
              <a:t>Real working time less than 18 months</a:t>
            </a:r>
          </a:p>
          <a:p>
            <a:r>
              <a:rPr lang="en-US" sz="2400" dirty="0" smtClean="0"/>
              <a:t>Only chance: </a:t>
            </a:r>
            <a:r>
              <a:rPr lang="en-US" sz="2400" b="1" u="sng" dirty="0" smtClean="0"/>
              <a:t>automation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 and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90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4104" y="993399"/>
            <a:ext cx="6632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 marL="455613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7000"/>
              </a:lnSpc>
              <a:spcAft>
                <a:spcPts val="1413"/>
              </a:spcAft>
              <a:buSzPct val="45000"/>
            </a:pPr>
            <a:r>
              <a:rPr lang="en-GB" altLang="de-DE" sz="2400" b="1" dirty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Permanent grassland </a:t>
            </a:r>
            <a:r>
              <a:rPr lang="en-GB" altLang="de-DE" sz="2400" b="1" dirty="0" smtClean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HRL product across Europe</a:t>
            </a:r>
            <a:endParaRPr lang="en-GB" altLang="de-DE" sz="2400" b="1" dirty="0">
              <a:solidFill>
                <a:srgbClr val="234553"/>
              </a:solidFill>
              <a:latin typeface="Calibri" pitchFamily="32" charset="0"/>
              <a:ea typeface="MS PGothic" charset="-128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r="19313"/>
          <a:stretch/>
        </p:blipFill>
        <p:spPr bwMode="auto">
          <a:xfrm>
            <a:off x="456760" y="1537536"/>
            <a:ext cx="1219960" cy="309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768" t="1" r="48234" b="-532"/>
          <a:stretch/>
        </p:blipFill>
        <p:spPr>
          <a:xfrm>
            <a:off x="5357919" y="1527477"/>
            <a:ext cx="1219552" cy="3105022"/>
          </a:xfrm>
          <a:prstGeom prst="rect">
            <a:avLst/>
          </a:prstGeom>
        </p:spPr>
      </p:pic>
      <p:pic>
        <p:nvPicPr>
          <p:cNvPr id="21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3331" b="2767"/>
          <a:stretch/>
        </p:blipFill>
        <p:spPr>
          <a:xfrm>
            <a:off x="1684200" y="1537537"/>
            <a:ext cx="1219960" cy="3084902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210" r="13171" b="11689"/>
          <a:stretch/>
        </p:blipFill>
        <p:spPr>
          <a:xfrm>
            <a:off x="2904160" y="1525413"/>
            <a:ext cx="1219665" cy="308565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088" t="5986" r="44872" b="7278"/>
          <a:stretch/>
        </p:blipFill>
        <p:spPr>
          <a:xfrm>
            <a:off x="4130479" y="1526166"/>
            <a:ext cx="1220786" cy="3084902"/>
          </a:xfrm>
          <a:prstGeom prst="rect">
            <a:avLst/>
          </a:prstGeom>
        </p:spPr>
      </p:pic>
      <p:pic>
        <p:nvPicPr>
          <p:cNvPr id="24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5" t="22903" r="62861" b="1944"/>
          <a:stretch/>
        </p:blipFill>
        <p:spPr>
          <a:xfrm>
            <a:off x="6584125" y="1521133"/>
            <a:ext cx="1220470" cy="3089935"/>
          </a:xfrm>
          <a:prstGeom prst="rect">
            <a:avLst/>
          </a:prstGeom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456760" y="4447167"/>
            <a:ext cx="7511583" cy="3391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90000" tIns="55583" rIns="90000" bIns="45000"/>
          <a:lstStyle>
            <a:lvl1pPr marL="455613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 hangingPunct="1">
              <a:lnSpc>
                <a:spcPct val="97000"/>
              </a:lnSpc>
              <a:spcAft>
                <a:spcPts val="1413"/>
              </a:spcAft>
              <a:buSzPct val="45000"/>
            </a:pPr>
            <a:r>
              <a:rPr lang="en-GB" altLang="de-DE" sz="2000" b="1" dirty="0" smtClean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Grasslands are highly important for Europe, … and highly variable !!!</a:t>
            </a:r>
          </a:p>
          <a:p>
            <a:pPr hangingPunct="1">
              <a:lnSpc>
                <a:spcPct val="97000"/>
              </a:lnSpc>
              <a:spcAft>
                <a:spcPts val="1413"/>
              </a:spcAft>
              <a:buSzPct val="45000"/>
            </a:pPr>
            <a:endParaRPr lang="en-GB" altLang="de-DE" sz="2800" b="1" dirty="0">
              <a:solidFill>
                <a:srgbClr val="234553"/>
              </a:solidFill>
              <a:latin typeface="Calibri" pitchFamily="32" charset="0"/>
              <a:ea typeface="MS PGothic" charset="-128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>
          <a:xfrm>
            <a:off x="442850" y="8820"/>
            <a:ext cx="6643750" cy="9064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4F56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/>
              <a:t>Grassland</a:t>
            </a:r>
            <a:r>
              <a:rPr lang="de-DE" dirty="0" smtClean="0"/>
              <a:t> Monitoring in </a:t>
            </a:r>
            <a:r>
              <a:rPr lang="de-DE" dirty="0" err="1" smtClean="0"/>
              <a:t>europe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305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16343" y="998024"/>
            <a:ext cx="66327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5583" rIns="90000" bIns="45000"/>
          <a:lstStyle>
            <a:lvl1pPr marL="455613" indent="-4556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lnSpc>
                <a:spcPct val="97000"/>
              </a:lnSpc>
              <a:spcAft>
                <a:spcPts val="1413"/>
              </a:spcAft>
              <a:buSzPct val="45000"/>
            </a:pPr>
            <a:r>
              <a:rPr lang="en-GB" altLang="de-DE" sz="2400" b="1" dirty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Permanent grassland </a:t>
            </a:r>
            <a:r>
              <a:rPr lang="en-GB" altLang="de-DE" sz="2400" b="1" dirty="0" smtClean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HRL product </a:t>
            </a:r>
            <a:r>
              <a:rPr lang="en-GB" altLang="de-DE" sz="2400" b="1" dirty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across </a:t>
            </a:r>
            <a:r>
              <a:rPr lang="en-GB" altLang="de-DE" sz="2400" b="1" dirty="0" smtClean="0">
                <a:solidFill>
                  <a:srgbClr val="234553"/>
                </a:solidFill>
                <a:latin typeface="Calibri" pitchFamily="32" charset="0"/>
                <a:ea typeface="MS PGothic" charset="-128"/>
              </a:rPr>
              <a:t>Europe</a:t>
            </a:r>
            <a:endParaRPr lang="en-GB" altLang="de-DE" sz="2400" b="1" dirty="0">
              <a:solidFill>
                <a:srgbClr val="234553"/>
              </a:solidFill>
              <a:latin typeface="Calibri" pitchFamily="32" charset="0"/>
              <a:ea typeface="MS PGothic" charset="-12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84572" y="1480158"/>
            <a:ext cx="5587012" cy="3398627"/>
          </a:xfrm>
          <a:prstGeom prst="roundRect">
            <a:avLst/>
          </a:prstGeom>
          <a:gradFill>
            <a:gsLst>
              <a:gs pos="0">
                <a:schemeClr val="bg2">
                  <a:lumMod val="95000"/>
                </a:schemeClr>
              </a:gs>
              <a:gs pos="50000">
                <a:schemeClr val="tx2">
                  <a:lumMod val="40000"/>
                  <a:lumOff val="60000"/>
                </a:schemeClr>
              </a:gs>
              <a:gs pos="100000">
                <a:schemeClr val="bg2">
                  <a:lumMod val="85000"/>
                </a:schemeClr>
              </a:gs>
            </a:gsLst>
            <a:lin ang="5400000" scaled="0"/>
          </a:gra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Flowchart: Alternate Process 12"/>
          <p:cNvSpPr>
            <a:spLocks noChangeAspect="1"/>
          </p:cNvSpPr>
          <p:nvPr/>
        </p:nvSpPr>
        <p:spPr>
          <a:xfrm>
            <a:off x="312438" y="3851629"/>
            <a:ext cx="1351711" cy="877295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Image Selection &amp; Calculation </a:t>
            </a:r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of bio-physical parameters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97671" y="1552863"/>
            <a:ext cx="1270499" cy="1595752"/>
            <a:chOff x="127962" y="1304452"/>
            <a:chExt cx="1472603" cy="1727199"/>
          </a:xfrm>
        </p:grpSpPr>
        <p:sp>
          <p:nvSpPr>
            <p:cNvPr id="15" name="Flowchart: Alternate Process 14"/>
            <p:cNvSpPr/>
            <p:nvPr/>
          </p:nvSpPr>
          <p:spPr>
            <a:xfrm>
              <a:off x="217044" y="1304452"/>
              <a:ext cx="1281738" cy="1727199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740" y="1839572"/>
              <a:ext cx="1298096" cy="1122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127962" y="1400187"/>
              <a:ext cx="14726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Multi-Temporal </a:t>
              </a:r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Images in </a:t>
              </a:r>
              <a:r>
                <a:rPr lang="en-US" sz="1200" b="1" dirty="0" err="1" smtClean="0">
                  <a:solidFill>
                    <a:schemeClr val="tx1">
                      <a:lumMod val="50000"/>
                    </a:schemeClr>
                  </a:solidFill>
                </a:rPr>
                <a:t>GeoDB</a:t>
              </a:r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 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123341" y="1549110"/>
            <a:ext cx="1313778" cy="1427979"/>
            <a:chOff x="6029516" y="1210479"/>
            <a:chExt cx="1281600" cy="1345981"/>
          </a:xfrm>
        </p:grpSpPr>
        <p:sp>
          <p:nvSpPr>
            <p:cNvPr id="27" name="Flowchart: Alternate Process 26"/>
            <p:cNvSpPr>
              <a:spLocks/>
            </p:cNvSpPr>
            <p:nvPr/>
          </p:nvSpPr>
          <p:spPr>
            <a:xfrm>
              <a:off x="6029516" y="1210479"/>
              <a:ext cx="1281600" cy="1345981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0616" y="1288119"/>
              <a:ext cx="1159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Image Objects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29" name="Picture 28"/>
            <p:cNvPicPr>
              <a:picLocks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4" t="2637" r="6872" b="3898"/>
            <a:stretch/>
          </p:blipFill>
          <p:spPr>
            <a:xfrm>
              <a:off x="6261073" y="1626041"/>
              <a:ext cx="751797" cy="797211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0" name="Group 29"/>
          <p:cNvGrpSpPr/>
          <p:nvPr/>
        </p:nvGrpSpPr>
        <p:grpSpPr>
          <a:xfrm>
            <a:off x="7495481" y="2582504"/>
            <a:ext cx="1313778" cy="1547705"/>
            <a:chOff x="7697028" y="2319795"/>
            <a:chExt cx="1281600" cy="1349632"/>
          </a:xfrm>
        </p:grpSpPr>
        <p:sp>
          <p:nvSpPr>
            <p:cNvPr id="31" name="Flowchart: Alternate Process 30"/>
            <p:cNvSpPr/>
            <p:nvPr/>
          </p:nvSpPr>
          <p:spPr>
            <a:xfrm>
              <a:off x="7697028" y="2319795"/>
              <a:ext cx="1281600" cy="1349632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24946" y="2422189"/>
              <a:ext cx="7614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Result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33" name="Picture 32"/>
            <p:cNvPicPr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74" t="1433" r="6587" b="4123"/>
            <a:stretch/>
          </p:blipFill>
          <p:spPr>
            <a:xfrm>
              <a:off x="7985518" y="2730874"/>
              <a:ext cx="704619" cy="747182"/>
            </a:xfrm>
            <a:prstGeom prst="rect">
              <a:avLst/>
            </a:prstGeom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4" name="Group 33"/>
          <p:cNvGrpSpPr/>
          <p:nvPr/>
        </p:nvGrpSpPr>
        <p:grpSpPr>
          <a:xfrm>
            <a:off x="6096727" y="3580761"/>
            <a:ext cx="1281527" cy="1326223"/>
            <a:chOff x="6215293" y="3282261"/>
            <a:chExt cx="1281600" cy="1346400"/>
          </a:xfrm>
        </p:grpSpPr>
        <p:sp>
          <p:nvSpPr>
            <p:cNvPr id="35" name="Flowchart: Alternate Process 34"/>
            <p:cNvSpPr/>
            <p:nvPr/>
          </p:nvSpPr>
          <p:spPr>
            <a:xfrm>
              <a:off x="6215293" y="3282261"/>
              <a:ext cx="1281600" cy="1346400"/>
            </a:xfrm>
            <a:prstGeom prst="flowChartAlternateProcess">
              <a:avLst/>
            </a:prstGeom>
            <a:gradFill>
              <a:gsLst>
                <a:gs pos="0">
                  <a:srgbClr val="C00000"/>
                </a:gs>
                <a:gs pos="100000">
                  <a:srgbClr val="FFE1E1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448816" y="3721272"/>
              <a:ext cx="814555" cy="86376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" name="TextBox 36"/>
            <p:cNvSpPr txBox="1"/>
            <p:nvPr/>
          </p:nvSpPr>
          <p:spPr>
            <a:xfrm>
              <a:off x="6349603" y="3290588"/>
              <a:ext cx="10743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Decision Tree </a:t>
              </a:r>
            </a:p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Classification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665258" y="3995923"/>
              <a:ext cx="4187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C5</a:t>
              </a:r>
              <a:endParaRPr lang="de-DE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9" name="Right Arrow 38"/>
          <p:cNvSpPr/>
          <p:nvPr/>
        </p:nvSpPr>
        <p:spPr>
          <a:xfrm>
            <a:off x="1535681" y="1570387"/>
            <a:ext cx="4530191" cy="370334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		                         Segmentation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0" name="Curved Down Arrow 39"/>
          <p:cNvSpPr>
            <a:spLocks noChangeAspect="1"/>
          </p:cNvSpPr>
          <p:nvPr/>
        </p:nvSpPr>
        <p:spPr>
          <a:xfrm rot="8845670" flipH="1">
            <a:off x="7462910" y="4299104"/>
            <a:ext cx="812592" cy="360430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6217060" y="2950435"/>
            <a:ext cx="1038358" cy="588654"/>
            <a:chOff x="2624370" y="4562259"/>
            <a:chExt cx="1012926" cy="513319"/>
          </a:xfrm>
        </p:grpSpPr>
        <p:sp>
          <p:nvSpPr>
            <p:cNvPr id="42" name="Down Arrow Callout 41"/>
            <p:cNvSpPr/>
            <p:nvPr/>
          </p:nvSpPr>
          <p:spPr>
            <a:xfrm>
              <a:off x="2629296" y="4697578"/>
              <a:ext cx="1008000" cy="378000"/>
            </a:xfrm>
            <a:prstGeom prst="downArrow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Up Arrow Callout 42"/>
            <p:cNvSpPr/>
            <p:nvPr/>
          </p:nvSpPr>
          <p:spPr>
            <a:xfrm>
              <a:off x="2624370" y="4562259"/>
              <a:ext cx="1008000" cy="378000"/>
            </a:xfrm>
            <a:prstGeom prst="upArrowCallout">
              <a:avLst/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Training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4" name="Flowchart: Alternate Process 43"/>
          <p:cNvSpPr/>
          <p:nvPr/>
        </p:nvSpPr>
        <p:spPr>
          <a:xfrm>
            <a:off x="1766074" y="2644787"/>
            <a:ext cx="3928637" cy="2181888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5" name="Group 44"/>
          <p:cNvGrpSpPr/>
          <p:nvPr/>
        </p:nvGrpSpPr>
        <p:grpSpPr>
          <a:xfrm>
            <a:off x="2169141" y="3077787"/>
            <a:ext cx="960553" cy="1710293"/>
            <a:chOff x="4106582" y="1079640"/>
            <a:chExt cx="1824980" cy="2739252"/>
          </a:xfrm>
        </p:grpSpPr>
        <p:grpSp>
          <p:nvGrpSpPr>
            <p:cNvPr id="46" name="Group 45"/>
            <p:cNvGrpSpPr/>
            <p:nvPr/>
          </p:nvGrpSpPr>
          <p:grpSpPr>
            <a:xfrm>
              <a:off x="4131562" y="2026505"/>
              <a:ext cx="1800000" cy="1792387"/>
              <a:chOff x="4131562" y="2026505"/>
              <a:chExt cx="1800000" cy="1792387"/>
            </a:xfrm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249" name="Rectangle 248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7" name="Rectangle 256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8" name="Rectangle 257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59" name="Rectangle 258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0" name="Rectangle 259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1" name="Rectangle 260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4" name="Rectangle 273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6" name="Rectangle 275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7" name="Rectangle 276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9" name="Rectangle 278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1" name="Rectangle 280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2" name="Rectangle 281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3" name="Rectangle 282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4" name="Rectangle 283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5" name="Rectangle 284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6" name="Rectangle 285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8" name="Rectangle 287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9" name="Rectangle 288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0" name="Rectangle 289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1" name="Rectangle 290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2" name="Rectangle 291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3" name="Rectangle 292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4" name="Rectangle 293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5" name="Rectangle 294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6" name="Rectangle 295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7" name="Rectangle 296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8" name="Rectangle 297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9" name="Rectangle 298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1" name="Rectangle 300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2" name="Rectangle 301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3" name="Rectangle 302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4" name="Rectangle 303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5" name="Rectangle 304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6" name="Rectangle 305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0" name="Rectangle 309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6" name="Rectangle 315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7" name="Rectangle 316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8" name="Rectangle 317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3" name="Rectangle 322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5" name="Rectangle 324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6" name="Rectangle 335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4119072" y="1691730"/>
              <a:ext cx="1800000" cy="1792387"/>
              <a:chOff x="4131562" y="2026505"/>
              <a:chExt cx="1800000" cy="1792387"/>
            </a:xfrm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149" name="Rectangle 148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9" name="Rectangle 188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2" name="Rectangle 191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5" name="Rectangle 194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9" name="Rectangle 198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0" name="Rectangle 199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2" name="Rectangle 201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5" name="Rectangle 204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6" name="Rectangle 205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9" name="Rectangle 208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2" name="Rectangle 211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5" name="Rectangle 214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6" name="Rectangle 215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7" name="Rectangle 216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8" name="Rectangle 217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19" name="Rectangle 218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0" name="Rectangle 219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1" name="Rectangle 220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2" name="Rectangle 221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3" name="Rectangle 222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4" name="Rectangle 223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5" name="Rectangle 224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6" name="Rectangle 225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8" name="Rectangle 227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29" name="Rectangle 228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0" name="Rectangle 229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2" name="Rectangle 231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3" name="Rectangle 232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5" name="Rectangle 234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6" name="Rectangle 235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7" name="Rectangle 236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8" name="Rectangle 237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39" name="Rectangle 238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1" name="Rectangle 240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2" name="Rectangle 241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3" name="Rectangle 242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48" name="Rectangle 247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4106582" y="1079640"/>
              <a:ext cx="1800000" cy="1792387"/>
              <a:chOff x="4131562" y="2026505"/>
              <a:chExt cx="1800000" cy="1792387"/>
            </a:xfrm>
            <a:effectLst>
              <a:outerShdw blurRad="50800" dist="63500" dir="5400000" algn="t" rotWithShape="0">
                <a:prstClr val="black">
                  <a:alpha val="40000"/>
                </a:prstClr>
              </a:outerShdw>
            </a:effectLst>
            <a:scene3d>
              <a:camera prst="isometricTopUp"/>
              <a:lightRig rig="threePt" dir="t"/>
            </a:scene3d>
          </p:grpSpPr>
          <p:sp>
            <p:nvSpPr>
              <p:cNvPr id="49" name="Rectangle 48"/>
              <p:cNvSpPr/>
              <p:nvPr/>
            </p:nvSpPr>
            <p:spPr>
              <a:xfrm>
                <a:off x="41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43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4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46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8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575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557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39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21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5031562" y="345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1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43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44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6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85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751562" y="3639010"/>
                <a:ext cx="180000" cy="179882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57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39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21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5031562" y="3639010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1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3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46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48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575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57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539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521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5031562" y="32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1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43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44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46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8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575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557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39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521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5031562" y="29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41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43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44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6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48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575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557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539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521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5031562" y="31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41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43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44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2" name="Rectangle 101"/>
              <p:cNvSpPr/>
              <p:nvPr/>
            </p:nvSpPr>
            <p:spPr>
              <a:xfrm>
                <a:off x="46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48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575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557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9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521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5031562" y="274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41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43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44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46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48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575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557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539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521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5031562" y="238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41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43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44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46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48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575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57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539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21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5031562" y="256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41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43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44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46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48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575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557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539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521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5031562" y="220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1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3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4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46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48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75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57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39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21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5031562" y="2026505"/>
                <a:ext cx="180000" cy="179882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cxnSp>
        <p:nvCxnSpPr>
          <p:cNvPr id="349" name="Straight Connector 348"/>
          <p:cNvCxnSpPr/>
          <p:nvPr/>
        </p:nvCxnSpPr>
        <p:spPr>
          <a:xfrm flipH="1" flipV="1">
            <a:off x="3479686" y="4033053"/>
            <a:ext cx="3946" cy="224772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/>
          <p:cNvSpPr txBox="1"/>
          <p:nvPr/>
        </p:nvSpPr>
        <p:spPr>
          <a:xfrm>
            <a:off x="3480079" y="4157842"/>
            <a:ext cx="322407" cy="317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t1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1" name="TextBox 350"/>
          <p:cNvSpPr txBox="1"/>
          <p:nvPr/>
        </p:nvSpPr>
        <p:spPr>
          <a:xfrm>
            <a:off x="3481394" y="3925422"/>
            <a:ext cx="322407" cy="317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</a:schemeClr>
                </a:solidFill>
              </a:rPr>
              <a:t>t2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3481394" y="3533976"/>
            <a:ext cx="328980" cy="317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chemeClr val="tx1">
                    <a:lumMod val="50000"/>
                  </a:schemeClr>
                </a:solidFill>
              </a:rPr>
              <a:t>tn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353" name="Straight Connector 352"/>
          <p:cNvCxnSpPr/>
          <p:nvPr/>
        </p:nvCxnSpPr>
        <p:spPr>
          <a:xfrm flipV="1">
            <a:off x="3481002" y="3650886"/>
            <a:ext cx="2629" cy="360481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  <a:prstDash val="dash"/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TextBox 353"/>
          <p:cNvSpPr txBox="1"/>
          <p:nvPr/>
        </p:nvSpPr>
        <p:spPr>
          <a:xfrm>
            <a:off x="1731169" y="3110596"/>
            <a:ext cx="475228" cy="31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BPP 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55" name="Curved Up Arrow 354"/>
          <p:cNvSpPr/>
          <p:nvPr/>
        </p:nvSpPr>
        <p:spPr>
          <a:xfrm>
            <a:off x="3097121" y="4465897"/>
            <a:ext cx="915926" cy="265178"/>
          </a:xfrm>
          <a:prstGeom prst="curvedUp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127000" dir="2700000" algn="tl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1" name="Right Arrow 970"/>
          <p:cNvSpPr/>
          <p:nvPr/>
        </p:nvSpPr>
        <p:spPr>
          <a:xfrm flipH="1">
            <a:off x="2746474" y="2108498"/>
            <a:ext cx="1806723" cy="370334"/>
          </a:xfrm>
          <a:prstGeom prst="rightArrow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		                         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973" name="Group 972"/>
          <p:cNvGrpSpPr/>
          <p:nvPr/>
        </p:nvGrpSpPr>
        <p:grpSpPr>
          <a:xfrm>
            <a:off x="4275445" y="2080243"/>
            <a:ext cx="1808283" cy="849655"/>
            <a:chOff x="4612243" y="1635566"/>
            <a:chExt cx="1498618" cy="671150"/>
          </a:xfrm>
        </p:grpSpPr>
        <p:sp>
          <p:nvSpPr>
            <p:cNvPr id="974" name="Bent Arrow 973"/>
            <p:cNvSpPr/>
            <p:nvPr/>
          </p:nvSpPr>
          <p:spPr>
            <a:xfrm>
              <a:off x="4612243" y="1635566"/>
              <a:ext cx="1498618" cy="671150"/>
            </a:xfrm>
            <a:prstGeom prst="bentArrow">
              <a:avLst>
                <a:gd name="adj1" fmla="val 25000"/>
                <a:gd name="adj2" fmla="val 25710"/>
                <a:gd name="adj3" fmla="val 25000"/>
                <a:gd name="adj4" fmla="val 43750"/>
              </a:avLst>
            </a:prstGeom>
            <a:gradFill>
              <a:gsLst>
                <a:gs pos="0">
                  <a:schemeClr val="accent1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75" name="TextBox 974"/>
            <p:cNvSpPr txBox="1"/>
            <p:nvPr/>
          </p:nvSpPr>
          <p:spPr>
            <a:xfrm>
              <a:off x="4836940" y="1673371"/>
              <a:ext cx="11649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50000"/>
                    </a:schemeClr>
                  </a:solidFill>
                </a:rPr>
                <a:t>Data extraction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356" name="TextBox 355"/>
          <p:cNvSpPr txBox="1"/>
          <p:nvPr/>
        </p:nvSpPr>
        <p:spPr>
          <a:xfrm>
            <a:off x="2679025" y="2662912"/>
            <a:ext cx="1618827" cy="352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</a:schemeClr>
                </a:solidFill>
              </a:rPr>
              <a:t>Seasonal Statistics</a:t>
            </a:r>
            <a:endParaRPr lang="de-DE" sz="1400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57" name="Group 356"/>
          <p:cNvGrpSpPr/>
          <p:nvPr/>
        </p:nvGrpSpPr>
        <p:grpSpPr>
          <a:xfrm>
            <a:off x="4090656" y="3932466"/>
            <a:ext cx="866712" cy="894209"/>
            <a:chOff x="4131562" y="2026505"/>
            <a:chExt cx="1800000" cy="179238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358" name="Rectangle 357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1" name="Rectangle 420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58" name="Group 457"/>
          <p:cNvGrpSpPr/>
          <p:nvPr/>
        </p:nvGrpSpPr>
        <p:grpSpPr>
          <a:xfrm>
            <a:off x="4099772" y="3709110"/>
            <a:ext cx="812599" cy="966795"/>
            <a:chOff x="4131562" y="2026505"/>
            <a:chExt cx="1800000" cy="179238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459" name="Rectangle 458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1" name="Rectangle 520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2" name="Rectangle 521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3" name="Rectangle 522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4" name="Rectangle 523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5" name="Rectangle 524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6" name="Rectangle 525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7" name="Rectangle 526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8" name="Rectangle 527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9" name="Rectangle 528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0" name="Rectangle 529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1" name="Rectangle 530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2" name="Rectangle 531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3" name="Rectangle 532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4" name="Rectangle 533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5" name="Rectangle 534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6" name="Rectangle 535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7" name="Rectangle 536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8" name="Rectangle 537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9" name="Rectangle 538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0" name="Rectangle 539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1" name="Rectangle 540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2" name="Rectangle 541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3" name="Rectangle 542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7" name="Rectangle 546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8" name="Rectangle 547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9" name="Rectangle 548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0" name="Rectangle 549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5" name="Rectangle 554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6" name="Rectangle 555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7" name="Rectangle 556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8" name="Rectangle 557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59" name="Group 558"/>
          <p:cNvGrpSpPr/>
          <p:nvPr/>
        </p:nvGrpSpPr>
        <p:grpSpPr>
          <a:xfrm>
            <a:off x="4089253" y="3495409"/>
            <a:ext cx="812440" cy="949563"/>
            <a:chOff x="4131562" y="2026505"/>
            <a:chExt cx="1800000" cy="179238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560" name="Rectangle 559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1" name="Rectangle 560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2" name="Rectangle 561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3" name="Rectangle 562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4" name="Rectangle 563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5" name="Rectangle 564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6" name="Rectangle 565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7" name="Rectangle 566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8" name="Rectangle 567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9" name="Rectangle 568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0" name="Rectangle 569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1" name="Rectangle 570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2" name="Rectangle 571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3" name="Rectangle 572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4" name="Rectangle 573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5" name="Rectangle 574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6" name="Rectangle 575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7" name="Rectangle 576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8" name="Rectangle 577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9" name="Rectangle 578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0" name="Rectangle 579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1" name="Rectangle 580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2" name="Rectangle 581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3" name="Rectangle 582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4" name="Rectangle 583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7" name="Rectangle 586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8" name="Rectangle 587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9" name="Rectangle 588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0" name="Rectangle 589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1" name="Rectangle 590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2" name="Rectangle 591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3" name="Rectangle 592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4" name="Rectangle 593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5" name="Rectangle 594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6" name="Rectangle 595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8" name="Rectangle 597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9" name="Rectangle 598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0" name="Rectangle 599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1" name="Rectangle 600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2" name="Rectangle 601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3" name="Rectangle 602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4" name="Rectangle 603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5" name="Rectangle 604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6" name="Rectangle 605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7" name="Rectangle 606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8" name="Rectangle 607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9" name="Rectangle 608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0" name="Rectangle 609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1" name="Rectangle 610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2" name="Rectangle 611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9" name="Rectangle 628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0" name="Rectangle 629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1" name="Rectangle 630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2" name="Rectangle 631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3" name="Rectangle 632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4" name="Rectangle 633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5" name="Rectangle 634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6" name="Rectangle 635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7" name="Rectangle 636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8" name="Rectangle 637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9" name="Rectangle 638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0" name="Rectangle 639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2" name="Rectangle 641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3" name="Rectangle 642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4" name="Rectangle 643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5" name="Rectangle 644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6" name="Rectangle 645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8" name="Rectangle 647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9" name="Rectangle 648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0" name="Rectangle 649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1" name="Rectangle 650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2" name="Rectangle 651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4" name="Rectangle 653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5" name="Rectangle 654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6" name="Rectangle 655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7" name="Rectangle 656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8" name="Rectangle 657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60" name="Group 659"/>
          <p:cNvGrpSpPr/>
          <p:nvPr/>
        </p:nvGrpSpPr>
        <p:grpSpPr>
          <a:xfrm>
            <a:off x="4086625" y="3291067"/>
            <a:ext cx="812440" cy="949563"/>
            <a:chOff x="4131562" y="2026505"/>
            <a:chExt cx="1800000" cy="179238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661" name="Rectangle 660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2" name="Rectangle 661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3" name="Rectangle 662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4" name="Rectangle 663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6" name="Rectangle 665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7" name="Rectangle 666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8" name="Rectangle 667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9" name="Rectangle 668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0" name="Rectangle 669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1" name="Rectangle 670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2" name="Rectangle 671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3" name="Rectangle 672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4" name="Rectangle 673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5" name="Rectangle 674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6" name="Rectangle 675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7" name="Rectangle 676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8" name="Rectangle 677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9" name="Rectangle 678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0" name="Rectangle 679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1" name="Rectangle 680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2" name="Rectangle 681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3" name="Rectangle 682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4" name="Rectangle 683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5" name="Rectangle 684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6" name="Rectangle 685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7" name="Rectangle 686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8" name="Rectangle 687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9" name="Rectangle 688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0" name="Rectangle 689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1" name="Rectangle 690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2" name="Rectangle 691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3" name="Rectangle 692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4" name="Rectangle 693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5" name="Rectangle 694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4" name="Rectangle 703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9" name="Rectangle 708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2" name="Rectangle 731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61" name="Group 760"/>
          <p:cNvGrpSpPr/>
          <p:nvPr/>
        </p:nvGrpSpPr>
        <p:grpSpPr>
          <a:xfrm>
            <a:off x="4080051" y="3082045"/>
            <a:ext cx="812440" cy="949563"/>
            <a:chOff x="4131562" y="2026505"/>
            <a:chExt cx="1800000" cy="1792387"/>
          </a:xfrm>
          <a:solidFill>
            <a:schemeClr val="tx2">
              <a:lumMod val="20000"/>
              <a:lumOff val="80000"/>
            </a:schemeClr>
          </a:solidFill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762" name="Rectangle 761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7" name="Rectangle 776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8" name="Rectangle 777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2" name="Rectangle 781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3" name="Rectangle 782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5" name="Rectangle 784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6" name="Rectangle 785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7" name="Rectangle 786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8" name="Rectangle 787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89" name="Rectangle 788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1" name="Rectangle 790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2" name="Rectangle 791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2" name="Rectangle 811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3" name="Rectangle 812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8" name="Rectangle 817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19" name="Rectangle 818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29" name="Rectangle 828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0" name="Rectangle 829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0" name="Rectangle 839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1" name="Rectangle 840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2" name="Rectangle 841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3" name="Rectangle 842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4" name="Rectangle 843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5" name="Rectangle 844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6" name="Rectangle 845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7" name="Rectangle 846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8" name="Rectangle 847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9" name="Rectangle 848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0" name="Rectangle 849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1" name="Rectangle 850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2" name="Rectangle 851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3" name="Rectangle 852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4" name="Rectangle 853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5" name="Rectangle 854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6" name="Rectangle 855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7" name="Rectangle 856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8" name="Rectangle 857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59" name="Rectangle 858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0" name="Rectangle 859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1" name="Rectangle 860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62" name="Group 861"/>
          <p:cNvGrpSpPr/>
          <p:nvPr/>
        </p:nvGrpSpPr>
        <p:grpSpPr>
          <a:xfrm>
            <a:off x="4044303" y="2920699"/>
            <a:ext cx="812440" cy="949563"/>
            <a:chOff x="4131562" y="2026505"/>
            <a:chExt cx="1800000" cy="1792387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  <a:scene3d>
            <a:camera prst="isometricTopUp"/>
            <a:lightRig rig="threePt" dir="t"/>
          </a:scene3d>
        </p:grpSpPr>
        <p:sp>
          <p:nvSpPr>
            <p:cNvPr id="863" name="Rectangle 862"/>
            <p:cNvSpPr/>
            <p:nvPr/>
          </p:nvSpPr>
          <p:spPr>
            <a:xfrm>
              <a:off x="413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4" name="Rectangle 863"/>
            <p:cNvSpPr/>
            <p:nvPr/>
          </p:nvSpPr>
          <p:spPr>
            <a:xfrm>
              <a:off x="431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5" name="Rectangle 864"/>
            <p:cNvSpPr/>
            <p:nvPr/>
          </p:nvSpPr>
          <p:spPr>
            <a:xfrm>
              <a:off x="449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6" name="Rectangle 865"/>
            <p:cNvSpPr/>
            <p:nvPr/>
          </p:nvSpPr>
          <p:spPr>
            <a:xfrm>
              <a:off x="467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7" name="Rectangle 866"/>
            <p:cNvSpPr/>
            <p:nvPr/>
          </p:nvSpPr>
          <p:spPr>
            <a:xfrm>
              <a:off x="485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8" name="Rectangle 867"/>
            <p:cNvSpPr/>
            <p:nvPr/>
          </p:nvSpPr>
          <p:spPr>
            <a:xfrm>
              <a:off x="575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9" name="Rectangle 868"/>
            <p:cNvSpPr/>
            <p:nvPr/>
          </p:nvSpPr>
          <p:spPr>
            <a:xfrm>
              <a:off x="557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0" name="Rectangle 869"/>
            <p:cNvSpPr/>
            <p:nvPr/>
          </p:nvSpPr>
          <p:spPr>
            <a:xfrm>
              <a:off x="539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1" name="Rectangle 870"/>
            <p:cNvSpPr/>
            <p:nvPr/>
          </p:nvSpPr>
          <p:spPr>
            <a:xfrm>
              <a:off x="521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2" name="Rectangle 871"/>
            <p:cNvSpPr/>
            <p:nvPr/>
          </p:nvSpPr>
          <p:spPr>
            <a:xfrm>
              <a:off x="5031562" y="345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3" name="Rectangle 872"/>
            <p:cNvSpPr/>
            <p:nvPr/>
          </p:nvSpPr>
          <p:spPr>
            <a:xfrm>
              <a:off x="413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4" name="Rectangle 873"/>
            <p:cNvSpPr/>
            <p:nvPr/>
          </p:nvSpPr>
          <p:spPr>
            <a:xfrm>
              <a:off x="431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5" name="Rectangle 874"/>
            <p:cNvSpPr/>
            <p:nvPr/>
          </p:nvSpPr>
          <p:spPr>
            <a:xfrm>
              <a:off x="449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6" name="Rectangle 875"/>
            <p:cNvSpPr/>
            <p:nvPr/>
          </p:nvSpPr>
          <p:spPr>
            <a:xfrm>
              <a:off x="467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7" name="Rectangle 876"/>
            <p:cNvSpPr/>
            <p:nvPr/>
          </p:nvSpPr>
          <p:spPr>
            <a:xfrm>
              <a:off x="485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8" name="Rectangle 877"/>
            <p:cNvSpPr/>
            <p:nvPr/>
          </p:nvSpPr>
          <p:spPr>
            <a:xfrm>
              <a:off x="575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79" name="Rectangle 878"/>
            <p:cNvSpPr/>
            <p:nvPr/>
          </p:nvSpPr>
          <p:spPr>
            <a:xfrm>
              <a:off x="557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0" name="Rectangle 879"/>
            <p:cNvSpPr/>
            <p:nvPr/>
          </p:nvSpPr>
          <p:spPr>
            <a:xfrm>
              <a:off x="539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1" name="Rectangle 880"/>
            <p:cNvSpPr/>
            <p:nvPr/>
          </p:nvSpPr>
          <p:spPr>
            <a:xfrm>
              <a:off x="521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2" name="Rectangle 881"/>
            <p:cNvSpPr/>
            <p:nvPr/>
          </p:nvSpPr>
          <p:spPr>
            <a:xfrm>
              <a:off x="5031562" y="3639010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3" name="Rectangle 882"/>
            <p:cNvSpPr/>
            <p:nvPr/>
          </p:nvSpPr>
          <p:spPr>
            <a:xfrm>
              <a:off x="413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4" name="Rectangle 883"/>
            <p:cNvSpPr/>
            <p:nvPr/>
          </p:nvSpPr>
          <p:spPr>
            <a:xfrm>
              <a:off x="431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5" name="Rectangle 884"/>
            <p:cNvSpPr/>
            <p:nvPr/>
          </p:nvSpPr>
          <p:spPr>
            <a:xfrm>
              <a:off x="449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6" name="Rectangle 885"/>
            <p:cNvSpPr/>
            <p:nvPr/>
          </p:nvSpPr>
          <p:spPr>
            <a:xfrm>
              <a:off x="467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7" name="Rectangle 886"/>
            <p:cNvSpPr/>
            <p:nvPr/>
          </p:nvSpPr>
          <p:spPr>
            <a:xfrm>
              <a:off x="485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8" name="Rectangle 887"/>
            <p:cNvSpPr/>
            <p:nvPr/>
          </p:nvSpPr>
          <p:spPr>
            <a:xfrm>
              <a:off x="575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89" name="Rectangle 888"/>
            <p:cNvSpPr/>
            <p:nvPr/>
          </p:nvSpPr>
          <p:spPr>
            <a:xfrm>
              <a:off x="557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0" name="Rectangle 889"/>
            <p:cNvSpPr/>
            <p:nvPr/>
          </p:nvSpPr>
          <p:spPr>
            <a:xfrm>
              <a:off x="539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1" name="Rectangle 890"/>
            <p:cNvSpPr/>
            <p:nvPr/>
          </p:nvSpPr>
          <p:spPr>
            <a:xfrm>
              <a:off x="521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2" name="Rectangle 891"/>
            <p:cNvSpPr/>
            <p:nvPr/>
          </p:nvSpPr>
          <p:spPr>
            <a:xfrm>
              <a:off x="5031562" y="32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3" name="Rectangle 892"/>
            <p:cNvSpPr/>
            <p:nvPr/>
          </p:nvSpPr>
          <p:spPr>
            <a:xfrm>
              <a:off x="413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4" name="Rectangle 893"/>
            <p:cNvSpPr/>
            <p:nvPr/>
          </p:nvSpPr>
          <p:spPr>
            <a:xfrm>
              <a:off x="431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5" name="Rectangle 894"/>
            <p:cNvSpPr/>
            <p:nvPr/>
          </p:nvSpPr>
          <p:spPr>
            <a:xfrm>
              <a:off x="449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6" name="Rectangle 895"/>
            <p:cNvSpPr/>
            <p:nvPr/>
          </p:nvSpPr>
          <p:spPr>
            <a:xfrm>
              <a:off x="467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7" name="Rectangle 896"/>
            <p:cNvSpPr/>
            <p:nvPr/>
          </p:nvSpPr>
          <p:spPr>
            <a:xfrm>
              <a:off x="485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8" name="Rectangle 897"/>
            <p:cNvSpPr/>
            <p:nvPr/>
          </p:nvSpPr>
          <p:spPr>
            <a:xfrm>
              <a:off x="575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99" name="Rectangle 898"/>
            <p:cNvSpPr/>
            <p:nvPr/>
          </p:nvSpPr>
          <p:spPr>
            <a:xfrm>
              <a:off x="557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0" name="Rectangle 899"/>
            <p:cNvSpPr/>
            <p:nvPr/>
          </p:nvSpPr>
          <p:spPr>
            <a:xfrm>
              <a:off x="539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1" name="Rectangle 900"/>
            <p:cNvSpPr/>
            <p:nvPr/>
          </p:nvSpPr>
          <p:spPr>
            <a:xfrm>
              <a:off x="521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2" name="Rectangle 901"/>
            <p:cNvSpPr/>
            <p:nvPr/>
          </p:nvSpPr>
          <p:spPr>
            <a:xfrm>
              <a:off x="5031562" y="29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3" name="Rectangle 902"/>
            <p:cNvSpPr/>
            <p:nvPr/>
          </p:nvSpPr>
          <p:spPr>
            <a:xfrm>
              <a:off x="413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4" name="Rectangle 903"/>
            <p:cNvSpPr/>
            <p:nvPr/>
          </p:nvSpPr>
          <p:spPr>
            <a:xfrm>
              <a:off x="431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5" name="Rectangle 904"/>
            <p:cNvSpPr/>
            <p:nvPr/>
          </p:nvSpPr>
          <p:spPr>
            <a:xfrm>
              <a:off x="449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6" name="Rectangle 905"/>
            <p:cNvSpPr/>
            <p:nvPr/>
          </p:nvSpPr>
          <p:spPr>
            <a:xfrm>
              <a:off x="467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7" name="Rectangle 906"/>
            <p:cNvSpPr/>
            <p:nvPr/>
          </p:nvSpPr>
          <p:spPr>
            <a:xfrm>
              <a:off x="485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8" name="Rectangle 907"/>
            <p:cNvSpPr/>
            <p:nvPr/>
          </p:nvSpPr>
          <p:spPr>
            <a:xfrm>
              <a:off x="575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09" name="Rectangle 908"/>
            <p:cNvSpPr/>
            <p:nvPr/>
          </p:nvSpPr>
          <p:spPr>
            <a:xfrm>
              <a:off x="557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0" name="Rectangle 909"/>
            <p:cNvSpPr/>
            <p:nvPr/>
          </p:nvSpPr>
          <p:spPr>
            <a:xfrm>
              <a:off x="539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1" name="Rectangle 910"/>
            <p:cNvSpPr/>
            <p:nvPr/>
          </p:nvSpPr>
          <p:spPr>
            <a:xfrm>
              <a:off x="521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2" name="Rectangle 911"/>
            <p:cNvSpPr/>
            <p:nvPr/>
          </p:nvSpPr>
          <p:spPr>
            <a:xfrm>
              <a:off x="5031562" y="31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3" name="Rectangle 912"/>
            <p:cNvSpPr/>
            <p:nvPr/>
          </p:nvSpPr>
          <p:spPr>
            <a:xfrm>
              <a:off x="413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4" name="Rectangle 913"/>
            <p:cNvSpPr/>
            <p:nvPr/>
          </p:nvSpPr>
          <p:spPr>
            <a:xfrm>
              <a:off x="431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5" name="Rectangle 914"/>
            <p:cNvSpPr/>
            <p:nvPr/>
          </p:nvSpPr>
          <p:spPr>
            <a:xfrm>
              <a:off x="449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6" name="Rectangle 915"/>
            <p:cNvSpPr/>
            <p:nvPr/>
          </p:nvSpPr>
          <p:spPr>
            <a:xfrm>
              <a:off x="467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7" name="Rectangle 916"/>
            <p:cNvSpPr/>
            <p:nvPr/>
          </p:nvSpPr>
          <p:spPr>
            <a:xfrm>
              <a:off x="485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8" name="Rectangle 917"/>
            <p:cNvSpPr/>
            <p:nvPr/>
          </p:nvSpPr>
          <p:spPr>
            <a:xfrm>
              <a:off x="575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19" name="Rectangle 918"/>
            <p:cNvSpPr/>
            <p:nvPr/>
          </p:nvSpPr>
          <p:spPr>
            <a:xfrm>
              <a:off x="557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0" name="Rectangle 919"/>
            <p:cNvSpPr/>
            <p:nvPr/>
          </p:nvSpPr>
          <p:spPr>
            <a:xfrm>
              <a:off x="539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1" name="Rectangle 920"/>
            <p:cNvSpPr/>
            <p:nvPr/>
          </p:nvSpPr>
          <p:spPr>
            <a:xfrm>
              <a:off x="521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2" name="Rectangle 921"/>
            <p:cNvSpPr/>
            <p:nvPr/>
          </p:nvSpPr>
          <p:spPr>
            <a:xfrm>
              <a:off x="5031562" y="274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3" name="Rectangle 922"/>
            <p:cNvSpPr/>
            <p:nvPr/>
          </p:nvSpPr>
          <p:spPr>
            <a:xfrm>
              <a:off x="413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4" name="Rectangle 923"/>
            <p:cNvSpPr/>
            <p:nvPr/>
          </p:nvSpPr>
          <p:spPr>
            <a:xfrm>
              <a:off x="431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5" name="Rectangle 924"/>
            <p:cNvSpPr/>
            <p:nvPr/>
          </p:nvSpPr>
          <p:spPr>
            <a:xfrm>
              <a:off x="449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6" name="Rectangle 925"/>
            <p:cNvSpPr/>
            <p:nvPr/>
          </p:nvSpPr>
          <p:spPr>
            <a:xfrm>
              <a:off x="467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7" name="Rectangle 926"/>
            <p:cNvSpPr/>
            <p:nvPr/>
          </p:nvSpPr>
          <p:spPr>
            <a:xfrm>
              <a:off x="485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8" name="Rectangle 927"/>
            <p:cNvSpPr/>
            <p:nvPr/>
          </p:nvSpPr>
          <p:spPr>
            <a:xfrm>
              <a:off x="575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29" name="Rectangle 928"/>
            <p:cNvSpPr/>
            <p:nvPr/>
          </p:nvSpPr>
          <p:spPr>
            <a:xfrm>
              <a:off x="557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0" name="Rectangle 929"/>
            <p:cNvSpPr/>
            <p:nvPr/>
          </p:nvSpPr>
          <p:spPr>
            <a:xfrm>
              <a:off x="539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1" name="Rectangle 930"/>
            <p:cNvSpPr/>
            <p:nvPr/>
          </p:nvSpPr>
          <p:spPr>
            <a:xfrm>
              <a:off x="521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2" name="Rectangle 931"/>
            <p:cNvSpPr/>
            <p:nvPr/>
          </p:nvSpPr>
          <p:spPr>
            <a:xfrm>
              <a:off x="5031562" y="238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3" name="Rectangle 932"/>
            <p:cNvSpPr/>
            <p:nvPr/>
          </p:nvSpPr>
          <p:spPr>
            <a:xfrm>
              <a:off x="413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4" name="Rectangle 933"/>
            <p:cNvSpPr/>
            <p:nvPr/>
          </p:nvSpPr>
          <p:spPr>
            <a:xfrm>
              <a:off x="431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5" name="Rectangle 934"/>
            <p:cNvSpPr/>
            <p:nvPr/>
          </p:nvSpPr>
          <p:spPr>
            <a:xfrm>
              <a:off x="449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6" name="Rectangle 935"/>
            <p:cNvSpPr/>
            <p:nvPr/>
          </p:nvSpPr>
          <p:spPr>
            <a:xfrm>
              <a:off x="467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7" name="Rectangle 936"/>
            <p:cNvSpPr/>
            <p:nvPr/>
          </p:nvSpPr>
          <p:spPr>
            <a:xfrm>
              <a:off x="485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8" name="Rectangle 937"/>
            <p:cNvSpPr/>
            <p:nvPr/>
          </p:nvSpPr>
          <p:spPr>
            <a:xfrm>
              <a:off x="575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9" name="Rectangle 938"/>
            <p:cNvSpPr/>
            <p:nvPr/>
          </p:nvSpPr>
          <p:spPr>
            <a:xfrm>
              <a:off x="557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0" name="Rectangle 939"/>
            <p:cNvSpPr/>
            <p:nvPr/>
          </p:nvSpPr>
          <p:spPr>
            <a:xfrm>
              <a:off x="539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1" name="Rectangle 940"/>
            <p:cNvSpPr/>
            <p:nvPr/>
          </p:nvSpPr>
          <p:spPr>
            <a:xfrm>
              <a:off x="521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2" name="Rectangle 941"/>
            <p:cNvSpPr/>
            <p:nvPr/>
          </p:nvSpPr>
          <p:spPr>
            <a:xfrm>
              <a:off x="5031562" y="256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3" name="Rectangle 942"/>
            <p:cNvSpPr/>
            <p:nvPr/>
          </p:nvSpPr>
          <p:spPr>
            <a:xfrm>
              <a:off x="413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4" name="Rectangle 943"/>
            <p:cNvSpPr/>
            <p:nvPr/>
          </p:nvSpPr>
          <p:spPr>
            <a:xfrm>
              <a:off x="431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5" name="Rectangle 944"/>
            <p:cNvSpPr/>
            <p:nvPr/>
          </p:nvSpPr>
          <p:spPr>
            <a:xfrm>
              <a:off x="449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6" name="Rectangle 945"/>
            <p:cNvSpPr/>
            <p:nvPr/>
          </p:nvSpPr>
          <p:spPr>
            <a:xfrm>
              <a:off x="467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7" name="Rectangle 946"/>
            <p:cNvSpPr/>
            <p:nvPr/>
          </p:nvSpPr>
          <p:spPr>
            <a:xfrm>
              <a:off x="485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8" name="Rectangle 947"/>
            <p:cNvSpPr/>
            <p:nvPr/>
          </p:nvSpPr>
          <p:spPr>
            <a:xfrm>
              <a:off x="575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9" name="Rectangle 948"/>
            <p:cNvSpPr/>
            <p:nvPr/>
          </p:nvSpPr>
          <p:spPr>
            <a:xfrm>
              <a:off x="557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0" name="Rectangle 949"/>
            <p:cNvSpPr/>
            <p:nvPr/>
          </p:nvSpPr>
          <p:spPr>
            <a:xfrm>
              <a:off x="539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1" name="Rectangle 950"/>
            <p:cNvSpPr/>
            <p:nvPr/>
          </p:nvSpPr>
          <p:spPr>
            <a:xfrm>
              <a:off x="521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2" name="Rectangle 951"/>
            <p:cNvSpPr/>
            <p:nvPr/>
          </p:nvSpPr>
          <p:spPr>
            <a:xfrm>
              <a:off x="5031562" y="220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3" name="Rectangle 952"/>
            <p:cNvSpPr/>
            <p:nvPr/>
          </p:nvSpPr>
          <p:spPr>
            <a:xfrm>
              <a:off x="413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4" name="Rectangle 953"/>
            <p:cNvSpPr/>
            <p:nvPr/>
          </p:nvSpPr>
          <p:spPr>
            <a:xfrm>
              <a:off x="431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5" name="Rectangle 954"/>
            <p:cNvSpPr/>
            <p:nvPr/>
          </p:nvSpPr>
          <p:spPr>
            <a:xfrm>
              <a:off x="449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6" name="Rectangle 955"/>
            <p:cNvSpPr/>
            <p:nvPr/>
          </p:nvSpPr>
          <p:spPr>
            <a:xfrm>
              <a:off x="467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7" name="Rectangle 956"/>
            <p:cNvSpPr/>
            <p:nvPr/>
          </p:nvSpPr>
          <p:spPr>
            <a:xfrm>
              <a:off x="485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8" name="Rectangle 957"/>
            <p:cNvSpPr/>
            <p:nvPr/>
          </p:nvSpPr>
          <p:spPr>
            <a:xfrm>
              <a:off x="575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59" name="Rectangle 958"/>
            <p:cNvSpPr/>
            <p:nvPr/>
          </p:nvSpPr>
          <p:spPr>
            <a:xfrm>
              <a:off x="557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0" name="Rectangle 959"/>
            <p:cNvSpPr/>
            <p:nvPr/>
          </p:nvSpPr>
          <p:spPr>
            <a:xfrm>
              <a:off x="539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1" name="Rectangle 960"/>
            <p:cNvSpPr/>
            <p:nvPr/>
          </p:nvSpPr>
          <p:spPr>
            <a:xfrm>
              <a:off x="521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62" name="Rectangle 961"/>
            <p:cNvSpPr/>
            <p:nvPr/>
          </p:nvSpPr>
          <p:spPr>
            <a:xfrm>
              <a:off x="5031562" y="2026505"/>
              <a:ext cx="180000" cy="1798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63" name="Group 962"/>
          <p:cNvGrpSpPr/>
          <p:nvPr/>
        </p:nvGrpSpPr>
        <p:grpSpPr>
          <a:xfrm>
            <a:off x="5101235" y="3221933"/>
            <a:ext cx="733174" cy="1377880"/>
            <a:chOff x="5103552" y="2615119"/>
            <a:chExt cx="715217" cy="1201541"/>
          </a:xfrm>
        </p:grpSpPr>
        <p:sp>
          <p:nvSpPr>
            <p:cNvPr id="964" name="TextBox 963"/>
            <p:cNvSpPr txBox="1"/>
            <p:nvPr/>
          </p:nvSpPr>
          <p:spPr>
            <a:xfrm>
              <a:off x="5104406" y="3539661"/>
              <a:ext cx="47801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Mad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65" name="TextBox 964"/>
            <p:cNvSpPr txBox="1"/>
            <p:nvPr/>
          </p:nvSpPr>
          <p:spPr>
            <a:xfrm>
              <a:off x="5104406" y="3354751"/>
              <a:ext cx="7143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Std. </a:t>
              </a:r>
              <a:r>
                <a:rPr lang="en-US" sz="1200" b="1" dirty="0" err="1" smtClean="0">
                  <a:solidFill>
                    <a:schemeClr val="tx1">
                      <a:lumMod val="50000"/>
                    </a:schemeClr>
                  </a:solidFill>
                </a:rPr>
                <a:t>Dev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66" name="TextBox 965"/>
            <p:cNvSpPr txBox="1"/>
            <p:nvPr/>
          </p:nvSpPr>
          <p:spPr>
            <a:xfrm>
              <a:off x="5103552" y="3169843"/>
              <a:ext cx="5789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Range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67" name="TextBox 966"/>
            <p:cNvSpPr txBox="1"/>
            <p:nvPr/>
          </p:nvSpPr>
          <p:spPr>
            <a:xfrm>
              <a:off x="5103552" y="2984935"/>
              <a:ext cx="5549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Mean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68" name="TextBox 967"/>
            <p:cNvSpPr txBox="1"/>
            <p:nvPr/>
          </p:nvSpPr>
          <p:spPr>
            <a:xfrm>
              <a:off x="5103552" y="2800027"/>
              <a:ext cx="5054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Max.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969" name="TextBox 968"/>
            <p:cNvSpPr txBox="1"/>
            <p:nvPr/>
          </p:nvSpPr>
          <p:spPr>
            <a:xfrm>
              <a:off x="5103552" y="2615119"/>
              <a:ext cx="4411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50000"/>
                    </a:schemeClr>
                  </a:solidFill>
                </a:rPr>
                <a:t>Min</a:t>
              </a:r>
              <a:endParaRPr lang="de-DE" sz="1200" b="1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970" name="Curved Down Arrow 969"/>
          <p:cNvSpPr>
            <a:spLocks noChangeAspect="1"/>
          </p:cNvSpPr>
          <p:nvPr/>
        </p:nvSpPr>
        <p:spPr>
          <a:xfrm rot="11895385" flipH="1">
            <a:off x="1392227" y="2375991"/>
            <a:ext cx="773800" cy="205784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2" name="Flowchart: Alternate Process 971"/>
          <p:cNvSpPr>
            <a:spLocks noChangeAspect="1"/>
          </p:cNvSpPr>
          <p:nvPr/>
        </p:nvSpPr>
        <p:spPr>
          <a:xfrm>
            <a:off x="1693201" y="1990068"/>
            <a:ext cx="1297565" cy="481925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Texture Parameter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76" name="Flowchart: Alternate Process 1921"/>
          <p:cNvSpPr>
            <a:spLocks noChangeAspect="1"/>
          </p:cNvSpPr>
          <p:nvPr/>
        </p:nvSpPr>
        <p:spPr>
          <a:xfrm>
            <a:off x="312439" y="3215106"/>
            <a:ext cx="1219708" cy="333466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>
                    <a:lumMod val="50000"/>
                  </a:schemeClr>
                </a:solidFill>
              </a:rPr>
              <a:t>TOA correction</a:t>
            </a:r>
            <a:endParaRPr lang="de-DE" sz="12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77" name="Curved Down Arrow 976"/>
          <p:cNvSpPr>
            <a:spLocks noChangeAspect="1"/>
          </p:cNvSpPr>
          <p:nvPr/>
        </p:nvSpPr>
        <p:spPr>
          <a:xfrm rot="16200000" flipH="1">
            <a:off x="48704" y="2970608"/>
            <a:ext cx="496539" cy="224804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8" name="Curved Down Arrow 1927"/>
          <p:cNvSpPr>
            <a:spLocks noChangeAspect="1"/>
          </p:cNvSpPr>
          <p:nvPr/>
        </p:nvSpPr>
        <p:spPr>
          <a:xfrm rot="16200000" flipH="1">
            <a:off x="99054" y="3695070"/>
            <a:ext cx="460456" cy="20846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79" name="TextBox 978"/>
          <p:cNvSpPr txBox="1"/>
          <p:nvPr/>
        </p:nvSpPr>
        <p:spPr>
          <a:xfrm>
            <a:off x="359234" y="3570947"/>
            <a:ext cx="1300515" cy="317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Definition of WU</a:t>
            </a:r>
            <a:endParaRPr lang="de-DE" sz="1200" b="1" dirty="0"/>
          </a:p>
        </p:txBody>
      </p:sp>
      <p:sp>
        <p:nvSpPr>
          <p:cNvPr id="19" name="Curved Down Arrow 18"/>
          <p:cNvSpPr>
            <a:spLocks noChangeAspect="1"/>
          </p:cNvSpPr>
          <p:nvPr/>
        </p:nvSpPr>
        <p:spPr>
          <a:xfrm rot="9990004" flipH="1">
            <a:off x="1478602" y="4535961"/>
            <a:ext cx="721458" cy="320007"/>
          </a:xfrm>
          <a:prstGeom prst="curvedDownArrow">
            <a:avLst/>
          </a:prstGeom>
          <a:solidFill>
            <a:srgbClr val="C00000"/>
          </a:solidFill>
          <a:ln>
            <a:solidFill>
              <a:schemeClr val="tx1">
                <a:lumMod val="40000"/>
                <a:lumOff val="6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80" name="Title 5"/>
          <p:cNvSpPr txBox="1">
            <a:spLocks/>
          </p:cNvSpPr>
          <p:nvPr/>
        </p:nvSpPr>
        <p:spPr>
          <a:xfrm>
            <a:off x="442850" y="8820"/>
            <a:ext cx="6643750" cy="9064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4F565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Processing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75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025" y="1168866"/>
            <a:ext cx="7162800" cy="361828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INPUT DATA</a:t>
            </a:r>
          </a:p>
          <a:p>
            <a:r>
              <a:rPr lang="en-US" sz="2400" dirty="0" smtClean="0"/>
              <a:t>Remote sensing image repository over 39 countries</a:t>
            </a:r>
          </a:p>
          <a:p>
            <a:pPr lvl="1"/>
            <a:r>
              <a:rPr lang="en-US" sz="2200" dirty="0" smtClean="0"/>
              <a:t>IRS images – Spatial resolution 20 meters – 140x140 km</a:t>
            </a:r>
          </a:p>
          <a:p>
            <a:pPr lvl="1"/>
            <a:r>
              <a:rPr lang="en-US" sz="2200" dirty="0" err="1" smtClean="0"/>
              <a:t>Awifs</a:t>
            </a:r>
            <a:r>
              <a:rPr lang="en-US" sz="2200" dirty="0" smtClean="0"/>
              <a:t> images – Spatial resolution 60 meters – 370x370 km</a:t>
            </a:r>
          </a:p>
          <a:p>
            <a:pPr lvl="1"/>
            <a:r>
              <a:rPr lang="en-US" sz="2200" dirty="0" err="1" smtClean="0"/>
              <a:t>RapidEye</a:t>
            </a:r>
            <a:r>
              <a:rPr lang="en-US" sz="2200" dirty="0" smtClean="0"/>
              <a:t> images – Spatial resolution 20 m – 25x25 km</a:t>
            </a:r>
          </a:p>
          <a:p>
            <a:pPr lvl="1"/>
            <a:r>
              <a:rPr lang="en-US" sz="2200" dirty="0" err="1" smtClean="0"/>
              <a:t>RapidEye</a:t>
            </a:r>
            <a:r>
              <a:rPr lang="en-US" sz="2200" dirty="0" smtClean="0"/>
              <a:t> images – Spatial resolution 5 m – 25x25 km</a:t>
            </a:r>
          </a:p>
          <a:p>
            <a:pPr lvl="1"/>
            <a:r>
              <a:rPr lang="en-US" sz="2200" dirty="0" smtClean="0"/>
              <a:t>Spot images – Spatial resolution 20 m – 60x60 km</a:t>
            </a:r>
          </a:p>
          <a:p>
            <a:pPr lvl="1"/>
            <a:r>
              <a:rPr lang="en-US" sz="2200" dirty="0" smtClean="0"/>
              <a:t>All images parameters and geometries stored in a Spatial Database to optimize performance</a:t>
            </a:r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Technical description of the mass processing (1)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0760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3648"/>
            <a:ext cx="9144000" cy="6109647"/>
            <a:chOff x="0" y="-13648"/>
            <a:chExt cx="9144000" cy="6109647"/>
          </a:xfrm>
        </p:grpSpPr>
        <p:pic>
          <p:nvPicPr>
            <p:cNvPr id="1032" name="Picture 8" descr="\\ds04-2\home\apel\Desktop\Presentation_ELPS\RE_Europe_smal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9144000" cy="609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blackbridge-logo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714144" y="-13648"/>
              <a:ext cx="894987" cy="1243435"/>
            </a:xfrm>
            <a:prstGeom prst="rect">
              <a:avLst/>
            </a:prstGeom>
          </p:spPr>
        </p:pic>
      </p:grp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1530333" y="150027"/>
            <a:ext cx="4298905" cy="318711"/>
          </a:xfrm>
          <a:prstGeom prst="rect">
            <a:avLst/>
          </a:prstGeom>
        </p:spPr>
        <p:txBody>
          <a:bodyPr lIns="0" tIns="0" rIns="0" bIns="0">
            <a:scene3d>
              <a:camera prst="orthographicFront"/>
              <a:lightRig rig="harsh" dir="t"/>
            </a:scene3d>
            <a:sp3d prstMaterial="matte"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baseline="0">
                <a:solidFill>
                  <a:srgbClr val="4F566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16112"/>
            <a:r>
              <a:rPr lang="en-CA" sz="3200" dirty="0">
                <a:solidFill>
                  <a:schemeClr val="bg1">
                    <a:lumMod val="85000"/>
                  </a:schemeClr>
                </a:solidFill>
              </a:rPr>
              <a:t>Continent </a:t>
            </a:r>
            <a:r>
              <a:rPr lang="en-CA" sz="3200" dirty="0" smtClean="0">
                <a:solidFill>
                  <a:schemeClr val="bg1">
                    <a:lumMod val="85000"/>
                  </a:schemeClr>
                </a:solidFill>
              </a:rPr>
              <a:t>coverages</a:t>
            </a:r>
            <a:r>
              <a:rPr lang="en-CA" sz="24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 algn="ctr" defTabSz="816112"/>
            <a:r>
              <a:rPr lang="en-CA" sz="2400" dirty="0" smtClean="0">
                <a:solidFill>
                  <a:srgbClr val="FFC000"/>
                </a:solidFill>
              </a:rPr>
              <a:t>EU </a:t>
            </a:r>
            <a:r>
              <a:rPr lang="en-CA" sz="2400" dirty="0">
                <a:solidFill>
                  <a:srgbClr val="FFC000"/>
                </a:solidFill>
              </a:rPr>
              <a:t>39 in </a:t>
            </a:r>
            <a:r>
              <a:rPr lang="en-CA" sz="2400" dirty="0" smtClean="0">
                <a:solidFill>
                  <a:srgbClr val="FFC000"/>
                </a:solidFill>
              </a:rPr>
              <a:t>24 </a:t>
            </a:r>
            <a:r>
              <a:rPr lang="en-CA" sz="2400" dirty="0">
                <a:solidFill>
                  <a:srgbClr val="FFC000"/>
                </a:solidFill>
              </a:rPr>
              <a:t>months</a:t>
            </a:r>
          </a:p>
        </p:txBody>
      </p:sp>
    </p:spTree>
    <p:extLst>
      <p:ext uri="{BB962C8B-B14F-4D97-AF65-F5344CB8AC3E}">
        <p14:creationId xmlns:p14="http://schemas.microsoft.com/office/powerpoint/2010/main" xmlns="" val="53022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(1)</a:t>
            </a:r>
            <a:endParaRPr lang="en-US" dirty="0"/>
          </a:p>
        </p:txBody>
      </p:sp>
      <p:sp>
        <p:nvSpPr>
          <p:cNvPr id="6" name="Flowchart: Alternate Process 5"/>
          <p:cNvSpPr/>
          <p:nvPr/>
        </p:nvSpPr>
        <p:spPr>
          <a:xfrm>
            <a:off x="922293" y="1475332"/>
            <a:ext cx="1430882" cy="39931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IRS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5602" y="2593678"/>
            <a:ext cx="3068856" cy="8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6644" y="2720313"/>
            <a:ext cx="1968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Spatial Database </a:t>
            </a: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Flowchart: Alternate Process 1921"/>
          <p:cNvSpPr>
            <a:spLocks noChangeAspect="1"/>
          </p:cNvSpPr>
          <p:nvPr/>
        </p:nvSpPr>
        <p:spPr>
          <a:xfrm>
            <a:off x="3467877" y="3519725"/>
            <a:ext cx="2003202" cy="54767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TOA correction</a:t>
            </a: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22802" y="994781"/>
            <a:ext cx="2907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</a:schemeClr>
                </a:solidFill>
              </a:rPr>
              <a:t>Multi-Temporal images</a:t>
            </a:r>
            <a:endParaRPr lang="de-DE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Flowchart: Alternate Process 25"/>
          <p:cNvSpPr/>
          <p:nvPr/>
        </p:nvSpPr>
        <p:spPr>
          <a:xfrm>
            <a:off x="2836258" y="1475332"/>
            <a:ext cx="1430882" cy="39931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Awifs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7" name="Flowchart: Alternate Process 26"/>
          <p:cNvSpPr/>
          <p:nvPr/>
        </p:nvSpPr>
        <p:spPr>
          <a:xfrm>
            <a:off x="4669540" y="1475332"/>
            <a:ext cx="1430882" cy="39931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RapidEye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8" name="Flowchart: Alternate Process 27"/>
          <p:cNvSpPr/>
          <p:nvPr/>
        </p:nvSpPr>
        <p:spPr>
          <a:xfrm>
            <a:off x="6664188" y="1475332"/>
            <a:ext cx="1430882" cy="39931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Spot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2" name="Bent Arrow 31"/>
          <p:cNvSpPr/>
          <p:nvPr/>
        </p:nvSpPr>
        <p:spPr>
          <a:xfrm rot="10800000">
            <a:off x="6267026" y="2014601"/>
            <a:ext cx="1153641" cy="1106998"/>
          </a:xfrm>
          <a:prstGeom prst="bentArrow">
            <a:avLst>
              <a:gd name="adj1" fmla="val 9437"/>
              <a:gd name="adj2" fmla="val 17367"/>
              <a:gd name="adj3" fmla="val 12052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Bent Arrow 32"/>
          <p:cNvSpPr/>
          <p:nvPr/>
        </p:nvSpPr>
        <p:spPr>
          <a:xfrm rot="10800000" flipH="1">
            <a:off x="1603675" y="2014601"/>
            <a:ext cx="1153641" cy="1106998"/>
          </a:xfrm>
          <a:prstGeom prst="bentArrow">
            <a:avLst>
              <a:gd name="adj1" fmla="val 9437"/>
              <a:gd name="adj2" fmla="val 17367"/>
              <a:gd name="adj3" fmla="val 12052"/>
              <a:gd name="adj4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2886389">
            <a:off x="3451567" y="2153787"/>
            <a:ext cx="728816" cy="281480"/>
          </a:xfrm>
          <a:prstGeom prst="rightArrow">
            <a:avLst>
              <a:gd name="adj1" fmla="val 17814"/>
              <a:gd name="adj2" fmla="val 23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ight Arrow 34"/>
          <p:cNvSpPr/>
          <p:nvPr/>
        </p:nvSpPr>
        <p:spPr>
          <a:xfrm rot="7724314">
            <a:off x="4751763" y="2080528"/>
            <a:ext cx="728816" cy="353620"/>
          </a:xfrm>
          <a:prstGeom prst="rightArrow">
            <a:avLst>
              <a:gd name="adj1" fmla="val 17814"/>
              <a:gd name="adj2" fmla="val 238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Alternate Process 1921"/>
          <p:cNvSpPr>
            <a:spLocks noChangeAspect="1"/>
          </p:cNvSpPr>
          <p:nvPr/>
        </p:nvSpPr>
        <p:spPr>
          <a:xfrm>
            <a:off x="3220060" y="4290276"/>
            <a:ext cx="2621504" cy="547672"/>
          </a:xfrm>
          <a:prstGeom prst="flowChartAlternateProcess">
            <a:avLst/>
          </a:prstGeom>
          <a:gradFill>
            <a:gsLst>
              <a:gs pos="0">
                <a:srgbClr val="C00000"/>
              </a:gs>
              <a:gs pos="100000">
                <a:srgbClr val="FFE1E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Definition of the Work Unit (WU)</a:t>
            </a:r>
            <a:endParaRPr lang="de-DE" sz="1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0409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Processing (2) – Definition of the Work unit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68"/>
          <a:stretch/>
        </p:blipFill>
        <p:spPr>
          <a:xfrm>
            <a:off x="3467101" y="1178939"/>
            <a:ext cx="5461746" cy="3163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6760" y="1237129"/>
            <a:ext cx="44379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Europe divided in Work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Core of the processing 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Work Unit = IRS image from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National projection system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Boundary used to clip all other images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2877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pidEye Presentation HD">
  <a:themeElements>
    <a:clrScheme name="RapidEye">
      <a:dk1>
        <a:srgbClr val="4F565B"/>
      </a:dk1>
      <a:lt1>
        <a:srgbClr val="FFFFFF"/>
      </a:lt1>
      <a:dk2>
        <a:srgbClr val="BCBEC0"/>
      </a:dk2>
      <a:lt2>
        <a:srgbClr val="FFFFFF"/>
      </a:lt2>
      <a:accent1>
        <a:srgbClr val="BD002B"/>
      </a:accent1>
      <a:accent2>
        <a:srgbClr val="7A001D"/>
      </a:accent2>
      <a:accent3>
        <a:srgbClr val="8E9214"/>
      </a:accent3>
      <a:accent4>
        <a:srgbClr val="CAC5A1"/>
      </a:accent4>
      <a:accent5>
        <a:srgbClr val="003051"/>
      </a:accent5>
      <a:accent6>
        <a:srgbClr val="3C96D5"/>
      </a:accent6>
      <a:hlink>
        <a:srgbClr val="00497B"/>
      </a:hlink>
      <a:folHlink>
        <a:srgbClr val="00497B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F52E8B551CE64FB6786C88FA417C64" ma:contentTypeVersion="1" ma:contentTypeDescription="Create a new document." ma:contentTypeScope="" ma:versionID="045a18ccbd28304bb2a2b4019380ba55">
  <xsd:schema xmlns:xsd="http://www.w3.org/2001/XMLSchema" xmlns:xs="http://www.w3.org/2001/XMLSchema" xmlns:p="http://schemas.microsoft.com/office/2006/metadata/properties" xmlns:ns3="9da374e7-67ac-454e-aab2-e9a9dbbfe414" targetNamespace="http://schemas.microsoft.com/office/2006/metadata/properties" ma:root="true" ma:fieldsID="ecd129dc43b1be467c37c8612d6a2fe6" ns3:_="">
    <xsd:import namespace="9da374e7-67ac-454e-aab2-e9a9dbbfe414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374e7-67ac-454e-aab2-e9a9dbbfe4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a374e7-67ac-454e-aab2-e9a9dbbfe414">
      <UserInfo>
        <DisplayName>Brian D'Souza</DisplayName>
        <AccountId>7</AccountId>
        <AccountType/>
      </UserInfo>
      <UserInfo>
        <DisplayName>Godard</DisplayName>
        <AccountId>10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CA8B91-63FF-4E72-9DAF-6B0543798D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a374e7-67ac-454e-aab2-e9a9dbbfe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6D7FBA-D065-47D7-A130-E2C5160B7934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9da374e7-67ac-454e-aab2-e9a9dbbfe414"/>
  </ds:schemaRefs>
</ds:datastoreItem>
</file>

<file path=customXml/itemProps3.xml><?xml version="1.0" encoding="utf-8"?>
<ds:datastoreItem xmlns:ds="http://schemas.openxmlformats.org/officeDocument/2006/customXml" ds:itemID="{25087549-FF59-4355-A5CB-D7C0A28278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RapidEye Presentation HD</Template>
  <TotalTime>8</TotalTime>
  <Words>651</Words>
  <Application>Microsoft Office PowerPoint</Application>
  <PresentationFormat>On-screen Show (16:9)</PresentationFormat>
  <Paragraphs>140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RapidEye Presentation HD</vt:lpstr>
      <vt:lpstr>Mass processing of remote sensing data for environmental evaluation in Europe</vt:lpstr>
      <vt:lpstr>Project background</vt:lpstr>
      <vt:lpstr>Opportunity and challenge</vt:lpstr>
      <vt:lpstr>Slide 4</vt:lpstr>
      <vt:lpstr>Slide 5</vt:lpstr>
      <vt:lpstr>Technical description of the mass processing (1)</vt:lpstr>
      <vt:lpstr>Slide 7</vt:lpstr>
      <vt:lpstr>Processing (1)</vt:lpstr>
      <vt:lpstr>Processing (2) – Definition of the Work unit</vt:lpstr>
      <vt:lpstr>Overview on work units - Spain</vt:lpstr>
      <vt:lpstr>Processing (3)</vt:lpstr>
      <vt:lpstr>Large Area Mapping of Vegetation Parameters</vt:lpstr>
      <vt:lpstr>Processing (4)</vt:lpstr>
      <vt:lpstr>Technical description of the mass processing (2)</vt:lpstr>
      <vt:lpstr>Technical description of the mass processing (3)</vt:lpstr>
      <vt:lpstr>conclusions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horst.weichelt@blackbridge.com</dc:creator>
  <cp:lastModifiedBy>ravindra-s</cp:lastModifiedBy>
  <cp:revision>358</cp:revision>
  <cp:lastPrinted>2014-06-27T12:56:55Z</cp:lastPrinted>
  <dcterms:created xsi:type="dcterms:W3CDTF">2013-08-02T09:23:59Z</dcterms:created>
  <dcterms:modified xsi:type="dcterms:W3CDTF">2014-07-22T17:23:29Z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0x01010069F52E8B551CE64FB6786C88FA417C64</vt:lpwstr>
  </property>
  <property fmtid="{D5CDD505-2E9C-101B-9397-08002B2CF9AE}" pid="3" name="IsMyDocuments">
    <vt:bool>true</vt:bool>
  </property>
</Properties>
</file>