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77" r:id="rId3"/>
    <p:sldId id="274" r:id="rId4"/>
    <p:sldId id="261" r:id="rId5"/>
    <p:sldId id="276" r:id="rId6"/>
    <p:sldId id="275" r:id="rId7"/>
    <p:sldId id="263" r:id="rId8"/>
    <p:sldId id="262" r:id="rId9"/>
    <p:sldId id="280" r:id="rId10"/>
    <p:sldId id="264" r:id="rId11"/>
    <p:sldId id="266" r:id="rId12"/>
    <p:sldId id="267" r:id="rId13"/>
    <p:sldId id="279" r:id="rId14"/>
    <p:sldId id="278" r:id="rId15"/>
    <p:sldId id="272" r:id="rId16"/>
    <p:sldId id="269" r:id="rId17"/>
    <p:sldId id="282" r:id="rId18"/>
    <p:sldId id="270" r:id="rId19"/>
    <p:sldId id="281" r:id="rId20"/>
    <p:sldId id="283" r:id="rId21"/>
    <p:sldId id="284" r:id="rId22"/>
    <p:sldId id="286" r:id="rId23"/>
    <p:sldId id="28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FF99"/>
    <a:srgbClr val="838D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66" autoAdjust="0"/>
    <p:restoredTop sz="94660"/>
  </p:normalViewPr>
  <p:slideViewPr>
    <p:cSldViewPr>
      <p:cViewPr varScale="1">
        <p:scale>
          <a:sx n="87" d="100"/>
          <a:sy n="87" d="100"/>
        </p:scale>
        <p:origin x="-82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52BA9F-4B29-446D-9457-C213189185AF}" type="datetimeFigureOut">
              <a:rPr lang="en-US" smtClean="0"/>
              <a:t>9/23/2015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6FBFEC-8281-4022-A2DA-70869DF3FC9B}" type="slidenum">
              <a:rPr lang="en-US" smtClean="0"/>
              <a:t>‹#›</a:t>
            </a:fld>
            <a:endParaRPr lang="en-US"/>
          </a:p>
        </p:txBody>
      </p:sp>
    </p:spTree>
    <p:extLst>
      <p:ext uri="{BB962C8B-B14F-4D97-AF65-F5344CB8AC3E}">
        <p14:creationId xmlns:p14="http://schemas.microsoft.com/office/powerpoint/2010/main" val="1882433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Align all text boxes. Talk will focus on class of carcinogens generated by…… Immune system, </a:t>
            </a:r>
            <a:r>
              <a:rPr lang="en-US" dirty="0" err="1" smtClean="0"/>
              <a:t>phys</a:t>
            </a:r>
            <a:r>
              <a:rPr lang="en-US" dirty="0" smtClean="0"/>
              <a:t> growth, nervous system.</a:t>
            </a:r>
            <a:r>
              <a:rPr lang="en-US" baseline="0" dirty="0" smtClean="0"/>
              <a:t> Arrows from all </a:t>
            </a:r>
            <a:r>
              <a:rPr lang="en-US" baseline="0" dirty="0" err="1" smtClean="0"/>
              <a:t>agents_PAHs</a:t>
            </a:r>
            <a:r>
              <a:rPr lang="en-US" baseline="0" dirty="0" smtClean="0"/>
              <a:t>-metabolism-DNA damage</a:t>
            </a:r>
            <a:endParaRPr lang="en-US" dirty="0"/>
          </a:p>
        </p:txBody>
      </p:sp>
      <p:sp>
        <p:nvSpPr>
          <p:cNvPr id="4" name="Slide Number Placeholder 3"/>
          <p:cNvSpPr>
            <a:spLocks noGrp="1"/>
          </p:cNvSpPr>
          <p:nvPr>
            <p:ph type="sldNum" sz="quarter" idx="10"/>
          </p:nvPr>
        </p:nvSpPr>
        <p:spPr/>
        <p:txBody>
          <a:bodyPr/>
          <a:lstStyle/>
          <a:p>
            <a:fld id="{686FBFEC-8281-4022-A2DA-70869DF3FC9B}" type="slidenum">
              <a:rPr lang="en-US" smtClean="0"/>
              <a:t>2</a:t>
            </a:fld>
            <a:endParaRPr lang="en-US"/>
          </a:p>
        </p:txBody>
      </p:sp>
    </p:spTree>
    <p:extLst>
      <p:ext uri="{BB962C8B-B14F-4D97-AF65-F5344CB8AC3E}">
        <p14:creationId xmlns:p14="http://schemas.microsoft.com/office/powerpoint/2010/main" val="1403739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Description of method </a:t>
            </a:r>
            <a:r>
              <a:rPr lang="en-US" smtClean="0"/>
              <a:t>not necessary. </a:t>
            </a:r>
            <a:endParaRPr lang="en-US" dirty="0"/>
          </a:p>
        </p:txBody>
      </p:sp>
      <p:sp>
        <p:nvSpPr>
          <p:cNvPr id="4" name="Slide Number Placeholder 3"/>
          <p:cNvSpPr>
            <a:spLocks noGrp="1"/>
          </p:cNvSpPr>
          <p:nvPr>
            <p:ph type="sldNum" sz="quarter" idx="10"/>
          </p:nvPr>
        </p:nvSpPr>
        <p:spPr/>
        <p:txBody>
          <a:bodyPr/>
          <a:lstStyle/>
          <a:p>
            <a:fld id="{686FBFEC-8281-4022-A2DA-70869DF3FC9B}" type="slidenum">
              <a:rPr lang="en-US" smtClean="0"/>
              <a:t>13</a:t>
            </a:fld>
            <a:endParaRPr lang="en-US"/>
          </a:p>
        </p:txBody>
      </p:sp>
    </p:spTree>
    <p:extLst>
      <p:ext uri="{BB962C8B-B14F-4D97-AF65-F5344CB8AC3E}">
        <p14:creationId xmlns:p14="http://schemas.microsoft.com/office/powerpoint/2010/main" val="3304284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is low, medium, high defined? NER and TCR status for each cell type.</a:t>
            </a:r>
            <a:r>
              <a:rPr lang="en-US" baseline="0" dirty="0" smtClean="0"/>
              <a:t> Stick to early time points. </a:t>
            </a:r>
            <a:endParaRPr lang="en-US" dirty="0"/>
          </a:p>
        </p:txBody>
      </p:sp>
      <p:sp>
        <p:nvSpPr>
          <p:cNvPr id="4" name="Slide Number Placeholder 3"/>
          <p:cNvSpPr>
            <a:spLocks noGrp="1"/>
          </p:cNvSpPr>
          <p:nvPr>
            <p:ph type="sldNum" sz="quarter" idx="10"/>
          </p:nvPr>
        </p:nvSpPr>
        <p:spPr/>
        <p:txBody>
          <a:bodyPr/>
          <a:lstStyle/>
          <a:p>
            <a:fld id="{686FBFEC-8281-4022-A2DA-70869DF3FC9B}" type="slidenum">
              <a:rPr lang="en-US" smtClean="0"/>
              <a:t>14</a:t>
            </a:fld>
            <a:endParaRPr lang="en-US"/>
          </a:p>
        </p:txBody>
      </p:sp>
    </p:spTree>
    <p:extLst>
      <p:ext uri="{BB962C8B-B14F-4D97-AF65-F5344CB8AC3E}">
        <p14:creationId xmlns:p14="http://schemas.microsoft.com/office/powerpoint/2010/main" val="4121656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hR23B.</a:t>
            </a:r>
            <a:r>
              <a:rPr lang="en-US" baseline="0" dirty="0" smtClean="0"/>
              <a:t> Admit not knowing if XPC-hR23B binds to lesion: productive or unproductive complex. There may be other mechanisms at work in addition to TCR for </a:t>
            </a:r>
            <a:r>
              <a:rPr lang="en-US" baseline="0" dirty="0" err="1" smtClean="0"/>
              <a:t>BaP</a:t>
            </a:r>
            <a:r>
              <a:rPr lang="en-US" baseline="0" dirty="0" smtClean="0"/>
              <a:t> but principle players are NER and TCR. Jung-Hyun Min Nat </a:t>
            </a:r>
            <a:r>
              <a:rPr lang="en-US" baseline="0" dirty="0" err="1" smtClean="0"/>
              <a:t>Comm</a:t>
            </a:r>
            <a:r>
              <a:rPr lang="en-US" baseline="0" dirty="0" smtClean="0"/>
              <a:t> 2007 and 2015 </a:t>
            </a:r>
            <a:endParaRPr lang="en-US" dirty="0"/>
          </a:p>
        </p:txBody>
      </p:sp>
      <p:sp>
        <p:nvSpPr>
          <p:cNvPr id="4" name="Slide Number Placeholder 3"/>
          <p:cNvSpPr>
            <a:spLocks noGrp="1"/>
          </p:cNvSpPr>
          <p:nvPr>
            <p:ph type="sldNum" sz="quarter" idx="10"/>
          </p:nvPr>
        </p:nvSpPr>
        <p:spPr/>
        <p:txBody>
          <a:bodyPr/>
          <a:lstStyle/>
          <a:p>
            <a:fld id="{686FBFEC-8281-4022-A2DA-70869DF3FC9B}" type="slidenum">
              <a:rPr lang="en-US" smtClean="0"/>
              <a:t>15</a:t>
            </a:fld>
            <a:endParaRPr lang="en-US"/>
          </a:p>
        </p:txBody>
      </p:sp>
    </p:spTree>
    <p:extLst>
      <p:ext uri="{BB962C8B-B14F-4D97-AF65-F5344CB8AC3E}">
        <p14:creationId xmlns:p14="http://schemas.microsoft.com/office/powerpoint/2010/main" val="4019520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far bulky adducts block transcription either completely. Talk about the speculations.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686FBFEC-8281-4022-A2DA-70869DF3FC9B}" type="slidenum">
              <a:rPr lang="en-US" smtClean="0"/>
              <a:t>16</a:t>
            </a:fld>
            <a:endParaRPr lang="en-US"/>
          </a:p>
        </p:txBody>
      </p:sp>
    </p:spTree>
    <p:extLst>
      <p:ext uri="{BB962C8B-B14F-4D97-AF65-F5344CB8AC3E}">
        <p14:creationId xmlns:p14="http://schemas.microsoft.com/office/powerpoint/2010/main" val="2682999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a references slide</a:t>
            </a:r>
            <a:r>
              <a:rPr lang="en-US" baseline="0" dirty="0" smtClean="0"/>
              <a:t> before Acknowledgements</a:t>
            </a:r>
            <a:endParaRPr lang="en-US" dirty="0"/>
          </a:p>
        </p:txBody>
      </p:sp>
      <p:sp>
        <p:nvSpPr>
          <p:cNvPr id="4" name="Slide Number Placeholder 3"/>
          <p:cNvSpPr>
            <a:spLocks noGrp="1"/>
          </p:cNvSpPr>
          <p:nvPr>
            <p:ph type="sldNum" sz="quarter" idx="10"/>
          </p:nvPr>
        </p:nvSpPr>
        <p:spPr/>
        <p:txBody>
          <a:bodyPr/>
          <a:lstStyle/>
          <a:p>
            <a:fld id="{686FBFEC-8281-4022-A2DA-70869DF3FC9B}" type="slidenum">
              <a:rPr lang="en-US" smtClean="0"/>
              <a:t>19</a:t>
            </a:fld>
            <a:endParaRPr lang="en-US"/>
          </a:p>
        </p:txBody>
      </p:sp>
    </p:spTree>
    <p:extLst>
      <p:ext uri="{BB962C8B-B14F-4D97-AF65-F5344CB8AC3E}">
        <p14:creationId xmlns:p14="http://schemas.microsoft.com/office/powerpoint/2010/main" val="1304898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 references should I add and where? At the end of the talk, review articles that I referred to. “There are times when XPC-hR23B is assisted by other factors during sensing of damage” XPE (</a:t>
            </a:r>
            <a:r>
              <a:rPr lang="en-US" dirty="0" err="1" smtClean="0"/>
              <a:t>cyclobutane</a:t>
            </a:r>
            <a:r>
              <a:rPr lang="en-US" dirty="0" smtClean="0"/>
              <a:t>). Other organs—cancer </a:t>
            </a:r>
            <a:r>
              <a:rPr lang="en-US" dirty="0" err="1" smtClean="0"/>
              <a:t>suscpetibility</a:t>
            </a:r>
            <a:r>
              <a:rPr lang="en-US" dirty="0" smtClean="0"/>
              <a:t>,</a:t>
            </a:r>
            <a:r>
              <a:rPr lang="en-US" baseline="0" dirty="0" smtClean="0"/>
              <a:t> </a:t>
            </a:r>
            <a:r>
              <a:rPr lang="en-US" baseline="0" dirty="0" err="1" smtClean="0"/>
              <a:t>Hoejemakers</a:t>
            </a:r>
            <a:r>
              <a:rPr lang="en-US" baseline="0" dirty="0" smtClean="0"/>
              <a:t> papers. Multiple roles of CS proteins. In XPA eliminate only NER but in CS not just TCR but other mechanisms might be knocked down. No cancer risk in CS is because NER is still functioning. Cut and patch mechanism; cartoons explaining the mechanism? Slide that covers significance: chemo and environmental damage; persistent </a:t>
            </a:r>
            <a:r>
              <a:rPr lang="en-US" baseline="0" dirty="0" err="1" smtClean="0"/>
              <a:t>dna</a:t>
            </a:r>
            <a:r>
              <a:rPr lang="en-US" baseline="0" dirty="0" smtClean="0"/>
              <a:t> lesions. TCR relies on stalled polymerase for detection and summons downstream </a:t>
            </a:r>
            <a:r>
              <a:rPr lang="en-US" baseline="0" dirty="0" err="1" smtClean="0"/>
              <a:t>repathways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686FBFEC-8281-4022-A2DA-70869DF3FC9B}" type="slidenum">
              <a:rPr lang="en-US" smtClean="0"/>
              <a:t>3</a:t>
            </a:fld>
            <a:endParaRPr lang="en-US"/>
          </a:p>
        </p:txBody>
      </p:sp>
    </p:spTree>
    <p:extLst>
      <p:ext uri="{BB962C8B-B14F-4D97-AF65-F5344CB8AC3E}">
        <p14:creationId xmlns:p14="http://schemas.microsoft.com/office/powerpoint/2010/main" val="2218662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I describe topological differences. Not </a:t>
            </a:r>
            <a:r>
              <a:rPr lang="en-US" dirty="0" err="1" smtClean="0"/>
              <a:t>immed</a:t>
            </a:r>
            <a:r>
              <a:rPr lang="en-US" dirty="0" smtClean="0"/>
              <a:t> obvious but the </a:t>
            </a:r>
            <a:r>
              <a:rPr lang="en-US" dirty="0" err="1" smtClean="0"/>
              <a:t>BaP</a:t>
            </a:r>
            <a:r>
              <a:rPr lang="en-US" dirty="0" smtClean="0"/>
              <a:t> distorts DNA, but </a:t>
            </a:r>
            <a:r>
              <a:rPr lang="en-US" dirty="0" err="1" smtClean="0"/>
              <a:t>phenanthrene</a:t>
            </a:r>
            <a:r>
              <a:rPr lang="en-US" baseline="0" dirty="0" smtClean="0"/>
              <a:t> doesn’t distort, stretches it. Structures don’t illustrate what happens in the DNA. </a:t>
            </a:r>
            <a:endParaRPr lang="en-US" dirty="0"/>
          </a:p>
        </p:txBody>
      </p:sp>
      <p:sp>
        <p:nvSpPr>
          <p:cNvPr id="4" name="Slide Number Placeholder 3"/>
          <p:cNvSpPr>
            <a:spLocks noGrp="1"/>
          </p:cNvSpPr>
          <p:nvPr>
            <p:ph type="sldNum" sz="quarter" idx="10"/>
          </p:nvPr>
        </p:nvSpPr>
        <p:spPr/>
        <p:txBody>
          <a:bodyPr/>
          <a:lstStyle/>
          <a:p>
            <a:fld id="{686FBFEC-8281-4022-A2DA-70869DF3FC9B}" type="slidenum">
              <a:rPr lang="en-US" smtClean="0"/>
              <a:t>4</a:t>
            </a:fld>
            <a:endParaRPr lang="en-US"/>
          </a:p>
        </p:txBody>
      </p:sp>
    </p:spTree>
    <p:extLst>
      <p:ext uri="{BB962C8B-B14F-4D97-AF65-F5344CB8AC3E}">
        <p14:creationId xmlns:p14="http://schemas.microsoft.com/office/powerpoint/2010/main" val="1878069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a:t>
            </a:r>
            <a:endParaRPr lang="en-US" dirty="0"/>
          </a:p>
        </p:txBody>
      </p:sp>
      <p:sp>
        <p:nvSpPr>
          <p:cNvPr id="4" name="Slide Number Placeholder 3"/>
          <p:cNvSpPr>
            <a:spLocks noGrp="1"/>
          </p:cNvSpPr>
          <p:nvPr>
            <p:ph type="sldNum" sz="quarter" idx="10"/>
          </p:nvPr>
        </p:nvSpPr>
        <p:spPr/>
        <p:txBody>
          <a:bodyPr/>
          <a:lstStyle/>
          <a:p>
            <a:fld id="{686FBFEC-8281-4022-A2DA-70869DF3FC9B}" type="slidenum">
              <a:rPr lang="en-US" smtClean="0"/>
              <a:t>5</a:t>
            </a:fld>
            <a:endParaRPr lang="en-US"/>
          </a:p>
        </p:txBody>
      </p:sp>
    </p:spTree>
    <p:extLst>
      <p:ext uri="{BB962C8B-B14F-4D97-AF65-F5344CB8AC3E}">
        <p14:creationId xmlns:p14="http://schemas.microsoft.com/office/powerpoint/2010/main" val="712807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 the template figure construction. I</a:t>
            </a:r>
            <a:r>
              <a:rPr lang="en-US" baseline="0" dirty="0" smtClean="0"/>
              <a:t> u</a:t>
            </a:r>
            <a:r>
              <a:rPr lang="en-US" dirty="0" smtClean="0"/>
              <a:t>sed the method described in </a:t>
            </a:r>
            <a:r>
              <a:rPr lang="en-US" dirty="0" err="1" smtClean="0"/>
              <a:t>Perlow</a:t>
            </a:r>
            <a:r>
              <a:rPr lang="en-US" dirty="0" smtClean="0"/>
              <a:t> et al</a:t>
            </a:r>
            <a:endParaRPr lang="en-US" dirty="0"/>
          </a:p>
        </p:txBody>
      </p:sp>
      <p:sp>
        <p:nvSpPr>
          <p:cNvPr id="4" name="Slide Number Placeholder 3"/>
          <p:cNvSpPr>
            <a:spLocks noGrp="1"/>
          </p:cNvSpPr>
          <p:nvPr>
            <p:ph type="sldNum" sz="quarter" idx="10"/>
          </p:nvPr>
        </p:nvSpPr>
        <p:spPr/>
        <p:txBody>
          <a:bodyPr/>
          <a:lstStyle/>
          <a:p>
            <a:fld id="{686FBFEC-8281-4022-A2DA-70869DF3FC9B}" type="slidenum">
              <a:rPr lang="en-US" smtClean="0"/>
              <a:t>7</a:t>
            </a:fld>
            <a:endParaRPr lang="en-US"/>
          </a:p>
        </p:txBody>
      </p:sp>
    </p:spTree>
    <p:extLst>
      <p:ext uri="{BB962C8B-B14F-4D97-AF65-F5344CB8AC3E}">
        <p14:creationId xmlns:p14="http://schemas.microsoft.com/office/powerpoint/2010/main" val="2927363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critical question. Specifically</a:t>
            </a:r>
            <a:r>
              <a:rPr lang="en-US" baseline="0" dirty="0" smtClean="0"/>
              <a:t> what are the effects NER and TCR. Emphasize that these are patient derived primary fibroblasts. </a:t>
            </a:r>
            <a:endParaRPr lang="en-US" dirty="0"/>
          </a:p>
        </p:txBody>
      </p:sp>
      <p:sp>
        <p:nvSpPr>
          <p:cNvPr id="4" name="Slide Number Placeholder 3"/>
          <p:cNvSpPr>
            <a:spLocks noGrp="1"/>
          </p:cNvSpPr>
          <p:nvPr>
            <p:ph type="sldNum" sz="quarter" idx="10"/>
          </p:nvPr>
        </p:nvSpPr>
        <p:spPr/>
        <p:txBody>
          <a:bodyPr/>
          <a:lstStyle/>
          <a:p>
            <a:fld id="{686FBFEC-8281-4022-A2DA-70869DF3FC9B}" type="slidenum">
              <a:rPr lang="en-US" smtClean="0"/>
              <a:t>9</a:t>
            </a:fld>
            <a:endParaRPr lang="en-US"/>
          </a:p>
        </p:txBody>
      </p:sp>
    </p:spTree>
    <p:extLst>
      <p:ext uri="{BB962C8B-B14F-4D97-AF65-F5344CB8AC3E}">
        <p14:creationId xmlns:p14="http://schemas.microsoft.com/office/powerpoint/2010/main" val="1380945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test this</a:t>
            </a:r>
            <a:r>
              <a:rPr lang="en-US" baseline="0" dirty="0" smtClean="0"/>
              <a:t> in cells. </a:t>
            </a:r>
            <a:r>
              <a:rPr lang="en-US" dirty="0" smtClean="0"/>
              <a:t>Should I have slide after this explaining the system: transfection, harvesting, RNA, flow </a:t>
            </a:r>
            <a:r>
              <a:rPr lang="en-US" dirty="0" err="1" smtClean="0"/>
              <a:t>etc</a:t>
            </a:r>
            <a:r>
              <a:rPr lang="en-US" dirty="0" smtClean="0"/>
              <a:t>? John Burns working on his doctorate</a:t>
            </a:r>
            <a:r>
              <a:rPr lang="en-US" baseline="0" dirty="0" smtClean="0"/>
              <a:t> designed this plasmid which I then used to introduce my lesion. When this is transfected into cells, </a:t>
            </a:r>
            <a:endParaRPr lang="en-US" dirty="0"/>
          </a:p>
        </p:txBody>
      </p:sp>
      <p:sp>
        <p:nvSpPr>
          <p:cNvPr id="4" name="Slide Number Placeholder 3"/>
          <p:cNvSpPr>
            <a:spLocks noGrp="1"/>
          </p:cNvSpPr>
          <p:nvPr>
            <p:ph type="sldNum" sz="quarter" idx="10"/>
          </p:nvPr>
        </p:nvSpPr>
        <p:spPr/>
        <p:txBody>
          <a:bodyPr/>
          <a:lstStyle/>
          <a:p>
            <a:fld id="{686FBFEC-8281-4022-A2DA-70869DF3FC9B}" type="slidenum">
              <a:rPr lang="en-US" smtClean="0"/>
              <a:t>10</a:t>
            </a:fld>
            <a:endParaRPr lang="en-US"/>
          </a:p>
        </p:txBody>
      </p:sp>
    </p:spTree>
    <p:extLst>
      <p:ext uri="{BB962C8B-B14F-4D97-AF65-F5344CB8AC3E}">
        <p14:creationId xmlns:p14="http://schemas.microsoft.com/office/powerpoint/2010/main" val="1510909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 p-value into the graph (p=value</a:t>
            </a:r>
            <a:r>
              <a:rPr lang="en-US" baseline="0" dirty="0" smtClean="0"/>
              <a:t> for each line). P value for </a:t>
            </a:r>
            <a:r>
              <a:rPr lang="en-US" baseline="0" dirty="0" err="1" smtClean="0"/>
              <a:t>BaP</a:t>
            </a:r>
            <a:r>
              <a:rPr lang="en-US" baseline="0" dirty="0" smtClean="0"/>
              <a:t> in Normal cells. XPC: TCR deficient and NER proficient</a:t>
            </a:r>
            <a:endParaRPr lang="en-US" dirty="0"/>
          </a:p>
        </p:txBody>
      </p:sp>
      <p:sp>
        <p:nvSpPr>
          <p:cNvPr id="4" name="Slide Number Placeholder 3"/>
          <p:cNvSpPr>
            <a:spLocks noGrp="1"/>
          </p:cNvSpPr>
          <p:nvPr>
            <p:ph type="sldNum" sz="quarter" idx="10"/>
          </p:nvPr>
        </p:nvSpPr>
        <p:spPr/>
        <p:txBody>
          <a:bodyPr/>
          <a:lstStyle/>
          <a:p>
            <a:fld id="{686FBFEC-8281-4022-A2DA-70869DF3FC9B}" type="slidenum">
              <a:rPr lang="en-US" smtClean="0"/>
              <a:t>11</a:t>
            </a:fld>
            <a:endParaRPr lang="en-US"/>
          </a:p>
        </p:txBody>
      </p:sp>
    </p:spTree>
    <p:extLst>
      <p:ext uri="{BB962C8B-B14F-4D97-AF65-F5344CB8AC3E}">
        <p14:creationId xmlns:p14="http://schemas.microsoft.com/office/powerpoint/2010/main" val="3355572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 p-value standard first</a:t>
            </a:r>
            <a:endParaRPr lang="en-US" dirty="0"/>
          </a:p>
        </p:txBody>
      </p:sp>
      <p:sp>
        <p:nvSpPr>
          <p:cNvPr id="4" name="Slide Number Placeholder 3"/>
          <p:cNvSpPr>
            <a:spLocks noGrp="1"/>
          </p:cNvSpPr>
          <p:nvPr>
            <p:ph type="sldNum" sz="quarter" idx="10"/>
          </p:nvPr>
        </p:nvSpPr>
        <p:spPr/>
        <p:txBody>
          <a:bodyPr/>
          <a:lstStyle/>
          <a:p>
            <a:fld id="{686FBFEC-8281-4022-A2DA-70869DF3FC9B}" type="slidenum">
              <a:rPr lang="en-US" smtClean="0"/>
              <a:t>12</a:t>
            </a:fld>
            <a:endParaRPr lang="en-US"/>
          </a:p>
        </p:txBody>
      </p:sp>
    </p:spTree>
    <p:extLst>
      <p:ext uri="{BB962C8B-B14F-4D97-AF65-F5344CB8AC3E}">
        <p14:creationId xmlns:p14="http://schemas.microsoft.com/office/powerpoint/2010/main" val="2531681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67877FD1-B675-43EE-A6F2-2C0A2F25DAC8}" type="datetimeFigureOut">
              <a:rPr lang="en-US" smtClean="0"/>
              <a:t>9/23/2015</a:t>
            </a:fld>
            <a:endParaRPr lang="en-US"/>
          </a:p>
        </p:txBody>
      </p:sp>
      <p:sp>
        <p:nvSpPr>
          <p:cNvPr id="8" name="Slide Number Placeholder 7"/>
          <p:cNvSpPr>
            <a:spLocks noGrp="1"/>
          </p:cNvSpPr>
          <p:nvPr>
            <p:ph type="sldNum" sz="quarter" idx="11"/>
          </p:nvPr>
        </p:nvSpPr>
        <p:spPr/>
        <p:txBody>
          <a:bodyPr/>
          <a:lstStyle/>
          <a:p>
            <a:fld id="{0C146C7F-E52F-4E5F-8CE6-4DD3A7C6EB1A}"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877FD1-B675-43EE-A6F2-2C0A2F25DAC8}" type="datetimeFigureOut">
              <a:rPr lang="en-US" smtClean="0"/>
              <a:t>9/23/2015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46C7F-E52F-4E5F-8CE6-4DD3A7C6EB1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877FD1-B675-43EE-A6F2-2C0A2F25DAC8}" type="datetimeFigureOut">
              <a:rPr lang="en-US" smtClean="0"/>
              <a:t>9/23/2015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46C7F-E52F-4E5F-8CE6-4DD3A7C6EB1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877FD1-B675-43EE-A6F2-2C0A2F25DAC8}" type="datetimeFigureOut">
              <a:rPr lang="en-US" smtClean="0"/>
              <a:t>9/23/2015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46C7F-E52F-4E5F-8CE6-4DD3A7C6EB1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877FD1-B675-43EE-A6F2-2C0A2F25DAC8}" type="datetimeFigureOut">
              <a:rPr lang="en-US" smtClean="0"/>
              <a:t>9/23/2015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46C7F-E52F-4E5F-8CE6-4DD3A7C6EB1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7877FD1-B675-43EE-A6F2-2C0A2F25DAC8}" type="datetimeFigureOut">
              <a:rPr lang="en-US" smtClean="0"/>
              <a:t>9/23/2015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146C7F-E52F-4E5F-8CE6-4DD3A7C6EB1A}" type="slidenum">
              <a:rPr lang="en-US" smtClean="0"/>
              <a:t>‹#›</a:t>
            </a:fld>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7877FD1-B675-43EE-A6F2-2C0A2F25DAC8}" type="datetimeFigureOut">
              <a:rPr lang="en-US" smtClean="0"/>
              <a:t>9/23/2015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146C7F-E52F-4E5F-8CE6-4DD3A7C6EB1A}" type="slidenum">
              <a:rPr lang="en-US" smtClean="0"/>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877FD1-B675-43EE-A6F2-2C0A2F25DAC8}" type="datetimeFigureOut">
              <a:rPr lang="en-US" smtClean="0"/>
              <a:t>9/23/2015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146C7F-E52F-4E5F-8CE6-4DD3A7C6EB1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877FD1-B675-43EE-A6F2-2C0A2F25DAC8}" type="datetimeFigureOut">
              <a:rPr lang="en-US" smtClean="0"/>
              <a:t>9/23/2015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146C7F-E52F-4E5F-8CE6-4DD3A7C6EB1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877FD1-B675-43EE-A6F2-2C0A2F25DAC8}" type="datetimeFigureOut">
              <a:rPr lang="en-US" smtClean="0"/>
              <a:t>9/23/2015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146C7F-E52F-4E5F-8CE6-4DD3A7C6EB1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877FD1-B675-43EE-A6F2-2C0A2F25DAC8}" type="datetimeFigureOut">
              <a:rPr lang="en-US" smtClean="0"/>
              <a:t>9/23/2015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146C7F-E52F-4E5F-8CE6-4DD3A7C6EB1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67877FD1-B675-43EE-A6F2-2C0A2F25DAC8}" type="datetimeFigureOut">
              <a:rPr lang="en-US" smtClean="0"/>
              <a:t>9/23/2015</a:t>
            </a:fld>
            <a:endParaRPr 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0C146C7F-E52F-4E5F-8CE6-4DD3A7C6EB1A}" type="slidenum">
              <a:rPr lang="en-US" smtClean="0"/>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image" Target="../media/image17.png"/><Relationship Id="rId10" Type="http://schemas.openxmlformats.org/officeDocument/2006/relationships/image" Target="../media/image21.png"/><Relationship Id="rId4" Type="http://schemas.microsoft.com/office/2007/relationships/hdphoto" Target="../media/hdphoto1.wdp"/><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636" y="1905000"/>
            <a:ext cx="9109364" cy="2308225"/>
          </a:xfrm>
        </p:spPr>
        <p:txBody>
          <a:bodyPr>
            <a:normAutofit fontScale="90000"/>
          </a:bodyPr>
          <a:lstStyle/>
          <a:p>
            <a:r>
              <a:rPr lang="en-US" b="1" dirty="0" smtClean="0"/>
              <a:t>Interplay between Nucleotide Excision Repair (NER) and Transcription-coupled DNA Repair (TCR) in </a:t>
            </a:r>
            <a:r>
              <a:rPr lang="en-US" b="1" dirty="0"/>
              <a:t>R</a:t>
            </a:r>
            <a:r>
              <a:rPr lang="en-US" b="1" dirty="0" smtClean="0"/>
              <a:t>epairing Transcriptional DNA Damage</a:t>
            </a:r>
            <a:endParaRPr lang="en-US" dirty="0"/>
          </a:p>
        </p:txBody>
      </p:sp>
      <p:sp>
        <p:nvSpPr>
          <p:cNvPr id="4" name="Subtitle 3"/>
          <p:cNvSpPr>
            <a:spLocks noGrp="1"/>
          </p:cNvSpPr>
          <p:nvPr>
            <p:ph type="subTitle" idx="1"/>
          </p:nvPr>
        </p:nvSpPr>
        <p:spPr>
          <a:xfrm>
            <a:off x="0" y="4648200"/>
            <a:ext cx="8001000" cy="1144632"/>
          </a:xfrm>
        </p:spPr>
        <p:txBody>
          <a:bodyPr>
            <a:noAutofit/>
          </a:bodyPr>
          <a:lstStyle/>
          <a:p>
            <a:r>
              <a:rPr lang="en-US" sz="2800" b="1" dirty="0" smtClean="0"/>
              <a:t>Aditi </a:t>
            </a:r>
            <a:r>
              <a:rPr lang="en-US" sz="2800" b="1" dirty="0" err="1" smtClean="0"/>
              <a:t>Nadkarni</a:t>
            </a:r>
            <a:r>
              <a:rPr lang="en-US" sz="2800" b="1" dirty="0" smtClean="0"/>
              <a:t>, PhD</a:t>
            </a:r>
          </a:p>
          <a:p>
            <a:endParaRPr lang="en-US" sz="2800" dirty="0"/>
          </a:p>
          <a:p>
            <a:r>
              <a:rPr lang="en-US" sz="2000" dirty="0" smtClean="0"/>
              <a:t>Department of Biology, New York University, New York, New York</a:t>
            </a:r>
          </a:p>
          <a:p>
            <a:r>
              <a:rPr lang="en-US" sz="2000" dirty="0" smtClean="0"/>
              <a:t>Division of Science, New York University Abu Dhabi, Abu Dhabi, United Arab Emirates</a:t>
            </a:r>
            <a:endParaRPr lang="en-US" sz="2000" dirty="0"/>
          </a:p>
        </p:txBody>
      </p:sp>
    </p:spTree>
    <p:extLst>
      <p:ext uri="{BB962C8B-B14F-4D97-AF65-F5344CB8AC3E}">
        <p14:creationId xmlns:p14="http://schemas.microsoft.com/office/powerpoint/2010/main" val="30861899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9100" y="-91440"/>
            <a:ext cx="8305800" cy="848586"/>
          </a:xfrm>
        </p:spPr>
        <p:txBody>
          <a:bodyPr>
            <a:noAutofit/>
          </a:bodyPr>
          <a:lstStyle/>
          <a:p>
            <a:pPr algn="ctr"/>
            <a:r>
              <a:rPr lang="en-US" sz="3600" dirty="0"/>
              <a:t>P</a:t>
            </a:r>
            <a:r>
              <a:rPr lang="en-US" sz="3600" dirty="0" smtClean="0"/>
              <a:t>lasmid </a:t>
            </a:r>
            <a:r>
              <a:rPr lang="en-US" sz="3600" dirty="0"/>
              <a:t>R</a:t>
            </a:r>
            <a:r>
              <a:rPr lang="en-US" sz="3600" dirty="0" smtClean="0"/>
              <a:t>eporter </a:t>
            </a:r>
            <a:r>
              <a:rPr lang="en-US" sz="3600" dirty="0"/>
              <a:t>S</a:t>
            </a:r>
            <a:r>
              <a:rPr lang="en-US" sz="3600" dirty="0" smtClean="0"/>
              <a:t>ystem</a:t>
            </a:r>
            <a:endParaRPr lang="en-US" sz="3600" dirty="0"/>
          </a:p>
        </p:txBody>
      </p:sp>
      <p:grpSp>
        <p:nvGrpSpPr>
          <p:cNvPr id="5" name="Group 4"/>
          <p:cNvGrpSpPr/>
          <p:nvPr/>
        </p:nvGrpSpPr>
        <p:grpSpPr>
          <a:xfrm>
            <a:off x="1665514" y="1524000"/>
            <a:ext cx="5878286" cy="4800600"/>
            <a:chOff x="1295400" y="1524000"/>
            <a:chExt cx="5638800" cy="4648200"/>
          </a:xfrm>
        </p:grpSpPr>
        <p:sp>
          <p:nvSpPr>
            <p:cNvPr id="3" name="Rectangle 2"/>
            <p:cNvSpPr/>
            <p:nvPr/>
          </p:nvSpPr>
          <p:spPr>
            <a:xfrm>
              <a:off x="1295400" y="1524000"/>
              <a:ext cx="5638800" cy="464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8357" y="1524001"/>
              <a:ext cx="4822164"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Rectangle 7"/>
          <p:cNvSpPr/>
          <p:nvPr/>
        </p:nvSpPr>
        <p:spPr>
          <a:xfrm>
            <a:off x="1513114" y="838200"/>
            <a:ext cx="6117772" cy="461665"/>
          </a:xfrm>
          <a:prstGeom prst="rect">
            <a:avLst/>
          </a:prstGeom>
        </p:spPr>
        <p:txBody>
          <a:bodyPr wrap="square">
            <a:spAutoFit/>
          </a:bodyPr>
          <a:lstStyle/>
          <a:p>
            <a:pPr algn="ctr"/>
            <a:r>
              <a:rPr lang="en-US" sz="2400" b="1" dirty="0" smtClean="0">
                <a:solidFill>
                  <a:srgbClr val="FFFF99"/>
                </a:solidFill>
              </a:rPr>
              <a:t>John Burns, PhD</a:t>
            </a:r>
            <a:endParaRPr lang="en-US" sz="2400" b="1" dirty="0">
              <a:solidFill>
                <a:srgbClr val="FFFF99"/>
              </a:solidFill>
            </a:endParaRPr>
          </a:p>
        </p:txBody>
      </p:sp>
    </p:spTree>
    <p:extLst>
      <p:ext uri="{BB962C8B-B14F-4D97-AF65-F5344CB8AC3E}">
        <p14:creationId xmlns:p14="http://schemas.microsoft.com/office/powerpoint/2010/main" val="373437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81000" y="76200"/>
            <a:ext cx="8251371" cy="1154097"/>
          </a:xfrm>
        </p:spPr>
        <p:txBody>
          <a:bodyPr>
            <a:normAutofit/>
          </a:bodyPr>
          <a:lstStyle/>
          <a:p>
            <a:pPr algn="ctr"/>
            <a:r>
              <a:rPr lang="en-US" sz="2800" dirty="0" smtClean="0"/>
              <a:t>Effects of DNA Adducts on Transcription in Cells with Varying DNA Repair Backgrounds </a:t>
            </a:r>
            <a:endParaRPr lang="en-US" sz="2800" dirty="0"/>
          </a:p>
        </p:txBody>
      </p:sp>
      <p:sp>
        <p:nvSpPr>
          <p:cNvPr id="2" name="TextBox 1"/>
          <p:cNvSpPr txBox="1"/>
          <p:nvPr/>
        </p:nvSpPr>
        <p:spPr>
          <a:xfrm>
            <a:off x="381000" y="6153090"/>
            <a:ext cx="8382000" cy="523220"/>
          </a:xfrm>
          <a:prstGeom prst="rect">
            <a:avLst/>
          </a:prstGeom>
          <a:solidFill>
            <a:schemeClr val="tx1"/>
          </a:solidFill>
        </p:spPr>
        <p:txBody>
          <a:bodyPr wrap="square" rtlCol="0">
            <a:spAutoFit/>
          </a:bodyPr>
          <a:lstStyle/>
          <a:p>
            <a:pPr algn="ctr"/>
            <a:r>
              <a:rPr lang="en-US" sz="2000" dirty="0" smtClean="0">
                <a:solidFill>
                  <a:schemeClr val="bg1"/>
                </a:solidFill>
              </a:rPr>
              <a:t>control </a:t>
            </a:r>
            <a:r>
              <a:rPr lang="en-US" sz="2000" dirty="0">
                <a:solidFill>
                  <a:schemeClr val="bg1"/>
                </a:solidFill>
              </a:rPr>
              <a:t>vector </a:t>
            </a:r>
            <a:r>
              <a:rPr lang="en-US" sz="2000" dirty="0" smtClean="0">
                <a:solidFill>
                  <a:schemeClr val="bg1"/>
                </a:solidFill>
              </a:rPr>
              <a:t>(</a:t>
            </a:r>
            <a:r>
              <a:rPr lang="en-US" sz="2000" dirty="0" smtClean="0">
                <a:solidFill>
                  <a:schemeClr val="bg1"/>
                </a:solidFill>
                <a:sym typeface="Wingdings 3"/>
              </a:rPr>
              <a:t></a:t>
            </a:r>
            <a:r>
              <a:rPr lang="en-US" sz="2000" dirty="0" smtClean="0">
                <a:solidFill>
                  <a:schemeClr val="bg1"/>
                </a:solidFill>
              </a:rPr>
              <a:t>); B[</a:t>
            </a:r>
            <a:r>
              <a:rPr lang="en-US" sz="2000" i="1" dirty="0" smtClean="0">
                <a:solidFill>
                  <a:schemeClr val="bg1"/>
                </a:solidFill>
              </a:rPr>
              <a:t>a</a:t>
            </a:r>
            <a:r>
              <a:rPr lang="en-US" sz="2000" dirty="0" smtClean="0">
                <a:solidFill>
                  <a:schemeClr val="bg1"/>
                </a:solidFill>
              </a:rPr>
              <a:t>]P-</a:t>
            </a:r>
            <a:r>
              <a:rPr lang="en-US" sz="2000" i="1" dirty="0" smtClean="0">
                <a:solidFill>
                  <a:schemeClr val="bg1"/>
                </a:solidFill>
              </a:rPr>
              <a:t>N</a:t>
            </a:r>
            <a:r>
              <a:rPr lang="en-US" sz="2000" baseline="30000" dirty="0" smtClean="0">
                <a:solidFill>
                  <a:schemeClr val="bg1"/>
                </a:solidFill>
              </a:rPr>
              <a:t>6</a:t>
            </a:r>
            <a:r>
              <a:rPr lang="en-US" sz="2000" dirty="0" smtClean="0">
                <a:solidFill>
                  <a:schemeClr val="bg1"/>
                </a:solidFill>
              </a:rPr>
              <a:t>-dA vector (</a:t>
            </a:r>
            <a:r>
              <a:rPr lang="en-US" sz="2000" dirty="0" smtClean="0">
                <a:solidFill>
                  <a:schemeClr val="bg1"/>
                </a:solidFill>
                <a:sym typeface="Webdings"/>
              </a:rPr>
              <a:t></a:t>
            </a:r>
            <a:r>
              <a:rPr lang="en-US" sz="2000" dirty="0" smtClean="0">
                <a:solidFill>
                  <a:schemeClr val="bg1"/>
                </a:solidFill>
              </a:rPr>
              <a:t>); B[</a:t>
            </a:r>
            <a:r>
              <a:rPr lang="en-US" sz="2000" i="1" dirty="0" smtClean="0">
                <a:solidFill>
                  <a:schemeClr val="bg1"/>
                </a:solidFill>
              </a:rPr>
              <a:t>c</a:t>
            </a:r>
            <a:r>
              <a:rPr lang="en-US" sz="2000" dirty="0" smtClean="0">
                <a:solidFill>
                  <a:schemeClr val="bg1"/>
                </a:solidFill>
              </a:rPr>
              <a:t>]Ph-</a:t>
            </a:r>
            <a:r>
              <a:rPr lang="en-US" sz="2000" i="1" dirty="0" smtClean="0">
                <a:solidFill>
                  <a:schemeClr val="bg1"/>
                </a:solidFill>
              </a:rPr>
              <a:t>N</a:t>
            </a:r>
            <a:r>
              <a:rPr lang="en-US" sz="2000" baseline="30000" dirty="0" smtClean="0">
                <a:solidFill>
                  <a:schemeClr val="bg1"/>
                </a:solidFill>
              </a:rPr>
              <a:t>6</a:t>
            </a:r>
            <a:r>
              <a:rPr lang="en-US" sz="2000" dirty="0" smtClean="0">
                <a:solidFill>
                  <a:schemeClr val="bg1"/>
                </a:solidFill>
              </a:rPr>
              <a:t>-dA vector (</a:t>
            </a:r>
            <a:r>
              <a:rPr lang="en-US" sz="2800" dirty="0">
                <a:solidFill>
                  <a:schemeClr val="bg1"/>
                </a:solidFill>
                <a:sym typeface="Symbol"/>
              </a:rPr>
              <a:t></a:t>
            </a:r>
            <a:r>
              <a:rPr lang="en-US" sz="2000" dirty="0" smtClean="0">
                <a:solidFill>
                  <a:schemeClr val="bg1"/>
                </a:solidFill>
              </a:rPr>
              <a:t>). </a:t>
            </a:r>
            <a:endParaRPr lang="en-US" sz="2000" dirty="0">
              <a:solidFill>
                <a:schemeClr val="bg1"/>
              </a:solidFill>
            </a:endParaRPr>
          </a:p>
        </p:txBody>
      </p:sp>
      <p:grpSp>
        <p:nvGrpSpPr>
          <p:cNvPr id="6" name="Group 5"/>
          <p:cNvGrpSpPr/>
          <p:nvPr/>
        </p:nvGrpSpPr>
        <p:grpSpPr>
          <a:xfrm>
            <a:off x="228600" y="1643235"/>
            <a:ext cx="4245724" cy="3934603"/>
            <a:chOff x="152400" y="1676399"/>
            <a:chExt cx="4023762" cy="381000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76399"/>
              <a:ext cx="4023762"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17520" y="4580885"/>
              <a:ext cx="823362" cy="261610"/>
            </a:xfrm>
            <a:prstGeom prst="rect">
              <a:avLst/>
            </a:prstGeom>
            <a:noFill/>
          </p:spPr>
          <p:txBody>
            <a:bodyPr wrap="square" rtlCol="0">
              <a:spAutoFit/>
            </a:bodyPr>
            <a:lstStyle/>
            <a:p>
              <a:r>
                <a:rPr lang="en-US" sz="1100" dirty="0" smtClean="0">
                  <a:solidFill>
                    <a:schemeClr val="bg1"/>
                  </a:solidFill>
                </a:rPr>
                <a:t>p&lt;0.02</a:t>
              </a:r>
              <a:endParaRPr lang="en-US" sz="1100" dirty="0">
                <a:solidFill>
                  <a:schemeClr val="bg1"/>
                </a:solidFill>
              </a:endParaRPr>
            </a:p>
          </p:txBody>
        </p:sp>
      </p:grpSp>
      <p:grpSp>
        <p:nvGrpSpPr>
          <p:cNvPr id="5" name="Group 4"/>
          <p:cNvGrpSpPr/>
          <p:nvPr/>
        </p:nvGrpSpPr>
        <p:grpSpPr>
          <a:xfrm>
            <a:off x="4648200" y="1631820"/>
            <a:ext cx="4251620" cy="3934603"/>
            <a:chOff x="4724400" y="1676399"/>
            <a:chExt cx="4029350" cy="3810000"/>
          </a:xfrm>
        </p:grpSpPr>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676399"/>
              <a:ext cx="402935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824634" y="4580885"/>
              <a:ext cx="823362" cy="261610"/>
            </a:xfrm>
            <a:prstGeom prst="rect">
              <a:avLst/>
            </a:prstGeom>
            <a:noFill/>
          </p:spPr>
          <p:txBody>
            <a:bodyPr wrap="square" rtlCol="0">
              <a:spAutoFit/>
            </a:bodyPr>
            <a:lstStyle/>
            <a:p>
              <a:r>
                <a:rPr lang="en-US" sz="1100" dirty="0" smtClean="0">
                  <a:solidFill>
                    <a:schemeClr val="bg1"/>
                  </a:solidFill>
                </a:rPr>
                <a:t>p&lt;0.02</a:t>
              </a:r>
              <a:endParaRPr lang="en-US" sz="1100" dirty="0">
                <a:solidFill>
                  <a:schemeClr val="bg1"/>
                </a:solidFill>
              </a:endParaRPr>
            </a:p>
          </p:txBody>
        </p:sp>
        <p:sp>
          <p:nvSpPr>
            <p:cNvPr id="10" name="TextBox 9"/>
            <p:cNvSpPr txBox="1"/>
            <p:nvPr/>
          </p:nvSpPr>
          <p:spPr>
            <a:xfrm>
              <a:off x="7162800" y="4615190"/>
              <a:ext cx="823362" cy="261610"/>
            </a:xfrm>
            <a:prstGeom prst="rect">
              <a:avLst/>
            </a:prstGeom>
            <a:noFill/>
          </p:spPr>
          <p:txBody>
            <a:bodyPr wrap="square" rtlCol="0">
              <a:spAutoFit/>
            </a:bodyPr>
            <a:lstStyle/>
            <a:p>
              <a:r>
                <a:rPr lang="en-US" sz="1100" dirty="0" smtClean="0">
                  <a:solidFill>
                    <a:schemeClr val="bg1"/>
                  </a:solidFill>
                </a:rPr>
                <a:t>p&lt;0.03</a:t>
              </a:r>
              <a:endParaRPr lang="en-US" sz="1100" dirty="0">
                <a:solidFill>
                  <a:schemeClr val="bg1"/>
                </a:solidFill>
              </a:endParaRPr>
            </a:p>
          </p:txBody>
        </p:sp>
      </p:grpSp>
      <p:grpSp>
        <p:nvGrpSpPr>
          <p:cNvPr id="7" name="Group 6"/>
          <p:cNvGrpSpPr/>
          <p:nvPr/>
        </p:nvGrpSpPr>
        <p:grpSpPr>
          <a:xfrm>
            <a:off x="4663439" y="1627996"/>
            <a:ext cx="4251961" cy="3934604"/>
            <a:chOff x="4763807" y="1676399"/>
            <a:chExt cx="4029673" cy="3810001"/>
          </a:xfrm>
        </p:grpSpPr>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807" y="1676399"/>
              <a:ext cx="4029673" cy="3810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7467600" y="4225305"/>
              <a:ext cx="823362" cy="261610"/>
            </a:xfrm>
            <a:prstGeom prst="rect">
              <a:avLst/>
            </a:prstGeom>
            <a:noFill/>
          </p:spPr>
          <p:txBody>
            <a:bodyPr wrap="square" rtlCol="0">
              <a:spAutoFit/>
            </a:bodyPr>
            <a:lstStyle/>
            <a:p>
              <a:r>
                <a:rPr lang="en-US" sz="1100" dirty="0" smtClean="0">
                  <a:solidFill>
                    <a:schemeClr val="bg1"/>
                  </a:solidFill>
                </a:rPr>
                <a:t>p&lt;0.05</a:t>
              </a:r>
              <a:endParaRPr lang="en-US" sz="1100" dirty="0">
                <a:solidFill>
                  <a:schemeClr val="bg1"/>
                </a:solidFill>
              </a:endParaRPr>
            </a:p>
          </p:txBody>
        </p:sp>
        <p:sp>
          <p:nvSpPr>
            <p:cNvPr id="14" name="TextBox 13"/>
            <p:cNvSpPr txBox="1"/>
            <p:nvPr/>
          </p:nvSpPr>
          <p:spPr>
            <a:xfrm>
              <a:off x="7620000" y="4615190"/>
              <a:ext cx="823362" cy="261610"/>
            </a:xfrm>
            <a:prstGeom prst="rect">
              <a:avLst/>
            </a:prstGeom>
            <a:noFill/>
          </p:spPr>
          <p:txBody>
            <a:bodyPr wrap="square" rtlCol="0">
              <a:spAutoFit/>
            </a:bodyPr>
            <a:lstStyle/>
            <a:p>
              <a:r>
                <a:rPr lang="en-US" sz="1100" dirty="0" smtClean="0">
                  <a:solidFill>
                    <a:schemeClr val="bg1"/>
                  </a:solidFill>
                </a:rPr>
                <a:t>p&lt;0.04</a:t>
              </a:r>
              <a:endParaRPr lang="en-US" sz="1100" dirty="0">
                <a:solidFill>
                  <a:schemeClr val="bg1"/>
                </a:solidFill>
              </a:endParaRPr>
            </a:p>
          </p:txBody>
        </p:sp>
      </p:grpSp>
      <p:grpSp>
        <p:nvGrpSpPr>
          <p:cNvPr id="8" name="Group 7"/>
          <p:cNvGrpSpPr/>
          <p:nvPr/>
        </p:nvGrpSpPr>
        <p:grpSpPr>
          <a:xfrm>
            <a:off x="4663440" y="1627996"/>
            <a:ext cx="4251960" cy="3934603"/>
            <a:chOff x="4763808" y="1583619"/>
            <a:chExt cx="4029672" cy="3810000"/>
          </a:xfrm>
        </p:grpSpPr>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3808" y="1583619"/>
              <a:ext cx="4029672"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7711038" y="4504687"/>
              <a:ext cx="823362" cy="261610"/>
            </a:xfrm>
            <a:prstGeom prst="rect">
              <a:avLst/>
            </a:prstGeom>
            <a:noFill/>
          </p:spPr>
          <p:txBody>
            <a:bodyPr wrap="square" rtlCol="0">
              <a:spAutoFit/>
            </a:bodyPr>
            <a:lstStyle/>
            <a:p>
              <a:pPr algn="ctr"/>
              <a:r>
                <a:rPr lang="en-US" sz="1100" dirty="0" smtClean="0">
                  <a:solidFill>
                    <a:schemeClr val="bg1"/>
                  </a:solidFill>
                </a:rPr>
                <a:t>p&lt;0.01</a:t>
              </a:r>
              <a:endParaRPr lang="en-US" sz="1100" dirty="0">
                <a:solidFill>
                  <a:schemeClr val="bg1"/>
                </a:solidFill>
              </a:endParaRPr>
            </a:p>
          </p:txBody>
        </p:sp>
      </p:grpSp>
    </p:spTree>
    <p:extLst>
      <p:ext uri="{BB962C8B-B14F-4D97-AF65-F5344CB8AC3E}">
        <p14:creationId xmlns:p14="http://schemas.microsoft.com/office/powerpoint/2010/main" val="2971288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371601"/>
            <a:ext cx="8534400" cy="5257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67296"/>
            <a:ext cx="8305800" cy="4633504"/>
          </a:xfrm>
          <a:prstGeom prst="rect">
            <a:avLst/>
          </a:prstGeom>
          <a:noFill/>
        </p:spPr>
      </p:pic>
      <p:sp>
        <p:nvSpPr>
          <p:cNvPr id="2" name="Rectangle 1"/>
          <p:cNvSpPr/>
          <p:nvPr/>
        </p:nvSpPr>
        <p:spPr>
          <a:xfrm>
            <a:off x="1415144" y="2122715"/>
            <a:ext cx="1219200" cy="4343400"/>
          </a:xfrm>
          <a:prstGeom prst="rect">
            <a:avLst/>
          </a:prstGeom>
          <a:no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95600" y="2122714"/>
            <a:ext cx="1219200" cy="4343400"/>
          </a:xfrm>
          <a:prstGeom prst="rect">
            <a:avLst/>
          </a:prstGeom>
          <a:no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43400" y="2122715"/>
            <a:ext cx="1219200" cy="4343400"/>
          </a:xfrm>
          <a:prstGeom prst="rect">
            <a:avLst/>
          </a:prstGeom>
          <a:no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791200" y="2122715"/>
            <a:ext cx="1219200" cy="4343400"/>
          </a:xfrm>
          <a:prstGeom prst="rect">
            <a:avLst/>
          </a:prstGeom>
          <a:no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249385" y="1567241"/>
            <a:ext cx="1447800" cy="400110"/>
          </a:xfrm>
          <a:prstGeom prst="rect">
            <a:avLst/>
          </a:prstGeom>
          <a:noFill/>
          <a:ln w="28575">
            <a:solidFill>
              <a:schemeClr val="bg1"/>
            </a:solidFill>
          </a:ln>
        </p:spPr>
        <p:txBody>
          <a:bodyPr wrap="square" rtlCol="0">
            <a:spAutoFit/>
          </a:bodyPr>
          <a:lstStyle/>
          <a:p>
            <a:r>
              <a:rPr lang="en-US" sz="2000" b="1" dirty="0" smtClean="0">
                <a:solidFill>
                  <a:schemeClr val="bg1"/>
                </a:solidFill>
              </a:rPr>
              <a:t>* p &lt; 0.001</a:t>
            </a:r>
            <a:endParaRPr lang="en-US" sz="2000" b="1" dirty="0">
              <a:solidFill>
                <a:schemeClr val="bg1"/>
              </a:solidFill>
            </a:endParaRPr>
          </a:p>
        </p:txBody>
      </p:sp>
      <p:sp>
        <p:nvSpPr>
          <p:cNvPr id="11" name="Title 1"/>
          <p:cNvSpPr txBox="1">
            <a:spLocks/>
          </p:cNvSpPr>
          <p:nvPr/>
        </p:nvSpPr>
        <p:spPr>
          <a:xfrm>
            <a:off x="381001" y="76200"/>
            <a:ext cx="8000999" cy="1154097"/>
          </a:xfrm>
          <a:prstGeom prst="rect">
            <a:avLst/>
          </a:prstGeom>
        </p:spPr>
        <p:txBody>
          <a:bodyPr vert="horz" lIns="91440" tIns="45720" rIns="91440" bIns="45720" rtlCol="0" anchor="b">
            <a:normAutofit fontScale="92500"/>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dirty="0" smtClean="0"/>
              <a:t>Effects of DNA Adducts on Red Fluorescent Protein in Cells with Varying DNA Repair Backgrounds </a:t>
            </a:r>
            <a:endParaRPr lang="en-US" sz="2800" dirty="0"/>
          </a:p>
        </p:txBody>
      </p:sp>
    </p:spTree>
    <p:extLst>
      <p:ext uri="{BB962C8B-B14F-4D97-AF65-F5344CB8AC3E}">
        <p14:creationId xmlns:p14="http://schemas.microsoft.com/office/powerpoint/2010/main" val="143128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1)">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1)">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heel(1)">
                                      <p:cBhvr>
                                        <p:cTn id="28" dur="2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14600"/>
            <a:ext cx="8778240" cy="544497"/>
          </a:xfrm>
        </p:spPr>
        <p:txBody>
          <a:bodyPr anchor="ctr">
            <a:noAutofit/>
          </a:bodyPr>
          <a:lstStyle/>
          <a:p>
            <a:pPr algn="ctr"/>
            <a:r>
              <a:rPr lang="en-US" sz="3200" dirty="0" smtClean="0"/>
              <a:t>Deep Sequencing of RNA Resulting from Transcription Past B[</a:t>
            </a:r>
            <a:r>
              <a:rPr lang="en-US" sz="3200" i="1" dirty="0" smtClean="0"/>
              <a:t>a</a:t>
            </a:r>
            <a:r>
              <a:rPr lang="en-US" sz="3200" dirty="0" smtClean="0"/>
              <a:t>]P-</a:t>
            </a:r>
            <a:r>
              <a:rPr lang="en-US" sz="3200" i="1" dirty="0" smtClean="0"/>
              <a:t>N</a:t>
            </a:r>
            <a:r>
              <a:rPr lang="en-US" sz="3200" i="1" baseline="30000" dirty="0" smtClean="0"/>
              <a:t>6</a:t>
            </a:r>
            <a:r>
              <a:rPr lang="en-US" sz="3200" dirty="0" smtClean="0"/>
              <a:t>-dA or B[</a:t>
            </a:r>
            <a:r>
              <a:rPr lang="en-US" sz="3200" i="1" dirty="0" smtClean="0"/>
              <a:t>c</a:t>
            </a:r>
            <a:r>
              <a:rPr lang="en-US" sz="3200" dirty="0" smtClean="0"/>
              <a:t>]Ph-</a:t>
            </a:r>
            <a:r>
              <a:rPr lang="en-US" sz="3200" i="1" dirty="0" smtClean="0"/>
              <a:t>N</a:t>
            </a:r>
            <a:r>
              <a:rPr lang="en-US" sz="3200" i="1" baseline="30000" dirty="0" smtClean="0"/>
              <a:t>6</a:t>
            </a:r>
            <a:r>
              <a:rPr lang="en-US" sz="3200" dirty="0" smtClean="0"/>
              <a:t>-dA in </a:t>
            </a:r>
            <a:r>
              <a:rPr lang="en-US" sz="3200" dirty="0"/>
              <a:t>C</a:t>
            </a:r>
            <a:r>
              <a:rPr lang="en-US" sz="3200" dirty="0" smtClean="0"/>
              <a:t>ells</a:t>
            </a:r>
            <a:br>
              <a:rPr lang="en-US" sz="3200" dirty="0" smtClean="0"/>
            </a:br>
            <a:r>
              <a:rPr lang="en-US" sz="2800" b="1" dirty="0" smtClean="0">
                <a:solidFill>
                  <a:srgbClr val="FF3300"/>
                </a:solidFill>
              </a:rPr>
              <a:t>Preliminary Data</a:t>
            </a:r>
            <a:r>
              <a:rPr lang="en-US" sz="3200" b="1" dirty="0"/>
              <a:t/>
            </a:r>
            <a:br>
              <a:rPr lang="en-US" sz="3200" b="1" dirty="0"/>
            </a:br>
            <a:endParaRPr lang="en-US" sz="3200" b="1" dirty="0"/>
          </a:p>
        </p:txBody>
      </p:sp>
    </p:spTree>
    <p:extLst>
      <p:ext uri="{BB962C8B-B14F-4D97-AF65-F5344CB8AC3E}">
        <p14:creationId xmlns:p14="http://schemas.microsoft.com/office/powerpoint/2010/main" val="26258538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8458200" cy="1219200"/>
          </a:xfrm>
        </p:spPr>
        <p:txBody>
          <a:bodyPr anchor="ctr">
            <a:noAutofit/>
          </a:bodyPr>
          <a:lstStyle/>
          <a:p>
            <a:pPr algn="ctr"/>
            <a:r>
              <a:rPr lang="en-US" sz="3200" dirty="0" smtClean="0"/>
              <a:t>Summary of transcriptional mutations due to </a:t>
            </a:r>
            <a:r>
              <a:rPr lang="en-US" sz="3200" dirty="0"/>
              <a:t>B[</a:t>
            </a:r>
            <a:r>
              <a:rPr lang="en-US" sz="3200" i="1" dirty="0"/>
              <a:t>a</a:t>
            </a:r>
            <a:r>
              <a:rPr lang="en-US" sz="3200" dirty="0"/>
              <a:t>]P-</a:t>
            </a:r>
            <a:r>
              <a:rPr lang="en-US" sz="3200" i="1" dirty="0"/>
              <a:t>N</a:t>
            </a:r>
            <a:r>
              <a:rPr lang="en-US" sz="3200" baseline="30000" dirty="0"/>
              <a:t>6</a:t>
            </a:r>
            <a:r>
              <a:rPr lang="en-US" sz="3200" dirty="0"/>
              <a:t>-dA </a:t>
            </a:r>
            <a:r>
              <a:rPr lang="en-US" sz="3200" dirty="0" smtClean="0"/>
              <a:t>and </a:t>
            </a:r>
            <a:r>
              <a:rPr lang="en-US" sz="3200" dirty="0"/>
              <a:t>B[</a:t>
            </a:r>
            <a:r>
              <a:rPr lang="en-US" sz="3200" i="1" dirty="0"/>
              <a:t>c</a:t>
            </a:r>
            <a:r>
              <a:rPr lang="en-US" sz="3200" dirty="0"/>
              <a:t>]Ph-</a:t>
            </a:r>
            <a:r>
              <a:rPr lang="en-US" sz="3200" i="1" dirty="0"/>
              <a:t>N</a:t>
            </a:r>
            <a:r>
              <a:rPr lang="en-US" sz="3200" baseline="30000" dirty="0"/>
              <a:t>6</a:t>
            </a:r>
            <a:r>
              <a:rPr lang="en-US" sz="3200" dirty="0"/>
              <a:t>-dA</a:t>
            </a:r>
            <a:br>
              <a:rPr lang="en-US" sz="3200" dirty="0"/>
            </a:br>
            <a:endParaRPr lang="en-US" sz="3200" dirty="0"/>
          </a:p>
        </p:txBody>
      </p:sp>
      <p:graphicFrame>
        <p:nvGraphicFramePr>
          <p:cNvPr id="3" name="Table 2"/>
          <p:cNvGraphicFramePr>
            <a:graphicFrameLocks noGrp="1"/>
          </p:cNvGraphicFramePr>
          <p:nvPr>
            <p:extLst>
              <p:ext uri="{D42A27DB-BD31-4B8C-83A1-F6EECF244321}">
                <p14:modId xmlns:p14="http://schemas.microsoft.com/office/powerpoint/2010/main" val="3237895174"/>
              </p:ext>
            </p:extLst>
          </p:nvPr>
        </p:nvGraphicFramePr>
        <p:xfrm>
          <a:off x="228600" y="1600200"/>
          <a:ext cx="8839200" cy="4329648"/>
        </p:xfrm>
        <a:graphic>
          <a:graphicData uri="http://schemas.openxmlformats.org/drawingml/2006/table">
            <a:tbl>
              <a:tblPr firstRow="1" firstCol="1" bandRow="1">
                <a:tableStyleId>{21E4AEA4-8DFA-4A89-87EB-49C32662AFE0}</a:tableStyleId>
              </a:tblPr>
              <a:tblGrid>
                <a:gridCol w="1295400"/>
                <a:gridCol w="1828800"/>
                <a:gridCol w="990600"/>
                <a:gridCol w="1066800"/>
                <a:gridCol w="1676400"/>
                <a:gridCol w="990600"/>
                <a:gridCol w="990600"/>
              </a:tblGrid>
              <a:tr h="678924">
                <a:tc>
                  <a:txBody>
                    <a:bodyPr/>
                    <a:lstStyle/>
                    <a:p>
                      <a:pPr marL="0" marR="0" algn="ctr">
                        <a:lnSpc>
                          <a:spcPct val="115000"/>
                        </a:lnSpc>
                        <a:spcBef>
                          <a:spcPts val="0"/>
                        </a:spcBef>
                        <a:spcAft>
                          <a:spcPts val="0"/>
                        </a:spcAft>
                      </a:pPr>
                      <a:r>
                        <a:rPr lang="en-US" sz="1800" dirty="0">
                          <a:solidFill>
                            <a:schemeClr val="bg1"/>
                          </a:solidFill>
                          <a:effectLst/>
                        </a:rPr>
                        <a:t>Cell type</a:t>
                      </a:r>
                      <a:endParaRPr lang="en-US" sz="1800" b="1" dirty="0">
                        <a:solidFill>
                          <a:schemeClr val="bg1"/>
                        </a:solidFill>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1800" dirty="0">
                          <a:solidFill>
                            <a:schemeClr val="bg1"/>
                          </a:solidFill>
                          <a:effectLst/>
                        </a:rPr>
                        <a:t>B[</a:t>
                      </a:r>
                      <a:r>
                        <a:rPr lang="en-US" sz="1800" i="1" dirty="0">
                          <a:solidFill>
                            <a:schemeClr val="bg1"/>
                          </a:solidFill>
                          <a:effectLst/>
                        </a:rPr>
                        <a:t>a</a:t>
                      </a:r>
                      <a:r>
                        <a:rPr lang="en-US" sz="1800" dirty="0">
                          <a:solidFill>
                            <a:schemeClr val="bg1"/>
                          </a:solidFill>
                          <a:effectLst/>
                        </a:rPr>
                        <a:t>]P-</a:t>
                      </a:r>
                      <a:r>
                        <a:rPr lang="en-US" sz="1800" i="1" dirty="0">
                          <a:solidFill>
                            <a:schemeClr val="bg1"/>
                          </a:solidFill>
                          <a:effectLst/>
                        </a:rPr>
                        <a:t>N</a:t>
                      </a:r>
                      <a:r>
                        <a:rPr lang="en-US" sz="1800" baseline="30000" dirty="0">
                          <a:solidFill>
                            <a:schemeClr val="bg1"/>
                          </a:solidFill>
                          <a:effectLst/>
                        </a:rPr>
                        <a:t>6</a:t>
                      </a:r>
                      <a:r>
                        <a:rPr lang="en-US" sz="1800" dirty="0">
                          <a:solidFill>
                            <a:schemeClr val="bg1"/>
                          </a:solidFill>
                          <a:effectLst/>
                        </a:rPr>
                        <a:t>-dA</a:t>
                      </a:r>
                      <a:endParaRPr lang="en-US" sz="1800" b="1" dirty="0">
                        <a:solidFill>
                          <a:schemeClr val="bg1"/>
                        </a:solidFill>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800" dirty="0">
                          <a:solidFill>
                            <a:schemeClr val="bg1"/>
                          </a:solidFill>
                          <a:effectLst/>
                        </a:rPr>
                        <a:t>B[</a:t>
                      </a:r>
                      <a:r>
                        <a:rPr lang="en-US" sz="1800" i="1" dirty="0">
                          <a:solidFill>
                            <a:schemeClr val="bg1"/>
                          </a:solidFill>
                          <a:effectLst/>
                        </a:rPr>
                        <a:t>c</a:t>
                      </a:r>
                      <a:r>
                        <a:rPr lang="en-US" sz="1800" dirty="0">
                          <a:solidFill>
                            <a:schemeClr val="bg1"/>
                          </a:solidFill>
                          <a:effectLst/>
                        </a:rPr>
                        <a:t>]Ph-</a:t>
                      </a:r>
                      <a:r>
                        <a:rPr lang="en-US" sz="1800" i="1" dirty="0">
                          <a:solidFill>
                            <a:schemeClr val="bg1"/>
                          </a:solidFill>
                          <a:effectLst/>
                        </a:rPr>
                        <a:t>N</a:t>
                      </a:r>
                      <a:r>
                        <a:rPr lang="en-US" sz="1800" baseline="30000" dirty="0">
                          <a:solidFill>
                            <a:schemeClr val="bg1"/>
                          </a:solidFill>
                          <a:effectLst/>
                        </a:rPr>
                        <a:t>6</a:t>
                      </a:r>
                      <a:r>
                        <a:rPr lang="en-US" sz="1800" dirty="0">
                          <a:solidFill>
                            <a:schemeClr val="bg1"/>
                          </a:solidFill>
                          <a:effectLst/>
                        </a:rPr>
                        <a:t>-dA</a:t>
                      </a:r>
                      <a:endParaRPr lang="en-US" sz="1800" b="1" dirty="0">
                        <a:solidFill>
                          <a:schemeClr val="bg1"/>
                        </a:solidFill>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491579">
                <a:tc>
                  <a:txBody>
                    <a:bodyPr/>
                    <a:lstStyle/>
                    <a:p>
                      <a:pPr marL="0" marR="0">
                        <a:lnSpc>
                          <a:spcPct val="115000"/>
                        </a:lnSpc>
                        <a:spcBef>
                          <a:spcPts val="0"/>
                        </a:spcBef>
                        <a:spcAft>
                          <a:spcPts val="0"/>
                        </a:spcAft>
                      </a:pPr>
                      <a:r>
                        <a:rPr lang="en-US" sz="1100" dirty="0">
                          <a:solidFill>
                            <a:schemeClr val="bg1"/>
                          </a:solidFill>
                          <a:effectLst/>
                        </a:rPr>
                        <a:t> </a:t>
                      </a:r>
                      <a:endParaRPr lang="en-US" sz="1100" b="0" dirty="0">
                        <a:solidFill>
                          <a:schemeClr val="bg1"/>
                        </a:solidFill>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err="1">
                          <a:solidFill>
                            <a:schemeClr val="bg1"/>
                          </a:solidFill>
                          <a:effectLst/>
                        </a:rPr>
                        <a:t>M</a:t>
                      </a:r>
                      <a:r>
                        <a:rPr lang="en-US" sz="1400" b="1" dirty="0" err="1" smtClean="0">
                          <a:solidFill>
                            <a:schemeClr val="bg1"/>
                          </a:solidFill>
                          <a:effectLst/>
                        </a:rPr>
                        <a:t>isincorporations</a:t>
                      </a:r>
                      <a:endParaRPr lang="en-US" sz="1400" b="1" dirty="0">
                        <a:solidFill>
                          <a:schemeClr val="bg1"/>
                        </a:solidFill>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400" b="1" dirty="0">
                          <a:solidFill>
                            <a:schemeClr val="bg1"/>
                          </a:solidFill>
                          <a:effectLst/>
                        </a:rPr>
                        <a:t>D</a:t>
                      </a:r>
                      <a:r>
                        <a:rPr lang="en-US" sz="1400" b="1" dirty="0" smtClean="0">
                          <a:solidFill>
                            <a:schemeClr val="bg1"/>
                          </a:solidFill>
                          <a:effectLst/>
                        </a:rPr>
                        <a:t>eletions</a:t>
                      </a:r>
                      <a:endParaRPr lang="en-US" sz="1400" b="1" dirty="0">
                        <a:solidFill>
                          <a:schemeClr val="bg1"/>
                        </a:solidFill>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400" b="1" dirty="0">
                          <a:solidFill>
                            <a:schemeClr val="bg1"/>
                          </a:solidFill>
                          <a:effectLst/>
                        </a:rPr>
                        <a:t>I</a:t>
                      </a:r>
                      <a:r>
                        <a:rPr lang="en-US" sz="1400" b="1" dirty="0" smtClean="0">
                          <a:solidFill>
                            <a:schemeClr val="bg1"/>
                          </a:solidFill>
                          <a:effectLst/>
                        </a:rPr>
                        <a:t>nsertions</a:t>
                      </a:r>
                      <a:endParaRPr lang="en-US" sz="1400" b="1" dirty="0">
                        <a:solidFill>
                          <a:schemeClr val="bg1"/>
                        </a:solidFill>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a:lnSpc>
                          <a:spcPct val="115000"/>
                        </a:lnSpc>
                        <a:spcBef>
                          <a:spcPts val="0"/>
                        </a:spcBef>
                        <a:spcAft>
                          <a:spcPts val="0"/>
                        </a:spcAft>
                      </a:pPr>
                      <a:r>
                        <a:rPr lang="en-US" sz="1400" b="1" dirty="0" err="1">
                          <a:solidFill>
                            <a:schemeClr val="bg1"/>
                          </a:solidFill>
                          <a:effectLst/>
                        </a:rPr>
                        <a:t>M</a:t>
                      </a:r>
                      <a:r>
                        <a:rPr lang="en-US" sz="1400" b="1" dirty="0" err="1" smtClean="0">
                          <a:solidFill>
                            <a:schemeClr val="bg1"/>
                          </a:solidFill>
                          <a:effectLst/>
                        </a:rPr>
                        <a:t>isincorporations</a:t>
                      </a:r>
                      <a:endParaRPr lang="en-US" sz="1400" b="1" dirty="0">
                        <a:solidFill>
                          <a:schemeClr val="bg1"/>
                        </a:solidFill>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400" b="1" dirty="0">
                          <a:solidFill>
                            <a:schemeClr val="bg1"/>
                          </a:solidFill>
                          <a:effectLst/>
                        </a:rPr>
                        <a:t>D</a:t>
                      </a:r>
                      <a:r>
                        <a:rPr lang="en-US" sz="1400" b="1" dirty="0" smtClean="0">
                          <a:solidFill>
                            <a:schemeClr val="bg1"/>
                          </a:solidFill>
                          <a:effectLst/>
                        </a:rPr>
                        <a:t>eletions</a:t>
                      </a:r>
                      <a:endParaRPr lang="en-US" sz="1400" b="1" dirty="0">
                        <a:solidFill>
                          <a:schemeClr val="bg1"/>
                        </a:solidFill>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400" b="1" dirty="0">
                          <a:solidFill>
                            <a:schemeClr val="bg1"/>
                          </a:solidFill>
                          <a:effectLst/>
                        </a:rPr>
                        <a:t>I</a:t>
                      </a:r>
                      <a:r>
                        <a:rPr lang="en-US" sz="1400" b="1" dirty="0" smtClean="0">
                          <a:solidFill>
                            <a:schemeClr val="bg1"/>
                          </a:solidFill>
                          <a:effectLst/>
                        </a:rPr>
                        <a:t>nsertions</a:t>
                      </a:r>
                      <a:endParaRPr lang="en-US" sz="1400" b="1" dirty="0">
                        <a:solidFill>
                          <a:schemeClr val="bg1"/>
                        </a:solidFill>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r>
              <a:tr h="886897">
                <a:tc>
                  <a:txBody>
                    <a:bodyPr/>
                    <a:lstStyle/>
                    <a:p>
                      <a:pPr marL="0" marR="0" algn="ctr">
                        <a:lnSpc>
                          <a:spcPct val="115000"/>
                        </a:lnSpc>
                        <a:spcBef>
                          <a:spcPts val="0"/>
                        </a:spcBef>
                        <a:spcAft>
                          <a:spcPts val="0"/>
                        </a:spcAft>
                      </a:pPr>
                      <a:r>
                        <a:rPr lang="en-US" sz="1600" dirty="0" smtClean="0">
                          <a:solidFill>
                            <a:schemeClr val="bg1"/>
                          </a:solidFill>
                          <a:effectLst/>
                        </a:rPr>
                        <a:t>Normal</a:t>
                      </a:r>
                    </a:p>
                    <a:p>
                      <a:pPr marL="0" marR="0" algn="ctr">
                        <a:lnSpc>
                          <a:spcPct val="115000"/>
                        </a:lnSpc>
                        <a:spcBef>
                          <a:spcPts val="0"/>
                        </a:spcBef>
                        <a:spcAft>
                          <a:spcPts val="0"/>
                        </a:spcAft>
                      </a:pPr>
                      <a:r>
                        <a:rPr lang="en-US" sz="1600" b="1" dirty="0" smtClean="0">
                          <a:solidFill>
                            <a:schemeClr val="tx1"/>
                          </a:solidFill>
                          <a:effectLst/>
                          <a:latin typeface="Calibri"/>
                          <a:ea typeface="Calibri"/>
                          <a:cs typeface="Times New Roman"/>
                        </a:rPr>
                        <a:t>NER and TCR proficient</a:t>
                      </a:r>
                      <a:endParaRPr lang="en-US" sz="1600" b="1" dirty="0">
                        <a:solidFill>
                          <a:schemeClr val="tx1"/>
                        </a:solidFill>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effectLst/>
                        </a:rPr>
                        <a:t>Low</a:t>
                      </a:r>
                      <a:endParaRPr lang="en-US" sz="1400" b="0" dirty="0">
                        <a:solidFill>
                          <a:schemeClr val="bg1"/>
                        </a:solidFill>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400" dirty="0">
                          <a:solidFill>
                            <a:schemeClr val="bg1"/>
                          </a:solidFill>
                          <a:effectLst/>
                        </a:rPr>
                        <a:t>-</a:t>
                      </a:r>
                      <a:endParaRPr lang="en-US" sz="1400" b="0" dirty="0">
                        <a:solidFill>
                          <a:schemeClr val="bg1"/>
                        </a:solidFill>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400" dirty="0">
                          <a:solidFill>
                            <a:schemeClr val="bg1"/>
                          </a:solidFill>
                          <a:effectLst/>
                        </a:rPr>
                        <a:t>-</a:t>
                      </a:r>
                      <a:endParaRPr lang="en-US" sz="1400" b="0" dirty="0">
                        <a:solidFill>
                          <a:schemeClr val="bg1"/>
                        </a:solidFill>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400">
                          <a:solidFill>
                            <a:schemeClr val="bg1"/>
                          </a:solidFill>
                          <a:effectLst/>
                        </a:rPr>
                        <a:t>Low</a:t>
                      </a:r>
                      <a:endParaRPr lang="en-US" sz="1400" b="0">
                        <a:solidFill>
                          <a:schemeClr val="bg1"/>
                        </a:solidFill>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400">
                          <a:solidFill>
                            <a:schemeClr val="bg1"/>
                          </a:solidFill>
                          <a:effectLst/>
                        </a:rPr>
                        <a:t>-</a:t>
                      </a:r>
                      <a:endParaRPr lang="en-US" sz="1400" b="0">
                        <a:solidFill>
                          <a:schemeClr val="bg1"/>
                        </a:solidFill>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400">
                          <a:solidFill>
                            <a:schemeClr val="bg1"/>
                          </a:solidFill>
                          <a:effectLst/>
                        </a:rPr>
                        <a:t>-</a:t>
                      </a:r>
                      <a:endParaRPr lang="en-US" sz="1400" b="0">
                        <a:solidFill>
                          <a:schemeClr val="bg1"/>
                        </a:solidFill>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r>
              <a:tr h="914400">
                <a:tc>
                  <a:txBody>
                    <a:bodyPr/>
                    <a:lstStyle/>
                    <a:p>
                      <a:pPr marL="0" marR="0" algn="ctr">
                        <a:lnSpc>
                          <a:spcPct val="115000"/>
                        </a:lnSpc>
                        <a:spcBef>
                          <a:spcPts val="0"/>
                        </a:spcBef>
                        <a:spcAft>
                          <a:spcPts val="0"/>
                        </a:spcAft>
                      </a:pPr>
                      <a:r>
                        <a:rPr lang="en-US" sz="1600" dirty="0" smtClean="0">
                          <a:solidFill>
                            <a:schemeClr val="bg1"/>
                          </a:solidFill>
                          <a:effectLst/>
                        </a:rPr>
                        <a:t>XPA</a:t>
                      </a:r>
                    </a:p>
                    <a:p>
                      <a:pPr marL="0" marR="0" algn="ctr">
                        <a:lnSpc>
                          <a:spcPct val="115000"/>
                        </a:lnSpc>
                        <a:spcBef>
                          <a:spcPts val="0"/>
                        </a:spcBef>
                        <a:spcAft>
                          <a:spcPts val="0"/>
                        </a:spcAft>
                      </a:pPr>
                      <a:r>
                        <a:rPr lang="en-US" sz="1600" b="1" dirty="0" smtClean="0">
                          <a:solidFill>
                            <a:schemeClr val="tx1"/>
                          </a:solidFill>
                          <a:effectLst/>
                          <a:latin typeface="Calibri"/>
                          <a:ea typeface="Calibri"/>
                          <a:cs typeface="Times New Roman"/>
                        </a:rPr>
                        <a:t>NER and TCR deficient</a:t>
                      </a:r>
                      <a:endParaRPr lang="en-US" sz="1600" b="1" dirty="0">
                        <a:solidFill>
                          <a:schemeClr val="tx1"/>
                        </a:solidFill>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FF3300"/>
                          </a:solidFill>
                          <a:effectLst/>
                        </a:rPr>
                        <a:t>High</a:t>
                      </a:r>
                      <a:endParaRPr lang="en-US" sz="1400" b="1" dirty="0">
                        <a:solidFill>
                          <a:srgbClr val="FF3300"/>
                        </a:solidFill>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400" dirty="0">
                          <a:solidFill>
                            <a:schemeClr val="bg1"/>
                          </a:solidFill>
                          <a:effectLst/>
                        </a:rPr>
                        <a:t>Moderate</a:t>
                      </a:r>
                      <a:endParaRPr lang="en-US" sz="1400" b="0" dirty="0">
                        <a:solidFill>
                          <a:schemeClr val="bg1"/>
                        </a:solidFill>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400" dirty="0">
                          <a:solidFill>
                            <a:schemeClr val="bg1"/>
                          </a:solidFill>
                          <a:effectLst/>
                        </a:rPr>
                        <a:t>-</a:t>
                      </a:r>
                      <a:endParaRPr lang="en-US" sz="1400" b="0" dirty="0">
                        <a:solidFill>
                          <a:schemeClr val="bg1"/>
                        </a:solidFill>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400" b="1" dirty="0">
                          <a:solidFill>
                            <a:srgbClr val="FF3300"/>
                          </a:solidFill>
                          <a:effectLst/>
                        </a:rPr>
                        <a:t>High</a:t>
                      </a:r>
                      <a:endParaRPr lang="en-US" sz="1400" b="1" dirty="0">
                        <a:solidFill>
                          <a:srgbClr val="FF3300"/>
                        </a:solidFill>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400" b="1" dirty="0">
                          <a:solidFill>
                            <a:srgbClr val="FF3300"/>
                          </a:solidFill>
                          <a:effectLst/>
                        </a:rPr>
                        <a:t>High</a:t>
                      </a:r>
                      <a:endParaRPr lang="en-US" sz="1400" b="1" dirty="0">
                        <a:solidFill>
                          <a:srgbClr val="FF3300"/>
                        </a:solidFill>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400">
                          <a:solidFill>
                            <a:schemeClr val="bg1"/>
                          </a:solidFill>
                          <a:effectLst/>
                        </a:rPr>
                        <a:t>Moderate</a:t>
                      </a:r>
                      <a:endParaRPr lang="en-US" sz="1400" b="0">
                        <a:solidFill>
                          <a:schemeClr val="bg1"/>
                        </a:solidFill>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r>
              <a:tr h="678924">
                <a:tc>
                  <a:txBody>
                    <a:bodyPr/>
                    <a:lstStyle/>
                    <a:p>
                      <a:pPr marL="0" marR="0" algn="ctr">
                        <a:lnSpc>
                          <a:spcPct val="115000"/>
                        </a:lnSpc>
                        <a:spcBef>
                          <a:spcPts val="0"/>
                        </a:spcBef>
                        <a:spcAft>
                          <a:spcPts val="0"/>
                        </a:spcAft>
                      </a:pPr>
                      <a:r>
                        <a:rPr lang="en-US" sz="1600" dirty="0" smtClean="0">
                          <a:solidFill>
                            <a:schemeClr val="bg1"/>
                          </a:solidFill>
                          <a:effectLst/>
                        </a:rPr>
                        <a:t>XPC</a:t>
                      </a:r>
                    </a:p>
                    <a:p>
                      <a:pPr marL="0" marR="0" algn="ctr">
                        <a:lnSpc>
                          <a:spcPct val="115000"/>
                        </a:lnSpc>
                        <a:spcBef>
                          <a:spcPts val="0"/>
                        </a:spcBef>
                        <a:spcAft>
                          <a:spcPts val="0"/>
                        </a:spcAft>
                      </a:pPr>
                      <a:r>
                        <a:rPr lang="en-US" sz="1600" b="1" dirty="0" smtClean="0">
                          <a:solidFill>
                            <a:schemeClr val="tx1"/>
                          </a:solidFill>
                          <a:effectLst/>
                          <a:latin typeface="Calibri"/>
                          <a:ea typeface="Calibri"/>
                          <a:cs typeface="Times New Roman"/>
                        </a:rPr>
                        <a:t>NER deficient</a:t>
                      </a:r>
                      <a:endParaRPr lang="en-US" sz="1600" b="1" dirty="0">
                        <a:solidFill>
                          <a:schemeClr val="tx1"/>
                        </a:solidFill>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effectLst/>
                        </a:rPr>
                        <a:t>Moderate</a:t>
                      </a:r>
                      <a:endParaRPr lang="en-US" sz="1400" b="0" dirty="0">
                        <a:solidFill>
                          <a:schemeClr val="bg1"/>
                        </a:solidFill>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400" dirty="0">
                          <a:solidFill>
                            <a:schemeClr val="bg1"/>
                          </a:solidFill>
                          <a:effectLst/>
                        </a:rPr>
                        <a:t>Low</a:t>
                      </a:r>
                      <a:endParaRPr lang="en-US" sz="1400" b="0" dirty="0">
                        <a:solidFill>
                          <a:schemeClr val="bg1"/>
                        </a:solidFill>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400" dirty="0">
                          <a:solidFill>
                            <a:schemeClr val="bg1"/>
                          </a:solidFill>
                          <a:effectLst/>
                        </a:rPr>
                        <a:t>-</a:t>
                      </a:r>
                      <a:endParaRPr lang="en-US" sz="1400" b="0" dirty="0">
                        <a:solidFill>
                          <a:schemeClr val="bg1"/>
                        </a:solidFill>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400" dirty="0">
                          <a:solidFill>
                            <a:schemeClr val="bg1"/>
                          </a:solidFill>
                          <a:effectLst/>
                        </a:rPr>
                        <a:t>Low</a:t>
                      </a:r>
                      <a:endParaRPr lang="en-US" sz="1400" b="0" dirty="0">
                        <a:solidFill>
                          <a:schemeClr val="bg1"/>
                        </a:solidFill>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400">
                          <a:solidFill>
                            <a:schemeClr val="bg1"/>
                          </a:solidFill>
                          <a:effectLst/>
                        </a:rPr>
                        <a:t>Low</a:t>
                      </a:r>
                      <a:endParaRPr lang="en-US" sz="1400" b="0">
                        <a:solidFill>
                          <a:schemeClr val="bg1"/>
                        </a:solidFill>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400">
                          <a:solidFill>
                            <a:schemeClr val="bg1"/>
                          </a:solidFill>
                          <a:effectLst/>
                        </a:rPr>
                        <a:t>-</a:t>
                      </a:r>
                      <a:endParaRPr lang="en-US" sz="1400" b="0">
                        <a:solidFill>
                          <a:schemeClr val="bg1"/>
                        </a:solidFill>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r>
              <a:tr h="678924">
                <a:tc>
                  <a:txBody>
                    <a:bodyPr/>
                    <a:lstStyle/>
                    <a:p>
                      <a:pPr marL="0" marR="0" algn="ctr">
                        <a:lnSpc>
                          <a:spcPct val="115000"/>
                        </a:lnSpc>
                        <a:spcBef>
                          <a:spcPts val="0"/>
                        </a:spcBef>
                        <a:spcAft>
                          <a:spcPts val="0"/>
                        </a:spcAft>
                      </a:pPr>
                      <a:r>
                        <a:rPr lang="en-US" sz="1600" dirty="0" smtClean="0">
                          <a:solidFill>
                            <a:schemeClr val="bg1"/>
                          </a:solidFill>
                          <a:effectLst/>
                        </a:rPr>
                        <a:t>CSB</a:t>
                      </a:r>
                    </a:p>
                    <a:p>
                      <a:pPr marL="0" marR="0" algn="ctr">
                        <a:lnSpc>
                          <a:spcPct val="115000"/>
                        </a:lnSpc>
                        <a:spcBef>
                          <a:spcPts val="0"/>
                        </a:spcBef>
                        <a:spcAft>
                          <a:spcPts val="0"/>
                        </a:spcAft>
                      </a:pPr>
                      <a:r>
                        <a:rPr lang="en-US" sz="1600" b="1" dirty="0" smtClean="0">
                          <a:solidFill>
                            <a:schemeClr val="tx1"/>
                          </a:solidFill>
                          <a:effectLst/>
                          <a:latin typeface="Calibri"/>
                          <a:ea typeface="Calibri"/>
                          <a:cs typeface="Times New Roman"/>
                        </a:rPr>
                        <a:t>TCR deficient</a:t>
                      </a:r>
                      <a:endParaRPr lang="en-US" sz="1600" b="1" dirty="0">
                        <a:solidFill>
                          <a:schemeClr val="tx1"/>
                        </a:solidFill>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effectLst/>
                        </a:rPr>
                        <a:t>Moderate</a:t>
                      </a:r>
                      <a:endParaRPr lang="en-US" sz="1400" b="0" dirty="0">
                        <a:solidFill>
                          <a:schemeClr val="bg1"/>
                        </a:solidFill>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400" b="0" dirty="0" smtClean="0">
                          <a:solidFill>
                            <a:schemeClr val="bg1"/>
                          </a:solidFill>
                          <a:effectLst/>
                          <a:latin typeface="+mn-lt"/>
                          <a:ea typeface="+mn-ea"/>
                          <a:cs typeface="+mn-cs"/>
                        </a:rPr>
                        <a:t>-</a:t>
                      </a:r>
                      <a:endParaRPr lang="en-US" sz="1400" b="0" dirty="0">
                        <a:solidFill>
                          <a:schemeClr val="bg1"/>
                        </a:solidFill>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400" dirty="0">
                          <a:solidFill>
                            <a:schemeClr val="bg1"/>
                          </a:solidFill>
                          <a:effectLst/>
                        </a:rPr>
                        <a:t>-</a:t>
                      </a:r>
                      <a:endParaRPr lang="en-US" sz="1400" b="0" dirty="0">
                        <a:solidFill>
                          <a:schemeClr val="bg1"/>
                        </a:solidFill>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400" dirty="0">
                          <a:solidFill>
                            <a:schemeClr val="bg1"/>
                          </a:solidFill>
                          <a:effectLst/>
                        </a:rPr>
                        <a:t>Low</a:t>
                      </a:r>
                      <a:endParaRPr lang="en-US" sz="1400" b="0" dirty="0">
                        <a:solidFill>
                          <a:schemeClr val="bg1"/>
                        </a:solidFill>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400" dirty="0">
                          <a:solidFill>
                            <a:schemeClr val="bg1"/>
                          </a:solidFill>
                          <a:effectLst/>
                        </a:rPr>
                        <a:t>Moderate</a:t>
                      </a:r>
                      <a:endParaRPr lang="en-US" sz="1400" b="0" dirty="0">
                        <a:solidFill>
                          <a:schemeClr val="bg1"/>
                        </a:solidFill>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400" dirty="0">
                          <a:solidFill>
                            <a:schemeClr val="bg1"/>
                          </a:solidFill>
                          <a:effectLst/>
                        </a:rPr>
                        <a:t>Low</a:t>
                      </a:r>
                      <a:endParaRPr lang="en-US" sz="1400" b="0" dirty="0">
                        <a:solidFill>
                          <a:schemeClr val="bg1"/>
                        </a:solidFill>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r>
            </a:tbl>
          </a:graphicData>
        </a:graphic>
      </p:graphicFrame>
    </p:spTree>
    <p:extLst>
      <p:ext uri="{BB962C8B-B14F-4D97-AF65-F5344CB8AC3E}">
        <p14:creationId xmlns:p14="http://schemas.microsoft.com/office/powerpoint/2010/main" val="6014634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 name="Group 234"/>
          <p:cNvGrpSpPr/>
          <p:nvPr/>
        </p:nvGrpSpPr>
        <p:grpSpPr>
          <a:xfrm>
            <a:off x="7151914" y="3818691"/>
            <a:ext cx="1839686" cy="936497"/>
            <a:chOff x="7151914" y="3818691"/>
            <a:chExt cx="1839686" cy="936497"/>
          </a:xfrm>
        </p:grpSpPr>
        <p:sp>
          <p:nvSpPr>
            <p:cNvPr id="15" name="Oval 14"/>
            <p:cNvSpPr/>
            <p:nvPr/>
          </p:nvSpPr>
          <p:spPr>
            <a:xfrm>
              <a:off x="7451653" y="3818691"/>
              <a:ext cx="1316408" cy="936497"/>
            </a:xfrm>
            <a:prstGeom prst="ellipse">
              <a:avLst/>
            </a:prstGeom>
            <a:solidFill>
              <a:schemeClr val="tx2">
                <a:lumMod val="20000"/>
                <a:lumOff val="80000"/>
                <a:alpha val="41961"/>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 name="Straight Connector 15"/>
            <p:cNvCxnSpPr/>
            <p:nvPr/>
          </p:nvCxnSpPr>
          <p:spPr>
            <a:xfrm>
              <a:off x="8153400" y="4441761"/>
              <a:ext cx="381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696200" y="4441761"/>
              <a:ext cx="533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151914" y="4435469"/>
              <a:ext cx="4027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478486" y="4439026"/>
              <a:ext cx="533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576457" y="4479599"/>
              <a:ext cx="0" cy="114300"/>
            </a:xfrm>
            <a:prstGeom prst="line">
              <a:avLst/>
            </a:prstGeom>
            <a:ln w="19050">
              <a:solidFill>
                <a:srgbClr val="18F63D"/>
              </a:solidFill>
            </a:ln>
          </p:spPr>
          <p:style>
            <a:lnRef idx="1">
              <a:schemeClr val="accent3"/>
            </a:lnRef>
            <a:fillRef idx="0">
              <a:schemeClr val="accent3"/>
            </a:fillRef>
            <a:effectRef idx="0">
              <a:schemeClr val="accent3"/>
            </a:effectRef>
            <a:fontRef idx="minor">
              <a:schemeClr val="tx1"/>
            </a:fontRef>
          </p:style>
        </p:cxnSp>
        <p:cxnSp>
          <p:nvCxnSpPr>
            <p:cNvPr id="21" name="Straight Connector 20"/>
            <p:cNvCxnSpPr/>
            <p:nvPr/>
          </p:nvCxnSpPr>
          <p:spPr>
            <a:xfrm>
              <a:off x="7652657" y="4479599"/>
              <a:ext cx="0" cy="114300"/>
            </a:xfrm>
            <a:prstGeom prst="line">
              <a:avLst/>
            </a:prstGeom>
            <a:ln w="19050">
              <a:solidFill>
                <a:srgbClr val="18F63D"/>
              </a:solidFill>
            </a:ln>
          </p:spPr>
          <p:style>
            <a:lnRef idx="1">
              <a:schemeClr val="accent3"/>
            </a:lnRef>
            <a:fillRef idx="0">
              <a:schemeClr val="accent3"/>
            </a:fillRef>
            <a:effectRef idx="0">
              <a:schemeClr val="accent3"/>
            </a:effectRef>
            <a:fontRef idx="minor">
              <a:schemeClr val="tx1"/>
            </a:fontRef>
          </p:style>
        </p:cxnSp>
        <p:cxnSp>
          <p:nvCxnSpPr>
            <p:cNvPr id="22" name="Straight Connector 21"/>
            <p:cNvCxnSpPr/>
            <p:nvPr/>
          </p:nvCxnSpPr>
          <p:spPr>
            <a:xfrm>
              <a:off x="7728857" y="4479599"/>
              <a:ext cx="0" cy="114300"/>
            </a:xfrm>
            <a:prstGeom prst="line">
              <a:avLst/>
            </a:prstGeom>
            <a:ln w="19050">
              <a:solidFill>
                <a:srgbClr val="18F63D"/>
              </a:solidFill>
            </a:ln>
          </p:spPr>
          <p:style>
            <a:lnRef idx="1">
              <a:schemeClr val="accent3"/>
            </a:lnRef>
            <a:fillRef idx="0">
              <a:schemeClr val="accent3"/>
            </a:fillRef>
            <a:effectRef idx="0">
              <a:schemeClr val="accent3"/>
            </a:effectRef>
            <a:fontRef idx="minor">
              <a:schemeClr val="tx1"/>
            </a:fontRef>
          </p:style>
        </p:cxnSp>
        <p:cxnSp>
          <p:nvCxnSpPr>
            <p:cNvPr id="23" name="Straight Connector 22"/>
            <p:cNvCxnSpPr/>
            <p:nvPr/>
          </p:nvCxnSpPr>
          <p:spPr>
            <a:xfrm>
              <a:off x="7805057" y="4479599"/>
              <a:ext cx="0" cy="114300"/>
            </a:xfrm>
            <a:prstGeom prst="line">
              <a:avLst/>
            </a:prstGeom>
            <a:ln w="19050">
              <a:solidFill>
                <a:srgbClr val="18F63D"/>
              </a:solidFill>
            </a:ln>
          </p:spPr>
          <p:style>
            <a:lnRef idx="1">
              <a:schemeClr val="accent3"/>
            </a:lnRef>
            <a:fillRef idx="0">
              <a:schemeClr val="accent3"/>
            </a:fillRef>
            <a:effectRef idx="0">
              <a:schemeClr val="accent3"/>
            </a:effectRef>
            <a:fontRef idx="minor">
              <a:schemeClr val="tx1"/>
            </a:fontRef>
          </p:style>
        </p:cxnSp>
        <p:cxnSp>
          <p:nvCxnSpPr>
            <p:cNvPr id="24" name="Straight Connector 23"/>
            <p:cNvCxnSpPr/>
            <p:nvPr/>
          </p:nvCxnSpPr>
          <p:spPr>
            <a:xfrm>
              <a:off x="7881257" y="4479599"/>
              <a:ext cx="0" cy="114300"/>
            </a:xfrm>
            <a:prstGeom prst="line">
              <a:avLst/>
            </a:prstGeom>
            <a:ln w="19050">
              <a:solidFill>
                <a:srgbClr val="18F63D"/>
              </a:solidFill>
            </a:ln>
          </p:spPr>
          <p:style>
            <a:lnRef idx="1">
              <a:schemeClr val="accent3"/>
            </a:lnRef>
            <a:fillRef idx="0">
              <a:schemeClr val="accent3"/>
            </a:fillRef>
            <a:effectRef idx="0">
              <a:schemeClr val="accent3"/>
            </a:effectRef>
            <a:fontRef idx="minor">
              <a:schemeClr val="tx1"/>
            </a:fontRef>
          </p:style>
        </p:cxnSp>
        <p:cxnSp>
          <p:nvCxnSpPr>
            <p:cNvPr id="25" name="Straight Connector 24"/>
            <p:cNvCxnSpPr/>
            <p:nvPr/>
          </p:nvCxnSpPr>
          <p:spPr>
            <a:xfrm>
              <a:off x="7957457" y="4479599"/>
              <a:ext cx="0" cy="114300"/>
            </a:xfrm>
            <a:prstGeom prst="line">
              <a:avLst/>
            </a:prstGeom>
            <a:ln w="19050">
              <a:solidFill>
                <a:srgbClr val="18F63D"/>
              </a:solidFill>
            </a:ln>
          </p:spPr>
          <p:style>
            <a:lnRef idx="1">
              <a:schemeClr val="accent3"/>
            </a:lnRef>
            <a:fillRef idx="0">
              <a:schemeClr val="accent3"/>
            </a:fillRef>
            <a:effectRef idx="0">
              <a:schemeClr val="accent3"/>
            </a:effectRef>
            <a:fontRef idx="minor">
              <a:schemeClr val="tx1"/>
            </a:fontRef>
          </p:style>
        </p:cxnSp>
        <p:cxnSp>
          <p:nvCxnSpPr>
            <p:cNvPr id="26" name="Straight Connector 25"/>
            <p:cNvCxnSpPr/>
            <p:nvPr/>
          </p:nvCxnSpPr>
          <p:spPr>
            <a:xfrm>
              <a:off x="8033657" y="4479599"/>
              <a:ext cx="0" cy="114300"/>
            </a:xfrm>
            <a:prstGeom prst="line">
              <a:avLst/>
            </a:prstGeom>
            <a:ln w="19050">
              <a:solidFill>
                <a:srgbClr val="18F63D"/>
              </a:solidFill>
            </a:ln>
          </p:spPr>
          <p:style>
            <a:lnRef idx="1">
              <a:schemeClr val="accent3"/>
            </a:lnRef>
            <a:fillRef idx="0">
              <a:schemeClr val="accent3"/>
            </a:fillRef>
            <a:effectRef idx="0">
              <a:schemeClr val="accent3"/>
            </a:effectRef>
            <a:fontRef idx="minor">
              <a:schemeClr val="tx1"/>
            </a:fontRef>
          </p:style>
        </p:cxnSp>
        <p:cxnSp>
          <p:nvCxnSpPr>
            <p:cNvPr id="27" name="Straight Connector 26"/>
            <p:cNvCxnSpPr/>
            <p:nvPr/>
          </p:nvCxnSpPr>
          <p:spPr>
            <a:xfrm>
              <a:off x="8109857" y="4479599"/>
              <a:ext cx="0" cy="114300"/>
            </a:xfrm>
            <a:prstGeom prst="line">
              <a:avLst/>
            </a:prstGeom>
            <a:ln w="19050">
              <a:solidFill>
                <a:srgbClr val="18F63D"/>
              </a:solidFill>
            </a:ln>
          </p:spPr>
          <p:style>
            <a:lnRef idx="1">
              <a:schemeClr val="accent3"/>
            </a:lnRef>
            <a:fillRef idx="0">
              <a:schemeClr val="accent3"/>
            </a:fillRef>
            <a:effectRef idx="0">
              <a:schemeClr val="accent3"/>
            </a:effectRef>
            <a:fontRef idx="minor">
              <a:schemeClr val="tx1"/>
            </a:fontRef>
          </p:style>
        </p:cxnSp>
        <p:cxnSp>
          <p:nvCxnSpPr>
            <p:cNvPr id="28" name="Straight Connector 27"/>
            <p:cNvCxnSpPr/>
            <p:nvPr/>
          </p:nvCxnSpPr>
          <p:spPr>
            <a:xfrm>
              <a:off x="7543800" y="4439026"/>
              <a:ext cx="533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587343" y="4588457"/>
              <a:ext cx="533400" cy="0"/>
            </a:xfrm>
            <a:prstGeom prst="line">
              <a:avLst/>
            </a:prstGeom>
            <a:ln>
              <a:solidFill>
                <a:srgbClr val="18F63D"/>
              </a:solidFill>
            </a:ln>
          </p:spPr>
          <p:style>
            <a:lnRef idx="1">
              <a:schemeClr val="accent1"/>
            </a:lnRef>
            <a:fillRef idx="0">
              <a:schemeClr val="accent1"/>
            </a:fillRef>
            <a:effectRef idx="0">
              <a:schemeClr val="accent1"/>
            </a:effectRef>
            <a:fontRef idx="minor">
              <a:schemeClr val="tx1"/>
            </a:fontRef>
          </p:style>
        </p:cxnSp>
        <p:sp>
          <p:nvSpPr>
            <p:cNvPr id="30" name="Freeform 29"/>
            <p:cNvSpPr/>
            <p:nvPr/>
          </p:nvSpPr>
          <p:spPr>
            <a:xfrm>
              <a:off x="7173686" y="4577570"/>
              <a:ext cx="413657" cy="48986"/>
            </a:xfrm>
            <a:custGeom>
              <a:avLst/>
              <a:gdLst>
                <a:gd name="connsiteX0" fmla="*/ 642257 w 642257"/>
                <a:gd name="connsiteY0" fmla="*/ 0 h 97972"/>
                <a:gd name="connsiteX1" fmla="*/ 413657 w 642257"/>
                <a:gd name="connsiteY1" fmla="*/ 10886 h 97972"/>
                <a:gd name="connsiteX2" fmla="*/ 326571 w 642257"/>
                <a:gd name="connsiteY2" fmla="*/ 32658 h 97972"/>
                <a:gd name="connsiteX3" fmla="*/ 130628 w 642257"/>
                <a:gd name="connsiteY3" fmla="*/ 54429 h 97972"/>
                <a:gd name="connsiteX4" fmla="*/ 32657 w 642257"/>
                <a:gd name="connsiteY4" fmla="*/ 87086 h 97972"/>
                <a:gd name="connsiteX5" fmla="*/ 0 w 642257"/>
                <a:gd name="connsiteY5" fmla="*/ 97972 h 9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257" h="97972">
                  <a:moveTo>
                    <a:pt x="642257" y="0"/>
                  </a:moveTo>
                  <a:cubicBezTo>
                    <a:pt x="566057" y="3629"/>
                    <a:pt x="489538" y="3036"/>
                    <a:pt x="413657" y="10886"/>
                  </a:cubicBezTo>
                  <a:cubicBezTo>
                    <a:pt x="383894" y="13965"/>
                    <a:pt x="356310" y="29354"/>
                    <a:pt x="326571" y="32658"/>
                  </a:cubicBezTo>
                  <a:lnTo>
                    <a:pt x="130628" y="54429"/>
                  </a:lnTo>
                  <a:lnTo>
                    <a:pt x="32657" y="87086"/>
                  </a:lnTo>
                  <a:lnTo>
                    <a:pt x="0" y="97972"/>
                  </a:lnTo>
                </a:path>
              </a:pathLst>
            </a:custGeom>
            <a:noFill/>
            <a:ln>
              <a:solidFill>
                <a:srgbClr val="18F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1" name="Straight Connector 30"/>
            <p:cNvCxnSpPr/>
            <p:nvPr/>
          </p:nvCxnSpPr>
          <p:spPr>
            <a:xfrm>
              <a:off x="8088086" y="4218343"/>
              <a:ext cx="533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402286" y="4213161"/>
              <a:ext cx="533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478486" y="4213161"/>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554686" y="4213161"/>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630886" y="4213161"/>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707086" y="4213161"/>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8621486" y="4213161"/>
              <a:ext cx="3657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534400" y="4441761"/>
              <a:ext cx="457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697686" y="4213161"/>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773886" y="4213161"/>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850086" y="4213161"/>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707086" y="4213161"/>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783286" y="4213161"/>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534400" y="4213161"/>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621486" y="4213161"/>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8469086" y="4213161"/>
              <a:ext cx="381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249886" y="4213161"/>
              <a:ext cx="533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249886" y="4213161"/>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326086" y="4213161"/>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326086" y="4213161"/>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7402286" y="4213161"/>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783286" y="4213161"/>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859486" y="4213161"/>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924800" y="4327461"/>
              <a:ext cx="0" cy="114300"/>
            </a:xfrm>
            <a:prstGeom prst="line">
              <a:avLst/>
            </a:prstGeom>
            <a:ln w="1905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55" name="Straight Connector 54"/>
            <p:cNvCxnSpPr/>
            <p:nvPr/>
          </p:nvCxnSpPr>
          <p:spPr>
            <a:xfrm>
              <a:off x="8001000" y="4327461"/>
              <a:ext cx="0" cy="114300"/>
            </a:xfrm>
            <a:prstGeom prst="line">
              <a:avLst/>
            </a:prstGeom>
            <a:ln w="1905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56" name="Straight Connector 55"/>
            <p:cNvCxnSpPr/>
            <p:nvPr/>
          </p:nvCxnSpPr>
          <p:spPr>
            <a:xfrm>
              <a:off x="8077200" y="4327461"/>
              <a:ext cx="0" cy="114300"/>
            </a:xfrm>
            <a:prstGeom prst="line">
              <a:avLst/>
            </a:prstGeom>
            <a:ln w="1905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57" name="Straight Connector 56"/>
            <p:cNvCxnSpPr/>
            <p:nvPr/>
          </p:nvCxnSpPr>
          <p:spPr>
            <a:xfrm>
              <a:off x="8153400" y="4327461"/>
              <a:ext cx="0" cy="114300"/>
            </a:xfrm>
            <a:prstGeom prst="line">
              <a:avLst/>
            </a:prstGeom>
            <a:ln w="1905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58" name="Straight Connector 57"/>
            <p:cNvCxnSpPr/>
            <p:nvPr/>
          </p:nvCxnSpPr>
          <p:spPr>
            <a:xfrm>
              <a:off x="8229600" y="4327461"/>
              <a:ext cx="0" cy="114300"/>
            </a:xfrm>
            <a:prstGeom prst="line">
              <a:avLst/>
            </a:prstGeom>
            <a:ln w="1905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59" name="Straight Connector 58"/>
            <p:cNvCxnSpPr/>
            <p:nvPr/>
          </p:nvCxnSpPr>
          <p:spPr>
            <a:xfrm>
              <a:off x="8305800" y="4327461"/>
              <a:ext cx="0" cy="114300"/>
            </a:xfrm>
            <a:prstGeom prst="line">
              <a:avLst/>
            </a:prstGeom>
            <a:ln w="1905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60" name="Straight Connector 59"/>
            <p:cNvCxnSpPr/>
            <p:nvPr/>
          </p:nvCxnSpPr>
          <p:spPr>
            <a:xfrm>
              <a:off x="8382000" y="4327461"/>
              <a:ext cx="0" cy="114300"/>
            </a:xfrm>
            <a:prstGeom prst="line">
              <a:avLst/>
            </a:prstGeom>
            <a:ln w="1905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14" name="Straight Connector 213"/>
            <p:cNvCxnSpPr/>
            <p:nvPr/>
          </p:nvCxnSpPr>
          <p:spPr>
            <a:xfrm>
              <a:off x="8461673" y="4216546"/>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20" name="Picture 5"/>
            <p:cNvPicPr>
              <a:picLocks noChangeAspect="1" noChangeArrowheads="1"/>
            </p:cNvPicPr>
            <p:nvPr/>
          </p:nvPicPr>
          <p:blipFill>
            <a:blip r:embed="rId3" cstate="print">
              <a:biLevel thresh="25000"/>
              <a:extLst>
                <a:ext uri="{BEBA8EAE-BF5A-486C-A8C5-ECC9F3942E4B}">
                  <a14:imgProps xmlns:a14="http://schemas.microsoft.com/office/drawing/2010/main">
                    <a14:imgLayer r:embed="rId4">
                      <a14:imgEffect>
                        <a14:artisticCutout/>
                      </a14:imgEffect>
                      <a14:imgEffect>
                        <a14:sharpenSoften amount="50000"/>
                      </a14:imgEffect>
                      <a14:imgEffect>
                        <a14:colorTemperature colorTemp="112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180225" flipV="1">
              <a:off x="8104062" y="4061303"/>
              <a:ext cx="388642" cy="500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TextBox 7"/>
          <p:cNvSpPr txBox="1"/>
          <p:nvPr/>
        </p:nvSpPr>
        <p:spPr>
          <a:xfrm>
            <a:off x="546176" y="2993879"/>
            <a:ext cx="3648299" cy="400110"/>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B[</a:t>
            </a:r>
            <a:r>
              <a:rPr lang="en-US" sz="2000" i="1" dirty="0">
                <a:latin typeface="Arial" panose="020B0604020202020204" pitchFamily="34" charset="0"/>
                <a:cs typeface="Arial" panose="020B0604020202020204" pitchFamily="34" charset="0"/>
              </a:rPr>
              <a:t>a</a:t>
            </a:r>
            <a:r>
              <a:rPr lang="en-US" sz="2000" dirty="0">
                <a:latin typeface="Arial" panose="020B0604020202020204" pitchFamily="34" charset="0"/>
                <a:cs typeface="Arial" panose="020B0604020202020204" pitchFamily="34" charset="0"/>
              </a:rPr>
              <a:t>]P-</a:t>
            </a:r>
            <a:r>
              <a:rPr lang="en-US" sz="2000" i="1" dirty="0">
                <a:latin typeface="Arial" panose="020B0604020202020204" pitchFamily="34" charset="0"/>
                <a:cs typeface="Arial" panose="020B0604020202020204" pitchFamily="34" charset="0"/>
              </a:rPr>
              <a:t>N</a:t>
            </a:r>
            <a:r>
              <a:rPr lang="en-US" sz="2000" baseline="30000" dirty="0">
                <a:latin typeface="Arial" panose="020B0604020202020204" pitchFamily="34" charset="0"/>
                <a:cs typeface="Arial" panose="020B0604020202020204" pitchFamily="34" charset="0"/>
              </a:rPr>
              <a:t>6</a:t>
            </a:r>
            <a:r>
              <a:rPr lang="en-US" sz="2000" dirty="0">
                <a:latin typeface="Arial" panose="020B0604020202020204" pitchFamily="34" charset="0"/>
                <a:cs typeface="Arial" panose="020B0604020202020204" pitchFamily="34" charset="0"/>
              </a:rPr>
              <a:t>-dA</a:t>
            </a:r>
          </a:p>
        </p:txBody>
      </p:sp>
      <p:sp>
        <p:nvSpPr>
          <p:cNvPr id="9" name="TextBox 8"/>
          <p:cNvSpPr txBox="1"/>
          <p:nvPr/>
        </p:nvSpPr>
        <p:spPr>
          <a:xfrm>
            <a:off x="5620501" y="2993879"/>
            <a:ext cx="2766556" cy="400110"/>
          </a:xfrm>
          <a:prstGeom prst="rect">
            <a:avLst/>
          </a:prstGeom>
          <a:noFill/>
        </p:spPr>
        <p:txBody>
          <a:bodyPr wrap="square" rtlCol="0">
            <a:spAutoFit/>
          </a:bodyPr>
          <a:lstStyle/>
          <a:p>
            <a:pPr algn="ctr"/>
            <a:r>
              <a:rPr lang="en-US" sz="2000" dirty="0" smtClean="0">
                <a:latin typeface="Arial" panose="020B0604020202020204" pitchFamily="34" charset="0"/>
                <a:cs typeface="Arial" panose="020B0604020202020204" pitchFamily="34" charset="0"/>
              </a:rPr>
              <a:t>B[</a:t>
            </a:r>
            <a:r>
              <a:rPr lang="en-US" sz="2000" i="1" dirty="0" smtClean="0">
                <a:latin typeface="Arial" panose="020B0604020202020204" pitchFamily="34" charset="0"/>
                <a:cs typeface="Arial" panose="020B0604020202020204" pitchFamily="34" charset="0"/>
              </a:rPr>
              <a:t>c</a:t>
            </a:r>
            <a:r>
              <a:rPr lang="en-US" sz="2000" dirty="0" smtClean="0">
                <a:latin typeface="Arial" panose="020B0604020202020204" pitchFamily="34" charset="0"/>
                <a:cs typeface="Arial" panose="020B0604020202020204" pitchFamily="34" charset="0"/>
              </a:rPr>
              <a:t>]Ph-</a:t>
            </a:r>
            <a:r>
              <a:rPr lang="en-US" sz="2000" i="1" dirty="0" smtClean="0">
                <a:latin typeface="Arial" panose="020B0604020202020204" pitchFamily="34" charset="0"/>
                <a:cs typeface="Arial" panose="020B0604020202020204" pitchFamily="34" charset="0"/>
              </a:rPr>
              <a:t>N</a:t>
            </a:r>
            <a:r>
              <a:rPr lang="en-US" sz="2000" baseline="30000" dirty="0" smtClean="0">
                <a:latin typeface="Arial" panose="020B0604020202020204" pitchFamily="34" charset="0"/>
                <a:cs typeface="Arial" panose="020B0604020202020204" pitchFamily="34" charset="0"/>
              </a:rPr>
              <a:t>6</a:t>
            </a:r>
            <a:r>
              <a:rPr lang="en-US" sz="2000" dirty="0" smtClean="0">
                <a:latin typeface="Arial" panose="020B0604020202020204" pitchFamily="34" charset="0"/>
                <a:cs typeface="Arial" panose="020B0604020202020204" pitchFamily="34" charset="0"/>
              </a:rPr>
              <a:t>-dA</a:t>
            </a:r>
            <a:endParaRPr lang="en-US" sz="2000" dirty="0">
              <a:latin typeface="Arial" panose="020B0604020202020204" pitchFamily="34" charset="0"/>
              <a:cs typeface="Arial" panose="020B0604020202020204" pitchFamily="34" charset="0"/>
            </a:endParaRPr>
          </a:p>
        </p:txBody>
      </p:sp>
      <p:sp>
        <p:nvSpPr>
          <p:cNvPr id="10" name="TextBox 9"/>
          <p:cNvSpPr txBox="1"/>
          <p:nvPr/>
        </p:nvSpPr>
        <p:spPr>
          <a:xfrm>
            <a:off x="2013861" y="990600"/>
            <a:ext cx="5121950" cy="400110"/>
          </a:xfrm>
          <a:prstGeom prst="rect">
            <a:avLst/>
          </a:prstGeom>
          <a:no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Polycyclic  Aromatic </a:t>
            </a:r>
            <a:r>
              <a:rPr lang="en-US" sz="2000" b="1" dirty="0">
                <a:latin typeface="Arial" panose="020B0604020202020204" pitchFamily="34" charset="0"/>
                <a:cs typeface="Arial" panose="020B0604020202020204" pitchFamily="34" charset="0"/>
              </a:rPr>
              <a:t>H</a:t>
            </a:r>
            <a:r>
              <a:rPr lang="en-US" sz="2000" b="1" dirty="0" smtClean="0">
                <a:latin typeface="Arial" panose="020B0604020202020204" pitchFamily="34" charset="0"/>
                <a:cs typeface="Arial" panose="020B0604020202020204" pitchFamily="34" charset="0"/>
              </a:rPr>
              <a:t>ydrocarbons</a:t>
            </a:r>
            <a:endParaRPr lang="en-US" sz="2000" b="1" dirty="0">
              <a:latin typeface="Arial" panose="020B0604020202020204" pitchFamily="34" charset="0"/>
              <a:cs typeface="Arial" panose="020B0604020202020204" pitchFamily="34" charset="0"/>
            </a:endParaRPr>
          </a:p>
        </p:txBody>
      </p:sp>
      <p:sp>
        <p:nvSpPr>
          <p:cNvPr id="11" name="TextBox 10"/>
          <p:cNvSpPr txBox="1"/>
          <p:nvPr/>
        </p:nvSpPr>
        <p:spPr>
          <a:xfrm>
            <a:off x="7877785" y="5983069"/>
            <a:ext cx="6858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smtClean="0">
                <a:solidFill>
                  <a:schemeClr val="bg1"/>
                </a:solidFill>
                <a:latin typeface="Arial" panose="020B0604020202020204" pitchFamily="34" charset="0"/>
                <a:cs typeface="Arial" panose="020B0604020202020204" pitchFamily="34" charset="0"/>
              </a:rPr>
              <a:t>TCR</a:t>
            </a:r>
            <a:endParaRPr lang="en-US" b="1" dirty="0">
              <a:solidFill>
                <a:schemeClr val="bg1"/>
              </a:solidFill>
              <a:latin typeface="Arial" panose="020B0604020202020204" pitchFamily="34" charset="0"/>
              <a:cs typeface="Arial" panose="020B0604020202020204" pitchFamily="34" charset="0"/>
            </a:endParaRPr>
          </a:p>
        </p:txBody>
      </p:sp>
      <p:sp>
        <p:nvSpPr>
          <p:cNvPr id="12" name="TextBox 11"/>
          <p:cNvSpPr txBox="1"/>
          <p:nvPr/>
        </p:nvSpPr>
        <p:spPr>
          <a:xfrm>
            <a:off x="952420" y="5983069"/>
            <a:ext cx="6858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smtClean="0">
                <a:solidFill>
                  <a:schemeClr val="bg1"/>
                </a:solidFill>
                <a:latin typeface="Arial" panose="020B0604020202020204" pitchFamily="34" charset="0"/>
                <a:cs typeface="Arial" panose="020B0604020202020204" pitchFamily="34" charset="0"/>
              </a:rPr>
              <a:t>NER</a:t>
            </a:r>
            <a:endParaRPr lang="en-US" b="1" dirty="0">
              <a:solidFill>
                <a:schemeClr val="bg1"/>
              </a:solidFill>
              <a:latin typeface="Arial" panose="020B0604020202020204" pitchFamily="34" charset="0"/>
              <a:cs typeface="Arial" panose="020B0604020202020204" pitchFamily="34" charset="0"/>
            </a:endParaRPr>
          </a:p>
        </p:txBody>
      </p:sp>
      <p:cxnSp>
        <p:nvCxnSpPr>
          <p:cNvPr id="61" name="Straight Connector 60"/>
          <p:cNvCxnSpPr/>
          <p:nvPr/>
        </p:nvCxnSpPr>
        <p:spPr>
          <a:xfrm>
            <a:off x="4572000" y="2666130"/>
            <a:ext cx="0" cy="3810870"/>
          </a:xfrm>
          <a:prstGeom prst="line">
            <a:avLst/>
          </a:prstGeom>
          <a:ln w="76200">
            <a:solidFill>
              <a:schemeClr val="tx1"/>
            </a:solidFill>
          </a:ln>
        </p:spPr>
        <p:style>
          <a:lnRef idx="3">
            <a:schemeClr val="dk1"/>
          </a:lnRef>
          <a:fillRef idx="0">
            <a:schemeClr val="dk1"/>
          </a:fillRef>
          <a:effectRef idx="2">
            <a:schemeClr val="dk1"/>
          </a:effectRef>
          <a:fontRef idx="minor">
            <a:schemeClr val="tx1"/>
          </a:fontRef>
        </p:style>
      </p:cxnSp>
      <p:sp>
        <p:nvSpPr>
          <p:cNvPr id="204" name="Down Arrow 203"/>
          <p:cNvSpPr/>
          <p:nvPr/>
        </p:nvSpPr>
        <p:spPr>
          <a:xfrm>
            <a:off x="1135586" y="5072241"/>
            <a:ext cx="339349" cy="73152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5" name="Down Arrow 204"/>
          <p:cNvSpPr/>
          <p:nvPr/>
        </p:nvSpPr>
        <p:spPr>
          <a:xfrm>
            <a:off x="8001000" y="5072241"/>
            <a:ext cx="339349" cy="73152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7" name="Down Arrow 206"/>
          <p:cNvSpPr/>
          <p:nvPr/>
        </p:nvSpPr>
        <p:spPr>
          <a:xfrm rot="2399591">
            <a:off x="2790044" y="2128375"/>
            <a:ext cx="339349" cy="56333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8" name="Down Arrow 207"/>
          <p:cNvSpPr/>
          <p:nvPr/>
        </p:nvSpPr>
        <p:spPr>
          <a:xfrm rot="18738705">
            <a:off x="6042717" y="2138134"/>
            <a:ext cx="339349" cy="56333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9" name="Down Arrow 208"/>
          <p:cNvSpPr/>
          <p:nvPr/>
        </p:nvSpPr>
        <p:spPr>
          <a:xfrm>
            <a:off x="4463144" y="1371600"/>
            <a:ext cx="193697" cy="14083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30" name="Group 229"/>
          <p:cNvGrpSpPr/>
          <p:nvPr/>
        </p:nvGrpSpPr>
        <p:grpSpPr>
          <a:xfrm>
            <a:off x="2190762" y="3918918"/>
            <a:ext cx="2058139" cy="2433483"/>
            <a:chOff x="2190762" y="3918918"/>
            <a:chExt cx="2058139" cy="2433483"/>
          </a:xfrm>
        </p:grpSpPr>
        <p:sp>
          <p:nvSpPr>
            <p:cNvPr id="13" name="TextBox 12"/>
            <p:cNvSpPr txBox="1"/>
            <p:nvPr/>
          </p:nvSpPr>
          <p:spPr>
            <a:xfrm>
              <a:off x="3105901" y="5983069"/>
              <a:ext cx="685800" cy="369332"/>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TCR</a:t>
              </a:r>
              <a:endParaRPr lang="en-US" dirty="0">
                <a:latin typeface="Arial" panose="020B0604020202020204" pitchFamily="34" charset="0"/>
                <a:cs typeface="Arial" panose="020B0604020202020204" pitchFamily="34" charset="0"/>
              </a:endParaRPr>
            </a:p>
          </p:txBody>
        </p:sp>
        <p:sp>
          <p:nvSpPr>
            <p:cNvPr id="126" name="Oval 125"/>
            <p:cNvSpPr/>
            <p:nvPr/>
          </p:nvSpPr>
          <p:spPr>
            <a:xfrm>
              <a:off x="2686801" y="3918918"/>
              <a:ext cx="1316408" cy="936497"/>
            </a:xfrm>
            <a:prstGeom prst="ellipse">
              <a:avLst/>
            </a:prstGeom>
            <a:solidFill>
              <a:schemeClr val="tx2">
                <a:lumMod val="20000"/>
                <a:lumOff val="80000"/>
                <a:alpha val="41961"/>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27" name="Straight Connector 126"/>
            <p:cNvCxnSpPr/>
            <p:nvPr/>
          </p:nvCxnSpPr>
          <p:spPr>
            <a:xfrm>
              <a:off x="4096501" y="4341008"/>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3682844" y="4333091"/>
              <a:ext cx="533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3682844" y="4561691"/>
              <a:ext cx="533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3759044" y="4333091"/>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3835244" y="4333091"/>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3911444" y="4333091"/>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3987644" y="4333091"/>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4248901" y="4333091"/>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3595758" y="4322205"/>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3682844" y="4333091"/>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3584874" y="4333091"/>
              <a:ext cx="381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3443358" y="4425621"/>
              <a:ext cx="0" cy="114300"/>
            </a:xfrm>
            <a:prstGeom prst="line">
              <a:avLst/>
            </a:prstGeom>
            <a:ln w="1905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39" name="Straight Connector 138"/>
            <p:cNvCxnSpPr/>
            <p:nvPr/>
          </p:nvCxnSpPr>
          <p:spPr>
            <a:xfrm>
              <a:off x="3519558" y="4436505"/>
              <a:ext cx="0" cy="114300"/>
            </a:xfrm>
            <a:prstGeom prst="line">
              <a:avLst/>
            </a:prstGeom>
            <a:ln w="1905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0" name="Straight Connector 139"/>
            <p:cNvCxnSpPr/>
            <p:nvPr/>
          </p:nvCxnSpPr>
          <p:spPr>
            <a:xfrm>
              <a:off x="4172701" y="4330122"/>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2822133" y="4592725"/>
              <a:ext cx="0" cy="114300"/>
            </a:xfrm>
            <a:prstGeom prst="line">
              <a:avLst/>
            </a:prstGeom>
            <a:ln w="19050">
              <a:solidFill>
                <a:srgbClr val="18F63D"/>
              </a:solidFill>
            </a:ln>
          </p:spPr>
          <p:style>
            <a:lnRef idx="1">
              <a:schemeClr val="accent3"/>
            </a:lnRef>
            <a:fillRef idx="0">
              <a:schemeClr val="accent3"/>
            </a:fillRef>
            <a:effectRef idx="0">
              <a:schemeClr val="accent3"/>
            </a:effectRef>
            <a:fontRef idx="minor">
              <a:schemeClr val="tx1"/>
            </a:fontRef>
          </p:style>
        </p:cxnSp>
        <p:cxnSp>
          <p:nvCxnSpPr>
            <p:cNvPr id="142" name="Straight Connector 141"/>
            <p:cNvCxnSpPr/>
            <p:nvPr/>
          </p:nvCxnSpPr>
          <p:spPr>
            <a:xfrm>
              <a:off x="2898333" y="4592725"/>
              <a:ext cx="0" cy="114300"/>
            </a:xfrm>
            <a:prstGeom prst="line">
              <a:avLst/>
            </a:prstGeom>
            <a:ln w="19050">
              <a:solidFill>
                <a:srgbClr val="18F63D"/>
              </a:solidFill>
            </a:ln>
          </p:spPr>
          <p:style>
            <a:lnRef idx="1">
              <a:schemeClr val="accent3"/>
            </a:lnRef>
            <a:fillRef idx="0">
              <a:schemeClr val="accent3"/>
            </a:fillRef>
            <a:effectRef idx="0">
              <a:schemeClr val="accent3"/>
            </a:effectRef>
            <a:fontRef idx="minor">
              <a:schemeClr val="tx1"/>
            </a:fontRef>
          </p:style>
        </p:cxnSp>
        <p:cxnSp>
          <p:nvCxnSpPr>
            <p:cNvPr id="143" name="Straight Connector 142"/>
            <p:cNvCxnSpPr/>
            <p:nvPr/>
          </p:nvCxnSpPr>
          <p:spPr>
            <a:xfrm>
              <a:off x="2974533" y="4592725"/>
              <a:ext cx="0" cy="114300"/>
            </a:xfrm>
            <a:prstGeom prst="line">
              <a:avLst/>
            </a:prstGeom>
            <a:ln w="19050">
              <a:solidFill>
                <a:srgbClr val="18F63D"/>
              </a:solidFill>
            </a:ln>
          </p:spPr>
          <p:style>
            <a:lnRef idx="1">
              <a:schemeClr val="accent3"/>
            </a:lnRef>
            <a:fillRef idx="0">
              <a:schemeClr val="accent3"/>
            </a:fillRef>
            <a:effectRef idx="0">
              <a:schemeClr val="accent3"/>
            </a:effectRef>
            <a:fontRef idx="minor">
              <a:schemeClr val="tx1"/>
            </a:fontRef>
          </p:style>
        </p:cxnSp>
        <p:cxnSp>
          <p:nvCxnSpPr>
            <p:cNvPr id="144" name="Straight Connector 143"/>
            <p:cNvCxnSpPr/>
            <p:nvPr/>
          </p:nvCxnSpPr>
          <p:spPr>
            <a:xfrm>
              <a:off x="3050733" y="4592725"/>
              <a:ext cx="0" cy="114300"/>
            </a:xfrm>
            <a:prstGeom prst="line">
              <a:avLst/>
            </a:prstGeom>
            <a:ln w="19050">
              <a:solidFill>
                <a:srgbClr val="18F63D"/>
              </a:solidFill>
            </a:ln>
          </p:spPr>
          <p:style>
            <a:lnRef idx="1">
              <a:schemeClr val="accent3"/>
            </a:lnRef>
            <a:fillRef idx="0">
              <a:schemeClr val="accent3"/>
            </a:fillRef>
            <a:effectRef idx="0">
              <a:schemeClr val="accent3"/>
            </a:effectRef>
            <a:fontRef idx="minor">
              <a:schemeClr val="tx1"/>
            </a:fontRef>
          </p:style>
        </p:cxnSp>
        <p:cxnSp>
          <p:nvCxnSpPr>
            <p:cNvPr id="145" name="Straight Connector 144"/>
            <p:cNvCxnSpPr/>
            <p:nvPr/>
          </p:nvCxnSpPr>
          <p:spPr>
            <a:xfrm>
              <a:off x="3126933" y="4592725"/>
              <a:ext cx="0" cy="114300"/>
            </a:xfrm>
            <a:prstGeom prst="line">
              <a:avLst/>
            </a:prstGeom>
            <a:ln w="19050">
              <a:solidFill>
                <a:srgbClr val="18F63D"/>
              </a:solidFill>
            </a:ln>
          </p:spPr>
          <p:style>
            <a:lnRef idx="1">
              <a:schemeClr val="accent3"/>
            </a:lnRef>
            <a:fillRef idx="0">
              <a:schemeClr val="accent3"/>
            </a:fillRef>
            <a:effectRef idx="0">
              <a:schemeClr val="accent3"/>
            </a:effectRef>
            <a:fontRef idx="minor">
              <a:schemeClr val="tx1"/>
            </a:fontRef>
          </p:style>
        </p:cxnSp>
        <p:cxnSp>
          <p:nvCxnSpPr>
            <p:cNvPr id="146" name="Straight Connector 145"/>
            <p:cNvCxnSpPr/>
            <p:nvPr/>
          </p:nvCxnSpPr>
          <p:spPr>
            <a:xfrm>
              <a:off x="3203133" y="4592725"/>
              <a:ext cx="0" cy="114300"/>
            </a:xfrm>
            <a:prstGeom prst="line">
              <a:avLst/>
            </a:prstGeom>
            <a:ln w="19050">
              <a:solidFill>
                <a:srgbClr val="18F63D"/>
              </a:solidFill>
            </a:ln>
          </p:spPr>
          <p:style>
            <a:lnRef idx="1">
              <a:schemeClr val="accent3"/>
            </a:lnRef>
            <a:fillRef idx="0">
              <a:schemeClr val="accent3"/>
            </a:fillRef>
            <a:effectRef idx="0">
              <a:schemeClr val="accent3"/>
            </a:effectRef>
            <a:fontRef idx="minor">
              <a:schemeClr val="tx1"/>
            </a:fontRef>
          </p:style>
        </p:cxnSp>
        <p:cxnSp>
          <p:nvCxnSpPr>
            <p:cNvPr id="147" name="Straight Connector 146"/>
            <p:cNvCxnSpPr/>
            <p:nvPr/>
          </p:nvCxnSpPr>
          <p:spPr>
            <a:xfrm>
              <a:off x="3279333" y="4592725"/>
              <a:ext cx="0" cy="114300"/>
            </a:xfrm>
            <a:prstGeom prst="line">
              <a:avLst/>
            </a:prstGeom>
            <a:ln w="19050">
              <a:solidFill>
                <a:srgbClr val="18F63D"/>
              </a:solidFill>
            </a:ln>
          </p:spPr>
          <p:style>
            <a:lnRef idx="1">
              <a:schemeClr val="accent3"/>
            </a:lnRef>
            <a:fillRef idx="0">
              <a:schemeClr val="accent3"/>
            </a:fillRef>
            <a:effectRef idx="0">
              <a:schemeClr val="accent3"/>
            </a:effectRef>
            <a:fontRef idx="minor">
              <a:schemeClr val="tx1"/>
            </a:fontRef>
          </p:style>
        </p:cxnSp>
        <p:cxnSp>
          <p:nvCxnSpPr>
            <p:cNvPr id="148" name="Straight Connector 147"/>
            <p:cNvCxnSpPr/>
            <p:nvPr/>
          </p:nvCxnSpPr>
          <p:spPr>
            <a:xfrm>
              <a:off x="2833019" y="4701583"/>
              <a:ext cx="533400" cy="0"/>
            </a:xfrm>
            <a:prstGeom prst="line">
              <a:avLst/>
            </a:prstGeom>
            <a:ln>
              <a:solidFill>
                <a:srgbClr val="18F63D"/>
              </a:solidFill>
            </a:ln>
          </p:spPr>
          <p:style>
            <a:lnRef idx="1">
              <a:schemeClr val="accent1"/>
            </a:lnRef>
            <a:fillRef idx="0">
              <a:schemeClr val="accent1"/>
            </a:fillRef>
            <a:effectRef idx="0">
              <a:schemeClr val="accent1"/>
            </a:effectRef>
            <a:fontRef idx="minor">
              <a:schemeClr val="tx1"/>
            </a:fontRef>
          </p:style>
        </p:cxnSp>
        <p:sp>
          <p:nvSpPr>
            <p:cNvPr id="149" name="Freeform 148"/>
            <p:cNvSpPr/>
            <p:nvPr/>
          </p:nvSpPr>
          <p:spPr>
            <a:xfrm>
              <a:off x="2190762" y="4690696"/>
              <a:ext cx="642257" cy="97972"/>
            </a:xfrm>
            <a:custGeom>
              <a:avLst/>
              <a:gdLst>
                <a:gd name="connsiteX0" fmla="*/ 642257 w 642257"/>
                <a:gd name="connsiteY0" fmla="*/ 0 h 97972"/>
                <a:gd name="connsiteX1" fmla="*/ 413657 w 642257"/>
                <a:gd name="connsiteY1" fmla="*/ 10886 h 97972"/>
                <a:gd name="connsiteX2" fmla="*/ 326571 w 642257"/>
                <a:gd name="connsiteY2" fmla="*/ 32658 h 97972"/>
                <a:gd name="connsiteX3" fmla="*/ 130628 w 642257"/>
                <a:gd name="connsiteY3" fmla="*/ 54429 h 97972"/>
                <a:gd name="connsiteX4" fmla="*/ 32657 w 642257"/>
                <a:gd name="connsiteY4" fmla="*/ 87086 h 97972"/>
                <a:gd name="connsiteX5" fmla="*/ 0 w 642257"/>
                <a:gd name="connsiteY5" fmla="*/ 97972 h 9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257" h="97972">
                  <a:moveTo>
                    <a:pt x="642257" y="0"/>
                  </a:moveTo>
                  <a:cubicBezTo>
                    <a:pt x="566057" y="3629"/>
                    <a:pt x="489538" y="3036"/>
                    <a:pt x="413657" y="10886"/>
                  </a:cubicBezTo>
                  <a:cubicBezTo>
                    <a:pt x="383894" y="13965"/>
                    <a:pt x="356310" y="29354"/>
                    <a:pt x="326571" y="32658"/>
                  </a:cubicBezTo>
                  <a:lnTo>
                    <a:pt x="130628" y="54429"/>
                  </a:lnTo>
                  <a:lnTo>
                    <a:pt x="32657" y="87086"/>
                  </a:lnTo>
                  <a:lnTo>
                    <a:pt x="0" y="97972"/>
                  </a:lnTo>
                </a:path>
              </a:pathLst>
            </a:custGeom>
            <a:noFill/>
            <a:ln>
              <a:solidFill>
                <a:srgbClr val="18F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0" name="Freeform 149"/>
            <p:cNvSpPr/>
            <p:nvPr/>
          </p:nvSpPr>
          <p:spPr>
            <a:xfrm rot="640712">
              <a:off x="3138151" y="4202260"/>
              <a:ext cx="629464" cy="215987"/>
            </a:xfrm>
            <a:custGeom>
              <a:avLst/>
              <a:gdLst>
                <a:gd name="connsiteX0" fmla="*/ 0 w 370114"/>
                <a:gd name="connsiteY0" fmla="*/ 110249 h 110249"/>
                <a:gd name="connsiteX1" fmla="*/ 43543 w 370114"/>
                <a:gd name="connsiteY1" fmla="*/ 55820 h 110249"/>
                <a:gd name="connsiteX2" fmla="*/ 108857 w 370114"/>
                <a:gd name="connsiteY2" fmla="*/ 44934 h 110249"/>
                <a:gd name="connsiteX3" fmla="*/ 141514 w 370114"/>
                <a:gd name="connsiteY3" fmla="*/ 34049 h 110249"/>
                <a:gd name="connsiteX4" fmla="*/ 174171 w 370114"/>
                <a:gd name="connsiteY4" fmla="*/ 12277 h 110249"/>
                <a:gd name="connsiteX5" fmla="*/ 315686 w 370114"/>
                <a:gd name="connsiteY5" fmla="*/ 12277 h 110249"/>
                <a:gd name="connsiteX6" fmla="*/ 370114 w 370114"/>
                <a:gd name="connsiteY6" fmla="*/ 34049 h 110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114" h="110249">
                  <a:moveTo>
                    <a:pt x="0" y="110249"/>
                  </a:moveTo>
                  <a:cubicBezTo>
                    <a:pt x="14514" y="92106"/>
                    <a:pt x="23620" y="67774"/>
                    <a:pt x="43543" y="55820"/>
                  </a:cubicBezTo>
                  <a:cubicBezTo>
                    <a:pt x="62469" y="44464"/>
                    <a:pt x="87311" y="49722"/>
                    <a:pt x="108857" y="44934"/>
                  </a:cubicBezTo>
                  <a:cubicBezTo>
                    <a:pt x="120058" y="42445"/>
                    <a:pt x="130628" y="37677"/>
                    <a:pt x="141514" y="34049"/>
                  </a:cubicBezTo>
                  <a:cubicBezTo>
                    <a:pt x="152400" y="26792"/>
                    <a:pt x="162469" y="18128"/>
                    <a:pt x="174171" y="12277"/>
                  </a:cubicBezTo>
                  <a:cubicBezTo>
                    <a:pt x="222740" y="-12007"/>
                    <a:pt x="254791" y="6188"/>
                    <a:pt x="315686" y="12277"/>
                  </a:cubicBezTo>
                  <a:cubicBezTo>
                    <a:pt x="345154" y="41747"/>
                    <a:pt x="327194" y="34049"/>
                    <a:pt x="370114" y="34049"/>
                  </a:cubicBezTo>
                </a:path>
              </a:pathLst>
            </a:cu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1" name="Straight Connector 150"/>
            <p:cNvCxnSpPr/>
            <p:nvPr/>
          </p:nvCxnSpPr>
          <p:spPr>
            <a:xfrm>
              <a:off x="2479973" y="4343979"/>
              <a:ext cx="631371" cy="124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2686801" y="4343979"/>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2763001" y="4343979"/>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2763001" y="4343979"/>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2839201" y="4343979"/>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2839201" y="4343979"/>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2915401" y="4343979"/>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2458201" y="4343979"/>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2534401" y="4343979"/>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2610601" y="4343979"/>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2686801" y="4343979"/>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3209314" y="4351894"/>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3285514" y="4351894"/>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3285514" y="4351894"/>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3363074" y="4351894"/>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3443357" y="4351894"/>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2980714" y="4351894"/>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3056914" y="4351894"/>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3133114" y="4351894"/>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3209314" y="4351894"/>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2458197" y="4568023"/>
              <a:ext cx="1028704" cy="15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0" name="Freeform 209"/>
            <p:cNvSpPr/>
            <p:nvPr/>
          </p:nvSpPr>
          <p:spPr>
            <a:xfrm rot="1455047">
              <a:off x="2571932" y="4156438"/>
              <a:ext cx="193420" cy="586671"/>
            </a:xfrm>
            <a:custGeom>
              <a:avLst/>
              <a:gdLst>
                <a:gd name="connsiteX0" fmla="*/ 177785 w 177785"/>
                <a:gd name="connsiteY0" fmla="*/ 9819 h 488790"/>
                <a:gd name="connsiteX1" fmla="*/ 36271 w 177785"/>
                <a:gd name="connsiteY1" fmla="*/ 42476 h 488790"/>
                <a:gd name="connsiteX2" fmla="*/ 3614 w 177785"/>
                <a:gd name="connsiteY2" fmla="*/ 347276 h 488790"/>
                <a:gd name="connsiteX3" fmla="*/ 101585 w 177785"/>
                <a:gd name="connsiteY3" fmla="*/ 488790 h 488790"/>
                <a:gd name="connsiteX4" fmla="*/ 101585 w 177785"/>
                <a:gd name="connsiteY4" fmla="*/ 488790 h 488790"/>
                <a:gd name="connsiteX5" fmla="*/ 101585 w 177785"/>
                <a:gd name="connsiteY5" fmla="*/ 488790 h 488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785" h="488790">
                  <a:moveTo>
                    <a:pt x="177785" y="9819"/>
                  </a:moveTo>
                  <a:cubicBezTo>
                    <a:pt x="121542" y="-1974"/>
                    <a:pt x="65299" y="-13767"/>
                    <a:pt x="36271" y="42476"/>
                  </a:cubicBezTo>
                  <a:cubicBezTo>
                    <a:pt x="7243" y="98719"/>
                    <a:pt x="-7272" y="272890"/>
                    <a:pt x="3614" y="347276"/>
                  </a:cubicBezTo>
                  <a:cubicBezTo>
                    <a:pt x="14500" y="421662"/>
                    <a:pt x="101585" y="488790"/>
                    <a:pt x="101585" y="488790"/>
                  </a:cubicBezTo>
                  <a:lnTo>
                    <a:pt x="101585" y="488790"/>
                  </a:lnTo>
                  <a:lnTo>
                    <a:pt x="101585" y="488790"/>
                  </a:lnTo>
                </a:path>
              </a:pathLst>
            </a:custGeom>
            <a:ln>
              <a:solidFill>
                <a:schemeClr val="tx1"/>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211" name="Isosceles Triangle 210"/>
            <p:cNvSpPr/>
            <p:nvPr/>
          </p:nvSpPr>
          <p:spPr>
            <a:xfrm rot="2138478">
              <a:off x="2516952" y="4649050"/>
              <a:ext cx="176716" cy="16400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2" name="Freeform 211"/>
            <p:cNvSpPr/>
            <p:nvPr/>
          </p:nvSpPr>
          <p:spPr>
            <a:xfrm>
              <a:off x="2779330" y="5285601"/>
              <a:ext cx="511628" cy="265837"/>
            </a:xfrm>
            <a:custGeom>
              <a:avLst/>
              <a:gdLst>
                <a:gd name="connsiteX0" fmla="*/ 0 w 511628"/>
                <a:gd name="connsiteY0" fmla="*/ 141514 h 265837"/>
                <a:gd name="connsiteX1" fmla="*/ 217714 w 511628"/>
                <a:gd name="connsiteY1" fmla="*/ 261257 h 265837"/>
                <a:gd name="connsiteX2" fmla="*/ 511628 w 511628"/>
                <a:gd name="connsiteY2" fmla="*/ 0 h 265837"/>
                <a:gd name="connsiteX3" fmla="*/ 511628 w 511628"/>
                <a:gd name="connsiteY3" fmla="*/ 0 h 265837"/>
                <a:gd name="connsiteX4" fmla="*/ 511628 w 511628"/>
                <a:gd name="connsiteY4" fmla="*/ 0 h 265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628" h="265837">
                  <a:moveTo>
                    <a:pt x="0" y="141514"/>
                  </a:moveTo>
                  <a:cubicBezTo>
                    <a:pt x="66221" y="213178"/>
                    <a:pt x="132443" y="284843"/>
                    <a:pt x="217714" y="261257"/>
                  </a:cubicBezTo>
                  <a:cubicBezTo>
                    <a:pt x="302985" y="237671"/>
                    <a:pt x="511628" y="0"/>
                    <a:pt x="511628" y="0"/>
                  </a:cubicBezTo>
                  <a:lnTo>
                    <a:pt x="511628" y="0"/>
                  </a:lnTo>
                  <a:lnTo>
                    <a:pt x="511628" y="0"/>
                  </a:lnTo>
                </a:path>
              </a:pathLst>
            </a:custGeom>
            <a:ln>
              <a:solidFill>
                <a:schemeClr val="tx1"/>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213" name="Isosceles Triangle 212"/>
            <p:cNvSpPr/>
            <p:nvPr/>
          </p:nvSpPr>
          <p:spPr>
            <a:xfrm rot="2138478">
              <a:off x="3151866" y="5241486"/>
              <a:ext cx="196002" cy="13232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15" name="Straight Arrow Connector 214"/>
            <p:cNvCxnSpPr/>
            <p:nvPr/>
          </p:nvCxnSpPr>
          <p:spPr>
            <a:xfrm>
              <a:off x="3368063" y="4980801"/>
              <a:ext cx="0" cy="822960"/>
            </a:xfrm>
            <a:prstGeom prst="straightConnector1">
              <a:avLst/>
            </a:prstGeom>
            <a:ln>
              <a:solidFill>
                <a:schemeClr val="tx1"/>
              </a:solidFill>
              <a:tailEnd type="triangle" w="lg" len="lg"/>
            </a:ln>
          </p:spPr>
          <p:style>
            <a:lnRef idx="2">
              <a:schemeClr val="dk1"/>
            </a:lnRef>
            <a:fillRef idx="0">
              <a:schemeClr val="dk1"/>
            </a:fillRef>
            <a:effectRef idx="1">
              <a:schemeClr val="dk1"/>
            </a:effectRef>
            <a:fontRef idx="minor">
              <a:schemeClr val="tx1"/>
            </a:fontRef>
          </p:style>
        </p:cxnSp>
        <p:pic>
          <p:nvPicPr>
            <p:cNvPr id="21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6178" y="4841617"/>
              <a:ext cx="761246" cy="663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7"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2807" y="4180137"/>
              <a:ext cx="807852" cy="479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8" name="Picture 4"/>
            <p:cNvPicPr>
              <a:picLocks noChangeAspect="1" noChangeArrowheads="1"/>
            </p:cNvPicPr>
            <p:nvPr/>
          </p:nvPicPr>
          <p:blipFill>
            <a:blip r:embed="rId7" cstate="print">
              <a:biLevel thresh="25000"/>
              <a:extLst>
                <a:ext uri="{BEBA8EAE-BF5A-486C-A8C5-ECC9F3942E4B}">
                  <a14:imgProps xmlns:a14="http://schemas.microsoft.com/office/drawing/2010/main">
                    <a14:imgLayer r:embed="rId8">
                      <a14:imgEffect>
                        <a14:artisticCutout/>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18981394">
              <a:off x="3358566" y="4110468"/>
              <a:ext cx="462920" cy="430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1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30605" y="4092378"/>
            <a:ext cx="807852" cy="479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7" name="Group 236"/>
          <p:cNvGrpSpPr/>
          <p:nvPr/>
        </p:nvGrpSpPr>
        <p:grpSpPr>
          <a:xfrm>
            <a:off x="7492341" y="5323258"/>
            <a:ext cx="568538" cy="309952"/>
            <a:chOff x="7492341" y="5323258"/>
            <a:chExt cx="568538" cy="309952"/>
          </a:xfrm>
        </p:grpSpPr>
        <p:sp>
          <p:nvSpPr>
            <p:cNvPr id="226" name="Freeform 225"/>
            <p:cNvSpPr/>
            <p:nvPr/>
          </p:nvSpPr>
          <p:spPr>
            <a:xfrm>
              <a:off x="7492341" y="5367373"/>
              <a:ext cx="511628" cy="265837"/>
            </a:xfrm>
            <a:custGeom>
              <a:avLst/>
              <a:gdLst>
                <a:gd name="connsiteX0" fmla="*/ 0 w 511628"/>
                <a:gd name="connsiteY0" fmla="*/ 141514 h 265837"/>
                <a:gd name="connsiteX1" fmla="*/ 217714 w 511628"/>
                <a:gd name="connsiteY1" fmla="*/ 261257 h 265837"/>
                <a:gd name="connsiteX2" fmla="*/ 511628 w 511628"/>
                <a:gd name="connsiteY2" fmla="*/ 0 h 265837"/>
                <a:gd name="connsiteX3" fmla="*/ 511628 w 511628"/>
                <a:gd name="connsiteY3" fmla="*/ 0 h 265837"/>
                <a:gd name="connsiteX4" fmla="*/ 511628 w 511628"/>
                <a:gd name="connsiteY4" fmla="*/ 0 h 265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628" h="265837">
                  <a:moveTo>
                    <a:pt x="0" y="141514"/>
                  </a:moveTo>
                  <a:cubicBezTo>
                    <a:pt x="66221" y="213178"/>
                    <a:pt x="132443" y="284843"/>
                    <a:pt x="217714" y="261257"/>
                  </a:cubicBezTo>
                  <a:cubicBezTo>
                    <a:pt x="302985" y="237671"/>
                    <a:pt x="511628" y="0"/>
                    <a:pt x="511628" y="0"/>
                  </a:cubicBezTo>
                  <a:lnTo>
                    <a:pt x="511628" y="0"/>
                  </a:lnTo>
                  <a:lnTo>
                    <a:pt x="511628" y="0"/>
                  </a:lnTo>
                </a:path>
              </a:pathLst>
            </a:custGeom>
            <a:ln>
              <a:solidFill>
                <a:schemeClr val="tx1"/>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227" name="Isosceles Triangle 226"/>
            <p:cNvSpPr/>
            <p:nvPr/>
          </p:nvSpPr>
          <p:spPr>
            <a:xfrm rot="2138478">
              <a:off x="7864877" y="5323258"/>
              <a:ext cx="196002" cy="13232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22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9189" y="4923389"/>
            <a:ext cx="761246" cy="663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2" name="TextBox 231"/>
          <p:cNvSpPr txBox="1"/>
          <p:nvPr/>
        </p:nvSpPr>
        <p:spPr>
          <a:xfrm>
            <a:off x="2763001" y="76200"/>
            <a:ext cx="3593076" cy="646331"/>
          </a:xfrm>
          <a:prstGeom prst="rect">
            <a:avLst/>
          </a:prstGeom>
          <a:noFill/>
        </p:spPr>
        <p:txBody>
          <a:bodyPr wrap="square" rtlCol="0">
            <a:spAutoFit/>
          </a:bodyPr>
          <a:lstStyle/>
          <a:p>
            <a:pPr algn="ctr"/>
            <a:r>
              <a:rPr lang="en-US" sz="3600" dirty="0" smtClean="0">
                <a:solidFill>
                  <a:schemeClr val="tx2"/>
                </a:solidFill>
              </a:rPr>
              <a:t>Proposed Model</a:t>
            </a:r>
            <a:endParaRPr lang="en-US" sz="3600" dirty="0">
              <a:solidFill>
                <a:schemeClr val="tx2"/>
              </a:solidFill>
            </a:endParaRPr>
          </a:p>
        </p:txBody>
      </p:sp>
      <p:grpSp>
        <p:nvGrpSpPr>
          <p:cNvPr id="238" name="Group 237"/>
          <p:cNvGrpSpPr/>
          <p:nvPr/>
        </p:nvGrpSpPr>
        <p:grpSpPr>
          <a:xfrm>
            <a:off x="7204349" y="4305976"/>
            <a:ext cx="274137" cy="586671"/>
            <a:chOff x="6604124" y="5035535"/>
            <a:chExt cx="274137" cy="586671"/>
          </a:xfrm>
        </p:grpSpPr>
        <p:sp>
          <p:nvSpPr>
            <p:cNvPr id="225" name="Freeform 224"/>
            <p:cNvSpPr/>
            <p:nvPr/>
          </p:nvSpPr>
          <p:spPr>
            <a:xfrm rot="1455047">
              <a:off x="6684841" y="5035535"/>
              <a:ext cx="193420" cy="586671"/>
            </a:xfrm>
            <a:custGeom>
              <a:avLst/>
              <a:gdLst>
                <a:gd name="connsiteX0" fmla="*/ 177785 w 177785"/>
                <a:gd name="connsiteY0" fmla="*/ 9819 h 488790"/>
                <a:gd name="connsiteX1" fmla="*/ 36271 w 177785"/>
                <a:gd name="connsiteY1" fmla="*/ 42476 h 488790"/>
                <a:gd name="connsiteX2" fmla="*/ 3614 w 177785"/>
                <a:gd name="connsiteY2" fmla="*/ 347276 h 488790"/>
                <a:gd name="connsiteX3" fmla="*/ 101585 w 177785"/>
                <a:gd name="connsiteY3" fmla="*/ 488790 h 488790"/>
                <a:gd name="connsiteX4" fmla="*/ 101585 w 177785"/>
                <a:gd name="connsiteY4" fmla="*/ 488790 h 488790"/>
                <a:gd name="connsiteX5" fmla="*/ 101585 w 177785"/>
                <a:gd name="connsiteY5" fmla="*/ 488790 h 488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785" h="488790">
                  <a:moveTo>
                    <a:pt x="177785" y="9819"/>
                  </a:moveTo>
                  <a:cubicBezTo>
                    <a:pt x="121542" y="-1974"/>
                    <a:pt x="65299" y="-13767"/>
                    <a:pt x="36271" y="42476"/>
                  </a:cubicBezTo>
                  <a:cubicBezTo>
                    <a:pt x="7243" y="98719"/>
                    <a:pt x="-7272" y="272890"/>
                    <a:pt x="3614" y="347276"/>
                  </a:cubicBezTo>
                  <a:cubicBezTo>
                    <a:pt x="14500" y="421662"/>
                    <a:pt x="101585" y="488790"/>
                    <a:pt x="101585" y="488790"/>
                  </a:cubicBezTo>
                  <a:lnTo>
                    <a:pt x="101585" y="488790"/>
                  </a:lnTo>
                  <a:lnTo>
                    <a:pt x="101585" y="488790"/>
                  </a:lnTo>
                </a:path>
              </a:pathLst>
            </a:custGeom>
            <a:ln>
              <a:solidFill>
                <a:schemeClr val="tx1"/>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229" name="Isosceles Triangle 228"/>
            <p:cNvSpPr/>
            <p:nvPr/>
          </p:nvSpPr>
          <p:spPr>
            <a:xfrm rot="2138478">
              <a:off x="6604124" y="5457225"/>
              <a:ext cx="176716" cy="16400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07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80272" y="3267900"/>
            <a:ext cx="1816100" cy="317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8874" y="3898152"/>
            <a:ext cx="1804987"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38289" y="1684864"/>
            <a:ext cx="2303984" cy="703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ightning Bolt 2"/>
          <p:cNvSpPr/>
          <p:nvPr/>
        </p:nvSpPr>
        <p:spPr>
          <a:xfrm>
            <a:off x="4430486" y="1534205"/>
            <a:ext cx="247264" cy="952899"/>
          </a:xfrm>
          <a:prstGeom prst="lightningBol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622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7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7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3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2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3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0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animBg="1"/>
      <p:bldP spid="12" grpId="0" animBg="1"/>
      <p:bldP spid="204" grpId="0" animBg="1"/>
      <p:bldP spid="205" grpId="0" animBg="1"/>
      <p:bldP spid="207" grpId="0" animBg="1"/>
      <p:bldP spid="208" grpId="0" animBg="1"/>
      <p:bldP spid="20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rmAutofit/>
          </a:bodyPr>
          <a:lstStyle/>
          <a:p>
            <a:pPr algn="ctr"/>
            <a:r>
              <a:rPr lang="en-US" dirty="0" smtClean="0"/>
              <a:t>Conclusions and Significance</a:t>
            </a:r>
            <a:endParaRPr lang="en-US" dirty="0"/>
          </a:p>
        </p:txBody>
      </p:sp>
      <p:sp>
        <p:nvSpPr>
          <p:cNvPr id="3" name="TextBox 2"/>
          <p:cNvSpPr txBox="1"/>
          <p:nvPr/>
        </p:nvSpPr>
        <p:spPr>
          <a:xfrm>
            <a:off x="152400" y="1676400"/>
            <a:ext cx="8763000"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Bulky DNA adducts encountered during transcription block RNA polymerase II elongation</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TCR abrogates the deleterious impact of DNA lesions that can escape NER</a:t>
            </a:r>
          </a:p>
          <a:p>
            <a:endParaRPr lang="en-US" sz="2400" dirty="0"/>
          </a:p>
        </p:txBody>
      </p:sp>
      <p:sp>
        <p:nvSpPr>
          <p:cNvPr id="4" name="TextBox 3"/>
          <p:cNvSpPr txBox="1"/>
          <p:nvPr/>
        </p:nvSpPr>
        <p:spPr>
          <a:xfrm>
            <a:off x="876300" y="4687669"/>
            <a:ext cx="7391400" cy="646331"/>
          </a:xfrm>
          <a:prstGeom prst="rect">
            <a:avLst/>
          </a:prstGeom>
          <a:noFill/>
        </p:spPr>
        <p:txBody>
          <a:bodyPr wrap="square" rtlCol="0">
            <a:spAutoFit/>
          </a:bodyPr>
          <a:lstStyle/>
          <a:p>
            <a:pPr algn="ctr"/>
            <a:r>
              <a:rPr lang="en-US" sz="3600" dirty="0" smtClean="0">
                <a:solidFill>
                  <a:schemeClr val="tx2"/>
                </a:solidFill>
              </a:rPr>
              <a:t>Why are these findings significant?</a:t>
            </a:r>
            <a:endParaRPr lang="en-US" sz="3600" dirty="0">
              <a:solidFill>
                <a:schemeClr val="tx2"/>
              </a:solidFill>
            </a:endParaRPr>
          </a:p>
        </p:txBody>
      </p:sp>
    </p:spTree>
    <p:extLst>
      <p:ext uri="{BB962C8B-B14F-4D97-AF65-F5344CB8AC3E}">
        <p14:creationId xmlns:p14="http://schemas.microsoft.com/office/powerpoint/2010/main" val="17464298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315200" cy="1154097"/>
          </a:xfrm>
        </p:spPr>
        <p:txBody>
          <a:bodyPr>
            <a:normAutofit fontScale="90000"/>
          </a:bodyPr>
          <a:lstStyle/>
          <a:p>
            <a:r>
              <a:rPr lang="en-US" dirty="0" smtClean="0"/>
              <a:t>Historical &amp; salient findings in the field</a:t>
            </a:r>
            <a:endParaRPr lang="en-US"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0"/>
            <a:ext cx="6705600" cy="3560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627" y="2286000"/>
            <a:ext cx="8345487"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119" y="3237534"/>
            <a:ext cx="8278813" cy="338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2438400"/>
            <a:ext cx="4724400" cy="359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569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315200" cy="773097"/>
          </a:xfrm>
        </p:spPr>
        <p:txBody>
          <a:bodyPr>
            <a:normAutofit/>
          </a:bodyPr>
          <a:lstStyle/>
          <a:p>
            <a:r>
              <a:rPr lang="en-US" dirty="0" smtClean="0"/>
              <a:t>Acknowledgements</a:t>
            </a:r>
            <a:endParaRPr lang="en-US" dirty="0"/>
          </a:p>
        </p:txBody>
      </p:sp>
      <p:sp>
        <p:nvSpPr>
          <p:cNvPr id="5" name="TextBox 4"/>
          <p:cNvSpPr txBox="1"/>
          <p:nvPr/>
        </p:nvSpPr>
        <p:spPr>
          <a:xfrm>
            <a:off x="152400" y="2051983"/>
            <a:ext cx="8991600" cy="2923877"/>
          </a:xfrm>
          <a:prstGeom prst="rect">
            <a:avLst/>
          </a:prstGeom>
          <a:noFill/>
        </p:spPr>
        <p:txBody>
          <a:bodyPr wrap="square" rtlCol="0">
            <a:spAutoFit/>
          </a:bodyPr>
          <a:lstStyle/>
          <a:p>
            <a:r>
              <a:rPr lang="en-US" sz="3200" b="1" dirty="0" smtClean="0"/>
              <a:t>David A. </a:t>
            </a:r>
            <a:r>
              <a:rPr lang="en-US" sz="3200" b="1" dirty="0" err="1" smtClean="0"/>
              <a:t>Scicchitano</a:t>
            </a:r>
            <a:r>
              <a:rPr lang="en-US" sz="3200" b="1" dirty="0" smtClean="0"/>
              <a:t>, PhD: Principal Investigator</a:t>
            </a:r>
          </a:p>
          <a:p>
            <a:endParaRPr lang="en-US" sz="3200" b="1" dirty="0"/>
          </a:p>
          <a:p>
            <a:endParaRPr lang="en-US" sz="3200" b="1" dirty="0" smtClean="0"/>
          </a:p>
          <a:p>
            <a:r>
              <a:rPr lang="en-US" sz="2800" dirty="0">
                <a:solidFill>
                  <a:schemeClr val="tx2"/>
                </a:solidFill>
              </a:rPr>
              <a:t>National Institutes of Health Grant ES-010581 to DAS and funds from </a:t>
            </a:r>
            <a:r>
              <a:rPr lang="en-US" sz="2800" dirty="0" smtClean="0">
                <a:solidFill>
                  <a:schemeClr val="tx2"/>
                </a:solidFill>
              </a:rPr>
              <a:t>New York </a:t>
            </a:r>
            <a:r>
              <a:rPr lang="en-US" sz="2800" dirty="0">
                <a:solidFill>
                  <a:schemeClr val="tx2"/>
                </a:solidFill>
              </a:rPr>
              <a:t>University Abu Dhabi to DAS.</a:t>
            </a:r>
          </a:p>
        </p:txBody>
      </p:sp>
    </p:spTree>
    <p:extLst>
      <p:ext uri="{BB962C8B-B14F-4D97-AF65-F5344CB8AC3E}">
        <p14:creationId xmlns:p14="http://schemas.microsoft.com/office/powerpoint/2010/main" val="31337991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3360" y="1250488"/>
            <a:ext cx="4267200" cy="707886"/>
          </a:xfrm>
          <a:prstGeom prst="rect">
            <a:avLst/>
          </a:prstGeom>
          <a:noFill/>
        </p:spPr>
        <p:txBody>
          <a:bodyPr wrap="square" rtlCol="0">
            <a:spAutoFit/>
          </a:bodyPr>
          <a:lstStyle/>
          <a:p>
            <a:r>
              <a:rPr lang="en-US" sz="2000" baseline="30000" dirty="0" smtClean="0"/>
              <a:t>1</a:t>
            </a:r>
            <a:r>
              <a:rPr lang="en-US" sz="2000" dirty="0" smtClean="0"/>
              <a:t>John Burns, PhD</a:t>
            </a:r>
          </a:p>
          <a:p>
            <a:r>
              <a:rPr lang="en-US" sz="2000" baseline="30000" dirty="0" smtClean="0"/>
              <a:t>3,4</a:t>
            </a:r>
            <a:r>
              <a:rPr lang="en-US" sz="2000" dirty="0" smtClean="0"/>
              <a:t>Alberto </a:t>
            </a:r>
            <a:r>
              <a:rPr lang="en-US" sz="2000" dirty="0" err="1" smtClean="0"/>
              <a:t>Gandolfi</a:t>
            </a:r>
            <a:r>
              <a:rPr lang="en-US" sz="2000" dirty="0" smtClean="0"/>
              <a:t>, PhD </a:t>
            </a:r>
          </a:p>
        </p:txBody>
      </p:sp>
      <p:sp>
        <p:nvSpPr>
          <p:cNvPr id="4" name="TextBox 3"/>
          <p:cNvSpPr txBox="1"/>
          <p:nvPr/>
        </p:nvSpPr>
        <p:spPr>
          <a:xfrm>
            <a:off x="213360" y="2286000"/>
            <a:ext cx="3505200" cy="400110"/>
          </a:xfrm>
          <a:prstGeom prst="rect">
            <a:avLst/>
          </a:prstGeom>
          <a:noFill/>
        </p:spPr>
        <p:txBody>
          <a:bodyPr wrap="square" rtlCol="0">
            <a:spAutoFit/>
          </a:bodyPr>
          <a:lstStyle/>
          <a:p>
            <a:r>
              <a:rPr lang="en-US" sz="2000" baseline="30000" dirty="0" smtClean="0"/>
              <a:t>1</a:t>
            </a:r>
            <a:r>
              <a:rPr lang="en-US" sz="2000" dirty="0" smtClean="0"/>
              <a:t>Moinuddin Chowdhury, MS </a:t>
            </a:r>
          </a:p>
        </p:txBody>
      </p:sp>
      <p:sp>
        <p:nvSpPr>
          <p:cNvPr id="5" name="TextBox 4"/>
          <p:cNvSpPr txBox="1"/>
          <p:nvPr/>
        </p:nvSpPr>
        <p:spPr>
          <a:xfrm>
            <a:off x="213360" y="3079288"/>
            <a:ext cx="4267200" cy="400110"/>
          </a:xfrm>
          <a:prstGeom prst="rect">
            <a:avLst/>
          </a:prstGeom>
          <a:noFill/>
        </p:spPr>
        <p:txBody>
          <a:bodyPr wrap="square" rtlCol="0">
            <a:spAutoFit/>
          </a:bodyPr>
          <a:lstStyle/>
          <a:p>
            <a:r>
              <a:rPr lang="en-US" sz="2000" baseline="30000" dirty="0" smtClean="0"/>
              <a:t>2</a:t>
            </a:r>
            <a:r>
              <a:rPr lang="en-US" sz="2000" dirty="0" smtClean="0"/>
              <a:t>Nicholas </a:t>
            </a:r>
            <a:r>
              <a:rPr lang="en-US" sz="2000" dirty="0" err="1" smtClean="0"/>
              <a:t>Geacintov</a:t>
            </a:r>
            <a:r>
              <a:rPr lang="en-US" sz="2000" dirty="0" smtClean="0"/>
              <a:t>, PhD </a:t>
            </a:r>
          </a:p>
        </p:txBody>
      </p:sp>
      <p:sp>
        <p:nvSpPr>
          <p:cNvPr id="6" name="Right Bracket 5"/>
          <p:cNvSpPr/>
          <p:nvPr/>
        </p:nvSpPr>
        <p:spPr>
          <a:xfrm>
            <a:off x="3543300" y="1219200"/>
            <a:ext cx="190500" cy="722531"/>
          </a:xfrm>
          <a:prstGeom prst="rightBracket">
            <a:avLst/>
          </a:prstGeom>
          <a:ln w="57150">
            <a:solidFill>
              <a:schemeClr val="tx1"/>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000"/>
          </a:p>
        </p:txBody>
      </p:sp>
      <p:sp>
        <p:nvSpPr>
          <p:cNvPr id="7" name="Right Bracket 6"/>
          <p:cNvSpPr/>
          <p:nvPr/>
        </p:nvSpPr>
        <p:spPr>
          <a:xfrm>
            <a:off x="3554186" y="2165867"/>
            <a:ext cx="179614" cy="614064"/>
          </a:xfrm>
          <a:prstGeom prst="rightBracket">
            <a:avLst/>
          </a:prstGeom>
          <a:ln w="57150">
            <a:solidFill>
              <a:schemeClr val="tx1"/>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000"/>
          </a:p>
        </p:txBody>
      </p:sp>
      <p:sp>
        <p:nvSpPr>
          <p:cNvPr id="8" name="Right Bracket 7"/>
          <p:cNvSpPr/>
          <p:nvPr/>
        </p:nvSpPr>
        <p:spPr>
          <a:xfrm>
            <a:off x="3554186" y="3008531"/>
            <a:ext cx="179614" cy="609600"/>
          </a:xfrm>
          <a:prstGeom prst="rightBracket">
            <a:avLst/>
          </a:prstGeom>
          <a:ln w="57150">
            <a:solidFill>
              <a:schemeClr val="tx1"/>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000"/>
          </a:p>
        </p:txBody>
      </p:sp>
      <p:sp>
        <p:nvSpPr>
          <p:cNvPr id="9" name="TextBox 8"/>
          <p:cNvSpPr txBox="1"/>
          <p:nvPr/>
        </p:nvSpPr>
        <p:spPr>
          <a:xfrm>
            <a:off x="3886200" y="1388987"/>
            <a:ext cx="5181600" cy="707886"/>
          </a:xfrm>
          <a:prstGeom prst="rect">
            <a:avLst/>
          </a:prstGeom>
          <a:noFill/>
        </p:spPr>
        <p:txBody>
          <a:bodyPr wrap="square" rtlCol="0">
            <a:spAutoFit/>
          </a:bodyPr>
          <a:lstStyle/>
          <a:p>
            <a:r>
              <a:rPr lang="en-US" sz="2000" dirty="0" smtClean="0"/>
              <a:t>Mathematical modeling and statistical analysis</a:t>
            </a:r>
            <a:endParaRPr lang="en-US" sz="2000" dirty="0"/>
          </a:p>
        </p:txBody>
      </p:sp>
      <p:sp>
        <p:nvSpPr>
          <p:cNvPr id="10" name="TextBox 9"/>
          <p:cNvSpPr txBox="1"/>
          <p:nvPr/>
        </p:nvSpPr>
        <p:spPr>
          <a:xfrm>
            <a:off x="3886200" y="2356757"/>
            <a:ext cx="4648200" cy="400110"/>
          </a:xfrm>
          <a:prstGeom prst="rect">
            <a:avLst/>
          </a:prstGeom>
          <a:noFill/>
        </p:spPr>
        <p:txBody>
          <a:bodyPr wrap="square" rtlCol="0">
            <a:spAutoFit/>
          </a:bodyPr>
          <a:lstStyle/>
          <a:p>
            <a:r>
              <a:rPr lang="en-US" sz="2000" i="1" dirty="0" smtClean="0"/>
              <a:t>In vitro </a:t>
            </a:r>
            <a:r>
              <a:rPr lang="en-US" sz="2000" dirty="0" smtClean="0"/>
              <a:t>transcription assay</a:t>
            </a:r>
            <a:endParaRPr lang="en-US" sz="2000" dirty="0"/>
          </a:p>
        </p:txBody>
      </p:sp>
      <p:sp>
        <p:nvSpPr>
          <p:cNvPr id="11" name="TextBox 10"/>
          <p:cNvSpPr txBox="1"/>
          <p:nvPr/>
        </p:nvSpPr>
        <p:spPr>
          <a:xfrm>
            <a:off x="3897086" y="3020199"/>
            <a:ext cx="4648200" cy="400110"/>
          </a:xfrm>
          <a:prstGeom prst="rect">
            <a:avLst/>
          </a:prstGeom>
          <a:noFill/>
        </p:spPr>
        <p:txBody>
          <a:bodyPr wrap="square" rtlCol="0">
            <a:spAutoFit/>
          </a:bodyPr>
          <a:lstStyle/>
          <a:p>
            <a:r>
              <a:rPr lang="en-US" sz="2000" dirty="0" smtClean="0"/>
              <a:t>Site-specific oligonucleotides</a:t>
            </a:r>
            <a:endParaRPr lang="en-US" sz="2000" dirty="0"/>
          </a:p>
        </p:txBody>
      </p:sp>
      <p:sp>
        <p:nvSpPr>
          <p:cNvPr id="12" name="TextBox 11"/>
          <p:cNvSpPr txBox="1"/>
          <p:nvPr/>
        </p:nvSpPr>
        <p:spPr>
          <a:xfrm>
            <a:off x="213360" y="3810000"/>
            <a:ext cx="4267200" cy="707886"/>
          </a:xfrm>
          <a:prstGeom prst="rect">
            <a:avLst/>
          </a:prstGeom>
          <a:noFill/>
        </p:spPr>
        <p:txBody>
          <a:bodyPr wrap="square" rtlCol="0">
            <a:spAutoFit/>
          </a:bodyPr>
          <a:lstStyle/>
          <a:p>
            <a:r>
              <a:rPr lang="en-US" sz="2000" baseline="30000" dirty="0" smtClean="0"/>
              <a:t>1</a:t>
            </a:r>
            <a:r>
              <a:rPr lang="en-US" sz="2000" dirty="0" smtClean="0"/>
              <a:t>Suse </a:t>
            </a:r>
            <a:r>
              <a:rPr lang="en-US" sz="2000" dirty="0" err="1" smtClean="0"/>
              <a:t>Broyde</a:t>
            </a:r>
            <a:r>
              <a:rPr lang="en-US" sz="2000" dirty="0" smtClean="0"/>
              <a:t>, PhD</a:t>
            </a:r>
          </a:p>
          <a:p>
            <a:r>
              <a:rPr lang="en-US" sz="2000" baseline="30000" dirty="0" smtClean="0"/>
              <a:t>1</a:t>
            </a:r>
            <a:r>
              <a:rPr lang="en-US" sz="2000" dirty="0" smtClean="0"/>
              <a:t>Yuqin </a:t>
            </a:r>
            <a:r>
              <a:rPr lang="en-US" sz="2000" dirty="0" err="1" smtClean="0"/>
              <a:t>Cai</a:t>
            </a:r>
            <a:r>
              <a:rPr lang="en-US" sz="2000" dirty="0" smtClean="0"/>
              <a:t>, PhD </a:t>
            </a:r>
          </a:p>
        </p:txBody>
      </p:sp>
      <p:sp>
        <p:nvSpPr>
          <p:cNvPr id="13" name="Right Bracket 12"/>
          <p:cNvSpPr/>
          <p:nvPr/>
        </p:nvSpPr>
        <p:spPr>
          <a:xfrm>
            <a:off x="3554186" y="3810000"/>
            <a:ext cx="179614" cy="609600"/>
          </a:xfrm>
          <a:prstGeom prst="rightBracket">
            <a:avLst/>
          </a:prstGeom>
          <a:ln w="57150">
            <a:solidFill>
              <a:schemeClr val="tx1"/>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000"/>
          </a:p>
        </p:txBody>
      </p:sp>
      <p:sp>
        <p:nvSpPr>
          <p:cNvPr id="14" name="TextBox 13"/>
          <p:cNvSpPr txBox="1"/>
          <p:nvPr/>
        </p:nvSpPr>
        <p:spPr>
          <a:xfrm>
            <a:off x="3897086" y="3821668"/>
            <a:ext cx="5551714" cy="707886"/>
          </a:xfrm>
          <a:prstGeom prst="rect">
            <a:avLst/>
          </a:prstGeom>
          <a:noFill/>
        </p:spPr>
        <p:txBody>
          <a:bodyPr wrap="square" rtlCol="0">
            <a:spAutoFit/>
          </a:bodyPr>
          <a:lstStyle/>
          <a:p>
            <a:r>
              <a:rPr lang="en-US" sz="2000" dirty="0" smtClean="0"/>
              <a:t>Technical consultation; previous studies showing structural models of DNA adducts</a:t>
            </a:r>
            <a:endParaRPr lang="en-US" sz="2000" dirty="0"/>
          </a:p>
        </p:txBody>
      </p:sp>
      <p:sp>
        <p:nvSpPr>
          <p:cNvPr id="15" name="TextBox 14"/>
          <p:cNvSpPr txBox="1"/>
          <p:nvPr/>
        </p:nvSpPr>
        <p:spPr>
          <a:xfrm>
            <a:off x="213360" y="4642757"/>
            <a:ext cx="4267200" cy="400110"/>
          </a:xfrm>
          <a:prstGeom prst="rect">
            <a:avLst/>
          </a:prstGeom>
          <a:noFill/>
        </p:spPr>
        <p:txBody>
          <a:bodyPr wrap="square" rtlCol="0">
            <a:spAutoFit/>
          </a:bodyPr>
          <a:lstStyle/>
          <a:p>
            <a:r>
              <a:rPr lang="en-US" sz="2000" baseline="30000" dirty="0" smtClean="0"/>
              <a:t>5</a:t>
            </a:r>
            <a:r>
              <a:rPr lang="en-US" sz="2000" dirty="0" smtClean="0"/>
              <a:t>Christian Berens, PhD </a:t>
            </a:r>
          </a:p>
        </p:txBody>
      </p:sp>
      <p:sp>
        <p:nvSpPr>
          <p:cNvPr id="16" name="Right Bracket 15"/>
          <p:cNvSpPr/>
          <p:nvPr/>
        </p:nvSpPr>
        <p:spPr>
          <a:xfrm>
            <a:off x="3554186" y="4572000"/>
            <a:ext cx="179614" cy="533400"/>
          </a:xfrm>
          <a:prstGeom prst="rightBracket">
            <a:avLst/>
          </a:prstGeom>
          <a:ln w="57150">
            <a:solidFill>
              <a:schemeClr val="tx1"/>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000"/>
          </a:p>
        </p:txBody>
      </p:sp>
      <p:sp>
        <p:nvSpPr>
          <p:cNvPr id="17" name="TextBox 16"/>
          <p:cNvSpPr txBox="1"/>
          <p:nvPr/>
        </p:nvSpPr>
        <p:spPr>
          <a:xfrm>
            <a:off x="3897086" y="4583668"/>
            <a:ext cx="5551714" cy="400110"/>
          </a:xfrm>
          <a:prstGeom prst="rect">
            <a:avLst/>
          </a:prstGeom>
          <a:noFill/>
        </p:spPr>
        <p:txBody>
          <a:bodyPr wrap="square" rtlCol="0">
            <a:spAutoFit/>
          </a:bodyPr>
          <a:lstStyle/>
          <a:p>
            <a:r>
              <a:rPr lang="en-US" sz="2000" dirty="0" smtClean="0"/>
              <a:t>Parental plasmid for gap duplex system</a:t>
            </a:r>
            <a:endParaRPr lang="en-US" sz="2000" dirty="0"/>
          </a:p>
        </p:txBody>
      </p:sp>
      <p:sp>
        <p:nvSpPr>
          <p:cNvPr id="18" name="Title 1"/>
          <p:cNvSpPr>
            <a:spLocks noGrp="1"/>
          </p:cNvSpPr>
          <p:nvPr>
            <p:ph type="title"/>
          </p:nvPr>
        </p:nvSpPr>
        <p:spPr>
          <a:xfrm>
            <a:off x="304800" y="152400"/>
            <a:ext cx="7315200" cy="773097"/>
          </a:xfrm>
        </p:spPr>
        <p:txBody>
          <a:bodyPr/>
          <a:lstStyle/>
          <a:p>
            <a:r>
              <a:rPr lang="en-US" dirty="0" smtClean="0"/>
              <a:t>Acknowledgements</a:t>
            </a:r>
            <a:endParaRPr lang="en-US" dirty="0"/>
          </a:p>
        </p:txBody>
      </p:sp>
      <p:sp>
        <p:nvSpPr>
          <p:cNvPr id="19" name="TextBox 18"/>
          <p:cNvSpPr txBox="1"/>
          <p:nvPr/>
        </p:nvSpPr>
        <p:spPr>
          <a:xfrm>
            <a:off x="213360" y="5334000"/>
            <a:ext cx="8854440" cy="1323439"/>
          </a:xfrm>
          <a:prstGeom prst="rect">
            <a:avLst/>
          </a:prstGeom>
          <a:noFill/>
        </p:spPr>
        <p:txBody>
          <a:bodyPr wrap="square" rtlCol="0">
            <a:spAutoFit/>
          </a:bodyPr>
          <a:lstStyle/>
          <a:p>
            <a:r>
              <a:rPr lang="en-US" sz="1600" dirty="0" smtClean="0">
                <a:solidFill>
                  <a:schemeClr val="tx2"/>
                </a:solidFill>
              </a:rPr>
              <a:t>1: Department of Biology, New York University, New York, New York</a:t>
            </a:r>
          </a:p>
          <a:p>
            <a:r>
              <a:rPr lang="en-US" sz="1600" dirty="0" smtClean="0">
                <a:solidFill>
                  <a:schemeClr val="tx2"/>
                </a:solidFill>
              </a:rPr>
              <a:t>2: Department of Chemistry, New York University, New York, New York</a:t>
            </a:r>
          </a:p>
          <a:p>
            <a:r>
              <a:rPr lang="en-US" sz="1600" dirty="0" smtClean="0">
                <a:solidFill>
                  <a:schemeClr val="tx2"/>
                </a:solidFill>
              </a:rPr>
              <a:t>3: Division of Sciences, New York University Abu Dhabi, Abu Dhabi, United Arab Emirates</a:t>
            </a:r>
          </a:p>
          <a:p>
            <a:r>
              <a:rPr lang="en-US" sz="1600" dirty="0" smtClean="0">
                <a:solidFill>
                  <a:schemeClr val="tx2"/>
                </a:solidFill>
              </a:rPr>
              <a:t>4: </a:t>
            </a:r>
            <a:r>
              <a:rPr lang="it-IT" sz="1600" dirty="0" smtClean="0">
                <a:solidFill>
                  <a:schemeClr val="tx2"/>
                </a:solidFill>
              </a:rPr>
              <a:t>Dipartimento </a:t>
            </a:r>
            <a:r>
              <a:rPr lang="it-IT" sz="1600" dirty="0">
                <a:solidFill>
                  <a:schemeClr val="tx2"/>
                </a:solidFill>
              </a:rPr>
              <a:t>di Matematica e Informatica “Ulisse </a:t>
            </a:r>
            <a:r>
              <a:rPr lang="it-IT" sz="1600" dirty="0" smtClean="0">
                <a:solidFill>
                  <a:schemeClr val="tx2"/>
                </a:solidFill>
              </a:rPr>
              <a:t>Dini”, </a:t>
            </a:r>
            <a:r>
              <a:rPr lang="en-US" sz="1600" dirty="0" err="1" smtClean="0">
                <a:solidFill>
                  <a:schemeClr val="tx2"/>
                </a:solidFill>
              </a:rPr>
              <a:t>Università</a:t>
            </a:r>
            <a:r>
              <a:rPr lang="en-US" sz="1600" dirty="0" smtClean="0">
                <a:solidFill>
                  <a:schemeClr val="tx2"/>
                </a:solidFill>
              </a:rPr>
              <a:t> </a:t>
            </a:r>
            <a:r>
              <a:rPr lang="en-US" sz="1600" dirty="0">
                <a:solidFill>
                  <a:schemeClr val="tx2"/>
                </a:solidFill>
              </a:rPr>
              <a:t>di </a:t>
            </a:r>
            <a:r>
              <a:rPr lang="en-US" sz="1600" dirty="0" smtClean="0">
                <a:solidFill>
                  <a:schemeClr val="tx2"/>
                </a:solidFill>
              </a:rPr>
              <a:t>Firenze, Firenze</a:t>
            </a:r>
            <a:r>
              <a:rPr lang="en-US" sz="1600" dirty="0">
                <a:solidFill>
                  <a:schemeClr val="tx2"/>
                </a:solidFill>
              </a:rPr>
              <a:t>, Italia </a:t>
            </a:r>
            <a:endParaRPr lang="en-US" sz="1600" dirty="0" smtClean="0">
              <a:solidFill>
                <a:schemeClr val="tx2"/>
              </a:solidFill>
            </a:endParaRPr>
          </a:p>
          <a:p>
            <a:r>
              <a:rPr lang="en-US" sz="1600" dirty="0" smtClean="0">
                <a:solidFill>
                  <a:schemeClr val="tx2"/>
                </a:solidFill>
              </a:rPr>
              <a:t>5: Institute </a:t>
            </a:r>
            <a:r>
              <a:rPr lang="en-US" sz="1600" dirty="0">
                <a:solidFill>
                  <a:schemeClr val="tx2"/>
                </a:solidFill>
              </a:rPr>
              <a:t>of Molecular </a:t>
            </a:r>
            <a:r>
              <a:rPr lang="en-US" sz="1600" dirty="0" smtClean="0">
                <a:solidFill>
                  <a:schemeClr val="tx2"/>
                </a:solidFill>
              </a:rPr>
              <a:t>Pathogenesis, Friedrich-</a:t>
            </a:r>
            <a:r>
              <a:rPr lang="en-US" sz="1600" dirty="0" err="1" smtClean="0">
                <a:solidFill>
                  <a:schemeClr val="tx2"/>
                </a:solidFill>
              </a:rPr>
              <a:t>Loeffler</a:t>
            </a:r>
            <a:r>
              <a:rPr lang="en-US" sz="1600" dirty="0" smtClean="0">
                <a:solidFill>
                  <a:schemeClr val="tx2"/>
                </a:solidFill>
              </a:rPr>
              <a:t>-</a:t>
            </a:r>
            <a:r>
              <a:rPr lang="en-US" sz="1600" dirty="0" err="1" smtClean="0">
                <a:solidFill>
                  <a:schemeClr val="tx2"/>
                </a:solidFill>
              </a:rPr>
              <a:t>Institut</a:t>
            </a:r>
            <a:r>
              <a:rPr lang="en-US" sz="1600" dirty="0" smtClean="0">
                <a:solidFill>
                  <a:schemeClr val="tx2"/>
                </a:solidFill>
              </a:rPr>
              <a:t>, Jena</a:t>
            </a:r>
            <a:r>
              <a:rPr lang="en-US" sz="1600" dirty="0">
                <a:solidFill>
                  <a:schemeClr val="tx2"/>
                </a:solidFill>
              </a:rPr>
              <a:t>, Germany </a:t>
            </a:r>
            <a:endParaRPr lang="en-US" sz="1600" dirty="0" smtClean="0">
              <a:solidFill>
                <a:schemeClr val="tx2"/>
              </a:solidFill>
            </a:endParaRPr>
          </a:p>
        </p:txBody>
      </p:sp>
    </p:spTree>
    <p:extLst>
      <p:ext uri="{BB962C8B-B14F-4D97-AF65-F5344CB8AC3E}">
        <p14:creationId xmlns:p14="http://schemas.microsoft.com/office/powerpoint/2010/main" val="13201692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11" descr="data:image/jpeg;base64,/9j/4AAQSkZJRgABAQAAAQABAAD/2wCEAAkGBxQTEhUUExQWFhQXGBoXGRgYGB0aGhwdHxwdGRoeHB0dHyghHCAlHBwdIjEhJSkrLi4uHB8zODMsNygtLisBCgoKDg0OGhAQGywkICYvNCwsNDQsLC8sLC80LCw0LCwsLCwsLCwsLCwsLCwsLCwsLCwsLCwsLCwsLCwsLCwsLP/AABEIALgBEQMBIgACEQEDEQH/xAAcAAACAgMBAQAAAAAAAAAAAAAEBQMGAAECBwj/xAA9EAACAQMDAgQFAQcDBAICAwABAhEAAyEEEjEFQQYiUWETMnGBkaEUQlKxwdHwI+HxBxUzcmKSFtIkgqL/xAAaAQADAQEBAQAAAAAAAAAAAAABAgMEAAUG/8QALBEAAgICAgECBgEEAwAAAAAAAAECEQMhEjFBBBMiMlFhcYGRFLHB0SNCof/aAAwDAQACEQMRAD8AsFxsVxYaDXO7FRE1vPLD7l70qNrmKgtGTXYOaHQ3ZvTasqc5FGrqSe1CGK7I4pXQ8UwsXSa4ZyaitsR7+tS7AckwO9Tboqo2C6lsUL+0HtUur2lvK0gck4+sUCXUTHFPHYsouIxuzE0Vpm3JB5mgbl4bRU+kUwBHNLLoeC2H/FExRGjuwxoa3o3Ywce9G2tKsZOTisWXiz0MCkhXq2BYmurTBsV3d6dJ8rH71wOmlRJb9KVtUUjGV7OdgU45rm11Bwan/ZG5EE0JfRu4NJp9lNrod2bq3VzzS67ooYfWaWLqyhBHI7VZNJqVuqGFQnyxO10Ui1NbFnwSzbiI9aMQwYoq9ZgRXNqzP2qEpcnZaMkkQ2gSfvULasfE2nsKN0y5+lVjrDn4uOe0VXDi9y0JlyqGx94x1IXT22H8Yn8VT+sDcFueqkH+lNdfeLoLVzgAZpb1Gwyadu/mAB9uP616fpMbhCn3Z5HqpJz+F6or1+zADT7UFqrsH0prduYAIk9qV9U05OZzExW4xUDbyTUzvgxxFB6d4E/mpRcmfeiIwK5cPeoRck0Rdtg1BaBmgzqJGX81LsBGahkzXTvMelIxqNbBWVz8QVlANHqAuGpGyKHVgan3Yiqskju1UhqJBXRagx0jsGTXbhorfTQpuAMSAfT9KK6ldtgBVkxI9gf61GUmpJUXhBOLbZPobQRckywMwJ4pLq9VAMHBPFSPriE2ljGYHpPNAMwjFCMHybZRyVJI4D/70LcGYEmpLnaBkmIHc1bvDnQvhqLuoUFjMLPHpIHemyZFBCwx+46BOm9H3IGclfbvTrTadUgDOOTRmozIYARgf56xUIZe33NYJZJS7PQhjjHpGtxAxg1Hp9vBM88V27FuODgGRk1ArqmTypgdsnmpS6LRWyG/dOYwBUi2TEnPtUzWN2REE4McVFdUqDJqXMvxTB2vEEehj6UHr9WEGeZx6D/eptQynlvpik3UbsyImmjJNnOFIgvXdzg9qP6WzJeAT5WYSB/OhbHTrzgDZEnBOP5070PSfh3QxckrGBgGrzlHi0zOoy5WPN25j7UT+z9lHPNc7v8ATVh3J4rvT6iCByJj3rz/AGzpN+Ab9nKhsVXLujbdu2/c1eXcVXuqeU7gJHoK04J+2xH/AMsWmVXU2juhvzTAWAdMVYcg/p/xUmq1M5ZQCcxHHaobeuVWCE4OJ7A9vya3LK29mafp6ja8FGvXYuEelAal5afrVi6npQz3IAXaYn3zj+tV17XpmK2KSZjcWkB7BJHrWnaIHFS3QfmjHE0JcuyKNicToKDNRtfExH3qXS2blwxbRnPoqlv5U1//AAzVsN21RBiC43cT2n9anPLGPbKQwTn8qsRIoz2qLZHNOf8A8f1AkC2GgGYZf75+1KtTo3AIKsNsTg49KCyRfTDLDOPzRa/RDWVDHuKyjZKj1S0KJU0At6prVyas0Ri0EtcrRaoWeo2u0EiloPs3tnmWJjn61A97HH1oN9QBUT6gEeXH1rlGw86CbpmhrlyOKH/adrZz9DRPRCt/UojGEJ+5gTH3OK6XwxbYYy5SUV5LZ4a6KVPxXPmHyr3z3/FWS+4wTmPbn/eotGxhmSAq4acwfr3gV3a2JEkM5MATOT6Dt/vXlSm5O2euoKGkDXtO5uS0xGByAT6+8VHrdWiKQYL4x25oi/q0Uje21SYDRMtzEekd6RdQ1CCXcEnmSx4nAFKiiM/a2LKf3CY+hGI+tZ8AIQx87kwZ+vYUJpupKxUATtII29vc+pmjNZrBBHDeg/vTcQ3RKvUvhMVMx6ngV2+sS7wZoEaAOBLGfmP4pSt21buBbe645xHCiTHuSalkwX0x8eaKexne0rEjZkzTiz0pbfmMF8E+30/vRmj0q2Uz80ZJyZqJ/MTmowi4/MVnk5PXQNZ1JBx6zx7+9dX7iyYMD9P+alKYxjt/n8qB1OnA5PmPA7D1J9T+lUbQiVsc6J91j1KsR9jkGhPjEMoI/eFSdAaEuAjmMnk+9B6uyyS8x6D1zUl2BL4mhpdY7smtsgIM5qSyFuIG71xOY4FHkkS+xWNbpyXyMDk1WeqXnVmaDA4xgRnNWvrWq+f+EYHYH1j1qh9Sv79y7gqx78gE/knFbIbphlVNA3WOrbipBgkeb0LYBP4A/FL+nrduNstAsxPH957fWmXSfDtzUXdjgoirLEjI9AAe5xV80PTE09o2rQ/9nZRvY+5jgcVbJnjBUtsy4/TSm96Qibwkrqq3LpXgEIsknuQeMycR2phofCGmtQXTcc4cyfuPl+1OVti3JiRIiZPbn70Pq75OFGRBBPpP6VieWbXZuWLHF6RNZFu1uVQttMkEDaoj+dL7msZSCsl2Mbp4B7Cceoj2rTaR3JJJYzEAgD2zknNdai2iiHzHZRA9YBj7dvrU/wAlkC/CY7ra4Jwy7SQqzzHfOefagrmkuhrgV2AMd1XMQMR/kijNT1MuRyA0x6d59sn1qBLbkQWk9jEc8EGM/c+lAayu/wDY73rb/A/tWVZvht/Fe/C/3rKpzZP4St6a9JpmgIqvaPUSfT3o5dX2mvfZ8mhk7E1yT61xoQ7naqsxPYCaeW/DpK7rtwW47AFo+sf5mpyyxh2yscU59Ir2oXMzS++8GPxV50PRUEsyG5EEBiFA7yR9AcV11S6roHfb5twhV9P8/ApJepSdJWWh6RyVydFB3zA5J9Kn09i4h3BGEGcgjirL0x0s3Vt7E3kgEKksSeAWJxAOYgVB4htAHzOWcnLCIABH8jjmpv1Fy40Wj6Wld7GnRvEq/BVDxu2wJBJPJP6/muOqeJUDyJEH5QOx5z7CuOn+G7C2vjOxZXAKh/LH8THaeAZApJ1jQW1YMgba2QrfNjnHMf2qMIY5TpGiWWcYcmixP4gS/dFxlJtWsqo7ntJ70l8S60uwMQI4HbtFJ9NqCjjawAnjt6QRTPxEjOtu9byGEED1GK0L08UQ/q2waxqxICzPFNLmnYBGYgKVDAkz9qqJ3hh2M16Hp+ni7o5ubm25AXBOOKSeOtlYZ7Kle64wbDEAmKsfgDRr/rXnggMFWcmTnHPsKrWr6YrMNmDwR3B5q2+HtVatWrqsV8sNnuQO33qWaPGJXDLnIsev1MKPisJBYNtPBAkD6+tddOwAziJAjjv9TUGktreYXmUfBGUTsD/EY5M5oy/qy0gjAXEY9cn7YrFKPk18lXE3rbsAx3AEfr/Oluuu4gLMwQfQ9/rRe5WHmMTxkd+ecVUdV4iYmVAk4znAxj0FQU1JWXxY2WfSXiN04MCBz9veuOr3v9DcRMHg8ehqr9K6mzlyZJgD6Zp8436ciOe33mseTNwmXlgqmzrovVCRt2ke1Wax5kLegNVrpWkAAAq0dOtQjj2poZvcdGP1SjF6PLOp657jm1bUvcdzCj7/AOT7U46P4ZFhluXfNc+ZQMqrf1P9e1b8D9MP/wDIvcupNsSMAAgsf89PfDnQsxBd+Wzt4UBZE8DM16TnaVdBUEm2ztLHMyfb6iJP2qC9rBxz6Sf65rp3mBJ5IPGe2Pwf09aHtgA78T9u3HsMf1pBns0trO5ySR2/dB9e2M0LfvKoInI5AHGf6zUovbyRxzgjA9Y960o2zuOCI4yPf19s+tBoCRDptfgFhCAc94gFSv6YMTmoBaZs3eTlVBP1838vaJo3X6gKoxJMNHcduMgGB+v2pRf6gDMgkNHBAmTAJ9gZpR0SahFaIU7U5EwpED5iIyD2HIig9d1HkMYHpme/oIHP8q7u9UNwHaB8RmI7hQoE8dz2j6VXySLhLMGUYkj9QDzE08Y32CUqDf2r/wCV38mt1n7Vc9v/AKL/AGrdNROit9PsXb9xbVlCzN2Hb3J7CvRbHg7T6bF5zdukfKCAAcZiSTEkieY4xTTwjobOhtH4a3HuNs3EDe7NkEALhYIyDx3qVrCftHxbk7wpkkY+aZGAF7g94n1rbl9Q5OlpHk4fTqCuWwkJb0yBVKoNwAmADIkkkZwuR9qVdQLKzOS0MsKv8UERsnAyAQTMwSZzU411u7dKBHN1WuEHawWVWVB7KDjByCINAdX11x7YNvzA7hIHnmRvKjn+KcRAPoajFNy2aG0okqPcKn9o8qqYAuGVLLMyCdzZx5YEzUPUigu2xJKoASNoCrwfXaZ42z7T3rfigl0VG2NdgFn83l8oJA9fWfr70k1OusoRpbbbVJUXGjvA3bj807sQOOKeC5O0CUuK2NLmpEKikkJc8xtwADMlS/cfk0r6p1dbjkEEEzLEGGJOAvaACTxmn+uvLp7C8fKQq7D5cBW3QOQSBnuW9KQB7Ysm9daLXl2kSWa4clRJIlVyeMDilj3dDt67N9Z6xc+GtsFkQbdxCk5gEHdOQSSYH61Wburb4hIcll4eTExxn7iib+uS8gL3HNxRt2iAIHyx2gAAQBSkv5cnJ9sCtmGNfkzZX/A96dpIcfFIEn+IGT9uc96tOnVWsvaQSQZx7jMVT7Wn8ijcJBxGTV88MILCB7iNuYgQeYIwSOQMfWr5XxRixrk9Czw94XYuDcQlQeT/AM1e9Ro1S2VBCjtJiKg1XXmVG2qsgR6wSJAxGffA9+1AJqbqNGwvImSTAjDAjsQcSaxSyuTNscPFbK/a8PMtx3YhixOQeB2qVulbT5o2sM5APtjmmZ6izI6qYIOQDx27GfzS2xdZQyr5yckZMkemYz/au5SkqaHUVFppjLpurRJWWWYMEER7/Si7OqRmhXVpwIYHPcVWrT73JZdg4ZU8xk8Y9Yn6SfShn0yZS5edBxtTG7IPm5H+CoyizQtlj8QqRaG0ZEn9K8/ICnmTnn+3arf0nrKKfhkh4OASCQOx8xH4FFdQ0tq829Bba4yEqD5T9YMViljSejfizNR2irdNcWgBMzVt0OrV0gEVROsaZrLoGnI4PY0D0/qzqzFTmaw5/SSnbXZr92MkkemWHKNVstXh8Ld64rzzoXW1vjY2Hjj19xVv6He3BrTdsisGCUsc3CXZl9XjtcinftN9NRcsWG2bwzE8ACZZieeIyM4AqyOkWbckkKgBwfPOdwicmCYzJJ9DFc6vZ+FqJujyMSN2Yg9jH+YobXeI2sOPgz8FWhS0bCZ5ECABjPtXseklyxoOWPlfkt9mxtycyIxn1B74/Pb6UivajaYt5xtPfJmOMms1XXfIpuMGcqhgZX5jIAB/h8vv7TUeo1SlkRJG6BJAUz+8Y49cT7VoWyai12EWm2IP4o3HvBgSPf8AzNCX+o+eTAxjdzMGcc8TB9YqXUX1+JC/RYyAO334oBtMrmOWnHp659afj9RULNdrrpJAkzj3P+f1oQaJyuZkTMkYI7Y/zinX+nZuTcMYwPSeCSOw5pbd6qq3mRQHEyGAwwGYPGMV3Wkhl9zLYt2ArEthu64PbdAPmIyR7igPEuoW3edFmVBEqe8me3vQnV+pXLgI7REQKrN3qE8lifX2p1B9sSeWK0Hf9xuev6D+1ZSv9qb1/wA/NZTUR9w+mnuJbt29v76hVC+dTj1MY5PPE1U7ivtuKtxkZQfMFI2+d9xbd5YJJIx5QGngmiOsdXD2LarcU6hyURLbggfvXEU/vNsXZMAS8Bu9JbertWSFbUb7ZDX7hLqQCH2ojAkyWZj5R7EzFMlWzG2+hhf1q2UW2tz/AFVtyNzhCzPM74hhLsMc44pZoNCl821ultgVSYPIQNnuW3M5ETgZPzCFvxn06ftDpb/1dxtOsNcG6djqGUC3PlG4kkbWgTgWPQ60W11NxnJvMGi2zh7ltS6qqEr8rTOBBAUk8CHj8MWwSdySFl7XKHIFtbZby3HUqigzJIRicD0xxSrw1eH7Q7NbWUJunc2xsFYABO0GZJxOTHpSS9fS4XFtwT5QJHmfBJbvBnPMma4uW0CMAxU7ckz+MH1qkYpfsZu/0H9R644a5sYW0LMwC+/GeSfc8S0RJpDqtdfuIiszG3bnavAG7k/U+p9KD0tzeTLRHBJz6V3q78LLN7T/AEFPqGkLXPbCU1PyyIMQDUxtlnCgEicAf560m07MWEd/WvWP+nnSlCXNU8BhKqxOE5LNAGYgD81W+EXJkJvnJRiMek9FXQ2Ue4oa+0tzIAMcYgEes9zTTWMzEDzG0sbiVCkjygy0nvOB71xc1BcozBIP+pt3MzoCBsPoSffA9CRXXUDMM7GJWIzEjy4JhjGO8A1kk3PbNEEoaQLfuxdJaAWEqo5aDBEsfLmc49c81Fqr2ofyTgTsVIEGY+YnPqecD3mo7RR2Nx52kkfNLtnAJxzHH0xXer19q3aC7S4lvKsqODEknj07Ge8Gk/RRKvIl6n1a4oNm1bBHykqpBIJwY7GFzM5PrmmWg0ZtBFglpw7NyDn5QSMT2zigLPXULMBbWflHmwI3ZBg4zNGW+rRaDMIwRmSY9CDEZwfr3oSlxKwg5HfUdeNOGFpFL8lhjDenp96V9M6g2YUOxHmDKCo54Mz7TU/TUfU3WUCBcUbpA9Z8vIHaGiee2Kb6ToBDNZVcASzRyT6ewrnNUMoV2VnVMAGPwF3CGc25YKpIHmn3PYxT/pig7dyLsmJIMEQDg8pBNKdTav2jctsBsEAziRj8z+aUavqbKFt22ODMgn6mKxTnykom3Hj4xcg3xvrLdy6yIf8AxDH1gEgHuD/SqvodI8Fxxlc9z3/z3ovrOrR2Vgf9RvnHbgAH71PpW22yhYjELnHqfzWpR0Z+dUkDaHW7cjDKcH3r2Lwpc3sr/wAVr+cV4v03QPccKgks0D6n+lev9KvLburbQ/IgUfYf8V43qoRWaLXZrlyniaN63bdL2nAPIrzbxpprllkQkmyqwvt2irjdvH45zkMQaA/6qWx+x229XB/AI/kaj6DJKOevF7Dnhxx/op6dTlLWwnehkmTIzj+tM9Z1fd5izlxAEngRmMDv27CqRpA0YnPFM16nwHEkDP8AvX03spdHk/1L8lksXmPy7t2RW2e4hhvKTGCeRQej6n5ZXHp7V11PX+QFsspPPP0oe2zv6gP6ndV0iTIiar1+VypI9/asTWbl5Mz/ACpR1DWkSJmMUfbYvvpEuoLHIPakevgTnMfrUp1LODJgCld9oM80VCicsyfRB8U+prVFb19P0rVNRHmy9dG8RhbYZnhLZcKoAJyvYHjcxE+y0s1niffaS09tPKQFZVCkKJkAARLMxZmMkn0pO/S9Sogae9Bz/wCJ/wBfLzQlzR3xzauge6N/aj7auyiyWqHfiDqq3H3ruC4AVmkgDCKCIkBQBwKVvfdpO8hWgkAmCfUjvS5+YOD3nFaW77mmSrRzd+B5o9d8IF5O8SB9xE/aptJfe4GP7oGfvgfrTrw9/wBPNRqrSXHYWbbDcpfLMDkEKOxHqRVs6H4O0emvfAuXHvPdRiVO0AbYMwvmB9M9jT1FVyJvI3fDs8uLbX2yBn/ejV6dd1EC1ba4O5RSf5V7LY6FpbbSuntyMyyhmHplp9P0qPq3ia3YPwwlx3AkIlufxwv4pnFN2T92XGik9B8G6ksGe2qQQQHYYH0WTV+sWm0dsFSPhrLXNwJWGZmJb0A4mO4xk0qsdX110gJp1sKf3rr+Yd/lHH0IpkFNlXbV6pTvQptIUWzPYhjnj2qOdylGrG9OoxndMrieJW1WpCsqW1dlICgLv2yBuMZMTzj2xWtZ4jvvduWlTZxCryMSTuiTjv8ApVY1uha3rbCqGCEqVMdjzAHp/nNXC8TZtXb+5Eu3bZS0MlzIG7AEAlAQO4kHvSSlFQs1Ri+Qn6aQu29dDMRdkkuSE27GDlCsNunbG6ccRJoK5qLqlg6i2WJIQxElZACjhvMCJIgx6Vro+u1Oqsm2HCohU790MIkglj+6qiAPXYByaT+IeoI124ysWkwDJyORukkz9Sf0qSk+Tsq460WHSaW38QG7qiGKliv7wA7d1B9BTrw3YGqu/Dl4MsSxUmAIPygc/T/fz/QruUtiKvH/AEyubbl1mwFSAfqR/apZJKTpmnHBwjaPTei9FtaeTbyeaPOtUE/rSjpOv3Er61vXowPkGTzTLozSds48SdCt6oTMHkNNUe94OuW3LEhk2t5lyeI4r0EltoxMCKWHTM+4NhTzBz+KVJXZVTmo0eR6nRm5f2WbTrMABvmwILH6816Rp/CIeyu/BUAT7inul6bbsrFpQW9Tz9zXfWXuiwFRDPJihkk1HQIbkVdEs6KQuX9fQVz4Q6h8TUkxPv6VDrOmXLikkQY70Z4a6a1izcugedoUe3rXnRxxhJuT32ei5coa/AZrdDGqbOGMj+v61Wf+qPVVU27AyVG5u8EiB+mfuKtWl0/wla/ePvnua8z8ZW1e+1y5cycwOeKn6KKyep5VoX1LawvfWit29aRgY9K6W0zGY4qRNTbUjYv3P9PrW16gTMck/pHFfS/g8F/cf9M0nlAJyMxxn0M8VH1RldiUOCBH4zS+zobxggHPJOB7ZNFnSKpBuONx/h4PvP8AsKW6B34IrlsBJHNItWpJb3/5q23WVUO0AmMT/n9arvVGZlB79+J7xXJitIQFzw2B6VsqCpaJg59vSu9Nb8+26PI2CT+7PDD3U59xIohdK2nMPkmQVwQRwQfWaVy2co6F37QvpWUx+Hpv4H/+xrK7kzuKHz6p1Xc1u8q9idy/iTmon68qmGe6vf5z/nakBOq1QLksUQcnyoCBhRGCxmAOST71J/8AjFwLud0UASwJgr/DumIk4HMx9KHH6X/L/wBlvdflL+F/obN4hRsG9c+jHcPwVNL9RYs3MgI3/p5D+Bj9KWOdOFgB3bBn5fqMzgfSg7SkkBASx4Ayf0o7+v8An+53JPx/j+x7F4T/AOoELbs6pfKirbW8uGAACr8RT82Bl1P/APU5NehLZTeLg2sQCAykHB5gjngV85WbWoVQWTyjksQCP/buPuKfdC8RNp3hLqg913ShP1+U/Y08Z0tkpY03cT2PW6ncxW0tp7iMoffIgEEwGVTn8x6Zrq7v4Qhfqu76xkfmteHOsLqrQaNrDBXmPvRfUH2IWRWYjso3H8SJ+gp2iS+hBZv7piCQYI4I9e3pmuD0dLzhtge4MCRmOfX19ame4QAe5MQQR/QkVDqdeVts1u0111x8MEJJI7OwAMczmYqOW60VxVy2U/rul1N+5sWxCI4JuG4sSoPHmxGR9vaq34y6hcttbFwENbKsGiVMRBUnkYE/ymm2q1esurtISwpJBUeZ4nPYrOOfocjkB+j2ncNq2u3hwAGIA9PViBxAI9qRPitrX/pocbenv9UB+IeqXWtI5vNs1X+s1sSAvKhRPIAgAdgB7VU7Np8TO3gHt61aeu2tO7WLdhplBuXcT8I58iz2UZlskk0D1jQ/DS2wbcGkwD5QZwB6471NuNfCaccZf9jnpzizggEc5psvVmClR5dwDY7zx/elXTri3BscMW9cCPvk/pRutsIFkHIgd+2BUFhTlzNfvOK4IuXhnxf8Mi3cgiY3d57V6PqLggN96+fLz8mvQug+LGawFudhhu8e9aJRtaMLVOy8N1dVwSPvS/U9QUzBryvq/UzcuMUJgmQKF1/WXCgA+lcsYHI9Zt6jd3NNXcrABnAGa8b6V4rdWAYx/X+teqp1NGRbgIgifes+V8GrL44ucXQVrr4C5/5oe31hPhkAHB9KSdU6iTEDnNat9esadT8XnmBk/iovH7my9+2qYm8X9QvXChJ2290BfX3qsdX0zXTKjJ7nA9Kc+JfHi3oW3aCheCeft6VVrvVWuMJOPQY/FVxYPbkml0JPNzxuL8m7fSraZu3BxwvP+faurfUrduVt24kAbjk/XNR3NGbhBRdo9WMfWof+2AMu64GnMDA74J7En9M8Qa9FO1bPKmuLpB7a17hiYBaTtHpJP1OSaD1bs7ttBCzgEzjsJPNHaDWJbVgq5yu7nmQYPftQvUdSxAPaPT7Zrkt6Eb1TD7enlQC2Y7f1oa+yJBADc9wYHGfQnB/4ofTK7KMGDOfbFcDTCHk5H2EZkT/neg0CxJ1XVG4J4jFDM11lAaSB8pbmD6E8jFEXiqk7T2+uPftP0ojqOk2FDIZXBZSPlKzAI759OR+tK+xl0Lf2Z/at1N+2J/8AP8j+9ZS2GkEf901epYLbL9l225UAHygGMAZ25xWrfQX+IE1NxbBa3vU3GB4lEDQSUkiM5AzEVxo/EuotIUtPsBBHlGQDkwexnvyDkRUlnoepvj4zzsM+d2EnOQATJMzA75pnb+5y0bNrRWhlrl984A2p7AmZ/E1xa8QvbBFhEtSu3col4kE+Y8TEfQn1qyeHfASu6DUOySGZgRt2hQT6+YmOBGSJppf6GkkaXS7bdsFvisJdgcEtv3BNvmMNnAwIig5UMoFE03TNVqmMK7RksxgD3k/0ppoPCts3UsvfFy87BVtWRukkxBbsfXGPpmrjqukiyVQm1f8AiAuVYSqjbKtCAlgfmmCMgd5Nd63YVAipeNx43Qo2qs/uqBBAxxA+nqiyKTor7TSskHW7nS3IssCQ20oWL22AMHk8YPmWD6GvYOi9fsau0ly06gsoLWyRvQkZVhzgzBiDyK8j8PdJu6m4IVlQYNxx5BjHzEFpMYHc9qb6rwfbKS6FIJccBieFUPvYAcH5fbnNWeRR7/gh7Ll0eoXcCSQB7mKrHVPG2j07NuvoxiAlob2nMyR5R2gGOPx4v13pz2gJe4w/eDqylT2GcER3xSYUPc5LR3tOL2eja7x0brH9msQP4rhn/wDyvEfWq91Tql26T8W9jiBCr9AFFJdCxE+neu9KrMzMpICCSQSMcASPU1BxlKVXo3RlDHjUktsfdP0tlbDuzbneQFEiB2M+559h70f03UkWxvUuvABkn9eKqlm/LSSSTzVs6Rrb1skABlIE4yB3+8UzjukMpa5MZW0spYa6tpt07PM2ATkfWkh6nvB444FWG3dQ9P1KOrB83R6AAjjvMT+K88S5nHNPxS0ThO3Y9sqI3MYFTP1dRb2qcxAqv6jUESGPtFa0Nz0AgZk08YPyLkyx0kPLF+J7n27VE9tm5wPU0Jb1YWeTWX+pzhAQvYc/mi4vwJHIuxqmmtASz/iiB4jKAKkwBVYRHc4Bptb6ZtAN1gntyaV4t7DHPrQ/0HiC44CkzNPeq2LP7LDZcmZBE+tVM6+xZVgqs7RnJEdhPtJH6Un1PXbjfvR7AYFT9jdrQz9TqpbDbuhtr/5Ln1CxMfU8H7URc6tYtKBYs7WHLs25j9+32A7UhS29w8M30BNNLPTmU7ruwQICmCODk9jz2PMVfil2Z3kcujluouxHpUdu3cuHAZhP27n6Dkn70XauWEiF+I3Jnic/b+f6VKvV4AUgKokgD0yIn0prJNfVkVrSPI3MF45PNG6e7bHlHmg8sJHMH29Kr93Vsx/eOfczU9rROR5oX0nkcdv7+nagwaC9T1OGheIE9+D29BS5brs27bhsT+6MDHtAol9CqcyxM5JgYIBgfU+ppYdYq+kAkgR7RnPr/IUraDTC+gdOFzUW1eNjFRJ4JwImf4mE0y8b6m0L5S2srbthFJjC5YCB7N6mg/Ct602rRNhZSd25maVKAvugHaYifMIGfrU2ttrdvm5dhbTEl2LhSwAAIQdyNw8sdoJFQlLdsqo6pFSmsp/8fQfwXfyP/wBayl9z7Mpw+6A+lWr151t6e3LmY2gTjJ8zcfn0q7dN6CtgBnvC5qQ+A2VtiJlFJzcLDB9ATiASd0axZs6L4cEMrFrjqT53UTjGV7AD5oPOal6tr1FlVRLj6iGukKJ2SZAZs5E9p7CZp5ZG0COJJhegFzddZ1a4wQMfL5mds7VKgggCd235ZETEnes6YLUsHDuqsAqltggnaQolVK4MQSBnJzXGkW65+PfubWQfG2M5W3bB8sYO5oAAbccZ9M1/XahrqBkVj8ZzyC0IrCAI7F8iAMhuTNRpt7NC10Z4h1CFrfxLjG4VDbgHwMgCTkT6QcjkAwFun1tpCGtBzkL5iAsiJM5NF6rw+zXId1JChYVfKncJJiWAOcDNA6jpdq2+WdiYwEyfzEAd8QR961Y4pQW9EJyuXVlv0XV9lxbCLuZQ52yqbCTJMnAO0xuAPeJ5pT1PfduO97Vjy7rnw7E3CgA/iwoE8CTjPHmpn0Lw+fgXDLK7ELuuttZ5y0AKxOA2OSZPuOOsWVtM9lCWRFQDasllaFEiTwBw2RJzzUqh5ZROXhC/Ra65dm2/xAomfjZAIkFShgCJn328E4qva7w+r3SiFLVz5dhnaz+2Sy7uwKxMDuKO6mVFwkW/i7fOLgYMD3n09NxBiQYPBKPcHd7hBxG0MMQIAlhmYAzjvn1DVbTD82mhfd6feXJtXFgSTtMcTMxxFNtOgSwEYf8AkIdvWf3R9h29zQuqv3VBHaQDHOZIH6H+tE9F1C3rtpLpI2sDPqAZIz7VfA09sz5Y8dIA1WlNp1aMSDH0M1a+v6y9bP8ApEop8wdSRg5mBz+v0ozqnhm5d1DIBCbsFjiDn71a/F/hi/b6ZbXTgPcBAZgFkpBLQW4ANPLihVb0UvT9bbUWL1q4Q10Iw393Ecn/ADiqhprzblInykEQPQz/AEpv/wBu1Vq4v+jcD+rAjAGw8xjzCCcHETXf/YDbUNeuraB7dyM+sQcGMHg/dKh3YVKaVFbvXS7M7GWYkk+5yaY6HpV64u5UO31OB+tMreq0Vkj4aNdYd2GJHfP9sfmhdb4jvN8h+GPRefXmJH2imV+BXXkL/wCxbATduIo79/7UJfv2EPll2HGIX9TNLLVm7dbAdzyeW/PpTnSeE7rQ1xltLP7xz+O33Ndya7ZyX0QDc6rcPB2jjy4/Wu9GjsQyqz8GYJE557fn0psyaKwMK10/xNBHrjhf0NQa3xW5lbYFte23n8kQMe3pmu5PwjnFeWC3tAdxZ2CA8yZPrnsfzXdrWaa2RFs3COCePqRxOeY7Chen6K7qy8Om5QGh2CzJC+Xt9SYAHJrfTvD1+6AwAVD+8SOOeBmlc09NjKLW0g274kY+VFVVyBHYRj8c0vOpZzBYsZ45+tFt02xaJ+Ld3EGCoIH5gkx9DUadcRP/AB24xHAHfvBzXKSXQHFvtnem6dcb0QerY/Tn8xRbpZt/O25gO5kf/UccHknn6Gk13rDn5SQRIB7+k/X3HHaK1p9LcuZCsRnzHg+vmOJouQvFLoanrIBhVhcyAAvPoFx/wMUz8P6oXb4DfD2xgMeW+UQoU7jmc4wfoavbtg/4Ksnhfp9s3vMpm2VuAwezDaCIgA8z6ClnpBgnY18WLbsXCxuWmBLC2gknaYaIyE27p5EktivOtRc3GYirJ4xvNfm+922TvKKggNHY7QOMfMSSYpB8H/TLd8f2H9ajC62VyJXosfgq8tqzq7oj4vwwi4BhWO1/WJB7jgHnINb17ebv255n/DTjRW2XRHgC9dEdiwSIg/8AsSB2waRan5j9p55jPPv/ALUyEIqysrKJx6X1h7luyFb4TMm6Q2QckgAAjdMtjI81avdQ1jIuwQwgjYpUyoErB7Z/QcDAVvrLakFzvUtItuoEyIBiRv8ANGTjBwRkv11AUPfuvtu/CCjz8MCGPbykKwEyTJOJYVN0aEmA6jxHdLBGRYN1T5twLZ27VnMSJkkZ7VKviC9bZwQBbtkwCConmSiwZzIDEdpg1FY1lhlJSWO8bWuKYmS25RwYYkARjcZmmekGlZfh3nRhsa47DsWB2gngNJHqZgY5rnvoK0VLVdTuXQxLTJ5EgnOOTA+gonw7q3V94BYqIUsDGOO479v7Zw9Ut21gKuB2iJIxknJ9xFa0fW9zbbr7bS7gCiAsd3YEjkd3mYAj1GibVVRGCd76H2q8T3jPmVQxY7CwIZNsKNwGEkbpHr9Kqum1V+8Wm55dymFWFLvEeVRnyqIUD04otdEgRnBDs2H+LygyAd6vOeIAOPfbPHV9Xpwiv8IScpbUsEVRCye5kAxwZzxFZ1JXVFnGT3ZnU9VelpbdtDKVJIkEyAY5A9J/dHBpJqNYW3ZkA4EAASMwM/zobXa97hJMCSD5cDHGBgRUCvtp5VWhISaeyc3jk9/8/wA+1C2mggjBnn0rkmsFGOic3ydnoHR/GF2yjNe1KMQB8MKquTHaQMcjkjih+q/9RtRqGG+RbRcJOCexYACT/QVSYJOJqwdJ8LG4u+7cW2noCCxyR6wM00t7FTZH13r/AMa47puXexaCeJ7e9Kh8W8/79xzk8seck/c1bdF0GwbbXERrirI3MT5mEeVVWNxMjgH3INW/QWrVofDtWw8bdsgL5nA/ckGc95+UznFTtY0VqWR2yh9I8F37w3N/poOScntz2HPcirDp/B1hY2B7rhN8vItkkSu0BZbJzuIwD9BddZZ1F1VIlWO1Yjbgwz7RuEAKIM/WOIG/abSXiq31cIolVRoDBg1zaNxDgrHJYrI5J8yPM30VjgS7ONB4bYW4K7CABttgLO4mWHmIA29oPHeJMl/ountFLdy38W4WDbidz7SCAeVWZ7ROQT2Fda7X3WUJbDoh8ggHzbSQI2RiCBOARP0oXSoQpCNDWptsdkgsYaBI2tIUgk+UbSIJM1Hk/LLcV2kKtZ1PSfENldHplJDjzKWdgfKCp2giRMQQQScCJrL/AID0wi4tt0Qpuh38qwCeSfOTIws5Ax6la/pws2CJIuFklwoKsTLSx2llUdoMv5vpS7xIb+oQqCfI6pcIMIVG/wCdiQQoBIwCJwZOaKT7i6EbSXxIL6ba02n1Vq6LZGnAPkO3c7H4ijcgyRIBGMgcGkfX+nXbly7dN12S4xPkEbiQPlB5HABAg7Y/dmt6ZfhKPiAIdwRWgELuC3FgfMxK7WmTAeABNL/FPX4cpaImEBuyCxhQrL5QFCziFxgZoJSv7jvjx+wn1Phi6otkcPI8wIggxBOVM4gAkyYia7t+HCrRdcCACwXkZjvH5/5oFtc7BFe45RZhcws+k/5zQuovEkwxIMTJmeOfXj+VXjy8mXIoLcSzafp1trkWVDxHB3EAcsR35GR+k0N1LUkc+USfp6kDtPb7imfgF/g2r10bQX/0ZMeVWVp3TzLRCLklZOBlJ4n1O9+YQE7FE4BJY7gcqcjAEekxJZS3Qj6sU2dQVPAI9CMfirz4a1jro71zy7r1zaWxvAUT5TyMkkk45qh2VBIBbaO5gn9B/n0r0PqKLa0tuzaBX4Sb2Z4DMzeYggHA+YAifrBk9J9IESk9YbzlZEDsMAHg/jih1uErtGciPeo77EsSeSST9e/GPxRvh+xv1Fpdu8bwxWJlV8zCJE+UHuKLAPes3jZt6ezLBrFvzAmCtwsbjLE/usefQ5EiqkTNN/EOpNy673DLkCNsATgTEcQDxHIxzSeuQDKysrKJxY7auXSPJcLT5iIC8kkgz37nEc+jjqGiRQlxnlB5jPm3mACY4gsPlJ4gk5k5WV3JleK6N2LW9grOVQWt7NtIJBIRUGMMWbtnETiuOqdOfbtwo3GFPlPfAz78sRH6VlZXKTCoord6wO30iJz7GSD+fvUmisOjq2EGSrEqMgEiJ/HpnNZWV0puhljVghdP/k0/M3PpxMenf1qO/cLASZHA9h6D2zWVlIwLoi+GRntUdarKMXYk1XRldA1lZTEyQXm4H6CrZ0fwPrPjWjesRZDq1wuy7du4BgYacgwQMxnAEjKyky5GiuHFGWz0nTdKBUXm221+IHUCLYVQoFsKgYqAVHoQZbAG2iX+DpRtW0rXAThBtiQZGMsNwOMxjiaysqHzPZp6BtZfvXwVc7LQBXyysjBgT885UAAcE54rLWgtBmt2ztZgbrsQCQo2kmThe6rkgCIwc7rKF3oKRFrb7ByjOESyvyq0MXWRt+IwAHEE/QADmkXV77apgjMLfBa0rbnHzE4kxggwYUkjgRGVlHikNbaIEvOLd1kVbBILbD542Qd+0ghfOIEcQeBzNaT4jWba6aZSzva8zIHPw2cqVkL8NWdVmBj/ANia1WUnJhpC/wAQeHRdv3Phj4m0W1BUwMKLa5AJIlO8GTEGCRrr13SPbLWiksLau5PmblrhNuPKdxBAkTsMQFzlZTK32IkvoIOp6azaW1cNtWJLbrQ3jGCsmcckRn5TPNKtc1hmDKpQNulA27Z6ROSPv96ysqmL4lZHK68Fn6HeT/t7Wl2q5LtdlQWdVEoFlgSWG5cYG0yJzVN1zS7GZkzMzzmJPMcfatVlVS2Rl0TdH0Pxr1u1Mb2UHMYJE5OOJOfSr31q5Y1N+411zb04V7o7O8AeTMGSSBMHhuK1WUk+6DD6nnupje20krJgnmO0xVo8BWQGv6g7f9K2QAQSSz4O0D+G2HYzIABkVlZTT1EVbYn65ayHBXaTAE+b1kj09PpSqsrKaPQH2ZWVlZRAf//Z"/>
          <p:cNvSpPr>
            <a:spLocks noChangeAspect="1" noChangeArrowheads="1"/>
          </p:cNvSpPr>
          <p:nvPr/>
        </p:nvSpPr>
        <p:spPr bwMode="auto">
          <a:xfrm>
            <a:off x="762000" y="1371600"/>
            <a:ext cx="6981825" cy="47148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3276600" y="2743200"/>
            <a:ext cx="2767874" cy="584775"/>
          </a:xfrm>
          <a:prstGeom prst="rect">
            <a:avLst/>
          </a:prstGeom>
          <a:noFill/>
        </p:spPr>
        <p:txBody>
          <a:bodyPr wrap="none" rtlCol="0">
            <a:spAutoFit/>
          </a:bodyPr>
          <a:lstStyle/>
          <a:p>
            <a:r>
              <a:rPr lang="en-US" sz="3200" b="1" dirty="0" smtClean="0">
                <a:solidFill>
                  <a:srgbClr val="FF0000"/>
                </a:solidFill>
                <a:latin typeface="Arial" panose="020B0604020202020204" pitchFamily="34" charset="0"/>
                <a:cs typeface="Arial" panose="020B0604020202020204" pitchFamily="34" charset="0"/>
              </a:rPr>
              <a:t>DNA Damage</a:t>
            </a:r>
            <a:endParaRPr lang="en-US" sz="3200" b="1" dirty="0">
              <a:solidFill>
                <a:srgbClr val="FF0000"/>
              </a:solidFill>
              <a:latin typeface="Arial" panose="020B0604020202020204" pitchFamily="34" charset="0"/>
              <a:cs typeface="Arial" panose="020B0604020202020204" pitchFamily="34" charset="0"/>
            </a:endParaRPr>
          </a:p>
        </p:txBody>
      </p:sp>
      <p:sp>
        <p:nvSpPr>
          <p:cNvPr id="9" name="AutoShape 25" descr="data:image/jpeg;base64,/9j/4AAQSkZJRgABAQAAAQABAAD/2wCEAAkGBw0NDg0MDA0NDg0NDQ0MDQ4ODQ8MDA8NFBEWFxQRFRMYHSggGBolGxUTITEhJSkrLi4uFx8zODMsNygtMCsBCgoKDg0NGxAPGiwhHRwsLzcsKzc3LDQsLCwsNCstNCwsLCwzLDAsLCsxKywsKywrMSwsKysrKysrLCsrKysrN//AABEIALMBGQMBIgACEQEDEQH/xAAbAAEBAAMBAQEAAAAAAAAAAAAAAQIDBAUGB//EADoQAAIBAgIHBgMGBQUAAAAAAAABAgMRBCESFDFBUVKRBQYiYXGhE4HBFRYyYnKxJEKi0eEjM1Rjkv/EABkBAQADAQEAAAAAAAAAAAAAAAABAgMFBP/EAB4RAQEAAgICAwAAAAAAAAAAAAABAgMRUQQUEyEx/9oADAMBAAIRAxEAPwD9wAAFBABQQAUEAFBCgAAAAAAAAAABGVAAAAAI0UAaJK79DKm9wks3uuHnvs/3A2JhmEZGQGFWdrcWY01dt+f0NVSV5xe5XRtovJ+twM27FUk9gMXTW2OT9gNlxc1xlfaZgW5TEyAgAAFIAAAAAAAUhQAAAAAAAAAAAAAAAAAAAxZrnTv5cDcYgaJSlHar+js+hmqiae3Y8mZtGuUcnbgwOWpLRUJLjn8zfg3eN/N9DTUXhivOK9jPDO2W64HXkY/EV7FTNFSaTSyTk7LcBsaNiJFlAFCRQIUgAAFAgAAAAAUhQAAAAAAAAAAAAAAAQCgAAAAI0YLZL5o2GuTsn6AaYq9vkzD4X4kn/N9DdS3egjk/XIDXC7ipRfsYRwt56crt7r5JfIzXgqKK2VE7fqRvs+K9QLFWyKipFAAACAAAUgApCkAAAAUhQAAAAAAAAAAAAAAAABLlPNxWKaqaGk4xSi8trbA9G5Tip172s+pvhWvk8gNjZrrPwv0svU2XNOIeyPHP5IDKhv6ItTIYfZfjctRXvxA58XshLllF9Tqi738smcuJzivNq50xWfqlcDMAAACAAUAQoAAhQBAUAQoIBQQAUAAAQAUEAFBABQQAU8zEU0sRGUknGUcrq6uj0jTiaHxI2vZp3T4MDz6lO9STf4VZJbLZLMRUs7N5bw5u9pJqccnwaNnZtZWlTk7SUr55XTYGzDOUk03mnZmutJ6e17orhfeSrUVOonFp6S0bblwM8FDSlpPNR38ZAdcFZJcEkRzX+TY0rbDjrpqyi34pKK4oC1ZRvFKV7t3sdkTj+HDK1vwyztm3fbc7I/RAZAgAoIAKAAAAAAAAAAAAAgKQAAAAAAFIAAAAAACkKQDXVoxltSvx3nNPCeV/TadoA8SvTenTVrf6lvM9aEdFWWxbDgnG+JhHctKfrkegBWzmpu9W3LDS+bdv7nQzlwWdWtLclCH1YG9YaKk5557r5XN4AAAAAABQAAAAAAAAAAIUgAAAACgQAAAAAAAAAAAAAAAHnY5aFehPc9Km/W2R2RuXEUlUi4PY180+Jqw024q+2N4y9UwM6mw19nwtDS3yk5P9voZ4h+CT4Rf7GeHVoQX5V+wGwAAAAAAAFAAAAlwDYued2n2mqDjHQcnJOW2ysjin2/ZJ/C2/n2ep58/K14ZcWtcdOeU5ke9cXPnvvH/1f1ov3idr/C/rVyvuau1vW2dPoLi58/8AeF7qW6/40ZLvA7aXwlb9auPc09nrbOnu3FzwfvA7OXwsl+dG/BdrTrS0fhKKsm7yd9Hisi2Pla8rxL+oy8fOTmx7CBz6w+X3DxD5V1PRwxdAOZYl8q6l1l8vuB0A59ZfL7jWHy+4HQDn1h8vuHiHyrqB0A5tYfKuo1l8q6gdIObWXyrqNZfKuoHSDm1h8q6jWXyrqB0mi2jN5ZTs/mYPFPlXU8TtvvIsJUoKdPShUmo+Gfj0stitntCZLfx7uKXgl+l/szfHYjxqvbdPRScZ3mkkrxtm7bWerh60ZxjKOaa4p571kDhtAAQAAAAAKAABGUjA+L764x0q1BcaUm//AFwPm/tXdey9j6bvt2JXxVSlUoQlPQpyg7OKt4r72fNPurjbP+GqrK34oTz65HE8jTllttkrs+NnrmqS37SPa/hcY2te8nbMj7SyupJ39jGPdftCN0sPUs9ucWmY/dXHbsNUXkrWXuY/Bn1W/wAmvuNse1bbHua6iHaV7pJO/rkan3Wx188NW+Si/qX7rY/dh6i9LL6kXRn1U/Jq7jZU7R87PY7u56ndbtj+IdJyvpxdldvYmzxZd1cd/wAep0X9z0+7fd7E0a6nVw9ROzUZaK8GTvd38z0ePqymyWysPIzwuu8WPstaM1iVvZxvs+tyy6IPs+tZ+GXsjt8uK7Nbj5GOuRucMezK/LLqg+zK/LLqiB6GtxGtx4o4Ps7EckuqD7Or8kuqLcQd+tx4l1lcUcH2bX5ZdUX7Or8suqIo7tZXEa1E4H2fiOSXVDUK/JLqgO/WUya1E4VgcQv5JexisBX5J+w4Ho6yuJNYjxPP1HEckvYajiOSXsOB6DxEbbT4XvX2jTp1KU52vD4kIycXNJyivE0ul91z6l4HE7oS9j53vF3Tx2LdJYeMYNOTc6srRV1saV2VyaaspL9s49pRnCSipyhKmkt101mlxtmfXd1IpYOk0l4pVptqLhdyqzd2uOy73ny3Y3c/G0lo16lFaH+2oOUlstv2bWfeYWjGnThTirRhFRS9EIbLOfptABLMAAAAACkAFAAAAAAAAIUgAAAAAAAQAAAAAAAAAAAAAAAAAAAAAAAAAAAAAAKAQCgAACFAAEAAAAAAAAAAAAAAAAAAAAAAAAAAAAAAAAAAAAAAKAAAAAAAAQoAgAAAAAAAAAAAAAAAAAAAAAAAAAAAAAAAAAA//9k="/>
          <p:cNvSpPr>
            <a:spLocks noChangeAspect="1" noChangeArrowheads="1"/>
          </p:cNvSpPr>
          <p:nvPr/>
        </p:nvSpPr>
        <p:spPr bwMode="auto">
          <a:xfrm>
            <a:off x="155575" y="-1355725"/>
            <a:ext cx="4438650" cy="2838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4" name="Group 3"/>
          <p:cNvGrpSpPr/>
          <p:nvPr/>
        </p:nvGrpSpPr>
        <p:grpSpPr>
          <a:xfrm>
            <a:off x="62837" y="167829"/>
            <a:ext cx="8771945" cy="3373115"/>
            <a:chOff x="118544" y="1011695"/>
            <a:chExt cx="8644456" cy="3220191"/>
          </a:xfrm>
        </p:grpSpPr>
        <p:pic>
          <p:nvPicPr>
            <p:cNvPr id="3075" name="Picture 3" descr="C:\Users\Aditi\AppData\Local\Microsoft\Windows\Temporary Internet Files\Content.IE5\9YE95Q5T\smokestack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0825" y="2752790"/>
              <a:ext cx="2162175" cy="1376334"/>
            </a:xfrm>
            <a:prstGeom prst="ellipse">
              <a:avLst/>
            </a:prstGeom>
            <a:noFill/>
            <a:extLst>
              <a:ext uri="{909E8E84-426E-40DD-AFC4-6F175D3DCCD1}">
                <a14:hiddenFill xmlns:a14="http://schemas.microsoft.com/office/drawing/2010/main">
                  <a:solidFill>
                    <a:srgbClr val="FFFFFF"/>
                  </a:solidFill>
                </a14:hiddenFill>
              </a:ext>
            </a:extLst>
          </p:spPr>
        </p:pic>
        <p:pic>
          <p:nvPicPr>
            <p:cNvPr id="3084"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6971" y="1011695"/>
              <a:ext cx="2333273" cy="1572609"/>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95" name="Picture 23" descr="http://i.telegraph.co.uk/multimedia/archive/02195/carExhaust_2195976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40386" y="1029376"/>
              <a:ext cx="2393814" cy="1554928"/>
            </a:xfrm>
            <a:prstGeom prst="ellipse">
              <a:avLst/>
            </a:prstGeom>
            <a:noFill/>
            <a:extLst>
              <a:ext uri="{909E8E84-426E-40DD-AFC4-6F175D3DCCD1}">
                <a14:hiddenFill xmlns:a14="http://schemas.microsoft.com/office/drawing/2010/main">
                  <a:solidFill>
                    <a:srgbClr val="FFFFFF"/>
                  </a:solidFill>
                </a14:hiddenFill>
              </a:ext>
            </a:extLst>
          </p:spPr>
        </p:pic>
        <p:pic>
          <p:nvPicPr>
            <p:cNvPr id="3101" name="Picture 29" descr="https://encrypted-tbn1.gstatic.com/images?q=tbn:ANd9GcRH5kVbwcKTgKu8RLPuDwedCUiaiaCjUYTZW6SHRCPvBtwb5CBVRQ"/>
            <p:cNvPicPr>
              <a:picLocks noChangeAspect="1" noChangeArrowheads="1"/>
            </p:cNvPicPr>
            <p:nvPr/>
          </p:nvPicPr>
          <p:blipFill rotWithShape="1">
            <a:blip r:embed="rId6">
              <a:extLst>
                <a:ext uri="{28A0092B-C50C-407E-A947-70E740481C1C}">
                  <a14:useLocalDpi xmlns:a14="http://schemas.microsoft.com/office/drawing/2010/main" val="0"/>
                </a:ext>
              </a:extLst>
            </a:blip>
            <a:srcRect l="13376" t="30984" r="9569"/>
            <a:stretch/>
          </p:blipFill>
          <p:spPr bwMode="auto">
            <a:xfrm>
              <a:off x="118544" y="2752790"/>
              <a:ext cx="2319856" cy="1479096"/>
            </a:xfrm>
            <a:prstGeom prst="ellipse">
              <a:avLst/>
            </a:prstGeom>
            <a:noFill/>
            <a:extLst>
              <a:ext uri="{909E8E84-426E-40DD-AFC4-6F175D3DCCD1}">
                <a14:hiddenFill xmlns:a14="http://schemas.microsoft.com/office/drawing/2010/main">
                  <a:solidFill>
                    <a:srgbClr val="FFFFFF"/>
                  </a:solidFill>
                </a14:hiddenFill>
              </a:ext>
            </a:extLst>
          </p:spPr>
        </p:pic>
      </p:grpSp>
      <p:grpSp>
        <p:nvGrpSpPr>
          <p:cNvPr id="20" name="Group 19"/>
          <p:cNvGrpSpPr/>
          <p:nvPr/>
        </p:nvGrpSpPr>
        <p:grpSpPr>
          <a:xfrm rot="405799">
            <a:off x="2915350" y="3243089"/>
            <a:ext cx="3367120" cy="914428"/>
            <a:chOff x="2751962" y="4005943"/>
            <a:chExt cx="4060372" cy="1067028"/>
          </a:xfrm>
        </p:grpSpPr>
        <p:grpSp>
          <p:nvGrpSpPr>
            <p:cNvPr id="17" name="Group 16"/>
            <p:cNvGrpSpPr/>
            <p:nvPr/>
          </p:nvGrpSpPr>
          <p:grpSpPr>
            <a:xfrm>
              <a:off x="2751962" y="4005943"/>
              <a:ext cx="4060372" cy="1067028"/>
              <a:chOff x="2013857" y="4931001"/>
              <a:chExt cx="4060372" cy="1067028"/>
            </a:xfrm>
          </p:grpSpPr>
          <p:sp>
            <p:nvSpPr>
              <p:cNvPr id="15" name="Freeform 14"/>
              <p:cNvSpPr/>
              <p:nvPr/>
            </p:nvSpPr>
            <p:spPr>
              <a:xfrm>
                <a:off x="2373086" y="5007429"/>
                <a:ext cx="3494314" cy="990600"/>
              </a:xfrm>
              <a:custGeom>
                <a:avLst/>
                <a:gdLst>
                  <a:gd name="connsiteX0" fmla="*/ 0 w 3494314"/>
                  <a:gd name="connsiteY0" fmla="*/ 990600 h 990600"/>
                  <a:gd name="connsiteX1" fmla="*/ 217714 w 3494314"/>
                  <a:gd name="connsiteY1" fmla="*/ 402771 h 990600"/>
                  <a:gd name="connsiteX2" fmla="*/ 859971 w 3494314"/>
                  <a:gd name="connsiteY2" fmla="*/ 881742 h 990600"/>
                  <a:gd name="connsiteX3" fmla="*/ 1251857 w 3494314"/>
                  <a:gd name="connsiteY3" fmla="*/ 326571 h 990600"/>
                  <a:gd name="connsiteX4" fmla="*/ 1872343 w 3494314"/>
                  <a:gd name="connsiteY4" fmla="*/ 881742 h 990600"/>
                  <a:gd name="connsiteX5" fmla="*/ 2340428 w 3494314"/>
                  <a:gd name="connsiteY5" fmla="*/ 152400 h 990600"/>
                  <a:gd name="connsiteX6" fmla="*/ 3058885 w 3494314"/>
                  <a:gd name="connsiteY6" fmla="*/ 762000 h 990600"/>
                  <a:gd name="connsiteX7" fmla="*/ 3494314 w 3494314"/>
                  <a:gd name="connsiteY7" fmla="*/ 0 h 990600"/>
                  <a:gd name="connsiteX8" fmla="*/ 3494314 w 3494314"/>
                  <a:gd name="connsiteY8" fmla="*/ 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4314" h="990600">
                    <a:moveTo>
                      <a:pt x="0" y="990600"/>
                    </a:moveTo>
                    <a:cubicBezTo>
                      <a:pt x="37193" y="705757"/>
                      <a:pt x="74386" y="420914"/>
                      <a:pt x="217714" y="402771"/>
                    </a:cubicBezTo>
                    <a:cubicBezTo>
                      <a:pt x="361043" y="384628"/>
                      <a:pt x="687614" y="894442"/>
                      <a:pt x="859971" y="881742"/>
                    </a:cubicBezTo>
                    <a:cubicBezTo>
                      <a:pt x="1032328" y="869042"/>
                      <a:pt x="1083128" y="326571"/>
                      <a:pt x="1251857" y="326571"/>
                    </a:cubicBezTo>
                    <a:cubicBezTo>
                      <a:pt x="1420586" y="326571"/>
                      <a:pt x="1690915" y="910770"/>
                      <a:pt x="1872343" y="881742"/>
                    </a:cubicBezTo>
                    <a:cubicBezTo>
                      <a:pt x="2053771" y="852714"/>
                      <a:pt x="2142671" y="172357"/>
                      <a:pt x="2340428" y="152400"/>
                    </a:cubicBezTo>
                    <a:cubicBezTo>
                      <a:pt x="2538185" y="132443"/>
                      <a:pt x="2866571" y="787400"/>
                      <a:pt x="3058885" y="762000"/>
                    </a:cubicBezTo>
                    <a:cubicBezTo>
                      <a:pt x="3251199" y="736600"/>
                      <a:pt x="3494314" y="0"/>
                      <a:pt x="3494314" y="0"/>
                    </a:cubicBezTo>
                    <a:lnTo>
                      <a:pt x="3494314" y="0"/>
                    </a:lnTo>
                  </a:path>
                </a:pathLst>
              </a:cu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2013857" y="4931001"/>
                <a:ext cx="4060372" cy="1034373"/>
              </a:xfrm>
              <a:custGeom>
                <a:avLst/>
                <a:gdLst>
                  <a:gd name="connsiteX0" fmla="*/ 0 w 4060372"/>
                  <a:gd name="connsiteY0" fmla="*/ 566285 h 1034373"/>
                  <a:gd name="connsiteX1" fmla="*/ 642257 w 4060372"/>
                  <a:gd name="connsiteY1" fmla="*/ 990828 h 1034373"/>
                  <a:gd name="connsiteX2" fmla="*/ 990600 w 4060372"/>
                  <a:gd name="connsiteY2" fmla="*/ 348570 h 1034373"/>
                  <a:gd name="connsiteX3" fmla="*/ 1611086 w 4060372"/>
                  <a:gd name="connsiteY3" fmla="*/ 1034370 h 1034373"/>
                  <a:gd name="connsiteX4" fmla="*/ 1992086 w 4060372"/>
                  <a:gd name="connsiteY4" fmla="*/ 337685 h 1034373"/>
                  <a:gd name="connsiteX5" fmla="*/ 2775857 w 4060372"/>
                  <a:gd name="connsiteY5" fmla="*/ 903742 h 1034373"/>
                  <a:gd name="connsiteX6" fmla="*/ 3233057 w 4060372"/>
                  <a:gd name="connsiteY6" fmla="*/ 228 h 1034373"/>
                  <a:gd name="connsiteX7" fmla="*/ 4060372 w 4060372"/>
                  <a:gd name="connsiteY7" fmla="*/ 1001713 h 1034373"/>
                  <a:gd name="connsiteX8" fmla="*/ 4060372 w 4060372"/>
                  <a:gd name="connsiteY8" fmla="*/ 1001713 h 1034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60372" h="1034373">
                    <a:moveTo>
                      <a:pt x="0" y="566285"/>
                    </a:moveTo>
                    <a:cubicBezTo>
                      <a:pt x="238578" y="796699"/>
                      <a:pt x="477157" y="1027114"/>
                      <a:pt x="642257" y="990828"/>
                    </a:cubicBezTo>
                    <a:cubicBezTo>
                      <a:pt x="807357" y="954542"/>
                      <a:pt x="829129" y="341313"/>
                      <a:pt x="990600" y="348570"/>
                    </a:cubicBezTo>
                    <a:cubicBezTo>
                      <a:pt x="1152071" y="355827"/>
                      <a:pt x="1444172" y="1036184"/>
                      <a:pt x="1611086" y="1034370"/>
                    </a:cubicBezTo>
                    <a:cubicBezTo>
                      <a:pt x="1778000" y="1032556"/>
                      <a:pt x="1797958" y="359456"/>
                      <a:pt x="1992086" y="337685"/>
                    </a:cubicBezTo>
                    <a:cubicBezTo>
                      <a:pt x="2186214" y="315914"/>
                      <a:pt x="2569029" y="959985"/>
                      <a:pt x="2775857" y="903742"/>
                    </a:cubicBezTo>
                    <a:cubicBezTo>
                      <a:pt x="2982685" y="847499"/>
                      <a:pt x="3018971" y="-16100"/>
                      <a:pt x="3233057" y="228"/>
                    </a:cubicBezTo>
                    <a:cubicBezTo>
                      <a:pt x="3447143" y="16556"/>
                      <a:pt x="4060372" y="1001713"/>
                      <a:pt x="4060372" y="1001713"/>
                    </a:cubicBezTo>
                    <a:lnTo>
                      <a:pt x="4060372" y="1001713"/>
                    </a:lnTo>
                  </a:path>
                </a:pathLst>
              </a:cu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18"/>
            <p:cNvSpPr/>
            <p:nvPr/>
          </p:nvSpPr>
          <p:spPr>
            <a:xfrm>
              <a:off x="3211286" y="4604657"/>
              <a:ext cx="81379" cy="359257"/>
            </a:xfrm>
            <a:custGeom>
              <a:avLst/>
              <a:gdLst>
                <a:gd name="connsiteX0" fmla="*/ 0 w 81379"/>
                <a:gd name="connsiteY0" fmla="*/ 0 h 359257"/>
                <a:gd name="connsiteX1" fmla="*/ 10885 w 81379"/>
                <a:gd name="connsiteY1" fmla="*/ 65314 h 359257"/>
                <a:gd name="connsiteX2" fmla="*/ 32657 w 81379"/>
                <a:gd name="connsiteY2" fmla="*/ 97972 h 359257"/>
                <a:gd name="connsiteX3" fmla="*/ 43543 w 81379"/>
                <a:gd name="connsiteY3" fmla="*/ 206829 h 359257"/>
                <a:gd name="connsiteX4" fmla="*/ 54428 w 81379"/>
                <a:gd name="connsiteY4" fmla="*/ 293914 h 359257"/>
                <a:gd name="connsiteX5" fmla="*/ 65314 w 81379"/>
                <a:gd name="connsiteY5" fmla="*/ 359229 h 359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79" h="359257">
                  <a:moveTo>
                    <a:pt x="0" y="0"/>
                  </a:moveTo>
                  <a:cubicBezTo>
                    <a:pt x="3628" y="21771"/>
                    <a:pt x="3905" y="44375"/>
                    <a:pt x="10885" y="65314"/>
                  </a:cubicBezTo>
                  <a:cubicBezTo>
                    <a:pt x="15022" y="77726"/>
                    <a:pt x="29715" y="85224"/>
                    <a:pt x="32657" y="97972"/>
                  </a:cubicBezTo>
                  <a:cubicBezTo>
                    <a:pt x="40857" y="133505"/>
                    <a:pt x="39516" y="170585"/>
                    <a:pt x="43543" y="206829"/>
                  </a:cubicBezTo>
                  <a:cubicBezTo>
                    <a:pt x="46774" y="235904"/>
                    <a:pt x="48298" y="265309"/>
                    <a:pt x="54428" y="293914"/>
                  </a:cubicBezTo>
                  <a:cubicBezTo>
                    <a:pt x="69162" y="362671"/>
                    <a:pt x="100444" y="359229"/>
                    <a:pt x="65314" y="359229"/>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292665" y="4523130"/>
              <a:ext cx="100297" cy="408128"/>
            </a:xfrm>
            <a:custGeom>
              <a:avLst/>
              <a:gdLst>
                <a:gd name="connsiteX0" fmla="*/ 0 w 81379"/>
                <a:gd name="connsiteY0" fmla="*/ 0 h 359257"/>
                <a:gd name="connsiteX1" fmla="*/ 10885 w 81379"/>
                <a:gd name="connsiteY1" fmla="*/ 65314 h 359257"/>
                <a:gd name="connsiteX2" fmla="*/ 32657 w 81379"/>
                <a:gd name="connsiteY2" fmla="*/ 97972 h 359257"/>
                <a:gd name="connsiteX3" fmla="*/ 43543 w 81379"/>
                <a:gd name="connsiteY3" fmla="*/ 206829 h 359257"/>
                <a:gd name="connsiteX4" fmla="*/ 54428 w 81379"/>
                <a:gd name="connsiteY4" fmla="*/ 293914 h 359257"/>
                <a:gd name="connsiteX5" fmla="*/ 65314 w 81379"/>
                <a:gd name="connsiteY5" fmla="*/ 359229 h 359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79" h="359257">
                  <a:moveTo>
                    <a:pt x="0" y="0"/>
                  </a:moveTo>
                  <a:cubicBezTo>
                    <a:pt x="3628" y="21771"/>
                    <a:pt x="3905" y="44375"/>
                    <a:pt x="10885" y="65314"/>
                  </a:cubicBezTo>
                  <a:cubicBezTo>
                    <a:pt x="15022" y="77726"/>
                    <a:pt x="29715" y="85224"/>
                    <a:pt x="32657" y="97972"/>
                  </a:cubicBezTo>
                  <a:cubicBezTo>
                    <a:pt x="40857" y="133505"/>
                    <a:pt x="39516" y="170585"/>
                    <a:pt x="43543" y="206829"/>
                  </a:cubicBezTo>
                  <a:cubicBezTo>
                    <a:pt x="46774" y="235904"/>
                    <a:pt x="48298" y="265309"/>
                    <a:pt x="54428" y="293914"/>
                  </a:cubicBezTo>
                  <a:cubicBezTo>
                    <a:pt x="69162" y="362671"/>
                    <a:pt x="100444" y="359229"/>
                    <a:pt x="65314" y="359229"/>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3423821" y="4495800"/>
              <a:ext cx="81379" cy="359257"/>
            </a:xfrm>
            <a:custGeom>
              <a:avLst/>
              <a:gdLst>
                <a:gd name="connsiteX0" fmla="*/ 0 w 81379"/>
                <a:gd name="connsiteY0" fmla="*/ 0 h 359257"/>
                <a:gd name="connsiteX1" fmla="*/ 10885 w 81379"/>
                <a:gd name="connsiteY1" fmla="*/ 65314 h 359257"/>
                <a:gd name="connsiteX2" fmla="*/ 32657 w 81379"/>
                <a:gd name="connsiteY2" fmla="*/ 97972 h 359257"/>
                <a:gd name="connsiteX3" fmla="*/ 43543 w 81379"/>
                <a:gd name="connsiteY3" fmla="*/ 206829 h 359257"/>
                <a:gd name="connsiteX4" fmla="*/ 54428 w 81379"/>
                <a:gd name="connsiteY4" fmla="*/ 293914 h 359257"/>
                <a:gd name="connsiteX5" fmla="*/ 65314 w 81379"/>
                <a:gd name="connsiteY5" fmla="*/ 359229 h 359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79" h="359257">
                  <a:moveTo>
                    <a:pt x="0" y="0"/>
                  </a:moveTo>
                  <a:cubicBezTo>
                    <a:pt x="3628" y="21771"/>
                    <a:pt x="3905" y="44375"/>
                    <a:pt x="10885" y="65314"/>
                  </a:cubicBezTo>
                  <a:cubicBezTo>
                    <a:pt x="15022" y="77726"/>
                    <a:pt x="29715" y="85224"/>
                    <a:pt x="32657" y="97972"/>
                  </a:cubicBezTo>
                  <a:cubicBezTo>
                    <a:pt x="40857" y="133505"/>
                    <a:pt x="39516" y="170585"/>
                    <a:pt x="43543" y="206829"/>
                  </a:cubicBezTo>
                  <a:cubicBezTo>
                    <a:pt x="46774" y="235904"/>
                    <a:pt x="48298" y="265309"/>
                    <a:pt x="54428" y="293914"/>
                  </a:cubicBezTo>
                  <a:cubicBezTo>
                    <a:pt x="69162" y="362671"/>
                    <a:pt x="100444" y="359229"/>
                    <a:pt x="65314" y="359229"/>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3652421" y="4419600"/>
              <a:ext cx="81379" cy="359257"/>
            </a:xfrm>
            <a:custGeom>
              <a:avLst/>
              <a:gdLst>
                <a:gd name="connsiteX0" fmla="*/ 0 w 81379"/>
                <a:gd name="connsiteY0" fmla="*/ 0 h 359257"/>
                <a:gd name="connsiteX1" fmla="*/ 10885 w 81379"/>
                <a:gd name="connsiteY1" fmla="*/ 65314 h 359257"/>
                <a:gd name="connsiteX2" fmla="*/ 32657 w 81379"/>
                <a:gd name="connsiteY2" fmla="*/ 97972 h 359257"/>
                <a:gd name="connsiteX3" fmla="*/ 43543 w 81379"/>
                <a:gd name="connsiteY3" fmla="*/ 206829 h 359257"/>
                <a:gd name="connsiteX4" fmla="*/ 54428 w 81379"/>
                <a:gd name="connsiteY4" fmla="*/ 293914 h 359257"/>
                <a:gd name="connsiteX5" fmla="*/ 65314 w 81379"/>
                <a:gd name="connsiteY5" fmla="*/ 359229 h 359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79" h="359257">
                  <a:moveTo>
                    <a:pt x="0" y="0"/>
                  </a:moveTo>
                  <a:cubicBezTo>
                    <a:pt x="3628" y="21771"/>
                    <a:pt x="3905" y="44375"/>
                    <a:pt x="10885" y="65314"/>
                  </a:cubicBezTo>
                  <a:cubicBezTo>
                    <a:pt x="15022" y="77726"/>
                    <a:pt x="29715" y="85224"/>
                    <a:pt x="32657" y="97972"/>
                  </a:cubicBezTo>
                  <a:cubicBezTo>
                    <a:pt x="40857" y="133505"/>
                    <a:pt x="39516" y="170585"/>
                    <a:pt x="43543" y="206829"/>
                  </a:cubicBezTo>
                  <a:cubicBezTo>
                    <a:pt x="46774" y="235904"/>
                    <a:pt x="48298" y="265309"/>
                    <a:pt x="54428" y="293914"/>
                  </a:cubicBezTo>
                  <a:cubicBezTo>
                    <a:pt x="69162" y="362671"/>
                    <a:pt x="100444" y="359229"/>
                    <a:pt x="65314" y="359229"/>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3739507" y="4343400"/>
              <a:ext cx="81379" cy="511657"/>
            </a:xfrm>
            <a:custGeom>
              <a:avLst/>
              <a:gdLst>
                <a:gd name="connsiteX0" fmla="*/ 0 w 81379"/>
                <a:gd name="connsiteY0" fmla="*/ 0 h 359257"/>
                <a:gd name="connsiteX1" fmla="*/ 10885 w 81379"/>
                <a:gd name="connsiteY1" fmla="*/ 65314 h 359257"/>
                <a:gd name="connsiteX2" fmla="*/ 32657 w 81379"/>
                <a:gd name="connsiteY2" fmla="*/ 97972 h 359257"/>
                <a:gd name="connsiteX3" fmla="*/ 43543 w 81379"/>
                <a:gd name="connsiteY3" fmla="*/ 206829 h 359257"/>
                <a:gd name="connsiteX4" fmla="*/ 54428 w 81379"/>
                <a:gd name="connsiteY4" fmla="*/ 293914 h 359257"/>
                <a:gd name="connsiteX5" fmla="*/ 65314 w 81379"/>
                <a:gd name="connsiteY5" fmla="*/ 359229 h 359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79" h="359257">
                  <a:moveTo>
                    <a:pt x="0" y="0"/>
                  </a:moveTo>
                  <a:cubicBezTo>
                    <a:pt x="3628" y="21771"/>
                    <a:pt x="3905" y="44375"/>
                    <a:pt x="10885" y="65314"/>
                  </a:cubicBezTo>
                  <a:cubicBezTo>
                    <a:pt x="15022" y="77726"/>
                    <a:pt x="29715" y="85224"/>
                    <a:pt x="32657" y="97972"/>
                  </a:cubicBezTo>
                  <a:cubicBezTo>
                    <a:pt x="40857" y="133505"/>
                    <a:pt x="39516" y="170585"/>
                    <a:pt x="43543" y="206829"/>
                  </a:cubicBezTo>
                  <a:cubicBezTo>
                    <a:pt x="46774" y="235904"/>
                    <a:pt x="48298" y="265309"/>
                    <a:pt x="54428" y="293914"/>
                  </a:cubicBezTo>
                  <a:cubicBezTo>
                    <a:pt x="69162" y="362671"/>
                    <a:pt x="100444" y="359229"/>
                    <a:pt x="65314" y="359229"/>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3875316" y="4419600"/>
              <a:ext cx="81379" cy="511657"/>
            </a:xfrm>
            <a:custGeom>
              <a:avLst/>
              <a:gdLst>
                <a:gd name="connsiteX0" fmla="*/ 0 w 81379"/>
                <a:gd name="connsiteY0" fmla="*/ 0 h 359257"/>
                <a:gd name="connsiteX1" fmla="*/ 10885 w 81379"/>
                <a:gd name="connsiteY1" fmla="*/ 65314 h 359257"/>
                <a:gd name="connsiteX2" fmla="*/ 32657 w 81379"/>
                <a:gd name="connsiteY2" fmla="*/ 97972 h 359257"/>
                <a:gd name="connsiteX3" fmla="*/ 43543 w 81379"/>
                <a:gd name="connsiteY3" fmla="*/ 206829 h 359257"/>
                <a:gd name="connsiteX4" fmla="*/ 54428 w 81379"/>
                <a:gd name="connsiteY4" fmla="*/ 293914 h 359257"/>
                <a:gd name="connsiteX5" fmla="*/ 65314 w 81379"/>
                <a:gd name="connsiteY5" fmla="*/ 359229 h 359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79" h="359257">
                  <a:moveTo>
                    <a:pt x="0" y="0"/>
                  </a:moveTo>
                  <a:cubicBezTo>
                    <a:pt x="3628" y="21771"/>
                    <a:pt x="3905" y="44375"/>
                    <a:pt x="10885" y="65314"/>
                  </a:cubicBezTo>
                  <a:cubicBezTo>
                    <a:pt x="15022" y="77726"/>
                    <a:pt x="29715" y="85224"/>
                    <a:pt x="32657" y="97972"/>
                  </a:cubicBezTo>
                  <a:cubicBezTo>
                    <a:pt x="40857" y="133505"/>
                    <a:pt x="39516" y="170585"/>
                    <a:pt x="43543" y="206829"/>
                  </a:cubicBezTo>
                  <a:cubicBezTo>
                    <a:pt x="46774" y="235904"/>
                    <a:pt x="48298" y="265309"/>
                    <a:pt x="54428" y="293914"/>
                  </a:cubicBezTo>
                  <a:cubicBezTo>
                    <a:pt x="69162" y="362671"/>
                    <a:pt x="100444" y="359229"/>
                    <a:pt x="65314" y="359229"/>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4294679" y="4484914"/>
              <a:ext cx="81379" cy="511657"/>
            </a:xfrm>
            <a:custGeom>
              <a:avLst/>
              <a:gdLst>
                <a:gd name="connsiteX0" fmla="*/ 0 w 81379"/>
                <a:gd name="connsiteY0" fmla="*/ 0 h 359257"/>
                <a:gd name="connsiteX1" fmla="*/ 10885 w 81379"/>
                <a:gd name="connsiteY1" fmla="*/ 65314 h 359257"/>
                <a:gd name="connsiteX2" fmla="*/ 32657 w 81379"/>
                <a:gd name="connsiteY2" fmla="*/ 97972 h 359257"/>
                <a:gd name="connsiteX3" fmla="*/ 43543 w 81379"/>
                <a:gd name="connsiteY3" fmla="*/ 206829 h 359257"/>
                <a:gd name="connsiteX4" fmla="*/ 54428 w 81379"/>
                <a:gd name="connsiteY4" fmla="*/ 293914 h 359257"/>
                <a:gd name="connsiteX5" fmla="*/ 65314 w 81379"/>
                <a:gd name="connsiteY5" fmla="*/ 359229 h 359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79" h="359257">
                  <a:moveTo>
                    <a:pt x="0" y="0"/>
                  </a:moveTo>
                  <a:cubicBezTo>
                    <a:pt x="3628" y="21771"/>
                    <a:pt x="3905" y="44375"/>
                    <a:pt x="10885" y="65314"/>
                  </a:cubicBezTo>
                  <a:cubicBezTo>
                    <a:pt x="15022" y="77726"/>
                    <a:pt x="29715" y="85224"/>
                    <a:pt x="32657" y="97972"/>
                  </a:cubicBezTo>
                  <a:cubicBezTo>
                    <a:pt x="40857" y="133505"/>
                    <a:pt x="39516" y="170585"/>
                    <a:pt x="43543" y="206829"/>
                  </a:cubicBezTo>
                  <a:cubicBezTo>
                    <a:pt x="46774" y="235904"/>
                    <a:pt x="48298" y="265309"/>
                    <a:pt x="54428" y="293914"/>
                  </a:cubicBezTo>
                  <a:cubicBezTo>
                    <a:pt x="69162" y="362671"/>
                    <a:pt x="100444" y="359229"/>
                    <a:pt x="65314" y="359229"/>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4392649" y="4408714"/>
              <a:ext cx="81379" cy="511657"/>
            </a:xfrm>
            <a:custGeom>
              <a:avLst/>
              <a:gdLst>
                <a:gd name="connsiteX0" fmla="*/ 0 w 81379"/>
                <a:gd name="connsiteY0" fmla="*/ 0 h 359257"/>
                <a:gd name="connsiteX1" fmla="*/ 10885 w 81379"/>
                <a:gd name="connsiteY1" fmla="*/ 65314 h 359257"/>
                <a:gd name="connsiteX2" fmla="*/ 32657 w 81379"/>
                <a:gd name="connsiteY2" fmla="*/ 97972 h 359257"/>
                <a:gd name="connsiteX3" fmla="*/ 43543 w 81379"/>
                <a:gd name="connsiteY3" fmla="*/ 206829 h 359257"/>
                <a:gd name="connsiteX4" fmla="*/ 54428 w 81379"/>
                <a:gd name="connsiteY4" fmla="*/ 293914 h 359257"/>
                <a:gd name="connsiteX5" fmla="*/ 65314 w 81379"/>
                <a:gd name="connsiteY5" fmla="*/ 359229 h 359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79" h="359257">
                  <a:moveTo>
                    <a:pt x="0" y="0"/>
                  </a:moveTo>
                  <a:cubicBezTo>
                    <a:pt x="3628" y="21771"/>
                    <a:pt x="3905" y="44375"/>
                    <a:pt x="10885" y="65314"/>
                  </a:cubicBezTo>
                  <a:cubicBezTo>
                    <a:pt x="15022" y="77726"/>
                    <a:pt x="29715" y="85224"/>
                    <a:pt x="32657" y="97972"/>
                  </a:cubicBezTo>
                  <a:cubicBezTo>
                    <a:pt x="40857" y="133505"/>
                    <a:pt x="39516" y="170585"/>
                    <a:pt x="43543" y="206829"/>
                  </a:cubicBezTo>
                  <a:cubicBezTo>
                    <a:pt x="46774" y="235904"/>
                    <a:pt x="48298" y="265309"/>
                    <a:pt x="54428" y="293914"/>
                  </a:cubicBezTo>
                  <a:cubicBezTo>
                    <a:pt x="69162" y="362671"/>
                    <a:pt x="100444" y="359229"/>
                    <a:pt x="65314" y="359229"/>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4724400" y="4343400"/>
              <a:ext cx="81379" cy="511657"/>
            </a:xfrm>
            <a:custGeom>
              <a:avLst/>
              <a:gdLst>
                <a:gd name="connsiteX0" fmla="*/ 0 w 81379"/>
                <a:gd name="connsiteY0" fmla="*/ 0 h 359257"/>
                <a:gd name="connsiteX1" fmla="*/ 10885 w 81379"/>
                <a:gd name="connsiteY1" fmla="*/ 65314 h 359257"/>
                <a:gd name="connsiteX2" fmla="*/ 32657 w 81379"/>
                <a:gd name="connsiteY2" fmla="*/ 97972 h 359257"/>
                <a:gd name="connsiteX3" fmla="*/ 43543 w 81379"/>
                <a:gd name="connsiteY3" fmla="*/ 206829 h 359257"/>
                <a:gd name="connsiteX4" fmla="*/ 54428 w 81379"/>
                <a:gd name="connsiteY4" fmla="*/ 293914 h 359257"/>
                <a:gd name="connsiteX5" fmla="*/ 65314 w 81379"/>
                <a:gd name="connsiteY5" fmla="*/ 359229 h 359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79" h="359257">
                  <a:moveTo>
                    <a:pt x="0" y="0"/>
                  </a:moveTo>
                  <a:cubicBezTo>
                    <a:pt x="3628" y="21771"/>
                    <a:pt x="3905" y="44375"/>
                    <a:pt x="10885" y="65314"/>
                  </a:cubicBezTo>
                  <a:cubicBezTo>
                    <a:pt x="15022" y="77726"/>
                    <a:pt x="29715" y="85224"/>
                    <a:pt x="32657" y="97972"/>
                  </a:cubicBezTo>
                  <a:cubicBezTo>
                    <a:pt x="40857" y="133505"/>
                    <a:pt x="39516" y="170585"/>
                    <a:pt x="43543" y="206829"/>
                  </a:cubicBezTo>
                  <a:cubicBezTo>
                    <a:pt x="46774" y="235904"/>
                    <a:pt x="48298" y="265309"/>
                    <a:pt x="54428" y="293914"/>
                  </a:cubicBezTo>
                  <a:cubicBezTo>
                    <a:pt x="69162" y="362671"/>
                    <a:pt x="100444" y="359229"/>
                    <a:pt x="65314" y="359229"/>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5557421" y="4267200"/>
              <a:ext cx="81379" cy="511657"/>
            </a:xfrm>
            <a:custGeom>
              <a:avLst/>
              <a:gdLst>
                <a:gd name="connsiteX0" fmla="*/ 0 w 81379"/>
                <a:gd name="connsiteY0" fmla="*/ 0 h 359257"/>
                <a:gd name="connsiteX1" fmla="*/ 10885 w 81379"/>
                <a:gd name="connsiteY1" fmla="*/ 65314 h 359257"/>
                <a:gd name="connsiteX2" fmla="*/ 32657 w 81379"/>
                <a:gd name="connsiteY2" fmla="*/ 97972 h 359257"/>
                <a:gd name="connsiteX3" fmla="*/ 43543 w 81379"/>
                <a:gd name="connsiteY3" fmla="*/ 206829 h 359257"/>
                <a:gd name="connsiteX4" fmla="*/ 54428 w 81379"/>
                <a:gd name="connsiteY4" fmla="*/ 293914 h 359257"/>
                <a:gd name="connsiteX5" fmla="*/ 65314 w 81379"/>
                <a:gd name="connsiteY5" fmla="*/ 359229 h 359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79" h="359257">
                  <a:moveTo>
                    <a:pt x="0" y="0"/>
                  </a:moveTo>
                  <a:cubicBezTo>
                    <a:pt x="3628" y="21771"/>
                    <a:pt x="3905" y="44375"/>
                    <a:pt x="10885" y="65314"/>
                  </a:cubicBezTo>
                  <a:cubicBezTo>
                    <a:pt x="15022" y="77726"/>
                    <a:pt x="29715" y="85224"/>
                    <a:pt x="32657" y="97972"/>
                  </a:cubicBezTo>
                  <a:cubicBezTo>
                    <a:pt x="40857" y="133505"/>
                    <a:pt x="39516" y="170585"/>
                    <a:pt x="43543" y="206829"/>
                  </a:cubicBezTo>
                  <a:cubicBezTo>
                    <a:pt x="46774" y="235904"/>
                    <a:pt x="48298" y="265309"/>
                    <a:pt x="54428" y="293914"/>
                  </a:cubicBezTo>
                  <a:cubicBezTo>
                    <a:pt x="69162" y="362671"/>
                    <a:pt x="100444" y="359229"/>
                    <a:pt x="65314" y="359229"/>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410200" y="4267200"/>
              <a:ext cx="81379" cy="587857"/>
            </a:xfrm>
            <a:custGeom>
              <a:avLst/>
              <a:gdLst>
                <a:gd name="connsiteX0" fmla="*/ 0 w 81379"/>
                <a:gd name="connsiteY0" fmla="*/ 0 h 359257"/>
                <a:gd name="connsiteX1" fmla="*/ 10885 w 81379"/>
                <a:gd name="connsiteY1" fmla="*/ 65314 h 359257"/>
                <a:gd name="connsiteX2" fmla="*/ 32657 w 81379"/>
                <a:gd name="connsiteY2" fmla="*/ 97972 h 359257"/>
                <a:gd name="connsiteX3" fmla="*/ 43543 w 81379"/>
                <a:gd name="connsiteY3" fmla="*/ 206829 h 359257"/>
                <a:gd name="connsiteX4" fmla="*/ 54428 w 81379"/>
                <a:gd name="connsiteY4" fmla="*/ 293914 h 359257"/>
                <a:gd name="connsiteX5" fmla="*/ 65314 w 81379"/>
                <a:gd name="connsiteY5" fmla="*/ 359229 h 359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79" h="359257">
                  <a:moveTo>
                    <a:pt x="0" y="0"/>
                  </a:moveTo>
                  <a:cubicBezTo>
                    <a:pt x="3628" y="21771"/>
                    <a:pt x="3905" y="44375"/>
                    <a:pt x="10885" y="65314"/>
                  </a:cubicBezTo>
                  <a:cubicBezTo>
                    <a:pt x="15022" y="77726"/>
                    <a:pt x="29715" y="85224"/>
                    <a:pt x="32657" y="97972"/>
                  </a:cubicBezTo>
                  <a:cubicBezTo>
                    <a:pt x="40857" y="133505"/>
                    <a:pt x="39516" y="170585"/>
                    <a:pt x="43543" y="206829"/>
                  </a:cubicBezTo>
                  <a:cubicBezTo>
                    <a:pt x="46774" y="235904"/>
                    <a:pt x="48298" y="265309"/>
                    <a:pt x="54428" y="293914"/>
                  </a:cubicBezTo>
                  <a:cubicBezTo>
                    <a:pt x="69162" y="362671"/>
                    <a:pt x="100444" y="359229"/>
                    <a:pt x="65314" y="359229"/>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5296163" y="4441372"/>
              <a:ext cx="81379" cy="364685"/>
            </a:xfrm>
            <a:custGeom>
              <a:avLst/>
              <a:gdLst>
                <a:gd name="connsiteX0" fmla="*/ 0 w 81379"/>
                <a:gd name="connsiteY0" fmla="*/ 0 h 359257"/>
                <a:gd name="connsiteX1" fmla="*/ 10885 w 81379"/>
                <a:gd name="connsiteY1" fmla="*/ 65314 h 359257"/>
                <a:gd name="connsiteX2" fmla="*/ 32657 w 81379"/>
                <a:gd name="connsiteY2" fmla="*/ 97972 h 359257"/>
                <a:gd name="connsiteX3" fmla="*/ 43543 w 81379"/>
                <a:gd name="connsiteY3" fmla="*/ 206829 h 359257"/>
                <a:gd name="connsiteX4" fmla="*/ 54428 w 81379"/>
                <a:gd name="connsiteY4" fmla="*/ 293914 h 359257"/>
                <a:gd name="connsiteX5" fmla="*/ 65314 w 81379"/>
                <a:gd name="connsiteY5" fmla="*/ 359229 h 359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79" h="359257">
                  <a:moveTo>
                    <a:pt x="0" y="0"/>
                  </a:moveTo>
                  <a:cubicBezTo>
                    <a:pt x="3628" y="21771"/>
                    <a:pt x="3905" y="44375"/>
                    <a:pt x="10885" y="65314"/>
                  </a:cubicBezTo>
                  <a:cubicBezTo>
                    <a:pt x="15022" y="77726"/>
                    <a:pt x="29715" y="85224"/>
                    <a:pt x="32657" y="97972"/>
                  </a:cubicBezTo>
                  <a:cubicBezTo>
                    <a:pt x="40857" y="133505"/>
                    <a:pt x="39516" y="170585"/>
                    <a:pt x="43543" y="206829"/>
                  </a:cubicBezTo>
                  <a:cubicBezTo>
                    <a:pt x="46774" y="235904"/>
                    <a:pt x="48298" y="265309"/>
                    <a:pt x="54428" y="293914"/>
                  </a:cubicBezTo>
                  <a:cubicBezTo>
                    <a:pt x="69162" y="362671"/>
                    <a:pt x="100444" y="359229"/>
                    <a:pt x="65314" y="359229"/>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4191002" y="4593772"/>
              <a:ext cx="81379" cy="364685"/>
            </a:xfrm>
            <a:custGeom>
              <a:avLst/>
              <a:gdLst>
                <a:gd name="connsiteX0" fmla="*/ 0 w 81379"/>
                <a:gd name="connsiteY0" fmla="*/ 0 h 359257"/>
                <a:gd name="connsiteX1" fmla="*/ 10885 w 81379"/>
                <a:gd name="connsiteY1" fmla="*/ 65314 h 359257"/>
                <a:gd name="connsiteX2" fmla="*/ 32657 w 81379"/>
                <a:gd name="connsiteY2" fmla="*/ 97972 h 359257"/>
                <a:gd name="connsiteX3" fmla="*/ 43543 w 81379"/>
                <a:gd name="connsiteY3" fmla="*/ 206829 h 359257"/>
                <a:gd name="connsiteX4" fmla="*/ 54428 w 81379"/>
                <a:gd name="connsiteY4" fmla="*/ 293914 h 359257"/>
                <a:gd name="connsiteX5" fmla="*/ 65314 w 81379"/>
                <a:gd name="connsiteY5" fmla="*/ 359229 h 359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79" h="359257">
                  <a:moveTo>
                    <a:pt x="0" y="0"/>
                  </a:moveTo>
                  <a:cubicBezTo>
                    <a:pt x="3628" y="21771"/>
                    <a:pt x="3905" y="44375"/>
                    <a:pt x="10885" y="65314"/>
                  </a:cubicBezTo>
                  <a:cubicBezTo>
                    <a:pt x="15022" y="77726"/>
                    <a:pt x="29715" y="85224"/>
                    <a:pt x="32657" y="97972"/>
                  </a:cubicBezTo>
                  <a:cubicBezTo>
                    <a:pt x="40857" y="133505"/>
                    <a:pt x="39516" y="170585"/>
                    <a:pt x="43543" y="206829"/>
                  </a:cubicBezTo>
                  <a:cubicBezTo>
                    <a:pt x="46774" y="235904"/>
                    <a:pt x="48298" y="265309"/>
                    <a:pt x="54428" y="293914"/>
                  </a:cubicBezTo>
                  <a:cubicBezTo>
                    <a:pt x="69162" y="362671"/>
                    <a:pt x="100444" y="359229"/>
                    <a:pt x="65314" y="359229"/>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4996538" y="4517570"/>
              <a:ext cx="81379" cy="364685"/>
            </a:xfrm>
            <a:custGeom>
              <a:avLst/>
              <a:gdLst>
                <a:gd name="connsiteX0" fmla="*/ 0 w 81379"/>
                <a:gd name="connsiteY0" fmla="*/ 0 h 359257"/>
                <a:gd name="connsiteX1" fmla="*/ 10885 w 81379"/>
                <a:gd name="connsiteY1" fmla="*/ 65314 h 359257"/>
                <a:gd name="connsiteX2" fmla="*/ 32657 w 81379"/>
                <a:gd name="connsiteY2" fmla="*/ 97972 h 359257"/>
                <a:gd name="connsiteX3" fmla="*/ 43543 w 81379"/>
                <a:gd name="connsiteY3" fmla="*/ 206829 h 359257"/>
                <a:gd name="connsiteX4" fmla="*/ 54428 w 81379"/>
                <a:gd name="connsiteY4" fmla="*/ 293914 h 359257"/>
                <a:gd name="connsiteX5" fmla="*/ 65314 w 81379"/>
                <a:gd name="connsiteY5" fmla="*/ 359229 h 359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79" h="359257">
                  <a:moveTo>
                    <a:pt x="0" y="0"/>
                  </a:moveTo>
                  <a:cubicBezTo>
                    <a:pt x="3628" y="21771"/>
                    <a:pt x="3905" y="44375"/>
                    <a:pt x="10885" y="65314"/>
                  </a:cubicBezTo>
                  <a:cubicBezTo>
                    <a:pt x="15022" y="77726"/>
                    <a:pt x="29715" y="85224"/>
                    <a:pt x="32657" y="97972"/>
                  </a:cubicBezTo>
                  <a:cubicBezTo>
                    <a:pt x="40857" y="133505"/>
                    <a:pt x="39516" y="170585"/>
                    <a:pt x="43543" y="206829"/>
                  </a:cubicBezTo>
                  <a:cubicBezTo>
                    <a:pt x="46774" y="235904"/>
                    <a:pt x="48298" y="265309"/>
                    <a:pt x="54428" y="293914"/>
                  </a:cubicBezTo>
                  <a:cubicBezTo>
                    <a:pt x="69162" y="362671"/>
                    <a:pt x="100444" y="359229"/>
                    <a:pt x="65314" y="359229"/>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6167021" y="4136543"/>
              <a:ext cx="81379" cy="604199"/>
            </a:xfrm>
            <a:custGeom>
              <a:avLst/>
              <a:gdLst>
                <a:gd name="connsiteX0" fmla="*/ 0 w 81379"/>
                <a:gd name="connsiteY0" fmla="*/ 0 h 359257"/>
                <a:gd name="connsiteX1" fmla="*/ 10885 w 81379"/>
                <a:gd name="connsiteY1" fmla="*/ 65314 h 359257"/>
                <a:gd name="connsiteX2" fmla="*/ 32657 w 81379"/>
                <a:gd name="connsiteY2" fmla="*/ 97972 h 359257"/>
                <a:gd name="connsiteX3" fmla="*/ 43543 w 81379"/>
                <a:gd name="connsiteY3" fmla="*/ 206829 h 359257"/>
                <a:gd name="connsiteX4" fmla="*/ 54428 w 81379"/>
                <a:gd name="connsiteY4" fmla="*/ 293914 h 359257"/>
                <a:gd name="connsiteX5" fmla="*/ 65314 w 81379"/>
                <a:gd name="connsiteY5" fmla="*/ 359229 h 359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79" h="359257">
                  <a:moveTo>
                    <a:pt x="0" y="0"/>
                  </a:moveTo>
                  <a:cubicBezTo>
                    <a:pt x="3628" y="21771"/>
                    <a:pt x="3905" y="44375"/>
                    <a:pt x="10885" y="65314"/>
                  </a:cubicBezTo>
                  <a:cubicBezTo>
                    <a:pt x="15022" y="77726"/>
                    <a:pt x="29715" y="85224"/>
                    <a:pt x="32657" y="97972"/>
                  </a:cubicBezTo>
                  <a:cubicBezTo>
                    <a:pt x="40857" y="133505"/>
                    <a:pt x="39516" y="170585"/>
                    <a:pt x="43543" y="206829"/>
                  </a:cubicBezTo>
                  <a:cubicBezTo>
                    <a:pt x="46774" y="235904"/>
                    <a:pt x="48298" y="265309"/>
                    <a:pt x="54428" y="293914"/>
                  </a:cubicBezTo>
                  <a:cubicBezTo>
                    <a:pt x="69162" y="362671"/>
                    <a:pt x="100444" y="359229"/>
                    <a:pt x="65314" y="359229"/>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5987142" y="4038600"/>
              <a:ext cx="108858" cy="767457"/>
            </a:xfrm>
            <a:custGeom>
              <a:avLst/>
              <a:gdLst>
                <a:gd name="connsiteX0" fmla="*/ 0 w 81379"/>
                <a:gd name="connsiteY0" fmla="*/ 0 h 359257"/>
                <a:gd name="connsiteX1" fmla="*/ 10885 w 81379"/>
                <a:gd name="connsiteY1" fmla="*/ 65314 h 359257"/>
                <a:gd name="connsiteX2" fmla="*/ 32657 w 81379"/>
                <a:gd name="connsiteY2" fmla="*/ 97972 h 359257"/>
                <a:gd name="connsiteX3" fmla="*/ 43543 w 81379"/>
                <a:gd name="connsiteY3" fmla="*/ 206829 h 359257"/>
                <a:gd name="connsiteX4" fmla="*/ 54428 w 81379"/>
                <a:gd name="connsiteY4" fmla="*/ 293914 h 359257"/>
                <a:gd name="connsiteX5" fmla="*/ 65314 w 81379"/>
                <a:gd name="connsiteY5" fmla="*/ 359229 h 359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79" h="359257">
                  <a:moveTo>
                    <a:pt x="0" y="0"/>
                  </a:moveTo>
                  <a:cubicBezTo>
                    <a:pt x="3628" y="21771"/>
                    <a:pt x="3905" y="44375"/>
                    <a:pt x="10885" y="65314"/>
                  </a:cubicBezTo>
                  <a:cubicBezTo>
                    <a:pt x="15022" y="77726"/>
                    <a:pt x="29715" y="85224"/>
                    <a:pt x="32657" y="97972"/>
                  </a:cubicBezTo>
                  <a:cubicBezTo>
                    <a:pt x="40857" y="133505"/>
                    <a:pt x="39516" y="170585"/>
                    <a:pt x="43543" y="206829"/>
                  </a:cubicBezTo>
                  <a:cubicBezTo>
                    <a:pt x="46774" y="235904"/>
                    <a:pt x="48298" y="265309"/>
                    <a:pt x="54428" y="293914"/>
                  </a:cubicBezTo>
                  <a:cubicBezTo>
                    <a:pt x="69162" y="362671"/>
                    <a:pt x="100444" y="359229"/>
                    <a:pt x="65314" y="359229"/>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5873105" y="4212772"/>
              <a:ext cx="81379" cy="364685"/>
            </a:xfrm>
            <a:custGeom>
              <a:avLst/>
              <a:gdLst>
                <a:gd name="connsiteX0" fmla="*/ 0 w 81379"/>
                <a:gd name="connsiteY0" fmla="*/ 0 h 359257"/>
                <a:gd name="connsiteX1" fmla="*/ 10885 w 81379"/>
                <a:gd name="connsiteY1" fmla="*/ 65314 h 359257"/>
                <a:gd name="connsiteX2" fmla="*/ 32657 w 81379"/>
                <a:gd name="connsiteY2" fmla="*/ 97972 h 359257"/>
                <a:gd name="connsiteX3" fmla="*/ 43543 w 81379"/>
                <a:gd name="connsiteY3" fmla="*/ 206829 h 359257"/>
                <a:gd name="connsiteX4" fmla="*/ 54428 w 81379"/>
                <a:gd name="connsiteY4" fmla="*/ 293914 h 359257"/>
                <a:gd name="connsiteX5" fmla="*/ 65314 w 81379"/>
                <a:gd name="connsiteY5" fmla="*/ 359229 h 359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79" h="359257">
                  <a:moveTo>
                    <a:pt x="0" y="0"/>
                  </a:moveTo>
                  <a:cubicBezTo>
                    <a:pt x="3628" y="21771"/>
                    <a:pt x="3905" y="44375"/>
                    <a:pt x="10885" y="65314"/>
                  </a:cubicBezTo>
                  <a:cubicBezTo>
                    <a:pt x="15022" y="77726"/>
                    <a:pt x="29715" y="85224"/>
                    <a:pt x="32657" y="97972"/>
                  </a:cubicBezTo>
                  <a:cubicBezTo>
                    <a:pt x="40857" y="133505"/>
                    <a:pt x="39516" y="170585"/>
                    <a:pt x="43543" y="206829"/>
                  </a:cubicBezTo>
                  <a:cubicBezTo>
                    <a:pt x="46774" y="235904"/>
                    <a:pt x="48298" y="265309"/>
                    <a:pt x="54428" y="293914"/>
                  </a:cubicBezTo>
                  <a:cubicBezTo>
                    <a:pt x="69162" y="362671"/>
                    <a:pt x="100444" y="359229"/>
                    <a:pt x="65314" y="359229"/>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Lightning Bolt 7"/>
          <p:cNvSpPr/>
          <p:nvPr/>
        </p:nvSpPr>
        <p:spPr>
          <a:xfrm rot="1709836">
            <a:off x="4503399" y="3255594"/>
            <a:ext cx="342327" cy="1175442"/>
          </a:xfrm>
          <a:prstGeom prst="lightningBol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1905000" y="5029200"/>
            <a:ext cx="5435587" cy="1384995"/>
          </a:xfrm>
          <a:prstGeom prst="rect">
            <a:avLst/>
          </a:prstGeom>
          <a:noFill/>
        </p:spPr>
        <p:txBody>
          <a:bodyPr wrap="square" rtlCol="0">
            <a:spAutoFit/>
          </a:bodyPr>
          <a:lstStyle/>
          <a:p>
            <a:pPr algn="ctr"/>
            <a:r>
              <a:rPr lang="en-US" sz="2800" b="1" dirty="0" smtClean="0">
                <a:solidFill>
                  <a:schemeClr val="tx2"/>
                </a:solidFill>
                <a:latin typeface="Arial" panose="020B0604020202020204" pitchFamily="34" charset="0"/>
                <a:cs typeface="Arial" panose="020B0604020202020204" pitchFamily="34" charset="0"/>
              </a:rPr>
              <a:t>Cancer</a:t>
            </a:r>
          </a:p>
          <a:p>
            <a:pPr algn="ctr"/>
            <a:r>
              <a:rPr lang="en-US" sz="2800" b="1" dirty="0" smtClean="0">
                <a:solidFill>
                  <a:schemeClr val="tx2"/>
                </a:solidFill>
                <a:latin typeface="Arial" panose="020B0604020202020204" pitchFamily="34" charset="0"/>
                <a:cs typeface="Arial" panose="020B0604020202020204" pitchFamily="34" charset="0"/>
              </a:rPr>
              <a:t>Developmental </a:t>
            </a:r>
            <a:r>
              <a:rPr lang="en-US" sz="2800" b="1" dirty="0" smtClean="0">
                <a:solidFill>
                  <a:schemeClr val="tx2"/>
                </a:solidFill>
                <a:latin typeface="Arial" panose="020B0604020202020204" pitchFamily="34" charset="0"/>
                <a:cs typeface="Arial" panose="020B0604020202020204" pitchFamily="34" charset="0"/>
              </a:rPr>
              <a:t>Diseases</a:t>
            </a:r>
          </a:p>
          <a:p>
            <a:pPr algn="ctr"/>
            <a:r>
              <a:rPr lang="en-US" sz="2800" b="1" dirty="0" smtClean="0">
                <a:solidFill>
                  <a:schemeClr val="tx2"/>
                </a:solidFill>
                <a:latin typeface="Arial" panose="020B0604020202020204" pitchFamily="34" charset="0"/>
                <a:cs typeface="Arial" panose="020B0604020202020204" pitchFamily="34" charset="0"/>
              </a:rPr>
              <a:t>Aging</a:t>
            </a:r>
            <a:endParaRPr lang="en-US" sz="2800" b="1" dirty="0">
              <a:solidFill>
                <a:schemeClr val="tx2"/>
              </a:solidFill>
              <a:latin typeface="Arial" panose="020B0604020202020204" pitchFamily="34" charset="0"/>
              <a:cs typeface="Arial" panose="020B0604020202020204" pitchFamily="34" charset="0"/>
            </a:endParaRPr>
          </a:p>
        </p:txBody>
      </p:sp>
      <p:sp>
        <p:nvSpPr>
          <p:cNvPr id="23" name="Down Arrow 22"/>
          <p:cNvSpPr/>
          <p:nvPr/>
        </p:nvSpPr>
        <p:spPr>
          <a:xfrm>
            <a:off x="4576120" y="4615571"/>
            <a:ext cx="135325" cy="41362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2435438" y="2774016"/>
            <a:ext cx="697019" cy="19778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625774" y="1828800"/>
            <a:ext cx="495954" cy="71648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a:off x="4995290" y="1830776"/>
            <a:ext cx="413752" cy="76002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a:off x="6039387" y="2590800"/>
            <a:ext cx="578211" cy="31539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549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55" grpId="0"/>
      <p:bldP spid="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Thank you</a:t>
            </a:r>
            <a:endParaRPr lang="en-US" dirty="0"/>
          </a:p>
        </p:txBody>
      </p:sp>
    </p:spTree>
    <p:extLst>
      <p:ext uri="{BB962C8B-B14F-4D97-AF65-F5344CB8AC3E}">
        <p14:creationId xmlns:p14="http://schemas.microsoft.com/office/powerpoint/2010/main" val="20293463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7269472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9541316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119" y="152400"/>
            <a:ext cx="4446881" cy="6549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572000" y="381000"/>
            <a:ext cx="2971800" cy="2123658"/>
          </a:xfrm>
          <a:prstGeom prst="rect">
            <a:avLst/>
          </a:prstGeom>
          <a:noFill/>
        </p:spPr>
        <p:txBody>
          <a:bodyPr wrap="square" rtlCol="0">
            <a:spAutoFit/>
          </a:bodyPr>
          <a:lstStyle/>
          <a:p>
            <a:r>
              <a:rPr lang="en-US" sz="4400" dirty="0" smtClean="0">
                <a:solidFill>
                  <a:schemeClr val="tx2"/>
                </a:solidFill>
              </a:rPr>
              <a:t>Gap duplex technology</a:t>
            </a:r>
            <a:endParaRPr lang="en-US" sz="4400" dirty="0">
              <a:solidFill>
                <a:schemeClr val="tx2"/>
              </a:solidFill>
            </a:endParaRPr>
          </a:p>
        </p:txBody>
      </p:sp>
    </p:spTree>
    <p:extLst>
      <p:ext uri="{BB962C8B-B14F-4D97-AF65-F5344CB8AC3E}">
        <p14:creationId xmlns:p14="http://schemas.microsoft.com/office/powerpoint/2010/main" val="17121745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a:spLocks noGrp="1"/>
          </p:cNvSpPr>
          <p:nvPr>
            <p:ph idx="1"/>
          </p:nvPr>
        </p:nvSpPr>
        <p:spPr>
          <a:xfrm>
            <a:off x="0" y="2057400"/>
            <a:ext cx="3735474" cy="5181600"/>
          </a:xfrm>
        </p:spPr>
        <p:txBody>
          <a:bodyPr>
            <a:noAutofit/>
          </a:bodyPr>
          <a:lstStyle/>
          <a:p>
            <a:r>
              <a:rPr lang="en-US" dirty="0" smtClean="0">
                <a:solidFill>
                  <a:schemeClr val="tx2"/>
                </a:solidFill>
              </a:rPr>
              <a:t>Nucleotide Excision Repair</a:t>
            </a:r>
          </a:p>
          <a:p>
            <a:endParaRPr lang="en-US" dirty="0" smtClean="0">
              <a:solidFill>
                <a:schemeClr val="tx2"/>
              </a:solidFill>
            </a:endParaRPr>
          </a:p>
          <a:p>
            <a:pPr>
              <a:buFont typeface="Arial" panose="020B0604020202020204" pitchFamily="34" charset="0"/>
              <a:buChar char="•"/>
            </a:pPr>
            <a:r>
              <a:rPr lang="en-US" dirty="0" smtClean="0"/>
              <a:t>Disrupted base pairing</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Detected by XPC-hR23B, in conjunction with other factors</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Excision of DNA containing damaged base</a:t>
            </a:r>
          </a:p>
          <a:p>
            <a:pPr>
              <a:buFont typeface="Arial" panose="020B0604020202020204" pitchFamily="34" charset="0"/>
              <a:buChar char="•"/>
            </a:pPr>
            <a:endParaRPr lang="en-US" dirty="0" smtClean="0"/>
          </a:p>
          <a:p>
            <a:pPr>
              <a:buFont typeface="Arial" panose="020B0604020202020204" pitchFamily="34" charset="0"/>
              <a:buChar char="•"/>
            </a:pPr>
            <a:r>
              <a:rPr lang="en-US" dirty="0" err="1" smtClean="0"/>
              <a:t>Xeroderma</a:t>
            </a:r>
            <a:r>
              <a:rPr lang="en-US" dirty="0" smtClean="0"/>
              <a:t> </a:t>
            </a:r>
            <a:r>
              <a:rPr lang="en-US" dirty="0" err="1"/>
              <a:t>p</a:t>
            </a:r>
            <a:r>
              <a:rPr lang="en-US" dirty="0" err="1" smtClean="0"/>
              <a:t>igmentosum</a:t>
            </a:r>
            <a:r>
              <a:rPr lang="en-US" dirty="0" smtClean="0"/>
              <a:t> (XP): cancer susceptibility, sensitivity to sunlight</a:t>
            </a:r>
          </a:p>
        </p:txBody>
      </p:sp>
      <p:sp>
        <p:nvSpPr>
          <p:cNvPr id="6" name="Content Placeholder 3"/>
          <p:cNvSpPr txBox="1">
            <a:spLocks/>
          </p:cNvSpPr>
          <p:nvPr/>
        </p:nvSpPr>
        <p:spPr>
          <a:xfrm>
            <a:off x="4818811" y="2057400"/>
            <a:ext cx="4325189" cy="4572000"/>
          </a:xfrm>
          <a:prstGeom prst="rect">
            <a:avLst/>
          </a:prstGeom>
        </p:spPr>
        <p:txBody>
          <a:bodyPr vert="horz" lIns="91440" tIns="45720" rIns="91440" bIns="45720" rtlCol="0">
            <a:no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r>
              <a:rPr lang="en-US" dirty="0" smtClean="0">
                <a:solidFill>
                  <a:schemeClr val="tx2"/>
                </a:solidFill>
              </a:rPr>
              <a:t>Transcription-coupled DNA Repair</a:t>
            </a:r>
          </a:p>
          <a:p>
            <a:endParaRPr lang="en-US" dirty="0" smtClean="0">
              <a:solidFill>
                <a:schemeClr val="tx2"/>
              </a:solidFill>
            </a:endParaRPr>
          </a:p>
          <a:p>
            <a:pPr>
              <a:buFont typeface="Arial" panose="020B0604020202020204" pitchFamily="34" charset="0"/>
              <a:buChar char="•"/>
            </a:pPr>
            <a:r>
              <a:rPr lang="en-US" dirty="0" smtClean="0"/>
              <a:t>Damage that blocks gene transcription</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Stalled RNA polymerase II detection</a:t>
            </a:r>
          </a:p>
          <a:p>
            <a:pPr>
              <a:buFont typeface="Arial" panose="020B0604020202020204" pitchFamily="34" charset="0"/>
              <a:buChar char="•"/>
            </a:pPr>
            <a:endParaRPr lang="en-US" dirty="0"/>
          </a:p>
          <a:p>
            <a:pPr>
              <a:buFont typeface="Arial" panose="020B0604020202020204" pitchFamily="34" charset="0"/>
              <a:buChar char="•"/>
            </a:pPr>
            <a:r>
              <a:rPr lang="en-US" dirty="0" smtClean="0"/>
              <a:t>Excision and repair as in NER</a:t>
            </a:r>
          </a:p>
          <a:p>
            <a:pPr>
              <a:buFont typeface="Arial" panose="020B0604020202020204" pitchFamily="34" charset="0"/>
              <a:buChar char="•"/>
            </a:pPr>
            <a:endParaRPr lang="en-US" dirty="0" smtClean="0"/>
          </a:p>
          <a:p>
            <a:pPr>
              <a:buFont typeface="Arial" panose="020B0604020202020204" pitchFamily="34" charset="0"/>
              <a:buChar char="•"/>
            </a:pPr>
            <a:r>
              <a:rPr lang="en-US" dirty="0" err="1" smtClean="0"/>
              <a:t>Cockayne</a:t>
            </a:r>
            <a:r>
              <a:rPr lang="en-US" dirty="0" smtClean="0"/>
              <a:t> Syndrome (CS): developmental defects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9580" y="175986"/>
            <a:ext cx="2657090" cy="1576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7" name="Down Arrow 1026"/>
          <p:cNvSpPr/>
          <p:nvPr/>
        </p:nvSpPr>
        <p:spPr>
          <a:xfrm rot="2215236">
            <a:off x="2610306" y="1310646"/>
            <a:ext cx="381000" cy="5334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own Arrow 35"/>
          <p:cNvSpPr/>
          <p:nvPr/>
        </p:nvSpPr>
        <p:spPr>
          <a:xfrm rot="19279182">
            <a:off x="5540394" y="1310248"/>
            <a:ext cx="381000" cy="5334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795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52400"/>
            <a:ext cx="8077200" cy="707886"/>
          </a:xfrm>
          <a:prstGeom prst="rect">
            <a:avLst/>
          </a:prstGeom>
        </p:spPr>
        <p:txBody>
          <a:bodyPr wrap="square">
            <a:spAutoFit/>
          </a:bodyPr>
          <a:lstStyle/>
          <a:p>
            <a:pPr algn="ctr"/>
            <a:r>
              <a:rPr lang="en-US" sz="4000" dirty="0" smtClean="0">
                <a:solidFill>
                  <a:schemeClr val="tx2"/>
                </a:solidFill>
                <a:latin typeface="+mj-lt"/>
              </a:rPr>
              <a:t>B[</a:t>
            </a:r>
            <a:r>
              <a:rPr lang="en-US" sz="4000" i="1" dirty="0" smtClean="0">
                <a:solidFill>
                  <a:schemeClr val="tx2"/>
                </a:solidFill>
                <a:latin typeface="+mj-lt"/>
              </a:rPr>
              <a:t>a</a:t>
            </a:r>
            <a:r>
              <a:rPr lang="en-US" sz="4000" dirty="0" smtClean="0">
                <a:solidFill>
                  <a:schemeClr val="tx2"/>
                </a:solidFill>
                <a:latin typeface="+mj-lt"/>
              </a:rPr>
              <a:t>]P-</a:t>
            </a:r>
            <a:r>
              <a:rPr lang="en-US" sz="4000" i="1" dirty="0" smtClean="0">
                <a:solidFill>
                  <a:schemeClr val="tx2"/>
                </a:solidFill>
                <a:latin typeface="+mj-lt"/>
              </a:rPr>
              <a:t>N</a:t>
            </a:r>
            <a:r>
              <a:rPr lang="en-US" sz="4000" baseline="30000" dirty="0" smtClean="0">
                <a:solidFill>
                  <a:schemeClr val="tx2"/>
                </a:solidFill>
                <a:latin typeface="+mj-lt"/>
              </a:rPr>
              <a:t>6</a:t>
            </a:r>
            <a:r>
              <a:rPr lang="en-US" sz="4000" dirty="0" smtClean="0">
                <a:solidFill>
                  <a:schemeClr val="tx2"/>
                </a:solidFill>
                <a:latin typeface="+mj-lt"/>
              </a:rPr>
              <a:t>-dA and B[</a:t>
            </a:r>
            <a:r>
              <a:rPr lang="en-US" sz="4000" i="1" dirty="0" smtClean="0">
                <a:solidFill>
                  <a:schemeClr val="tx2"/>
                </a:solidFill>
                <a:latin typeface="+mj-lt"/>
              </a:rPr>
              <a:t>c</a:t>
            </a:r>
            <a:r>
              <a:rPr lang="en-US" sz="4000" dirty="0" smtClean="0">
                <a:solidFill>
                  <a:schemeClr val="tx2"/>
                </a:solidFill>
                <a:latin typeface="+mj-lt"/>
              </a:rPr>
              <a:t>]Ph-</a:t>
            </a:r>
            <a:r>
              <a:rPr lang="en-US" sz="4000" i="1" dirty="0" smtClean="0">
                <a:solidFill>
                  <a:schemeClr val="tx2"/>
                </a:solidFill>
                <a:latin typeface="+mj-lt"/>
              </a:rPr>
              <a:t>N</a:t>
            </a:r>
            <a:r>
              <a:rPr lang="en-US" sz="4000" baseline="30000" dirty="0" smtClean="0">
                <a:solidFill>
                  <a:schemeClr val="tx2"/>
                </a:solidFill>
                <a:latin typeface="+mj-lt"/>
              </a:rPr>
              <a:t>6</a:t>
            </a:r>
            <a:r>
              <a:rPr lang="en-US" sz="4000" dirty="0" smtClean="0">
                <a:solidFill>
                  <a:schemeClr val="tx2"/>
                </a:solidFill>
                <a:latin typeface="+mj-lt"/>
              </a:rPr>
              <a:t>-dA</a:t>
            </a:r>
          </a:p>
        </p:txBody>
      </p:sp>
      <p:sp>
        <p:nvSpPr>
          <p:cNvPr id="15" name="TextBox 14"/>
          <p:cNvSpPr txBox="1"/>
          <p:nvPr/>
        </p:nvSpPr>
        <p:spPr>
          <a:xfrm>
            <a:off x="-30480" y="4267200"/>
            <a:ext cx="1752600" cy="646331"/>
          </a:xfrm>
          <a:prstGeom prst="rect">
            <a:avLst/>
          </a:prstGeom>
          <a:noFill/>
        </p:spPr>
        <p:txBody>
          <a:bodyPr wrap="square" rtlCol="0">
            <a:spAutoFit/>
          </a:bodyPr>
          <a:lstStyle/>
          <a:p>
            <a:pPr algn="ctr"/>
            <a:r>
              <a:rPr lang="en-US" dirty="0" smtClean="0"/>
              <a:t>Major helical distortion</a:t>
            </a:r>
          </a:p>
        </p:txBody>
      </p:sp>
      <p:sp>
        <p:nvSpPr>
          <p:cNvPr id="16" name="TextBox 15"/>
          <p:cNvSpPr txBox="1"/>
          <p:nvPr/>
        </p:nvSpPr>
        <p:spPr>
          <a:xfrm>
            <a:off x="7269480" y="4267199"/>
            <a:ext cx="2133600" cy="646331"/>
          </a:xfrm>
          <a:prstGeom prst="rect">
            <a:avLst/>
          </a:prstGeom>
          <a:noFill/>
        </p:spPr>
        <p:txBody>
          <a:bodyPr wrap="square" rtlCol="0">
            <a:spAutoFit/>
          </a:bodyPr>
          <a:lstStyle/>
          <a:p>
            <a:pPr algn="ctr"/>
            <a:r>
              <a:rPr lang="en-US" dirty="0" smtClean="0"/>
              <a:t>Nominal helical distortion</a:t>
            </a:r>
          </a:p>
        </p:txBody>
      </p:sp>
      <p:sp>
        <p:nvSpPr>
          <p:cNvPr id="9" name="Rectangle 8"/>
          <p:cNvSpPr/>
          <p:nvPr/>
        </p:nvSpPr>
        <p:spPr>
          <a:xfrm>
            <a:off x="0" y="6369277"/>
            <a:ext cx="9159240" cy="400110"/>
          </a:xfrm>
          <a:prstGeom prst="rect">
            <a:avLst/>
          </a:prstGeom>
        </p:spPr>
        <p:txBody>
          <a:bodyPr wrap="square">
            <a:spAutoFit/>
          </a:bodyPr>
          <a:lstStyle/>
          <a:p>
            <a:pPr algn="ctr"/>
            <a:r>
              <a:rPr lang="en-US" sz="2000" b="1" dirty="0" err="1" smtClean="0">
                <a:solidFill>
                  <a:srgbClr val="FFFF99"/>
                </a:solidFill>
              </a:rPr>
              <a:t>Cai</a:t>
            </a:r>
            <a:r>
              <a:rPr lang="en-US" sz="2000" b="1" dirty="0" smtClean="0">
                <a:solidFill>
                  <a:srgbClr val="FFFF99"/>
                </a:solidFill>
              </a:rPr>
              <a:t> Y, </a:t>
            </a:r>
            <a:r>
              <a:rPr lang="en-US" sz="2000" b="1" dirty="0" err="1" smtClean="0">
                <a:solidFill>
                  <a:srgbClr val="FFFF99"/>
                </a:solidFill>
              </a:rPr>
              <a:t>Geacintov</a:t>
            </a:r>
            <a:r>
              <a:rPr lang="en-US" sz="2000" b="1" dirty="0" smtClean="0">
                <a:solidFill>
                  <a:srgbClr val="FFFF99"/>
                </a:solidFill>
              </a:rPr>
              <a:t> NE, </a:t>
            </a:r>
            <a:r>
              <a:rPr lang="en-US" sz="2000" b="1" dirty="0">
                <a:solidFill>
                  <a:srgbClr val="FFFF99"/>
                </a:solidFill>
              </a:rPr>
              <a:t>and </a:t>
            </a:r>
            <a:r>
              <a:rPr lang="en-US" sz="2000" b="1" dirty="0" err="1" smtClean="0">
                <a:solidFill>
                  <a:srgbClr val="FFFF99"/>
                </a:solidFill>
              </a:rPr>
              <a:t>Broyde</a:t>
            </a:r>
            <a:r>
              <a:rPr lang="en-US" sz="2000" b="1" dirty="0" smtClean="0">
                <a:solidFill>
                  <a:srgbClr val="FFFF99"/>
                </a:solidFill>
              </a:rPr>
              <a:t> S </a:t>
            </a:r>
            <a:r>
              <a:rPr lang="en-US" sz="2000" b="1" dirty="0">
                <a:solidFill>
                  <a:srgbClr val="FFFF99"/>
                </a:solidFill>
              </a:rPr>
              <a:t>(2012) </a:t>
            </a:r>
            <a:r>
              <a:rPr lang="en-US" sz="2000" b="1" i="1" dirty="0" smtClean="0">
                <a:solidFill>
                  <a:srgbClr val="FFFF99"/>
                </a:solidFill>
              </a:rPr>
              <a:t>Biochemistry </a:t>
            </a:r>
            <a:r>
              <a:rPr lang="en-US" sz="2000" b="1" dirty="0">
                <a:solidFill>
                  <a:srgbClr val="FFFF99"/>
                </a:solidFill>
              </a:rPr>
              <a:t>51, 1486-1499 </a:t>
            </a:r>
          </a:p>
        </p:txBody>
      </p:sp>
      <p:grpSp>
        <p:nvGrpSpPr>
          <p:cNvPr id="3" name="Group 2"/>
          <p:cNvGrpSpPr/>
          <p:nvPr/>
        </p:nvGrpSpPr>
        <p:grpSpPr>
          <a:xfrm>
            <a:off x="1600200" y="1219200"/>
            <a:ext cx="5943600" cy="4953000"/>
            <a:chOff x="1616866" y="1676400"/>
            <a:chExt cx="5804608" cy="480060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012" r="8604"/>
            <a:stretch/>
          </p:blipFill>
          <p:spPr bwMode="auto">
            <a:xfrm>
              <a:off x="1616866" y="1676400"/>
              <a:ext cx="5804608" cy="4800600"/>
            </a:xfrm>
            <a:prstGeom prst="rect">
              <a:avLst/>
            </a:prstGeom>
            <a:solidFill>
              <a:schemeClr val="tx1"/>
            </a:solidFill>
            <a:ln>
              <a:noFill/>
            </a:ln>
            <a:extLst/>
          </p:spPr>
        </p:pic>
        <p:sp>
          <p:nvSpPr>
            <p:cNvPr id="2" name="Oval 1"/>
            <p:cNvSpPr/>
            <p:nvPr/>
          </p:nvSpPr>
          <p:spPr>
            <a:xfrm>
              <a:off x="2927506" y="2947124"/>
              <a:ext cx="259080" cy="1618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960266" y="2957029"/>
              <a:ext cx="259080" cy="1618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p:cNvSpPr/>
          <p:nvPr/>
        </p:nvSpPr>
        <p:spPr>
          <a:xfrm>
            <a:off x="1630680" y="3695700"/>
            <a:ext cx="2941320" cy="2095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657600"/>
            <a:ext cx="16002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59040" y="3642360"/>
            <a:ext cx="16002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831080" y="3657600"/>
            <a:ext cx="2712720" cy="2095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318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22" presetClass="exit" presetSubtype="4" fill="hold" grpId="0" nodeType="withEffect">
                                  <p:stCondLst>
                                    <p:cond delay="0"/>
                                  </p:stCondLst>
                                  <p:childTnLst>
                                    <p:animEffect transition="out" filter="wipe(down)">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xit" presetSubtype="4" fill="hold" grpId="0" nodeType="clickEffect">
                                  <p:stCondLst>
                                    <p:cond delay="0"/>
                                  </p:stCondLst>
                                  <p:childTnLst>
                                    <p:animEffect transition="out" filter="wipe(down)">
                                      <p:cBhvr>
                                        <p:cTn id="14" dur="500"/>
                                        <p:tgtEl>
                                          <p:spTgt spid="13"/>
                                        </p:tgtEl>
                                      </p:cBhvr>
                                    </p:animEffect>
                                    <p:set>
                                      <p:cBhvr>
                                        <p:cTn id="15" dur="1" fill="hold">
                                          <p:stCondLst>
                                            <p:cond delay="499"/>
                                          </p:stCondLst>
                                        </p:cTn>
                                        <p:tgtEl>
                                          <p:spTgt spid="13"/>
                                        </p:tgtEl>
                                        <p:attrNameLst>
                                          <p:attrName>style.visibility</p:attrName>
                                        </p:attrNameLst>
                                      </p:cBhvr>
                                      <p:to>
                                        <p:strVal val="hidden"/>
                                      </p:to>
                                    </p:set>
                                  </p:childTnLst>
                                </p:cTn>
                              </p:par>
                              <p:par>
                                <p:cTn id="16" presetID="22" presetClass="exit" presetSubtype="4" fill="hold" grpId="0" nodeType="withEffect">
                                  <p:stCondLst>
                                    <p:cond delay="0"/>
                                  </p:stCondLst>
                                  <p:childTnLst>
                                    <p:animEffect transition="out" filter="wipe(down)">
                                      <p:cBhvr>
                                        <p:cTn id="17" dur="500"/>
                                        <p:tgtEl>
                                          <p:spTgt spid="12"/>
                                        </p:tgtEl>
                                      </p:cBhvr>
                                    </p:animEffect>
                                    <p:set>
                                      <p:cBhvr>
                                        <p:cTn id="18"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5300" y="95071"/>
            <a:ext cx="8153400" cy="1200329"/>
          </a:xfrm>
          <a:prstGeom prst="rect">
            <a:avLst/>
          </a:prstGeom>
        </p:spPr>
        <p:txBody>
          <a:bodyPr wrap="square">
            <a:spAutoFit/>
          </a:bodyPr>
          <a:lstStyle/>
          <a:p>
            <a:pPr algn="ctr"/>
            <a:r>
              <a:rPr lang="en-US" sz="3600" dirty="0" smtClean="0">
                <a:solidFill>
                  <a:schemeClr val="tx2"/>
                </a:solidFill>
                <a:latin typeface="+mj-lt"/>
              </a:rPr>
              <a:t>B[</a:t>
            </a:r>
            <a:r>
              <a:rPr lang="en-US" sz="3600" i="1" dirty="0" smtClean="0">
                <a:solidFill>
                  <a:schemeClr val="tx2"/>
                </a:solidFill>
                <a:latin typeface="+mj-lt"/>
              </a:rPr>
              <a:t>a</a:t>
            </a:r>
            <a:r>
              <a:rPr lang="en-US" sz="3600" dirty="0" smtClean="0">
                <a:solidFill>
                  <a:schemeClr val="tx2"/>
                </a:solidFill>
                <a:latin typeface="+mj-lt"/>
              </a:rPr>
              <a:t>]P-</a:t>
            </a:r>
            <a:r>
              <a:rPr lang="en-US" sz="3600" i="1" dirty="0" smtClean="0">
                <a:solidFill>
                  <a:schemeClr val="tx2"/>
                </a:solidFill>
                <a:latin typeface="+mj-lt"/>
              </a:rPr>
              <a:t>N</a:t>
            </a:r>
            <a:r>
              <a:rPr lang="en-US" sz="3600" baseline="30000" dirty="0" smtClean="0">
                <a:solidFill>
                  <a:schemeClr val="tx2"/>
                </a:solidFill>
                <a:latin typeface="+mj-lt"/>
              </a:rPr>
              <a:t>6</a:t>
            </a:r>
            <a:r>
              <a:rPr lang="en-US" sz="3600" dirty="0" smtClean="0">
                <a:solidFill>
                  <a:schemeClr val="tx2"/>
                </a:solidFill>
                <a:latin typeface="+mj-lt"/>
              </a:rPr>
              <a:t>-dA versus B[</a:t>
            </a:r>
            <a:r>
              <a:rPr lang="en-US" sz="3600" i="1" dirty="0" smtClean="0">
                <a:solidFill>
                  <a:schemeClr val="tx2"/>
                </a:solidFill>
                <a:latin typeface="+mj-lt"/>
              </a:rPr>
              <a:t>c</a:t>
            </a:r>
            <a:r>
              <a:rPr lang="en-US" sz="3600" dirty="0" smtClean="0">
                <a:solidFill>
                  <a:schemeClr val="tx2"/>
                </a:solidFill>
                <a:latin typeface="+mj-lt"/>
              </a:rPr>
              <a:t>]Ph-</a:t>
            </a:r>
            <a:r>
              <a:rPr lang="en-US" sz="3600" i="1" dirty="0" smtClean="0">
                <a:solidFill>
                  <a:schemeClr val="tx2"/>
                </a:solidFill>
                <a:latin typeface="+mj-lt"/>
              </a:rPr>
              <a:t>N</a:t>
            </a:r>
            <a:r>
              <a:rPr lang="en-US" sz="3600" baseline="30000" dirty="0" smtClean="0">
                <a:solidFill>
                  <a:schemeClr val="tx2"/>
                </a:solidFill>
                <a:latin typeface="+mj-lt"/>
              </a:rPr>
              <a:t>6</a:t>
            </a:r>
            <a:r>
              <a:rPr lang="en-US" sz="3600" dirty="0" smtClean="0">
                <a:solidFill>
                  <a:schemeClr val="tx2"/>
                </a:solidFill>
                <a:latin typeface="+mj-lt"/>
              </a:rPr>
              <a:t>-dA</a:t>
            </a:r>
          </a:p>
          <a:p>
            <a:pPr algn="ctr"/>
            <a:r>
              <a:rPr lang="en-US" sz="3600" dirty="0" smtClean="0">
                <a:solidFill>
                  <a:schemeClr val="tx2"/>
                </a:solidFill>
                <a:latin typeface="+mj-lt"/>
              </a:rPr>
              <a:t>Effects on Transcription</a:t>
            </a:r>
          </a:p>
        </p:txBody>
      </p:sp>
      <p:sp>
        <p:nvSpPr>
          <p:cNvPr id="5" name="Content Placeholder 3"/>
          <p:cNvSpPr>
            <a:spLocks noGrp="1"/>
          </p:cNvSpPr>
          <p:nvPr>
            <p:ph idx="1"/>
          </p:nvPr>
        </p:nvSpPr>
        <p:spPr>
          <a:xfrm>
            <a:off x="1" y="1905000"/>
            <a:ext cx="4343400" cy="4572000"/>
          </a:xfrm>
        </p:spPr>
        <p:txBody>
          <a:bodyPr>
            <a:noAutofit/>
          </a:bodyPr>
          <a:lstStyle/>
          <a:p>
            <a:r>
              <a:rPr lang="en-US" sz="2800" dirty="0" smtClean="0">
                <a:solidFill>
                  <a:schemeClr val="tx2"/>
                </a:solidFill>
              </a:rPr>
              <a:t>B[</a:t>
            </a:r>
            <a:r>
              <a:rPr lang="en-US" sz="2800" i="1" dirty="0" smtClean="0">
                <a:solidFill>
                  <a:schemeClr val="tx2"/>
                </a:solidFill>
              </a:rPr>
              <a:t>a</a:t>
            </a:r>
            <a:r>
              <a:rPr lang="en-US" sz="2800" dirty="0" smtClean="0">
                <a:solidFill>
                  <a:schemeClr val="tx2"/>
                </a:solidFill>
              </a:rPr>
              <a:t>]P-</a:t>
            </a:r>
            <a:r>
              <a:rPr lang="en-US" sz="2800" i="1" dirty="0" smtClean="0">
                <a:solidFill>
                  <a:schemeClr val="tx2"/>
                </a:solidFill>
              </a:rPr>
              <a:t>N</a:t>
            </a:r>
            <a:r>
              <a:rPr lang="en-US" sz="2800" i="1" baseline="30000" dirty="0" smtClean="0">
                <a:solidFill>
                  <a:schemeClr val="tx2"/>
                </a:solidFill>
              </a:rPr>
              <a:t>6</a:t>
            </a:r>
            <a:r>
              <a:rPr lang="en-US" sz="2800" dirty="0" smtClean="0">
                <a:solidFill>
                  <a:schemeClr val="tx2"/>
                </a:solidFill>
              </a:rPr>
              <a:t>-dA</a:t>
            </a:r>
          </a:p>
          <a:p>
            <a:endParaRPr lang="en-US" sz="2800" dirty="0" smtClean="0">
              <a:solidFill>
                <a:schemeClr val="tx2"/>
              </a:solidFill>
            </a:endParaRPr>
          </a:p>
          <a:p>
            <a:pPr>
              <a:buFont typeface="Arial" panose="020B0604020202020204" pitchFamily="34" charset="0"/>
              <a:buChar char="•"/>
            </a:pPr>
            <a:r>
              <a:rPr lang="en-US" sz="2800" b="1" dirty="0" smtClean="0">
                <a:solidFill>
                  <a:srgbClr val="FF0000"/>
                </a:solidFill>
              </a:rPr>
              <a:t>Unknown </a:t>
            </a:r>
            <a:r>
              <a:rPr lang="en-US" sz="2800" b="1" dirty="0">
                <a:solidFill>
                  <a:srgbClr val="FF0000"/>
                </a:solidFill>
              </a:rPr>
              <a:t>effect on RNA polymerase II elongation </a:t>
            </a:r>
            <a:r>
              <a:rPr lang="en-US" sz="2800" b="1" i="1" dirty="0">
                <a:solidFill>
                  <a:srgbClr val="FF0000"/>
                </a:solidFill>
              </a:rPr>
              <a:t>in vitro</a:t>
            </a:r>
          </a:p>
          <a:p>
            <a:pPr>
              <a:buFont typeface="Arial" panose="020B0604020202020204" pitchFamily="34" charset="0"/>
              <a:buChar char="•"/>
            </a:pPr>
            <a:endParaRPr lang="en-US" sz="2800" i="1" dirty="0" smtClean="0"/>
          </a:p>
          <a:p>
            <a:pPr>
              <a:buFont typeface="Arial" panose="020B0604020202020204" pitchFamily="34" charset="0"/>
              <a:buChar char="•"/>
            </a:pPr>
            <a:endParaRPr lang="en-US" sz="2800" dirty="0" smtClean="0"/>
          </a:p>
        </p:txBody>
      </p:sp>
      <p:sp>
        <p:nvSpPr>
          <p:cNvPr id="7" name="Content Placeholder 3"/>
          <p:cNvSpPr txBox="1">
            <a:spLocks/>
          </p:cNvSpPr>
          <p:nvPr/>
        </p:nvSpPr>
        <p:spPr>
          <a:xfrm>
            <a:off x="4669971" y="1905000"/>
            <a:ext cx="4550229" cy="4572000"/>
          </a:xfrm>
          <a:prstGeom prst="rect">
            <a:avLst/>
          </a:prstGeom>
        </p:spPr>
        <p:txBody>
          <a:bodyPr vert="horz" lIns="91440" tIns="45720" rIns="91440" bIns="45720" rtlCol="0">
            <a:no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r>
              <a:rPr lang="en-US" sz="2800" dirty="0" smtClean="0">
                <a:solidFill>
                  <a:schemeClr val="tx2"/>
                </a:solidFill>
              </a:rPr>
              <a:t>B[</a:t>
            </a:r>
            <a:r>
              <a:rPr lang="en-US" sz="2800" i="1" dirty="0" smtClean="0">
                <a:solidFill>
                  <a:schemeClr val="tx2"/>
                </a:solidFill>
              </a:rPr>
              <a:t>c</a:t>
            </a:r>
            <a:r>
              <a:rPr lang="en-US" sz="2800" dirty="0" smtClean="0">
                <a:solidFill>
                  <a:schemeClr val="tx2"/>
                </a:solidFill>
              </a:rPr>
              <a:t>]Ph-</a:t>
            </a:r>
            <a:r>
              <a:rPr lang="en-US" sz="2800" i="1" dirty="0" smtClean="0">
                <a:solidFill>
                  <a:schemeClr val="tx2"/>
                </a:solidFill>
              </a:rPr>
              <a:t>N</a:t>
            </a:r>
            <a:r>
              <a:rPr lang="en-US" sz="2800" i="1" baseline="30000" dirty="0" smtClean="0">
                <a:solidFill>
                  <a:schemeClr val="tx2"/>
                </a:solidFill>
              </a:rPr>
              <a:t>6</a:t>
            </a:r>
            <a:r>
              <a:rPr lang="en-US" sz="2800" dirty="0" smtClean="0">
                <a:solidFill>
                  <a:schemeClr val="tx2"/>
                </a:solidFill>
              </a:rPr>
              <a:t>-dA</a:t>
            </a:r>
          </a:p>
          <a:p>
            <a:endParaRPr lang="en-US" sz="2800" dirty="0" smtClean="0">
              <a:solidFill>
                <a:schemeClr val="tx2"/>
              </a:solidFill>
            </a:endParaRPr>
          </a:p>
          <a:p>
            <a:pPr>
              <a:buFont typeface="Arial" panose="020B0604020202020204" pitchFamily="34" charset="0"/>
              <a:buChar char="•"/>
            </a:pPr>
            <a:r>
              <a:rPr lang="en-US" sz="2800" dirty="0"/>
              <a:t>Blocks RNA polymerase II elongation </a:t>
            </a:r>
            <a:r>
              <a:rPr lang="en-US" sz="2800" i="1" dirty="0"/>
              <a:t>in vitro</a:t>
            </a:r>
          </a:p>
          <a:p>
            <a:pPr>
              <a:buFont typeface="Arial" panose="020B0604020202020204" pitchFamily="34" charset="0"/>
              <a:buChar char="•"/>
            </a:pPr>
            <a:r>
              <a:rPr lang="en-US" sz="2800" dirty="0" err="1" smtClean="0">
                <a:solidFill>
                  <a:srgbClr val="FFFF99"/>
                </a:solidFill>
              </a:rPr>
              <a:t>Schinecker</a:t>
            </a:r>
            <a:r>
              <a:rPr lang="en-US" sz="2800" dirty="0" smtClean="0">
                <a:solidFill>
                  <a:srgbClr val="FFFF99"/>
                </a:solidFill>
              </a:rPr>
              <a:t> </a:t>
            </a:r>
            <a:r>
              <a:rPr lang="en-US" sz="2800" dirty="0">
                <a:solidFill>
                  <a:srgbClr val="FFFF99"/>
                </a:solidFill>
              </a:rPr>
              <a:t>TM,</a:t>
            </a:r>
            <a:r>
              <a:rPr lang="en-US" sz="2800" i="1" dirty="0">
                <a:solidFill>
                  <a:srgbClr val="FFFF99"/>
                </a:solidFill>
              </a:rPr>
              <a:t> et al</a:t>
            </a:r>
            <a:r>
              <a:rPr lang="en-US" sz="2800" dirty="0">
                <a:solidFill>
                  <a:srgbClr val="FFFF99"/>
                </a:solidFill>
              </a:rPr>
              <a:t>. (2003) </a:t>
            </a:r>
            <a:r>
              <a:rPr lang="en-US" sz="2800" i="1" dirty="0">
                <a:solidFill>
                  <a:srgbClr val="FFFF99"/>
                </a:solidFill>
              </a:rPr>
              <a:t>Nucleic Acids Res. </a:t>
            </a:r>
            <a:r>
              <a:rPr lang="en-US" sz="2800" dirty="0">
                <a:solidFill>
                  <a:srgbClr val="FFFF99"/>
                </a:solidFill>
              </a:rPr>
              <a:t>31, </a:t>
            </a:r>
            <a:r>
              <a:rPr lang="en-US" sz="2800" dirty="0" smtClean="0">
                <a:solidFill>
                  <a:srgbClr val="FFFF99"/>
                </a:solidFill>
              </a:rPr>
              <a:t>6004-6015</a:t>
            </a:r>
            <a:endParaRPr lang="en-US" sz="2800" i="1" dirty="0">
              <a:solidFill>
                <a:srgbClr val="FFFF99"/>
              </a:solidFill>
            </a:endParaRPr>
          </a:p>
        </p:txBody>
      </p:sp>
    </p:spTree>
    <p:extLst>
      <p:ext uri="{BB962C8B-B14F-4D97-AF65-F5344CB8AC3E}">
        <p14:creationId xmlns:p14="http://schemas.microsoft.com/office/powerpoint/2010/main" val="3222567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1480458"/>
            <a:ext cx="9220200" cy="838199"/>
          </a:xfrm>
          <a:prstGeom prst="rect">
            <a:avLst/>
          </a:prstGeom>
        </p:spPr>
        <p:txBody>
          <a:bodyPr vert="horz" lIns="91440" tIns="45720" rIns="91440" bIns="45720" rtlCol="0">
            <a:no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r>
              <a:rPr lang="en-US" sz="3600" dirty="0" smtClean="0"/>
              <a:t>Does B[</a:t>
            </a:r>
            <a:r>
              <a:rPr lang="en-US" sz="3600" i="1" dirty="0" smtClean="0"/>
              <a:t>a</a:t>
            </a:r>
            <a:r>
              <a:rPr lang="en-US" sz="3600" dirty="0" smtClean="0"/>
              <a:t>]P-</a:t>
            </a:r>
            <a:r>
              <a:rPr lang="en-US" sz="3600" i="1" dirty="0" smtClean="0"/>
              <a:t>N</a:t>
            </a:r>
            <a:r>
              <a:rPr lang="en-US" sz="3600" baseline="30000" dirty="0" smtClean="0"/>
              <a:t>6</a:t>
            </a:r>
            <a:r>
              <a:rPr lang="en-US" sz="3600" dirty="0" smtClean="0"/>
              <a:t>-dA block RNA polymerase II </a:t>
            </a:r>
            <a:r>
              <a:rPr lang="en-US" sz="3600" i="1" dirty="0" smtClean="0"/>
              <a:t>in vitro </a:t>
            </a:r>
            <a:r>
              <a:rPr lang="en-US" sz="3600" dirty="0" smtClean="0"/>
              <a:t>as well? </a:t>
            </a:r>
          </a:p>
          <a:p>
            <a:pPr marL="45720" indent="0">
              <a:buNone/>
            </a:pPr>
            <a:endParaRPr lang="en-US" sz="3600" dirty="0" smtClean="0"/>
          </a:p>
          <a:p>
            <a:r>
              <a:rPr lang="en-US" sz="3600" dirty="0" smtClean="0"/>
              <a:t>If it does, it should be a substrate for TCR.</a:t>
            </a:r>
          </a:p>
          <a:p>
            <a:pPr marL="45720" indent="0">
              <a:buNone/>
            </a:pPr>
            <a:endParaRPr lang="en-US" sz="3600" dirty="0" smtClean="0"/>
          </a:p>
        </p:txBody>
      </p:sp>
    </p:spTree>
    <p:extLst>
      <p:ext uri="{BB962C8B-B14F-4D97-AF65-F5344CB8AC3E}">
        <p14:creationId xmlns:p14="http://schemas.microsoft.com/office/powerpoint/2010/main" val="34628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3400" y="152400"/>
            <a:ext cx="8077200" cy="1200329"/>
          </a:xfrm>
          <a:prstGeom prst="rect">
            <a:avLst/>
          </a:prstGeom>
        </p:spPr>
        <p:txBody>
          <a:bodyPr wrap="square">
            <a:spAutoFit/>
          </a:bodyPr>
          <a:lstStyle/>
          <a:p>
            <a:pPr algn="ctr"/>
            <a:r>
              <a:rPr lang="en-US" sz="3600" dirty="0" smtClean="0">
                <a:solidFill>
                  <a:schemeClr val="tx2"/>
                </a:solidFill>
                <a:latin typeface="+mj-lt"/>
              </a:rPr>
              <a:t>Site-specific DNA Template for </a:t>
            </a:r>
            <a:r>
              <a:rPr lang="en-US" sz="3600" i="1" dirty="0" smtClean="0">
                <a:solidFill>
                  <a:schemeClr val="tx2"/>
                </a:solidFill>
                <a:latin typeface="+mj-lt"/>
              </a:rPr>
              <a:t>in vitro </a:t>
            </a:r>
            <a:r>
              <a:rPr lang="en-US" sz="3600" dirty="0" smtClean="0">
                <a:solidFill>
                  <a:schemeClr val="tx2"/>
                </a:solidFill>
                <a:latin typeface="+mj-lt"/>
              </a:rPr>
              <a:t>Transcription</a:t>
            </a:r>
          </a:p>
        </p:txBody>
      </p:sp>
      <p:pic>
        <p:nvPicPr>
          <p:cNvPr id="9" name="Picture 8" descr="C:\Users\Moin\Dropbox (Scicchitano Lab)\Nadkarni, Aditi PAH Manuscript\IVT Gels\FINAL gel images for IVT FIGURE\FigsCap\FigsCap\Figure 2.TIF"/>
          <p:cNvPicPr/>
          <p:nvPr/>
        </p:nvPicPr>
        <p:blipFill>
          <a:blip r:embed="rId3">
            <a:extLst>
              <a:ext uri="{28A0092B-C50C-407E-A947-70E740481C1C}">
                <a14:useLocalDpi xmlns:a14="http://schemas.microsoft.com/office/drawing/2010/main" val="0"/>
              </a:ext>
            </a:extLst>
          </a:blip>
          <a:srcRect/>
          <a:stretch>
            <a:fillRect/>
          </a:stretch>
        </p:blipFill>
        <p:spPr bwMode="auto">
          <a:xfrm>
            <a:off x="1676401" y="1352729"/>
            <a:ext cx="5791199" cy="1665004"/>
          </a:xfrm>
          <a:prstGeom prst="rect">
            <a:avLst/>
          </a:prstGeom>
          <a:noFill/>
          <a:ln>
            <a:noFill/>
          </a:ln>
        </p:spPr>
      </p:pic>
      <p:sp>
        <p:nvSpPr>
          <p:cNvPr id="8" name="TextBox 7"/>
          <p:cNvSpPr txBox="1"/>
          <p:nvPr/>
        </p:nvSpPr>
        <p:spPr>
          <a:xfrm>
            <a:off x="152400" y="3733800"/>
            <a:ext cx="8828316"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Constructed by annealing a </a:t>
            </a:r>
            <a:r>
              <a:rPr lang="en-US" sz="2400" dirty="0" smtClean="0">
                <a:solidFill>
                  <a:schemeClr val="tx2"/>
                </a:solidFill>
              </a:rPr>
              <a:t>site-specifically modified 11 base oligomer, </a:t>
            </a:r>
            <a:r>
              <a:rPr lang="en-US" sz="2400" dirty="0" smtClean="0"/>
              <a:t>and 96 base and 90 base oligomers to a DNA element containing the CMV promoter enhancer</a:t>
            </a:r>
            <a:endParaRPr lang="en-US" sz="2400" dirty="0"/>
          </a:p>
          <a:p>
            <a:pPr marL="285750" indent="-285750">
              <a:buFont typeface="Arial" panose="020B0604020202020204" pitchFamily="34" charset="0"/>
              <a:buChar char="•"/>
            </a:pPr>
            <a:r>
              <a:rPr lang="en-US" sz="2400" dirty="0" smtClean="0"/>
              <a:t>Incubated with </a:t>
            </a:r>
            <a:r>
              <a:rPr lang="en-US" sz="2400" dirty="0" smtClean="0">
                <a:solidFill>
                  <a:schemeClr val="tx2"/>
                </a:solidFill>
              </a:rPr>
              <a:t>HeLa nuclear extract with radioactive nucleotides; RNA products resolved by denaturing PAGE</a:t>
            </a:r>
            <a:endParaRPr lang="en-US" sz="2400" dirty="0"/>
          </a:p>
          <a:p>
            <a:pPr marL="285750" indent="-285750">
              <a:buFont typeface="Arial" panose="020B0604020202020204" pitchFamily="34" charset="0"/>
              <a:buChar char="•"/>
            </a:pPr>
            <a:r>
              <a:rPr lang="en-US" sz="2400" dirty="0" smtClean="0"/>
              <a:t>Interruption of RNA polymerase II elongation is indicated by the presence of </a:t>
            </a:r>
            <a:r>
              <a:rPr lang="en-US" sz="2400" dirty="0" smtClean="0">
                <a:solidFill>
                  <a:schemeClr val="tx2"/>
                </a:solidFill>
              </a:rPr>
              <a:t>truncated transcripts</a:t>
            </a:r>
          </a:p>
        </p:txBody>
      </p:sp>
      <p:sp>
        <p:nvSpPr>
          <p:cNvPr id="2" name="TextBox 1"/>
          <p:cNvSpPr txBox="1"/>
          <p:nvPr/>
        </p:nvSpPr>
        <p:spPr>
          <a:xfrm>
            <a:off x="0" y="3055203"/>
            <a:ext cx="9144000" cy="830997"/>
          </a:xfrm>
          <a:prstGeom prst="rect">
            <a:avLst/>
          </a:prstGeom>
          <a:noFill/>
        </p:spPr>
        <p:txBody>
          <a:bodyPr wrap="square" rtlCol="0">
            <a:spAutoFit/>
          </a:bodyPr>
          <a:lstStyle/>
          <a:p>
            <a:pPr algn="ctr"/>
            <a:r>
              <a:rPr lang="en-US" sz="2400" b="1" dirty="0" err="1" smtClean="0">
                <a:solidFill>
                  <a:srgbClr val="FFFF99"/>
                </a:solidFill>
              </a:rPr>
              <a:t>Perlow</a:t>
            </a:r>
            <a:r>
              <a:rPr lang="en-US" sz="2400" b="1" dirty="0" smtClean="0">
                <a:solidFill>
                  <a:srgbClr val="FFFF99"/>
                </a:solidFill>
              </a:rPr>
              <a:t> RA, </a:t>
            </a:r>
            <a:r>
              <a:rPr lang="en-US" sz="2400" b="1" i="1" dirty="0" smtClean="0">
                <a:solidFill>
                  <a:srgbClr val="FFFF99"/>
                </a:solidFill>
              </a:rPr>
              <a:t>et al</a:t>
            </a:r>
            <a:r>
              <a:rPr lang="en-US" sz="2400" b="1" dirty="0" smtClean="0">
                <a:solidFill>
                  <a:srgbClr val="FFFF99"/>
                </a:solidFill>
              </a:rPr>
              <a:t>. (2003) </a:t>
            </a:r>
            <a:r>
              <a:rPr lang="en-US" sz="2400" b="1" i="1" dirty="0" smtClean="0">
                <a:solidFill>
                  <a:srgbClr val="FFFF99"/>
                </a:solidFill>
              </a:rPr>
              <a:t>Nucleic Acids Res</a:t>
            </a:r>
            <a:r>
              <a:rPr lang="en-US" sz="2400" b="1" dirty="0" smtClean="0">
                <a:solidFill>
                  <a:srgbClr val="FFFF99"/>
                </a:solidFill>
              </a:rPr>
              <a:t>., 31, e40-e40</a:t>
            </a:r>
            <a:endParaRPr lang="en-US" sz="2400" b="1" dirty="0">
              <a:solidFill>
                <a:srgbClr val="FFFF99"/>
              </a:solidFill>
            </a:endParaRPr>
          </a:p>
          <a:p>
            <a:pPr algn="ctr"/>
            <a:endParaRPr lang="en-US" sz="2400" b="1" dirty="0">
              <a:solidFill>
                <a:srgbClr val="FFFF99"/>
              </a:solidFill>
            </a:endParaRPr>
          </a:p>
        </p:txBody>
      </p:sp>
    </p:spTree>
    <p:extLst>
      <p:ext uri="{BB962C8B-B14F-4D97-AF65-F5344CB8AC3E}">
        <p14:creationId xmlns:p14="http://schemas.microsoft.com/office/powerpoint/2010/main" val="345566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76200"/>
            <a:ext cx="7924800" cy="838200"/>
          </a:xfrm>
        </p:spPr>
        <p:txBody>
          <a:bodyPr>
            <a:normAutofit fontScale="90000"/>
          </a:bodyPr>
          <a:lstStyle/>
          <a:p>
            <a:pPr algn="ctr"/>
            <a:r>
              <a:rPr lang="en-US" sz="3200" dirty="0" smtClean="0"/>
              <a:t>B[</a:t>
            </a:r>
            <a:r>
              <a:rPr lang="en-US" sz="3200" i="1" dirty="0" smtClean="0"/>
              <a:t>a</a:t>
            </a:r>
            <a:r>
              <a:rPr lang="en-US" sz="3200" dirty="0" smtClean="0"/>
              <a:t>]P-</a:t>
            </a:r>
            <a:r>
              <a:rPr lang="en-US" sz="3200" i="1" dirty="0" smtClean="0"/>
              <a:t>N</a:t>
            </a:r>
            <a:r>
              <a:rPr lang="en-US" sz="3200" baseline="30000" dirty="0" smtClean="0"/>
              <a:t>6</a:t>
            </a:r>
            <a:r>
              <a:rPr lang="en-US" sz="3200" dirty="0" smtClean="0"/>
              <a:t>-dA </a:t>
            </a:r>
            <a:r>
              <a:rPr lang="en-US" sz="3200" dirty="0"/>
              <a:t>B</a:t>
            </a:r>
            <a:r>
              <a:rPr lang="en-US" sz="3200" dirty="0" smtClean="0"/>
              <a:t>locks </a:t>
            </a:r>
            <a:r>
              <a:rPr lang="en-US" sz="3200" dirty="0"/>
              <a:t>H</a:t>
            </a:r>
            <a:r>
              <a:rPr lang="en-US" sz="3200" dirty="0" smtClean="0"/>
              <a:t>uman RNA Polymerase II</a:t>
            </a:r>
            <a:endParaRPr lang="en-US" sz="3200" dirty="0"/>
          </a:p>
        </p:txBody>
      </p:sp>
      <p:pic>
        <p:nvPicPr>
          <p:cNvPr id="8" name="Picture 7" descr="C:\Users\Moin\Dropbox (Scicchitano Lab)\Nadkarni, Aditi PAH Manuscript\IVT Gels\FINAL gel images for IVT FIGURE\FigsCap\FigsCap\Figure 5.TIF"/>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71600"/>
            <a:ext cx="6553200" cy="5105400"/>
          </a:xfrm>
          <a:prstGeom prst="rect">
            <a:avLst/>
          </a:prstGeom>
          <a:noFill/>
          <a:ln>
            <a:noFill/>
          </a:ln>
        </p:spPr>
      </p:pic>
      <p:sp>
        <p:nvSpPr>
          <p:cNvPr id="10" name="Rectangle 9"/>
          <p:cNvSpPr/>
          <p:nvPr/>
        </p:nvSpPr>
        <p:spPr>
          <a:xfrm>
            <a:off x="1513114" y="838200"/>
            <a:ext cx="6117772" cy="461665"/>
          </a:xfrm>
          <a:prstGeom prst="rect">
            <a:avLst/>
          </a:prstGeom>
        </p:spPr>
        <p:txBody>
          <a:bodyPr wrap="square">
            <a:spAutoFit/>
          </a:bodyPr>
          <a:lstStyle/>
          <a:p>
            <a:pPr algn="ctr"/>
            <a:r>
              <a:rPr lang="en-US" sz="2400" b="1" dirty="0" err="1" smtClean="0">
                <a:solidFill>
                  <a:srgbClr val="FFFF99"/>
                </a:solidFill>
              </a:rPr>
              <a:t>Moinuddin</a:t>
            </a:r>
            <a:r>
              <a:rPr lang="en-US" sz="2400" b="1" dirty="0" smtClean="0">
                <a:solidFill>
                  <a:srgbClr val="FFFF99"/>
                </a:solidFill>
              </a:rPr>
              <a:t> Chowdhury</a:t>
            </a:r>
            <a:r>
              <a:rPr lang="en-US" sz="2400" b="1" dirty="0">
                <a:solidFill>
                  <a:srgbClr val="FFFF99"/>
                </a:solidFill>
              </a:rPr>
              <a:t> </a:t>
            </a:r>
          </a:p>
        </p:txBody>
      </p:sp>
      <p:sp>
        <p:nvSpPr>
          <p:cNvPr id="2" name="Rectangle 1"/>
          <p:cNvSpPr/>
          <p:nvPr/>
        </p:nvSpPr>
        <p:spPr>
          <a:xfrm>
            <a:off x="2514600" y="1371600"/>
            <a:ext cx="1295400" cy="51054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886200" y="1371600"/>
            <a:ext cx="1295400" cy="51054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257800" y="1371600"/>
            <a:ext cx="1295400" cy="51054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178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heel(1)">
                                      <p:cBhvr>
                                        <p:cTn id="19" dur="2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heel(1)">
                                      <p:cBhvr>
                                        <p:cTn id="24" dur="2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heel(1)">
                                      <p:cBhvr>
                                        <p:cTn id="2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8100" y="2286000"/>
            <a:ext cx="9220200" cy="838199"/>
          </a:xfrm>
          <a:prstGeom prst="rect">
            <a:avLst/>
          </a:prstGeom>
        </p:spPr>
        <p:txBody>
          <a:bodyPr vert="horz" lIns="91440" tIns="45720" rIns="91440" bIns="45720" rtlCol="0">
            <a:no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r>
              <a:rPr lang="en-US" sz="3600" dirty="0" smtClean="0"/>
              <a:t>What is the effect of B[</a:t>
            </a:r>
            <a:r>
              <a:rPr lang="en-US" sz="3600" i="1" dirty="0" smtClean="0"/>
              <a:t>a</a:t>
            </a:r>
            <a:r>
              <a:rPr lang="en-US" sz="3600" dirty="0" smtClean="0"/>
              <a:t>]P-</a:t>
            </a:r>
            <a:r>
              <a:rPr lang="en-US" sz="3600" i="1" dirty="0" smtClean="0"/>
              <a:t>N</a:t>
            </a:r>
            <a:r>
              <a:rPr lang="en-US" sz="3600" baseline="30000" dirty="0" smtClean="0"/>
              <a:t>6</a:t>
            </a:r>
            <a:r>
              <a:rPr lang="en-US" sz="3600" dirty="0" smtClean="0"/>
              <a:t>-dA </a:t>
            </a:r>
            <a:r>
              <a:rPr lang="en-US" sz="3600" dirty="0"/>
              <a:t>or </a:t>
            </a:r>
            <a:r>
              <a:rPr lang="en-US" sz="3600" dirty="0" smtClean="0"/>
              <a:t>B[</a:t>
            </a:r>
            <a:r>
              <a:rPr lang="en-US" sz="3600" i="1" dirty="0" smtClean="0"/>
              <a:t>c</a:t>
            </a:r>
            <a:r>
              <a:rPr lang="en-US" sz="3600" dirty="0" smtClean="0"/>
              <a:t>]P-</a:t>
            </a:r>
            <a:r>
              <a:rPr lang="en-US" sz="3600" i="1" dirty="0" smtClean="0"/>
              <a:t>N</a:t>
            </a:r>
            <a:r>
              <a:rPr lang="en-US" sz="3600" baseline="30000" dirty="0" smtClean="0"/>
              <a:t>6</a:t>
            </a:r>
            <a:r>
              <a:rPr lang="en-US" sz="3600" dirty="0" smtClean="0"/>
              <a:t>-dA on gene expression in human cells with varying DNA repair backgrounds? </a:t>
            </a:r>
          </a:p>
          <a:p>
            <a:pPr marL="45720" indent="0">
              <a:buNone/>
            </a:pPr>
            <a:endParaRPr lang="en-US" sz="3600" dirty="0" smtClean="0"/>
          </a:p>
        </p:txBody>
      </p:sp>
    </p:spTree>
    <p:extLst>
      <p:ext uri="{BB962C8B-B14F-4D97-AF65-F5344CB8AC3E}">
        <p14:creationId xmlns:p14="http://schemas.microsoft.com/office/powerpoint/2010/main" val="170033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9717</TotalTime>
  <Words>1070</Words>
  <Application>Microsoft Office PowerPoint</Application>
  <PresentationFormat>On-screen Show (4:3)</PresentationFormat>
  <Paragraphs>174</Paragraphs>
  <Slides>23</Slides>
  <Notes>14</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Perspective</vt:lpstr>
      <vt:lpstr>Interplay between Nucleotide Excision Repair (NER) and Transcription-coupled DNA Repair (TCR) in Repairing Transcriptional DNA Damage</vt:lpstr>
      <vt:lpstr>PowerPoint Presentation</vt:lpstr>
      <vt:lpstr>PowerPoint Presentation</vt:lpstr>
      <vt:lpstr>PowerPoint Presentation</vt:lpstr>
      <vt:lpstr>PowerPoint Presentation</vt:lpstr>
      <vt:lpstr>PowerPoint Presentation</vt:lpstr>
      <vt:lpstr>PowerPoint Presentation</vt:lpstr>
      <vt:lpstr>B[a]P-N6-dA Blocks Human RNA Polymerase II</vt:lpstr>
      <vt:lpstr>PowerPoint Presentation</vt:lpstr>
      <vt:lpstr>Plasmid Reporter System</vt:lpstr>
      <vt:lpstr>Effects of DNA Adducts on Transcription in Cells with Varying DNA Repair Backgrounds </vt:lpstr>
      <vt:lpstr>PowerPoint Presentation</vt:lpstr>
      <vt:lpstr>Deep Sequencing of RNA Resulting from Transcription Past B[a]P-N6-dA or B[c]Ph-N6-dA in Cells Preliminary Data </vt:lpstr>
      <vt:lpstr>Summary of transcriptional mutations due to B[a]P-N6-dA and B[c]Ph-N6-dA </vt:lpstr>
      <vt:lpstr>PowerPoint Presentation</vt:lpstr>
      <vt:lpstr>Conclusions and Significance</vt:lpstr>
      <vt:lpstr>Historical &amp; salient findings in the field</vt:lpstr>
      <vt:lpstr>Acknowledgements</vt:lpstr>
      <vt:lpstr>Acknowledgements</vt:lpstr>
      <vt:lpstr>Thank you</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Interplay between NER and TCR in repairing transcriptional DNA damage</dc:title>
  <dc:creator>Aditi</dc:creator>
  <cp:lastModifiedBy>Aditi</cp:lastModifiedBy>
  <cp:revision>165</cp:revision>
  <dcterms:created xsi:type="dcterms:W3CDTF">2015-08-12T17:53:36Z</dcterms:created>
  <dcterms:modified xsi:type="dcterms:W3CDTF">2015-09-23T06:13:10Z</dcterms:modified>
</cp:coreProperties>
</file>