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455" r:id="rId2"/>
    <p:sldId id="456" r:id="rId3"/>
    <p:sldId id="326" r:id="rId4"/>
    <p:sldId id="398" r:id="rId5"/>
    <p:sldId id="284" r:id="rId6"/>
    <p:sldId id="388" r:id="rId7"/>
    <p:sldId id="453" r:id="rId8"/>
    <p:sldId id="443" r:id="rId9"/>
    <p:sldId id="390" r:id="rId10"/>
    <p:sldId id="391" r:id="rId11"/>
    <p:sldId id="363" r:id="rId12"/>
    <p:sldId id="386" r:id="rId13"/>
    <p:sldId id="333" r:id="rId14"/>
    <p:sldId id="395" r:id="rId15"/>
    <p:sldId id="329" r:id="rId16"/>
    <p:sldId id="322" r:id="rId17"/>
    <p:sldId id="393" r:id="rId18"/>
    <p:sldId id="349" r:id="rId19"/>
    <p:sldId id="394" r:id="rId20"/>
    <p:sldId id="370" r:id="rId21"/>
    <p:sldId id="411" r:id="rId22"/>
    <p:sldId id="452" r:id="rId23"/>
    <p:sldId id="357" r:id="rId24"/>
    <p:sldId id="367" r:id="rId25"/>
    <p:sldId id="397" r:id="rId26"/>
    <p:sldId id="402" r:id="rId27"/>
    <p:sldId id="403" r:id="rId28"/>
    <p:sldId id="404" r:id="rId29"/>
    <p:sldId id="406" r:id="rId30"/>
    <p:sldId id="407" r:id="rId31"/>
    <p:sldId id="416" r:id="rId32"/>
    <p:sldId id="417" r:id="rId33"/>
    <p:sldId id="435" r:id="rId34"/>
    <p:sldId id="451" r:id="rId35"/>
    <p:sldId id="447" r:id="rId36"/>
    <p:sldId id="418" r:id="rId37"/>
    <p:sldId id="419" r:id="rId38"/>
    <p:sldId id="420" r:id="rId39"/>
    <p:sldId id="422" r:id="rId40"/>
    <p:sldId id="426" r:id="rId41"/>
    <p:sldId id="432" r:id="rId42"/>
    <p:sldId id="436" r:id="rId43"/>
    <p:sldId id="437" r:id="rId44"/>
    <p:sldId id="438" r:id="rId45"/>
    <p:sldId id="440" r:id="rId46"/>
    <p:sldId id="449" r:id="rId47"/>
    <p:sldId id="445" r:id="rId48"/>
    <p:sldId id="446" r:id="rId49"/>
    <p:sldId id="450" r:id="rId50"/>
    <p:sldId id="382" r:id="rId51"/>
    <p:sldId id="454" r:id="rId52"/>
    <p:sldId id="457" r:id="rId53"/>
  </p:sldIdLst>
  <p:sldSz cx="10287000" cy="6858000" type="35mm"/>
  <p:notesSz cx="9236075" cy="7010400"/>
  <p:defaultTextStyle>
    <a:defPPr>
      <a:defRPr lang="en-US"/>
    </a:defPPr>
    <a:lvl1pPr algn="ctr" rtl="0" eaLnBrk="0" fontAlgn="base" hangingPunct="0">
      <a:spcBef>
        <a:spcPct val="0"/>
      </a:spcBef>
      <a:spcAft>
        <a:spcPct val="0"/>
      </a:spcAft>
      <a:defRPr sz="3600" b="1" kern="1200">
        <a:solidFill>
          <a:srgbClr val="FFFF00"/>
        </a:solidFill>
        <a:latin typeface="Arial" charset="0"/>
        <a:ea typeface="+mn-ea"/>
        <a:cs typeface="+mn-cs"/>
      </a:defRPr>
    </a:lvl1pPr>
    <a:lvl2pPr marL="457200" algn="ctr" rtl="0" eaLnBrk="0" fontAlgn="base" hangingPunct="0">
      <a:spcBef>
        <a:spcPct val="0"/>
      </a:spcBef>
      <a:spcAft>
        <a:spcPct val="0"/>
      </a:spcAft>
      <a:defRPr sz="3600" b="1" kern="1200">
        <a:solidFill>
          <a:srgbClr val="FFFF00"/>
        </a:solidFill>
        <a:latin typeface="Arial" charset="0"/>
        <a:ea typeface="+mn-ea"/>
        <a:cs typeface="+mn-cs"/>
      </a:defRPr>
    </a:lvl2pPr>
    <a:lvl3pPr marL="914400" algn="ctr" rtl="0" eaLnBrk="0" fontAlgn="base" hangingPunct="0">
      <a:spcBef>
        <a:spcPct val="0"/>
      </a:spcBef>
      <a:spcAft>
        <a:spcPct val="0"/>
      </a:spcAft>
      <a:defRPr sz="3600" b="1" kern="1200">
        <a:solidFill>
          <a:srgbClr val="FFFF00"/>
        </a:solidFill>
        <a:latin typeface="Arial" charset="0"/>
        <a:ea typeface="+mn-ea"/>
        <a:cs typeface="+mn-cs"/>
      </a:defRPr>
    </a:lvl3pPr>
    <a:lvl4pPr marL="1371600" algn="ctr" rtl="0" eaLnBrk="0" fontAlgn="base" hangingPunct="0">
      <a:spcBef>
        <a:spcPct val="0"/>
      </a:spcBef>
      <a:spcAft>
        <a:spcPct val="0"/>
      </a:spcAft>
      <a:defRPr sz="3600" b="1" kern="1200">
        <a:solidFill>
          <a:srgbClr val="FFFF00"/>
        </a:solidFill>
        <a:latin typeface="Arial" charset="0"/>
        <a:ea typeface="+mn-ea"/>
        <a:cs typeface="+mn-cs"/>
      </a:defRPr>
    </a:lvl4pPr>
    <a:lvl5pPr marL="1828800" algn="ctr" rtl="0" eaLnBrk="0" fontAlgn="base" hangingPunct="0">
      <a:spcBef>
        <a:spcPct val="0"/>
      </a:spcBef>
      <a:spcAft>
        <a:spcPct val="0"/>
      </a:spcAft>
      <a:defRPr sz="3600" b="1" kern="1200">
        <a:solidFill>
          <a:srgbClr val="FFFF00"/>
        </a:solidFill>
        <a:latin typeface="Arial" charset="0"/>
        <a:ea typeface="+mn-ea"/>
        <a:cs typeface="+mn-cs"/>
      </a:defRPr>
    </a:lvl5pPr>
    <a:lvl6pPr marL="2286000" algn="l" defTabSz="914400" rtl="0" eaLnBrk="1" latinLnBrk="0" hangingPunct="1">
      <a:defRPr sz="3600" b="1" kern="1200">
        <a:solidFill>
          <a:srgbClr val="FFFF00"/>
        </a:solidFill>
        <a:latin typeface="Arial" charset="0"/>
        <a:ea typeface="+mn-ea"/>
        <a:cs typeface="+mn-cs"/>
      </a:defRPr>
    </a:lvl6pPr>
    <a:lvl7pPr marL="2743200" algn="l" defTabSz="914400" rtl="0" eaLnBrk="1" latinLnBrk="0" hangingPunct="1">
      <a:defRPr sz="3600" b="1" kern="1200">
        <a:solidFill>
          <a:srgbClr val="FFFF00"/>
        </a:solidFill>
        <a:latin typeface="Arial" charset="0"/>
        <a:ea typeface="+mn-ea"/>
        <a:cs typeface="+mn-cs"/>
      </a:defRPr>
    </a:lvl7pPr>
    <a:lvl8pPr marL="3200400" algn="l" defTabSz="914400" rtl="0" eaLnBrk="1" latinLnBrk="0" hangingPunct="1">
      <a:defRPr sz="3600" b="1" kern="1200">
        <a:solidFill>
          <a:srgbClr val="FFFF00"/>
        </a:solidFill>
        <a:latin typeface="Arial" charset="0"/>
        <a:ea typeface="+mn-ea"/>
        <a:cs typeface="+mn-cs"/>
      </a:defRPr>
    </a:lvl8pPr>
    <a:lvl9pPr marL="3657600" algn="l" defTabSz="914400" rtl="0" eaLnBrk="1" latinLnBrk="0" hangingPunct="1">
      <a:defRPr sz="3600" b="1"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0000"/>
    <a:srgbClr val="00FF00"/>
    <a:srgbClr val="66A8A6"/>
    <a:srgbClr val="66A6A6"/>
    <a:srgbClr val="FFFF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108" autoAdjust="0"/>
    <p:restoredTop sz="94563" autoAdjust="0"/>
  </p:normalViewPr>
  <p:slideViewPr>
    <p:cSldViewPr snapToGrid="0">
      <p:cViewPr>
        <p:scale>
          <a:sx n="50" d="100"/>
          <a:sy n="50" d="100"/>
        </p:scale>
        <p:origin x="-1692" y="-708"/>
      </p:cViewPr>
      <p:guideLst>
        <p:guide orient="horz" pos="2148"/>
        <p:guide pos="32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30"/>
    </p:cViewPr>
  </p:sorterViewPr>
  <p:notesViewPr>
    <p:cSldViewPr snapToGrid="0">
      <p:cViewPr varScale="1">
        <p:scale>
          <a:sx n="53" d="100"/>
          <a:sy n="53" d="100"/>
        </p:scale>
        <p:origin x="-816" y="-84"/>
      </p:cViewPr>
      <p:guideLst>
        <p:guide orient="horz" pos="2207"/>
        <p:guide pos="29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000390" cy="38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t" anchorCtr="0" compatLnSpc="1">
            <a:prstTxWarp prst="textNoShape">
              <a:avLst/>
            </a:prstTxWarp>
          </a:bodyPr>
          <a:lstStyle>
            <a:lvl1pPr algn="l" defTabSz="965658">
              <a:spcBef>
                <a:spcPct val="20000"/>
              </a:spcBef>
              <a:buFontTx/>
              <a:buChar char="–"/>
              <a:defRPr sz="1300" b="0">
                <a:solidFill>
                  <a:schemeClr val="bg1"/>
                </a:solidFill>
                <a:latin typeface="Times New Roman" pitchFamily="18" charset="0"/>
              </a:defRPr>
            </a:lvl1pPr>
          </a:lstStyle>
          <a:p>
            <a:pPr>
              <a:defRPr/>
            </a:pPr>
            <a:endParaRPr lang="en-US"/>
          </a:p>
        </p:txBody>
      </p:sp>
      <p:sp>
        <p:nvSpPr>
          <p:cNvPr id="30723" name="Rectangle 3"/>
          <p:cNvSpPr>
            <a:spLocks noGrp="1" noChangeArrowheads="1"/>
          </p:cNvSpPr>
          <p:nvPr>
            <p:ph type="dt" sz="quarter" idx="1"/>
          </p:nvPr>
        </p:nvSpPr>
        <p:spPr bwMode="auto">
          <a:xfrm>
            <a:off x="5232503" y="0"/>
            <a:ext cx="4000389" cy="38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t" anchorCtr="0" compatLnSpc="1">
            <a:prstTxWarp prst="textNoShape">
              <a:avLst/>
            </a:prstTxWarp>
          </a:bodyPr>
          <a:lstStyle>
            <a:lvl1pPr algn="r" defTabSz="965658">
              <a:spcBef>
                <a:spcPct val="20000"/>
              </a:spcBef>
              <a:buFontTx/>
              <a:buChar char="–"/>
              <a:defRPr sz="1300" b="0">
                <a:solidFill>
                  <a:schemeClr val="bg1"/>
                </a:solidFill>
                <a:latin typeface="Times New Roman" pitchFamily="18" charset="0"/>
              </a:defRPr>
            </a:lvl1pPr>
          </a:lstStyle>
          <a:p>
            <a:pPr>
              <a:defRPr/>
            </a:pPr>
            <a:endParaRPr lang="en-US"/>
          </a:p>
        </p:txBody>
      </p:sp>
      <p:sp>
        <p:nvSpPr>
          <p:cNvPr id="30724" name="Rectangle 4"/>
          <p:cNvSpPr>
            <a:spLocks noGrp="1" noChangeArrowheads="1"/>
          </p:cNvSpPr>
          <p:nvPr>
            <p:ph type="ftr" sz="quarter" idx="2"/>
          </p:nvPr>
        </p:nvSpPr>
        <p:spPr bwMode="auto">
          <a:xfrm>
            <a:off x="0" y="6621376"/>
            <a:ext cx="4000390" cy="38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b" anchorCtr="0" compatLnSpc="1">
            <a:prstTxWarp prst="textNoShape">
              <a:avLst/>
            </a:prstTxWarp>
          </a:bodyPr>
          <a:lstStyle>
            <a:lvl1pPr algn="l" defTabSz="965658">
              <a:spcBef>
                <a:spcPct val="20000"/>
              </a:spcBef>
              <a:buFontTx/>
              <a:buChar char="–"/>
              <a:defRPr sz="1300" b="0">
                <a:solidFill>
                  <a:schemeClr val="bg1"/>
                </a:solidFill>
                <a:latin typeface="Times New Roman" pitchFamily="18" charset="0"/>
              </a:defRPr>
            </a:lvl1pPr>
          </a:lstStyle>
          <a:p>
            <a:pPr>
              <a:defRPr/>
            </a:pPr>
            <a:endParaRPr lang="en-US"/>
          </a:p>
        </p:txBody>
      </p:sp>
      <p:sp>
        <p:nvSpPr>
          <p:cNvPr id="30725" name="Rectangle 5"/>
          <p:cNvSpPr>
            <a:spLocks noGrp="1" noChangeArrowheads="1"/>
          </p:cNvSpPr>
          <p:nvPr>
            <p:ph type="sldNum" sz="quarter" idx="3"/>
          </p:nvPr>
        </p:nvSpPr>
        <p:spPr bwMode="auto">
          <a:xfrm>
            <a:off x="5232503" y="6621376"/>
            <a:ext cx="4000389" cy="38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b" anchorCtr="0" compatLnSpc="1">
            <a:prstTxWarp prst="textNoShape">
              <a:avLst/>
            </a:prstTxWarp>
          </a:bodyPr>
          <a:lstStyle>
            <a:lvl1pPr algn="r" defTabSz="965658">
              <a:spcBef>
                <a:spcPct val="20000"/>
              </a:spcBef>
              <a:buFontTx/>
              <a:buChar char="–"/>
              <a:defRPr sz="1300" b="0">
                <a:solidFill>
                  <a:schemeClr val="bg1"/>
                </a:solidFill>
                <a:latin typeface="Times New Roman" pitchFamily="18" charset="0"/>
              </a:defRPr>
            </a:lvl1pPr>
          </a:lstStyle>
          <a:p>
            <a:pPr>
              <a:defRPr/>
            </a:pPr>
            <a:fld id="{575BC20F-1FA2-4339-8F15-A4CC867CC2AC}" type="slidenum">
              <a:rPr lang="en-US"/>
              <a:pPr>
                <a:defRPr/>
              </a:pPr>
              <a:t>‹#›</a:t>
            </a:fld>
            <a:endParaRPr lang="en-US"/>
          </a:p>
        </p:txBody>
      </p:sp>
    </p:spTree>
    <p:extLst>
      <p:ext uri="{BB962C8B-B14F-4D97-AF65-F5344CB8AC3E}">
        <p14:creationId xmlns:p14="http://schemas.microsoft.com/office/powerpoint/2010/main" xmlns="" val="63587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4001981"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t" anchorCtr="0" compatLnSpc="1">
            <a:prstTxWarp prst="textNoShape">
              <a:avLst/>
            </a:prstTxWarp>
          </a:bodyPr>
          <a:lstStyle>
            <a:lvl1pPr algn="l" defTabSz="965658">
              <a:defRPr sz="1300" b="0">
                <a:solidFill>
                  <a:schemeClr val="tx1"/>
                </a:solidFill>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5234095" y="1"/>
            <a:ext cx="4001981"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t" anchorCtr="0" compatLnSpc="1">
            <a:prstTxWarp prst="textNoShape">
              <a:avLst/>
            </a:prstTxWarp>
          </a:bodyPr>
          <a:lstStyle>
            <a:lvl1pPr algn="r" defTabSz="965658">
              <a:defRPr sz="1300" b="0">
                <a:solidFill>
                  <a:schemeClr val="tx1"/>
                </a:solidFill>
                <a:latin typeface="Times New Roman"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2652713" y="525463"/>
            <a:ext cx="3941762" cy="26289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1230522" y="3329025"/>
            <a:ext cx="6775032" cy="3153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658047"/>
            <a:ext cx="4001981"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b" anchorCtr="0" compatLnSpc="1">
            <a:prstTxWarp prst="textNoShape">
              <a:avLst/>
            </a:prstTxWarp>
          </a:bodyPr>
          <a:lstStyle>
            <a:lvl1pPr algn="l" defTabSz="965658">
              <a:defRPr sz="1300" b="0">
                <a:solidFill>
                  <a:schemeClr val="tx1"/>
                </a:solidFill>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5234095" y="6658047"/>
            <a:ext cx="4001981"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95" tIns="48296" rIns="96595" bIns="48296" numCol="1" anchor="b" anchorCtr="0" compatLnSpc="1">
            <a:prstTxWarp prst="textNoShape">
              <a:avLst/>
            </a:prstTxWarp>
          </a:bodyPr>
          <a:lstStyle>
            <a:lvl1pPr algn="r" defTabSz="965658">
              <a:defRPr sz="1300" b="0">
                <a:solidFill>
                  <a:schemeClr val="tx1"/>
                </a:solidFill>
                <a:latin typeface="Times New Roman" pitchFamily="18" charset="0"/>
              </a:defRPr>
            </a:lvl1pPr>
          </a:lstStyle>
          <a:p>
            <a:pPr>
              <a:defRPr/>
            </a:pPr>
            <a:fld id="{A8E06C08-3170-4DA0-A097-DC46C2641F22}" type="slidenum">
              <a:rPr lang="en-US"/>
              <a:pPr>
                <a:defRPr/>
              </a:pPr>
              <a:t>‹#›</a:t>
            </a:fld>
            <a:endParaRPr lang="en-US"/>
          </a:p>
        </p:txBody>
      </p:sp>
    </p:spTree>
    <p:extLst>
      <p:ext uri="{BB962C8B-B14F-4D97-AF65-F5344CB8AC3E}">
        <p14:creationId xmlns:p14="http://schemas.microsoft.com/office/powerpoint/2010/main" xmlns="" val="595847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2652713" y="525463"/>
            <a:ext cx="3941762" cy="2628900"/>
          </a:xfrm>
          <a:ln/>
        </p:spPr>
      </p:sp>
      <p:sp>
        <p:nvSpPr>
          <p:cNvPr id="5529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2652713" y="525463"/>
            <a:ext cx="3941762" cy="2628900"/>
          </a:xfrm>
          <a:ln/>
        </p:spPr>
      </p:sp>
      <p:sp>
        <p:nvSpPr>
          <p:cNvPr id="65539" name="Notes Placeholder 2"/>
          <p:cNvSpPr>
            <a:spLocks noGrp="1"/>
          </p:cNvSpPr>
          <p:nvPr>
            <p:ph type="body" idx="1"/>
          </p:nvPr>
        </p:nvSpPr>
        <p:spPr>
          <a:noFill/>
        </p:spPr>
        <p:txBody>
          <a:bodyPr/>
          <a:lstStyle/>
          <a:p>
            <a:endParaRPr lang="en-US" smtClean="0"/>
          </a:p>
        </p:txBody>
      </p:sp>
      <p:sp>
        <p:nvSpPr>
          <p:cNvPr id="65540" name="Slide Number Placeholder 3"/>
          <p:cNvSpPr>
            <a:spLocks noGrp="1"/>
          </p:cNvSpPr>
          <p:nvPr>
            <p:ph type="sldNum" sz="quarter" idx="5"/>
          </p:nvPr>
        </p:nvSpPr>
        <p:spPr>
          <a:noFill/>
        </p:spPr>
        <p:txBody>
          <a:bodyPr/>
          <a:lstStyle>
            <a:lvl1pPr defTabSz="965658">
              <a:defRPr sz="3600" b="1">
                <a:solidFill>
                  <a:srgbClr val="FFFF00"/>
                </a:solidFill>
                <a:latin typeface="Arial" charset="0"/>
              </a:defRPr>
            </a:lvl1pPr>
            <a:lvl2pPr marL="748225" indent="-287779" defTabSz="965658">
              <a:defRPr sz="3600" b="1">
                <a:solidFill>
                  <a:srgbClr val="FFFF00"/>
                </a:solidFill>
                <a:latin typeface="Arial" charset="0"/>
              </a:defRPr>
            </a:lvl2pPr>
            <a:lvl3pPr marL="1151115" indent="-230223" defTabSz="965658">
              <a:defRPr sz="3600" b="1">
                <a:solidFill>
                  <a:srgbClr val="FFFF00"/>
                </a:solidFill>
                <a:latin typeface="Arial" charset="0"/>
              </a:defRPr>
            </a:lvl3pPr>
            <a:lvl4pPr marL="1611561" indent="-230223" defTabSz="965658">
              <a:defRPr sz="3600" b="1">
                <a:solidFill>
                  <a:srgbClr val="FFFF00"/>
                </a:solidFill>
                <a:latin typeface="Arial" charset="0"/>
              </a:defRPr>
            </a:lvl4pPr>
            <a:lvl5pPr marL="2072008" indent="-230223" defTabSz="965658">
              <a:defRPr sz="3600" b="1">
                <a:solidFill>
                  <a:srgbClr val="FFFF00"/>
                </a:solidFill>
                <a:latin typeface="Arial" charset="0"/>
              </a:defRPr>
            </a:lvl5pPr>
            <a:lvl6pPr marL="2532454" indent="-230223" algn="ctr" defTabSz="965658" eaLnBrk="0" fontAlgn="base" hangingPunct="0">
              <a:spcBef>
                <a:spcPct val="0"/>
              </a:spcBef>
              <a:spcAft>
                <a:spcPct val="0"/>
              </a:spcAft>
              <a:defRPr sz="3600" b="1">
                <a:solidFill>
                  <a:srgbClr val="FFFF00"/>
                </a:solidFill>
                <a:latin typeface="Arial" charset="0"/>
              </a:defRPr>
            </a:lvl6pPr>
            <a:lvl7pPr marL="2992900" indent="-230223" algn="ctr" defTabSz="965658" eaLnBrk="0" fontAlgn="base" hangingPunct="0">
              <a:spcBef>
                <a:spcPct val="0"/>
              </a:spcBef>
              <a:spcAft>
                <a:spcPct val="0"/>
              </a:spcAft>
              <a:defRPr sz="3600" b="1">
                <a:solidFill>
                  <a:srgbClr val="FFFF00"/>
                </a:solidFill>
                <a:latin typeface="Arial" charset="0"/>
              </a:defRPr>
            </a:lvl7pPr>
            <a:lvl8pPr marL="3453346" indent="-230223" algn="ctr" defTabSz="965658" eaLnBrk="0" fontAlgn="base" hangingPunct="0">
              <a:spcBef>
                <a:spcPct val="0"/>
              </a:spcBef>
              <a:spcAft>
                <a:spcPct val="0"/>
              </a:spcAft>
              <a:defRPr sz="3600" b="1">
                <a:solidFill>
                  <a:srgbClr val="FFFF00"/>
                </a:solidFill>
                <a:latin typeface="Arial" charset="0"/>
              </a:defRPr>
            </a:lvl8pPr>
            <a:lvl9pPr marL="3913792" indent="-230223" algn="ctr" defTabSz="965658" eaLnBrk="0" fontAlgn="base" hangingPunct="0">
              <a:spcBef>
                <a:spcPct val="0"/>
              </a:spcBef>
              <a:spcAft>
                <a:spcPct val="0"/>
              </a:spcAft>
              <a:defRPr sz="3600" b="1">
                <a:solidFill>
                  <a:srgbClr val="FFFF00"/>
                </a:solidFill>
                <a:latin typeface="Arial" charset="0"/>
              </a:defRPr>
            </a:lvl9pPr>
          </a:lstStyle>
          <a:p>
            <a:fld id="{D66A5CD0-0E1B-404D-AC8E-9EC5F70BD268}" type="slidenum">
              <a:rPr lang="en-US" sz="1300" b="0">
                <a:solidFill>
                  <a:schemeClr val="tx1"/>
                </a:solidFill>
                <a:latin typeface="Times New Roman" pitchFamily="18" charset="0"/>
              </a:rPr>
              <a:pPr/>
              <a:t>31</a:t>
            </a:fld>
            <a:endParaRPr lang="en-US" sz="13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2652713" y="525463"/>
            <a:ext cx="3941762" cy="2628900"/>
          </a:xfrm>
          <a:ln/>
        </p:spPr>
      </p:sp>
      <p:sp>
        <p:nvSpPr>
          <p:cNvPr id="66563" name="Notes Placeholder 2"/>
          <p:cNvSpPr>
            <a:spLocks noGrp="1"/>
          </p:cNvSpPr>
          <p:nvPr>
            <p:ph type="body" idx="1"/>
          </p:nvPr>
        </p:nvSpPr>
        <p:spPr>
          <a:noFill/>
        </p:spPr>
        <p:txBody>
          <a:bodyPr/>
          <a:lstStyle/>
          <a:p>
            <a:endParaRPr lang="en-US" smtClean="0"/>
          </a:p>
        </p:txBody>
      </p:sp>
      <p:sp>
        <p:nvSpPr>
          <p:cNvPr id="66564" name="Slide Number Placeholder 3"/>
          <p:cNvSpPr>
            <a:spLocks noGrp="1"/>
          </p:cNvSpPr>
          <p:nvPr>
            <p:ph type="sldNum" sz="quarter" idx="5"/>
          </p:nvPr>
        </p:nvSpPr>
        <p:spPr>
          <a:noFill/>
        </p:spPr>
        <p:txBody>
          <a:bodyPr/>
          <a:lstStyle>
            <a:lvl1pPr defTabSz="965658">
              <a:defRPr sz="3600" b="1">
                <a:solidFill>
                  <a:srgbClr val="FFFF00"/>
                </a:solidFill>
                <a:latin typeface="Arial" charset="0"/>
              </a:defRPr>
            </a:lvl1pPr>
            <a:lvl2pPr marL="748225" indent="-287779" defTabSz="965658">
              <a:defRPr sz="3600" b="1">
                <a:solidFill>
                  <a:srgbClr val="FFFF00"/>
                </a:solidFill>
                <a:latin typeface="Arial" charset="0"/>
              </a:defRPr>
            </a:lvl2pPr>
            <a:lvl3pPr marL="1151115" indent="-230223" defTabSz="965658">
              <a:defRPr sz="3600" b="1">
                <a:solidFill>
                  <a:srgbClr val="FFFF00"/>
                </a:solidFill>
                <a:latin typeface="Arial" charset="0"/>
              </a:defRPr>
            </a:lvl3pPr>
            <a:lvl4pPr marL="1611561" indent="-230223" defTabSz="965658">
              <a:defRPr sz="3600" b="1">
                <a:solidFill>
                  <a:srgbClr val="FFFF00"/>
                </a:solidFill>
                <a:latin typeface="Arial" charset="0"/>
              </a:defRPr>
            </a:lvl4pPr>
            <a:lvl5pPr marL="2072008" indent="-230223" defTabSz="965658">
              <a:defRPr sz="3600" b="1">
                <a:solidFill>
                  <a:srgbClr val="FFFF00"/>
                </a:solidFill>
                <a:latin typeface="Arial" charset="0"/>
              </a:defRPr>
            </a:lvl5pPr>
            <a:lvl6pPr marL="2532454" indent="-230223" algn="ctr" defTabSz="965658" eaLnBrk="0" fontAlgn="base" hangingPunct="0">
              <a:spcBef>
                <a:spcPct val="0"/>
              </a:spcBef>
              <a:spcAft>
                <a:spcPct val="0"/>
              </a:spcAft>
              <a:defRPr sz="3600" b="1">
                <a:solidFill>
                  <a:srgbClr val="FFFF00"/>
                </a:solidFill>
                <a:latin typeface="Arial" charset="0"/>
              </a:defRPr>
            </a:lvl6pPr>
            <a:lvl7pPr marL="2992900" indent="-230223" algn="ctr" defTabSz="965658" eaLnBrk="0" fontAlgn="base" hangingPunct="0">
              <a:spcBef>
                <a:spcPct val="0"/>
              </a:spcBef>
              <a:spcAft>
                <a:spcPct val="0"/>
              </a:spcAft>
              <a:defRPr sz="3600" b="1">
                <a:solidFill>
                  <a:srgbClr val="FFFF00"/>
                </a:solidFill>
                <a:latin typeface="Arial" charset="0"/>
              </a:defRPr>
            </a:lvl7pPr>
            <a:lvl8pPr marL="3453346" indent="-230223" algn="ctr" defTabSz="965658" eaLnBrk="0" fontAlgn="base" hangingPunct="0">
              <a:spcBef>
                <a:spcPct val="0"/>
              </a:spcBef>
              <a:spcAft>
                <a:spcPct val="0"/>
              </a:spcAft>
              <a:defRPr sz="3600" b="1">
                <a:solidFill>
                  <a:srgbClr val="FFFF00"/>
                </a:solidFill>
                <a:latin typeface="Arial" charset="0"/>
              </a:defRPr>
            </a:lvl8pPr>
            <a:lvl9pPr marL="3913792" indent="-230223" algn="ctr" defTabSz="965658" eaLnBrk="0" fontAlgn="base" hangingPunct="0">
              <a:spcBef>
                <a:spcPct val="0"/>
              </a:spcBef>
              <a:spcAft>
                <a:spcPct val="0"/>
              </a:spcAft>
              <a:defRPr sz="3600" b="1">
                <a:solidFill>
                  <a:srgbClr val="FFFF00"/>
                </a:solidFill>
                <a:latin typeface="Arial" charset="0"/>
              </a:defRPr>
            </a:lvl9pPr>
          </a:lstStyle>
          <a:p>
            <a:fld id="{279DF0FB-DF54-4634-BFCF-A1A0F7FB9E52}" type="slidenum">
              <a:rPr lang="en-US" sz="1300" b="0">
                <a:solidFill>
                  <a:schemeClr val="tx1"/>
                </a:solidFill>
                <a:latin typeface="Times New Roman" pitchFamily="18" charset="0"/>
              </a:rPr>
              <a:pPr/>
              <a:t>37</a:t>
            </a:fld>
            <a:endParaRPr lang="en-US" sz="1300" b="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2652713" y="525463"/>
            <a:ext cx="3941762" cy="2628900"/>
          </a:xfrm>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65658">
              <a:defRPr sz="3600" b="1">
                <a:solidFill>
                  <a:srgbClr val="FFFF00"/>
                </a:solidFill>
                <a:latin typeface="Arial" charset="0"/>
              </a:defRPr>
            </a:lvl1pPr>
            <a:lvl2pPr marL="748225" indent="-287779" defTabSz="965658">
              <a:defRPr sz="3600" b="1">
                <a:solidFill>
                  <a:srgbClr val="FFFF00"/>
                </a:solidFill>
                <a:latin typeface="Arial" charset="0"/>
              </a:defRPr>
            </a:lvl2pPr>
            <a:lvl3pPr marL="1151115" indent="-230223" defTabSz="965658">
              <a:defRPr sz="3600" b="1">
                <a:solidFill>
                  <a:srgbClr val="FFFF00"/>
                </a:solidFill>
                <a:latin typeface="Arial" charset="0"/>
              </a:defRPr>
            </a:lvl3pPr>
            <a:lvl4pPr marL="1611561" indent="-230223" defTabSz="965658">
              <a:defRPr sz="3600" b="1">
                <a:solidFill>
                  <a:srgbClr val="FFFF00"/>
                </a:solidFill>
                <a:latin typeface="Arial" charset="0"/>
              </a:defRPr>
            </a:lvl4pPr>
            <a:lvl5pPr marL="2072008" indent="-230223" defTabSz="965658">
              <a:defRPr sz="3600" b="1">
                <a:solidFill>
                  <a:srgbClr val="FFFF00"/>
                </a:solidFill>
                <a:latin typeface="Arial" charset="0"/>
              </a:defRPr>
            </a:lvl5pPr>
            <a:lvl6pPr marL="2532454" indent="-230223" algn="ctr" defTabSz="965658" eaLnBrk="0" fontAlgn="base" hangingPunct="0">
              <a:spcBef>
                <a:spcPct val="0"/>
              </a:spcBef>
              <a:spcAft>
                <a:spcPct val="0"/>
              </a:spcAft>
              <a:defRPr sz="3600" b="1">
                <a:solidFill>
                  <a:srgbClr val="FFFF00"/>
                </a:solidFill>
                <a:latin typeface="Arial" charset="0"/>
              </a:defRPr>
            </a:lvl6pPr>
            <a:lvl7pPr marL="2992900" indent="-230223" algn="ctr" defTabSz="965658" eaLnBrk="0" fontAlgn="base" hangingPunct="0">
              <a:spcBef>
                <a:spcPct val="0"/>
              </a:spcBef>
              <a:spcAft>
                <a:spcPct val="0"/>
              </a:spcAft>
              <a:defRPr sz="3600" b="1">
                <a:solidFill>
                  <a:srgbClr val="FFFF00"/>
                </a:solidFill>
                <a:latin typeface="Arial" charset="0"/>
              </a:defRPr>
            </a:lvl7pPr>
            <a:lvl8pPr marL="3453346" indent="-230223" algn="ctr" defTabSz="965658" eaLnBrk="0" fontAlgn="base" hangingPunct="0">
              <a:spcBef>
                <a:spcPct val="0"/>
              </a:spcBef>
              <a:spcAft>
                <a:spcPct val="0"/>
              </a:spcAft>
              <a:defRPr sz="3600" b="1">
                <a:solidFill>
                  <a:srgbClr val="FFFF00"/>
                </a:solidFill>
                <a:latin typeface="Arial" charset="0"/>
              </a:defRPr>
            </a:lvl8pPr>
            <a:lvl9pPr marL="3913792" indent="-230223" algn="ctr" defTabSz="965658" eaLnBrk="0" fontAlgn="base" hangingPunct="0">
              <a:spcBef>
                <a:spcPct val="0"/>
              </a:spcBef>
              <a:spcAft>
                <a:spcPct val="0"/>
              </a:spcAft>
              <a:defRPr sz="3600" b="1">
                <a:solidFill>
                  <a:srgbClr val="FFFF00"/>
                </a:solidFill>
                <a:latin typeface="Arial" charset="0"/>
              </a:defRPr>
            </a:lvl9pPr>
          </a:lstStyle>
          <a:p>
            <a:fld id="{FE7F30B1-92AA-4A63-B8A4-2E6CE8D333B5}" type="slidenum">
              <a:rPr lang="en-US" sz="1300" b="0">
                <a:solidFill>
                  <a:schemeClr val="tx1"/>
                </a:solidFill>
                <a:latin typeface="Times New Roman" pitchFamily="18" charset="0"/>
              </a:rPr>
              <a:pPr/>
              <a:t>38</a:t>
            </a:fld>
            <a:endParaRPr lang="en-US" sz="1300" b="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658">
              <a:defRPr sz="3600" b="1">
                <a:solidFill>
                  <a:srgbClr val="FFFF00"/>
                </a:solidFill>
                <a:latin typeface="Arial" charset="0"/>
              </a:defRPr>
            </a:lvl1pPr>
            <a:lvl2pPr marL="748225" indent="-287779" defTabSz="965658">
              <a:defRPr sz="3600" b="1">
                <a:solidFill>
                  <a:srgbClr val="FFFF00"/>
                </a:solidFill>
                <a:latin typeface="Arial" charset="0"/>
              </a:defRPr>
            </a:lvl2pPr>
            <a:lvl3pPr marL="1151115" indent="-230223" defTabSz="965658">
              <a:defRPr sz="3600" b="1">
                <a:solidFill>
                  <a:srgbClr val="FFFF00"/>
                </a:solidFill>
                <a:latin typeface="Arial" charset="0"/>
              </a:defRPr>
            </a:lvl3pPr>
            <a:lvl4pPr marL="1611561" indent="-230223" defTabSz="965658">
              <a:defRPr sz="3600" b="1">
                <a:solidFill>
                  <a:srgbClr val="FFFF00"/>
                </a:solidFill>
                <a:latin typeface="Arial" charset="0"/>
              </a:defRPr>
            </a:lvl4pPr>
            <a:lvl5pPr marL="2072008" indent="-230223" defTabSz="965658">
              <a:defRPr sz="3600" b="1">
                <a:solidFill>
                  <a:srgbClr val="FFFF00"/>
                </a:solidFill>
                <a:latin typeface="Arial" charset="0"/>
              </a:defRPr>
            </a:lvl5pPr>
            <a:lvl6pPr marL="2532454" indent="-230223" algn="ctr" defTabSz="965658" eaLnBrk="0" fontAlgn="base" hangingPunct="0">
              <a:spcBef>
                <a:spcPct val="0"/>
              </a:spcBef>
              <a:spcAft>
                <a:spcPct val="0"/>
              </a:spcAft>
              <a:defRPr sz="3600" b="1">
                <a:solidFill>
                  <a:srgbClr val="FFFF00"/>
                </a:solidFill>
                <a:latin typeface="Arial" charset="0"/>
              </a:defRPr>
            </a:lvl6pPr>
            <a:lvl7pPr marL="2992900" indent="-230223" algn="ctr" defTabSz="965658" eaLnBrk="0" fontAlgn="base" hangingPunct="0">
              <a:spcBef>
                <a:spcPct val="0"/>
              </a:spcBef>
              <a:spcAft>
                <a:spcPct val="0"/>
              </a:spcAft>
              <a:defRPr sz="3600" b="1">
                <a:solidFill>
                  <a:srgbClr val="FFFF00"/>
                </a:solidFill>
                <a:latin typeface="Arial" charset="0"/>
              </a:defRPr>
            </a:lvl7pPr>
            <a:lvl8pPr marL="3453346" indent="-230223" algn="ctr" defTabSz="965658" eaLnBrk="0" fontAlgn="base" hangingPunct="0">
              <a:spcBef>
                <a:spcPct val="0"/>
              </a:spcBef>
              <a:spcAft>
                <a:spcPct val="0"/>
              </a:spcAft>
              <a:defRPr sz="3600" b="1">
                <a:solidFill>
                  <a:srgbClr val="FFFF00"/>
                </a:solidFill>
                <a:latin typeface="Arial" charset="0"/>
              </a:defRPr>
            </a:lvl8pPr>
            <a:lvl9pPr marL="3913792" indent="-230223" algn="ctr" defTabSz="965658" eaLnBrk="0" fontAlgn="base" hangingPunct="0">
              <a:spcBef>
                <a:spcPct val="0"/>
              </a:spcBef>
              <a:spcAft>
                <a:spcPct val="0"/>
              </a:spcAft>
              <a:defRPr sz="3600" b="1">
                <a:solidFill>
                  <a:srgbClr val="FFFF00"/>
                </a:solidFill>
                <a:latin typeface="Arial" charset="0"/>
              </a:defRPr>
            </a:lvl9pPr>
          </a:lstStyle>
          <a:p>
            <a:pPr eaLnBrk="1" hangingPunct="1"/>
            <a:fld id="{BC3ADB41-05BC-489E-BD30-577D101704F9}" type="slidenum">
              <a:rPr lang="en-US" sz="1300" b="0">
                <a:solidFill>
                  <a:schemeClr val="tx1"/>
                </a:solidFill>
              </a:rPr>
              <a:pPr eaLnBrk="1" hangingPunct="1"/>
              <a:t>39</a:t>
            </a:fld>
            <a:endParaRPr lang="en-US" sz="1300" b="0">
              <a:solidFill>
                <a:schemeClr val="tx1"/>
              </a:solidFill>
            </a:endParaRPr>
          </a:p>
        </p:txBody>
      </p:sp>
      <p:sp>
        <p:nvSpPr>
          <p:cNvPr id="68611" name="Rectangle 2"/>
          <p:cNvSpPr>
            <a:spLocks noGrp="1" noRot="1" noChangeAspect="1" noChangeArrowheads="1" noTextEdit="1"/>
          </p:cNvSpPr>
          <p:nvPr>
            <p:ph type="sldImg"/>
          </p:nvPr>
        </p:nvSpPr>
        <p:spPr>
          <a:xfrm>
            <a:off x="2652713" y="525463"/>
            <a:ext cx="3941762" cy="2628900"/>
          </a:xfrm>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t>Figure shows the approximate </a:t>
            </a:r>
            <a:r>
              <a:rPr lang="en-US" u="sng" smtClean="0">
                <a:solidFill>
                  <a:srgbClr val="FF0000"/>
                </a:solidFill>
              </a:rPr>
              <a:t>three-dimensional</a:t>
            </a:r>
            <a:r>
              <a:rPr lang="en-US" smtClean="0"/>
              <a:t> chemical space of five cyclic peptides. Each data point in the graph represents a group of peptides with the core scaffold indicated in the figure legend. The chemical space was constructed using Tanimoto similarity based on MACCS key fingerprints. The similarity matrix was then subjected to principal component analysis, and the first three principal components, which explained </a:t>
            </a:r>
            <a:r>
              <a:rPr lang="en-US" u="sng" smtClean="0">
                <a:solidFill>
                  <a:srgbClr val="FF0000"/>
                </a:solidFill>
              </a:rPr>
              <a:t>96.8%</a:t>
            </a:r>
            <a:r>
              <a:rPr lang="en-US" smtClean="0"/>
              <a:t> of the total variance of the sample, were plotted in the figure. A similar approach has been employed to compare the chemical space of other data sets [1,2]. It is clear from the figure that the thiazole containing cyclic peptides occupy a different region in chemical space as compared to the other cyclic peptides illustrated in the figure.</a:t>
            </a:r>
          </a:p>
          <a:p>
            <a:pPr eaLnBrk="1" hangingPunct="1">
              <a:spcBef>
                <a:spcPct val="0"/>
              </a:spcBef>
            </a:pPr>
            <a:endParaRPr lang="en-US" smtClean="0"/>
          </a:p>
          <a:p>
            <a:pPr eaLnBrk="1" hangingPunct="1">
              <a:spcBef>
                <a:spcPct val="0"/>
              </a:spcBef>
            </a:pPr>
            <a:r>
              <a:rPr lang="en-US" smtClean="0"/>
              <a:t>[1] Houghten, R. A.; Pinilla, C.; Appel, J. R.; Giulianotti, M. A.; Nefzi, A.; Ostresh, J. M.; Dooley, C. T.; Maggiora, G. M.; Medina Franco, J. L.; Brunner, D.; Schneider, J. </a:t>
            </a:r>
            <a:r>
              <a:rPr lang="en-US" i="1" smtClean="0"/>
              <a:t>J. Comb. Chem.</a:t>
            </a:r>
            <a:r>
              <a:rPr lang="en-US" smtClean="0"/>
              <a:t> </a:t>
            </a:r>
            <a:r>
              <a:rPr lang="en-US" b="1" smtClean="0"/>
              <a:t>2008</a:t>
            </a:r>
            <a:r>
              <a:rPr lang="en-US" smtClean="0"/>
              <a:t>, </a:t>
            </a:r>
            <a:r>
              <a:rPr lang="en-US" i="1" smtClean="0"/>
              <a:t>10</a:t>
            </a:r>
            <a:r>
              <a:rPr lang="en-US" smtClean="0"/>
              <a:t>, 3</a:t>
            </a:r>
          </a:p>
          <a:p>
            <a:pPr eaLnBrk="1" hangingPunct="1">
              <a:spcBef>
                <a:spcPct val="0"/>
              </a:spcBef>
            </a:pPr>
            <a:r>
              <a:rPr lang="en-US" smtClean="0"/>
              <a:t>[2] López-Vallejo, F.; Nefzi, A.; Bender, A.; Owen, J. R.; Nabney, I. T.; Houghten, R. A. Medina-Franco, J. L. </a:t>
            </a:r>
            <a:r>
              <a:rPr lang="en-US" i="1" smtClean="0"/>
              <a:t>Chem. Biol. Drug Des.</a:t>
            </a:r>
            <a:r>
              <a:rPr lang="en-US" smtClean="0"/>
              <a:t>, </a:t>
            </a:r>
            <a:r>
              <a:rPr lang="en-US" b="1" smtClean="0"/>
              <a:t>2011</a:t>
            </a:r>
            <a:r>
              <a:rPr lang="en-US" smtClean="0"/>
              <a:t>, </a:t>
            </a:r>
            <a:r>
              <a:rPr lang="en-US" i="1" smtClean="0"/>
              <a:t>77</a:t>
            </a:r>
            <a:r>
              <a:rPr lang="en-US" smtClean="0"/>
              <a:t>, 328</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5230911" y="6658047"/>
            <a:ext cx="4003573"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eaLnBrk="1" hangingPunct="1"/>
            <a:fld id="{3BEDBF8E-111A-4D0C-AFC4-8EAC586BE2D8}" type="slidenum">
              <a:rPr lang="en-US" altLang="en-US" sz="1200" b="0">
                <a:solidFill>
                  <a:srgbClr val="000000"/>
                </a:solidFill>
              </a:rPr>
              <a:pPr algn="r" eaLnBrk="1" hangingPunct="1"/>
              <a:t>42</a:t>
            </a:fld>
            <a:endParaRPr lang="en-US" altLang="en-US" sz="1200" b="0">
              <a:solidFill>
                <a:srgbClr val="000000"/>
              </a:solidFill>
            </a:endParaRPr>
          </a:p>
        </p:txBody>
      </p:sp>
      <p:sp>
        <p:nvSpPr>
          <p:cNvPr id="70659" name="Rectangle 7"/>
          <p:cNvSpPr txBox="1">
            <a:spLocks noGrp="1" noChangeArrowheads="1"/>
          </p:cNvSpPr>
          <p:nvPr/>
        </p:nvSpPr>
        <p:spPr bwMode="auto">
          <a:xfrm>
            <a:off x="5234095" y="6659642"/>
            <a:ext cx="4001981" cy="350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a:fld id="{AE889001-6B0A-413E-88FD-C61165A96A2F}" type="slidenum">
              <a:rPr lang="en-US" altLang="en-US" sz="1200" b="0">
                <a:solidFill>
                  <a:srgbClr val="000000"/>
                </a:solidFill>
                <a:latin typeface="Times New Roman" pitchFamily="18" charset="0"/>
              </a:rPr>
              <a:pPr algn="r"/>
              <a:t>42</a:t>
            </a:fld>
            <a:endParaRPr lang="en-US" altLang="en-US" sz="1200" b="0">
              <a:solidFill>
                <a:srgbClr val="000000"/>
              </a:solidFill>
              <a:latin typeface="Times New Roman" pitchFamily="18" charset="0"/>
            </a:endParaRPr>
          </a:p>
        </p:txBody>
      </p:sp>
      <p:sp>
        <p:nvSpPr>
          <p:cNvPr id="70660" name="Rectangle 2"/>
          <p:cNvSpPr>
            <a:spLocks noGrp="1" noRot="1" noChangeAspect="1" noChangeArrowheads="1" noTextEdit="1"/>
          </p:cNvSpPr>
          <p:nvPr>
            <p:ph type="sldImg"/>
          </p:nvPr>
        </p:nvSpPr>
        <p:spPr>
          <a:xfrm>
            <a:off x="2646363" y="525463"/>
            <a:ext cx="3943350" cy="2630487"/>
          </a:xfrm>
          <a:ln/>
        </p:spPr>
      </p:sp>
      <p:sp>
        <p:nvSpPr>
          <p:cNvPr id="70661" name="Rectangle 3"/>
          <p:cNvSpPr>
            <a:spLocks noGrp="1" noChangeArrowheads="1"/>
          </p:cNvSpPr>
          <p:nvPr>
            <p:ph type="body" idx="1"/>
          </p:nvPr>
        </p:nvSpPr>
        <p:spPr>
          <a:xfrm>
            <a:off x="1232114" y="3330620"/>
            <a:ext cx="6771848" cy="3153643"/>
          </a:xfrm>
          <a:noFill/>
        </p:spPr>
        <p:txBody>
          <a:bodyPr lIns="92081" tIns="46041" rIns="92081" bIns="46041"/>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234095" y="6659642"/>
            <a:ext cx="4001981" cy="350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a:fld id="{D15440DA-314A-4428-9675-8479E4B2F144}" type="slidenum">
              <a:rPr lang="en-US" altLang="en-US" sz="1200" b="0">
                <a:solidFill>
                  <a:srgbClr val="000000"/>
                </a:solidFill>
                <a:latin typeface="Times New Roman" pitchFamily="18" charset="0"/>
              </a:rPr>
              <a:pPr algn="r"/>
              <a:t>43</a:t>
            </a:fld>
            <a:endParaRPr lang="en-US" altLang="en-US" sz="1200" b="0">
              <a:solidFill>
                <a:srgbClr val="000000"/>
              </a:solidFill>
              <a:latin typeface="Times New Roman" pitchFamily="18" charset="0"/>
            </a:endParaRPr>
          </a:p>
        </p:txBody>
      </p:sp>
      <p:sp>
        <p:nvSpPr>
          <p:cNvPr id="71683" name="Rectangle 2"/>
          <p:cNvSpPr>
            <a:spLocks noGrp="1" noRot="1" noChangeAspect="1" noChangeArrowheads="1" noTextEdit="1"/>
          </p:cNvSpPr>
          <p:nvPr>
            <p:ph type="sldImg"/>
          </p:nvPr>
        </p:nvSpPr>
        <p:spPr>
          <a:xfrm>
            <a:off x="2646363" y="525463"/>
            <a:ext cx="3943350" cy="2630487"/>
          </a:xfrm>
          <a:ln/>
        </p:spPr>
      </p:sp>
      <p:sp>
        <p:nvSpPr>
          <p:cNvPr id="71684" name="Rectangle 3"/>
          <p:cNvSpPr>
            <a:spLocks noGrp="1" noChangeArrowheads="1"/>
          </p:cNvSpPr>
          <p:nvPr>
            <p:ph type="body" idx="1"/>
          </p:nvPr>
        </p:nvSpPr>
        <p:spPr>
          <a:xfrm>
            <a:off x="1232114" y="3330620"/>
            <a:ext cx="6771848" cy="3153643"/>
          </a:xfrm>
          <a:noFill/>
        </p:spPr>
        <p:txBody>
          <a:bodyPr lIns="92081" tIns="46041" rIns="92081" bIns="46041"/>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5230911" y="6658047"/>
            <a:ext cx="4003573"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eaLnBrk="1" hangingPunct="1"/>
            <a:fld id="{D6B1130D-49CD-4370-981C-A2816530A2DB}" type="slidenum">
              <a:rPr lang="en-US" altLang="en-US" sz="1200" b="0">
                <a:solidFill>
                  <a:srgbClr val="000000"/>
                </a:solidFill>
              </a:rPr>
              <a:pPr algn="r" eaLnBrk="1" hangingPunct="1"/>
              <a:t>44</a:t>
            </a:fld>
            <a:endParaRPr lang="en-US" altLang="en-US" sz="1200" b="0">
              <a:solidFill>
                <a:srgbClr val="000000"/>
              </a:solidFill>
            </a:endParaRPr>
          </a:p>
        </p:txBody>
      </p:sp>
      <p:sp>
        <p:nvSpPr>
          <p:cNvPr id="72707" name="Rectangle 7"/>
          <p:cNvSpPr txBox="1">
            <a:spLocks noGrp="1" noChangeArrowheads="1"/>
          </p:cNvSpPr>
          <p:nvPr/>
        </p:nvSpPr>
        <p:spPr bwMode="auto">
          <a:xfrm>
            <a:off x="5234095" y="6659642"/>
            <a:ext cx="4001981" cy="350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a:fld id="{AF55AE07-EFF6-496E-972D-30975094B775}" type="slidenum">
              <a:rPr lang="en-US" altLang="en-US" sz="1200" b="0">
                <a:solidFill>
                  <a:srgbClr val="000000"/>
                </a:solidFill>
                <a:latin typeface="Times New Roman" pitchFamily="18" charset="0"/>
              </a:rPr>
              <a:pPr algn="r"/>
              <a:t>44</a:t>
            </a:fld>
            <a:endParaRPr lang="en-US" altLang="en-US" sz="1200" b="0">
              <a:solidFill>
                <a:srgbClr val="000000"/>
              </a:solidFill>
              <a:latin typeface="Times New Roman" pitchFamily="18" charset="0"/>
            </a:endParaRPr>
          </a:p>
        </p:txBody>
      </p:sp>
      <p:sp>
        <p:nvSpPr>
          <p:cNvPr id="72708" name="Rectangle 2"/>
          <p:cNvSpPr>
            <a:spLocks noGrp="1" noRot="1" noChangeAspect="1" noChangeArrowheads="1" noTextEdit="1"/>
          </p:cNvSpPr>
          <p:nvPr>
            <p:ph type="sldImg"/>
          </p:nvPr>
        </p:nvSpPr>
        <p:spPr>
          <a:xfrm>
            <a:off x="2646363" y="525463"/>
            <a:ext cx="3943350" cy="2630487"/>
          </a:xfrm>
          <a:ln/>
        </p:spPr>
      </p:sp>
      <p:sp>
        <p:nvSpPr>
          <p:cNvPr id="72709" name="Rectangle 3"/>
          <p:cNvSpPr>
            <a:spLocks noGrp="1" noChangeArrowheads="1"/>
          </p:cNvSpPr>
          <p:nvPr>
            <p:ph type="body" idx="1"/>
          </p:nvPr>
        </p:nvSpPr>
        <p:spPr>
          <a:xfrm>
            <a:off x="1232114" y="3330620"/>
            <a:ext cx="6771848" cy="3153643"/>
          </a:xfrm>
          <a:noFill/>
        </p:spPr>
        <p:txBody>
          <a:bodyPr lIns="92081" tIns="46041" rIns="92081" bIns="46041"/>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230911" y="6658047"/>
            <a:ext cx="4003573" cy="35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eaLnBrk="1" hangingPunct="1"/>
            <a:fld id="{4A475DAD-1727-4F80-9FC7-059FD12713EA}" type="slidenum">
              <a:rPr lang="en-US" altLang="en-US" sz="1200" b="0">
                <a:solidFill>
                  <a:srgbClr val="000000"/>
                </a:solidFill>
              </a:rPr>
              <a:pPr algn="r" eaLnBrk="1" hangingPunct="1"/>
              <a:t>45</a:t>
            </a:fld>
            <a:endParaRPr lang="en-US" altLang="en-US" sz="1200" b="0">
              <a:solidFill>
                <a:srgbClr val="000000"/>
              </a:solidFill>
            </a:endParaRPr>
          </a:p>
        </p:txBody>
      </p:sp>
      <p:sp>
        <p:nvSpPr>
          <p:cNvPr id="73731" name="Rectangle 7"/>
          <p:cNvSpPr txBox="1">
            <a:spLocks noGrp="1" noChangeArrowheads="1"/>
          </p:cNvSpPr>
          <p:nvPr/>
        </p:nvSpPr>
        <p:spPr bwMode="auto">
          <a:xfrm>
            <a:off x="5234095" y="6659642"/>
            <a:ext cx="4001981" cy="350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81" tIns="46041" rIns="92081" bIns="46041" anchor="b"/>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a:fld id="{71207B14-5BFD-4091-B93E-135887157FCA}" type="slidenum">
              <a:rPr lang="en-US" altLang="en-US" sz="1200" b="0">
                <a:solidFill>
                  <a:srgbClr val="000000"/>
                </a:solidFill>
                <a:latin typeface="Times New Roman" pitchFamily="18" charset="0"/>
              </a:rPr>
              <a:pPr algn="r"/>
              <a:t>45</a:t>
            </a:fld>
            <a:endParaRPr lang="en-US" altLang="en-US" sz="1200" b="0">
              <a:solidFill>
                <a:srgbClr val="000000"/>
              </a:solidFill>
              <a:latin typeface="Times New Roman" pitchFamily="18" charset="0"/>
            </a:endParaRPr>
          </a:p>
        </p:txBody>
      </p:sp>
      <p:sp>
        <p:nvSpPr>
          <p:cNvPr id="73732" name="Rectangle 2"/>
          <p:cNvSpPr>
            <a:spLocks noGrp="1" noRot="1" noChangeAspect="1" noChangeArrowheads="1" noTextEdit="1"/>
          </p:cNvSpPr>
          <p:nvPr>
            <p:ph type="sldImg"/>
          </p:nvPr>
        </p:nvSpPr>
        <p:spPr>
          <a:xfrm>
            <a:off x="2646363" y="525463"/>
            <a:ext cx="3943350" cy="2630487"/>
          </a:xfrm>
          <a:ln/>
        </p:spPr>
      </p:sp>
      <p:sp>
        <p:nvSpPr>
          <p:cNvPr id="73733" name="Rectangle 3"/>
          <p:cNvSpPr>
            <a:spLocks noGrp="1" noChangeArrowheads="1"/>
          </p:cNvSpPr>
          <p:nvPr>
            <p:ph type="body" idx="1"/>
          </p:nvPr>
        </p:nvSpPr>
        <p:spPr>
          <a:xfrm>
            <a:off x="1232114" y="3330620"/>
            <a:ext cx="6771848" cy="3153643"/>
          </a:xfrm>
          <a:noFill/>
        </p:spPr>
        <p:txBody>
          <a:bodyPr lIns="92081" tIns="46041" rIns="92081" bIns="46041"/>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652713" y="525463"/>
            <a:ext cx="3941762" cy="2628900"/>
          </a:xfrm>
          <a:ln/>
        </p:spPr>
      </p:sp>
      <p:sp>
        <p:nvSpPr>
          <p:cNvPr id="5632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652713" y="525463"/>
            <a:ext cx="3941762" cy="2628900"/>
          </a:xfrm>
          <a:ln/>
        </p:spPr>
      </p:sp>
      <p:sp>
        <p:nvSpPr>
          <p:cNvPr id="5734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652713" y="525463"/>
            <a:ext cx="3941762" cy="2628900"/>
          </a:xfrm>
          <a:ln/>
        </p:spPr>
      </p:sp>
      <p:sp>
        <p:nvSpPr>
          <p:cNvPr id="583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652713" y="525463"/>
            <a:ext cx="3941762" cy="2628900"/>
          </a:xfrm>
          <a:ln/>
        </p:spPr>
      </p:sp>
      <p:sp>
        <p:nvSpPr>
          <p:cNvPr id="5939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652713" y="525463"/>
            <a:ext cx="3941762" cy="2628900"/>
          </a:xfrm>
          <a:ln/>
        </p:spPr>
      </p:sp>
      <p:sp>
        <p:nvSpPr>
          <p:cNvPr id="6041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2652713" y="525463"/>
            <a:ext cx="3941762" cy="2628900"/>
          </a:xfrm>
          <a:ln/>
        </p:spPr>
      </p:sp>
      <p:sp>
        <p:nvSpPr>
          <p:cNvPr id="6144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2652713" y="525463"/>
            <a:ext cx="3941762" cy="2628900"/>
          </a:xfrm>
          <a:ln/>
        </p:spPr>
      </p:sp>
      <p:sp>
        <p:nvSpPr>
          <p:cNvPr id="6349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2651125" y="525463"/>
            <a:ext cx="3941763" cy="2628900"/>
          </a:xfrm>
          <a:ln/>
        </p:spPr>
      </p:sp>
      <p:sp>
        <p:nvSpPr>
          <p:cNvPr id="6451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1" y="2286000"/>
            <a:ext cx="8763000" cy="1143000"/>
          </a:xfrm>
        </p:spPr>
        <p:txBody>
          <a:bodyPr/>
          <a:lstStyle>
            <a:lvl1pPr>
              <a:defRPr/>
            </a:lvl1pPr>
          </a:lstStyle>
          <a:p>
            <a:pPr lvl="0"/>
            <a:r>
              <a:rPr lang="en-US" noProof="0" smtClean="0"/>
              <a:t>Click to edit Master title style</a:t>
            </a:r>
          </a:p>
        </p:txBody>
      </p:sp>
      <p:sp>
        <p:nvSpPr>
          <p:cNvPr id="14339" name="Rectangle 3"/>
          <p:cNvSpPr>
            <a:spLocks noGrp="1" noChangeArrowheads="1"/>
          </p:cNvSpPr>
          <p:nvPr>
            <p:ph type="subTitle" idx="1"/>
          </p:nvPr>
        </p:nvSpPr>
        <p:spPr>
          <a:xfrm>
            <a:off x="1524001" y="3886200"/>
            <a:ext cx="72390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xmlns="" val="131988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240296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44985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3109467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8" y="19812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4" y="19812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8" y="4114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4" y="4114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52031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8"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4" y="19812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4" y="4114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234296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36456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18799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8"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4"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382378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120989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281547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147337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3"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3"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97688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New Slide</a:t>
            </a:r>
          </a:p>
        </p:txBody>
      </p:sp>
    </p:spTree>
    <p:extLst>
      <p:ext uri="{BB962C8B-B14F-4D97-AF65-F5344CB8AC3E}">
        <p14:creationId xmlns:p14="http://schemas.microsoft.com/office/powerpoint/2010/main" xmlns="" val="18281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66A6A6"/>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p:cNvSpPr>
            <a:spLocks noGrp="1" noChangeArrowheads="1"/>
          </p:cNvSpPr>
          <p:nvPr>
            <p:ph type="ftr" sz="quarter" idx="3"/>
          </p:nvPr>
        </p:nvSpPr>
        <p:spPr bwMode="auto">
          <a:xfrm>
            <a:off x="6172200" y="6400800"/>
            <a:ext cx="3276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buFontTx/>
              <a:buChar char="–"/>
              <a:defRPr sz="1400" b="0">
                <a:solidFill>
                  <a:schemeClr val="bg1"/>
                </a:solidFill>
                <a:latin typeface="+mj-lt"/>
              </a:defRPr>
            </a:lvl1pPr>
          </a:lstStyle>
          <a:p>
            <a:pPr>
              <a:defRPr/>
            </a:pPr>
            <a:r>
              <a:rPr lang="en-US"/>
              <a:t>New Slide</a:t>
            </a:r>
          </a:p>
        </p:txBody>
      </p:sp>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eaLnBrk="0" fontAlgn="base" hangingPunct="0">
        <a:spcBef>
          <a:spcPct val="0"/>
        </a:spcBef>
        <a:spcAft>
          <a:spcPct val="0"/>
        </a:spcAft>
        <a:defRPr sz="4400">
          <a:solidFill>
            <a:srgbClr val="FFFF00"/>
          </a:solidFill>
          <a:latin typeface="Times New Roman" pitchFamily="18" charset="0"/>
        </a:defRPr>
      </a:lvl6pPr>
      <a:lvl7pPr marL="914400" algn="ctr" rtl="0" eaLnBrk="0" fontAlgn="base" hangingPunct="0">
        <a:spcBef>
          <a:spcPct val="0"/>
        </a:spcBef>
        <a:spcAft>
          <a:spcPct val="0"/>
        </a:spcAft>
        <a:defRPr sz="4400">
          <a:solidFill>
            <a:srgbClr val="FFFF00"/>
          </a:solidFill>
          <a:latin typeface="Times New Roman" pitchFamily="18" charset="0"/>
        </a:defRPr>
      </a:lvl7pPr>
      <a:lvl8pPr marL="1371600" algn="ctr" rtl="0" eaLnBrk="0" fontAlgn="base" hangingPunct="0">
        <a:spcBef>
          <a:spcPct val="0"/>
        </a:spcBef>
        <a:spcAft>
          <a:spcPct val="0"/>
        </a:spcAft>
        <a:defRPr sz="4400">
          <a:solidFill>
            <a:srgbClr val="FFFF00"/>
          </a:solidFill>
          <a:latin typeface="Times New Roman" pitchFamily="18" charset="0"/>
        </a:defRPr>
      </a:lvl8pPr>
      <a:lvl9pPr marL="1828800" algn="ctr" rtl="0" eaLnBrk="0" fontAlgn="base" hangingPunct="0">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j-lt"/>
        </a:defRPr>
      </a:lvl2pPr>
      <a:lvl3pPr marL="1143000" indent="-228600" algn="l" rtl="0" eaLnBrk="0" fontAlgn="base" hangingPunct="0">
        <a:spcBef>
          <a:spcPct val="20000"/>
        </a:spcBef>
        <a:spcAft>
          <a:spcPct val="0"/>
        </a:spcAft>
        <a:buChar char="•"/>
        <a:defRPr sz="2400">
          <a:solidFill>
            <a:schemeClr val="bg1"/>
          </a:solidFill>
          <a:latin typeface="+mj-lt"/>
        </a:defRPr>
      </a:lvl3pPr>
      <a:lvl4pPr marL="1600200" indent="-228600" algn="l" rtl="0" eaLnBrk="0" fontAlgn="base" hangingPunct="0">
        <a:spcBef>
          <a:spcPct val="20000"/>
        </a:spcBef>
        <a:spcAft>
          <a:spcPct val="0"/>
        </a:spcAft>
        <a:buChar char="–"/>
        <a:defRPr sz="2000">
          <a:solidFill>
            <a:schemeClr val="bg1"/>
          </a:solidFill>
          <a:latin typeface="+mj-lt"/>
        </a:defRPr>
      </a:lvl4pPr>
      <a:lvl5pPr marL="2057400" indent="-228600" algn="l" rtl="0" eaLnBrk="0" fontAlgn="base" hangingPunct="0">
        <a:spcBef>
          <a:spcPct val="20000"/>
        </a:spcBef>
        <a:spcAft>
          <a:spcPct val="0"/>
        </a:spcAft>
        <a:buChar char="»"/>
        <a:defRPr sz="2000">
          <a:solidFill>
            <a:schemeClr val="bg1"/>
          </a:solidFill>
          <a:latin typeface="+mj-lt"/>
        </a:defRPr>
      </a:lvl5pPr>
      <a:lvl6pPr marL="2514600" indent="-228600" algn="l" rtl="0" eaLnBrk="0" fontAlgn="base" hangingPunct="0">
        <a:spcBef>
          <a:spcPct val="20000"/>
        </a:spcBef>
        <a:spcAft>
          <a:spcPct val="0"/>
        </a:spcAft>
        <a:buChar char="»"/>
        <a:defRPr sz="2000">
          <a:solidFill>
            <a:schemeClr val="bg1"/>
          </a:solidFill>
          <a:latin typeface="+mj-lt"/>
        </a:defRPr>
      </a:lvl6pPr>
      <a:lvl7pPr marL="2971800" indent="-228600" algn="l" rtl="0" eaLnBrk="0" fontAlgn="base" hangingPunct="0">
        <a:spcBef>
          <a:spcPct val="20000"/>
        </a:spcBef>
        <a:spcAft>
          <a:spcPct val="0"/>
        </a:spcAft>
        <a:buChar char="»"/>
        <a:defRPr sz="2000">
          <a:solidFill>
            <a:schemeClr val="bg1"/>
          </a:solidFill>
          <a:latin typeface="+mj-lt"/>
        </a:defRPr>
      </a:lvl7pPr>
      <a:lvl8pPr marL="3429000" indent="-228600" algn="l" rtl="0" eaLnBrk="0" fontAlgn="base" hangingPunct="0">
        <a:spcBef>
          <a:spcPct val="20000"/>
        </a:spcBef>
        <a:spcAft>
          <a:spcPct val="0"/>
        </a:spcAft>
        <a:buChar char="»"/>
        <a:defRPr sz="2000">
          <a:solidFill>
            <a:schemeClr val="bg1"/>
          </a:solidFill>
          <a:latin typeface="+mj-lt"/>
        </a:defRPr>
      </a:lvl8pPr>
      <a:lvl9pPr marL="3886200" indent="-228600" algn="l" rtl="0" eaLnBrk="0" fontAlgn="base" hangingPunct="0">
        <a:spcBef>
          <a:spcPct val="20000"/>
        </a:spcBef>
        <a:spcAft>
          <a:spcPct val="0"/>
        </a:spcAft>
        <a:buChar char="»"/>
        <a:defRPr sz="2000">
          <a:solidFill>
            <a:schemeClr val="bg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3.pn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6.wmf"/><Relationship Id="rId7"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52.wmf"/><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58.png"/><Relationship Id="rId4" Type="http://schemas.openxmlformats.org/officeDocument/2006/relationships/oleObject" Target="../embeddings/oleObject4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4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image" Target="../media/image62.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0.xml"/><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52.bin"/><Relationship Id="rId5" Type="http://schemas.openxmlformats.org/officeDocument/2006/relationships/image" Target="../media/image68.png"/><Relationship Id="rId4" Type="http://schemas.openxmlformats.org/officeDocument/2006/relationships/oleObject" Target="../embeddings/oleObject51.bin"/></Relationships>
</file>

<file path=ppt/slides/_rels/slide3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slideLayout" Target="../slideLayouts/slideLayout12.xml"/><Relationship Id="rId1" Type="http://schemas.openxmlformats.org/officeDocument/2006/relationships/vmlDrawing" Target="../drawings/vmlDrawing29.vml"/><Relationship Id="rId4" Type="http://schemas.openxmlformats.org/officeDocument/2006/relationships/oleObject" Target="../embeddings/oleObject55.bin"/></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79.png"/><Relationship Id="rId4" Type="http://schemas.openxmlformats.org/officeDocument/2006/relationships/oleObject" Target="../embeddings/oleObject5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oleObject" Target="../embeddings/oleObject57.bin"/></Relationships>
</file>

<file path=ppt/slides/_rels/slide39.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notesSlide" Target="../notesSlides/notesSlide13.xml"/><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image" Target="../media/image84.wmf"/><Relationship Id="rId9" Type="http://schemas.openxmlformats.org/officeDocument/2006/relationships/image" Target="../media/image86.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88.emf"/></Relationships>
</file>

<file path=ppt/slides/_rels/slide41.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oleObject" Target="../embeddings/oleObject62.bin"/><Relationship Id="rId4" Type="http://schemas.openxmlformats.org/officeDocument/2006/relationships/image" Target="../media/image93.emf"/></Relationships>
</file>

<file path=ppt/slides/_rels/slide4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4.xml"/><Relationship Id="rId5" Type="http://schemas.openxmlformats.org/officeDocument/2006/relationships/image" Target="../media/image97.jpeg"/><Relationship Id="rId4" Type="http://schemas.openxmlformats.org/officeDocument/2006/relationships/image" Target="../media/image96.jpeg"/></Relationships>
</file>

<file path=ppt/slides/_rels/slide4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4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vmlDrawing" Target="../drawings/vmlDrawing35.vml"/><Relationship Id="rId4" Type="http://schemas.openxmlformats.org/officeDocument/2006/relationships/oleObject" Target="../embeddings/oleObject64.bin"/></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52.xml.rels><?xml version="1.0" encoding="UTF-8" standalone="yes"?>
<Relationships xmlns="http://schemas.openxmlformats.org/package/2006/relationships"><Relationship Id="rId2" Type="http://schemas.openxmlformats.org/officeDocument/2006/relationships/hyperlink" Target="http://drug-discovery.pharmaceuticalconferences.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About OMICS Group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OMICS Group is an amalgamation of </a:t>
            </a:r>
            <a:r>
              <a:rPr lang="en-US" dirty="0" smtClean="0">
                <a:hlinkClick r:id="rId2"/>
              </a:rPr>
              <a:t>Open Access Publications</a:t>
            </a:r>
            <a:r>
              <a:rPr lang="en-US" dirty="0" smtClean="0"/>
              <a:t> and worldwide international science conferences and events. Established in the year 2007 with the sole aim of making the information on Sciences and technology ‘Open Access’, OMICS Group publishes 500 online open access </a:t>
            </a:r>
            <a:r>
              <a:rPr lang="en-US" dirty="0" smtClean="0">
                <a:hlinkClick r:id="rId3"/>
              </a:rPr>
              <a:t>scholarly journals </a:t>
            </a:r>
            <a:r>
              <a:rPr lang="en-US" dirty="0" smtClean="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smtClean="0">
                <a:hlinkClick r:id="rId4"/>
              </a:rPr>
              <a:t>International conferences</a:t>
            </a:r>
            <a:r>
              <a:rPr lang="en-US" dirty="0" smtClean="0"/>
              <a:t> annually across the globe, where knowledge transfer takes place through debates, round table discussions, poster presentations, workshops, symposia and exhibitions.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xmlns="" val="1093375652"/>
              </p:ext>
            </p:extLst>
          </p:nvPr>
        </p:nvGraphicFramePr>
        <p:xfrm>
          <a:off x="479426" y="1527181"/>
          <a:ext cx="9323388" cy="5173663"/>
        </p:xfrm>
        <a:graphic>
          <a:graphicData uri="http://schemas.openxmlformats.org/presentationml/2006/ole">
            <p:oleObj spid="_x0000_s12345" name="Picture" r:id="rId4" imgW="7233480" imgH="3972240" progId="">
              <p:embed/>
            </p:oleObj>
          </a:graphicData>
        </a:graphic>
      </p:graphicFrame>
      <p:pic>
        <p:nvPicPr>
          <p:cNvPr id="12312" name="Picture 2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50176" y="0"/>
            <a:ext cx="2407158" cy="14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893763" y="1331914"/>
          <a:ext cx="8432800" cy="5392737"/>
        </p:xfrm>
        <a:graphic>
          <a:graphicData uri="http://schemas.openxmlformats.org/presentationml/2006/ole">
            <p:oleObj spid="_x0000_s14491" name="CS ChemDraw Drawing" r:id="rId3" imgW="7207920" imgH="4594320" progId="">
              <p:embed/>
            </p:oleObj>
          </a:graphicData>
        </a:graphic>
      </p:graphicFrame>
      <p:graphicFrame>
        <p:nvGraphicFramePr>
          <p:cNvPr id="14339" name="Object 3"/>
          <p:cNvGraphicFramePr>
            <a:graphicFrameLocks noChangeAspect="1"/>
          </p:cNvGraphicFramePr>
          <p:nvPr/>
        </p:nvGraphicFramePr>
        <p:xfrm>
          <a:off x="868367" y="430219"/>
          <a:ext cx="8905875" cy="644525"/>
        </p:xfrm>
        <a:graphic>
          <a:graphicData uri="http://schemas.openxmlformats.org/presentationml/2006/ole">
            <p:oleObj spid="_x0000_s14492" name="CS ChemDraw Drawing" r:id="rId4" imgW="7602220" imgH="551180" progId="">
              <p:embed/>
            </p:oleObj>
          </a:graphicData>
        </a:graphic>
      </p:graphicFrame>
      <p:graphicFrame>
        <p:nvGraphicFramePr>
          <p:cNvPr id="14340" name="Object 5"/>
          <p:cNvGraphicFramePr>
            <a:graphicFrameLocks noGrp="1" noChangeAspect="1"/>
          </p:cNvGraphicFramePr>
          <p:nvPr>
            <p:ph/>
          </p:nvPr>
        </p:nvGraphicFramePr>
        <p:xfrm>
          <a:off x="7729537" y="6457956"/>
          <a:ext cx="2443163" cy="206375"/>
        </p:xfrm>
        <a:graphic>
          <a:graphicData uri="http://schemas.openxmlformats.org/presentationml/2006/ole">
            <p:oleObj spid="_x0000_s14493" name="CS ChemDraw Drawing" r:id="rId5" imgW="1798320" imgH="15748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5"/>
          <p:cNvGraphicFramePr>
            <a:graphicFrameLocks noChangeAspect="1"/>
          </p:cNvGraphicFramePr>
          <p:nvPr/>
        </p:nvGraphicFramePr>
        <p:xfrm>
          <a:off x="1089028" y="427044"/>
          <a:ext cx="8035925" cy="668337"/>
        </p:xfrm>
        <a:graphic>
          <a:graphicData uri="http://schemas.openxmlformats.org/presentationml/2006/ole">
            <p:oleObj spid="_x0000_s16540" name="CS ChemDraw Drawing" r:id="rId3" imgW="8036560" imgH="668020" progId="">
              <p:embed/>
            </p:oleObj>
          </a:graphicData>
        </a:graphic>
      </p:graphicFrame>
      <p:graphicFrame>
        <p:nvGraphicFramePr>
          <p:cNvPr id="16387" name="Object 6"/>
          <p:cNvGraphicFramePr>
            <a:graphicFrameLocks noChangeAspect="1"/>
          </p:cNvGraphicFramePr>
          <p:nvPr>
            <p:extLst>
              <p:ext uri="{D42A27DB-BD31-4B8C-83A1-F6EECF244321}">
                <p14:modId xmlns:p14="http://schemas.microsoft.com/office/powerpoint/2010/main" xmlns="" val="1458995666"/>
              </p:ext>
            </p:extLst>
          </p:nvPr>
        </p:nvGraphicFramePr>
        <p:xfrm>
          <a:off x="7369178" y="5943600"/>
          <a:ext cx="2473325" cy="209550"/>
        </p:xfrm>
        <a:graphic>
          <a:graphicData uri="http://schemas.openxmlformats.org/presentationml/2006/ole">
            <p:oleObj spid="_x0000_s16541" name="CS ChemDraw Drawing" r:id="rId4" imgW="1798320" imgH="157480" progId="">
              <p:embed/>
            </p:oleObj>
          </a:graphicData>
        </a:graphic>
      </p:graphicFrame>
      <p:graphicFrame>
        <p:nvGraphicFramePr>
          <p:cNvPr id="16388" name="Object 7"/>
          <p:cNvGraphicFramePr>
            <a:graphicFrameLocks noGrp="1" noChangeAspect="1"/>
          </p:cNvGraphicFramePr>
          <p:nvPr>
            <p:ph/>
          </p:nvPr>
        </p:nvGraphicFramePr>
        <p:xfrm>
          <a:off x="57150" y="1174750"/>
          <a:ext cx="9577388" cy="4991100"/>
        </p:xfrm>
        <a:graphic>
          <a:graphicData uri="http://schemas.openxmlformats.org/presentationml/2006/ole">
            <p:oleObj spid="_x0000_s16542" name="CS ChemDraw Drawing" r:id="rId5" imgW="7503840" imgH="3909240" progId="">
              <p:embed/>
            </p:oleObj>
          </a:graphicData>
        </a:graphic>
      </p:graphicFrame>
      <p:pic>
        <p:nvPicPr>
          <p:cNvPr id="16518" name="Picture 13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00851" y="6353175"/>
            <a:ext cx="3305175"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p:nvPr>
        </p:nvGraphicFramePr>
        <p:xfrm>
          <a:off x="0" y="244481"/>
          <a:ext cx="10287000" cy="6099175"/>
        </p:xfrm>
        <a:graphic>
          <a:graphicData uri="http://schemas.openxmlformats.org/presentationml/2006/ole">
            <p:oleObj spid="_x0000_s15414" name="CS ChemDraw Drawing" r:id="rId4" imgW="6945840" imgH="411804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noChangeAspect="1"/>
          </p:cNvGraphicFramePr>
          <p:nvPr>
            <p:extLst>
              <p:ext uri="{D42A27DB-BD31-4B8C-83A1-F6EECF244321}">
                <p14:modId xmlns:p14="http://schemas.microsoft.com/office/powerpoint/2010/main" xmlns="" val="19277143"/>
              </p:ext>
            </p:extLst>
          </p:nvPr>
        </p:nvGraphicFramePr>
        <p:xfrm>
          <a:off x="152403" y="1185863"/>
          <a:ext cx="9963150" cy="4672012"/>
        </p:xfrm>
        <a:graphic>
          <a:graphicData uri="http://schemas.openxmlformats.org/presentationml/2006/ole">
            <p:oleObj spid="_x0000_s13418" name="CS ChemDraw Drawing" r:id="rId3" imgW="7287260" imgH="3418840" progId="">
              <p:embed/>
            </p:oleObj>
          </a:graphicData>
        </a:graphic>
      </p:graphicFrame>
      <p:graphicFrame>
        <p:nvGraphicFramePr>
          <p:cNvPr id="13315" name="Object 5"/>
          <p:cNvGraphicFramePr>
            <a:graphicFrameLocks noChangeAspect="1"/>
          </p:cNvGraphicFramePr>
          <p:nvPr/>
        </p:nvGraphicFramePr>
        <p:xfrm>
          <a:off x="433388" y="293690"/>
          <a:ext cx="9226550" cy="401637"/>
        </p:xfrm>
        <a:graphic>
          <a:graphicData uri="http://schemas.openxmlformats.org/presentationml/2006/ole">
            <p:oleObj spid="_x0000_s13419" name="CS ChemDraw Drawing" r:id="rId4" imgW="6601460" imgH="287020" progId="">
              <p:embed/>
            </p:oleObj>
          </a:graphicData>
        </a:graphic>
      </p:graphicFrame>
      <p:sp>
        <p:nvSpPr>
          <p:cNvPr id="2" name="Rectangle 1"/>
          <p:cNvSpPr/>
          <p:nvPr/>
        </p:nvSpPr>
        <p:spPr>
          <a:xfrm>
            <a:off x="4991100" y="5966936"/>
            <a:ext cx="5143500" cy="738664"/>
          </a:xfrm>
          <a:prstGeom prst="rect">
            <a:avLst/>
          </a:prstGeom>
        </p:spPr>
        <p:txBody>
          <a:bodyPr>
            <a:spAutoFit/>
          </a:bodyPr>
          <a:lstStyle/>
          <a:p>
            <a:pPr marL="0" marR="0">
              <a:spcBef>
                <a:spcPts val="0"/>
              </a:spcBef>
              <a:spcAft>
                <a:spcPts val="0"/>
              </a:spcAft>
            </a:pPr>
            <a:r>
              <a:rPr lang="fr-FR" sz="1400" dirty="0">
                <a:solidFill>
                  <a:srgbClr val="FFFF66"/>
                </a:solidFill>
                <a:latin typeface="Arial" pitchFamily="34" charset="0"/>
                <a:ea typeface="Times New Roman"/>
                <a:cs typeface="Arial" pitchFamily="34" charset="0"/>
              </a:rPr>
              <a:t>1R01AI105836-01A1 Piedrafita/Nefzi (</a:t>
            </a:r>
            <a:r>
              <a:rPr lang="fr-FR" sz="1400" dirty="0" err="1">
                <a:solidFill>
                  <a:srgbClr val="FFFF66"/>
                </a:solidFill>
                <a:latin typeface="Arial" pitchFamily="34" charset="0"/>
                <a:ea typeface="Times New Roman"/>
                <a:cs typeface="Arial" pitchFamily="34" charset="0"/>
              </a:rPr>
              <a:t>PIs</a:t>
            </a:r>
            <a:r>
              <a:rPr lang="fr-FR" sz="1400" dirty="0">
                <a:solidFill>
                  <a:srgbClr val="FFFF66"/>
                </a:solidFill>
                <a:latin typeface="Arial" pitchFamily="34" charset="0"/>
                <a:ea typeface="Times New Roman"/>
                <a:cs typeface="Arial" pitchFamily="34" charset="0"/>
              </a:rPr>
              <a:t>)</a:t>
            </a:r>
            <a:endParaRPr lang="en-US" sz="1400" dirty="0">
              <a:solidFill>
                <a:srgbClr val="FFFF66"/>
              </a:solidFill>
              <a:latin typeface="Arial" pitchFamily="34" charset="0"/>
              <a:ea typeface="Times New Roman"/>
              <a:cs typeface="Arial" pitchFamily="34" charset="0"/>
            </a:endParaRPr>
          </a:p>
          <a:p>
            <a:r>
              <a:rPr lang="en-US" sz="1400" i="1" dirty="0">
                <a:solidFill>
                  <a:srgbClr val="FFFF66"/>
                </a:solidFill>
                <a:latin typeface="Arial" pitchFamily="34" charset="0"/>
                <a:ea typeface="Times New Roman"/>
                <a:cs typeface="Arial" pitchFamily="34" charset="0"/>
              </a:rPr>
              <a:t>Novel </a:t>
            </a:r>
            <a:r>
              <a:rPr lang="en-US" sz="1400" i="1" dirty="0" err="1">
                <a:solidFill>
                  <a:srgbClr val="FFFF66"/>
                </a:solidFill>
                <a:latin typeface="Arial" pitchFamily="34" charset="0"/>
                <a:ea typeface="Times New Roman"/>
                <a:cs typeface="Arial" pitchFamily="34" charset="0"/>
              </a:rPr>
              <a:t>RORgamma</a:t>
            </a:r>
            <a:r>
              <a:rPr lang="en-US" sz="1400" i="1" dirty="0">
                <a:solidFill>
                  <a:srgbClr val="FFFF66"/>
                </a:solidFill>
                <a:latin typeface="Arial" pitchFamily="34" charset="0"/>
                <a:ea typeface="Times New Roman"/>
                <a:cs typeface="Arial" pitchFamily="34" charset="0"/>
              </a:rPr>
              <a:t> antagonists for inflammation and autoimmune disease</a:t>
            </a:r>
            <a:endParaRPr lang="en-US" sz="1400" dirty="0">
              <a:solidFill>
                <a:srgbClr val="FFFF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7"/>
          <p:cNvGraphicFramePr>
            <a:graphicFrameLocks noChangeAspect="1"/>
          </p:cNvGraphicFramePr>
          <p:nvPr/>
        </p:nvGraphicFramePr>
        <p:xfrm>
          <a:off x="1104904" y="1530356"/>
          <a:ext cx="7699375" cy="4246563"/>
        </p:xfrm>
        <a:graphic>
          <a:graphicData uri="http://schemas.openxmlformats.org/presentationml/2006/ole">
            <p:oleObj spid="_x0000_s18539" name="CS ChemDraw Drawing" r:id="rId4" imgW="4927600" imgH="2712720" progId="">
              <p:embed/>
            </p:oleObj>
          </a:graphicData>
        </a:graphic>
      </p:graphicFrame>
      <p:graphicFrame>
        <p:nvGraphicFramePr>
          <p:cNvPr id="18435" name="Object 8"/>
          <p:cNvGraphicFramePr>
            <a:graphicFrameLocks noChangeAspect="1"/>
          </p:cNvGraphicFramePr>
          <p:nvPr/>
        </p:nvGraphicFramePr>
        <p:xfrm>
          <a:off x="758828" y="476256"/>
          <a:ext cx="8721725" cy="339725"/>
        </p:xfrm>
        <a:graphic>
          <a:graphicData uri="http://schemas.openxmlformats.org/presentationml/2006/ole">
            <p:oleObj spid="_x0000_s18540" name="CS ChemDraw Drawing" r:id="rId5" imgW="6766560" imgH="264160" progId="">
              <p:embed/>
            </p:oleObj>
          </a:graphicData>
        </a:graphic>
      </p:graphicFrame>
      <p:sp>
        <p:nvSpPr>
          <p:cNvPr id="18436" name="Rectangle 1"/>
          <p:cNvSpPr>
            <a:spLocks noChangeArrowheads="1"/>
          </p:cNvSpPr>
          <p:nvPr/>
        </p:nvSpPr>
        <p:spPr bwMode="auto">
          <a:xfrm>
            <a:off x="5143500" y="6257925"/>
            <a:ext cx="5143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t>J. Org. Chem</a:t>
            </a:r>
            <a:r>
              <a:rPr lang="en-US" sz="1600"/>
              <a:t>. 1998, 63, 8622-8623.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6"/>
          <p:cNvGraphicFramePr>
            <a:graphicFrameLocks noGrp="1" noChangeAspect="1"/>
          </p:cNvGraphicFramePr>
          <p:nvPr>
            <p:ph/>
          </p:nvPr>
        </p:nvGraphicFramePr>
        <p:xfrm>
          <a:off x="214313" y="842963"/>
          <a:ext cx="9844088" cy="5461000"/>
        </p:xfrm>
        <a:graphic>
          <a:graphicData uri="http://schemas.openxmlformats.org/presentationml/2006/ole">
            <p:oleObj spid="_x0000_s19510" name="Picture" r:id="rId4" imgW="7233480" imgH="397224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ChangeAspect="1"/>
          </p:cNvGraphicFramePr>
          <p:nvPr/>
        </p:nvGraphicFramePr>
        <p:xfrm>
          <a:off x="844553" y="1225550"/>
          <a:ext cx="8528050" cy="4910138"/>
        </p:xfrm>
        <a:graphic>
          <a:graphicData uri="http://schemas.openxmlformats.org/presentationml/2006/ole">
            <p:oleObj spid="_x0000_s20585" name="CS ChemDraw Drawing" r:id="rId3" imgW="8288640" imgH="4734000" progId="">
              <p:embed/>
            </p:oleObj>
          </a:graphicData>
        </a:graphic>
      </p:graphicFrame>
      <p:graphicFrame>
        <p:nvGraphicFramePr>
          <p:cNvPr id="20483" name="Object 5"/>
          <p:cNvGraphicFramePr>
            <a:graphicFrameLocks noChangeAspect="1"/>
          </p:cNvGraphicFramePr>
          <p:nvPr/>
        </p:nvGraphicFramePr>
        <p:xfrm>
          <a:off x="704849" y="401644"/>
          <a:ext cx="8631239" cy="738187"/>
        </p:xfrm>
        <a:graphic>
          <a:graphicData uri="http://schemas.openxmlformats.org/presentationml/2006/ole">
            <p:oleObj spid="_x0000_s20586" name="CS ChemDraw Drawing" r:id="rId4" imgW="7962900" imgH="680720" progId="">
              <p:embed/>
            </p:oleObj>
          </a:graphicData>
        </a:graphic>
      </p:graphicFrame>
      <p:sp>
        <p:nvSpPr>
          <p:cNvPr id="20484" name="Rectangle 1"/>
          <p:cNvSpPr>
            <a:spLocks noChangeArrowheads="1"/>
          </p:cNvSpPr>
          <p:nvPr/>
        </p:nvSpPr>
        <p:spPr bwMode="auto">
          <a:xfrm>
            <a:off x="5048250" y="6372225"/>
            <a:ext cx="5143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t>J. Comb. Chem</a:t>
            </a:r>
            <a:r>
              <a:rPr lang="en-US" sz="1600"/>
              <a:t>. 2001, 3, 68-70.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7"/>
          <p:cNvGraphicFramePr>
            <a:graphicFrameLocks noChangeAspect="1"/>
          </p:cNvGraphicFramePr>
          <p:nvPr/>
        </p:nvGraphicFramePr>
        <p:xfrm>
          <a:off x="906464" y="479431"/>
          <a:ext cx="7978775" cy="677863"/>
        </p:xfrm>
        <a:graphic>
          <a:graphicData uri="http://schemas.openxmlformats.org/presentationml/2006/ole">
            <p:oleObj spid="_x0000_s21659" name="CS ChemDraw Drawing" r:id="rId3" imgW="7978140" imgH="678180" progId="">
              <p:embed/>
            </p:oleObj>
          </a:graphicData>
        </a:graphic>
      </p:graphicFrame>
      <p:graphicFrame>
        <p:nvGraphicFramePr>
          <p:cNvPr id="21507" name="Object 8"/>
          <p:cNvGraphicFramePr>
            <a:graphicFrameLocks noChangeAspect="1"/>
          </p:cNvGraphicFramePr>
          <p:nvPr/>
        </p:nvGraphicFramePr>
        <p:xfrm>
          <a:off x="1292225" y="1366838"/>
          <a:ext cx="8080376" cy="4837112"/>
        </p:xfrm>
        <a:graphic>
          <a:graphicData uri="http://schemas.openxmlformats.org/presentationml/2006/ole">
            <p:oleObj spid="_x0000_s21660" name="CS ChemDraw Drawing" r:id="rId4" imgW="6483240" imgH="3845520" progId="">
              <p:embed/>
            </p:oleObj>
          </a:graphicData>
        </a:graphic>
      </p:graphicFrame>
      <p:graphicFrame>
        <p:nvGraphicFramePr>
          <p:cNvPr id="21508" name="Object 9"/>
          <p:cNvGraphicFramePr>
            <a:graphicFrameLocks noChangeAspect="1"/>
          </p:cNvGraphicFramePr>
          <p:nvPr/>
        </p:nvGraphicFramePr>
        <p:xfrm>
          <a:off x="6875463" y="6353175"/>
          <a:ext cx="2463800" cy="268288"/>
        </p:xfrm>
        <a:graphic>
          <a:graphicData uri="http://schemas.openxmlformats.org/presentationml/2006/ole">
            <p:oleObj spid="_x0000_s21661" name="CS ChemDraw Drawing" r:id="rId5" imgW="2204640" imgH="24084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Grp="1" noChangeAspect="1"/>
          </p:cNvGraphicFramePr>
          <p:nvPr>
            <p:ph sz="half" idx="1"/>
          </p:nvPr>
        </p:nvGraphicFramePr>
        <p:xfrm>
          <a:off x="260352" y="836613"/>
          <a:ext cx="9659939" cy="5757862"/>
        </p:xfrm>
        <a:graphic>
          <a:graphicData uri="http://schemas.openxmlformats.org/presentationml/2006/ole">
            <p:oleObj spid="_x0000_s22632" name="CS ChemDraw Drawing" r:id="rId3" imgW="9464040" imgH="5640840" progId="">
              <p:embed/>
            </p:oleObj>
          </a:graphicData>
        </a:graphic>
      </p:graphicFrame>
      <p:graphicFrame>
        <p:nvGraphicFramePr>
          <p:cNvPr id="22531" name="Object 6"/>
          <p:cNvGraphicFramePr>
            <a:graphicFrameLocks noGrp="1" noChangeAspect="1"/>
          </p:cNvGraphicFramePr>
          <p:nvPr>
            <p:ph sz="half" idx="2"/>
          </p:nvPr>
        </p:nvGraphicFramePr>
        <p:xfrm>
          <a:off x="858841" y="280988"/>
          <a:ext cx="8277225" cy="407987"/>
        </p:xfrm>
        <a:graphic>
          <a:graphicData uri="http://schemas.openxmlformats.org/presentationml/2006/ole">
            <p:oleObj spid="_x0000_s22633" name="CS ChemDraw Drawing" r:id="rId4" imgW="4025900" imgH="19812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OMICS International Conferences</a:t>
            </a:r>
            <a:endParaRPr lang="en-US" dirty="0"/>
          </a:p>
        </p:txBody>
      </p:sp>
      <p:sp>
        <p:nvSpPr>
          <p:cNvPr id="3" name="Content Placeholder 2"/>
          <p:cNvSpPr>
            <a:spLocks noGrp="1"/>
          </p:cNvSpPr>
          <p:nvPr>
            <p:ph idx="1"/>
          </p:nvPr>
        </p:nvSpPr>
        <p:spPr>
          <a:xfrm>
            <a:off x="514350" y="1935480"/>
            <a:ext cx="9258300" cy="4465320"/>
          </a:xfrm>
        </p:spPr>
        <p:txBody>
          <a:bodyPr>
            <a:normAutofit fontScale="77500" lnSpcReduction="20000"/>
          </a:bodyPr>
          <a:lstStyle/>
          <a:p>
            <a:pPr marL="0" indent="0" algn="just">
              <a:buNone/>
            </a:pPr>
            <a:r>
              <a:rPr lang="en-US" dirty="0" smtClean="0"/>
              <a:t>OMICS International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dirty="0" err="1" smtClean="0"/>
              <a:t>Bengaluru</a:t>
            </a:r>
            <a:r>
              <a:rPr lang="en-US" dirty="0" smtClean="0"/>
              <a:t> and Mumbai.</a:t>
            </a:r>
          </a:p>
          <a:p>
            <a:pPr>
              <a:buNone/>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9"/>
          <p:cNvGraphicFramePr>
            <a:graphicFrameLocks noGrp="1" noChangeAspect="1"/>
          </p:cNvGraphicFramePr>
          <p:nvPr>
            <p:ph/>
          </p:nvPr>
        </p:nvGraphicFramePr>
        <p:xfrm>
          <a:off x="1839913" y="876306"/>
          <a:ext cx="6756400" cy="5719763"/>
        </p:xfrm>
        <a:graphic>
          <a:graphicData uri="http://schemas.openxmlformats.org/presentationml/2006/ole">
            <p:oleObj spid="_x0000_s23605" name="CS ChemDraw Drawing" r:id="rId3" imgW="6395040" imgH="541332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ChangeAspect="1"/>
          </p:cNvGraphicFramePr>
          <p:nvPr>
            <p:extLst>
              <p:ext uri="{D42A27DB-BD31-4B8C-83A1-F6EECF244321}">
                <p14:modId xmlns:p14="http://schemas.microsoft.com/office/powerpoint/2010/main" xmlns="" val="3047188843"/>
              </p:ext>
            </p:extLst>
          </p:nvPr>
        </p:nvGraphicFramePr>
        <p:xfrm>
          <a:off x="163512" y="2008190"/>
          <a:ext cx="10123488" cy="2962275"/>
        </p:xfrm>
        <a:graphic>
          <a:graphicData uri="http://schemas.openxmlformats.org/presentationml/2006/ole">
            <p:oleObj spid="_x0000_s24640" name="CS ChemDraw Drawing" r:id="rId3" imgW="6145743" imgH="1797914" progId="">
              <p:embed/>
            </p:oleObj>
          </a:graphicData>
        </a:graphic>
      </p:graphicFrame>
      <p:sp>
        <p:nvSpPr>
          <p:cNvPr id="24579" name="Rectangle 5"/>
          <p:cNvSpPr>
            <a:spLocks noChangeArrowheads="1"/>
          </p:cNvSpPr>
          <p:nvPr/>
        </p:nvSpPr>
        <p:spPr bwMode="auto">
          <a:xfrm>
            <a:off x="971550" y="976224"/>
            <a:ext cx="836295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l" eaLnBrk="1" hangingPunct="1"/>
            <a:r>
              <a:rPr lang="en-US" altLang="en-US" sz="2000" dirty="0">
                <a:solidFill>
                  <a:srgbClr val="FFFF66"/>
                </a:solidFill>
              </a:rPr>
              <a:t>Synthesis of </a:t>
            </a:r>
            <a:r>
              <a:rPr lang="en-US" altLang="en-US" sz="2000" dirty="0" err="1">
                <a:solidFill>
                  <a:srgbClr val="FFFF66"/>
                </a:solidFill>
              </a:rPr>
              <a:t>hexahydro-diimidazo</a:t>
            </a:r>
            <a:r>
              <a:rPr lang="en-US" altLang="en-US" sz="2000" dirty="0">
                <a:solidFill>
                  <a:srgbClr val="FFFF66"/>
                </a:solidFill>
              </a:rPr>
              <a:t>[1,2-d:1',2'-g][1,4]</a:t>
            </a:r>
            <a:r>
              <a:rPr lang="en-US" altLang="en-US" sz="2000" dirty="0" err="1">
                <a:solidFill>
                  <a:srgbClr val="FFFF66"/>
                </a:solidFill>
              </a:rPr>
              <a:t>diazepines</a:t>
            </a:r>
            <a:endParaRPr lang="en-US" altLang="en-US" sz="2000" dirty="0">
              <a:solidFill>
                <a:srgbClr val="FFFF66"/>
              </a:solidFill>
            </a:endParaRPr>
          </a:p>
        </p:txBody>
      </p:sp>
      <p:sp>
        <p:nvSpPr>
          <p:cNvPr id="2" name="Rectangle 1"/>
          <p:cNvSpPr/>
          <p:nvPr/>
        </p:nvSpPr>
        <p:spPr>
          <a:xfrm>
            <a:off x="5543550" y="5746463"/>
            <a:ext cx="4400550" cy="307777"/>
          </a:xfrm>
          <a:prstGeom prst="rect">
            <a:avLst/>
          </a:prstGeom>
        </p:spPr>
        <p:txBody>
          <a:bodyPr wrap="square">
            <a:spAutoFit/>
          </a:bodyPr>
          <a:lstStyle/>
          <a:p>
            <a:r>
              <a:rPr lang="en-US" sz="1400" i="1" dirty="0">
                <a:latin typeface="Arial"/>
                <a:ea typeface="Times New Roman"/>
              </a:rPr>
              <a:t>J. Med. Chem. </a:t>
            </a:r>
            <a:r>
              <a:rPr lang="en-US" sz="1400" dirty="0">
                <a:latin typeface="Arial"/>
                <a:ea typeface="Times New Roman"/>
              </a:rPr>
              <a:t>2015, 58, 4905-4917.</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2253834288"/>
              </p:ext>
            </p:extLst>
          </p:nvPr>
        </p:nvGraphicFramePr>
        <p:xfrm>
          <a:off x="57150" y="3539593"/>
          <a:ext cx="5810251" cy="2710925"/>
        </p:xfrm>
        <a:graphic>
          <a:graphicData uri="http://schemas.openxmlformats.org/presentationml/2006/ole">
            <p:oleObj spid="_x0000_s55325" name="CS ChemDraw Drawing" r:id="rId3" imgW="3163418" imgH="1474744" progId="">
              <p:embed/>
            </p:oleObj>
          </a:graphicData>
        </a:graphic>
      </p:graphicFrame>
      <p:pic>
        <p:nvPicPr>
          <p:cNvPr id="553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73775" y="3008313"/>
            <a:ext cx="3947173" cy="377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306"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711" y="236353"/>
            <a:ext cx="7867650" cy="2727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645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38988" y="2214563"/>
            <a:ext cx="3052762" cy="296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7" name="Picture 2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8525" y="2513019"/>
            <a:ext cx="2782888" cy="206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6628" name="Object 46"/>
          <p:cNvGraphicFramePr>
            <a:graphicFrameLocks noGrp="1" noChangeAspect="1"/>
          </p:cNvGraphicFramePr>
          <p:nvPr>
            <p:ph sz="quarter" idx="2"/>
          </p:nvPr>
        </p:nvGraphicFramePr>
        <p:xfrm>
          <a:off x="3" y="2598738"/>
          <a:ext cx="2609850" cy="2338387"/>
        </p:xfrm>
        <a:graphic>
          <a:graphicData uri="http://schemas.openxmlformats.org/presentationml/2006/ole">
            <p:oleObj spid="_x0000_s26833" name="CS ChemDraw Drawing" r:id="rId5" imgW="2588040" imgH="2319840" progId="">
              <p:embed/>
            </p:oleObj>
          </a:graphicData>
        </a:graphic>
      </p:graphicFrame>
      <p:graphicFrame>
        <p:nvGraphicFramePr>
          <p:cNvPr id="26629" name="Object 53"/>
          <p:cNvGraphicFramePr>
            <a:graphicFrameLocks noGrp="1" noChangeAspect="1"/>
          </p:cNvGraphicFramePr>
          <p:nvPr>
            <p:ph sz="quarter" idx="3"/>
          </p:nvPr>
        </p:nvGraphicFramePr>
        <p:xfrm>
          <a:off x="539752" y="390531"/>
          <a:ext cx="8904288" cy="790575"/>
        </p:xfrm>
        <a:graphic>
          <a:graphicData uri="http://schemas.openxmlformats.org/presentationml/2006/ole">
            <p:oleObj spid="_x0000_s26834" name="CS ChemDraw Drawing" r:id="rId6" imgW="5687324" imgH="505562" progId="">
              <p:embed/>
            </p:oleObj>
          </a:graphicData>
        </a:graphic>
      </p:graphicFrame>
      <p:graphicFrame>
        <p:nvGraphicFramePr>
          <p:cNvPr id="26630" name="Object 64"/>
          <p:cNvGraphicFramePr>
            <a:graphicFrameLocks noGrp="1" noChangeAspect="1"/>
          </p:cNvGraphicFramePr>
          <p:nvPr>
            <p:ph sz="quarter" idx="4"/>
          </p:nvPr>
        </p:nvGraphicFramePr>
        <p:xfrm>
          <a:off x="6351592" y="3613150"/>
          <a:ext cx="693737" cy="236538"/>
        </p:xfrm>
        <a:graphic>
          <a:graphicData uri="http://schemas.openxmlformats.org/presentationml/2006/ole">
            <p:oleObj spid="_x0000_s26835" name="CS ChemDraw Drawing" r:id="rId7" imgW="692640" imgH="233640" progId="">
              <p:embed/>
            </p:oleObj>
          </a:graphicData>
        </a:graphic>
      </p:graphicFrame>
      <p:graphicFrame>
        <p:nvGraphicFramePr>
          <p:cNvPr id="26631" name="Object 68"/>
          <p:cNvGraphicFramePr>
            <a:graphicFrameLocks noGrp="1" noChangeAspect="1"/>
          </p:cNvGraphicFramePr>
          <p:nvPr>
            <p:ph sz="quarter" idx="1"/>
          </p:nvPr>
        </p:nvGraphicFramePr>
        <p:xfrm>
          <a:off x="2711453" y="3660775"/>
          <a:ext cx="530225" cy="107950"/>
        </p:xfrm>
        <a:graphic>
          <a:graphicData uri="http://schemas.openxmlformats.org/presentationml/2006/ole">
            <p:oleObj spid="_x0000_s26836" name="CS ChemDraw Drawing" r:id="rId8" imgW="626040" imgH="127440" progId="">
              <p:embed/>
            </p:oleObj>
          </a:graphicData>
        </a:graphic>
      </p:graphicFrame>
      <p:sp>
        <p:nvSpPr>
          <p:cNvPr id="26632" name="Rectangle 1"/>
          <p:cNvSpPr>
            <a:spLocks noChangeArrowheads="1"/>
          </p:cNvSpPr>
          <p:nvPr/>
        </p:nvSpPr>
        <p:spPr bwMode="auto">
          <a:xfrm>
            <a:off x="5040313" y="6399219"/>
            <a:ext cx="51435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t>Bioorg. Med. Chem. Lett.</a:t>
            </a:r>
            <a:r>
              <a:rPr lang="en-US" sz="1600"/>
              <a:t> 2006, 16, 4331-4338.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31"/>
          <p:cNvGraphicFramePr>
            <a:graphicFrameLocks noGrp="1" noChangeAspect="1"/>
          </p:cNvGraphicFramePr>
          <p:nvPr>
            <p:ph sz="half" idx="1"/>
          </p:nvPr>
        </p:nvGraphicFramePr>
        <p:xfrm>
          <a:off x="538163" y="1962156"/>
          <a:ext cx="1828800" cy="4702175"/>
        </p:xfrm>
        <a:graphic>
          <a:graphicData uri="http://schemas.openxmlformats.org/presentationml/2006/ole">
            <p:oleObj spid="_x0000_s27857" name="CS ChemDraw Drawing" r:id="rId3" imgW="2157840" imgH="5552640" progId="">
              <p:embed/>
            </p:oleObj>
          </a:graphicData>
        </a:graphic>
      </p:graphicFrame>
      <p:graphicFrame>
        <p:nvGraphicFramePr>
          <p:cNvPr id="27651" name="Object 37"/>
          <p:cNvGraphicFramePr>
            <a:graphicFrameLocks noGrp="1" noChangeAspect="1"/>
          </p:cNvGraphicFramePr>
          <p:nvPr>
            <p:ph sz="quarter" idx="2"/>
          </p:nvPr>
        </p:nvGraphicFramePr>
        <p:xfrm>
          <a:off x="8001003" y="2838455"/>
          <a:ext cx="1931988" cy="2246313"/>
        </p:xfrm>
        <a:graphic>
          <a:graphicData uri="http://schemas.openxmlformats.org/presentationml/2006/ole">
            <p:oleObj spid="_x0000_s27858" name="CS ChemDraw Drawing" r:id="rId4" imgW="4220640" imgH="4906440" progId="">
              <p:embed/>
            </p:oleObj>
          </a:graphicData>
        </a:graphic>
      </p:graphicFrame>
      <p:sp>
        <p:nvSpPr>
          <p:cNvPr id="27652" name="Text Box 33"/>
          <p:cNvSpPr txBox="1">
            <a:spLocks noChangeArrowheads="1"/>
          </p:cNvSpPr>
          <p:nvPr/>
        </p:nvSpPr>
        <p:spPr bwMode="auto">
          <a:xfrm>
            <a:off x="8286751" y="5203830"/>
            <a:ext cx="131638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l" eaLnBrk="1" hangingPunct="1"/>
            <a:r>
              <a:rPr lang="en-US" altLang="en-US" sz="2400"/>
              <a:t>1396-34</a:t>
            </a:r>
          </a:p>
        </p:txBody>
      </p:sp>
      <p:sp>
        <p:nvSpPr>
          <p:cNvPr id="27653" name="Text Box 34"/>
          <p:cNvSpPr txBox="1">
            <a:spLocks noChangeArrowheads="1"/>
          </p:cNvSpPr>
          <p:nvPr/>
        </p:nvSpPr>
        <p:spPr bwMode="auto">
          <a:xfrm>
            <a:off x="5410203" y="5181605"/>
            <a:ext cx="129939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l" eaLnBrk="1" hangingPunct="1"/>
            <a:r>
              <a:rPr lang="en-US" altLang="en-US" sz="2400"/>
              <a:t>1396-11</a:t>
            </a:r>
          </a:p>
        </p:txBody>
      </p:sp>
      <p:graphicFrame>
        <p:nvGraphicFramePr>
          <p:cNvPr id="27654" name="Object 36"/>
          <p:cNvGraphicFramePr>
            <a:graphicFrameLocks noChangeAspect="1"/>
          </p:cNvGraphicFramePr>
          <p:nvPr/>
        </p:nvGraphicFramePr>
        <p:xfrm>
          <a:off x="4838699" y="2590806"/>
          <a:ext cx="2344739" cy="2589213"/>
        </p:xfrm>
        <a:graphic>
          <a:graphicData uri="http://schemas.openxmlformats.org/presentationml/2006/ole">
            <p:oleObj spid="_x0000_s27859" name="CS ChemDraw Drawing" r:id="rId5" imgW="2219960" imgH="2451100" progId="">
              <p:embed/>
            </p:oleObj>
          </a:graphicData>
        </a:graphic>
      </p:graphicFrame>
      <p:graphicFrame>
        <p:nvGraphicFramePr>
          <p:cNvPr id="27655" name="Object 40"/>
          <p:cNvGraphicFramePr>
            <a:graphicFrameLocks noGrp="1" noChangeAspect="1"/>
          </p:cNvGraphicFramePr>
          <p:nvPr>
            <p:ph sz="quarter" idx="3"/>
          </p:nvPr>
        </p:nvGraphicFramePr>
        <p:xfrm>
          <a:off x="2497138" y="3763963"/>
          <a:ext cx="2036762" cy="204787"/>
        </p:xfrm>
        <a:graphic>
          <a:graphicData uri="http://schemas.openxmlformats.org/presentationml/2006/ole">
            <p:oleObj spid="_x0000_s27860" name="CS ChemDraw Drawing" r:id="rId6" imgW="1063440" imgH="107640" progId="">
              <p:embed/>
            </p:oleObj>
          </a:graphicData>
        </a:graphic>
      </p:graphicFrame>
      <p:pic>
        <p:nvPicPr>
          <p:cNvPr id="27656" name="Picture 4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28663" y="209550"/>
            <a:ext cx="8863012" cy="153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4"/>
          <p:cNvGraphicFramePr>
            <a:graphicFrameLocks noGrp="1" noChangeAspect="1"/>
          </p:cNvGraphicFramePr>
          <p:nvPr>
            <p:ph/>
            <p:extLst>
              <p:ext uri="{D42A27DB-BD31-4B8C-83A1-F6EECF244321}">
                <p14:modId xmlns:p14="http://schemas.microsoft.com/office/powerpoint/2010/main" xmlns="" val="588035682"/>
              </p:ext>
            </p:extLst>
          </p:nvPr>
        </p:nvGraphicFramePr>
        <p:xfrm>
          <a:off x="590550" y="434548"/>
          <a:ext cx="9296400" cy="6237184"/>
        </p:xfrm>
        <a:graphic>
          <a:graphicData uri="http://schemas.openxmlformats.org/presentationml/2006/ole">
            <p:oleObj spid="_x0000_s28727" name="CS ChemDraw Drawing" r:id="rId3" imgW="7698740" imgH="5166360" progId="">
              <p:embed/>
            </p:oleObj>
          </a:graphicData>
        </a:graphic>
      </p:graphicFrame>
      <p:sp>
        <p:nvSpPr>
          <p:cNvPr id="4" name="Rectangle 3"/>
          <p:cNvSpPr/>
          <p:nvPr/>
        </p:nvSpPr>
        <p:spPr>
          <a:xfrm>
            <a:off x="-190500" y="-38100"/>
            <a:ext cx="10439400" cy="415498"/>
          </a:xfrm>
          <a:prstGeom prst="rect">
            <a:avLst/>
          </a:prstGeom>
        </p:spPr>
        <p:txBody>
          <a:bodyPr>
            <a:spAutoFit/>
          </a:bodyPr>
          <a:lstStyle/>
          <a:p>
            <a:pPr>
              <a:defRPr/>
            </a:pPr>
            <a:r>
              <a:rPr lang="en-US" sz="2100" dirty="0">
                <a:effectLst>
                  <a:outerShdw blurRad="38100" dist="38100" dir="2700000" algn="tl">
                    <a:srgbClr val="000000">
                      <a:alpha val="43137"/>
                    </a:srgbClr>
                  </a:outerShdw>
                </a:effectLst>
                <a:latin typeface="Calibri" pitchFamily="34" charset="0"/>
              </a:rPr>
              <a:t>   </a:t>
            </a:r>
            <a:r>
              <a:rPr lang="en-US" sz="2100" dirty="0">
                <a:latin typeface="Calibri" pitchFamily="34" charset="0"/>
              </a:rPr>
              <a:t>Representative Small Molecular Libraries: Libraries for Probe, Hit and Lead Identification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3325" y="1485906"/>
            <a:ext cx="7842250" cy="487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99" name="Rectangle 1"/>
          <p:cNvSpPr>
            <a:spLocks noChangeArrowheads="1"/>
          </p:cNvSpPr>
          <p:nvPr/>
        </p:nvSpPr>
        <p:spPr bwMode="auto">
          <a:xfrm>
            <a:off x="5067300" y="6418269"/>
            <a:ext cx="51435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t>Bioorg. Med .Chem. Lett.</a:t>
            </a:r>
            <a:r>
              <a:rPr lang="en-US" sz="1600"/>
              <a:t> 2006, 16:3358-3361.</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6" y="266700"/>
            <a:ext cx="9286875"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400050" y="1446214"/>
          <a:ext cx="9043988" cy="5299075"/>
        </p:xfrm>
        <a:graphic>
          <a:graphicData uri="http://schemas.openxmlformats.org/presentationml/2006/ole">
            <p:oleObj spid="_x0000_s30825" name="CS ChemDraw Drawing" r:id="rId3" imgW="7734300" imgH="4671060" progId="">
              <p:embed/>
            </p:oleObj>
          </a:graphicData>
        </a:graphic>
      </p:graphicFrame>
      <p:graphicFrame>
        <p:nvGraphicFramePr>
          <p:cNvPr id="30723" name="Object 3"/>
          <p:cNvGraphicFramePr>
            <a:graphicFrameLocks noChangeAspect="1"/>
          </p:cNvGraphicFramePr>
          <p:nvPr/>
        </p:nvGraphicFramePr>
        <p:xfrm>
          <a:off x="585788" y="314331"/>
          <a:ext cx="8929688" cy="434975"/>
        </p:xfrm>
        <a:graphic>
          <a:graphicData uri="http://schemas.openxmlformats.org/presentationml/2006/ole">
            <p:oleObj spid="_x0000_s30826" name="CS ChemDraw Drawing" r:id="rId4" imgW="5801360" imgH="281940" progId="">
              <p:embed/>
            </p:oleObj>
          </a:graphicData>
        </a:graphic>
      </p:graphicFrame>
      <p:pic>
        <p:nvPicPr>
          <p:cNvPr id="3072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43050" y="758825"/>
            <a:ext cx="6611938" cy="49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85727" y="1727200"/>
          <a:ext cx="9994901" cy="4738688"/>
        </p:xfrm>
        <a:graphic>
          <a:graphicData uri="http://schemas.openxmlformats.org/presentationml/2006/ole">
            <p:oleObj spid="_x0000_s31848" name="CS ChemDraw Drawing" r:id="rId3" imgW="8534075" imgH="4042867" progId="">
              <p:embed/>
            </p:oleObj>
          </a:graphicData>
        </a:graphic>
      </p:graphicFrame>
      <p:graphicFrame>
        <p:nvGraphicFramePr>
          <p:cNvPr id="31747" name="Object 3"/>
          <p:cNvGraphicFramePr>
            <a:graphicFrameLocks noChangeAspect="1"/>
          </p:cNvGraphicFramePr>
          <p:nvPr/>
        </p:nvGraphicFramePr>
        <p:xfrm>
          <a:off x="706441" y="493716"/>
          <a:ext cx="8831262" cy="782637"/>
        </p:xfrm>
        <a:graphic>
          <a:graphicData uri="http://schemas.openxmlformats.org/presentationml/2006/ole">
            <p:oleObj spid="_x0000_s31849" name="CS ChemDraw Drawing" r:id="rId4" imgW="6466840" imgH="57404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Grp="1" noChangeAspect="1"/>
          </p:cNvGraphicFramePr>
          <p:nvPr>
            <p:ph/>
          </p:nvPr>
        </p:nvGraphicFramePr>
        <p:xfrm>
          <a:off x="458788" y="558800"/>
          <a:ext cx="5160962" cy="527050"/>
        </p:xfrm>
        <a:graphic>
          <a:graphicData uri="http://schemas.openxmlformats.org/presentationml/2006/ole">
            <p:oleObj spid="_x0000_s32822" name="CS ChemDraw Drawing" r:id="rId3" imgW="1881795" imgH="191496" progId="">
              <p:embed/>
            </p:oleObj>
          </a:graphicData>
        </a:graphic>
      </p:graphicFrame>
      <p:pic>
        <p:nvPicPr>
          <p:cNvPr id="3277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0190" y="1704978"/>
            <a:ext cx="9580562" cy="385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7"/>
          <p:cNvSpPr>
            <a:spLocks noChangeArrowheads="1"/>
          </p:cNvSpPr>
          <p:nvPr/>
        </p:nvSpPr>
        <p:spPr bwMode="auto">
          <a:xfrm>
            <a:off x="304801" y="945624"/>
            <a:ext cx="962025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en-US" sz="2400" dirty="0"/>
              <a:t>Diversity Oriented Synthesis of Low Molecular Weight Acyclic and Heterocyclic Compounds from Resin-bound Polyamides:</a:t>
            </a:r>
          </a:p>
          <a:p>
            <a:r>
              <a:rPr lang="en-US" altLang="en-US" sz="2400" dirty="0"/>
              <a:t>Application for Drug Discovery</a:t>
            </a:r>
          </a:p>
          <a:p>
            <a:endParaRPr lang="en-US" altLang="en-US" sz="2400" dirty="0"/>
          </a:p>
          <a:p>
            <a:endParaRPr lang="en-US" altLang="en-US" sz="2400" dirty="0"/>
          </a:p>
          <a:p>
            <a:endParaRPr lang="en-US" altLang="en-US" sz="2400" dirty="0"/>
          </a:p>
          <a:p>
            <a:r>
              <a:rPr lang="en-US" altLang="en-US" sz="2400" dirty="0"/>
              <a:t>Adel Nefzi</a:t>
            </a:r>
          </a:p>
          <a:p>
            <a:endParaRPr lang="en-US" altLang="en-US" sz="2400" dirty="0"/>
          </a:p>
          <a:p>
            <a:r>
              <a:rPr lang="en-US" altLang="en-US" sz="2400" dirty="0"/>
              <a:t>Torrey Pines Institute for Molecular Studies</a:t>
            </a:r>
          </a:p>
          <a:p>
            <a:r>
              <a:rPr lang="en-US" altLang="en-US" sz="2400" dirty="0"/>
              <a:t>Port Saint Lucie, FL 34987</a:t>
            </a:r>
          </a:p>
        </p:txBody>
      </p:sp>
      <p:pic>
        <p:nvPicPr>
          <p:cNvPr id="5" name="Picture 4" descr="TPIMS lo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43326" y="5765518"/>
            <a:ext cx="6324600" cy="794826"/>
          </a:xfrm>
          <a:prstGeom prst="rect">
            <a:avLst/>
          </a:prstGeom>
          <a:noFill/>
          <a:ln w="762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4413" y="714381"/>
            <a:ext cx="8259762" cy="612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3795" name="Object 3"/>
          <p:cNvGraphicFramePr>
            <a:graphicFrameLocks noGrp="1" noChangeAspect="1"/>
          </p:cNvGraphicFramePr>
          <p:nvPr>
            <p:ph/>
          </p:nvPr>
        </p:nvGraphicFramePr>
        <p:xfrm>
          <a:off x="506413" y="171456"/>
          <a:ext cx="4772025" cy="487363"/>
        </p:xfrm>
        <a:graphic>
          <a:graphicData uri="http://schemas.openxmlformats.org/presentationml/2006/ole">
            <p:oleObj spid="_x0000_s33846" name="CS ChemDraw Drawing" r:id="rId4" imgW="1881795" imgH="191496"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Grp="1" noChangeAspect="1"/>
          </p:cNvGraphicFramePr>
          <p:nvPr>
            <p:ph idx="1"/>
          </p:nvPr>
        </p:nvGraphicFramePr>
        <p:xfrm>
          <a:off x="3065467" y="1444625"/>
          <a:ext cx="4268787" cy="1250950"/>
        </p:xfrm>
        <a:graphic>
          <a:graphicData uri="http://schemas.openxmlformats.org/presentationml/2006/ole">
            <p:oleObj spid="_x0000_s36002" name="CS ChemDraw Drawing" r:id="rId4" imgW="2637699" imgH="773786" progId="">
              <p:embed/>
            </p:oleObj>
          </a:graphicData>
        </a:graphic>
      </p:graphicFrame>
      <p:sp>
        <p:nvSpPr>
          <p:cNvPr id="35843" name="Rectangle 7"/>
          <p:cNvSpPr>
            <a:spLocks noChangeArrowheads="1"/>
          </p:cNvSpPr>
          <p:nvPr/>
        </p:nvSpPr>
        <p:spPr bwMode="auto">
          <a:xfrm>
            <a:off x="571500" y="346080"/>
            <a:ext cx="92583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a:t>Hantzsch Based Macrocyclization Approach for the Synthesis</a:t>
            </a:r>
          </a:p>
          <a:p>
            <a:r>
              <a:rPr lang="en-US" sz="2400"/>
              <a:t> of Thiazole Containing Cyclopeptides</a:t>
            </a:r>
          </a:p>
        </p:txBody>
      </p:sp>
      <p:sp>
        <p:nvSpPr>
          <p:cNvPr id="35844" name="Rectangle 8"/>
          <p:cNvSpPr>
            <a:spLocks noChangeArrowheads="1"/>
          </p:cNvSpPr>
          <p:nvPr/>
        </p:nvSpPr>
        <p:spPr bwMode="auto">
          <a:xfrm>
            <a:off x="2782832" y="2695581"/>
            <a:ext cx="162095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solidFill>
                  <a:schemeClr val="bg1"/>
                </a:solidFill>
              </a:rPr>
              <a:t>Hantzsch</a:t>
            </a:r>
            <a:r>
              <a:rPr lang="en-US" sz="1200">
                <a:solidFill>
                  <a:schemeClr val="bg1"/>
                </a:solidFill>
              </a:rPr>
              <a:t> reaction</a:t>
            </a:r>
          </a:p>
        </p:txBody>
      </p:sp>
      <p:pic>
        <p:nvPicPr>
          <p:cNvPr id="3081" name="Picture 9"/>
          <p:cNvPicPr>
            <a:picLocks noChangeAspect="1" noChangeArrowheads="1"/>
          </p:cNvPicPr>
          <p:nvPr/>
        </p:nvPicPr>
        <p:blipFill>
          <a:blip r:embed="rId5"/>
          <a:srcRect/>
          <a:stretch>
            <a:fillRect/>
          </a:stretch>
        </p:blipFill>
        <p:spPr bwMode="auto">
          <a:xfrm>
            <a:off x="5229227" y="4748219"/>
            <a:ext cx="4459289" cy="1309687"/>
          </a:xfrm>
          <a:prstGeom prst="rect">
            <a:avLst/>
          </a:prstGeom>
          <a:ln/>
        </p:spPr>
        <p:style>
          <a:lnRef idx="2">
            <a:schemeClr val="accent3"/>
          </a:lnRef>
          <a:fillRef idx="1">
            <a:schemeClr val="lt1"/>
          </a:fillRef>
          <a:effectRef idx="0">
            <a:schemeClr val="accent3"/>
          </a:effectRef>
          <a:fontRef idx="minor">
            <a:schemeClr val="dk1"/>
          </a:fontRef>
        </p:style>
      </p:pic>
      <p:graphicFrame>
        <p:nvGraphicFramePr>
          <p:cNvPr id="35846" name="Object 1"/>
          <p:cNvGraphicFramePr>
            <a:graphicFrameLocks noChangeAspect="1"/>
          </p:cNvGraphicFramePr>
          <p:nvPr/>
        </p:nvGraphicFramePr>
        <p:xfrm>
          <a:off x="2143125" y="3344863"/>
          <a:ext cx="5222876" cy="819150"/>
        </p:xfrm>
        <a:graphic>
          <a:graphicData uri="http://schemas.openxmlformats.org/presentationml/2006/ole">
            <p:oleObj spid="_x0000_s36003" name="CS ChemDraw Drawing" r:id="rId6" imgW="3918021" imgH="691530" progId="">
              <p:embed/>
            </p:oleObj>
          </a:graphicData>
        </a:graphic>
      </p:graphicFrame>
      <p:pic>
        <p:nvPicPr>
          <p:cNvPr id="40967" name="Picture 21"/>
          <p:cNvPicPr>
            <a:picLocks noChangeAspect="1" noChangeArrowheads="1"/>
          </p:cNvPicPr>
          <p:nvPr/>
        </p:nvPicPr>
        <p:blipFill>
          <a:blip r:embed="rId7"/>
          <a:srcRect/>
          <a:stretch>
            <a:fillRect/>
          </a:stretch>
        </p:blipFill>
        <p:spPr bwMode="auto">
          <a:xfrm>
            <a:off x="1874838" y="4748219"/>
            <a:ext cx="2595562" cy="1500187"/>
          </a:xfrm>
          <a:prstGeom prst="rect">
            <a:avLst/>
          </a:prstGeom>
          <a:ln/>
        </p:spPr>
        <p:style>
          <a:lnRef idx="2">
            <a:schemeClr val="accent3"/>
          </a:lnRef>
          <a:fillRef idx="1">
            <a:schemeClr val="lt1"/>
          </a:fillRef>
          <a:effectRef idx="0">
            <a:schemeClr val="accent3"/>
          </a:effectRef>
          <a:fontRef idx="minor">
            <a:schemeClr val="dk1"/>
          </a:fontRef>
        </p:style>
      </p:pic>
      <p:graphicFrame>
        <p:nvGraphicFramePr>
          <p:cNvPr id="35848" name="Object 2"/>
          <p:cNvGraphicFramePr>
            <a:graphicFrameLocks noChangeAspect="1"/>
          </p:cNvGraphicFramePr>
          <p:nvPr/>
        </p:nvGraphicFramePr>
        <p:xfrm>
          <a:off x="2832102" y="4043369"/>
          <a:ext cx="165101" cy="638175"/>
        </p:xfrm>
        <a:graphic>
          <a:graphicData uri="http://schemas.openxmlformats.org/presentationml/2006/ole">
            <p:oleObj spid="_x0000_s36004" name="CS ChemDraw Drawing" r:id="rId8" imgW="143053" imgH="64113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p:cTn id="7" dur="500" fill="hold"/>
                                        <p:tgtEl>
                                          <p:spTgt spid="3081"/>
                                        </p:tgtEl>
                                        <p:attrNameLst>
                                          <p:attrName>ppt_w</p:attrName>
                                        </p:attrNameLst>
                                      </p:cBhvr>
                                      <p:tavLst>
                                        <p:tav tm="0">
                                          <p:val>
                                            <p:fltVal val="0"/>
                                          </p:val>
                                        </p:tav>
                                        <p:tav tm="100000">
                                          <p:val>
                                            <p:strVal val="#ppt_w"/>
                                          </p:val>
                                        </p:tav>
                                      </p:tavLst>
                                    </p:anim>
                                    <p:anim calcmode="lin" valueType="num">
                                      <p:cBhvr>
                                        <p:cTn id="8" dur="500" fill="hold"/>
                                        <p:tgtEl>
                                          <p:spTgt spid="3081"/>
                                        </p:tgtEl>
                                        <p:attrNameLst>
                                          <p:attrName>ppt_h</p:attrName>
                                        </p:attrNameLst>
                                      </p:cBhvr>
                                      <p:tavLst>
                                        <p:tav tm="0">
                                          <p:val>
                                            <p:fltVal val="0"/>
                                          </p:val>
                                        </p:tav>
                                        <p:tav tm="100000">
                                          <p:val>
                                            <p:strVal val="#ppt_h"/>
                                          </p:val>
                                        </p:tav>
                                      </p:tavLst>
                                    </p:anim>
                                    <p:animEffect transition="in" filter="fade">
                                      <p:cBhvr>
                                        <p:cTn id="9"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200153" y="760419"/>
            <a:ext cx="79073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t>Synthesis of Thiazole tethered Piperazine Library</a:t>
            </a:r>
          </a:p>
        </p:txBody>
      </p:sp>
      <p:pic>
        <p:nvPicPr>
          <p:cNvPr id="3686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1" y="1422406"/>
            <a:ext cx="9982200" cy="502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3"/>
          <p:cNvGraphicFramePr>
            <a:graphicFrameLocks noChangeAspect="1"/>
          </p:cNvGraphicFramePr>
          <p:nvPr/>
        </p:nvGraphicFramePr>
        <p:xfrm>
          <a:off x="550866" y="582618"/>
          <a:ext cx="9213850" cy="5741987"/>
        </p:xfrm>
        <a:graphic>
          <a:graphicData uri="http://schemas.openxmlformats.org/presentationml/2006/ole">
            <p:oleObj spid="_x0000_s37941" name="CS ChemDraw Drawing" r:id="rId3" imgW="5786161" imgH="3607206"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86196" y="838200"/>
            <a:ext cx="4124254" cy="58199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38150" y="255538"/>
            <a:ext cx="9810750" cy="369332"/>
          </a:xfrm>
          <a:prstGeom prst="rect">
            <a:avLst/>
          </a:prstGeom>
        </p:spPr>
        <p:txBody>
          <a:bodyPr wrap="square">
            <a:spAutoFit/>
          </a:bodyPr>
          <a:lstStyle/>
          <a:p>
            <a:r>
              <a:rPr lang="en-US" sz="1800" dirty="0"/>
              <a:t>Preclinical evaluation of </a:t>
            </a:r>
            <a:r>
              <a:rPr lang="en-US" sz="1800" dirty="0" err="1"/>
              <a:t>thiazole</a:t>
            </a:r>
            <a:r>
              <a:rPr lang="en-US" sz="1800" dirty="0"/>
              <a:t> </a:t>
            </a:r>
            <a:r>
              <a:rPr lang="en-US" sz="1800" dirty="0" err="1"/>
              <a:t>piperazine</a:t>
            </a:r>
            <a:r>
              <a:rPr lang="en-US" sz="1800" dirty="0"/>
              <a:t> and its analog as </a:t>
            </a:r>
            <a:r>
              <a:rPr lang="en-US" sz="1800" dirty="0" err="1"/>
              <a:t>Alzheimers</a:t>
            </a:r>
            <a:r>
              <a:rPr lang="en-US" sz="1800" dirty="0"/>
              <a:t> drugs</a:t>
            </a:r>
          </a:p>
        </p:txBody>
      </p:sp>
    </p:spTree>
    <p:extLst>
      <p:ext uri="{BB962C8B-B14F-4D97-AF65-F5344CB8AC3E}">
        <p14:creationId xmlns:p14="http://schemas.microsoft.com/office/powerpoint/2010/main" xmlns="" val="186207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9141" y="182563"/>
            <a:ext cx="5997575"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4819" name="Object 4"/>
          <p:cNvGraphicFramePr>
            <a:graphicFrameLocks noGrp="1" noChangeAspect="1"/>
          </p:cNvGraphicFramePr>
          <p:nvPr>
            <p:ph/>
          </p:nvPr>
        </p:nvGraphicFramePr>
        <p:xfrm>
          <a:off x="288927" y="2617788"/>
          <a:ext cx="9752013" cy="2654300"/>
        </p:xfrm>
        <a:graphic>
          <a:graphicData uri="http://schemas.openxmlformats.org/presentationml/2006/ole">
            <p:oleObj spid="_x0000_s34871" name="CS ChemDraw Drawing" r:id="rId4" imgW="6702840" imgH="1824840" progId="">
              <p:embed/>
            </p:oleObj>
          </a:graphicData>
        </a:graphic>
      </p:graphicFrame>
      <p:sp>
        <p:nvSpPr>
          <p:cNvPr id="34820" name="Rectangle 1"/>
          <p:cNvSpPr>
            <a:spLocks noChangeArrowheads="1"/>
          </p:cNvSpPr>
          <p:nvPr/>
        </p:nvSpPr>
        <p:spPr bwMode="auto">
          <a:xfrm>
            <a:off x="4987925" y="6143625"/>
            <a:ext cx="5143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t>J. Com. Chem</a:t>
            </a:r>
            <a:r>
              <a:rPr lang="en-US" sz="1600"/>
              <a:t>. 2010, 12, 315-317.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503238" y="3943356"/>
            <a:ext cx="9036050" cy="2100263"/>
          </a:xfrm>
          <a:prstGeom prst="rect">
            <a:avLst/>
          </a:prstGeom>
          <a:ln/>
        </p:spPr>
        <p:style>
          <a:lnRef idx="2">
            <a:schemeClr val="accent3"/>
          </a:lnRef>
          <a:fillRef idx="1">
            <a:schemeClr val="lt1"/>
          </a:fillRef>
          <a:effectRef idx="0">
            <a:schemeClr val="accent3"/>
          </a:effectRef>
          <a:fontRef idx="minor">
            <a:schemeClr val="dk1"/>
          </a:fontRef>
        </p:style>
      </p:pic>
      <p:pic>
        <p:nvPicPr>
          <p:cNvPr id="45059" name="Picture 4"/>
          <p:cNvPicPr>
            <a:picLocks noChangeAspect="1" noChangeArrowheads="1"/>
          </p:cNvPicPr>
          <p:nvPr/>
        </p:nvPicPr>
        <p:blipFill>
          <a:blip r:embed="rId3"/>
          <a:srcRect/>
          <a:stretch>
            <a:fillRect/>
          </a:stretch>
        </p:blipFill>
        <p:spPr bwMode="auto">
          <a:xfrm>
            <a:off x="2533650" y="2038356"/>
            <a:ext cx="4457700" cy="1311275"/>
          </a:xfrm>
          <a:prstGeom prst="rect">
            <a:avLst/>
          </a:prstGeom>
          <a:ln/>
        </p:spPr>
        <p:style>
          <a:lnRef idx="2">
            <a:schemeClr val="accent3"/>
          </a:lnRef>
          <a:fillRef idx="1">
            <a:schemeClr val="lt1"/>
          </a:fillRef>
          <a:effectRef idx="0">
            <a:schemeClr val="accent3"/>
          </a:effectRef>
          <a:fontRef idx="minor">
            <a:schemeClr val="dk1"/>
          </a:fontRef>
        </p:style>
      </p:pic>
      <p:pic>
        <p:nvPicPr>
          <p:cNvPr id="38916"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4638" y="457201"/>
            <a:ext cx="9493250"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1800225" y="609600"/>
            <a:ext cx="68580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a:t>Synthesis of Thiazole Containing Cyclopeptides </a:t>
            </a:r>
          </a:p>
        </p:txBody>
      </p:sp>
      <p:sp>
        <p:nvSpPr>
          <p:cNvPr id="39939" name="Rectangle 6"/>
          <p:cNvSpPr>
            <a:spLocks noChangeArrowheads="1"/>
          </p:cNvSpPr>
          <p:nvPr/>
        </p:nvSpPr>
        <p:spPr bwMode="auto">
          <a:xfrm>
            <a:off x="5051135"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9940" name="Object 4"/>
          <p:cNvGraphicFramePr>
            <a:graphicFrameLocks noChangeAspect="1"/>
          </p:cNvGraphicFramePr>
          <p:nvPr/>
        </p:nvGraphicFramePr>
        <p:xfrm>
          <a:off x="293690" y="1595438"/>
          <a:ext cx="9701213" cy="4125912"/>
        </p:xfrm>
        <a:graphic>
          <a:graphicData uri="http://schemas.openxmlformats.org/presentationml/2006/ole">
            <p:oleObj spid="_x0000_s39993" name="CS ChemDraw Drawing" r:id="rId4" imgW="6873037" imgH="3308421" progId="">
              <p:embed/>
            </p:oleObj>
          </a:graphicData>
        </a:graphic>
      </p:graphicFrame>
      <p:pic>
        <p:nvPicPr>
          <p:cNvPr id="46085" name="Picture 60"/>
          <p:cNvPicPr>
            <a:picLocks noChangeAspect="1" noChangeArrowheads="1"/>
          </p:cNvPicPr>
          <p:nvPr/>
        </p:nvPicPr>
        <p:blipFill>
          <a:blip r:embed="rId5"/>
          <a:srcRect/>
          <a:stretch>
            <a:fillRect/>
          </a:stretch>
        </p:blipFill>
        <p:spPr bwMode="auto">
          <a:xfrm>
            <a:off x="6686550" y="5943606"/>
            <a:ext cx="3429000" cy="652463"/>
          </a:xfrm>
          <a:prstGeom prst="rect">
            <a:avLst/>
          </a:prstGeom>
          <a:ln/>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p:cNvGraphicFramePr>
            <a:graphicFrameLocks noGrp="1" noChangeAspect="1"/>
          </p:cNvGraphicFramePr>
          <p:nvPr>
            <p:ph/>
          </p:nvPr>
        </p:nvGraphicFramePr>
        <p:xfrm>
          <a:off x="417516" y="2019300"/>
          <a:ext cx="9088437" cy="3371850"/>
        </p:xfrm>
        <a:graphic>
          <a:graphicData uri="http://schemas.openxmlformats.org/presentationml/2006/ole">
            <p:oleObj spid="_x0000_s41015" name="CS ChemDraw Drawing" r:id="rId4" imgW="5223703" imgH="1938040" progId="">
              <p:embed/>
            </p:oleObj>
          </a:graphicData>
        </a:graphic>
      </p:graphicFrame>
      <p:sp>
        <p:nvSpPr>
          <p:cNvPr id="40963" name="Rectangle 6"/>
          <p:cNvSpPr>
            <a:spLocks noChangeArrowheads="1"/>
          </p:cNvSpPr>
          <p:nvPr/>
        </p:nvSpPr>
        <p:spPr bwMode="auto">
          <a:xfrm>
            <a:off x="836613" y="612775"/>
            <a:ext cx="8250237"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sz="2400"/>
              <a:t>Synthesis of Macrocyclic Compounds </a:t>
            </a:r>
            <a:r>
              <a:rPr lang="en-US" sz="2400" i="1"/>
              <a:t>via</a:t>
            </a:r>
            <a:r>
              <a:rPr lang="en-US" sz="2400"/>
              <a:t> Thio-Methyl-Thiazole as </a:t>
            </a:r>
            <a:r>
              <a:rPr lang="en-US" sz="2400" u="sng"/>
              <a:t>Analog</a:t>
            </a:r>
            <a:r>
              <a:rPr lang="en-US" sz="2400"/>
              <a:t> of the Disulfide Bridge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24510" t="12959" r="28799" b="1236"/>
          <a:stretch>
            <a:fillRect/>
          </a:stretch>
        </p:blipFill>
        <p:spPr bwMode="auto">
          <a:xfrm>
            <a:off x="762004" y="1339853"/>
            <a:ext cx="5153025" cy="458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987" name="Text Box 5"/>
          <p:cNvSpPr txBox="1">
            <a:spLocks noChangeArrowheads="1"/>
          </p:cNvSpPr>
          <p:nvPr/>
        </p:nvSpPr>
        <p:spPr bwMode="auto">
          <a:xfrm>
            <a:off x="1103604" y="5699125"/>
            <a:ext cx="187743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eaLnBrk="1" hangingPunct="1"/>
            <a:r>
              <a:rPr lang="en-US" sz="1000">
                <a:solidFill>
                  <a:schemeClr val="bg2"/>
                </a:solidFill>
              </a:rPr>
              <a:t>MACCS keys</a:t>
            </a:r>
          </a:p>
          <a:p>
            <a:pPr eaLnBrk="1" hangingPunct="1"/>
            <a:r>
              <a:rPr lang="en-US" sz="1000">
                <a:solidFill>
                  <a:schemeClr val="bg2"/>
                </a:solidFill>
              </a:rPr>
              <a:t>Variability preserved: 96.8%</a:t>
            </a:r>
          </a:p>
        </p:txBody>
      </p:sp>
      <p:sp>
        <p:nvSpPr>
          <p:cNvPr id="41988" name="Oval 7"/>
          <p:cNvSpPr>
            <a:spLocks noChangeArrowheads="1"/>
          </p:cNvSpPr>
          <p:nvPr/>
        </p:nvSpPr>
        <p:spPr bwMode="auto">
          <a:xfrm>
            <a:off x="6772275" y="2081213"/>
            <a:ext cx="171450" cy="152400"/>
          </a:xfrm>
          <a:prstGeom prst="ellipse">
            <a:avLst/>
          </a:prstGeom>
          <a:gradFill rotWithShape="1">
            <a:gsLst>
              <a:gs pos="0">
                <a:srgbClr val="FF0000"/>
              </a:gs>
              <a:gs pos="100000">
                <a:srgbClr val="7400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989" name="Oval 8"/>
          <p:cNvSpPr>
            <a:spLocks noChangeArrowheads="1"/>
          </p:cNvSpPr>
          <p:nvPr/>
        </p:nvSpPr>
        <p:spPr bwMode="auto">
          <a:xfrm>
            <a:off x="6772275" y="3381375"/>
            <a:ext cx="171450" cy="152400"/>
          </a:xfrm>
          <a:prstGeom prst="ellipse">
            <a:avLst/>
          </a:prstGeom>
          <a:gradFill rotWithShape="1">
            <a:gsLst>
              <a:gs pos="0">
                <a:srgbClr val="0000CC"/>
              </a:gs>
              <a:gs pos="100000">
                <a:srgbClr val="00005E"/>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990" name="Oval 9"/>
          <p:cNvSpPr>
            <a:spLocks noChangeArrowheads="1"/>
          </p:cNvSpPr>
          <p:nvPr/>
        </p:nvSpPr>
        <p:spPr bwMode="auto">
          <a:xfrm>
            <a:off x="6772275" y="4629150"/>
            <a:ext cx="171450" cy="152400"/>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991" name="Oval 10"/>
          <p:cNvSpPr>
            <a:spLocks noChangeArrowheads="1"/>
          </p:cNvSpPr>
          <p:nvPr/>
        </p:nvSpPr>
        <p:spPr bwMode="auto">
          <a:xfrm>
            <a:off x="6772275" y="5775325"/>
            <a:ext cx="171450" cy="152400"/>
          </a:xfrm>
          <a:prstGeom prst="ellipse">
            <a:avLst/>
          </a:prstGeom>
          <a:gradFill rotWithShape="1">
            <a:gsLst>
              <a:gs pos="0">
                <a:srgbClr val="333333"/>
              </a:gs>
              <a:gs pos="100000">
                <a:schemeClr val="tx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992" name="Oval 11"/>
          <p:cNvSpPr>
            <a:spLocks noChangeArrowheads="1"/>
          </p:cNvSpPr>
          <p:nvPr/>
        </p:nvSpPr>
        <p:spPr bwMode="auto">
          <a:xfrm>
            <a:off x="6772275" y="823913"/>
            <a:ext cx="171450" cy="152400"/>
          </a:xfrm>
          <a:prstGeom prst="ellipse">
            <a:avLst/>
          </a:prstGeom>
          <a:gradFill rotWithShape="1">
            <a:gsLst>
              <a:gs pos="0">
                <a:srgbClr val="00FF00"/>
              </a:gs>
              <a:gs pos="100000">
                <a:srgbClr val="0080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aphicFrame>
        <p:nvGraphicFramePr>
          <p:cNvPr id="41993" name="Object 12"/>
          <p:cNvGraphicFramePr>
            <a:graphicFrameLocks noChangeAspect="1"/>
          </p:cNvGraphicFramePr>
          <p:nvPr/>
        </p:nvGraphicFramePr>
        <p:xfrm>
          <a:off x="7305675" y="352425"/>
          <a:ext cx="1925638" cy="1093788"/>
        </p:xfrm>
        <a:graphic>
          <a:graphicData uri="http://schemas.openxmlformats.org/presentationml/2006/ole">
            <p:oleObj spid="_x0000_s42152" name="CS ChemDraw Drawing" r:id="rId5" imgW="1897075" imgH="1212698" progId="">
              <p:embed/>
            </p:oleObj>
          </a:graphicData>
        </a:graphic>
      </p:graphicFrame>
      <p:graphicFrame>
        <p:nvGraphicFramePr>
          <p:cNvPr id="41994" name="Object 14"/>
          <p:cNvGraphicFramePr>
            <a:graphicFrameLocks noChangeAspect="1"/>
          </p:cNvGraphicFramePr>
          <p:nvPr/>
        </p:nvGraphicFramePr>
        <p:xfrm>
          <a:off x="7307266" y="2800350"/>
          <a:ext cx="1838325" cy="1257300"/>
        </p:xfrm>
        <a:graphic>
          <a:graphicData uri="http://schemas.openxmlformats.org/presentationml/2006/ole">
            <p:oleObj spid="_x0000_s42153" name="CS ChemDraw Drawing" r:id="rId6" imgW="1895450" imgH="1458163" progId="">
              <p:embed/>
            </p:oleObj>
          </a:graphicData>
        </a:graphic>
      </p:graphicFrame>
      <p:graphicFrame>
        <p:nvGraphicFramePr>
          <p:cNvPr id="41995" name="Object 16"/>
          <p:cNvGraphicFramePr>
            <a:graphicFrameLocks noChangeAspect="1"/>
          </p:cNvGraphicFramePr>
          <p:nvPr/>
        </p:nvGraphicFramePr>
        <p:xfrm>
          <a:off x="7380288" y="5410200"/>
          <a:ext cx="1778000" cy="1035050"/>
        </p:xfrm>
        <a:graphic>
          <a:graphicData uri="http://schemas.openxmlformats.org/presentationml/2006/ole">
            <p:oleObj spid="_x0000_s42154" name="CS ChemDraw Drawing" r:id="rId7" imgW="1756948" imgH="1150275" progId="">
              <p:embed/>
            </p:oleObj>
          </a:graphicData>
        </a:graphic>
      </p:graphicFrame>
      <p:sp>
        <p:nvSpPr>
          <p:cNvPr id="41996" name="Rectangle 1"/>
          <p:cNvSpPr>
            <a:spLocks noChangeArrowheads="1"/>
          </p:cNvSpPr>
          <p:nvPr/>
        </p:nvSpPr>
        <p:spPr bwMode="auto">
          <a:xfrm>
            <a:off x="142879" y="298450"/>
            <a:ext cx="6448425"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2000"/>
              <a:t>Approximate </a:t>
            </a:r>
            <a:r>
              <a:rPr lang="en-US" sz="2000" u="sng"/>
              <a:t>three-dimensional</a:t>
            </a:r>
            <a:r>
              <a:rPr lang="en-US" sz="2000"/>
              <a:t> chemical space distribution of different cyclic peptides</a:t>
            </a:r>
          </a:p>
        </p:txBody>
      </p:sp>
      <p:pic>
        <p:nvPicPr>
          <p:cNvPr id="41997" name="Picture 1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362828" y="4083050"/>
            <a:ext cx="1743075"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998" name="Picture 20"/>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321550" y="1557338"/>
            <a:ext cx="178435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2925" y="215106"/>
            <a:ext cx="88582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xmlns="" val="2295525468"/>
              </p:ext>
            </p:extLst>
          </p:nvPr>
        </p:nvGraphicFramePr>
        <p:xfrm>
          <a:off x="387426" y="1104900"/>
          <a:ext cx="9556179" cy="5295900"/>
        </p:xfrm>
        <a:graphic>
          <a:graphicData uri="http://schemas.openxmlformats.org/presentationml/2006/ole">
            <p:oleObj spid="_x0000_s5163" name="CS ChemDraw Drawing" r:id="rId4" imgW="6181181" imgH="3425464"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7"/>
          <p:cNvGraphicFramePr>
            <a:graphicFrameLocks noGrp="1" noChangeAspect="1"/>
          </p:cNvGraphicFramePr>
          <p:nvPr>
            <p:ph/>
          </p:nvPr>
        </p:nvGraphicFramePr>
        <p:xfrm>
          <a:off x="1801813" y="1238250"/>
          <a:ext cx="6880226" cy="1824038"/>
        </p:xfrm>
        <a:graphic>
          <a:graphicData uri="http://schemas.openxmlformats.org/presentationml/2006/ole">
            <p:oleObj spid="_x0000_s44087" name="CS ChemDraw Drawing" r:id="rId3" imgW="3699866" imgH="981212" progId="">
              <p:embed/>
            </p:oleObj>
          </a:graphicData>
        </a:graphic>
      </p:graphicFrame>
      <p:sp>
        <p:nvSpPr>
          <p:cNvPr id="44035" name="Rectangle 9"/>
          <p:cNvSpPr>
            <a:spLocks noChangeArrowheads="1"/>
          </p:cNvSpPr>
          <p:nvPr/>
        </p:nvSpPr>
        <p:spPr bwMode="auto">
          <a:xfrm>
            <a:off x="317500" y="304806"/>
            <a:ext cx="984885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a:t>Synthesis of Thiazole Containing Cyclopeptides Application for the synthesis of DAMGO and EnkephalinConstrained Analogs</a:t>
            </a:r>
          </a:p>
        </p:txBody>
      </p:sp>
      <p:pic>
        <p:nvPicPr>
          <p:cNvPr id="44036"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0350" y="3219450"/>
            <a:ext cx="984885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206379" y="112719"/>
            <a:ext cx="97567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i="1" dirty="0"/>
              <a:t>In vivo </a:t>
            </a:r>
            <a:r>
              <a:rPr lang="en-US" sz="2400" dirty="0"/>
              <a:t>screening of series TPI-1924 and TPI-1936 compounds</a:t>
            </a:r>
          </a:p>
        </p:txBody>
      </p:sp>
      <p:pic>
        <p:nvPicPr>
          <p:cNvPr id="45059"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1" y="723900"/>
            <a:ext cx="8305800" cy="604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794" name="Rectangle 2"/>
          <p:cNvSpPr>
            <a:spLocks noGrp="1" noChangeArrowheads="1"/>
          </p:cNvSpPr>
          <p:nvPr>
            <p:ph type="title" idx="4294967295"/>
          </p:nvPr>
        </p:nvSpPr>
        <p:spPr>
          <a:xfrm>
            <a:off x="257175" y="247650"/>
            <a:ext cx="9858375" cy="1295400"/>
          </a:xfrm>
        </p:spPr>
        <p:txBody>
          <a:bodyPr/>
          <a:lstStyle/>
          <a:p>
            <a:pPr eaLnBrk="1" hangingPunct="1">
              <a:defRPr/>
            </a:pPr>
            <a:r>
              <a:rPr lang="en-US" altLang="en-US" sz="3600" dirty="0" smtClean="0">
                <a:latin typeface="+mn-lt"/>
              </a:rPr>
              <a:t>Positional Scanning:</a:t>
            </a:r>
            <a:br>
              <a:rPr lang="en-US" altLang="en-US" sz="3600" dirty="0" smtClean="0">
                <a:latin typeface="+mn-lt"/>
              </a:rPr>
            </a:br>
            <a:r>
              <a:rPr lang="en-US" altLang="en-US" sz="3600" dirty="0" smtClean="0">
                <a:latin typeface="+mn-lt"/>
              </a:rPr>
              <a:t> Tetra-Peptide Library</a:t>
            </a:r>
          </a:p>
        </p:txBody>
      </p:sp>
      <p:sp useBgFill="1">
        <p:nvSpPr>
          <p:cNvPr id="46083" name="Rectangle 3"/>
          <p:cNvSpPr>
            <a:spLocks noGrp="1" noChangeArrowheads="1"/>
          </p:cNvSpPr>
          <p:nvPr>
            <p:ph type="body" idx="4294967295"/>
          </p:nvPr>
        </p:nvSpPr>
        <p:spPr>
          <a:xfrm>
            <a:off x="0" y="1447800"/>
            <a:ext cx="10287000" cy="4267200"/>
          </a:xfrm>
        </p:spPr>
        <p:txBody>
          <a:bodyPr/>
          <a:lstStyle/>
          <a:p>
            <a:pPr algn="ctr" eaLnBrk="1" hangingPunct="1">
              <a:lnSpc>
                <a:spcPct val="80000"/>
              </a:lnSpc>
              <a:buFontTx/>
              <a:buNone/>
            </a:pPr>
            <a:endParaRPr lang="en-US" altLang="en-US" sz="2000" b="1" smtClean="0"/>
          </a:p>
          <a:p>
            <a:pPr algn="ctr" eaLnBrk="1" hangingPunct="1">
              <a:lnSpc>
                <a:spcPct val="80000"/>
              </a:lnSpc>
              <a:buFontTx/>
              <a:buNone/>
            </a:pPr>
            <a:r>
              <a:rPr lang="en-US" altLang="en-US" sz="2400" b="1" smtClean="0">
                <a:solidFill>
                  <a:srgbClr val="FF0000"/>
                </a:solidFill>
              </a:rPr>
              <a:t>O</a:t>
            </a:r>
            <a:r>
              <a:rPr lang="en-US" altLang="en-US" sz="2400" b="1" baseline="-16000" smtClean="0">
                <a:solidFill>
                  <a:srgbClr val="FF0000"/>
                </a:solidFill>
              </a:rPr>
              <a:t>1</a:t>
            </a:r>
            <a:r>
              <a:rPr lang="en-US" altLang="en-US" sz="2400" b="1" smtClean="0"/>
              <a:t> X X X -NH</a:t>
            </a:r>
            <a:r>
              <a:rPr lang="en-US" altLang="en-US" sz="2400" b="1" baseline="-16000" smtClean="0"/>
              <a:t>2</a:t>
            </a:r>
          </a:p>
          <a:p>
            <a:pPr algn="ctr" eaLnBrk="1" hangingPunct="1">
              <a:lnSpc>
                <a:spcPct val="80000"/>
              </a:lnSpc>
              <a:buFontTx/>
              <a:buNone/>
            </a:pPr>
            <a:r>
              <a:rPr lang="en-US" altLang="en-US" sz="2400" b="1" smtClean="0"/>
              <a:t>X </a:t>
            </a:r>
            <a:r>
              <a:rPr lang="en-US" altLang="en-US" sz="2400" b="1" smtClean="0">
                <a:solidFill>
                  <a:srgbClr val="FF0000"/>
                </a:solidFill>
              </a:rPr>
              <a:t>O</a:t>
            </a:r>
            <a:r>
              <a:rPr lang="en-US" altLang="en-US" sz="2400" b="1" baseline="-16000" smtClean="0">
                <a:solidFill>
                  <a:srgbClr val="FF0000"/>
                </a:solidFill>
              </a:rPr>
              <a:t>2</a:t>
            </a:r>
            <a:r>
              <a:rPr lang="en-US" altLang="en-US" sz="2400" b="1" smtClean="0"/>
              <a:t> X X -NH</a:t>
            </a:r>
            <a:r>
              <a:rPr lang="en-US" altLang="en-US" sz="2400" b="1" baseline="-16000" smtClean="0"/>
              <a:t>2</a:t>
            </a:r>
            <a:endParaRPr lang="en-US" altLang="en-US" sz="2400" b="1" smtClean="0"/>
          </a:p>
          <a:p>
            <a:pPr algn="ctr" eaLnBrk="1" hangingPunct="1">
              <a:lnSpc>
                <a:spcPct val="80000"/>
              </a:lnSpc>
              <a:buFontTx/>
              <a:buNone/>
            </a:pPr>
            <a:r>
              <a:rPr lang="en-US" altLang="en-US" sz="2400" b="1" smtClean="0"/>
              <a:t>X X </a:t>
            </a:r>
            <a:r>
              <a:rPr lang="en-US" altLang="en-US" sz="2400" b="1" smtClean="0">
                <a:solidFill>
                  <a:srgbClr val="FF0000"/>
                </a:solidFill>
              </a:rPr>
              <a:t>O</a:t>
            </a:r>
            <a:r>
              <a:rPr lang="en-US" altLang="en-US" sz="2400" b="1" baseline="-16000" smtClean="0">
                <a:solidFill>
                  <a:srgbClr val="FF0000"/>
                </a:solidFill>
              </a:rPr>
              <a:t>3</a:t>
            </a:r>
            <a:r>
              <a:rPr lang="en-US" altLang="en-US" sz="2400" b="1" smtClean="0"/>
              <a:t> X -NH</a:t>
            </a:r>
            <a:r>
              <a:rPr lang="en-US" altLang="en-US" sz="2400" b="1" baseline="-16000" smtClean="0"/>
              <a:t>2</a:t>
            </a:r>
            <a:endParaRPr lang="en-US" altLang="en-US" sz="2400" b="1" smtClean="0"/>
          </a:p>
          <a:p>
            <a:pPr algn="ctr" eaLnBrk="1" hangingPunct="1">
              <a:lnSpc>
                <a:spcPct val="80000"/>
              </a:lnSpc>
              <a:buFontTx/>
              <a:buNone/>
            </a:pPr>
            <a:r>
              <a:rPr lang="en-US" altLang="en-US" sz="2400" b="1" smtClean="0"/>
              <a:t>X X X </a:t>
            </a:r>
            <a:r>
              <a:rPr lang="en-US" altLang="en-US" sz="2400" b="1" smtClean="0">
                <a:solidFill>
                  <a:srgbClr val="FF0000"/>
                </a:solidFill>
              </a:rPr>
              <a:t>O</a:t>
            </a:r>
            <a:r>
              <a:rPr lang="en-US" altLang="en-US" sz="2400" b="1" baseline="-16000" smtClean="0">
                <a:solidFill>
                  <a:srgbClr val="FF0000"/>
                </a:solidFill>
              </a:rPr>
              <a:t>4</a:t>
            </a:r>
            <a:r>
              <a:rPr lang="en-US" altLang="en-US" sz="2400" b="1" smtClean="0"/>
              <a:t> -NH</a:t>
            </a:r>
            <a:r>
              <a:rPr lang="en-US" altLang="en-US" sz="2400" b="1" baseline="-16000" smtClean="0"/>
              <a:t>2</a:t>
            </a:r>
          </a:p>
          <a:p>
            <a:pPr algn="ctr" eaLnBrk="1" hangingPunct="1">
              <a:lnSpc>
                <a:spcPct val="80000"/>
              </a:lnSpc>
              <a:buFontTx/>
              <a:buNone/>
            </a:pPr>
            <a:endParaRPr lang="en-US" altLang="en-US" sz="2400" b="1" baseline="-16000" smtClean="0"/>
          </a:p>
          <a:p>
            <a:pPr algn="ctr" eaLnBrk="1" hangingPunct="1">
              <a:lnSpc>
                <a:spcPct val="80000"/>
              </a:lnSpc>
              <a:buFontTx/>
              <a:buNone/>
            </a:pPr>
            <a:r>
              <a:rPr lang="en-US" altLang="en-US" sz="3600" b="1" baseline="-16000" smtClean="0"/>
              <a:t>6,250,000 tetra-peptides</a:t>
            </a:r>
          </a:p>
          <a:p>
            <a:pPr algn="ctr" eaLnBrk="1" hangingPunct="1">
              <a:lnSpc>
                <a:spcPct val="80000"/>
              </a:lnSpc>
              <a:buFontTx/>
              <a:buNone/>
            </a:pPr>
            <a:r>
              <a:rPr lang="en-US" altLang="en-US" sz="3600" b="1" baseline="-16000" smtClean="0"/>
              <a:t>125,000 each mixture</a:t>
            </a:r>
          </a:p>
          <a:p>
            <a:pPr algn="ctr" eaLnBrk="1" hangingPunct="1">
              <a:lnSpc>
                <a:spcPct val="80000"/>
              </a:lnSpc>
              <a:buFontTx/>
              <a:buNone/>
            </a:pPr>
            <a:r>
              <a:rPr lang="en-US" altLang="en-US" sz="3600" b="1" baseline="-16000" smtClean="0"/>
              <a:t> </a:t>
            </a:r>
          </a:p>
          <a:p>
            <a:pPr algn="ctr" eaLnBrk="1" hangingPunct="1">
              <a:lnSpc>
                <a:spcPct val="80000"/>
              </a:lnSpc>
              <a:buFontTx/>
              <a:buNone/>
            </a:pPr>
            <a:r>
              <a:rPr lang="en-US" altLang="en-US" sz="2400" b="1" smtClean="0"/>
              <a:t>(50 different L-, D-, and Unnatural amino acids)</a:t>
            </a:r>
          </a:p>
          <a:p>
            <a:pPr algn="ctr" eaLnBrk="1" hangingPunct="1">
              <a:lnSpc>
                <a:spcPct val="80000"/>
              </a:lnSpc>
              <a:buFontTx/>
              <a:buNone/>
            </a:pPr>
            <a:endParaRPr lang="en-US" altLang="en-US" sz="900" b="1" smtClean="0"/>
          </a:p>
          <a:p>
            <a:pPr algn="ctr" eaLnBrk="1" hangingPunct="1">
              <a:lnSpc>
                <a:spcPct val="80000"/>
              </a:lnSpc>
              <a:buFontTx/>
              <a:buNone/>
            </a:pPr>
            <a:r>
              <a:rPr lang="en-US" altLang="en-US" sz="2400" b="1" smtClean="0">
                <a:solidFill>
                  <a:srgbClr val="FF0000"/>
                </a:solidFill>
              </a:rPr>
              <a:t>O</a:t>
            </a:r>
            <a:r>
              <a:rPr lang="en-US" altLang="en-US" sz="2400" b="1" smtClean="0"/>
              <a:t> = individual        X = mixture</a:t>
            </a:r>
          </a:p>
          <a:p>
            <a:pPr algn="ctr" eaLnBrk="1" hangingPunct="1">
              <a:lnSpc>
                <a:spcPct val="80000"/>
              </a:lnSpc>
              <a:buFontTx/>
              <a:buNone/>
            </a:pPr>
            <a:endParaRPr lang="en-US" altLang="en-US" sz="2000" b="1" smtClean="0"/>
          </a:p>
          <a:p>
            <a:pPr algn="ctr" eaLnBrk="1" hangingPunct="1">
              <a:lnSpc>
                <a:spcPct val="80000"/>
              </a:lnSpc>
              <a:buFontTx/>
              <a:buNone/>
            </a:pPr>
            <a:r>
              <a:rPr lang="en-US" altLang="en-US" sz="2000" b="1" smtClean="0"/>
              <a:t>Dooley, Houghten (1998) J. Biol. Chem. </a:t>
            </a:r>
            <a:r>
              <a:rPr lang="en-US" altLang="en-US" sz="2000" b="1" u="sng" smtClean="0"/>
              <a:t>273</a:t>
            </a:r>
            <a:r>
              <a:rPr lang="en-US" altLang="en-US" sz="2000" b="1" smtClean="0"/>
              <a:t>, 18848</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1525" y="914400"/>
            <a:ext cx="9048750" cy="5181600"/>
          </a:xfrm>
          <a:prstGeom prst="rect">
            <a:avLst/>
          </a:prstGeom>
          <a:solidFill>
            <a:srgbClr val="FF0909"/>
          </a:solidFill>
          <a:ln w="19050">
            <a:solidFill>
              <a:schemeClr val="tx1"/>
            </a:solidFill>
            <a:miter lim="800000"/>
            <a:headEnd/>
            <a:tailEnd/>
          </a:ln>
        </p:spPr>
      </p:pic>
      <p:sp>
        <p:nvSpPr>
          <p:cNvPr id="47107" name="Text Box 3"/>
          <p:cNvSpPr txBox="1">
            <a:spLocks noChangeArrowheads="1"/>
          </p:cNvSpPr>
          <p:nvPr/>
        </p:nvSpPr>
        <p:spPr bwMode="auto">
          <a:xfrm>
            <a:off x="1285875" y="152400"/>
            <a:ext cx="8058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spcBef>
                <a:spcPct val="50000"/>
              </a:spcBef>
            </a:pPr>
            <a:r>
              <a:rPr lang="en-US" altLang="en-US"/>
              <a:t>Kappa Receptor Binding Assay</a:t>
            </a:r>
          </a:p>
        </p:txBody>
      </p:sp>
      <p:sp>
        <p:nvSpPr>
          <p:cNvPr id="47108" name="TextBox 1"/>
          <p:cNvSpPr txBox="1">
            <a:spLocks noChangeArrowheads="1"/>
          </p:cNvSpPr>
          <p:nvPr/>
        </p:nvSpPr>
        <p:spPr bwMode="auto">
          <a:xfrm>
            <a:off x="3867154" y="6307788"/>
            <a:ext cx="63912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r>
              <a:rPr lang="en-US" sz="2400" dirty="0"/>
              <a:t>7 x 4 x 4 x 1= 96 individual </a:t>
            </a:r>
            <a:r>
              <a:rPr lang="en-US" sz="2400" dirty="0" err="1"/>
              <a:t>tetrapeptides</a:t>
            </a:r>
            <a:r>
              <a:rPr lang="en-US" sz="2400"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2" name="Rectangle 2"/>
          <p:cNvSpPr>
            <a:spLocks noGrp="1" noChangeArrowheads="1"/>
          </p:cNvSpPr>
          <p:nvPr>
            <p:ph type="title" idx="4294967295"/>
          </p:nvPr>
        </p:nvSpPr>
        <p:spPr>
          <a:xfrm>
            <a:off x="600075" y="152400"/>
            <a:ext cx="8743950" cy="533400"/>
          </a:xfrm>
        </p:spPr>
        <p:txBody>
          <a:bodyPr/>
          <a:lstStyle/>
          <a:p>
            <a:pPr eaLnBrk="1" hangingPunct="1">
              <a:defRPr/>
            </a:pPr>
            <a:r>
              <a:rPr lang="en-US" altLang="en-US" sz="3600" dirty="0" smtClean="0">
                <a:latin typeface="+mn-lt"/>
              </a:rPr>
              <a:t>Kappa Receptor Binding Assay</a:t>
            </a:r>
            <a:endParaRPr lang="en-US" altLang="en-US" sz="3600" baseline="-10000" dirty="0" smtClean="0">
              <a:latin typeface="+mn-lt"/>
            </a:endParaRPr>
          </a:p>
        </p:txBody>
      </p:sp>
      <p:sp>
        <p:nvSpPr>
          <p:cNvPr id="48131" name="Rectangle 3"/>
          <p:cNvSpPr>
            <a:spLocks noChangeArrowheads="1"/>
          </p:cNvSpPr>
          <p:nvPr/>
        </p:nvSpPr>
        <p:spPr bwMode="auto">
          <a:xfrm>
            <a:off x="8177213" y="2924181"/>
            <a:ext cx="39528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32" name="Rectangle 4"/>
          <p:cNvSpPr>
            <a:spLocks noChangeArrowheads="1"/>
          </p:cNvSpPr>
          <p:nvPr/>
        </p:nvSpPr>
        <p:spPr bwMode="auto">
          <a:xfrm>
            <a:off x="6943725" y="2924181"/>
            <a:ext cx="12334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24</a:t>
            </a:r>
          </a:p>
        </p:txBody>
      </p:sp>
      <p:sp>
        <p:nvSpPr>
          <p:cNvPr id="48133" name="Rectangle 5"/>
          <p:cNvSpPr>
            <a:spLocks noChangeArrowheads="1"/>
          </p:cNvSpPr>
          <p:nvPr/>
        </p:nvSpPr>
        <p:spPr bwMode="auto">
          <a:xfrm>
            <a:off x="5743575" y="2924181"/>
            <a:ext cx="12001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solidFill>
                  <a:schemeClr val="bg1"/>
                </a:solidFill>
              </a:rPr>
              <a:t>Total</a:t>
            </a:r>
          </a:p>
        </p:txBody>
      </p:sp>
      <p:sp>
        <p:nvSpPr>
          <p:cNvPr id="48134" name="Rectangle 6"/>
          <p:cNvSpPr>
            <a:spLocks noChangeArrowheads="1"/>
          </p:cNvSpPr>
          <p:nvPr/>
        </p:nvSpPr>
        <p:spPr bwMode="auto">
          <a:xfrm>
            <a:off x="3429000" y="2924181"/>
            <a:ext cx="23145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35" name="Rectangle 7"/>
          <p:cNvSpPr>
            <a:spLocks noChangeArrowheads="1"/>
          </p:cNvSpPr>
          <p:nvPr/>
        </p:nvSpPr>
        <p:spPr bwMode="auto">
          <a:xfrm>
            <a:off x="2914650" y="2924181"/>
            <a:ext cx="5143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36" name="Rectangle 8"/>
          <p:cNvSpPr>
            <a:spLocks noChangeArrowheads="1"/>
          </p:cNvSpPr>
          <p:nvPr/>
        </p:nvSpPr>
        <p:spPr bwMode="auto">
          <a:xfrm>
            <a:off x="1371600" y="2924181"/>
            <a:ext cx="1543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endParaRPr lang="en-US" altLang="en-US" sz="1800">
              <a:solidFill>
                <a:srgbClr val="000000"/>
              </a:solidFill>
            </a:endParaRPr>
          </a:p>
        </p:txBody>
      </p:sp>
      <p:sp>
        <p:nvSpPr>
          <p:cNvPr id="48137" name="Rectangle 9"/>
          <p:cNvSpPr>
            <a:spLocks noChangeArrowheads="1"/>
          </p:cNvSpPr>
          <p:nvPr/>
        </p:nvSpPr>
        <p:spPr bwMode="auto">
          <a:xfrm>
            <a:off x="8177213" y="2476506"/>
            <a:ext cx="395287"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38" name="Rectangle 10"/>
          <p:cNvSpPr>
            <a:spLocks noChangeArrowheads="1"/>
          </p:cNvSpPr>
          <p:nvPr/>
        </p:nvSpPr>
        <p:spPr bwMode="auto">
          <a:xfrm>
            <a:off x="6943725" y="2476506"/>
            <a:ext cx="1233488"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a:t>
            </a:r>
          </a:p>
        </p:txBody>
      </p:sp>
      <p:sp>
        <p:nvSpPr>
          <p:cNvPr id="48139" name="Rectangle 11"/>
          <p:cNvSpPr>
            <a:spLocks noChangeArrowheads="1"/>
          </p:cNvSpPr>
          <p:nvPr/>
        </p:nvSpPr>
        <p:spPr bwMode="auto">
          <a:xfrm>
            <a:off x="6515100" y="2476506"/>
            <a:ext cx="42862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40" name="Rectangle 12"/>
          <p:cNvSpPr>
            <a:spLocks noChangeArrowheads="1"/>
          </p:cNvSpPr>
          <p:nvPr/>
        </p:nvSpPr>
        <p:spPr bwMode="auto">
          <a:xfrm>
            <a:off x="5743575" y="2476506"/>
            <a:ext cx="77152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41" name="Rectangle 13"/>
          <p:cNvSpPr>
            <a:spLocks noChangeArrowheads="1"/>
          </p:cNvSpPr>
          <p:nvPr/>
        </p:nvSpPr>
        <p:spPr bwMode="auto">
          <a:xfrm>
            <a:off x="3429000" y="2476506"/>
            <a:ext cx="23145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400">
                <a:solidFill>
                  <a:schemeClr val="bg1"/>
                </a:solidFill>
              </a:rPr>
              <a:t>D</a:t>
            </a:r>
            <a:r>
              <a:rPr lang="en-US" altLang="en-US" sz="1800">
                <a:solidFill>
                  <a:schemeClr val="bg1"/>
                </a:solidFill>
              </a:rPr>
              <a:t>Arg, </a:t>
            </a:r>
            <a:r>
              <a:rPr lang="en-US" altLang="en-US" sz="1400">
                <a:solidFill>
                  <a:schemeClr val="bg1"/>
                </a:solidFill>
              </a:rPr>
              <a:t>D</a:t>
            </a:r>
            <a:r>
              <a:rPr lang="en-US" altLang="en-US" sz="1800">
                <a:solidFill>
                  <a:schemeClr val="bg1"/>
                </a:solidFill>
              </a:rPr>
              <a:t>Cha</a:t>
            </a:r>
          </a:p>
        </p:txBody>
      </p:sp>
      <p:sp>
        <p:nvSpPr>
          <p:cNvPr id="48142" name="Rectangle 14"/>
          <p:cNvSpPr>
            <a:spLocks noChangeArrowheads="1"/>
          </p:cNvSpPr>
          <p:nvPr/>
        </p:nvSpPr>
        <p:spPr bwMode="auto">
          <a:xfrm>
            <a:off x="2914650" y="2476506"/>
            <a:ext cx="514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43" name="Rectangle 15"/>
          <p:cNvSpPr>
            <a:spLocks noChangeArrowheads="1"/>
          </p:cNvSpPr>
          <p:nvPr/>
        </p:nvSpPr>
        <p:spPr bwMode="auto">
          <a:xfrm>
            <a:off x="1371600" y="2476506"/>
            <a:ext cx="1543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XXXO-NH</a:t>
            </a:r>
            <a:r>
              <a:rPr lang="en-US" altLang="en-US" sz="1800" baseline="-10000">
                <a:solidFill>
                  <a:schemeClr val="bg1"/>
                </a:solidFill>
              </a:rPr>
              <a:t>2</a:t>
            </a:r>
            <a:endParaRPr lang="en-US" altLang="en-US" sz="1800">
              <a:solidFill>
                <a:schemeClr val="bg1"/>
              </a:solidFill>
            </a:endParaRPr>
          </a:p>
        </p:txBody>
      </p:sp>
      <p:sp>
        <p:nvSpPr>
          <p:cNvPr id="48144" name="Rectangle 16"/>
          <p:cNvSpPr>
            <a:spLocks noChangeArrowheads="1"/>
          </p:cNvSpPr>
          <p:nvPr/>
        </p:nvSpPr>
        <p:spPr bwMode="auto">
          <a:xfrm>
            <a:off x="8177213" y="2111381"/>
            <a:ext cx="39528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45" name="Rectangle 17"/>
          <p:cNvSpPr>
            <a:spLocks noChangeArrowheads="1"/>
          </p:cNvSpPr>
          <p:nvPr/>
        </p:nvSpPr>
        <p:spPr bwMode="auto">
          <a:xfrm>
            <a:off x="6943725" y="2111381"/>
            <a:ext cx="12334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3</a:t>
            </a:r>
          </a:p>
        </p:txBody>
      </p:sp>
      <p:sp>
        <p:nvSpPr>
          <p:cNvPr id="48146" name="Rectangle 18"/>
          <p:cNvSpPr>
            <a:spLocks noChangeArrowheads="1"/>
          </p:cNvSpPr>
          <p:nvPr/>
        </p:nvSpPr>
        <p:spPr bwMode="auto">
          <a:xfrm>
            <a:off x="6515100" y="2111381"/>
            <a:ext cx="428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47" name="Rectangle 19"/>
          <p:cNvSpPr>
            <a:spLocks noChangeArrowheads="1"/>
          </p:cNvSpPr>
          <p:nvPr/>
        </p:nvSpPr>
        <p:spPr bwMode="auto">
          <a:xfrm>
            <a:off x="5743575" y="2111381"/>
            <a:ext cx="7715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48" name="Rectangle 20"/>
          <p:cNvSpPr>
            <a:spLocks noChangeArrowheads="1"/>
          </p:cNvSpPr>
          <p:nvPr/>
        </p:nvSpPr>
        <p:spPr bwMode="auto">
          <a:xfrm>
            <a:off x="3429000" y="2111381"/>
            <a:ext cx="23145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400">
                <a:solidFill>
                  <a:schemeClr val="bg1"/>
                </a:solidFill>
              </a:rPr>
              <a:t>D</a:t>
            </a:r>
            <a:r>
              <a:rPr lang="en-US" altLang="en-US" sz="1800">
                <a:solidFill>
                  <a:schemeClr val="bg1"/>
                </a:solidFill>
              </a:rPr>
              <a:t>Trp,</a:t>
            </a:r>
            <a:r>
              <a:rPr lang="en-US" altLang="en-US" sz="1400">
                <a:solidFill>
                  <a:schemeClr val="bg1"/>
                </a:solidFill>
              </a:rPr>
              <a:t> D</a:t>
            </a:r>
            <a:r>
              <a:rPr lang="en-US" altLang="en-US" sz="1800">
                <a:solidFill>
                  <a:schemeClr val="bg1"/>
                </a:solidFill>
              </a:rPr>
              <a:t>ile, </a:t>
            </a:r>
            <a:r>
              <a:rPr lang="en-US" altLang="en-US" sz="1400">
                <a:solidFill>
                  <a:schemeClr val="bg1"/>
                </a:solidFill>
              </a:rPr>
              <a:t>D</a:t>
            </a:r>
            <a:r>
              <a:rPr lang="en-US" altLang="en-US" sz="1800">
                <a:solidFill>
                  <a:schemeClr val="bg1"/>
                </a:solidFill>
              </a:rPr>
              <a:t>Nle</a:t>
            </a:r>
          </a:p>
        </p:txBody>
      </p:sp>
      <p:sp>
        <p:nvSpPr>
          <p:cNvPr id="48149" name="Rectangle 21"/>
          <p:cNvSpPr>
            <a:spLocks noChangeArrowheads="1"/>
          </p:cNvSpPr>
          <p:nvPr/>
        </p:nvSpPr>
        <p:spPr bwMode="auto">
          <a:xfrm>
            <a:off x="2914650" y="2111381"/>
            <a:ext cx="5143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50" name="Rectangle 22"/>
          <p:cNvSpPr>
            <a:spLocks noChangeArrowheads="1"/>
          </p:cNvSpPr>
          <p:nvPr/>
        </p:nvSpPr>
        <p:spPr bwMode="auto">
          <a:xfrm>
            <a:off x="1371600" y="2111381"/>
            <a:ext cx="1543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XXOX-NH</a:t>
            </a:r>
            <a:r>
              <a:rPr lang="en-US" altLang="en-US" sz="1800" baseline="-10000">
                <a:solidFill>
                  <a:schemeClr val="bg1"/>
                </a:solidFill>
              </a:rPr>
              <a:t>2</a:t>
            </a:r>
            <a:endParaRPr lang="en-US" altLang="en-US" sz="1800">
              <a:solidFill>
                <a:schemeClr val="bg1"/>
              </a:solidFill>
            </a:endParaRPr>
          </a:p>
        </p:txBody>
      </p:sp>
      <p:sp>
        <p:nvSpPr>
          <p:cNvPr id="48151" name="Rectangle 23"/>
          <p:cNvSpPr>
            <a:spLocks noChangeArrowheads="1"/>
          </p:cNvSpPr>
          <p:nvPr/>
        </p:nvSpPr>
        <p:spPr bwMode="auto">
          <a:xfrm>
            <a:off x="8177213" y="1746256"/>
            <a:ext cx="39528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52" name="Rectangle 24"/>
          <p:cNvSpPr>
            <a:spLocks noChangeArrowheads="1"/>
          </p:cNvSpPr>
          <p:nvPr/>
        </p:nvSpPr>
        <p:spPr bwMode="auto">
          <a:xfrm>
            <a:off x="6943725" y="1746256"/>
            <a:ext cx="12334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a:t>
            </a:r>
          </a:p>
        </p:txBody>
      </p:sp>
      <p:sp>
        <p:nvSpPr>
          <p:cNvPr id="48153" name="Rectangle 25"/>
          <p:cNvSpPr>
            <a:spLocks noChangeArrowheads="1"/>
          </p:cNvSpPr>
          <p:nvPr/>
        </p:nvSpPr>
        <p:spPr bwMode="auto">
          <a:xfrm>
            <a:off x="6515100" y="1746256"/>
            <a:ext cx="428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54" name="Rectangle 26"/>
          <p:cNvSpPr>
            <a:spLocks noChangeArrowheads="1"/>
          </p:cNvSpPr>
          <p:nvPr/>
        </p:nvSpPr>
        <p:spPr bwMode="auto">
          <a:xfrm>
            <a:off x="5743575" y="1746256"/>
            <a:ext cx="7715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55" name="Rectangle 27"/>
          <p:cNvSpPr>
            <a:spLocks noChangeArrowheads="1"/>
          </p:cNvSpPr>
          <p:nvPr/>
        </p:nvSpPr>
        <p:spPr bwMode="auto">
          <a:xfrm>
            <a:off x="3429000" y="1746256"/>
            <a:ext cx="23145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400">
                <a:solidFill>
                  <a:schemeClr val="bg1"/>
                </a:solidFill>
              </a:rPr>
              <a:t>D</a:t>
            </a:r>
            <a:r>
              <a:rPr lang="en-US" altLang="en-US" sz="1800">
                <a:solidFill>
                  <a:schemeClr val="bg1"/>
                </a:solidFill>
              </a:rPr>
              <a:t>Phe, </a:t>
            </a:r>
            <a:r>
              <a:rPr lang="en-US" altLang="en-US" sz="1400">
                <a:solidFill>
                  <a:schemeClr val="bg1"/>
                </a:solidFill>
              </a:rPr>
              <a:t>D</a:t>
            </a:r>
            <a:r>
              <a:rPr lang="en-US" altLang="en-US" sz="1800">
                <a:solidFill>
                  <a:schemeClr val="bg1"/>
                </a:solidFill>
              </a:rPr>
              <a:t>Nal</a:t>
            </a:r>
          </a:p>
        </p:txBody>
      </p:sp>
      <p:sp>
        <p:nvSpPr>
          <p:cNvPr id="48156" name="Rectangle 28"/>
          <p:cNvSpPr>
            <a:spLocks noChangeArrowheads="1"/>
          </p:cNvSpPr>
          <p:nvPr/>
        </p:nvSpPr>
        <p:spPr bwMode="auto">
          <a:xfrm>
            <a:off x="2914650" y="1746256"/>
            <a:ext cx="5143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57" name="Rectangle 29"/>
          <p:cNvSpPr>
            <a:spLocks noChangeArrowheads="1"/>
          </p:cNvSpPr>
          <p:nvPr/>
        </p:nvSpPr>
        <p:spPr bwMode="auto">
          <a:xfrm>
            <a:off x="1371600" y="1746256"/>
            <a:ext cx="1543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XOXX-NH</a:t>
            </a:r>
            <a:r>
              <a:rPr lang="en-US" altLang="en-US" sz="1800" baseline="-10000">
                <a:solidFill>
                  <a:schemeClr val="bg1"/>
                </a:solidFill>
              </a:rPr>
              <a:t>2</a:t>
            </a:r>
            <a:endParaRPr lang="en-US" altLang="en-US" sz="1800">
              <a:solidFill>
                <a:schemeClr val="bg1"/>
              </a:solidFill>
            </a:endParaRPr>
          </a:p>
        </p:txBody>
      </p:sp>
      <p:sp>
        <p:nvSpPr>
          <p:cNvPr id="48158" name="Rectangle 30"/>
          <p:cNvSpPr>
            <a:spLocks noChangeArrowheads="1"/>
          </p:cNvSpPr>
          <p:nvPr/>
        </p:nvSpPr>
        <p:spPr bwMode="auto">
          <a:xfrm>
            <a:off x="8177213" y="1381131"/>
            <a:ext cx="39528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59" name="Rectangle 31"/>
          <p:cNvSpPr>
            <a:spLocks noChangeArrowheads="1"/>
          </p:cNvSpPr>
          <p:nvPr/>
        </p:nvSpPr>
        <p:spPr bwMode="auto">
          <a:xfrm>
            <a:off x="6943725" y="1381131"/>
            <a:ext cx="12334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a:t>
            </a:r>
          </a:p>
        </p:txBody>
      </p:sp>
      <p:sp>
        <p:nvSpPr>
          <p:cNvPr id="48160" name="Rectangle 32"/>
          <p:cNvSpPr>
            <a:spLocks noChangeArrowheads="1"/>
          </p:cNvSpPr>
          <p:nvPr/>
        </p:nvSpPr>
        <p:spPr bwMode="auto">
          <a:xfrm>
            <a:off x="6515100" y="1381131"/>
            <a:ext cx="4286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61" name="Rectangle 33"/>
          <p:cNvSpPr>
            <a:spLocks noChangeArrowheads="1"/>
          </p:cNvSpPr>
          <p:nvPr/>
        </p:nvSpPr>
        <p:spPr bwMode="auto">
          <a:xfrm>
            <a:off x="5743575" y="1381131"/>
            <a:ext cx="7715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62" name="Rectangle 34"/>
          <p:cNvSpPr>
            <a:spLocks noChangeArrowheads="1"/>
          </p:cNvSpPr>
          <p:nvPr/>
        </p:nvSpPr>
        <p:spPr bwMode="auto">
          <a:xfrm>
            <a:off x="3429000" y="1371606"/>
            <a:ext cx="23145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400">
                <a:solidFill>
                  <a:schemeClr val="bg1"/>
                </a:solidFill>
              </a:rPr>
              <a:t>D</a:t>
            </a:r>
            <a:r>
              <a:rPr lang="en-US" altLang="en-US" sz="1800">
                <a:solidFill>
                  <a:schemeClr val="bg1"/>
                </a:solidFill>
              </a:rPr>
              <a:t>Phe, </a:t>
            </a:r>
            <a:r>
              <a:rPr lang="en-US" altLang="en-US" sz="1400">
                <a:solidFill>
                  <a:schemeClr val="bg1"/>
                </a:solidFill>
              </a:rPr>
              <a:t>D</a:t>
            </a:r>
            <a:r>
              <a:rPr lang="en-US" altLang="en-US" sz="1800">
                <a:solidFill>
                  <a:schemeClr val="bg1"/>
                </a:solidFill>
              </a:rPr>
              <a:t>Nle</a:t>
            </a:r>
          </a:p>
        </p:txBody>
      </p:sp>
      <p:sp>
        <p:nvSpPr>
          <p:cNvPr id="48163" name="Rectangle 35"/>
          <p:cNvSpPr>
            <a:spLocks noChangeArrowheads="1"/>
          </p:cNvSpPr>
          <p:nvPr/>
        </p:nvSpPr>
        <p:spPr bwMode="auto">
          <a:xfrm>
            <a:off x="2914650" y="1381131"/>
            <a:ext cx="5143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64" name="Rectangle 36"/>
          <p:cNvSpPr>
            <a:spLocks noChangeArrowheads="1"/>
          </p:cNvSpPr>
          <p:nvPr/>
        </p:nvSpPr>
        <p:spPr bwMode="auto">
          <a:xfrm>
            <a:off x="1371600" y="1381131"/>
            <a:ext cx="1543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OXXX-NH</a:t>
            </a:r>
            <a:r>
              <a:rPr lang="en-US" altLang="en-US" sz="1800" baseline="-10000">
                <a:solidFill>
                  <a:schemeClr val="bg1"/>
                </a:solidFill>
              </a:rPr>
              <a:t>2</a:t>
            </a:r>
          </a:p>
        </p:txBody>
      </p:sp>
      <p:sp>
        <p:nvSpPr>
          <p:cNvPr id="48165" name="Rectangle 37"/>
          <p:cNvSpPr>
            <a:spLocks noChangeArrowheads="1"/>
          </p:cNvSpPr>
          <p:nvPr/>
        </p:nvSpPr>
        <p:spPr bwMode="auto">
          <a:xfrm>
            <a:off x="6515100" y="685800"/>
            <a:ext cx="20574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Number of</a:t>
            </a:r>
          </a:p>
          <a:p>
            <a:pPr>
              <a:spcBef>
                <a:spcPct val="20000"/>
              </a:spcBef>
            </a:pPr>
            <a:r>
              <a:rPr lang="en-US" altLang="en-US" sz="1800">
                <a:solidFill>
                  <a:schemeClr val="bg1"/>
                </a:solidFill>
              </a:rPr>
              <a:t>Residues</a:t>
            </a:r>
          </a:p>
        </p:txBody>
      </p:sp>
      <p:sp>
        <p:nvSpPr>
          <p:cNvPr id="48166" name="Rectangle 38"/>
          <p:cNvSpPr>
            <a:spLocks noChangeArrowheads="1"/>
          </p:cNvSpPr>
          <p:nvPr/>
        </p:nvSpPr>
        <p:spPr bwMode="auto">
          <a:xfrm>
            <a:off x="5743575" y="685800"/>
            <a:ext cx="7715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67" name="Rectangle 39"/>
          <p:cNvSpPr>
            <a:spLocks noChangeArrowheads="1"/>
          </p:cNvSpPr>
          <p:nvPr/>
        </p:nvSpPr>
        <p:spPr bwMode="auto">
          <a:xfrm>
            <a:off x="3429000" y="685800"/>
            <a:ext cx="23145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Most Active</a:t>
            </a:r>
          </a:p>
          <a:p>
            <a:pPr>
              <a:spcBef>
                <a:spcPct val="20000"/>
              </a:spcBef>
            </a:pPr>
            <a:r>
              <a:rPr lang="en-US" altLang="en-US" sz="1800">
                <a:solidFill>
                  <a:schemeClr val="bg1"/>
                </a:solidFill>
              </a:rPr>
              <a:t>Residues</a:t>
            </a:r>
          </a:p>
        </p:txBody>
      </p:sp>
      <p:sp>
        <p:nvSpPr>
          <p:cNvPr id="48168" name="Rectangle 40"/>
          <p:cNvSpPr>
            <a:spLocks noChangeArrowheads="1"/>
          </p:cNvSpPr>
          <p:nvPr/>
        </p:nvSpPr>
        <p:spPr bwMode="auto">
          <a:xfrm>
            <a:off x="2914650" y="685800"/>
            <a:ext cx="51435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endParaRPr lang="en-US" altLang="en-US" sz="1800">
              <a:solidFill>
                <a:srgbClr val="000000"/>
              </a:solidFill>
            </a:endParaRPr>
          </a:p>
        </p:txBody>
      </p:sp>
      <p:sp>
        <p:nvSpPr>
          <p:cNvPr id="48169" name="Rectangle 41"/>
          <p:cNvSpPr>
            <a:spLocks noChangeArrowheads="1"/>
          </p:cNvSpPr>
          <p:nvPr/>
        </p:nvSpPr>
        <p:spPr bwMode="auto">
          <a:xfrm>
            <a:off x="1371600" y="685800"/>
            <a:ext cx="154305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Positional</a:t>
            </a:r>
          </a:p>
          <a:p>
            <a:pPr>
              <a:spcBef>
                <a:spcPct val="20000"/>
              </a:spcBef>
            </a:pPr>
            <a:r>
              <a:rPr lang="en-US" altLang="en-US" sz="1800">
                <a:solidFill>
                  <a:schemeClr val="bg1"/>
                </a:solidFill>
              </a:rPr>
              <a:t>Library</a:t>
            </a:r>
          </a:p>
        </p:txBody>
      </p:sp>
      <p:sp>
        <p:nvSpPr>
          <p:cNvPr id="48170" name="Line 42"/>
          <p:cNvSpPr>
            <a:spLocks noChangeShapeType="1"/>
          </p:cNvSpPr>
          <p:nvPr/>
        </p:nvSpPr>
        <p:spPr bwMode="auto">
          <a:xfrm>
            <a:off x="1371600" y="685800"/>
            <a:ext cx="15430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1" name="Line 43"/>
          <p:cNvSpPr>
            <a:spLocks noChangeShapeType="1"/>
          </p:cNvSpPr>
          <p:nvPr/>
        </p:nvSpPr>
        <p:spPr bwMode="auto">
          <a:xfrm>
            <a:off x="1371600" y="3289300"/>
            <a:ext cx="15430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2" name="Line 44"/>
          <p:cNvSpPr>
            <a:spLocks noChangeShapeType="1"/>
          </p:cNvSpPr>
          <p:nvPr/>
        </p:nvSpPr>
        <p:spPr bwMode="auto">
          <a:xfrm>
            <a:off x="1371600" y="685800"/>
            <a:ext cx="0" cy="6953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3" name="Line 45"/>
          <p:cNvSpPr>
            <a:spLocks noChangeShapeType="1"/>
          </p:cNvSpPr>
          <p:nvPr/>
        </p:nvSpPr>
        <p:spPr bwMode="auto">
          <a:xfrm>
            <a:off x="8572500" y="685800"/>
            <a:ext cx="0" cy="6953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4" name="Line 46"/>
          <p:cNvSpPr>
            <a:spLocks noChangeShapeType="1"/>
          </p:cNvSpPr>
          <p:nvPr/>
        </p:nvSpPr>
        <p:spPr bwMode="auto">
          <a:xfrm>
            <a:off x="2914650" y="685800"/>
            <a:ext cx="5143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5" name="Line 47"/>
          <p:cNvSpPr>
            <a:spLocks noChangeShapeType="1"/>
          </p:cNvSpPr>
          <p:nvPr/>
        </p:nvSpPr>
        <p:spPr bwMode="auto">
          <a:xfrm>
            <a:off x="1371600" y="1381131"/>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6" name="Line 48"/>
          <p:cNvSpPr>
            <a:spLocks noChangeShapeType="1"/>
          </p:cNvSpPr>
          <p:nvPr/>
        </p:nvSpPr>
        <p:spPr bwMode="auto">
          <a:xfrm>
            <a:off x="3429000" y="685800"/>
            <a:ext cx="231457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7" name="Line 49"/>
          <p:cNvSpPr>
            <a:spLocks noChangeShapeType="1"/>
          </p:cNvSpPr>
          <p:nvPr/>
        </p:nvSpPr>
        <p:spPr bwMode="auto">
          <a:xfrm>
            <a:off x="5743575" y="685800"/>
            <a:ext cx="7715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8" name="Line 50"/>
          <p:cNvSpPr>
            <a:spLocks noChangeShapeType="1"/>
          </p:cNvSpPr>
          <p:nvPr/>
        </p:nvSpPr>
        <p:spPr bwMode="auto">
          <a:xfrm>
            <a:off x="6515100" y="685800"/>
            <a:ext cx="20574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79" name="Line 51"/>
          <p:cNvSpPr>
            <a:spLocks noChangeShapeType="1"/>
          </p:cNvSpPr>
          <p:nvPr/>
        </p:nvSpPr>
        <p:spPr bwMode="auto">
          <a:xfrm>
            <a:off x="8572500" y="1381131"/>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0" name="Line 52"/>
          <p:cNvSpPr>
            <a:spLocks noChangeShapeType="1"/>
          </p:cNvSpPr>
          <p:nvPr/>
        </p:nvSpPr>
        <p:spPr bwMode="auto">
          <a:xfrm>
            <a:off x="1371600" y="1746256"/>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1" name="Line 53"/>
          <p:cNvSpPr>
            <a:spLocks noChangeShapeType="1"/>
          </p:cNvSpPr>
          <p:nvPr/>
        </p:nvSpPr>
        <p:spPr bwMode="auto">
          <a:xfrm>
            <a:off x="8572500" y="1746256"/>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2" name="Line 54"/>
          <p:cNvSpPr>
            <a:spLocks noChangeShapeType="1"/>
          </p:cNvSpPr>
          <p:nvPr/>
        </p:nvSpPr>
        <p:spPr bwMode="auto">
          <a:xfrm>
            <a:off x="1371600" y="2111381"/>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3" name="Line 55"/>
          <p:cNvSpPr>
            <a:spLocks noChangeShapeType="1"/>
          </p:cNvSpPr>
          <p:nvPr/>
        </p:nvSpPr>
        <p:spPr bwMode="auto">
          <a:xfrm>
            <a:off x="8572500" y="2111381"/>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4" name="Line 56"/>
          <p:cNvSpPr>
            <a:spLocks noChangeShapeType="1"/>
          </p:cNvSpPr>
          <p:nvPr/>
        </p:nvSpPr>
        <p:spPr bwMode="auto">
          <a:xfrm>
            <a:off x="1371600" y="2476506"/>
            <a:ext cx="0" cy="44767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5" name="Line 57"/>
          <p:cNvSpPr>
            <a:spLocks noChangeShapeType="1"/>
          </p:cNvSpPr>
          <p:nvPr/>
        </p:nvSpPr>
        <p:spPr bwMode="auto">
          <a:xfrm>
            <a:off x="8572500" y="2476506"/>
            <a:ext cx="0" cy="44767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6" name="Line 58"/>
          <p:cNvSpPr>
            <a:spLocks noChangeShapeType="1"/>
          </p:cNvSpPr>
          <p:nvPr/>
        </p:nvSpPr>
        <p:spPr bwMode="auto">
          <a:xfrm>
            <a:off x="1371600" y="2924181"/>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7" name="Line 59"/>
          <p:cNvSpPr>
            <a:spLocks noChangeShapeType="1"/>
          </p:cNvSpPr>
          <p:nvPr/>
        </p:nvSpPr>
        <p:spPr bwMode="auto">
          <a:xfrm>
            <a:off x="8572500" y="2924181"/>
            <a:ext cx="0" cy="3651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8" name="Line 60"/>
          <p:cNvSpPr>
            <a:spLocks noChangeShapeType="1"/>
          </p:cNvSpPr>
          <p:nvPr/>
        </p:nvSpPr>
        <p:spPr bwMode="auto">
          <a:xfrm>
            <a:off x="2914650" y="3289300"/>
            <a:ext cx="5143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89" name="Line 61"/>
          <p:cNvSpPr>
            <a:spLocks noChangeShapeType="1"/>
          </p:cNvSpPr>
          <p:nvPr/>
        </p:nvSpPr>
        <p:spPr bwMode="auto">
          <a:xfrm>
            <a:off x="3429000" y="3289300"/>
            <a:ext cx="231457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90" name="Line 62"/>
          <p:cNvSpPr>
            <a:spLocks noChangeShapeType="1"/>
          </p:cNvSpPr>
          <p:nvPr/>
        </p:nvSpPr>
        <p:spPr bwMode="auto">
          <a:xfrm>
            <a:off x="5743575" y="3289300"/>
            <a:ext cx="12001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91" name="Line 63"/>
          <p:cNvSpPr>
            <a:spLocks noChangeShapeType="1"/>
          </p:cNvSpPr>
          <p:nvPr/>
        </p:nvSpPr>
        <p:spPr bwMode="auto">
          <a:xfrm>
            <a:off x="6943725" y="3289300"/>
            <a:ext cx="123348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192" name="Line 64"/>
          <p:cNvSpPr>
            <a:spLocks noChangeShapeType="1"/>
          </p:cNvSpPr>
          <p:nvPr/>
        </p:nvSpPr>
        <p:spPr bwMode="auto">
          <a:xfrm>
            <a:off x="8177213" y="3289300"/>
            <a:ext cx="395287"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35905" name="Line 65"/>
          <p:cNvSpPr>
            <a:spLocks noChangeShapeType="1"/>
          </p:cNvSpPr>
          <p:nvPr/>
        </p:nvSpPr>
        <p:spPr bwMode="auto">
          <a:xfrm>
            <a:off x="1371600" y="1381125"/>
            <a:ext cx="1543050"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35906" name="Line 66"/>
          <p:cNvSpPr>
            <a:spLocks noChangeShapeType="1"/>
          </p:cNvSpPr>
          <p:nvPr/>
        </p:nvSpPr>
        <p:spPr bwMode="auto">
          <a:xfrm>
            <a:off x="3429000" y="1371600"/>
            <a:ext cx="2314575"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35907" name="Line 67"/>
          <p:cNvSpPr>
            <a:spLocks noChangeShapeType="1"/>
          </p:cNvSpPr>
          <p:nvPr/>
        </p:nvSpPr>
        <p:spPr bwMode="auto">
          <a:xfrm>
            <a:off x="6943725" y="2924175"/>
            <a:ext cx="1233488"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35908" name="Line 68"/>
          <p:cNvSpPr>
            <a:spLocks noChangeShapeType="1"/>
          </p:cNvSpPr>
          <p:nvPr/>
        </p:nvSpPr>
        <p:spPr bwMode="auto">
          <a:xfrm>
            <a:off x="6515100" y="1381125"/>
            <a:ext cx="2057400"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48197" name="Rectangle 69"/>
          <p:cNvSpPr>
            <a:spLocks noChangeArrowheads="1"/>
          </p:cNvSpPr>
          <p:nvPr/>
        </p:nvSpPr>
        <p:spPr bwMode="auto">
          <a:xfrm>
            <a:off x="6675441" y="5638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4</a:t>
            </a:r>
          </a:p>
        </p:txBody>
      </p:sp>
      <p:sp>
        <p:nvSpPr>
          <p:cNvPr id="48198" name="Rectangle 70"/>
          <p:cNvSpPr>
            <a:spLocks noChangeArrowheads="1"/>
          </p:cNvSpPr>
          <p:nvPr/>
        </p:nvSpPr>
        <p:spPr bwMode="auto">
          <a:xfrm>
            <a:off x="5657853" y="5867400"/>
            <a:ext cx="10175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199" name="Rectangle 71"/>
          <p:cNvSpPr>
            <a:spLocks noChangeArrowheads="1"/>
          </p:cNvSpPr>
          <p:nvPr/>
        </p:nvSpPr>
        <p:spPr bwMode="auto">
          <a:xfrm>
            <a:off x="1800225" y="5638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solidFill>
                  <a:schemeClr val="bg1"/>
                </a:solidFill>
              </a:rPr>
              <a:t>(</a:t>
            </a:r>
            <a:r>
              <a:rPr lang="en-US" altLang="en-US" sz="1400">
                <a:solidFill>
                  <a:schemeClr val="bg1"/>
                </a:solidFill>
              </a:rPr>
              <a:t>D</a:t>
            </a:r>
            <a:r>
              <a:rPr lang="en-US" altLang="en-US" sz="1800">
                <a:solidFill>
                  <a:schemeClr val="bg1"/>
                </a:solidFill>
              </a:rPr>
              <a:t>Phe)(</a:t>
            </a:r>
            <a:r>
              <a:rPr lang="en-US" altLang="en-US" sz="1400">
                <a:solidFill>
                  <a:schemeClr val="bg1"/>
                </a:solidFill>
              </a:rPr>
              <a:t>D</a:t>
            </a:r>
            <a:r>
              <a:rPr lang="en-US" altLang="en-US" sz="1800">
                <a:solidFill>
                  <a:schemeClr val="bg1"/>
                </a:solidFill>
              </a:rPr>
              <a:t>Nal)(</a:t>
            </a:r>
            <a:r>
              <a:rPr lang="en-US" altLang="en-US" sz="1400">
                <a:solidFill>
                  <a:schemeClr val="bg1"/>
                </a:solidFill>
              </a:rPr>
              <a:t>D</a:t>
            </a:r>
            <a:r>
              <a:rPr lang="en-US" altLang="en-US" sz="1800">
                <a:solidFill>
                  <a:schemeClr val="bg1"/>
                </a:solidFill>
              </a:rPr>
              <a:t>ile)(</a:t>
            </a:r>
            <a:r>
              <a:rPr lang="en-US" altLang="en-US" sz="1400">
                <a:solidFill>
                  <a:schemeClr val="bg1"/>
                </a:solidFill>
              </a:rPr>
              <a:t>D</a:t>
            </a:r>
            <a:r>
              <a:rPr lang="en-US" altLang="en-US" sz="1800">
                <a:solidFill>
                  <a:schemeClr val="bg1"/>
                </a:solidFill>
              </a:rPr>
              <a:t>Arg)-NH</a:t>
            </a:r>
            <a:r>
              <a:rPr lang="en-US" altLang="en-US" sz="1800" baseline="-10000">
                <a:solidFill>
                  <a:schemeClr val="bg1"/>
                </a:solidFill>
              </a:rPr>
              <a:t>2</a:t>
            </a:r>
            <a:endParaRPr lang="en-US" altLang="en-US" sz="1800">
              <a:solidFill>
                <a:schemeClr val="bg1"/>
              </a:solidFill>
            </a:endParaRPr>
          </a:p>
        </p:txBody>
      </p:sp>
      <p:sp>
        <p:nvSpPr>
          <p:cNvPr id="48200" name="Rectangle 72"/>
          <p:cNvSpPr>
            <a:spLocks noChangeArrowheads="1"/>
          </p:cNvSpPr>
          <p:nvPr/>
        </p:nvSpPr>
        <p:spPr bwMode="auto">
          <a:xfrm>
            <a:off x="6675441" y="5257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3</a:t>
            </a:r>
          </a:p>
        </p:txBody>
      </p:sp>
      <p:sp>
        <p:nvSpPr>
          <p:cNvPr id="48201" name="Rectangle 73"/>
          <p:cNvSpPr>
            <a:spLocks noChangeArrowheads="1"/>
          </p:cNvSpPr>
          <p:nvPr/>
        </p:nvSpPr>
        <p:spPr bwMode="auto">
          <a:xfrm>
            <a:off x="5657853" y="5486400"/>
            <a:ext cx="10175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202" name="Rectangle 74"/>
          <p:cNvSpPr>
            <a:spLocks noChangeArrowheads="1"/>
          </p:cNvSpPr>
          <p:nvPr/>
        </p:nvSpPr>
        <p:spPr bwMode="auto">
          <a:xfrm>
            <a:off x="1800225" y="5257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solidFill>
                  <a:schemeClr val="bg1"/>
                </a:solidFill>
              </a:rPr>
              <a:t>(</a:t>
            </a:r>
            <a:r>
              <a:rPr lang="en-US" altLang="en-US" sz="1400">
                <a:solidFill>
                  <a:schemeClr val="bg1"/>
                </a:solidFill>
              </a:rPr>
              <a:t>D</a:t>
            </a:r>
            <a:r>
              <a:rPr lang="en-US" altLang="en-US" sz="1800">
                <a:solidFill>
                  <a:schemeClr val="bg1"/>
                </a:solidFill>
              </a:rPr>
              <a:t>Nle)(</a:t>
            </a:r>
            <a:r>
              <a:rPr lang="en-US" altLang="en-US" sz="1400">
                <a:solidFill>
                  <a:schemeClr val="bg1"/>
                </a:solidFill>
              </a:rPr>
              <a:t>D</a:t>
            </a:r>
            <a:r>
              <a:rPr lang="en-US" altLang="en-US" sz="1800">
                <a:solidFill>
                  <a:schemeClr val="bg1"/>
                </a:solidFill>
              </a:rPr>
              <a:t>Nal)(</a:t>
            </a:r>
            <a:r>
              <a:rPr lang="en-US" altLang="en-US" sz="1400">
                <a:solidFill>
                  <a:schemeClr val="bg1"/>
                </a:solidFill>
              </a:rPr>
              <a:t>D</a:t>
            </a:r>
            <a:r>
              <a:rPr lang="en-US" altLang="en-US" sz="1800">
                <a:solidFill>
                  <a:schemeClr val="bg1"/>
                </a:solidFill>
              </a:rPr>
              <a:t>Nle)(</a:t>
            </a:r>
            <a:r>
              <a:rPr lang="en-US" altLang="en-US" sz="1400">
                <a:solidFill>
                  <a:schemeClr val="bg1"/>
                </a:solidFill>
              </a:rPr>
              <a:t>D</a:t>
            </a:r>
            <a:r>
              <a:rPr lang="en-US" altLang="en-US" sz="1800">
                <a:solidFill>
                  <a:schemeClr val="bg1"/>
                </a:solidFill>
              </a:rPr>
              <a:t>Arg)-NH</a:t>
            </a:r>
            <a:r>
              <a:rPr lang="en-US" altLang="en-US" sz="1800" baseline="-10000">
                <a:solidFill>
                  <a:schemeClr val="bg1"/>
                </a:solidFill>
              </a:rPr>
              <a:t>2</a:t>
            </a:r>
            <a:endParaRPr lang="en-US" altLang="en-US" sz="1800">
              <a:solidFill>
                <a:schemeClr val="bg1"/>
              </a:solidFill>
            </a:endParaRPr>
          </a:p>
        </p:txBody>
      </p:sp>
      <p:sp>
        <p:nvSpPr>
          <p:cNvPr id="48203" name="Rectangle 75"/>
          <p:cNvSpPr>
            <a:spLocks noChangeArrowheads="1"/>
          </p:cNvSpPr>
          <p:nvPr/>
        </p:nvSpPr>
        <p:spPr bwMode="auto">
          <a:xfrm>
            <a:off x="6675441" y="4876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a:t>
            </a:r>
          </a:p>
        </p:txBody>
      </p:sp>
      <p:sp>
        <p:nvSpPr>
          <p:cNvPr id="48204" name="Rectangle 76"/>
          <p:cNvSpPr>
            <a:spLocks noChangeArrowheads="1"/>
          </p:cNvSpPr>
          <p:nvPr/>
        </p:nvSpPr>
        <p:spPr bwMode="auto">
          <a:xfrm>
            <a:off x="5657853" y="5105400"/>
            <a:ext cx="10175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205" name="Rectangle 77"/>
          <p:cNvSpPr>
            <a:spLocks noChangeArrowheads="1"/>
          </p:cNvSpPr>
          <p:nvPr/>
        </p:nvSpPr>
        <p:spPr bwMode="auto">
          <a:xfrm>
            <a:off x="1800225" y="4876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solidFill>
                  <a:schemeClr val="bg1"/>
                </a:solidFill>
              </a:rPr>
              <a:t>(</a:t>
            </a:r>
            <a:r>
              <a:rPr lang="en-US" altLang="en-US" sz="1400">
                <a:solidFill>
                  <a:schemeClr val="bg1"/>
                </a:solidFill>
              </a:rPr>
              <a:t>D</a:t>
            </a:r>
            <a:r>
              <a:rPr lang="en-US" altLang="en-US" sz="1800">
                <a:solidFill>
                  <a:schemeClr val="bg1"/>
                </a:solidFill>
              </a:rPr>
              <a:t>Phe)(</a:t>
            </a:r>
            <a:r>
              <a:rPr lang="en-US" altLang="en-US" sz="1400">
                <a:solidFill>
                  <a:schemeClr val="bg1"/>
                </a:solidFill>
              </a:rPr>
              <a:t>D</a:t>
            </a:r>
            <a:r>
              <a:rPr lang="en-US" altLang="en-US" sz="1800">
                <a:solidFill>
                  <a:schemeClr val="bg1"/>
                </a:solidFill>
              </a:rPr>
              <a:t>Phe)(</a:t>
            </a:r>
            <a:r>
              <a:rPr lang="en-US" altLang="en-US" sz="1400">
                <a:solidFill>
                  <a:schemeClr val="bg1"/>
                </a:solidFill>
              </a:rPr>
              <a:t>D</a:t>
            </a:r>
            <a:r>
              <a:rPr lang="en-US" altLang="en-US" sz="1800">
                <a:solidFill>
                  <a:schemeClr val="bg1"/>
                </a:solidFill>
              </a:rPr>
              <a:t>ile)(</a:t>
            </a:r>
            <a:r>
              <a:rPr lang="en-US" altLang="en-US" sz="1400">
                <a:solidFill>
                  <a:schemeClr val="bg1"/>
                </a:solidFill>
              </a:rPr>
              <a:t>D</a:t>
            </a:r>
            <a:r>
              <a:rPr lang="en-US" altLang="en-US" sz="1800">
                <a:solidFill>
                  <a:schemeClr val="bg1"/>
                </a:solidFill>
              </a:rPr>
              <a:t>Arg)-NH</a:t>
            </a:r>
            <a:r>
              <a:rPr lang="en-US" altLang="en-US" sz="1800" baseline="-10000">
                <a:solidFill>
                  <a:schemeClr val="bg1"/>
                </a:solidFill>
              </a:rPr>
              <a:t>2</a:t>
            </a:r>
            <a:endParaRPr lang="en-US" altLang="en-US" sz="1800">
              <a:solidFill>
                <a:schemeClr val="bg1"/>
              </a:solidFill>
            </a:endParaRPr>
          </a:p>
        </p:txBody>
      </p:sp>
      <p:sp>
        <p:nvSpPr>
          <p:cNvPr id="48206" name="Rectangle 78"/>
          <p:cNvSpPr>
            <a:spLocks noChangeArrowheads="1"/>
          </p:cNvSpPr>
          <p:nvPr/>
        </p:nvSpPr>
        <p:spPr bwMode="auto">
          <a:xfrm>
            <a:off x="6675441" y="4495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a:t>
            </a:r>
          </a:p>
        </p:txBody>
      </p:sp>
      <p:sp>
        <p:nvSpPr>
          <p:cNvPr id="48207" name="Rectangle 80"/>
          <p:cNvSpPr>
            <a:spLocks noChangeArrowheads="1"/>
          </p:cNvSpPr>
          <p:nvPr/>
        </p:nvSpPr>
        <p:spPr bwMode="auto">
          <a:xfrm>
            <a:off x="1800225" y="4495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dirty="0">
                <a:solidFill>
                  <a:schemeClr val="bg1"/>
                </a:solidFill>
              </a:rPr>
              <a:t>(</a:t>
            </a:r>
            <a:r>
              <a:rPr lang="en-US" altLang="en-US" sz="1400" dirty="0" err="1">
                <a:solidFill>
                  <a:schemeClr val="bg1"/>
                </a:solidFill>
              </a:rPr>
              <a:t>D</a:t>
            </a:r>
            <a:r>
              <a:rPr lang="en-US" altLang="en-US" sz="2000" dirty="0" err="1">
                <a:solidFill>
                  <a:schemeClr val="bg1"/>
                </a:solidFill>
              </a:rPr>
              <a:t>Nle</a:t>
            </a:r>
            <a:r>
              <a:rPr lang="en-US" altLang="en-US" sz="1800" dirty="0">
                <a:solidFill>
                  <a:schemeClr val="bg1"/>
                </a:solidFill>
              </a:rPr>
              <a:t>)(</a:t>
            </a:r>
            <a:r>
              <a:rPr lang="en-US" altLang="en-US" sz="1400" dirty="0" err="1">
                <a:solidFill>
                  <a:schemeClr val="bg1"/>
                </a:solidFill>
              </a:rPr>
              <a:t>D</a:t>
            </a:r>
            <a:r>
              <a:rPr lang="en-US" altLang="en-US" sz="1800" dirty="0" err="1">
                <a:solidFill>
                  <a:schemeClr val="bg1"/>
                </a:solidFill>
              </a:rPr>
              <a:t>Nal</a:t>
            </a:r>
            <a:r>
              <a:rPr lang="en-US" altLang="en-US" sz="1800" dirty="0">
                <a:solidFill>
                  <a:schemeClr val="bg1"/>
                </a:solidFill>
              </a:rPr>
              <a:t>)(</a:t>
            </a:r>
            <a:r>
              <a:rPr lang="en-US" altLang="en-US" sz="1400" dirty="0" err="1">
                <a:solidFill>
                  <a:schemeClr val="bg1"/>
                </a:solidFill>
              </a:rPr>
              <a:t>D</a:t>
            </a:r>
            <a:r>
              <a:rPr lang="en-US" altLang="en-US" sz="1800" dirty="0" err="1">
                <a:solidFill>
                  <a:schemeClr val="bg1"/>
                </a:solidFill>
              </a:rPr>
              <a:t>ile</a:t>
            </a:r>
            <a:r>
              <a:rPr lang="en-US" altLang="en-US" sz="1800" dirty="0">
                <a:solidFill>
                  <a:schemeClr val="bg1"/>
                </a:solidFill>
              </a:rPr>
              <a:t>)(</a:t>
            </a:r>
            <a:r>
              <a:rPr lang="en-US" altLang="en-US" sz="1400" dirty="0" err="1">
                <a:solidFill>
                  <a:schemeClr val="bg1"/>
                </a:solidFill>
              </a:rPr>
              <a:t>D</a:t>
            </a:r>
            <a:r>
              <a:rPr lang="en-US" altLang="en-US" sz="1800" dirty="0" err="1">
                <a:solidFill>
                  <a:schemeClr val="bg1"/>
                </a:solidFill>
              </a:rPr>
              <a:t>Arg</a:t>
            </a:r>
            <a:r>
              <a:rPr lang="en-US" altLang="en-US" sz="1800" dirty="0">
                <a:solidFill>
                  <a:schemeClr val="bg1"/>
                </a:solidFill>
              </a:rPr>
              <a:t>)-NH</a:t>
            </a:r>
            <a:r>
              <a:rPr lang="en-US" altLang="en-US" sz="1800" baseline="-10000" dirty="0">
                <a:solidFill>
                  <a:schemeClr val="bg1"/>
                </a:solidFill>
              </a:rPr>
              <a:t>2</a:t>
            </a:r>
            <a:endParaRPr lang="en-US" altLang="en-US" sz="1800" dirty="0">
              <a:solidFill>
                <a:schemeClr val="bg1"/>
              </a:solidFill>
            </a:endParaRPr>
          </a:p>
        </p:txBody>
      </p:sp>
      <p:sp>
        <p:nvSpPr>
          <p:cNvPr id="48208" name="Rectangle 81"/>
          <p:cNvSpPr>
            <a:spLocks noChangeArrowheads="1"/>
          </p:cNvSpPr>
          <p:nvPr/>
        </p:nvSpPr>
        <p:spPr bwMode="auto">
          <a:xfrm>
            <a:off x="6675441" y="4114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2</a:t>
            </a:r>
          </a:p>
        </p:txBody>
      </p:sp>
      <p:sp>
        <p:nvSpPr>
          <p:cNvPr id="48209" name="Rectangle 82"/>
          <p:cNvSpPr>
            <a:spLocks noChangeArrowheads="1"/>
          </p:cNvSpPr>
          <p:nvPr/>
        </p:nvSpPr>
        <p:spPr bwMode="auto">
          <a:xfrm>
            <a:off x="5657853" y="4343400"/>
            <a:ext cx="10175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210" name="Rectangle 83"/>
          <p:cNvSpPr>
            <a:spLocks noChangeArrowheads="1"/>
          </p:cNvSpPr>
          <p:nvPr/>
        </p:nvSpPr>
        <p:spPr bwMode="auto">
          <a:xfrm>
            <a:off x="1800225" y="4114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solidFill>
                  <a:schemeClr val="bg1"/>
                </a:solidFill>
              </a:rPr>
              <a:t>(</a:t>
            </a:r>
            <a:r>
              <a:rPr lang="en-US" altLang="en-US" sz="1400">
                <a:solidFill>
                  <a:schemeClr val="bg1"/>
                </a:solidFill>
              </a:rPr>
              <a:t>D</a:t>
            </a:r>
            <a:r>
              <a:rPr lang="en-US" altLang="en-US" sz="1800">
                <a:solidFill>
                  <a:schemeClr val="bg1"/>
                </a:solidFill>
              </a:rPr>
              <a:t>Phe)(</a:t>
            </a:r>
            <a:r>
              <a:rPr lang="en-US" altLang="en-US" sz="1400">
                <a:solidFill>
                  <a:schemeClr val="bg1"/>
                </a:solidFill>
              </a:rPr>
              <a:t>D</a:t>
            </a:r>
            <a:r>
              <a:rPr lang="en-US" altLang="en-US" sz="1800">
                <a:solidFill>
                  <a:schemeClr val="bg1"/>
                </a:solidFill>
              </a:rPr>
              <a:t>Phe)(</a:t>
            </a:r>
            <a:r>
              <a:rPr lang="en-US" altLang="en-US" sz="1400">
                <a:solidFill>
                  <a:schemeClr val="bg1"/>
                </a:solidFill>
              </a:rPr>
              <a:t>D</a:t>
            </a:r>
            <a:r>
              <a:rPr lang="en-US" altLang="en-US" sz="1800">
                <a:solidFill>
                  <a:schemeClr val="bg1"/>
                </a:solidFill>
              </a:rPr>
              <a:t>Nle)(</a:t>
            </a:r>
            <a:r>
              <a:rPr lang="en-US" altLang="en-US" sz="1400">
                <a:solidFill>
                  <a:schemeClr val="bg1"/>
                </a:solidFill>
              </a:rPr>
              <a:t>D</a:t>
            </a:r>
            <a:r>
              <a:rPr lang="en-US" altLang="en-US" sz="1800">
                <a:solidFill>
                  <a:schemeClr val="bg1"/>
                </a:solidFill>
              </a:rPr>
              <a:t>Arg)-NH</a:t>
            </a:r>
            <a:r>
              <a:rPr lang="en-US" altLang="en-US" sz="1800" baseline="-10000">
                <a:solidFill>
                  <a:schemeClr val="bg1"/>
                </a:solidFill>
              </a:rPr>
              <a:t>2</a:t>
            </a:r>
            <a:endParaRPr lang="en-US" altLang="en-US" sz="1800">
              <a:solidFill>
                <a:schemeClr val="bg1"/>
              </a:solidFill>
            </a:endParaRPr>
          </a:p>
        </p:txBody>
      </p:sp>
      <p:sp>
        <p:nvSpPr>
          <p:cNvPr id="48211" name="Rectangle 84"/>
          <p:cNvSpPr>
            <a:spLocks noChangeArrowheads="1"/>
          </p:cNvSpPr>
          <p:nvPr/>
        </p:nvSpPr>
        <p:spPr bwMode="auto">
          <a:xfrm>
            <a:off x="6675441" y="3733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1</a:t>
            </a:r>
          </a:p>
        </p:txBody>
      </p:sp>
      <p:sp>
        <p:nvSpPr>
          <p:cNvPr id="48212" name="Rectangle 85"/>
          <p:cNvSpPr>
            <a:spLocks noChangeArrowheads="1"/>
          </p:cNvSpPr>
          <p:nvPr/>
        </p:nvSpPr>
        <p:spPr bwMode="auto">
          <a:xfrm>
            <a:off x="5657853" y="3962400"/>
            <a:ext cx="10175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213" name="Rectangle 86"/>
          <p:cNvSpPr>
            <a:spLocks noChangeArrowheads="1"/>
          </p:cNvSpPr>
          <p:nvPr/>
        </p:nvSpPr>
        <p:spPr bwMode="auto">
          <a:xfrm>
            <a:off x="1800225" y="3733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solidFill>
                  <a:schemeClr val="bg1"/>
                </a:solidFill>
              </a:rPr>
              <a:t>(</a:t>
            </a:r>
            <a:r>
              <a:rPr lang="en-US" altLang="en-US" sz="1400">
                <a:solidFill>
                  <a:schemeClr val="bg1"/>
                </a:solidFill>
              </a:rPr>
              <a:t>D</a:t>
            </a:r>
            <a:r>
              <a:rPr lang="en-US" altLang="en-US" sz="1800">
                <a:solidFill>
                  <a:schemeClr val="bg1"/>
                </a:solidFill>
              </a:rPr>
              <a:t>Phe)(</a:t>
            </a:r>
            <a:r>
              <a:rPr lang="en-US" altLang="en-US" sz="1400">
                <a:solidFill>
                  <a:schemeClr val="bg1"/>
                </a:solidFill>
              </a:rPr>
              <a:t>D</a:t>
            </a:r>
            <a:r>
              <a:rPr lang="en-US" altLang="en-US" sz="1800">
                <a:solidFill>
                  <a:schemeClr val="bg1"/>
                </a:solidFill>
              </a:rPr>
              <a:t>Nal)(</a:t>
            </a:r>
            <a:r>
              <a:rPr lang="en-US" altLang="en-US" sz="1400">
                <a:solidFill>
                  <a:schemeClr val="bg1"/>
                </a:solidFill>
              </a:rPr>
              <a:t>D</a:t>
            </a:r>
            <a:r>
              <a:rPr lang="en-US" altLang="en-US" sz="1800">
                <a:solidFill>
                  <a:schemeClr val="bg1"/>
                </a:solidFill>
              </a:rPr>
              <a:t>Nle)(</a:t>
            </a:r>
            <a:r>
              <a:rPr lang="en-US" altLang="en-US" sz="1400">
                <a:solidFill>
                  <a:schemeClr val="bg1"/>
                </a:solidFill>
              </a:rPr>
              <a:t>D</a:t>
            </a:r>
            <a:r>
              <a:rPr lang="en-US" altLang="en-US" sz="1800">
                <a:solidFill>
                  <a:schemeClr val="bg1"/>
                </a:solidFill>
              </a:rPr>
              <a:t>Arg)-NH</a:t>
            </a:r>
            <a:r>
              <a:rPr lang="en-US" altLang="en-US" sz="1800" baseline="-10000">
                <a:solidFill>
                  <a:schemeClr val="bg1"/>
                </a:solidFill>
              </a:rPr>
              <a:t>2</a:t>
            </a:r>
          </a:p>
        </p:txBody>
      </p:sp>
      <p:sp>
        <p:nvSpPr>
          <p:cNvPr id="48214" name="Rectangle 87"/>
          <p:cNvSpPr>
            <a:spLocks noChangeArrowheads="1"/>
          </p:cNvSpPr>
          <p:nvPr/>
        </p:nvSpPr>
        <p:spPr bwMode="auto">
          <a:xfrm>
            <a:off x="6675441" y="3352800"/>
            <a:ext cx="13827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IC</a:t>
            </a:r>
            <a:r>
              <a:rPr lang="en-US" altLang="en-US" sz="1800" baseline="-10000">
                <a:solidFill>
                  <a:schemeClr val="bg1"/>
                </a:solidFill>
              </a:rPr>
              <a:t>50</a:t>
            </a:r>
            <a:r>
              <a:rPr lang="en-US" altLang="en-US" sz="1800">
                <a:solidFill>
                  <a:schemeClr val="bg1"/>
                </a:solidFill>
              </a:rPr>
              <a:t> (nM)</a:t>
            </a:r>
          </a:p>
        </p:txBody>
      </p:sp>
      <p:sp>
        <p:nvSpPr>
          <p:cNvPr id="48215" name="Rectangle 88"/>
          <p:cNvSpPr>
            <a:spLocks noChangeArrowheads="1"/>
          </p:cNvSpPr>
          <p:nvPr/>
        </p:nvSpPr>
        <p:spPr bwMode="auto">
          <a:xfrm>
            <a:off x="5657853" y="3581400"/>
            <a:ext cx="10175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endParaRPr lang="en-US" altLang="en-US" sz="1800">
              <a:solidFill>
                <a:srgbClr val="000000"/>
              </a:solidFill>
            </a:endParaRPr>
          </a:p>
        </p:txBody>
      </p:sp>
      <p:sp>
        <p:nvSpPr>
          <p:cNvPr id="48216" name="Rectangle 89"/>
          <p:cNvSpPr>
            <a:spLocks noChangeArrowheads="1"/>
          </p:cNvSpPr>
          <p:nvPr/>
        </p:nvSpPr>
        <p:spPr bwMode="auto">
          <a:xfrm>
            <a:off x="1800225" y="3352800"/>
            <a:ext cx="38576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spcBef>
                <a:spcPct val="20000"/>
              </a:spcBef>
            </a:pPr>
            <a:r>
              <a:rPr lang="en-US" altLang="en-US" sz="1800">
                <a:solidFill>
                  <a:schemeClr val="bg1"/>
                </a:solidFill>
              </a:rPr>
              <a:t>Sequence</a:t>
            </a:r>
          </a:p>
        </p:txBody>
      </p:sp>
      <p:sp>
        <p:nvSpPr>
          <p:cNvPr id="35929" name="Line 90"/>
          <p:cNvSpPr>
            <a:spLocks noChangeShapeType="1"/>
          </p:cNvSpPr>
          <p:nvPr/>
        </p:nvSpPr>
        <p:spPr bwMode="auto">
          <a:xfrm>
            <a:off x="1800225" y="3733800"/>
            <a:ext cx="3857625"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48218" name="Line 91"/>
          <p:cNvSpPr>
            <a:spLocks noChangeShapeType="1"/>
          </p:cNvSpPr>
          <p:nvPr/>
        </p:nvSpPr>
        <p:spPr bwMode="auto">
          <a:xfrm>
            <a:off x="1800225" y="6248400"/>
            <a:ext cx="3857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19" name="Line 92"/>
          <p:cNvSpPr>
            <a:spLocks noChangeShapeType="1"/>
          </p:cNvSpPr>
          <p:nvPr/>
        </p:nvSpPr>
        <p:spPr bwMode="auto">
          <a:xfrm>
            <a:off x="1800225" y="3581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0" name="Line 93"/>
          <p:cNvSpPr>
            <a:spLocks noChangeShapeType="1"/>
          </p:cNvSpPr>
          <p:nvPr/>
        </p:nvSpPr>
        <p:spPr bwMode="auto">
          <a:xfrm>
            <a:off x="8058150" y="3581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1" name="Line 94"/>
          <p:cNvSpPr>
            <a:spLocks noChangeShapeType="1"/>
          </p:cNvSpPr>
          <p:nvPr/>
        </p:nvSpPr>
        <p:spPr bwMode="auto">
          <a:xfrm>
            <a:off x="5657853" y="3581400"/>
            <a:ext cx="101758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2" name="Line 95"/>
          <p:cNvSpPr>
            <a:spLocks noChangeShapeType="1"/>
          </p:cNvSpPr>
          <p:nvPr/>
        </p:nvSpPr>
        <p:spPr bwMode="auto">
          <a:xfrm>
            <a:off x="1800225" y="3962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35935" name="Line 96"/>
          <p:cNvSpPr>
            <a:spLocks noChangeShapeType="1"/>
          </p:cNvSpPr>
          <p:nvPr/>
        </p:nvSpPr>
        <p:spPr bwMode="auto">
          <a:xfrm>
            <a:off x="6675441" y="3733800"/>
            <a:ext cx="1382712"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solidFill>
                <a:schemeClr val="bg1"/>
              </a:solidFill>
            </a:endParaRPr>
          </a:p>
        </p:txBody>
      </p:sp>
      <p:sp>
        <p:nvSpPr>
          <p:cNvPr id="48224" name="Line 97"/>
          <p:cNvSpPr>
            <a:spLocks noChangeShapeType="1"/>
          </p:cNvSpPr>
          <p:nvPr/>
        </p:nvSpPr>
        <p:spPr bwMode="auto">
          <a:xfrm>
            <a:off x="8058150" y="3962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5" name="Line 98"/>
          <p:cNvSpPr>
            <a:spLocks noChangeShapeType="1"/>
          </p:cNvSpPr>
          <p:nvPr/>
        </p:nvSpPr>
        <p:spPr bwMode="auto">
          <a:xfrm>
            <a:off x="1800225" y="4343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6" name="Line 99"/>
          <p:cNvSpPr>
            <a:spLocks noChangeShapeType="1"/>
          </p:cNvSpPr>
          <p:nvPr/>
        </p:nvSpPr>
        <p:spPr bwMode="auto">
          <a:xfrm>
            <a:off x="8058150" y="4343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7" name="Line 100"/>
          <p:cNvSpPr>
            <a:spLocks noChangeShapeType="1"/>
          </p:cNvSpPr>
          <p:nvPr/>
        </p:nvSpPr>
        <p:spPr bwMode="auto">
          <a:xfrm>
            <a:off x="1800225" y="4724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8" name="Line 101"/>
          <p:cNvSpPr>
            <a:spLocks noChangeShapeType="1"/>
          </p:cNvSpPr>
          <p:nvPr/>
        </p:nvSpPr>
        <p:spPr bwMode="auto">
          <a:xfrm>
            <a:off x="8058150" y="4724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29" name="Line 102"/>
          <p:cNvSpPr>
            <a:spLocks noChangeShapeType="1"/>
          </p:cNvSpPr>
          <p:nvPr/>
        </p:nvSpPr>
        <p:spPr bwMode="auto">
          <a:xfrm>
            <a:off x="1800225" y="5105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0" name="Line 103"/>
          <p:cNvSpPr>
            <a:spLocks noChangeShapeType="1"/>
          </p:cNvSpPr>
          <p:nvPr/>
        </p:nvSpPr>
        <p:spPr bwMode="auto">
          <a:xfrm>
            <a:off x="8058150" y="5105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1" name="Line 104"/>
          <p:cNvSpPr>
            <a:spLocks noChangeShapeType="1"/>
          </p:cNvSpPr>
          <p:nvPr/>
        </p:nvSpPr>
        <p:spPr bwMode="auto">
          <a:xfrm>
            <a:off x="1800225" y="5486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2" name="Line 105"/>
          <p:cNvSpPr>
            <a:spLocks noChangeShapeType="1"/>
          </p:cNvSpPr>
          <p:nvPr/>
        </p:nvSpPr>
        <p:spPr bwMode="auto">
          <a:xfrm>
            <a:off x="8058150" y="5486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3" name="Line 106"/>
          <p:cNvSpPr>
            <a:spLocks noChangeShapeType="1"/>
          </p:cNvSpPr>
          <p:nvPr/>
        </p:nvSpPr>
        <p:spPr bwMode="auto">
          <a:xfrm>
            <a:off x="1800225" y="5867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4" name="Line 107"/>
          <p:cNvSpPr>
            <a:spLocks noChangeShapeType="1"/>
          </p:cNvSpPr>
          <p:nvPr/>
        </p:nvSpPr>
        <p:spPr bwMode="auto">
          <a:xfrm>
            <a:off x="8058150" y="5867400"/>
            <a:ext cx="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5" name="Line 108"/>
          <p:cNvSpPr>
            <a:spLocks noChangeShapeType="1"/>
          </p:cNvSpPr>
          <p:nvPr/>
        </p:nvSpPr>
        <p:spPr bwMode="auto">
          <a:xfrm>
            <a:off x="5657853" y="6248400"/>
            <a:ext cx="1017588"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6" name="Line 109"/>
          <p:cNvSpPr>
            <a:spLocks noChangeShapeType="1"/>
          </p:cNvSpPr>
          <p:nvPr/>
        </p:nvSpPr>
        <p:spPr bwMode="auto">
          <a:xfrm>
            <a:off x="6675441" y="6248400"/>
            <a:ext cx="1382712"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chemeClr val="tx1"/>
                </a:solidFill>
                <a:round/>
                <a:headEnd/>
                <a:tailEnd/>
              </a14:hiddenLine>
            </a:ext>
          </a:extLst>
        </p:spPr>
        <p:txBody>
          <a:bodyPr wrap="none" anchor="ctr"/>
          <a:lstStyle/>
          <a:p>
            <a:endParaRPr lang="en-US"/>
          </a:p>
        </p:txBody>
      </p:sp>
      <p:sp>
        <p:nvSpPr>
          <p:cNvPr id="48237" name="Line 110"/>
          <p:cNvSpPr>
            <a:spLocks noChangeShapeType="1"/>
          </p:cNvSpPr>
          <p:nvPr/>
        </p:nvSpPr>
        <p:spPr bwMode="auto">
          <a:xfrm>
            <a:off x="1800225" y="3962400"/>
            <a:ext cx="3857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Lst>
        </p:spPr>
        <p:txBody>
          <a:bodyPr wrap="none" anchor="ctr"/>
          <a:lstStyle/>
          <a:p>
            <a:endParaRPr lang="en-US"/>
          </a:p>
        </p:txBody>
      </p:sp>
      <p:sp>
        <p:nvSpPr>
          <p:cNvPr id="48238" name="Line 111"/>
          <p:cNvSpPr>
            <a:spLocks noChangeShapeType="1"/>
          </p:cNvSpPr>
          <p:nvPr/>
        </p:nvSpPr>
        <p:spPr bwMode="auto">
          <a:xfrm>
            <a:off x="6675441" y="3962400"/>
            <a:ext cx="1382712"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Lst>
        </p:spPr>
        <p:txBody>
          <a:bodyPr wrap="none" anchor="ctr"/>
          <a:lstStyle/>
          <a:p>
            <a:endParaRPr lang="en-US"/>
          </a:p>
        </p:txBody>
      </p:sp>
      <p:sp>
        <p:nvSpPr>
          <p:cNvPr id="48239" name="Rectangle 80"/>
          <p:cNvSpPr>
            <a:spLocks noChangeArrowheads="1"/>
          </p:cNvSpPr>
          <p:nvPr/>
        </p:nvSpPr>
        <p:spPr bwMode="auto">
          <a:xfrm>
            <a:off x="7715250" y="4533900"/>
            <a:ext cx="25717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lstStyle/>
          <a:p>
            <a:pPr algn="l">
              <a:spcBef>
                <a:spcPct val="20000"/>
              </a:spcBef>
            </a:pPr>
            <a:r>
              <a:rPr lang="en-US" altLang="en-US" sz="1800"/>
              <a:t>All Full </a:t>
            </a:r>
            <a:r>
              <a:rPr lang="en-US" altLang="en-US" sz="1800" u="sng">
                <a:solidFill>
                  <a:schemeClr val="bg1"/>
                </a:solidFill>
              </a:rPr>
              <a:t>Agonists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0075" y="2438400"/>
            <a:ext cx="4371975"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l">
              <a:spcAft>
                <a:spcPct val="50000"/>
              </a:spcAft>
            </a:pPr>
            <a:r>
              <a:rPr lang="en-US" altLang="en-US" sz="2000"/>
              <a:t>(</a:t>
            </a:r>
            <a:r>
              <a:rPr lang="en-US" altLang="en-US" sz="1400"/>
              <a:t>D</a:t>
            </a:r>
            <a:r>
              <a:rPr lang="en-US" altLang="en-US" sz="2000"/>
              <a:t>Phe)(</a:t>
            </a:r>
            <a:r>
              <a:rPr lang="en-US" altLang="en-US" sz="1400"/>
              <a:t>D</a:t>
            </a:r>
            <a:r>
              <a:rPr lang="en-US" altLang="en-US" sz="2000"/>
              <a:t>Nal)(</a:t>
            </a:r>
            <a:r>
              <a:rPr lang="en-US" altLang="en-US" sz="1400"/>
              <a:t>D</a:t>
            </a:r>
            <a:r>
              <a:rPr lang="en-US" altLang="en-US" sz="2000"/>
              <a:t>Nle)(</a:t>
            </a:r>
            <a:r>
              <a:rPr lang="en-US" altLang="en-US" sz="1400"/>
              <a:t>D</a:t>
            </a:r>
            <a:r>
              <a:rPr lang="en-US" altLang="en-US" sz="2000"/>
              <a:t>Arg)-NH</a:t>
            </a:r>
            <a:r>
              <a:rPr lang="en-US" altLang="en-US" sz="2000" baseline="-25000"/>
              <a:t>2</a:t>
            </a:r>
            <a:endParaRPr lang="en-US" altLang="en-US" sz="2000"/>
          </a:p>
          <a:p>
            <a:pPr algn="l">
              <a:spcAft>
                <a:spcPct val="50000"/>
              </a:spcAft>
            </a:pPr>
            <a:r>
              <a:rPr lang="en-US" altLang="en-US" sz="2000">
                <a:solidFill>
                  <a:schemeClr val="bg1"/>
                </a:solidFill>
              </a:rPr>
              <a:t>(</a:t>
            </a:r>
            <a:r>
              <a:rPr lang="en-US" altLang="en-US" sz="1400">
                <a:solidFill>
                  <a:schemeClr val="bg1"/>
                </a:solidFill>
              </a:rPr>
              <a:t>D</a:t>
            </a:r>
            <a:r>
              <a:rPr lang="en-US" altLang="en-US" sz="2000">
                <a:solidFill>
                  <a:schemeClr val="bg1"/>
                </a:solidFill>
              </a:rPr>
              <a:t>Phe)(</a:t>
            </a:r>
            <a:r>
              <a:rPr lang="en-US" altLang="en-US" sz="1400">
                <a:solidFill>
                  <a:schemeClr val="bg1"/>
                </a:solidFill>
              </a:rPr>
              <a:t>D</a:t>
            </a:r>
            <a:r>
              <a:rPr lang="en-US" altLang="en-US" sz="2000">
                <a:solidFill>
                  <a:schemeClr val="bg1"/>
                </a:solidFill>
              </a:rPr>
              <a:t>Phe)(</a:t>
            </a:r>
            <a:r>
              <a:rPr lang="en-US" altLang="en-US" sz="1400">
                <a:solidFill>
                  <a:schemeClr val="bg1"/>
                </a:solidFill>
              </a:rPr>
              <a:t>D</a:t>
            </a:r>
            <a:r>
              <a:rPr lang="en-US" altLang="en-US" sz="2000">
                <a:solidFill>
                  <a:schemeClr val="bg1"/>
                </a:solidFill>
              </a:rPr>
              <a:t>Nle)(</a:t>
            </a:r>
            <a:r>
              <a:rPr lang="en-US" altLang="en-US" sz="1400">
                <a:solidFill>
                  <a:schemeClr val="bg1"/>
                </a:solidFill>
              </a:rPr>
              <a:t>D</a:t>
            </a:r>
            <a:r>
              <a:rPr lang="en-US" altLang="en-US" sz="2000">
                <a:solidFill>
                  <a:schemeClr val="bg1"/>
                </a:solidFill>
              </a:rPr>
              <a:t>Arg)-NH</a:t>
            </a:r>
            <a:r>
              <a:rPr lang="en-US" altLang="en-US" sz="2000" baseline="-25000">
                <a:solidFill>
                  <a:schemeClr val="bg1"/>
                </a:solidFill>
              </a:rPr>
              <a:t>2</a:t>
            </a:r>
            <a:endParaRPr lang="en-US" altLang="en-US" sz="2000">
              <a:solidFill>
                <a:schemeClr val="bg1"/>
              </a:solidFill>
            </a:endParaRPr>
          </a:p>
          <a:p>
            <a:pPr algn="l">
              <a:spcAft>
                <a:spcPct val="50000"/>
              </a:spcAft>
            </a:pPr>
            <a:r>
              <a:rPr lang="en-US" altLang="en-US" sz="2000">
                <a:solidFill>
                  <a:schemeClr val="bg1"/>
                </a:solidFill>
              </a:rPr>
              <a:t>(</a:t>
            </a:r>
            <a:r>
              <a:rPr lang="en-US" altLang="en-US" sz="1400">
                <a:solidFill>
                  <a:schemeClr val="bg1"/>
                </a:solidFill>
              </a:rPr>
              <a:t>D</a:t>
            </a:r>
            <a:r>
              <a:rPr lang="en-US" altLang="en-US" sz="2000">
                <a:solidFill>
                  <a:schemeClr val="bg1"/>
                </a:solidFill>
              </a:rPr>
              <a:t>Nle)(</a:t>
            </a:r>
            <a:r>
              <a:rPr lang="en-US" altLang="en-US" sz="1400">
                <a:solidFill>
                  <a:schemeClr val="bg1"/>
                </a:solidFill>
              </a:rPr>
              <a:t>D</a:t>
            </a:r>
            <a:r>
              <a:rPr lang="en-US" altLang="en-US" sz="2000">
                <a:solidFill>
                  <a:schemeClr val="bg1"/>
                </a:solidFill>
              </a:rPr>
              <a:t>Nal)(</a:t>
            </a:r>
            <a:r>
              <a:rPr lang="en-US" altLang="en-US" sz="1400">
                <a:solidFill>
                  <a:schemeClr val="bg1"/>
                </a:solidFill>
              </a:rPr>
              <a:t>D</a:t>
            </a:r>
            <a:r>
              <a:rPr lang="en-US" altLang="en-US" sz="1800">
                <a:solidFill>
                  <a:schemeClr val="bg1"/>
                </a:solidFill>
              </a:rPr>
              <a:t>i</a:t>
            </a:r>
            <a:r>
              <a:rPr lang="en-US" altLang="en-US" sz="2000">
                <a:solidFill>
                  <a:schemeClr val="bg1"/>
                </a:solidFill>
              </a:rPr>
              <a:t>le)(</a:t>
            </a:r>
            <a:r>
              <a:rPr lang="en-US" altLang="en-US" sz="1400">
                <a:solidFill>
                  <a:schemeClr val="bg1"/>
                </a:solidFill>
              </a:rPr>
              <a:t>D</a:t>
            </a:r>
            <a:r>
              <a:rPr lang="en-US" altLang="en-US" sz="2000">
                <a:solidFill>
                  <a:schemeClr val="bg1"/>
                </a:solidFill>
              </a:rPr>
              <a:t>Arg)-NH</a:t>
            </a:r>
            <a:r>
              <a:rPr lang="en-US" altLang="en-US" sz="2000" baseline="-25000">
                <a:solidFill>
                  <a:schemeClr val="bg1"/>
                </a:solidFill>
              </a:rPr>
              <a:t>2</a:t>
            </a:r>
            <a:endParaRPr lang="en-US" altLang="en-US" sz="2000">
              <a:solidFill>
                <a:schemeClr val="bg1"/>
              </a:solidFill>
            </a:endParaRPr>
          </a:p>
          <a:p>
            <a:pPr algn="l">
              <a:spcAft>
                <a:spcPct val="50000"/>
              </a:spcAft>
            </a:pPr>
            <a:r>
              <a:rPr lang="en-US" altLang="en-US" sz="2000">
                <a:solidFill>
                  <a:schemeClr val="bg1"/>
                </a:solidFill>
              </a:rPr>
              <a:t>(</a:t>
            </a:r>
            <a:r>
              <a:rPr lang="en-US" altLang="en-US" sz="1400">
                <a:solidFill>
                  <a:schemeClr val="bg1"/>
                </a:solidFill>
              </a:rPr>
              <a:t>D</a:t>
            </a:r>
            <a:r>
              <a:rPr lang="en-US" altLang="en-US" sz="2000">
                <a:solidFill>
                  <a:schemeClr val="bg1"/>
                </a:solidFill>
              </a:rPr>
              <a:t>Phe)(</a:t>
            </a:r>
            <a:r>
              <a:rPr lang="en-US" altLang="en-US" sz="1400">
                <a:solidFill>
                  <a:schemeClr val="bg1"/>
                </a:solidFill>
              </a:rPr>
              <a:t>D</a:t>
            </a:r>
            <a:r>
              <a:rPr lang="en-US" altLang="en-US" sz="2000">
                <a:solidFill>
                  <a:schemeClr val="bg1"/>
                </a:solidFill>
              </a:rPr>
              <a:t>Phe)(</a:t>
            </a:r>
            <a:r>
              <a:rPr lang="en-US" altLang="en-US" sz="1400">
                <a:solidFill>
                  <a:schemeClr val="bg1"/>
                </a:solidFill>
              </a:rPr>
              <a:t>D</a:t>
            </a:r>
            <a:r>
              <a:rPr lang="en-US" altLang="en-US" sz="1800">
                <a:solidFill>
                  <a:schemeClr val="bg1"/>
                </a:solidFill>
              </a:rPr>
              <a:t>i</a:t>
            </a:r>
            <a:r>
              <a:rPr lang="en-US" altLang="en-US" sz="2000">
                <a:solidFill>
                  <a:schemeClr val="bg1"/>
                </a:solidFill>
              </a:rPr>
              <a:t>le)(</a:t>
            </a:r>
            <a:r>
              <a:rPr lang="en-US" altLang="en-US" sz="1400">
                <a:solidFill>
                  <a:schemeClr val="bg1"/>
                </a:solidFill>
              </a:rPr>
              <a:t>D</a:t>
            </a:r>
            <a:r>
              <a:rPr lang="en-US" altLang="en-US" sz="2000">
                <a:solidFill>
                  <a:schemeClr val="bg1"/>
                </a:solidFill>
              </a:rPr>
              <a:t>Arg)-NH</a:t>
            </a:r>
            <a:r>
              <a:rPr lang="en-US" altLang="en-US" sz="2000" baseline="-25000">
                <a:solidFill>
                  <a:schemeClr val="bg1"/>
                </a:solidFill>
              </a:rPr>
              <a:t>2</a:t>
            </a:r>
            <a:endParaRPr lang="en-US" altLang="en-US" sz="2000">
              <a:solidFill>
                <a:schemeClr val="bg1"/>
              </a:solidFill>
            </a:endParaRPr>
          </a:p>
          <a:p>
            <a:pPr algn="l">
              <a:spcAft>
                <a:spcPct val="50000"/>
              </a:spcAft>
            </a:pPr>
            <a:r>
              <a:rPr lang="en-US" altLang="en-US" sz="2000">
                <a:solidFill>
                  <a:schemeClr val="bg1"/>
                </a:solidFill>
              </a:rPr>
              <a:t>(</a:t>
            </a:r>
            <a:r>
              <a:rPr lang="en-US" altLang="en-US" sz="1400">
                <a:solidFill>
                  <a:schemeClr val="bg1"/>
                </a:solidFill>
              </a:rPr>
              <a:t>D</a:t>
            </a:r>
            <a:r>
              <a:rPr lang="en-US" altLang="en-US" sz="2000">
                <a:solidFill>
                  <a:schemeClr val="bg1"/>
                </a:solidFill>
              </a:rPr>
              <a:t>Nle)(</a:t>
            </a:r>
            <a:r>
              <a:rPr lang="en-US" altLang="en-US" sz="1400">
                <a:solidFill>
                  <a:schemeClr val="bg1"/>
                </a:solidFill>
              </a:rPr>
              <a:t>D</a:t>
            </a:r>
            <a:r>
              <a:rPr lang="en-US" altLang="en-US" sz="2000">
                <a:solidFill>
                  <a:schemeClr val="bg1"/>
                </a:solidFill>
              </a:rPr>
              <a:t>Nal)(</a:t>
            </a:r>
            <a:r>
              <a:rPr lang="en-US" altLang="en-US" sz="1400">
                <a:solidFill>
                  <a:schemeClr val="bg1"/>
                </a:solidFill>
              </a:rPr>
              <a:t>D</a:t>
            </a:r>
            <a:r>
              <a:rPr lang="en-US" altLang="en-US" sz="2000">
                <a:solidFill>
                  <a:schemeClr val="bg1"/>
                </a:solidFill>
              </a:rPr>
              <a:t>Nle)(</a:t>
            </a:r>
            <a:r>
              <a:rPr lang="en-US" altLang="en-US" sz="1400">
                <a:solidFill>
                  <a:schemeClr val="bg1"/>
                </a:solidFill>
              </a:rPr>
              <a:t>D</a:t>
            </a:r>
            <a:r>
              <a:rPr lang="en-US" altLang="en-US" sz="2000">
                <a:solidFill>
                  <a:schemeClr val="bg1"/>
                </a:solidFill>
              </a:rPr>
              <a:t>Arg)-NH</a:t>
            </a:r>
            <a:r>
              <a:rPr lang="en-US" altLang="en-US" sz="2000" baseline="-25000">
                <a:solidFill>
                  <a:schemeClr val="bg1"/>
                </a:solidFill>
              </a:rPr>
              <a:t>2</a:t>
            </a:r>
            <a:endParaRPr lang="en-US" altLang="en-US" sz="2000">
              <a:solidFill>
                <a:schemeClr val="bg1"/>
              </a:solidFill>
            </a:endParaRPr>
          </a:p>
          <a:p>
            <a:pPr algn="l">
              <a:spcAft>
                <a:spcPct val="50000"/>
              </a:spcAft>
            </a:pPr>
            <a:r>
              <a:rPr lang="en-US" altLang="en-US" sz="2000">
                <a:solidFill>
                  <a:schemeClr val="bg1"/>
                </a:solidFill>
              </a:rPr>
              <a:t>(</a:t>
            </a:r>
            <a:r>
              <a:rPr lang="en-US" altLang="en-US" sz="1400">
                <a:solidFill>
                  <a:schemeClr val="bg1"/>
                </a:solidFill>
              </a:rPr>
              <a:t>D</a:t>
            </a:r>
            <a:r>
              <a:rPr lang="en-US" altLang="en-US" sz="2000">
                <a:solidFill>
                  <a:schemeClr val="bg1"/>
                </a:solidFill>
              </a:rPr>
              <a:t>Phe)(</a:t>
            </a:r>
            <a:r>
              <a:rPr lang="en-US" altLang="en-US" sz="1400">
                <a:solidFill>
                  <a:schemeClr val="bg1"/>
                </a:solidFill>
              </a:rPr>
              <a:t>D</a:t>
            </a:r>
            <a:r>
              <a:rPr lang="en-US" altLang="en-US" sz="2000">
                <a:solidFill>
                  <a:schemeClr val="bg1"/>
                </a:solidFill>
              </a:rPr>
              <a:t>Phe)(</a:t>
            </a:r>
            <a:r>
              <a:rPr lang="en-US" altLang="en-US" sz="1400">
                <a:solidFill>
                  <a:schemeClr val="bg1"/>
                </a:solidFill>
              </a:rPr>
              <a:t>D</a:t>
            </a:r>
            <a:r>
              <a:rPr lang="en-US" altLang="en-US" sz="2000">
                <a:solidFill>
                  <a:schemeClr val="bg1"/>
                </a:solidFill>
              </a:rPr>
              <a:t>Nle)(</a:t>
            </a:r>
            <a:r>
              <a:rPr lang="en-US" altLang="en-US" sz="1400">
                <a:solidFill>
                  <a:schemeClr val="bg1"/>
                </a:solidFill>
              </a:rPr>
              <a:t>D</a:t>
            </a:r>
            <a:r>
              <a:rPr lang="en-US" altLang="en-US" sz="2000">
                <a:solidFill>
                  <a:schemeClr val="bg1"/>
                </a:solidFill>
              </a:rPr>
              <a:t>Cha)-NH</a:t>
            </a:r>
            <a:r>
              <a:rPr lang="en-US" altLang="en-US" sz="2000" baseline="-25000">
                <a:solidFill>
                  <a:schemeClr val="bg1"/>
                </a:solidFill>
              </a:rPr>
              <a:t>2</a:t>
            </a:r>
          </a:p>
        </p:txBody>
      </p:sp>
      <p:sp>
        <p:nvSpPr>
          <p:cNvPr id="49155" name="Text Box 3"/>
          <p:cNvSpPr txBox="1">
            <a:spLocks noChangeArrowheads="1"/>
          </p:cNvSpPr>
          <p:nvPr/>
        </p:nvSpPr>
        <p:spPr bwMode="auto">
          <a:xfrm>
            <a:off x="5143503" y="2438400"/>
            <a:ext cx="60960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l">
              <a:spcAft>
                <a:spcPct val="50000"/>
              </a:spcAft>
            </a:pPr>
            <a:r>
              <a:rPr lang="en-US" altLang="en-US" sz="2000"/>
              <a:t>0.7</a:t>
            </a:r>
          </a:p>
          <a:p>
            <a:pPr algn="l">
              <a:spcAft>
                <a:spcPct val="50000"/>
              </a:spcAft>
            </a:pPr>
            <a:r>
              <a:rPr lang="en-US" altLang="en-US" sz="2000">
                <a:solidFill>
                  <a:schemeClr val="bg1"/>
                </a:solidFill>
              </a:rPr>
              <a:t>2.0</a:t>
            </a:r>
          </a:p>
          <a:p>
            <a:pPr algn="l">
              <a:spcAft>
                <a:spcPct val="50000"/>
              </a:spcAft>
            </a:pPr>
            <a:r>
              <a:rPr lang="en-US" altLang="en-US" sz="2000">
                <a:solidFill>
                  <a:schemeClr val="bg1"/>
                </a:solidFill>
              </a:rPr>
              <a:t>2.0</a:t>
            </a:r>
          </a:p>
          <a:p>
            <a:pPr algn="l">
              <a:spcAft>
                <a:spcPct val="50000"/>
              </a:spcAft>
            </a:pPr>
            <a:r>
              <a:rPr lang="en-US" altLang="en-US" sz="2000">
                <a:solidFill>
                  <a:schemeClr val="bg1"/>
                </a:solidFill>
              </a:rPr>
              <a:t>2.0</a:t>
            </a:r>
          </a:p>
          <a:p>
            <a:pPr algn="l">
              <a:spcAft>
                <a:spcPct val="50000"/>
              </a:spcAft>
            </a:pPr>
            <a:r>
              <a:rPr lang="en-US" altLang="en-US" sz="2000">
                <a:solidFill>
                  <a:schemeClr val="bg1"/>
                </a:solidFill>
              </a:rPr>
              <a:t>3.0</a:t>
            </a:r>
          </a:p>
          <a:p>
            <a:pPr algn="l">
              <a:spcAft>
                <a:spcPct val="50000"/>
              </a:spcAft>
            </a:pPr>
            <a:r>
              <a:rPr lang="en-US" altLang="en-US" sz="2000">
                <a:solidFill>
                  <a:schemeClr val="bg1"/>
                </a:solidFill>
              </a:rPr>
              <a:t>6.0</a:t>
            </a:r>
          </a:p>
        </p:txBody>
      </p:sp>
      <p:sp>
        <p:nvSpPr>
          <p:cNvPr id="1250308" name="Text Box 4"/>
          <p:cNvSpPr txBox="1">
            <a:spLocks noChangeArrowheads="1"/>
          </p:cNvSpPr>
          <p:nvPr/>
        </p:nvSpPr>
        <p:spPr bwMode="auto">
          <a:xfrm>
            <a:off x="561975" y="838200"/>
            <a:ext cx="2171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defRPr/>
            </a:pPr>
            <a:endParaRPr lang="en-US" altLang="en-US" sz="2400" dirty="0" smtClean="0">
              <a:solidFill>
                <a:schemeClr val="bg1"/>
              </a:solidFill>
            </a:endParaRPr>
          </a:p>
          <a:p>
            <a:pPr algn="l">
              <a:defRPr/>
            </a:pPr>
            <a:endParaRPr lang="en-US" altLang="en-US" sz="2400" dirty="0" smtClean="0">
              <a:solidFill>
                <a:schemeClr val="bg1"/>
              </a:solidFill>
              <a:effectLst>
                <a:outerShdw blurRad="38100" dist="38100" dir="2700000" algn="tl">
                  <a:srgbClr val="C0C0C0"/>
                </a:outerShdw>
              </a:effectLst>
            </a:endParaRPr>
          </a:p>
          <a:p>
            <a:pPr algn="l">
              <a:defRPr/>
            </a:pPr>
            <a:r>
              <a:rPr lang="en-US" altLang="en-US" sz="2400" dirty="0" smtClean="0">
                <a:solidFill>
                  <a:schemeClr val="bg1"/>
                </a:solidFill>
                <a:effectLst>
                  <a:outerShdw blurRad="38100" dist="38100" dir="2700000" algn="tl">
                    <a:srgbClr val="C0C0C0"/>
                  </a:outerShdw>
                </a:effectLst>
              </a:rPr>
              <a:t>Sequence</a:t>
            </a:r>
            <a:endParaRPr lang="en-US" altLang="en-US" sz="2400" dirty="0" smtClean="0">
              <a:solidFill>
                <a:schemeClr val="bg1"/>
              </a:solidFill>
            </a:endParaRPr>
          </a:p>
        </p:txBody>
      </p:sp>
      <p:sp>
        <p:nvSpPr>
          <p:cNvPr id="1250309" name="Text Box 5"/>
          <p:cNvSpPr txBox="1">
            <a:spLocks noChangeArrowheads="1"/>
          </p:cNvSpPr>
          <p:nvPr/>
        </p:nvSpPr>
        <p:spPr bwMode="auto">
          <a:xfrm>
            <a:off x="4371975" y="838206"/>
            <a:ext cx="19050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2400" dirty="0" smtClean="0">
                <a:solidFill>
                  <a:schemeClr val="bg1"/>
                </a:solidFill>
                <a:effectLst>
                  <a:outerShdw blurRad="38100" dist="38100" dir="2700000" algn="tl">
                    <a:srgbClr val="C0C0C0"/>
                  </a:outerShdw>
                </a:effectLst>
                <a:latin typeface="Symbol" pitchFamily="18" charset="2"/>
              </a:rPr>
              <a:t>k</a:t>
            </a:r>
            <a:endParaRPr lang="en-US" altLang="en-US" sz="2000" dirty="0" smtClean="0">
              <a:solidFill>
                <a:schemeClr val="bg1"/>
              </a:solidFill>
              <a:effectLst>
                <a:outerShdw blurRad="38100" dist="38100" dir="2700000" algn="tl">
                  <a:srgbClr val="C0C0C0"/>
                </a:outerShdw>
              </a:effectLst>
              <a:latin typeface="Symbol" pitchFamily="18" charset="2"/>
            </a:endParaRPr>
          </a:p>
          <a:p>
            <a:pPr>
              <a:defRPr/>
            </a:pPr>
            <a:r>
              <a:rPr lang="en-US" altLang="en-US" sz="1400" dirty="0" smtClean="0">
                <a:solidFill>
                  <a:schemeClr val="bg1"/>
                </a:solidFill>
                <a:effectLst>
                  <a:outerShdw blurRad="38100" dist="38100" dir="2700000" algn="tl">
                    <a:srgbClr val="C0C0C0"/>
                  </a:outerShdw>
                </a:effectLst>
              </a:rPr>
              <a:t>U69,593</a:t>
            </a:r>
          </a:p>
          <a:p>
            <a:pPr>
              <a:defRPr/>
            </a:pPr>
            <a:endParaRPr lang="en-US" altLang="en-US" sz="1400" dirty="0" smtClean="0">
              <a:solidFill>
                <a:schemeClr val="bg1"/>
              </a:solidFill>
              <a:effectLst>
                <a:outerShdw blurRad="38100" dist="38100" dir="2700000" algn="tl">
                  <a:srgbClr val="C0C0C0"/>
                </a:outerShdw>
              </a:effectLst>
            </a:endParaRPr>
          </a:p>
          <a:p>
            <a:pPr>
              <a:defRPr/>
            </a:pPr>
            <a:r>
              <a:rPr lang="en-US" altLang="en-US" sz="2400" dirty="0" smtClean="0">
                <a:solidFill>
                  <a:schemeClr val="bg1"/>
                </a:solidFill>
                <a:effectLst>
                  <a:outerShdw blurRad="38100" dist="38100" dir="2700000" algn="tl">
                    <a:srgbClr val="C0C0C0"/>
                  </a:outerShdw>
                </a:effectLst>
              </a:rPr>
              <a:t>IC</a:t>
            </a:r>
            <a:r>
              <a:rPr lang="en-US" altLang="en-US" sz="2400" baseline="-25000" dirty="0" smtClean="0">
                <a:solidFill>
                  <a:schemeClr val="bg1"/>
                </a:solidFill>
                <a:effectLst>
                  <a:outerShdw blurRad="38100" dist="38100" dir="2700000" algn="tl">
                    <a:srgbClr val="C0C0C0"/>
                  </a:outerShdw>
                </a:effectLst>
              </a:rPr>
              <a:t>50</a:t>
            </a:r>
            <a:r>
              <a:rPr lang="en-US" altLang="en-US" sz="2400" dirty="0" smtClean="0">
                <a:solidFill>
                  <a:schemeClr val="bg1"/>
                </a:solidFill>
                <a:effectLst>
                  <a:outerShdw blurRad="38100" dist="38100" dir="2700000" algn="tl">
                    <a:srgbClr val="C0C0C0"/>
                  </a:outerShdw>
                </a:effectLst>
              </a:rPr>
              <a:t> (</a:t>
            </a:r>
            <a:r>
              <a:rPr lang="en-US" altLang="en-US" sz="2400" dirty="0" err="1" smtClean="0">
                <a:solidFill>
                  <a:schemeClr val="bg1"/>
                </a:solidFill>
                <a:effectLst>
                  <a:outerShdw blurRad="38100" dist="38100" dir="2700000" algn="tl">
                    <a:srgbClr val="C0C0C0"/>
                  </a:outerShdw>
                </a:effectLst>
              </a:rPr>
              <a:t>nM</a:t>
            </a:r>
            <a:r>
              <a:rPr lang="en-US" altLang="en-US" sz="2400" dirty="0" smtClean="0">
                <a:solidFill>
                  <a:schemeClr val="bg1"/>
                </a:solidFill>
                <a:effectLst>
                  <a:outerShdw blurRad="38100" dist="38100" dir="2700000" algn="tl">
                    <a:srgbClr val="C0C0C0"/>
                  </a:outerShdw>
                </a:effectLst>
              </a:rPr>
              <a:t>)</a:t>
            </a:r>
          </a:p>
        </p:txBody>
      </p:sp>
      <p:sp>
        <p:nvSpPr>
          <p:cNvPr id="49158" name="Text Box 6"/>
          <p:cNvSpPr txBox="1">
            <a:spLocks noChangeArrowheads="1"/>
          </p:cNvSpPr>
          <p:nvPr/>
        </p:nvSpPr>
        <p:spPr bwMode="auto">
          <a:xfrm>
            <a:off x="6343650" y="2438400"/>
            <a:ext cx="154305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a:spcAft>
                <a:spcPct val="50000"/>
              </a:spcAft>
            </a:pPr>
            <a:r>
              <a:rPr lang="en-US" altLang="en-US" sz="2000"/>
              <a:t>22,630</a:t>
            </a:r>
          </a:p>
          <a:p>
            <a:pPr algn="r">
              <a:spcAft>
                <a:spcPct val="50000"/>
              </a:spcAft>
            </a:pPr>
            <a:r>
              <a:rPr lang="en-US" altLang="en-US" sz="2000">
                <a:solidFill>
                  <a:schemeClr val="bg1"/>
                </a:solidFill>
              </a:rPr>
              <a:t>42,963</a:t>
            </a:r>
          </a:p>
          <a:p>
            <a:pPr algn="r">
              <a:spcAft>
                <a:spcPct val="50000"/>
              </a:spcAft>
            </a:pPr>
            <a:r>
              <a:rPr lang="en-US" altLang="en-US" sz="2000">
                <a:solidFill>
                  <a:schemeClr val="bg1"/>
                </a:solidFill>
              </a:rPr>
              <a:t>3,034</a:t>
            </a:r>
          </a:p>
          <a:p>
            <a:pPr algn="r">
              <a:spcAft>
                <a:spcPct val="50000"/>
              </a:spcAft>
            </a:pPr>
            <a:r>
              <a:rPr lang="en-US" altLang="en-US" sz="2000">
                <a:solidFill>
                  <a:schemeClr val="bg1"/>
                </a:solidFill>
              </a:rPr>
              <a:t>&gt;150,000</a:t>
            </a:r>
          </a:p>
          <a:p>
            <a:pPr algn="r">
              <a:spcAft>
                <a:spcPct val="50000"/>
              </a:spcAft>
            </a:pPr>
            <a:r>
              <a:rPr lang="en-US" altLang="en-US" sz="2000">
                <a:solidFill>
                  <a:schemeClr val="bg1"/>
                </a:solidFill>
              </a:rPr>
              <a:t>1,709</a:t>
            </a:r>
          </a:p>
          <a:p>
            <a:pPr algn="r">
              <a:spcAft>
                <a:spcPct val="50000"/>
              </a:spcAft>
            </a:pPr>
            <a:r>
              <a:rPr lang="en-US" altLang="en-US" sz="2000">
                <a:solidFill>
                  <a:schemeClr val="bg1"/>
                </a:solidFill>
              </a:rPr>
              <a:t>15,000</a:t>
            </a:r>
          </a:p>
        </p:txBody>
      </p:sp>
      <p:sp>
        <p:nvSpPr>
          <p:cNvPr id="1250311" name="Text Box 7"/>
          <p:cNvSpPr txBox="1">
            <a:spLocks noChangeArrowheads="1"/>
          </p:cNvSpPr>
          <p:nvPr/>
        </p:nvSpPr>
        <p:spPr bwMode="auto">
          <a:xfrm>
            <a:off x="6248404" y="838206"/>
            <a:ext cx="172402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2400" dirty="0" smtClean="0">
                <a:solidFill>
                  <a:schemeClr val="bg1"/>
                </a:solidFill>
                <a:effectLst>
                  <a:outerShdw blurRad="38100" dist="38100" dir="2700000" algn="tl">
                    <a:srgbClr val="C0C0C0"/>
                  </a:outerShdw>
                </a:effectLst>
                <a:latin typeface="Symbol" pitchFamily="18" charset="2"/>
              </a:rPr>
              <a:t>m</a:t>
            </a:r>
            <a:endParaRPr lang="en-US" altLang="en-US" sz="2000" dirty="0" smtClean="0">
              <a:solidFill>
                <a:schemeClr val="bg1"/>
              </a:solidFill>
              <a:effectLst>
                <a:outerShdw blurRad="38100" dist="38100" dir="2700000" algn="tl">
                  <a:srgbClr val="C0C0C0"/>
                </a:outerShdw>
              </a:effectLst>
            </a:endParaRPr>
          </a:p>
          <a:p>
            <a:pPr>
              <a:defRPr/>
            </a:pPr>
            <a:r>
              <a:rPr lang="en-US" altLang="en-US" sz="1400" dirty="0" smtClean="0">
                <a:solidFill>
                  <a:schemeClr val="bg1"/>
                </a:solidFill>
                <a:effectLst>
                  <a:outerShdw blurRad="38100" dist="38100" dir="2700000" algn="tl">
                    <a:srgbClr val="C0C0C0"/>
                  </a:outerShdw>
                </a:effectLst>
              </a:rPr>
              <a:t>DAMGO</a:t>
            </a:r>
          </a:p>
          <a:p>
            <a:pPr>
              <a:defRPr/>
            </a:pPr>
            <a:endParaRPr lang="en-US" altLang="en-US" sz="1400" dirty="0" smtClean="0">
              <a:solidFill>
                <a:schemeClr val="bg1"/>
              </a:solidFill>
              <a:effectLst>
                <a:outerShdw blurRad="38100" dist="38100" dir="2700000" algn="tl">
                  <a:srgbClr val="C0C0C0"/>
                </a:outerShdw>
              </a:effectLst>
            </a:endParaRPr>
          </a:p>
          <a:p>
            <a:pPr>
              <a:defRPr/>
            </a:pPr>
            <a:r>
              <a:rPr lang="en-US" altLang="en-US" sz="2400" dirty="0" smtClean="0">
                <a:solidFill>
                  <a:schemeClr val="bg1"/>
                </a:solidFill>
                <a:effectLst>
                  <a:outerShdw blurRad="38100" dist="38100" dir="2700000" algn="tl">
                    <a:srgbClr val="C0C0C0"/>
                  </a:outerShdw>
                </a:effectLst>
              </a:rPr>
              <a:t>IC</a:t>
            </a:r>
            <a:r>
              <a:rPr lang="en-US" altLang="en-US" sz="2400" baseline="-25000" dirty="0" smtClean="0">
                <a:solidFill>
                  <a:schemeClr val="bg1"/>
                </a:solidFill>
                <a:effectLst>
                  <a:outerShdw blurRad="38100" dist="38100" dir="2700000" algn="tl">
                    <a:srgbClr val="C0C0C0"/>
                  </a:outerShdw>
                </a:effectLst>
              </a:rPr>
              <a:t>50</a:t>
            </a:r>
            <a:r>
              <a:rPr lang="en-US" altLang="en-US" sz="2400" dirty="0" smtClean="0">
                <a:solidFill>
                  <a:schemeClr val="bg1"/>
                </a:solidFill>
                <a:effectLst>
                  <a:outerShdw blurRad="38100" dist="38100" dir="2700000" algn="tl">
                    <a:srgbClr val="C0C0C0"/>
                  </a:outerShdw>
                </a:effectLst>
              </a:rPr>
              <a:t> (</a:t>
            </a:r>
            <a:r>
              <a:rPr lang="en-US" altLang="en-US" sz="2400" dirty="0" err="1" smtClean="0">
                <a:solidFill>
                  <a:schemeClr val="bg1"/>
                </a:solidFill>
                <a:effectLst>
                  <a:outerShdw blurRad="38100" dist="38100" dir="2700000" algn="tl">
                    <a:srgbClr val="C0C0C0"/>
                  </a:outerShdw>
                </a:effectLst>
              </a:rPr>
              <a:t>nM</a:t>
            </a:r>
            <a:r>
              <a:rPr lang="en-US" altLang="en-US" sz="2400" dirty="0" smtClean="0">
                <a:solidFill>
                  <a:schemeClr val="bg1"/>
                </a:solidFill>
                <a:effectLst>
                  <a:outerShdw blurRad="38100" dist="38100" dir="2700000" algn="tl">
                    <a:srgbClr val="C0C0C0"/>
                  </a:outerShdw>
                </a:effectLst>
              </a:rPr>
              <a:t>)</a:t>
            </a:r>
            <a:endParaRPr lang="en-US" altLang="en-US" sz="2400" dirty="0" smtClean="0">
              <a:solidFill>
                <a:schemeClr val="bg1"/>
              </a:solidFill>
            </a:endParaRPr>
          </a:p>
        </p:txBody>
      </p:sp>
      <p:sp>
        <p:nvSpPr>
          <p:cNvPr id="49160" name="Text Box 8"/>
          <p:cNvSpPr txBox="1">
            <a:spLocks noChangeArrowheads="1"/>
          </p:cNvSpPr>
          <p:nvPr/>
        </p:nvSpPr>
        <p:spPr bwMode="auto">
          <a:xfrm>
            <a:off x="8229600" y="2438400"/>
            <a:ext cx="1285875"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lgn="r">
              <a:spcAft>
                <a:spcPct val="50000"/>
              </a:spcAft>
            </a:pPr>
            <a:r>
              <a:rPr lang="en-US" altLang="en-US" sz="2000"/>
              <a:t>49,640</a:t>
            </a:r>
          </a:p>
          <a:p>
            <a:pPr algn="r">
              <a:spcAft>
                <a:spcPct val="50000"/>
              </a:spcAft>
            </a:pPr>
            <a:r>
              <a:rPr lang="en-US" altLang="en-US" sz="2000">
                <a:solidFill>
                  <a:schemeClr val="bg1"/>
                </a:solidFill>
              </a:rPr>
              <a:t>&gt;25,000</a:t>
            </a:r>
          </a:p>
          <a:p>
            <a:pPr algn="r">
              <a:spcAft>
                <a:spcPct val="50000"/>
              </a:spcAft>
            </a:pPr>
            <a:r>
              <a:rPr lang="en-US" altLang="en-US" sz="2000">
                <a:solidFill>
                  <a:schemeClr val="bg1"/>
                </a:solidFill>
              </a:rPr>
              <a:t>19,316</a:t>
            </a:r>
          </a:p>
          <a:p>
            <a:pPr algn="r">
              <a:spcAft>
                <a:spcPct val="50000"/>
              </a:spcAft>
            </a:pPr>
            <a:r>
              <a:rPr lang="en-US" altLang="en-US" sz="2000">
                <a:solidFill>
                  <a:schemeClr val="bg1"/>
                </a:solidFill>
              </a:rPr>
              <a:t>&gt;25,000</a:t>
            </a:r>
          </a:p>
          <a:p>
            <a:pPr algn="r">
              <a:spcAft>
                <a:spcPct val="50000"/>
              </a:spcAft>
            </a:pPr>
            <a:r>
              <a:rPr lang="en-US" altLang="en-US" sz="2000">
                <a:solidFill>
                  <a:schemeClr val="bg1"/>
                </a:solidFill>
              </a:rPr>
              <a:t>&gt;25,000</a:t>
            </a:r>
          </a:p>
          <a:p>
            <a:pPr algn="r">
              <a:spcAft>
                <a:spcPct val="50000"/>
              </a:spcAft>
            </a:pPr>
            <a:r>
              <a:rPr lang="en-US" altLang="en-US" sz="2000">
                <a:solidFill>
                  <a:schemeClr val="bg1"/>
                </a:solidFill>
              </a:rPr>
              <a:t>28,932</a:t>
            </a:r>
          </a:p>
        </p:txBody>
      </p:sp>
      <p:sp>
        <p:nvSpPr>
          <p:cNvPr id="1250313" name="Text Box 9"/>
          <p:cNvSpPr txBox="1">
            <a:spLocks noChangeArrowheads="1"/>
          </p:cNvSpPr>
          <p:nvPr/>
        </p:nvSpPr>
        <p:spPr bwMode="auto">
          <a:xfrm>
            <a:off x="7972425" y="838206"/>
            <a:ext cx="184785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2400" dirty="0" smtClean="0">
                <a:solidFill>
                  <a:schemeClr val="bg1"/>
                </a:solidFill>
                <a:effectLst>
                  <a:outerShdw blurRad="38100" dist="38100" dir="2700000" algn="tl">
                    <a:srgbClr val="C0C0C0"/>
                  </a:outerShdw>
                </a:effectLst>
                <a:latin typeface="Symbol" pitchFamily="18" charset="2"/>
              </a:rPr>
              <a:t>d</a:t>
            </a:r>
            <a:endParaRPr lang="en-US" altLang="en-US" sz="2000" dirty="0" smtClean="0">
              <a:solidFill>
                <a:schemeClr val="bg1"/>
              </a:solidFill>
              <a:effectLst>
                <a:outerShdw blurRad="38100" dist="38100" dir="2700000" algn="tl">
                  <a:srgbClr val="C0C0C0"/>
                </a:outerShdw>
              </a:effectLst>
            </a:endParaRPr>
          </a:p>
          <a:p>
            <a:pPr>
              <a:defRPr/>
            </a:pPr>
            <a:r>
              <a:rPr lang="en-US" altLang="en-US" sz="1400" dirty="0" smtClean="0">
                <a:solidFill>
                  <a:schemeClr val="bg1"/>
                </a:solidFill>
                <a:effectLst>
                  <a:outerShdw blurRad="38100" dist="38100" dir="2700000" algn="tl">
                    <a:srgbClr val="C0C0C0"/>
                  </a:outerShdw>
                </a:effectLst>
              </a:rPr>
              <a:t>DSLET</a:t>
            </a:r>
          </a:p>
          <a:p>
            <a:pPr>
              <a:defRPr/>
            </a:pPr>
            <a:endParaRPr lang="en-US" altLang="en-US" sz="1400" dirty="0" smtClean="0">
              <a:solidFill>
                <a:schemeClr val="bg1"/>
              </a:solidFill>
              <a:effectLst>
                <a:outerShdw blurRad="38100" dist="38100" dir="2700000" algn="tl">
                  <a:srgbClr val="C0C0C0"/>
                </a:outerShdw>
              </a:effectLst>
            </a:endParaRPr>
          </a:p>
          <a:p>
            <a:pPr>
              <a:defRPr/>
            </a:pPr>
            <a:r>
              <a:rPr lang="en-US" altLang="en-US" sz="2400" dirty="0" smtClean="0">
                <a:solidFill>
                  <a:schemeClr val="bg1"/>
                </a:solidFill>
                <a:effectLst>
                  <a:outerShdw blurRad="38100" dist="38100" dir="2700000" algn="tl">
                    <a:srgbClr val="C0C0C0"/>
                  </a:outerShdw>
                </a:effectLst>
              </a:rPr>
              <a:t>IC</a:t>
            </a:r>
            <a:r>
              <a:rPr lang="en-US" altLang="en-US" sz="2400" baseline="-25000" dirty="0" smtClean="0">
                <a:solidFill>
                  <a:schemeClr val="bg1"/>
                </a:solidFill>
                <a:effectLst>
                  <a:outerShdw blurRad="38100" dist="38100" dir="2700000" algn="tl">
                    <a:srgbClr val="C0C0C0"/>
                  </a:outerShdw>
                </a:effectLst>
              </a:rPr>
              <a:t>50</a:t>
            </a:r>
            <a:r>
              <a:rPr lang="en-US" altLang="en-US" sz="2400" dirty="0" smtClean="0">
                <a:solidFill>
                  <a:schemeClr val="bg1"/>
                </a:solidFill>
                <a:effectLst>
                  <a:outerShdw blurRad="38100" dist="38100" dir="2700000" algn="tl">
                    <a:srgbClr val="C0C0C0"/>
                  </a:outerShdw>
                </a:effectLst>
              </a:rPr>
              <a:t> (</a:t>
            </a:r>
            <a:r>
              <a:rPr lang="en-US" altLang="en-US" sz="2400" dirty="0" err="1" smtClean="0">
                <a:solidFill>
                  <a:schemeClr val="bg1"/>
                </a:solidFill>
                <a:effectLst>
                  <a:outerShdw blurRad="38100" dist="38100" dir="2700000" algn="tl">
                    <a:srgbClr val="C0C0C0"/>
                  </a:outerShdw>
                </a:effectLst>
              </a:rPr>
              <a:t>nM</a:t>
            </a:r>
            <a:r>
              <a:rPr lang="en-US" altLang="en-US" sz="2400" dirty="0" smtClean="0">
                <a:solidFill>
                  <a:schemeClr val="bg1"/>
                </a:solidFill>
                <a:effectLst>
                  <a:outerShdw blurRad="38100" dist="38100" dir="2700000" algn="tl">
                    <a:srgbClr val="C0C0C0"/>
                  </a:outerShdw>
                </a:effectLst>
              </a:rPr>
              <a:t>)</a:t>
            </a:r>
          </a:p>
        </p:txBody>
      </p:sp>
      <p:sp>
        <p:nvSpPr>
          <p:cNvPr id="37898" name="Line 10"/>
          <p:cNvSpPr>
            <a:spLocks noChangeShapeType="1"/>
          </p:cNvSpPr>
          <p:nvPr/>
        </p:nvSpPr>
        <p:spPr bwMode="auto">
          <a:xfrm>
            <a:off x="600075" y="2286000"/>
            <a:ext cx="9001125"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37899" name="Line 11"/>
          <p:cNvSpPr>
            <a:spLocks noChangeShapeType="1"/>
          </p:cNvSpPr>
          <p:nvPr/>
        </p:nvSpPr>
        <p:spPr bwMode="auto">
          <a:xfrm>
            <a:off x="600075" y="5257800"/>
            <a:ext cx="9001125"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37900" name="Line 12"/>
          <p:cNvSpPr>
            <a:spLocks noChangeShapeType="1"/>
          </p:cNvSpPr>
          <p:nvPr/>
        </p:nvSpPr>
        <p:spPr bwMode="auto">
          <a:xfrm>
            <a:off x="600075" y="914400"/>
            <a:ext cx="9001125" cy="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en-US"/>
          </a:p>
        </p:txBody>
      </p:sp>
      <p:sp>
        <p:nvSpPr>
          <p:cNvPr id="49165" name="Rectangle 13"/>
          <p:cNvSpPr>
            <a:spLocks noChangeArrowheads="1"/>
          </p:cNvSpPr>
          <p:nvPr/>
        </p:nvSpPr>
        <p:spPr bwMode="auto">
          <a:xfrm>
            <a:off x="171450" y="228600"/>
            <a:ext cx="9944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r>
              <a:rPr lang="en-US" altLang="en-US" sz="3200" b="0">
                <a:solidFill>
                  <a:srgbClr val="000000"/>
                </a:solidFill>
              </a:rPr>
              <a:t> </a:t>
            </a:r>
            <a:r>
              <a:rPr lang="en-US" altLang="en-US"/>
              <a:t>Kappa Receptor Selectivity</a:t>
            </a:r>
            <a:r>
              <a:rPr lang="en-US" altLang="en-US" sz="3200"/>
              <a:t> </a:t>
            </a:r>
          </a:p>
        </p:txBody>
      </p:sp>
      <p:sp>
        <p:nvSpPr>
          <p:cNvPr id="49166" name="Text Box 15"/>
          <p:cNvSpPr txBox="1">
            <a:spLocks noChangeArrowheads="1"/>
          </p:cNvSpPr>
          <p:nvPr/>
        </p:nvSpPr>
        <p:spPr bwMode="auto">
          <a:xfrm>
            <a:off x="171450" y="5410200"/>
            <a:ext cx="99441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chemeClr val="tx1"/>
                </a:solidFill>
                <a:miter lim="800000"/>
                <a:headEnd/>
                <a:tailEnd/>
              </a14:hiddenLine>
            </a:ext>
          </a:extLst>
        </p:spPr>
        <p:txBody>
          <a:bodyPr>
            <a:spAutoFit/>
          </a:bodyPr>
          <a:lstStyle>
            <a:lvl1pPr>
              <a:defRPr sz="3600" b="1">
                <a:solidFill>
                  <a:srgbClr val="FFFF00"/>
                </a:solidFill>
                <a:latin typeface="Arial" charset="0"/>
              </a:defRPr>
            </a:lvl1pPr>
            <a:lvl2pPr marL="742950" indent="-285750">
              <a:defRPr sz="3600" b="1">
                <a:solidFill>
                  <a:srgbClr val="FFFF00"/>
                </a:solidFill>
                <a:latin typeface="Arial" charset="0"/>
              </a:defRPr>
            </a:lvl2pPr>
            <a:lvl3pPr marL="1143000" indent="-228600">
              <a:defRPr sz="3600" b="1">
                <a:solidFill>
                  <a:srgbClr val="FFFF00"/>
                </a:solidFill>
                <a:latin typeface="Arial" charset="0"/>
              </a:defRPr>
            </a:lvl3pPr>
            <a:lvl4pPr marL="1600200" indent="-228600">
              <a:defRPr sz="3600" b="1">
                <a:solidFill>
                  <a:srgbClr val="FFFF00"/>
                </a:solidFill>
                <a:latin typeface="Arial" charset="0"/>
              </a:defRPr>
            </a:lvl4pPr>
            <a:lvl5pPr marL="2057400" indent="-228600">
              <a:defRPr sz="3600" b="1">
                <a:solidFill>
                  <a:srgbClr val="FFFF00"/>
                </a:solidFill>
                <a:latin typeface="Arial" charset="0"/>
              </a:defRPr>
            </a:lvl5pPr>
            <a:lvl6pPr marL="2514600" indent="-228600" algn="ctr" eaLnBrk="0" fontAlgn="base" hangingPunct="0">
              <a:spcBef>
                <a:spcPct val="0"/>
              </a:spcBef>
              <a:spcAft>
                <a:spcPct val="0"/>
              </a:spcAft>
              <a:defRPr sz="3600" b="1">
                <a:solidFill>
                  <a:srgbClr val="FFFF00"/>
                </a:solidFill>
                <a:latin typeface="Arial" charset="0"/>
              </a:defRPr>
            </a:lvl6pPr>
            <a:lvl7pPr marL="2971800" indent="-228600" algn="ctr" eaLnBrk="0" fontAlgn="base" hangingPunct="0">
              <a:spcBef>
                <a:spcPct val="0"/>
              </a:spcBef>
              <a:spcAft>
                <a:spcPct val="0"/>
              </a:spcAft>
              <a:defRPr sz="3600" b="1">
                <a:solidFill>
                  <a:srgbClr val="FFFF00"/>
                </a:solidFill>
                <a:latin typeface="Arial" charset="0"/>
              </a:defRPr>
            </a:lvl7pPr>
            <a:lvl8pPr marL="3429000" indent="-228600" algn="ctr" eaLnBrk="0" fontAlgn="base" hangingPunct="0">
              <a:spcBef>
                <a:spcPct val="0"/>
              </a:spcBef>
              <a:spcAft>
                <a:spcPct val="0"/>
              </a:spcAft>
              <a:defRPr sz="3600" b="1">
                <a:solidFill>
                  <a:srgbClr val="FFFF00"/>
                </a:solidFill>
                <a:latin typeface="Arial" charset="0"/>
              </a:defRPr>
            </a:lvl8pPr>
            <a:lvl9pPr marL="3886200" indent="-228600" algn="ctr" eaLnBrk="0" fontAlgn="base" hangingPunct="0">
              <a:spcBef>
                <a:spcPct val="0"/>
              </a:spcBef>
              <a:spcAft>
                <a:spcPct val="0"/>
              </a:spcAft>
              <a:defRPr sz="3600" b="1">
                <a:solidFill>
                  <a:srgbClr val="FFFF00"/>
                </a:solidFill>
                <a:latin typeface="Arial" charset="0"/>
              </a:defRPr>
            </a:lvl9pPr>
          </a:lstStyle>
          <a:p>
            <a:pPr>
              <a:spcBef>
                <a:spcPct val="50000"/>
              </a:spcBef>
            </a:pPr>
            <a:r>
              <a:rPr lang="en-US" altLang="en-US" sz="3200">
                <a:solidFill>
                  <a:schemeClr val="bg1"/>
                </a:solidFill>
              </a:rPr>
              <a:t>Phase III Human Trials 2014/2015</a:t>
            </a:r>
            <a:r>
              <a:rPr lang="en-US" altLang="en-US" sz="3200">
                <a:solidFill>
                  <a:schemeClr val="bg1"/>
                </a:solidFill>
                <a:latin typeface="Arial Black" pitchFamily="34" charset="0"/>
              </a:rPr>
              <a:t> </a:t>
            </a:r>
          </a:p>
        </p:txBody>
      </p:sp>
      <p:sp>
        <p:nvSpPr>
          <p:cNvPr id="49167" name="Rectangle 16"/>
          <p:cNvSpPr>
            <a:spLocks noChangeArrowheads="1"/>
          </p:cNvSpPr>
          <p:nvPr/>
        </p:nvSpPr>
        <p:spPr bwMode="auto">
          <a:xfrm>
            <a:off x="428628" y="6323856"/>
            <a:ext cx="65" cy="15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spAutoFit/>
          </a:bodyPr>
          <a:lstStyle/>
          <a:p>
            <a:pPr algn="l" eaLnBrk="1" hangingPunct="1"/>
            <a:endParaRPr lang="en-US" altLang="en-US" sz="1000">
              <a:solidFill>
                <a:srgbClr val="000000"/>
              </a:solidFill>
            </a:endParaRPr>
          </a:p>
        </p:txBody>
      </p:sp>
      <p:sp>
        <p:nvSpPr>
          <p:cNvPr id="49168" name="Rectangle 17"/>
          <p:cNvSpPr>
            <a:spLocks noChangeArrowheads="1"/>
          </p:cNvSpPr>
          <p:nvPr/>
        </p:nvSpPr>
        <p:spPr bwMode="auto">
          <a:xfrm>
            <a:off x="1543050" y="6062669"/>
            <a:ext cx="5229225" cy="554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1" hangingPunct="1"/>
            <a:r>
              <a:rPr lang="en-US" altLang="en-US">
                <a:solidFill>
                  <a:schemeClr val="bg1"/>
                </a:solidFill>
              </a:rPr>
              <a:t>Cara Therapeutics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joceah_big_05280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57551" y="2149481"/>
            <a:ext cx="3500438" cy="465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8663" y="149231"/>
            <a:ext cx="9042400" cy="187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0180" name="Object 4"/>
          <p:cNvGraphicFramePr>
            <a:graphicFrameLocks noGrp="1" noChangeAspect="1"/>
          </p:cNvGraphicFramePr>
          <p:nvPr>
            <p:ph/>
          </p:nvPr>
        </p:nvGraphicFramePr>
        <p:xfrm>
          <a:off x="7772403" y="644531"/>
          <a:ext cx="1074738" cy="106363"/>
        </p:xfrm>
        <a:graphic>
          <a:graphicData uri="http://schemas.openxmlformats.org/presentationml/2006/ole">
            <p:oleObj spid="_x0000_s50231" name="CS ChemDraw Drawing" r:id="rId5" imgW="876240" imgH="96840"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10100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285750"/>
            <a:ext cx="41910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3" descr="h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1200" y="3621094"/>
            <a:ext cx="4200525"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4" descr="extrac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78441" y="3646488"/>
            <a:ext cx="4187825" cy="294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5" descr="P1010003"/>
          <p:cNvPicPr>
            <a:picLocks noGrp="1" noChangeAspect="1" noChangeArrowheads="1"/>
          </p:cNvPicPr>
          <p:nvPr>
            <p:ph sz="half" idx="1"/>
          </p:nvPr>
        </p:nvPicPr>
        <p:blipFill>
          <a:blip r:embed="rId5">
            <a:extLst>
              <a:ext uri="{28A0092B-C50C-407E-A947-70E740481C1C}">
                <a14:useLocalDpi xmlns:a14="http://schemas.microsoft.com/office/drawing/2010/main" xmlns="" val="0"/>
              </a:ext>
            </a:extLst>
          </a:blip>
          <a:srcRect/>
          <a:stretch>
            <a:fillRect/>
          </a:stretch>
        </p:blipFill>
        <p:spPr>
          <a:xfrm>
            <a:off x="714375" y="293691"/>
            <a:ext cx="4200525" cy="2974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10100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49841" y="338140"/>
            <a:ext cx="4441825"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7" name="Picture 3" descr="lyo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0225" y="360363"/>
            <a:ext cx="4243388" cy="293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8" name="Picture 4" descr="powd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8328" y="3484563"/>
            <a:ext cx="4216400" cy="31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5" descr="LCQ"/>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72067" y="3495681"/>
            <a:ext cx="4441825"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Lab test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2" y="781051"/>
            <a:ext cx="4436251" cy="2526506"/>
          </a:xfrm>
          <a:prstGeom prst="rect">
            <a:avLst/>
          </a:prstGeom>
          <a:noFill/>
          <a:extLst>
            <a:ext uri="{909E8E84-426E-40DD-AFC4-6F175D3DCCD1}">
              <a14:hiddenFill xmlns:a14="http://schemas.microsoft.com/office/drawing/2010/main" xmlns="">
                <a:solidFill>
                  <a:srgbClr val="FFFFFF"/>
                </a:solidFill>
              </a14:hiddenFill>
            </a:ext>
          </a:extLst>
        </p:spPr>
      </p:pic>
      <p:pic>
        <p:nvPicPr>
          <p:cNvPr id="54278" name="Picture 6" descr="Wistar ra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2" y="3704431"/>
            <a:ext cx="4436251" cy="267493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370" y="828680"/>
            <a:ext cx="4696085" cy="2478881"/>
          </a:xfrm>
          <a:prstGeom prst="rect">
            <a:avLst/>
          </a:prstGeom>
          <a:ln/>
          <a:extLst/>
        </p:spPr>
        <p:style>
          <a:lnRef idx="2">
            <a:schemeClr val="accent3"/>
          </a:lnRef>
          <a:fillRef idx="1">
            <a:schemeClr val="lt1"/>
          </a:fillRef>
          <a:effectRef idx="0">
            <a:schemeClr val="accent3"/>
          </a:effectRef>
          <a:fontRef idx="minor">
            <a:schemeClr val="dk1"/>
          </a:fontRef>
        </p:style>
      </p:pic>
      <p:pic>
        <p:nvPicPr>
          <p:cNvPr id="54280" name="Picture 8" descr="https://norgenbiotek.com/product_images/96well_filter_plates-4000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6370" y="3704431"/>
            <a:ext cx="4696085" cy="2674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5288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xmlns="" val="126102882"/>
              </p:ext>
            </p:extLst>
          </p:nvPr>
        </p:nvGraphicFramePr>
        <p:xfrm>
          <a:off x="2732091" y="1306517"/>
          <a:ext cx="7497762" cy="5030787"/>
        </p:xfrm>
        <a:graphic>
          <a:graphicData uri="http://schemas.openxmlformats.org/presentationml/2006/ole">
            <p:oleObj spid="_x0000_s6356" name="CS ChemDraw Drawing" r:id="rId4" imgW="7551360" imgH="5025960" progId="">
              <p:embed/>
            </p:oleObj>
          </a:graphicData>
        </a:graphic>
      </p:graphicFrame>
      <p:graphicFrame>
        <p:nvGraphicFramePr>
          <p:cNvPr id="6147" name="Object 3"/>
          <p:cNvGraphicFramePr>
            <a:graphicFrameLocks noChangeAspect="1"/>
          </p:cNvGraphicFramePr>
          <p:nvPr/>
        </p:nvGraphicFramePr>
        <p:xfrm>
          <a:off x="1" y="5078419"/>
          <a:ext cx="2574925" cy="954087"/>
        </p:xfrm>
        <a:graphic>
          <a:graphicData uri="http://schemas.openxmlformats.org/presentationml/2006/ole">
            <p:oleObj spid="_x0000_s6357" name="CS ChemDraw Drawing" r:id="rId5" imgW="1957680" imgH="672480" progId="">
              <p:embed/>
            </p:oleObj>
          </a:graphicData>
        </a:graphic>
      </p:graphicFrame>
      <p:pic>
        <p:nvPicPr>
          <p:cNvPr id="6148" name="Picture 4" descr="tbag2"/>
          <p:cNvPicPr>
            <a:picLocks noChangeAspect="1" noChangeArrowheads="1"/>
          </p:cNvPicPr>
          <p:nvPr/>
        </p:nvPicPr>
        <p:blipFill>
          <a:blip r:embed="rId6" cstate="print">
            <a:clrChange>
              <a:clrFrom>
                <a:srgbClr val="000000"/>
              </a:clrFrom>
              <a:clrTo>
                <a:srgbClr val="000000">
                  <a:alpha val="0"/>
                </a:srgbClr>
              </a:clrTo>
            </a:clrChange>
            <a:lum bright="100000" contrast="-100000"/>
            <a:grayscl/>
            <a:biLevel thresh="50000"/>
            <a:extLst>
              <a:ext uri="{28A0092B-C50C-407E-A947-70E740481C1C}">
                <a14:useLocalDpi xmlns:a14="http://schemas.microsoft.com/office/drawing/2010/main" xmlns="" val="0"/>
              </a:ext>
            </a:extLst>
          </a:blip>
          <a:srcRect/>
          <a:stretch>
            <a:fillRect/>
          </a:stretch>
        </p:blipFill>
        <p:spPr bwMode="black">
          <a:xfrm>
            <a:off x="3" y="1676400"/>
            <a:ext cx="2581275" cy="206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149" name="Object 5"/>
          <p:cNvGraphicFramePr>
            <a:graphicFrameLocks noChangeAspect="1"/>
          </p:cNvGraphicFramePr>
          <p:nvPr/>
        </p:nvGraphicFramePr>
        <p:xfrm>
          <a:off x="1181100" y="4191000"/>
          <a:ext cx="342900" cy="342900"/>
        </p:xfrm>
        <a:graphic>
          <a:graphicData uri="http://schemas.openxmlformats.org/presentationml/2006/ole">
            <p:oleObj spid="_x0000_s6358" name="CS ChemDraw Drawing" r:id="rId7" imgW="533880" imgH="533160" progId="">
              <p:embed/>
            </p:oleObj>
          </a:graphicData>
        </a:graphic>
      </p:graphicFrame>
      <p:graphicFrame>
        <p:nvGraphicFramePr>
          <p:cNvPr id="6150" name="Object 8"/>
          <p:cNvGraphicFramePr>
            <a:graphicFrameLocks noChangeAspect="1"/>
          </p:cNvGraphicFramePr>
          <p:nvPr/>
        </p:nvGraphicFramePr>
        <p:xfrm>
          <a:off x="1100140" y="252413"/>
          <a:ext cx="8012112" cy="635000"/>
        </p:xfrm>
        <a:graphic>
          <a:graphicData uri="http://schemas.openxmlformats.org/presentationml/2006/ole">
            <p:oleObj spid="_x0000_s6359" name="CS ChemDraw Drawing" r:id="rId8" imgW="8016240" imgH="635000"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19"/>
          <p:cNvGraphicFramePr>
            <a:graphicFrameLocks noChangeAspect="1"/>
          </p:cNvGraphicFramePr>
          <p:nvPr>
            <p:extLst>
              <p:ext uri="{D42A27DB-BD31-4B8C-83A1-F6EECF244321}">
                <p14:modId xmlns:p14="http://schemas.microsoft.com/office/powerpoint/2010/main" xmlns="" val="2765346744"/>
              </p:ext>
            </p:extLst>
          </p:nvPr>
        </p:nvGraphicFramePr>
        <p:xfrm>
          <a:off x="261938" y="706438"/>
          <a:ext cx="9815513" cy="512762"/>
        </p:xfrm>
        <a:graphic>
          <a:graphicData uri="http://schemas.openxmlformats.org/presentationml/2006/ole">
            <p:oleObj spid="_x0000_s53355" name="CS ChemDraw Drawing" r:id="rId3" imgW="6319520" imgH="330200" progId="">
              <p:embed/>
            </p:oleObj>
          </a:graphicData>
        </a:graphic>
      </p:graphicFrame>
      <p:graphicFrame>
        <p:nvGraphicFramePr>
          <p:cNvPr id="53251" name="Object 20"/>
          <p:cNvGraphicFramePr>
            <a:graphicFrameLocks noGrp="1" noChangeAspect="1"/>
          </p:cNvGraphicFramePr>
          <p:nvPr>
            <p:ph sz="half" idx="2"/>
            <p:extLst>
              <p:ext uri="{D42A27DB-BD31-4B8C-83A1-F6EECF244321}">
                <p14:modId xmlns:p14="http://schemas.microsoft.com/office/powerpoint/2010/main" xmlns="" val="2267135055"/>
              </p:ext>
            </p:extLst>
          </p:nvPr>
        </p:nvGraphicFramePr>
        <p:xfrm>
          <a:off x="138114" y="1562105"/>
          <a:ext cx="10015538" cy="3941763"/>
        </p:xfrm>
        <a:graphic>
          <a:graphicData uri="http://schemas.openxmlformats.org/presentationml/2006/ole">
            <p:oleObj spid="_x0000_s53356" name="CS ChemDraw Drawing" r:id="rId4" imgW="6764447" imgH="2662083" progId="">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1525" y="2090738"/>
            <a:ext cx="8829675" cy="4233862"/>
          </a:xfrm>
          <a:prstGeom prst="rect">
            <a:avLst/>
          </a:prstGeom>
          <a:solidFill>
            <a:schemeClr val="accent1">
              <a:alpha val="12000"/>
            </a:schemeClr>
          </a:solidFill>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prstClr val="white"/>
              </a:solidFill>
            </a:endParaRPr>
          </a:p>
        </p:txBody>
      </p:sp>
      <p:pic>
        <p:nvPicPr>
          <p:cNvPr id="131074" name="Picture 10"/>
          <p:cNvPicPr>
            <a:picLocks noChangeAspect="1" noChangeArrowheads="1"/>
          </p:cNvPicPr>
          <p:nvPr/>
        </p:nvPicPr>
        <p:blipFill>
          <a:blip r:embed="rId2"/>
          <a:srcRect/>
          <a:stretch>
            <a:fillRect/>
          </a:stretch>
        </p:blipFill>
        <p:spPr bwMode="auto">
          <a:xfrm>
            <a:off x="514350" y="304801"/>
            <a:ext cx="9258300" cy="1527175"/>
          </a:xfrm>
          <a:prstGeom prst="rect">
            <a:avLst/>
          </a:prstGeom>
          <a:noFill/>
          <a:ln w="9525">
            <a:noFill/>
            <a:miter lim="800000"/>
            <a:headEnd/>
            <a:tailEnd/>
          </a:ln>
        </p:spPr>
      </p:pic>
      <p:sp>
        <p:nvSpPr>
          <p:cNvPr id="131075" name="TextBox 1"/>
          <p:cNvSpPr txBox="1">
            <a:spLocks noChangeArrowheads="1"/>
          </p:cNvSpPr>
          <p:nvPr/>
        </p:nvSpPr>
        <p:spPr bwMode="auto">
          <a:xfrm>
            <a:off x="942975" y="5032375"/>
            <a:ext cx="3429000" cy="1462088"/>
          </a:xfrm>
          <a:prstGeom prst="rect">
            <a:avLst/>
          </a:prstGeom>
          <a:noFill/>
          <a:ln w="9525">
            <a:noFill/>
            <a:miter lim="800000"/>
            <a:headEnd/>
            <a:tailEnd/>
          </a:ln>
        </p:spPr>
        <p:txBody>
          <a:bodyPr>
            <a:spAutoFit/>
          </a:bodyPr>
          <a:lstStyle/>
          <a:p>
            <a:pPr algn="ctr"/>
            <a:r>
              <a:rPr lang="en-US" sz="1600" dirty="0">
                <a:solidFill>
                  <a:srgbClr val="FFFFFF"/>
                </a:solidFill>
              </a:rPr>
              <a:t/>
            </a:r>
            <a:br>
              <a:rPr lang="en-US" sz="1600" dirty="0">
                <a:solidFill>
                  <a:srgbClr val="FFFFFF"/>
                </a:solidFill>
              </a:rPr>
            </a:br>
            <a:r>
              <a:rPr lang="en-US" sz="1600" dirty="0">
                <a:solidFill>
                  <a:srgbClr val="FFFFFF"/>
                </a:solidFill>
              </a:rPr>
              <a:t>Headquarters</a:t>
            </a:r>
          </a:p>
          <a:p>
            <a:pPr algn="ctr"/>
            <a:r>
              <a:rPr lang="en-US" sz="1600" dirty="0">
                <a:solidFill>
                  <a:srgbClr val="FFFFFF"/>
                </a:solidFill>
              </a:rPr>
              <a:t>Florida Campus</a:t>
            </a:r>
          </a:p>
          <a:p>
            <a:pPr algn="ctr"/>
            <a:r>
              <a:rPr lang="en-US" sz="1600" dirty="0">
                <a:solidFill>
                  <a:srgbClr val="FFFFFF"/>
                </a:solidFill>
              </a:rPr>
              <a:t/>
            </a:r>
            <a:br>
              <a:rPr lang="en-US" sz="1600" dirty="0">
                <a:solidFill>
                  <a:srgbClr val="FFFFFF"/>
                </a:solidFill>
              </a:rPr>
            </a:br>
            <a:r>
              <a:rPr lang="en-US" sz="1600" dirty="0">
                <a:solidFill>
                  <a:srgbClr val="FFFFFF"/>
                </a:solidFill>
              </a:rPr>
              <a:t>Port St. Lucie, FL </a:t>
            </a:r>
            <a:br>
              <a:rPr lang="en-US" sz="1600" dirty="0">
                <a:solidFill>
                  <a:srgbClr val="FFFFFF"/>
                </a:solidFill>
              </a:rPr>
            </a:br>
            <a:endParaRPr lang="en-US" sz="900" dirty="0"/>
          </a:p>
        </p:txBody>
      </p:sp>
      <p:sp>
        <p:nvSpPr>
          <p:cNvPr id="131076" name="TextBox 2"/>
          <p:cNvSpPr txBox="1">
            <a:spLocks noChangeArrowheads="1"/>
          </p:cNvSpPr>
          <p:nvPr/>
        </p:nvSpPr>
        <p:spPr bwMode="auto">
          <a:xfrm>
            <a:off x="5623918" y="5229226"/>
            <a:ext cx="3634382" cy="1323975"/>
          </a:xfrm>
          <a:prstGeom prst="rect">
            <a:avLst/>
          </a:prstGeom>
          <a:noFill/>
          <a:ln w="9525">
            <a:noFill/>
            <a:miter lim="800000"/>
            <a:headEnd/>
            <a:tailEnd/>
          </a:ln>
        </p:spPr>
        <p:txBody>
          <a:bodyPr>
            <a:spAutoFit/>
          </a:bodyPr>
          <a:lstStyle/>
          <a:p>
            <a:pPr algn="ctr"/>
            <a:r>
              <a:rPr lang="en-US" sz="1600">
                <a:solidFill>
                  <a:srgbClr val="FFFFFF"/>
                </a:solidFill>
              </a:rPr>
              <a:t>California Campus</a:t>
            </a:r>
            <a:br>
              <a:rPr lang="en-US" sz="1600">
                <a:solidFill>
                  <a:srgbClr val="FFFFFF"/>
                </a:solidFill>
              </a:rPr>
            </a:br>
            <a:r>
              <a:rPr lang="en-US" sz="1600">
                <a:solidFill>
                  <a:srgbClr val="FFFFFF"/>
                </a:solidFill>
              </a:rPr>
              <a:t>3550 General Atomics Court </a:t>
            </a:r>
            <a:br>
              <a:rPr lang="en-US" sz="1600">
                <a:solidFill>
                  <a:srgbClr val="FFFFFF"/>
                </a:solidFill>
              </a:rPr>
            </a:br>
            <a:r>
              <a:rPr lang="en-US" sz="1600">
                <a:solidFill>
                  <a:srgbClr val="FFFFFF"/>
                </a:solidFill>
              </a:rPr>
              <a:t>San Diego, CA</a:t>
            </a:r>
            <a:br>
              <a:rPr lang="en-US" sz="1600">
                <a:solidFill>
                  <a:srgbClr val="FFFFFF"/>
                </a:solidFill>
              </a:rPr>
            </a:br>
            <a:r>
              <a:rPr lang="en-US" sz="1600">
                <a:solidFill>
                  <a:srgbClr val="FFFFFF"/>
                </a:solidFill>
              </a:rPr>
              <a:t/>
            </a:r>
            <a:br>
              <a:rPr lang="en-US" sz="1600">
                <a:solidFill>
                  <a:srgbClr val="FFFFFF"/>
                </a:solidFill>
              </a:rPr>
            </a:br>
            <a:endParaRPr lang="en-US" sz="1600">
              <a:solidFill>
                <a:srgbClr val="FFFFFF"/>
              </a:solidFill>
            </a:endParaRPr>
          </a:p>
        </p:txBody>
      </p:sp>
      <p:pic>
        <p:nvPicPr>
          <p:cNvPr id="7" name="Picture 5"/>
          <p:cNvPicPr>
            <a:picLocks noChangeAspect="1" noChangeArrowheads="1"/>
          </p:cNvPicPr>
          <p:nvPr/>
        </p:nvPicPr>
        <p:blipFill rotWithShape="1">
          <a:blip r:embed="rId3"/>
          <a:srcRect/>
          <a:stretch/>
        </p:blipFill>
        <p:spPr bwMode="auto">
          <a:xfrm>
            <a:off x="1159945" y="3352800"/>
            <a:ext cx="3726380" cy="1697038"/>
          </a:xfrm>
          <a:prstGeom prst="rect">
            <a:avLst/>
          </a:prstGeom>
          <a:ln>
            <a:noFill/>
          </a:ln>
          <a:effectLst>
            <a:outerShdw blurRad="292100" dist="139700" dir="2700000" algn="tl" rotWithShape="0">
              <a:srgbClr val="333333">
                <a:alpha val="65000"/>
              </a:srgbClr>
            </a:outerShdw>
          </a:effectLst>
          <a:extLst/>
        </p:spPr>
      </p:pic>
      <p:pic>
        <p:nvPicPr>
          <p:cNvPr id="8" name="Picture 7"/>
          <p:cNvPicPr>
            <a:picLocks noChangeAspect="1" noChangeArrowheads="1"/>
          </p:cNvPicPr>
          <p:nvPr/>
        </p:nvPicPr>
        <p:blipFill rotWithShape="1">
          <a:blip r:embed="rId4"/>
          <a:srcRect/>
          <a:stretch/>
        </p:blipFill>
        <p:spPr bwMode="auto">
          <a:xfrm>
            <a:off x="5486400" y="3344862"/>
            <a:ext cx="3746085" cy="1697038"/>
          </a:xfrm>
          <a:prstGeom prst="rect">
            <a:avLst/>
          </a:prstGeom>
          <a:ln>
            <a:noFill/>
          </a:ln>
          <a:effectLst>
            <a:outerShdw blurRad="292100" dist="139700" dir="2700000" algn="tl" rotWithShape="0">
              <a:srgbClr val="333333">
                <a:alpha val="65000"/>
              </a:srgbClr>
            </a:outerShdw>
          </a:effectLst>
          <a:extLst/>
        </p:spPr>
      </p:pic>
      <p:sp>
        <p:nvSpPr>
          <p:cNvPr id="9" name="Rectangle 8"/>
          <p:cNvSpPr>
            <a:spLocks noChangeArrowheads="1"/>
          </p:cNvSpPr>
          <p:nvPr/>
        </p:nvSpPr>
        <p:spPr bwMode="auto">
          <a:xfrm>
            <a:off x="4217478" y="6305550"/>
            <a:ext cx="1852045" cy="400110"/>
          </a:xfrm>
          <a:prstGeom prst="rect">
            <a:avLst/>
          </a:prstGeom>
          <a:noFill/>
          <a:ln>
            <a:noFill/>
          </a:ln>
          <a:extLst/>
        </p:spPr>
        <p:txBody>
          <a:bodyPr wrap="none">
            <a:spAutoFit/>
          </a:bodyPr>
          <a:lstStyle/>
          <a:p>
            <a:pPr algn="ctr">
              <a:defRPr/>
            </a:pPr>
            <a:r>
              <a:rPr lang="en-US" sz="2000" b="0" dirty="0">
                <a:solidFill>
                  <a:prstClr val="white"/>
                </a:solidFill>
                <a:effectLst>
                  <a:outerShdw blurRad="38100" dist="38100" dir="2700000" algn="tl">
                    <a:srgbClr val="000000">
                      <a:alpha val="43137"/>
                    </a:srgbClr>
                  </a:outerShdw>
                </a:effectLst>
                <a:latin typeface="HelveticaNeueLT Std Med" pitchFamily="34" charset="0"/>
              </a:rPr>
              <a:t>www.tpims.org</a:t>
            </a:r>
          </a:p>
        </p:txBody>
      </p:sp>
      <p:sp>
        <p:nvSpPr>
          <p:cNvPr id="11" name="Rectangle 10"/>
          <p:cNvSpPr>
            <a:spLocks noChangeArrowheads="1"/>
          </p:cNvSpPr>
          <p:nvPr/>
        </p:nvSpPr>
        <p:spPr bwMode="auto">
          <a:xfrm>
            <a:off x="3600359" y="2362200"/>
            <a:ext cx="3011274" cy="769441"/>
          </a:xfrm>
          <a:prstGeom prst="rect">
            <a:avLst/>
          </a:prstGeom>
          <a:noFill/>
          <a:ln>
            <a:noFill/>
          </a:ln>
          <a:extLst/>
        </p:spPr>
        <p:txBody>
          <a:bodyPr wrap="none">
            <a:spAutoFit/>
          </a:bodyPr>
          <a:lstStyle/>
          <a:p>
            <a:pPr algn="ctr">
              <a:defRPr/>
            </a:pPr>
            <a:r>
              <a:rPr lang="en-US" sz="4400" b="0" dirty="0">
                <a:solidFill>
                  <a:prstClr val="white"/>
                </a:solidFill>
                <a:effectLst>
                  <a:outerShdw blurRad="38100" dist="38100" dir="2700000" algn="tl">
                    <a:srgbClr val="000000">
                      <a:alpha val="43137"/>
                    </a:srgbClr>
                  </a:outerShdw>
                </a:effectLst>
                <a:latin typeface="HelveticaNeueLT Std Med" pitchFamily="34" charset="0"/>
              </a:rPr>
              <a:t>Thank You!</a:t>
            </a:r>
          </a:p>
        </p:txBody>
      </p:sp>
      <p:sp>
        <p:nvSpPr>
          <p:cNvPr id="131081" name="Slide Number Placeholder 1"/>
          <p:cNvSpPr>
            <a:spLocks noGrp="1"/>
          </p:cNvSpPr>
          <p:nvPr>
            <p:ph type="sldNum" sz="quarter" idx="4294967295"/>
          </p:nvPr>
        </p:nvSpPr>
        <p:spPr bwMode="auto">
          <a:xfrm>
            <a:off x="7372350" y="6356351"/>
            <a:ext cx="2400300" cy="365125"/>
          </a:xfrm>
          <a:prstGeom prst="rect">
            <a:avLst/>
          </a:prstGeom>
          <a:noFill/>
          <a:ln>
            <a:miter lim="800000"/>
            <a:headEnd/>
            <a:tailEnd/>
          </a:ln>
        </p:spPr>
        <p:txBody>
          <a:bodyPr wrap="square" numCol="1" anchorCtr="0" compatLnSpc="1">
            <a:prstTxWarp prst="textNoShape">
              <a:avLst/>
            </a:prstTxWarp>
          </a:bodyPr>
          <a:lstStyle/>
          <a:p>
            <a:fld id="{C28ABF3A-8799-4CB9-A5D7-5FFD94E7CACF}" type="slidenum">
              <a:rPr lang="en-US" smtClean="0">
                <a:solidFill>
                  <a:srgbClr val="898989"/>
                </a:solidFill>
              </a:rPr>
              <a:pPr/>
              <a:t>51</a:t>
            </a:fld>
            <a:endParaRPr lang="en-US" smtClean="0">
              <a:solidFill>
                <a:srgbClr val="898989"/>
              </a:solidFill>
            </a:endParaRPr>
          </a:p>
        </p:txBody>
      </p:sp>
    </p:spTree>
    <p:extLst>
      <p:ext uri="{BB962C8B-B14F-4D97-AF65-F5344CB8AC3E}">
        <p14:creationId xmlns:p14="http://schemas.microsoft.com/office/powerpoint/2010/main" xmlns="" val="31774568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46" y="1316736"/>
            <a:ext cx="8743950" cy="816864"/>
          </a:xfrm>
        </p:spPr>
        <p:txBody>
          <a:bodyPr/>
          <a:lstStyle/>
          <a:p>
            <a:r>
              <a:rPr smtClean="0"/>
              <a:t> Let us meet again..</a:t>
            </a:r>
            <a:endParaRPr lang="en-US" dirty="0"/>
          </a:p>
        </p:txBody>
      </p:sp>
      <p:sp>
        <p:nvSpPr>
          <p:cNvPr id="3" name="Text Placeholder 2"/>
          <p:cNvSpPr>
            <a:spLocks noGrp="1"/>
          </p:cNvSpPr>
          <p:nvPr>
            <p:ph type="body" idx="1"/>
          </p:nvPr>
        </p:nvSpPr>
        <p:spPr>
          <a:xfrm>
            <a:off x="596646" y="2704664"/>
            <a:ext cx="8743950" cy="3772336"/>
          </a:xfrm>
        </p:spPr>
        <p:txBody>
          <a:bodyPr>
            <a:normAutofit/>
          </a:bodyPr>
          <a:lstStyle/>
          <a:p>
            <a:pPr algn="ctr"/>
            <a:r>
              <a:rPr lang="en-US" dirty="0" smtClean="0"/>
              <a:t>We welcome you to our future conferences of OMICS International</a:t>
            </a:r>
          </a:p>
          <a:p>
            <a:pPr algn="ctr"/>
            <a:r>
              <a:rPr lang="en-US" b="1" dirty="0" smtClean="0"/>
              <a:t>2</a:t>
            </a:r>
            <a:r>
              <a:rPr lang="en-US" b="1" baseline="30000" dirty="0" smtClean="0"/>
              <a:t>nd</a:t>
            </a:r>
            <a:r>
              <a:rPr lang="en-US" b="1" dirty="0" smtClean="0"/>
              <a:t> International Conference and Expo </a:t>
            </a:r>
            <a:br>
              <a:rPr lang="en-US" b="1" dirty="0" smtClean="0"/>
            </a:br>
            <a:r>
              <a:rPr lang="en-US" b="1" dirty="0" smtClean="0"/>
              <a:t>on </a:t>
            </a:r>
          </a:p>
          <a:p>
            <a:pPr algn="ctr"/>
            <a:r>
              <a:rPr lang="en-US" b="1" dirty="0" smtClean="0"/>
              <a:t>Drug Discovery &amp; Designing </a:t>
            </a:r>
          </a:p>
          <a:p>
            <a:pPr algn="ctr"/>
            <a:r>
              <a:rPr lang="en-US" dirty="0" smtClean="0"/>
              <a:t>On</a:t>
            </a:r>
          </a:p>
          <a:p>
            <a:pPr algn="ctr"/>
            <a:r>
              <a:rPr lang="en-US" dirty="0" smtClean="0"/>
              <a:t> </a:t>
            </a:r>
            <a:r>
              <a:rPr lang="en-US" b="1" dirty="0" smtClean="0"/>
              <a:t>October -31 November-02, 2016 </a:t>
            </a:r>
            <a:r>
              <a:rPr lang="en-US" dirty="0" smtClean="0"/>
              <a:t>at </a:t>
            </a:r>
            <a:r>
              <a:rPr lang="en-US" b="1" dirty="0" smtClean="0"/>
              <a:t>Istanbul, Turkey</a:t>
            </a:r>
          </a:p>
          <a:p>
            <a:endParaRPr lang="en-US" dirty="0" smtClean="0">
              <a:hlinkClick r:id="rId2"/>
            </a:endParaRPr>
          </a:p>
          <a:p>
            <a:r>
              <a:rPr lang="en-US" dirty="0" smtClean="0">
                <a:hlinkClick r:id="rId2"/>
              </a:rPr>
              <a:t>http://drug-discovery.pharmaceuticalconferences.com/</a:t>
            </a:r>
            <a:endParaRPr lang="en-US" dirty="0" smtClean="0"/>
          </a:p>
          <a:p>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781050" y="1563688"/>
          <a:ext cx="8515350" cy="4603750"/>
        </p:xfrm>
        <a:graphic>
          <a:graphicData uri="http://schemas.openxmlformats.org/presentationml/2006/ole">
            <p:oleObj spid="_x0000_s7275" name="CS ChemDraw Drawing" r:id="rId4" imgW="4475480" imgH="2418080" progId="">
              <p:embed/>
            </p:oleObj>
          </a:graphicData>
        </a:graphic>
      </p:graphicFrame>
      <p:graphicFrame>
        <p:nvGraphicFramePr>
          <p:cNvPr id="7171" name="Object 3"/>
          <p:cNvGraphicFramePr>
            <a:graphicFrameLocks noChangeAspect="1"/>
          </p:cNvGraphicFramePr>
          <p:nvPr/>
        </p:nvGraphicFramePr>
        <p:xfrm>
          <a:off x="528637" y="552450"/>
          <a:ext cx="9080501" cy="419100"/>
        </p:xfrm>
        <a:graphic>
          <a:graphicData uri="http://schemas.openxmlformats.org/presentationml/2006/ole">
            <p:oleObj spid="_x0000_s7276" name="CS ChemDraw Drawing" r:id="rId5" imgW="4127500" imgH="190500" progId="">
              <p:embed/>
            </p:oleObj>
          </a:graphicData>
        </a:graphic>
      </p:graphicFrame>
      <p:sp>
        <p:nvSpPr>
          <p:cNvPr id="7172" name="Rectangle 1"/>
          <p:cNvSpPr>
            <a:spLocks noChangeArrowheads="1"/>
          </p:cNvSpPr>
          <p:nvPr/>
        </p:nvSpPr>
        <p:spPr bwMode="auto">
          <a:xfrm>
            <a:off x="5010150" y="6353175"/>
            <a:ext cx="5143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t>J. Org. Chem</a:t>
            </a:r>
            <a:r>
              <a:rPr lang="en-US" sz="1600"/>
              <a:t>. 2004, 69:3603-3609.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2" y="1876425"/>
          <a:ext cx="10052051" cy="3468688"/>
        </p:xfrm>
        <a:graphic>
          <a:graphicData uri="http://schemas.openxmlformats.org/presentationml/2006/ole">
            <p:oleObj spid="_x0000_s56328" name="CS ChemDraw Drawing" r:id="rId3" imgW="7520760" imgH="2594880" progId="">
              <p:embed/>
            </p:oleObj>
          </a:graphicData>
        </a:graphic>
      </p:graphicFrame>
      <p:graphicFrame>
        <p:nvGraphicFramePr>
          <p:cNvPr id="8195" name="Object 5"/>
          <p:cNvGraphicFramePr>
            <a:graphicFrameLocks noChangeAspect="1"/>
          </p:cNvGraphicFramePr>
          <p:nvPr/>
        </p:nvGraphicFramePr>
        <p:xfrm>
          <a:off x="528637" y="552450"/>
          <a:ext cx="9080501" cy="419100"/>
        </p:xfrm>
        <a:graphic>
          <a:graphicData uri="http://schemas.openxmlformats.org/presentationml/2006/ole">
            <p:oleObj spid="_x0000_s56329" name="CS ChemDraw Drawing" r:id="rId4" imgW="4127500" imgH="190500" progId="">
              <p:embed/>
            </p:oleObj>
          </a:graphicData>
        </a:graphic>
      </p:graphicFrame>
      <p:sp>
        <p:nvSpPr>
          <p:cNvPr id="8196" name="Rectangle 1"/>
          <p:cNvSpPr>
            <a:spLocks noChangeArrowheads="1"/>
          </p:cNvSpPr>
          <p:nvPr/>
        </p:nvSpPr>
        <p:spPr bwMode="auto">
          <a:xfrm>
            <a:off x="5010150" y="5872163"/>
            <a:ext cx="5143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dirty="0"/>
              <a:t>J. Org. Chem</a:t>
            </a:r>
            <a:r>
              <a:rPr lang="en-US" sz="1600" dirty="0"/>
              <a:t>. 2004, 69:3603-3609.</a:t>
            </a:r>
          </a:p>
        </p:txBody>
      </p:sp>
    </p:spTree>
    <p:extLst>
      <p:ext uri="{BB962C8B-B14F-4D97-AF65-F5344CB8AC3E}">
        <p14:creationId xmlns:p14="http://schemas.microsoft.com/office/powerpoint/2010/main" xmlns="" val="1610402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9"/>
          <p:cNvGraphicFramePr>
            <a:graphicFrameLocks noChangeAspect="1"/>
          </p:cNvGraphicFramePr>
          <p:nvPr/>
        </p:nvGraphicFramePr>
        <p:xfrm>
          <a:off x="1900240" y="377828"/>
          <a:ext cx="6069012" cy="1014413"/>
        </p:xfrm>
        <a:graphic>
          <a:graphicData uri="http://schemas.openxmlformats.org/presentationml/2006/ole">
            <p:oleObj spid="_x0000_s9279" name="CS ChemDraw Drawing" r:id="rId4" imgW="5080680" imgH="848520" progId="">
              <p:embed/>
            </p:oleObj>
          </a:graphicData>
        </a:graphic>
      </p:graphicFrame>
      <p:pic>
        <p:nvPicPr>
          <p:cNvPr id="9228"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550" y="1467352"/>
            <a:ext cx="8305800" cy="5276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sz="half" idx="1"/>
          </p:nvPr>
        </p:nvGraphicFramePr>
        <p:xfrm>
          <a:off x="642938" y="1290638"/>
          <a:ext cx="8915400" cy="4794250"/>
        </p:xfrm>
        <a:graphic>
          <a:graphicData uri="http://schemas.openxmlformats.org/presentationml/2006/ole">
            <p:oleObj spid="_x0000_s10346" name="CS ChemDraw Drawing" r:id="rId4" imgW="6116040" imgH="3288240" progId="">
              <p:embed/>
            </p:oleObj>
          </a:graphicData>
        </a:graphic>
      </p:graphicFrame>
      <p:graphicFrame>
        <p:nvGraphicFramePr>
          <p:cNvPr id="10243" name="Object 3"/>
          <p:cNvGraphicFramePr>
            <a:graphicFrameLocks noGrp="1" noChangeAspect="1"/>
          </p:cNvGraphicFramePr>
          <p:nvPr>
            <p:ph sz="half" idx="2"/>
          </p:nvPr>
        </p:nvGraphicFramePr>
        <p:xfrm>
          <a:off x="438152" y="441325"/>
          <a:ext cx="9385300" cy="319088"/>
        </p:xfrm>
        <a:graphic>
          <a:graphicData uri="http://schemas.openxmlformats.org/presentationml/2006/ole">
            <p:oleObj spid="_x0000_s10347" name="CS ChemDraw Drawing" r:id="rId5" imgW="5552440" imgH="18796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808080"/>
        </a:dk1>
        <a:lt1>
          <a:srgbClr val="FFFFFF"/>
        </a:lt1>
        <a:dk2>
          <a:srgbClr val="000000"/>
        </a:dk2>
        <a:lt2>
          <a:srgbClr val="FFFF00"/>
        </a:lt2>
        <a:accent1>
          <a:srgbClr val="66A6A6"/>
        </a:accent1>
        <a:accent2>
          <a:srgbClr val="3333CC"/>
        </a:accent2>
        <a:accent3>
          <a:srgbClr val="AAAAAA"/>
        </a:accent3>
        <a:accent4>
          <a:srgbClr val="DADADA"/>
        </a:accent4>
        <a:accent5>
          <a:srgbClr val="B8D0D0"/>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27731</TotalTime>
  <Words>1115</Words>
  <Application>Microsoft Office PowerPoint</Application>
  <PresentationFormat>35mm Slides</PresentationFormat>
  <Paragraphs>166</Paragraphs>
  <Slides>52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Default Design</vt:lpstr>
      <vt:lpstr>CS ChemDraw Drawing</vt:lpstr>
      <vt:lpstr>Picture</vt:lpstr>
      <vt:lpstr> About OMICS Group</vt:lpstr>
      <vt:lpstr> OMICS International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Positional Scanning:  Tetra-Peptide Library</vt:lpstr>
      <vt:lpstr>Slide 43</vt:lpstr>
      <vt:lpstr>Kappa Receptor Binding Assay</vt:lpstr>
      <vt:lpstr>Slide 45</vt:lpstr>
      <vt:lpstr>Slide 46</vt:lpstr>
      <vt:lpstr>Slide 47</vt:lpstr>
      <vt:lpstr>Slide 48</vt:lpstr>
      <vt:lpstr>Slide 49</vt:lpstr>
      <vt:lpstr>Slide 50</vt:lpstr>
      <vt:lpstr>Slide 51</vt:lpstr>
      <vt:lpstr> Let us meet again..</vt:lpstr>
    </vt:vector>
  </TitlesOfParts>
  <Company>Power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Power User</dc:creator>
  <cp:lastModifiedBy>faizi Siraj</cp:lastModifiedBy>
  <cp:revision>406</cp:revision>
  <cp:lastPrinted>2015-02-17T20:56:40Z</cp:lastPrinted>
  <dcterms:created xsi:type="dcterms:W3CDTF">1998-04-27T18:00:41Z</dcterms:created>
  <dcterms:modified xsi:type="dcterms:W3CDTF">2015-08-26T08:00:15Z</dcterms:modified>
</cp:coreProperties>
</file>