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1"/>
  </p:sldMasterIdLst>
  <p:notesMasterIdLst>
    <p:notesMasterId r:id="rId47"/>
  </p:notesMasterIdLst>
  <p:sldIdLst>
    <p:sldId id="256" r:id="rId2"/>
    <p:sldId id="263" r:id="rId3"/>
    <p:sldId id="262" r:id="rId4"/>
    <p:sldId id="264" r:id="rId5"/>
    <p:sldId id="355" r:id="rId6"/>
    <p:sldId id="285" r:id="rId7"/>
    <p:sldId id="286" r:id="rId8"/>
    <p:sldId id="287" r:id="rId9"/>
    <p:sldId id="288" r:id="rId10"/>
    <p:sldId id="291" r:id="rId11"/>
    <p:sldId id="292" r:id="rId12"/>
    <p:sldId id="289" r:id="rId13"/>
    <p:sldId id="258" r:id="rId14"/>
    <p:sldId id="293" r:id="rId15"/>
    <p:sldId id="259" r:id="rId16"/>
    <p:sldId id="331" r:id="rId17"/>
    <p:sldId id="298" r:id="rId18"/>
    <p:sldId id="332" r:id="rId19"/>
    <p:sldId id="333" r:id="rId20"/>
    <p:sldId id="334" r:id="rId21"/>
    <p:sldId id="335" r:id="rId22"/>
    <p:sldId id="336" r:id="rId23"/>
    <p:sldId id="337" r:id="rId24"/>
    <p:sldId id="339" r:id="rId25"/>
    <p:sldId id="340" r:id="rId26"/>
    <p:sldId id="341" r:id="rId27"/>
    <p:sldId id="260" r:id="rId28"/>
    <p:sldId id="345" r:id="rId29"/>
    <p:sldId id="342" r:id="rId30"/>
    <p:sldId id="343" r:id="rId31"/>
    <p:sldId id="344" r:id="rId32"/>
    <p:sldId id="346" r:id="rId33"/>
    <p:sldId id="347" r:id="rId34"/>
    <p:sldId id="348" r:id="rId35"/>
    <p:sldId id="349" r:id="rId36"/>
    <p:sldId id="350" r:id="rId37"/>
    <p:sldId id="352" r:id="rId38"/>
    <p:sldId id="353" r:id="rId39"/>
    <p:sldId id="354" r:id="rId40"/>
    <p:sldId id="265" r:id="rId41"/>
    <p:sldId id="266" r:id="rId42"/>
    <p:sldId id="271" r:id="rId43"/>
    <p:sldId id="319" r:id="rId44"/>
    <p:sldId id="322" r:id="rId45"/>
    <p:sldId id="351" r:id="rId46"/>
  </p:sldIdLst>
  <p:sldSz cx="9144000" cy="6858000" type="screen4x3"/>
  <p:notesSz cx="7315200" cy="9601200"/>
  <p:custDataLst>
    <p:tags r:id="rId48"/>
  </p:custDataLst>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531" autoAdjust="0"/>
  </p:normalViewPr>
  <p:slideViewPr>
    <p:cSldViewPr snapToGrid="0" snapToObjects="1">
      <p:cViewPr varScale="1">
        <p:scale>
          <a:sx n="68" d="100"/>
          <a:sy n="68" d="100"/>
        </p:scale>
        <p:origin x="-1548" y="-90"/>
      </p:cViewPr>
      <p:guideLst>
        <p:guide orient="horz" pos="2160"/>
        <p:guide pos="2880"/>
      </p:guideLst>
    </p:cSldViewPr>
  </p:slideViewPr>
  <p:notesTextViewPr>
    <p:cViewPr>
      <p:scale>
        <a:sx n="100" d="100"/>
        <a:sy n="100" d="100"/>
      </p:scale>
      <p:origin x="0" y="0"/>
    </p:cViewPr>
  </p:notesTextViewPr>
  <p:sorterViewPr>
    <p:cViewPr>
      <p:scale>
        <a:sx n="145" d="100"/>
        <a:sy n="145" d="100"/>
      </p:scale>
      <p:origin x="0" y="-26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8E9BC0-CA86-8B44-AE9A-8A9BB00569E1}" type="doc">
      <dgm:prSet loTypeId="urn:microsoft.com/office/officeart/2005/8/layout/cycle3" loCatId="" qsTypeId="urn:microsoft.com/office/officeart/2005/8/quickstyle/simple5" qsCatId="simple" csTypeId="urn:microsoft.com/office/officeart/2005/8/colors/accent2_2" csCatId="accent2" phldr="1"/>
      <dgm:spPr/>
      <dgm:t>
        <a:bodyPr/>
        <a:lstStyle/>
        <a:p>
          <a:endParaRPr lang="en-US"/>
        </a:p>
      </dgm:t>
    </dgm:pt>
    <dgm:pt modelId="{3571043C-67DE-054D-A650-5AF91654E9D1}">
      <dgm:prSet phldrT="[Text]"/>
      <dgm:spPr/>
      <dgm:t>
        <a:bodyPr/>
        <a:lstStyle/>
        <a:p>
          <a:r>
            <a:rPr lang="en-US" dirty="0" smtClean="0">
              <a:solidFill>
                <a:schemeClr val="tx1"/>
              </a:solidFill>
            </a:rPr>
            <a:t>Obesity</a:t>
          </a:r>
          <a:endParaRPr lang="en-US" dirty="0">
            <a:solidFill>
              <a:schemeClr val="tx1"/>
            </a:solidFill>
          </a:endParaRPr>
        </a:p>
      </dgm:t>
    </dgm:pt>
    <dgm:pt modelId="{968B4DBA-A3A9-3844-82EE-7229118BEEC8}" type="parTrans" cxnId="{FC758028-886C-054D-9CFC-6CA6AFA73D46}">
      <dgm:prSet/>
      <dgm:spPr/>
      <dgm:t>
        <a:bodyPr/>
        <a:lstStyle/>
        <a:p>
          <a:endParaRPr lang="en-US">
            <a:solidFill>
              <a:schemeClr val="tx1"/>
            </a:solidFill>
          </a:endParaRPr>
        </a:p>
      </dgm:t>
    </dgm:pt>
    <dgm:pt modelId="{A209F43C-5577-5044-B6CE-0494D4D8C362}" type="sibTrans" cxnId="{FC758028-886C-054D-9CFC-6CA6AFA73D46}">
      <dgm:prSet/>
      <dgm:spPr/>
      <dgm:t>
        <a:bodyPr/>
        <a:lstStyle/>
        <a:p>
          <a:endParaRPr lang="en-US">
            <a:solidFill>
              <a:schemeClr val="tx1"/>
            </a:solidFill>
          </a:endParaRPr>
        </a:p>
      </dgm:t>
    </dgm:pt>
    <dgm:pt modelId="{8688EFBD-E5C3-964D-B2A6-E5531D248275}">
      <dgm:prSet phldrT="[Text]"/>
      <dgm:spPr/>
      <dgm:t>
        <a:bodyPr/>
        <a:lstStyle/>
        <a:p>
          <a:r>
            <a:rPr lang="en-US" dirty="0" smtClean="0">
              <a:solidFill>
                <a:schemeClr val="tx1"/>
              </a:solidFill>
            </a:rPr>
            <a:t>Development of Co-morbidities</a:t>
          </a:r>
          <a:endParaRPr lang="en-US" dirty="0">
            <a:solidFill>
              <a:schemeClr val="tx1"/>
            </a:solidFill>
          </a:endParaRPr>
        </a:p>
      </dgm:t>
    </dgm:pt>
    <dgm:pt modelId="{70550404-9060-8D49-8EAC-90309B202087}" type="parTrans" cxnId="{925E56D1-D4F6-4145-99D9-86CB1D68FEE6}">
      <dgm:prSet/>
      <dgm:spPr/>
      <dgm:t>
        <a:bodyPr/>
        <a:lstStyle/>
        <a:p>
          <a:endParaRPr lang="en-US">
            <a:solidFill>
              <a:schemeClr val="tx1"/>
            </a:solidFill>
          </a:endParaRPr>
        </a:p>
      </dgm:t>
    </dgm:pt>
    <dgm:pt modelId="{D06467BB-49CC-894E-B852-127A4635E47F}" type="sibTrans" cxnId="{925E56D1-D4F6-4145-99D9-86CB1D68FEE6}">
      <dgm:prSet/>
      <dgm:spPr/>
      <dgm:t>
        <a:bodyPr/>
        <a:lstStyle/>
        <a:p>
          <a:endParaRPr lang="en-US">
            <a:solidFill>
              <a:schemeClr val="tx1"/>
            </a:solidFill>
          </a:endParaRPr>
        </a:p>
      </dgm:t>
    </dgm:pt>
    <dgm:pt modelId="{6D0628AE-9880-134A-99ED-BF590767BEE7}">
      <dgm:prSet phldrT="[Text]"/>
      <dgm:spPr/>
      <dgm:t>
        <a:bodyPr/>
        <a:lstStyle/>
        <a:p>
          <a:r>
            <a:rPr lang="en-US" dirty="0" smtClean="0">
              <a:solidFill>
                <a:schemeClr val="tx1"/>
              </a:solidFill>
            </a:rPr>
            <a:t>Health care Utilization increased</a:t>
          </a:r>
          <a:endParaRPr lang="en-US" dirty="0">
            <a:solidFill>
              <a:schemeClr val="tx1"/>
            </a:solidFill>
          </a:endParaRPr>
        </a:p>
      </dgm:t>
    </dgm:pt>
    <dgm:pt modelId="{4FC983E8-B212-704B-A123-93973530EF83}" type="parTrans" cxnId="{16876599-9C77-6242-A39A-2FCA6B9B009B}">
      <dgm:prSet/>
      <dgm:spPr/>
      <dgm:t>
        <a:bodyPr/>
        <a:lstStyle/>
        <a:p>
          <a:endParaRPr lang="en-US">
            <a:solidFill>
              <a:schemeClr val="tx1"/>
            </a:solidFill>
          </a:endParaRPr>
        </a:p>
      </dgm:t>
    </dgm:pt>
    <dgm:pt modelId="{E9664928-CD3B-3341-9C46-CCAEB92D222F}" type="sibTrans" cxnId="{16876599-9C77-6242-A39A-2FCA6B9B009B}">
      <dgm:prSet/>
      <dgm:spPr/>
      <dgm:t>
        <a:bodyPr/>
        <a:lstStyle/>
        <a:p>
          <a:endParaRPr lang="en-US">
            <a:solidFill>
              <a:schemeClr val="tx1"/>
            </a:solidFill>
          </a:endParaRPr>
        </a:p>
      </dgm:t>
    </dgm:pt>
    <dgm:pt modelId="{393B82C5-F7CD-2441-AB49-F9D2A0F2D6FF}">
      <dgm:prSet phldrT="[Text]"/>
      <dgm:spPr/>
      <dgm:t>
        <a:bodyPr/>
        <a:lstStyle/>
        <a:p>
          <a:r>
            <a:rPr lang="en-US" dirty="0" smtClean="0">
              <a:solidFill>
                <a:schemeClr val="tx1"/>
              </a:solidFill>
            </a:rPr>
            <a:t>Faced with Weight Bias/Stigma</a:t>
          </a:r>
          <a:endParaRPr lang="en-US" dirty="0">
            <a:solidFill>
              <a:schemeClr val="tx1"/>
            </a:solidFill>
          </a:endParaRPr>
        </a:p>
      </dgm:t>
    </dgm:pt>
    <dgm:pt modelId="{D092C87A-8EC7-9646-86BF-A67B0DF7A24D}" type="parTrans" cxnId="{9FD6D1F5-EBB3-D748-8B47-B34F1F40F208}">
      <dgm:prSet/>
      <dgm:spPr/>
      <dgm:t>
        <a:bodyPr/>
        <a:lstStyle/>
        <a:p>
          <a:endParaRPr lang="en-US">
            <a:solidFill>
              <a:schemeClr val="tx1"/>
            </a:solidFill>
          </a:endParaRPr>
        </a:p>
      </dgm:t>
    </dgm:pt>
    <dgm:pt modelId="{95362FA1-C953-B040-A428-C9DE426A876C}" type="sibTrans" cxnId="{9FD6D1F5-EBB3-D748-8B47-B34F1F40F208}">
      <dgm:prSet/>
      <dgm:spPr/>
      <dgm:t>
        <a:bodyPr/>
        <a:lstStyle/>
        <a:p>
          <a:endParaRPr lang="en-US">
            <a:solidFill>
              <a:schemeClr val="tx1"/>
            </a:solidFill>
          </a:endParaRPr>
        </a:p>
      </dgm:t>
    </dgm:pt>
    <dgm:pt modelId="{9125C394-6F14-3449-8062-862EEC175CBE}">
      <dgm:prSet phldrT="[Text]"/>
      <dgm:spPr/>
      <dgm:t>
        <a:bodyPr/>
        <a:lstStyle/>
        <a:p>
          <a:r>
            <a:rPr lang="en-US" dirty="0" smtClean="0">
              <a:solidFill>
                <a:schemeClr val="tx1"/>
              </a:solidFill>
            </a:rPr>
            <a:t>Underutilization of health care</a:t>
          </a:r>
          <a:endParaRPr lang="en-US" dirty="0">
            <a:solidFill>
              <a:schemeClr val="tx1"/>
            </a:solidFill>
          </a:endParaRPr>
        </a:p>
      </dgm:t>
    </dgm:pt>
    <dgm:pt modelId="{14E36D76-14E8-1546-9F5E-E9AADB299452}" type="parTrans" cxnId="{2CB372E7-4252-B845-AA9B-DFEEEBC5FD6F}">
      <dgm:prSet/>
      <dgm:spPr/>
      <dgm:t>
        <a:bodyPr/>
        <a:lstStyle/>
        <a:p>
          <a:endParaRPr lang="en-US">
            <a:solidFill>
              <a:schemeClr val="tx1"/>
            </a:solidFill>
          </a:endParaRPr>
        </a:p>
      </dgm:t>
    </dgm:pt>
    <dgm:pt modelId="{2997717D-9CF6-8D4F-B7FC-BDDB5E214278}" type="sibTrans" cxnId="{2CB372E7-4252-B845-AA9B-DFEEEBC5FD6F}">
      <dgm:prSet/>
      <dgm:spPr/>
      <dgm:t>
        <a:bodyPr/>
        <a:lstStyle/>
        <a:p>
          <a:endParaRPr lang="en-US">
            <a:solidFill>
              <a:schemeClr val="tx1"/>
            </a:solidFill>
          </a:endParaRPr>
        </a:p>
      </dgm:t>
    </dgm:pt>
    <dgm:pt modelId="{92BFA313-F876-DC49-85DD-AAC1CFFE83AB}">
      <dgm:prSet phldrT="[Text]"/>
      <dgm:spPr/>
      <dgm:t>
        <a:bodyPr/>
        <a:lstStyle/>
        <a:p>
          <a:r>
            <a:rPr lang="en-US" dirty="0" smtClean="0">
              <a:solidFill>
                <a:schemeClr val="tx1"/>
              </a:solidFill>
            </a:rPr>
            <a:t>Poor self care and unhealthy behaviors</a:t>
          </a:r>
          <a:endParaRPr lang="en-US" dirty="0">
            <a:solidFill>
              <a:schemeClr val="tx1"/>
            </a:solidFill>
          </a:endParaRPr>
        </a:p>
      </dgm:t>
    </dgm:pt>
    <dgm:pt modelId="{312A94B0-C50B-6245-8047-6666EA8D6D00}" type="parTrans" cxnId="{0F8537C8-B33A-424D-8A86-33CAEEF15FEB}">
      <dgm:prSet/>
      <dgm:spPr/>
      <dgm:t>
        <a:bodyPr/>
        <a:lstStyle/>
        <a:p>
          <a:endParaRPr lang="en-US">
            <a:solidFill>
              <a:schemeClr val="tx1"/>
            </a:solidFill>
          </a:endParaRPr>
        </a:p>
      </dgm:t>
    </dgm:pt>
    <dgm:pt modelId="{6C38FDE2-FBD8-8C45-B2ED-31DD978024FD}" type="sibTrans" cxnId="{0F8537C8-B33A-424D-8A86-33CAEEF15FEB}">
      <dgm:prSet/>
      <dgm:spPr/>
      <dgm:t>
        <a:bodyPr/>
        <a:lstStyle/>
        <a:p>
          <a:endParaRPr lang="en-US">
            <a:solidFill>
              <a:schemeClr val="tx1"/>
            </a:solidFill>
          </a:endParaRPr>
        </a:p>
      </dgm:t>
    </dgm:pt>
    <dgm:pt modelId="{A8CC8B7B-A92D-8A4B-9288-B87381C2E3FC}" type="pres">
      <dgm:prSet presAssocID="{7F8E9BC0-CA86-8B44-AE9A-8A9BB00569E1}" presName="Name0" presStyleCnt="0">
        <dgm:presLayoutVars>
          <dgm:dir/>
          <dgm:resizeHandles val="exact"/>
        </dgm:presLayoutVars>
      </dgm:prSet>
      <dgm:spPr/>
      <dgm:t>
        <a:bodyPr/>
        <a:lstStyle/>
        <a:p>
          <a:endParaRPr lang="en-US"/>
        </a:p>
      </dgm:t>
    </dgm:pt>
    <dgm:pt modelId="{071807E3-0D71-074C-B0CB-E6D2734ED6FA}" type="pres">
      <dgm:prSet presAssocID="{7F8E9BC0-CA86-8B44-AE9A-8A9BB00569E1}" presName="cycle" presStyleCnt="0"/>
      <dgm:spPr/>
    </dgm:pt>
    <dgm:pt modelId="{68DFC714-9BA5-3B4A-9B91-C55B7F49D253}" type="pres">
      <dgm:prSet presAssocID="{3571043C-67DE-054D-A650-5AF91654E9D1}" presName="nodeFirstNode" presStyleLbl="node1" presStyleIdx="0" presStyleCnt="6">
        <dgm:presLayoutVars>
          <dgm:bulletEnabled val="1"/>
        </dgm:presLayoutVars>
      </dgm:prSet>
      <dgm:spPr/>
      <dgm:t>
        <a:bodyPr/>
        <a:lstStyle/>
        <a:p>
          <a:endParaRPr lang="en-US"/>
        </a:p>
      </dgm:t>
    </dgm:pt>
    <dgm:pt modelId="{A70BABA4-4F56-F54B-8CF0-7E1742016F61}" type="pres">
      <dgm:prSet presAssocID="{A209F43C-5577-5044-B6CE-0494D4D8C362}" presName="sibTransFirstNode" presStyleLbl="bgShp" presStyleIdx="0" presStyleCnt="1"/>
      <dgm:spPr/>
      <dgm:t>
        <a:bodyPr/>
        <a:lstStyle/>
        <a:p>
          <a:endParaRPr lang="en-US"/>
        </a:p>
      </dgm:t>
    </dgm:pt>
    <dgm:pt modelId="{0D6CAD9E-B2F5-4445-AC93-62ED3127B5E6}" type="pres">
      <dgm:prSet presAssocID="{8688EFBD-E5C3-964D-B2A6-E5531D248275}" presName="nodeFollowingNodes" presStyleLbl="node1" presStyleIdx="1" presStyleCnt="6">
        <dgm:presLayoutVars>
          <dgm:bulletEnabled val="1"/>
        </dgm:presLayoutVars>
      </dgm:prSet>
      <dgm:spPr/>
      <dgm:t>
        <a:bodyPr/>
        <a:lstStyle/>
        <a:p>
          <a:endParaRPr lang="en-US"/>
        </a:p>
      </dgm:t>
    </dgm:pt>
    <dgm:pt modelId="{FAB21039-DC27-3045-B0FA-AD3420144CA7}" type="pres">
      <dgm:prSet presAssocID="{6D0628AE-9880-134A-99ED-BF590767BEE7}" presName="nodeFollowingNodes" presStyleLbl="node1" presStyleIdx="2" presStyleCnt="6">
        <dgm:presLayoutVars>
          <dgm:bulletEnabled val="1"/>
        </dgm:presLayoutVars>
      </dgm:prSet>
      <dgm:spPr/>
      <dgm:t>
        <a:bodyPr/>
        <a:lstStyle/>
        <a:p>
          <a:endParaRPr lang="en-US"/>
        </a:p>
      </dgm:t>
    </dgm:pt>
    <dgm:pt modelId="{D53E0515-8D0D-864D-9571-1CEB63FC30CD}" type="pres">
      <dgm:prSet presAssocID="{393B82C5-F7CD-2441-AB49-F9D2A0F2D6FF}" presName="nodeFollowingNodes" presStyleLbl="node1" presStyleIdx="3" presStyleCnt="6">
        <dgm:presLayoutVars>
          <dgm:bulletEnabled val="1"/>
        </dgm:presLayoutVars>
      </dgm:prSet>
      <dgm:spPr/>
      <dgm:t>
        <a:bodyPr/>
        <a:lstStyle/>
        <a:p>
          <a:endParaRPr lang="en-US"/>
        </a:p>
      </dgm:t>
    </dgm:pt>
    <dgm:pt modelId="{CFA157F5-0BDD-1E42-B922-62803F340325}" type="pres">
      <dgm:prSet presAssocID="{9125C394-6F14-3449-8062-862EEC175CBE}" presName="nodeFollowingNodes" presStyleLbl="node1" presStyleIdx="4" presStyleCnt="6">
        <dgm:presLayoutVars>
          <dgm:bulletEnabled val="1"/>
        </dgm:presLayoutVars>
      </dgm:prSet>
      <dgm:spPr/>
      <dgm:t>
        <a:bodyPr/>
        <a:lstStyle/>
        <a:p>
          <a:endParaRPr lang="en-US"/>
        </a:p>
      </dgm:t>
    </dgm:pt>
    <dgm:pt modelId="{3424D1FF-EE27-2742-AE99-2B8439A8814C}" type="pres">
      <dgm:prSet presAssocID="{92BFA313-F876-DC49-85DD-AAC1CFFE83AB}" presName="nodeFollowingNodes" presStyleLbl="node1" presStyleIdx="5" presStyleCnt="6">
        <dgm:presLayoutVars>
          <dgm:bulletEnabled val="1"/>
        </dgm:presLayoutVars>
      </dgm:prSet>
      <dgm:spPr/>
      <dgm:t>
        <a:bodyPr/>
        <a:lstStyle/>
        <a:p>
          <a:endParaRPr lang="en-US"/>
        </a:p>
      </dgm:t>
    </dgm:pt>
  </dgm:ptLst>
  <dgm:cxnLst>
    <dgm:cxn modelId="{26CF6C52-439F-E749-B213-DD0A6347D270}" type="presOf" srcId="{393B82C5-F7CD-2441-AB49-F9D2A0F2D6FF}" destId="{D53E0515-8D0D-864D-9571-1CEB63FC30CD}" srcOrd="0" destOrd="0" presId="urn:microsoft.com/office/officeart/2005/8/layout/cycle3"/>
    <dgm:cxn modelId="{25D400BF-C418-7F4B-9458-D03997C9F0B6}" type="presOf" srcId="{3571043C-67DE-054D-A650-5AF91654E9D1}" destId="{68DFC714-9BA5-3B4A-9B91-C55B7F49D253}" srcOrd="0" destOrd="0" presId="urn:microsoft.com/office/officeart/2005/8/layout/cycle3"/>
    <dgm:cxn modelId="{9FD6D1F5-EBB3-D748-8B47-B34F1F40F208}" srcId="{7F8E9BC0-CA86-8B44-AE9A-8A9BB00569E1}" destId="{393B82C5-F7CD-2441-AB49-F9D2A0F2D6FF}" srcOrd="3" destOrd="0" parTransId="{D092C87A-8EC7-9646-86BF-A67B0DF7A24D}" sibTransId="{95362FA1-C953-B040-A428-C9DE426A876C}"/>
    <dgm:cxn modelId="{16876599-9C77-6242-A39A-2FCA6B9B009B}" srcId="{7F8E9BC0-CA86-8B44-AE9A-8A9BB00569E1}" destId="{6D0628AE-9880-134A-99ED-BF590767BEE7}" srcOrd="2" destOrd="0" parTransId="{4FC983E8-B212-704B-A123-93973530EF83}" sibTransId="{E9664928-CD3B-3341-9C46-CCAEB92D222F}"/>
    <dgm:cxn modelId="{ABD91F3D-5CD6-CA48-9EA2-84C82A1FC522}" type="presOf" srcId="{A209F43C-5577-5044-B6CE-0494D4D8C362}" destId="{A70BABA4-4F56-F54B-8CF0-7E1742016F61}" srcOrd="0" destOrd="0" presId="urn:microsoft.com/office/officeart/2005/8/layout/cycle3"/>
    <dgm:cxn modelId="{DB7766F9-E9E9-6C4F-BEBA-37CBC71326CA}" type="presOf" srcId="{7F8E9BC0-CA86-8B44-AE9A-8A9BB00569E1}" destId="{A8CC8B7B-A92D-8A4B-9288-B87381C2E3FC}" srcOrd="0" destOrd="0" presId="urn:microsoft.com/office/officeart/2005/8/layout/cycle3"/>
    <dgm:cxn modelId="{925E56D1-D4F6-4145-99D9-86CB1D68FEE6}" srcId="{7F8E9BC0-CA86-8B44-AE9A-8A9BB00569E1}" destId="{8688EFBD-E5C3-964D-B2A6-E5531D248275}" srcOrd="1" destOrd="0" parTransId="{70550404-9060-8D49-8EAC-90309B202087}" sibTransId="{D06467BB-49CC-894E-B852-127A4635E47F}"/>
    <dgm:cxn modelId="{2CB372E7-4252-B845-AA9B-DFEEEBC5FD6F}" srcId="{7F8E9BC0-CA86-8B44-AE9A-8A9BB00569E1}" destId="{9125C394-6F14-3449-8062-862EEC175CBE}" srcOrd="4" destOrd="0" parTransId="{14E36D76-14E8-1546-9F5E-E9AADB299452}" sibTransId="{2997717D-9CF6-8D4F-B7FC-BDDB5E214278}"/>
    <dgm:cxn modelId="{2F3FE75E-FF17-3841-8A24-B782DD463D4B}" type="presOf" srcId="{6D0628AE-9880-134A-99ED-BF590767BEE7}" destId="{FAB21039-DC27-3045-B0FA-AD3420144CA7}" srcOrd="0" destOrd="0" presId="urn:microsoft.com/office/officeart/2005/8/layout/cycle3"/>
    <dgm:cxn modelId="{8B9F32AA-6243-3C40-8B73-6626602BAC8A}" type="presOf" srcId="{92BFA313-F876-DC49-85DD-AAC1CFFE83AB}" destId="{3424D1FF-EE27-2742-AE99-2B8439A8814C}" srcOrd="0" destOrd="0" presId="urn:microsoft.com/office/officeart/2005/8/layout/cycle3"/>
    <dgm:cxn modelId="{0F8537C8-B33A-424D-8A86-33CAEEF15FEB}" srcId="{7F8E9BC0-CA86-8B44-AE9A-8A9BB00569E1}" destId="{92BFA313-F876-DC49-85DD-AAC1CFFE83AB}" srcOrd="5" destOrd="0" parTransId="{312A94B0-C50B-6245-8047-6666EA8D6D00}" sibTransId="{6C38FDE2-FBD8-8C45-B2ED-31DD978024FD}"/>
    <dgm:cxn modelId="{048D8598-ADA2-DF45-A9C6-4D4652CC0069}" type="presOf" srcId="{8688EFBD-E5C3-964D-B2A6-E5531D248275}" destId="{0D6CAD9E-B2F5-4445-AC93-62ED3127B5E6}" srcOrd="0" destOrd="0" presId="urn:microsoft.com/office/officeart/2005/8/layout/cycle3"/>
    <dgm:cxn modelId="{6D4C6A7F-D16F-F84C-980D-A842AC2E7DFC}" type="presOf" srcId="{9125C394-6F14-3449-8062-862EEC175CBE}" destId="{CFA157F5-0BDD-1E42-B922-62803F340325}" srcOrd="0" destOrd="0" presId="urn:microsoft.com/office/officeart/2005/8/layout/cycle3"/>
    <dgm:cxn modelId="{FC758028-886C-054D-9CFC-6CA6AFA73D46}" srcId="{7F8E9BC0-CA86-8B44-AE9A-8A9BB00569E1}" destId="{3571043C-67DE-054D-A650-5AF91654E9D1}" srcOrd="0" destOrd="0" parTransId="{968B4DBA-A3A9-3844-82EE-7229118BEEC8}" sibTransId="{A209F43C-5577-5044-B6CE-0494D4D8C362}"/>
    <dgm:cxn modelId="{1F621A75-A8B8-C648-81CF-C8D45C56030E}" type="presParOf" srcId="{A8CC8B7B-A92D-8A4B-9288-B87381C2E3FC}" destId="{071807E3-0D71-074C-B0CB-E6D2734ED6FA}" srcOrd="0" destOrd="0" presId="urn:microsoft.com/office/officeart/2005/8/layout/cycle3"/>
    <dgm:cxn modelId="{52DEF792-EE47-B645-A97E-409323C2C649}" type="presParOf" srcId="{071807E3-0D71-074C-B0CB-E6D2734ED6FA}" destId="{68DFC714-9BA5-3B4A-9B91-C55B7F49D253}" srcOrd="0" destOrd="0" presId="urn:microsoft.com/office/officeart/2005/8/layout/cycle3"/>
    <dgm:cxn modelId="{FB3A211F-F702-6842-96F8-5612FB4D9B4C}" type="presParOf" srcId="{071807E3-0D71-074C-B0CB-E6D2734ED6FA}" destId="{A70BABA4-4F56-F54B-8CF0-7E1742016F61}" srcOrd="1" destOrd="0" presId="urn:microsoft.com/office/officeart/2005/8/layout/cycle3"/>
    <dgm:cxn modelId="{406A6C67-93FE-3D43-AE38-C93B0F3BD090}" type="presParOf" srcId="{071807E3-0D71-074C-B0CB-E6D2734ED6FA}" destId="{0D6CAD9E-B2F5-4445-AC93-62ED3127B5E6}" srcOrd="2" destOrd="0" presId="urn:microsoft.com/office/officeart/2005/8/layout/cycle3"/>
    <dgm:cxn modelId="{1E043D13-5710-4441-96AC-104814279FF2}" type="presParOf" srcId="{071807E3-0D71-074C-B0CB-E6D2734ED6FA}" destId="{FAB21039-DC27-3045-B0FA-AD3420144CA7}" srcOrd="3" destOrd="0" presId="urn:microsoft.com/office/officeart/2005/8/layout/cycle3"/>
    <dgm:cxn modelId="{7D62BDFC-5717-CB4D-A47D-320FFBB45009}" type="presParOf" srcId="{071807E3-0D71-074C-B0CB-E6D2734ED6FA}" destId="{D53E0515-8D0D-864D-9571-1CEB63FC30CD}" srcOrd="4" destOrd="0" presId="urn:microsoft.com/office/officeart/2005/8/layout/cycle3"/>
    <dgm:cxn modelId="{3BE71D9C-F774-654A-92FC-2AC51EFDE63E}" type="presParOf" srcId="{071807E3-0D71-074C-B0CB-E6D2734ED6FA}" destId="{CFA157F5-0BDD-1E42-B922-62803F340325}" srcOrd="5" destOrd="0" presId="urn:microsoft.com/office/officeart/2005/8/layout/cycle3"/>
    <dgm:cxn modelId="{CF4E8A26-2471-7444-A1CF-486FB8601880}" type="presParOf" srcId="{071807E3-0D71-074C-B0CB-E6D2734ED6FA}" destId="{3424D1FF-EE27-2742-AE99-2B8439A8814C}"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61E432-0678-FA45-BDEC-9A8997746A83}" type="doc">
      <dgm:prSet loTypeId="urn:microsoft.com/office/officeart/2005/8/layout/radial5" loCatId="" qsTypeId="urn:microsoft.com/office/officeart/2005/8/quickstyle/simple5" qsCatId="simple" csTypeId="urn:microsoft.com/office/officeart/2005/8/colors/accent2_2" csCatId="accent2" phldr="1"/>
      <dgm:spPr/>
      <dgm:t>
        <a:bodyPr/>
        <a:lstStyle/>
        <a:p>
          <a:endParaRPr lang="en-US"/>
        </a:p>
      </dgm:t>
    </dgm:pt>
    <dgm:pt modelId="{FA95C135-CEFD-BE4A-A026-E008E5532010}">
      <dgm:prSet phldrT="[Text]" custT="1"/>
      <dgm:spPr/>
      <dgm:t>
        <a:bodyPr/>
        <a:lstStyle/>
        <a:p>
          <a:r>
            <a:rPr lang="en-US" sz="2000" b="1" dirty="0" smtClean="0">
              <a:solidFill>
                <a:srgbClr val="C00000"/>
              </a:solidFill>
            </a:rPr>
            <a:t>Weight Bias</a:t>
          </a:r>
          <a:endParaRPr lang="en-US" sz="2000" b="1" dirty="0">
            <a:solidFill>
              <a:srgbClr val="C00000"/>
            </a:solidFill>
          </a:endParaRPr>
        </a:p>
      </dgm:t>
    </dgm:pt>
    <dgm:pt modelId="{87CD6B6E-0869-6B4C-8F2E-35B48A8B4D71}" type="parTrans" cxnId="{0336589E-A561-554B-A697-1B90C38E98AE}">
      <dgm:prSet/>
      <dgm:spPr/>
      <dgm:t>
        <a:bodyPr/>
        <a:lstStyle/>
        <a:p>
          <a:endParaRPr lang="en-US" sz="2800">
            <a:solidFill>
              <a:schemeClr val="tx1"/>
            </a:solidFill>
          </a:endParaRPr>
        </a:p>
      </dgm:t>
    </dgm:pt>
    <dgm:pt modelId="{21B43348-BF42-A44A-A1BB-4244284F2ECE}" type="sibTrans" cxnId="{0336589E-A561-554B-A697-1B90C38E98AE}">
      <dgm:prSet/>
      <dgm:spPr/>
      <dgm:t>
        <a:bodyPr/>
        <a:lstStyle/>
        <a:p>
          <a:endParaRPr lang="en-US" sz="2800">
            <a:solidFill>
              <a:schemeClr val="tx1"/>
            </a:solidFill>
          </a:endParaRPr>
        </a:p>
      </dgm:t>
    </dgm:pt>
    <dgm:pt modelId="{10FD5FA3-1AC6-204E-A5AA-6BE2830D9C1C}">
      <dgm:prSet phldrT="[Text]" custT="1"/>
      <dgm:spPr/>
      <dgm:t>
        <a:bodyPr/>
        <a:lstStyle/>
        <a:p>
          <a:r>
            <a:rPr lang="en-US" sz="1800" dirty="0" smtClean="0">
              <a:solidFill>
                <a:schemeClr val="tx1"/>
              </a:solidFill>
            </a:rPr>
            <a:t>Poor Self-esteem</a:t>
          </a:r>
          <a:endParaRPr lang="en-US" sz="1800" dirty="0">
            <a:solidFill>
              <a:schemeClr val="tx1"/>
            </a:solidFill>
          </a:endParaRPr>
        </a:p>
      </dgm:t>
    </dgm:pt>
    <dgm:pt modelId="{8B1C01A2-EC69-C746-B46B-01284FAACB09}" type="parTrans" cxnId="{1B158C99-5FBF-7C4A-88C1-6EC82158E339}">
      <dgm:prSet/>
      <dgm:spPr/>
      <dgm:t>
        <a:bodyPr/>
        <a:lstStyle/>
        <a:p>
          <a:endParaRPr lang="en-US" sz="2800">
            <a:solidFill>
              <a:schemeClr val="tx1"/>
            </a:solidFill>
          </a:endParaRPr>
        </a:p>
      </dgm:t>
    </dgm:pt>
    <dgm:pt modelId="{B3903F47-E18B-A445-8316-12E5BD4183D2}" type="sibTrans" cxnId="{1B158C99-5FBF-7C4A-88C1-6EC82158E339}">
      <dgm:prSet/>
      <dgm:spPr/>
      <dgm:t>
        <a:bodyPr/>
        <a:lstStyle/>
        <a:p>
          <a:endParaRPr lang="en-US" sz="2800">
            <a:solidFill>
              <a:schemeClr val="tx1"/>
            </a:solidFill>
          </a:endParaRPr>
        </a:p>
      </dgm:t>
    </dgm:pt>
    <dgm:pt modelId="{032FD362-392F-CE4E-B650-8A6BD9A36BFA}">
      <dgm:prSet phldrT="[Text]" custT="1"/>
      <dgm:spPr/>
      <dgm:t>
        <a:bodyPr/>
        <a:lstStyle/>
        <a:p>
          <a:r>
            <a:rPr lang="en-US" sz="1800" dirty="0" smtClean="0">
              <a:solidFill>
                <a:schemeClr val="tx1"/>
              </a:solidFill>
            </a:rPr>
            <a:t>Avoidance of Medical Care</a:t>
          </a:r>
          <a:endParaRPr lang="en-US" sz="1800" dirty="0">
            <a:solidFill>
              <a:schemeClr val="tx1"/>
            </a:solidFill>
          </a:endParaRPr>
        </a:p>
      </dgm:t>
    </dgm:pt>
    <dgm:pt modelId="{5B76F19D-1C15-E74A-9396-B590320EFD01}" type="parTrans" cxnId="{F438EAD1-7139-D34A-BC75-91D9C10548F2}">
      <dgm:prSet/>
      <dgm:spPr/>
      <dgm:t>
        <a:bodyPr/>
        <a:lstStyle/>
        <a:p>
          <a:endParaRPr lang="en-US" sz="2800">
            <a:solidFill>
              <a:schemeClr val="tx1"/>
            </a:solidFill>
          </a:endParaRPr>
        </a:p>
      </dgm:t>
    </dgm:pt>
    <dgm:pt modelId="{552CBC43-76C4-294F-846E-8262C2740EC5}" type="sibTrans" cxnId="{F438EAD1-7139-D34A-BC75-91D9C10548F2}">
      <dgm:prSet/>
      <dgm:spPr/>
      <dgm:t>
        <a:bodyPr/>
        <a:lstStyle/>
        <a:p>
          <a:endParaRPr lang="en-US" sz="2800">
            <a:solidFill>
              <a:schemeClr val="tx1"/>
            </a:solidFill>
          </a:endParaRPr>
        </a:p>
      </dgm:t>
    </dgm:pt>
    <dgm:pt modelId="{9A2CD08E-2308-3F41-92BD-8F2D18F876C4}">
      <dgm:prSet phldrT="[Text]" custT="1"/>
      <dgm:spPr/>
      <dgm:t>
        <a:bodyPr/>
        <a:lstStyle/>
        <a:p>
          <a:r>
            <a:rPr lang="en-US" sz="1800" dirty="0" smtClean="0">
              <a:solidFill>
                <a:schemeClr val="tx1"/>
              </a:solidFill>
            </a:rPr>
            <a:t>Depression/ Anxiety</a:t>
          </a:r>
          <a:endParaRPr lang="en-US" sz="1800" dirty="0">
            <a:solidFill>
              <a:schemeClr val="tx1"/>
            </a:solidFill>
          </a:endParaRPr>
        </a:p>
      </dgm:t>
    </dgm:pt>
    <dgm:pt modelId="{FFD5F003-6EFF-164D-83C2-3297D8468BB8}" type="parTrans" cxnId="{36BF34DF-0267-8B45-9378-BC3A92D8D4C9}">
      <dgm:prSet/>
      <dgm:spPr/>
      <dgm:t>
        <a:bodyPr/>
        <a:lstStyle/>
        <a:p>
          <a:endParaRPr lang="en-US" sz="2800">
            <a:solidFill>
              <a:schemeClr val="tx1"/>
            </a:solidFill>
          </a:endParaRPr>
        </a:p>
      </dgm:t>
    </dgm:pt>
    <dgm:pt modelId="{8EAEDBF9-DA36-D84E-9B1A-98E46C5FCD02}" type="sibTrans" cxnId="{36BF34DF-0267-8B45-9378-BC3A92D8D4C9}">
      <dgm:prSet/>
      <dgm:spPr/>
      <dgm:t>
        <a:bodyPr/>
        <a:lstStyle/>
        <a:p>
          <a:endParaRPr lang="en-US" sz="2800">
            <a:solidFill>
              <a:schemeClr val="tx1"/>
            </a:solidFill>
          </a:endParaRPr>
        </a:p>
      </dgm:t>
    </dgm:pt>
    <dgm:pt modelId="{257BFE8E-A64A-E64D-A3D2-858D306C40FF}">
      <dgm:prSet phldrT="[Text]" custT="1"/>
      <dgm:spPr/>
      <dgm:t>
        <a:bodyPr/>
        <a:lstStyle/>
        <a:p>
          <a:r>
            <a:rPr lang="en-US" sz="1800" dirty="0" smtClean="0">
              <a:solidFill>
                <a:schemeClr val="tx1"/>
              </a:solidFill>
            </a:rPr>
            <a:t>Poor Body Image (Binge eating)</a:t>
          </a:r>
          <a:endParaRPr lang="en-US" sz="1800" dirty="0">
            <a:solidFill>
              <a:schemeClr val="tx1"/>
            </a:solidFill>
          </a:endParaRPr>
        </a:p>
      </dgm:t>
    </dgm:pt>
    <dgm:pt modelId="{96FF5763-92A5-6841-BE64-25EA0CD1D6B3}" type="parTrans" cxnId="{EEEBDD1E-C0A9-154F-B5AB-C5C5B387260A}">
      <dgm:prSet/>
      <dgm:spPr/>
      <dgm:t>
        <a:bodyPr/>
        <a:lstStyle/>
        <a:p>
          <a:endParaRPr lang="en-US" sz="2800">
            <a:solidFill>
              <a:schemeClr val="tx1"/>
            </a:solidFill>
          </a:endParaRPr>
        </a:p>
      </dgm:t>
    </dgm:pt>
    <dgm:pt modelId="{61A8DFF7-43E7-AC43-8726-ADC31F1C74C3}" type="sibTrans" cxnId="{EEEBDD1E-C0A9-154F-B5AB-C5C5B387260A}">
      <dgm:prSet/>
      <dgm:spPr/>
      <dgm:t>
        <a:bodyPr/>
        <a:lstStyle/>
        <a:p>
          <a:endParaRPr lang="en-US" sz="2800">
            <a:solidFill>
              <a:schemeClr val="tx1"/>
            </a:solidFill>
          </a:endParaRPr>
        </a:p>
      </dgm:t>
    </dgm:pt>
    <dgm:pt modelId="{900AFF47-FAAF-9C42-BD4A-115A780FF99F}">
      <dgm:prSet phldrT="[Text]" custT="1"/>
      <dgm:spPr/>
      <dgm:t>
        <a:bodyPr/>
        <a:lstStyle/>
        <a:p>
          <a:r>
            <a:rPr lang="en-US" sz="1800" dirty="0" smtClean="0">
              <a:solidFill>
                <a:schemeClr val="tx1"/>
              </a:solidFill>
            </a:rPr>
            <a:t>Physical Inactivity</a:t>
          </a:r>
          <a:endParaRPr lang="en-US" sz="1800" dirty="0">
            <a:solidFill>
              <a:schemeClr val="tx1"/>
            </a:solidFill>
          </a:endParaRPr>
        </a:p>
      </dgm:t>
    </dgm:pt>
    <dgm:pt modelId="{4E624E18-C6BA-5645-8664-C9A16BB45099}" type="parTrans" cxnId="{6D3BC7FD-3940-9445-85B8-23C326A73338}">
      <dgm:prSet/>
      <dgm:spPr/>
      <dgm:t>
        <a:bodyPr/>
        <a:lstStyle/>
        <a:p>
          <a:endParaRPr lang="en-US">
            <a:solidFill>
              <a:schemeClr val="tx1"/>
            </a:solidFill>
          </a:endParaRPr>
        </a:p>
      </dgm:t>
    </dgm:pt>
    <dgm:pt modelId="{FF0EDFDA-859F-4044-9763-BD24095D48F6}" type="sibTrans" cxnId="{6D3BC7FD-3940-9445-85B8-23C326A73338}">
      <dgm:prSet/>
      <dgm:spPr/>
      <dgm:t>
        <a:bodyPr/>
        <a:lstStyle/>
        <a:p>
          <a:endParaRPr lang="en-US">
            <a:solidFill>
              <a:schemeClr val="tx1"/>
            </a:solidFill>
          </a:endParaRPr>
        </a:p>
      </dgm:t>
    </dgm:pt>
    <dgm:pt modelId="{C63E33FF-811A-3E46-8D6F-1748BE71EBB3}" type="pres">
      <dgm:prSet presAssocID="{6F61E432-0678-FA45-BDEC-9A8997746A83}" presName="Name0" presStyleCnt="0">
        <dgm:presLayoutVars>
          <dgm:chMax val="1"/>
          <dgm:dir/>
          <dgm:animLvl val="ctr"/>
          <dgm:resizeHandles val="exact"/>
        </dgm:presLayoutVars>
      </dgm:prSet>
      <dgm:spPr/>
      <dgm:t>
        <a:bodyPr/>
        <a:lstStyle/>
        <a:p>
          <a:endParaRPr lang="en-US"/>
        </a:p>
      </dgm:t>
    </dgm:pt>
    <dgm:pt modelId="{430CA6E6-CA08-9A45-8D1D-971927DB9046}" type="pres">
      <dgm:prSet presAssocID="{FA95C135-CEFD-BE4A-A026-E008E5532010}" presName="centerShape" presStyleLbl="node0" presStyleIdx="0" presStyleCnt="1"/>
      <dgm:spPr/>
      <dgm:t>
        <a:bodyPr/>
        <a:lstStyle/>
        <a:p>
          <a:endParaRPr lang="en-US"/>
        </a:p>
      </dgm:t>
    </dgm:pt>
    <dgm:pt modelId="{56E5DD19-6BD8-6143-ABDC-80876354136D}" type="pres">
      <dgm:prSet presAssocID="{8B1C01A2-EC69-C746-B46B-01284FAACB09}" presName="parTrans" presStyleLbl="sibTrans2D1" presStyleIdx="0" presStyleCnt="5"/>
      <dgm:spPr/>
      <dgm:t>
        <a:bodyPr/>
        <a:lstStyle/>
        <a:p>
          <a:endParaRPr lang="en-US"/>
        </a:p>
      </dgm:t>
    </dgm:pt>
    <dgm:pt modelId="{B5F99ACF-FA5D-604C-B3B8-5E8948F04EFF}" type="pres">
      <dgm:prSet presAssocID="{8B1C01A2-EC69-C746-B46B-01284FAACB09}" presName="connectorText" presStyleLbl="sibTrans2D1" presStyleIdx="0" presStyleCnt="5"/>
      <dgm:spPr/>
      <dgm:t>
        <a:bodyPr/>
        <a:lstStyle/>
        <a:p>
          <a:endParaRPr lang="en-US"/>
        </a:p>
      </dgm:t>
    </dgm:pt>
    <dgm:pt modelId="{18FDF713-1535-B644-BBAA-FD7B7E3E56EB}" type="pres">
      <dgm:prSet presAssocID="{10FD5FA3-1AC6-204E-A5AA-6BE2830D9C1C}" presName="node" presStyleLbl="node1" presStyleIdx="0" presStyleCnt="5" custScaleX="132233">
        <dgm:presLayoutVars>
          <dgm:bulletEnabled val="1"/>
        </dgm:presLayoutVars>
      </dgm:prSet>
      <dgm:spPr/>
      <dgm:t>
        <a:bodyPr/>
        <a:lstStyle/>
        <a:p>
          <a:endParaRPr lang="en-US"/>
        </a:p>
      </dgm:t>
    </dgm:pt>
    <dgm:pt modelId="{5251CF92-A77C-9F4B-9A43-920853B17DA1}" type="pres">
      <dgm:prSet presAssocID="{5B76F19D-1C15-E74A-9396-B590320EFD01}" presName="parTrans" presStyleLbl="sibTrans2D1" presStyleIdx="1" presStyleCnt="5"/>
      <dgm:spPr/>
      <dgm:t>
        <a:bodyPr/>
        <a:lstStyle/>
        <a:p>
          <a:endParaRPr lang="en-US"/>
        </a:p>
      </dgm:t>
    </dgm:pt>
    <dgm:pt modelId="{6D4BDCB4-740E-9A47-BC1B-0F49B11A0D51}" type="pres">
      <dgm:prSet presAssocID="{5B76F19D-1C15-E74A-9396-B590320EFD01}" presName="connectorText" presStyleLbl="sibTrans2D1" presStyleIdx="1" presStyleCnt="5"/>
      <dgm:spPr/>
      <dgm:t>
        <a:bodyPr/>
        <a:lstStyle/>
        <a:p>
          <a:endParaRPr lang="en-US"/>
        </a:p>
      </dgm:t>
    </dgm:pt>
    <dgm:pt modelId="{4A4C4B6E-2D00-A948-A2E4-3487807C0D60}" type="pres">
      <dgm:prSet presAssocID="{032FD362-392F-CE4E-B650-8A6BD9A36BFA}" presName="node" presStyleLbl="node1" presStyleIdx="1" presStyleCnt="5" custScaleX="129997">
        <dgm:presLayoutVars>
          <dgm:bulletEnabled val="1"/>
        </dgm:presLayoutVars>
      </dgm:prSet>
      <dgm:spPr/>
      <dgm:t>
        <a:bodyPr/>
        <a:lstStyle/>
        <a:p>
          <a:endParaRPr lang="en-US"/>
        </a:p>
      </dgm:t>
    </dgm:pt>
    <dgm:pt modelId="{766C711F-CEC0-9942-87AC-22B06804EBF6}" type="pres">
      <dgm:prSet presAssocID="{FFD5F003-6EFF-164D-83C2-3297D8468BB8}" presName="parTrans" presStyleLbl="sibTrans2D1" presStyleIdx="2" presStyleCnt="5"/>
      <dgm:spPr/>
      <dgm:t>
        <a:bodyPr/>
        <a:lstStyle/>
        <a:p>
          <a:endParaRPr lang="en-US"/>
        </a:p>
      </dgm:t>
    </dgm:pt>
    <dgm:pt modelId="{6940B03C-219E-D842-B0D9-9D3C2E857C2B}" type="pres">
      <dgm:prSet presAssocID="{FFD5F003-6EFF-164D-83C2-3297D8468BB8}" presName="connectorText" presStyleLbl="sibTrans2D1" presStyleIdx="2" presStyleCnt="5"/>
      <dgm:spPr/>
      <dgm:t>
        <a:bodyPr/>
        <a:lstStyle/>
        <a:p>
          <a:endParaRPr lang="en-US"/>
        </a:p>
      </dgm:t>
    </dgm:pt>
    <dgm:pt modelId="{38F54951-C4C3-2C4A-904B-4CC4CF29E08E}" type="pres">
      <dgm:prSet presAssocID="{9A2CD08E-2308-3F41-92BD-8F2D18F876C4}" presName="node" presStyleLbl="node1" presStyleIdx="2" presStyleCnt="5" custScaleX="132727">
        <dgm:presLayoutVars>
          <dgm:bulletEnabled val="1"/>
        </dgm:presLayoutVars>
      </dgm:prSet>
      <dgm:spPr/>
      <dgm:t>
        <a:bodyPr/>
        <a:lstStyle/>
        <a:p>
          <a:endParaRPr lang="en-US"/>
        </a:p>
      </dgm:t>
    </dgm:pt>
    <dgm:pt modelId="{AC51A72C-80C5-A449-8272-78DF0A51AF58}" type="pres">
      <dgm:prSet presAssocID="{96FF5763-92A5-6841-BE64-25EA0CD1D6B3}" presName="parTrans" presStyleLbl="sibTrans2D1" presStyleIdx="3" presStyleCnt="5"/>
      <dgm:spPr/>
      <dgm:t>
        <a:bodyPr/>
        <a:lstStyle/>
        <a:p>
          <a:endParaRPr lang="en-US"/>
        </a:p>
      </dgm:t>
    </dgm:pt>
    <dgm:pt modelId="{B18F6C1D-66A4-9B4A-8024-2168F783DE2C}" type="pres">
      <dgm:prSet presAssocID="{96FF5763-92A5-6841-BE64-25EA0CD1D6B3}" presName="connectorText" presStyleLbl="sibTrans2D1" presStyleIdx="3" presStyleCnt="5"/>
      <dgm:spPr/>
      <dgm:t>
        <a:bodyPr/>
        <a:lstStyle/>
        <a:p>
          <a:endParaRPr lang="en-US"/>
        </a:p>
      </dgm:t>
    </dgm:pt>
    <dgm:pt modelId="{F052D77A-636B-6646-AA39-BF61D1B29BDD}" type="pres">
      <dgm:prSet presAssocID="{257BFE8E-A64A-E64D-A3D2-858D306C40FF}" presName="node" presStyleLbl="node1" presStyleIdx="3" presStyleCnt="5" custScaleX="132333">
        <dgm:presLayoutVars>
          <dgm:bulletEnabled val="1"/>
        </dgm:presLayoutVars>
      </dgm:prSet>
      <dgm:spPr/>
      <dgm:t>
        <a:bodyPr/>
        <a:lstStyle/>
        <a:p>
          <a:endParaRPr lang="en-US"/>
        </a:p>
      </dgm:t>
    </dgm:pt>
    <dgm:pt modelId="{5CA856B6-FE6A-974E-A32D-3452B2F31D72}" type="pres">
      <dgm:prSet presAssocID="{4E624E18-C6BA-5645-8664-C9A16BB45099}" presName="parTrans" presStyleLbl="sibTrans2D1" presStyleIdx="4" presStyleCnt="5"/>
      <dgm:spPr/>
      <dgm:t>
        <a:bodyPr/>
        <a:lstStyle/>
        <a:p>
          <a:endParaRPr lang="en-US"/>
        </a:p>
      </dgm:t>
    </dgm:pt>
    <dgm:pt modelId="{F3F0A3E8-4720-3E42-A981-7046F7578E12}" type="pres">
      <dgm:prSet presAssocID="{4E624E18-C6BA-5645-8664-C9A16BB45099}" presName="connectorText" presStyleLbl="sibTrans2D1" presStyleIdx="4" presStyleCnt="5"/>
      <dgm:spPr/>
      <dgm:t>
        <a:bodyPr/>
        <a:lstStyle/>
        <a:p>
          <a:endParaRPr lang="en-US"/>
        </a:p>
      </dgm:t>
    </dgm:pt>
    <dgm:pt modelId="{8E244825-55F1-E841-9684-BE1422109180}" type="pres">
      <dgm:prSet presAssocID="{900AFF47-FAAF-9C42-BD4A-115A780FF99F}" presName="node" presStyleLbl="node1" presStyleIdx="4" presStyleCnt="5" custScaleX="134631">
        <dgm:presLayoutVars>
          <dgm:bulletEnabled val="1"/>
        </dgm:presLayoutVars>
      </dgm:prSet>
      <dgm:spPr/>
      <dgm:t>
        <a:bodyPr/>
        <a:lstStyle/>
        <a:p>
          <a:endParaRPr lang="en-US"/>
        </a:p>
      </dgm:t>
    </dgm:pt>
  </dgm:ptLst>
  <dgm:cxnLst>
    <dgm:cxn modelId="{73B62737-ADBC-A14F-A3DA-A4D16FED0C9A}" type="presOf" srcId="{6F61E432-0678-FA45-BDEC-9A8997746A83}" destId="{C63E33FF-811A-3E46-8D6F-1748BE71EBB3}" srcOrd="0" destOrd="0" presId="urn:microsoft.com/office/officeart/2005/8/layout/radial5"/>
    <dgm:cxn modelId="{9EB0A691-7C53-A943-9886-FEE50427C188}" type="presOf" srcId="{4E624E18-C6BA-5645-8664-C9A16BB45099}" destId="{F3F0A3E8-4720-3E42-A981-7046F7578E12}" srcOrd="1" destOrd="0" presId="urn:microsoft.com/office/officeart/2005/8/layout/radial5"/>
    <dgm:cxn modelId="{EAFEEC1B-7B27-584B-9FF5-0FDD85058B0A}" type="presOf" srcId="{8B1C01A2-EC69-C746-B46B-01284FAACB09}" destId="{B5F99ACF-FA5D-604C-B3B8-5E8948F04EFF}" srcOrd="1" destOrd="0" presId="urn:microsoft.com/office/officeart/2005/8/layout/radial5"/>
    <dgm:cxn modelId="{D14F91A5-4D8C-8E45-B623-30E9BB0C78FE}" type="presOf" srcId="{9A2CD08E-2308-3F41-92BD-8F2D18F876C4}" destId="{38F54951-C4C3-2C4A-904B-4CC4CF29E08E}" srcOrd="0" destOrd="0" presId="urn:microsoft.com/office/officeart/2005/8/layout/radial5"/>
    <dgm:cxn modelId="{BCA46EDC-F49A-2E4F-A49A-EACDB3C70297}" type="presOf" srcId="{FFD5F003-6EFF-164D-83C2-3297D8468BB8}" destId="{6940B03C-219E-D842-B0D9-9D3C2E857C2B}" srcOrd="1" destOrd="0" presId="urn:microsoft.com/office/officeart/2005/8/layout/radial5"/>
    <dgm:cxn modelId="{0336589E-A561-554B-A697-1B90C38E98AE}" srcId="{6F61E432-0678-FA45-BDEC-9A8997746A83}" destId="{FA95C135-CEFD-BE4A-A026-E008E5532010}" srcOrd="0" destOrd="0" parTransId="{87CD6B6E-0869-6B4C-8F2E-35B48A8B4D71}" sibTransId="{21B43348-BF42-A44A-A1BB-4244284F2ECE}"/>
    <dgm:cxn modelId="{9C02A580-0E7C-5F4C-8728-3CD77CC64A3B}" type="presOf" srcId="{5B76F19D-1C15-E74A-9396-B590320EFD01}" destId="{6D4BDCB4-740E-9A47-BC1B-0F49B11A0D51}" srcOrd="1" destOrd="0" presId="urn:microsoft.com/office/officeart/2005/8/layout/radial5"/>
    <dgm:cxn modelId="{28ABFBED-DA84-A44F-A062-6F40C76DEC09}" type="presOf" srcId="{257BFE8E-A64A-E64D-A3D2-858D306C40FF}" destId="{F052D77A-636B-6646-AA39-BF61D1B29BDD}" srcOrd="0" destOrd="0" presId="urn:microsoft.com/office/officeart/2005/8/layout/radial5"/>
    <dgm:cxn modelId="{7293D27D-9C73-724A-A852-13BB7AEF7419}" type="presOf" srcId="{96FF5763-92A5-6841-BE64-25EA0CD1D6B3}" destId="{B18F6C1D-66A4-9B4A-8024-2168F783DE2C}" srcOrd="1" destOrd="0" presId="urn:microsoft.com/office/officeart/2005/8/layout/radial5"/>
    <dgm:cxn modelId="{F438EAD1-7139-D34A-BC75-91D9C10548F2}" srcId="{FA95C135-CEFD-BE4A-A026-E008E5532010}" destId="{032FD362-392F-CE4E-B650-8A6BD9A36BFA}" srcOrd="1" destOrd="0" parTransId="{5B76F19D-1C15-E74A-9396-B590320EFD01}" sibTransId="{552CBC43-76C4-294F-846E-8262C2740EC5}"/>
    <dgm:cxn modelId="{6838E4D7-B8D6-DC44-A207-F4C661C0EC77}" type="presOf" srcId="{FFD5F003-6EFF-164D-83C2-3297D8468BB8}" destId="{766C711F-CEC0-9942-87AC-22B06804EBF6}" srcOrd="0" destOrd="0" presId="urn:microsoft.com/office/officeart/2005/8/layout/radial5"/>
    <dgm:cxn modelId="{8A087FF7-35B1-9549-8581-037A00D5DE67}" type="presOf" srcId="{900AFF47-FAAF-9C42-BD4A-115A780FF99F}" destId="{8E244825-55F1-E841-9684-BE1422109180}" srcOrd="0" destOrd="0" presId="urn:microsoft.com/office/officeart/2005/8/layout/radial5"/>
    <dgm:cxn modelId="{BBA21A98-04D0-F144-8848-65D178970CC9}" type="presOf" srcId="{10FD5FA3-1AC6-204E-A5AA-6BE2830D9C1C}" destId="{18FDF713-1535-B644-BBAA-FD7B7E3E56EB}" srcOrd="0" destOrd="0" presId="urn:microsoft.com/office/officeart/2005/8/layout/radial5"/>
    <dgm:cxn modelId="{E2713A02-7F9A-9B48-9EC2-6786C50E9400}" type="presOf" srcId="{032FD362-392F-CE4E-B650-8A6BD9A36BFA}" destId="{4A4C4B6E-2D00-A948-A2E4-3487807C0D60}" srcOrd="0" destOrd="0" presId="urn:microsoft.com/office/officeart/2005/8/layout/radial5"/>
    <dgm:cxn modelId="{EEEBDD1E-C0A9-154F-B5AB-C5C5B387260A}" srcId="{FA95C135-CEFD-BE4A-A026-E008E5532010}" destId="{257BFE8E-A64A-E64D-A3D2-858D306C40FF}" srcOrd="3" destOrd="0" parTransId="{96FF5763-92A5-6841-BE64-25EA0CD1D6B3}" sibTransId="{61A8DFF7-43E7-AC43-8726-ADC31F1C74C3}"/>
    <dgm:cxn modelId="{6D3BC7FD-3940-9445-85B8-23C326A73338}" srcId="{FA95C135-CEFD-BE4A-A026-E008E5532010}" destId="{900AFF47-FAAF-9C42-BD4A-115A780FF99F}" srcOrd="4" destOrd="0" parTransId="{4E624E18-C6BA-5645-8664-C9A16BB45099}" sibTransId="{FF0EDFDA-859F-4044-9763-BD24095D48F6}"/>
    <dgm:cxn modelId="{C06B0704-AB9F-B145-82D5-670844D9818A}" type="presOf" srcId="{4E624E18-C6BA-5645-8664-C9A16BB45099}" destId="{5CA856B6-FE6A-974E-A32D-3452B2F31D72}" srcOrd="0" destOrd="0" presId="urn:microsoft.com/office/officeart/2005/8/layout/radial5"/>
    <dgm:cxn modelId="{58006723-CCB8-9949-A1EE-06E408F2C8D8}" type="presOf" srcId="{5B76F19D-1C15-E74A-9396-B590320EFD01}" destId="{5251CF92-A77C-9F4B-9A43-920853B17DA1}" srcOrd="0" destOrd="0" presId="urn:microsoft.com/office/officeart/2005/8/layout/radial5"/>
    <dgm:cxn modelId="{36BF34DF-0267-8B45-9378-BC3A92D8D4C9}" srcId="{FA95C135-CEFD-BE4A-A026-E008E5532010}" destId="{9A2CD08E-2308-3F41-92BD-8F2D18F876C4}" srcOrd="2" destOrd="0" parTransId="{FFD5F003-6EFF-164D-83C2-3297D8468BB8}" sibTransId="{8EAEDBF9-DA36-D84E-9B1A-98E46C5FCD02}"/>
    <dgm:cxn modelId="{45C1B386-32B7-F744-A420-AC6CDDC0EB8E}" type="presOf" srcId="{96FF5763-92A5-6841-BE64-25EA0CD1D6B3}" destId="{AC51A72C-80C5-A449-8272-78DF0A51AF58}" srcOrd="0" destOrd="0" presId="urn:microsoft.com/office/officeart/2005/8/layout/radial5"/>
    <dgm:cxn modelId="{70276F68-7F3B-3A4B-8AB4-35D3F6B39041}" type="presOf" srcId="{FA95C135-CEFD-BE4A-A026-E008E5532010}" destId="{430CA6E6-CA08-9A45-8D1D-971927DB9046}" srcOrd="0" destOrd="0" presId="urn:microsoft.com/office/officeart/2005/8/layout/radial5"/>
    <dgm:cxn modelId="{1B158C99-5FBF-7C4A-88C1-6EC82158E339}" srcId="{FA95C135-CEFD-BE4A-A026-E008E5532010}" destId="{10FD5FA3-1AC6-204E-A5AA-6BE2830D9C1C}" srcOrd="0" destOrd="0" parTransId="{8B1C01A2-EC69-C746-B46B-01284FAACB09}" sibTransId="{B3903F47-E18B-A445-8316-12E5BD4183D2}"/>
    <dgm:cxn modelId="{C9E34F13-9C55-9C43-BEFD-C7052728CBB5}" type="presOf" srcId="{8B1C01A2-EC69-C746-B46B-01284FAACB09}" destId="{56E5DD19-6BD8-6143-ABDC-80876354136D}" srcOrd="0" destOrd="0" presId="urn:microsoft.com/office/officeart/2005/8/layout/radial5"/>
    <dgm:cxn modelId="{908D21EF-0DC0-1444-87BF-5022374F4A05}" type="presParOf" srcId="{C63E33FF-811A-3E46-8D6F-1748BE71EBB3}" destId="{430CA6E6-CA08-9A45-8D1D-971927DB9046}" srcOrd="0" destOrd="0" presId="urn:microsoft.com/office/officeart/2005/8/layout/radial5"/>
    <dgm:cxn modelId="{85D01A4C-19A3-3042-A93B-1F8B762B2194}" type="presParOf" srcId="{C63E33FF-811A-3E46-8D6F-1748BE71EBB3}" destId="{56E5DD19-6BD8-6143-ABDC-80876354136D}" srcOrd="1" destOrd="0" presId="urn:microsoft.com/office/officeart/2005/8/layout/radial5"/>
    <dgm:cxn modelId="{7152661A-E051-9943-ACBE-FD4325BD6F3D}" type="presParOf" srcId="{56E5DD19-6BD8-6143-ABDC-80876354136D}" destId="{B5F99ACF-FA5D-604C-B3B8-5E8948F04EFF}" srcOrd="0" destOrd="0" presId="urn:microsoft.com/office/officeart/2005/8/layout/radial5"/>
    <dgm:cxn modelId="{0FCB73F4-B30F-5540-A4A4-F2D505173BDC}" type="presParOf" srcId="{C63E33FF-811A-3E46-8D6F-1748BE71EBB3}" destId="{18FDF713-1535-B644-BBAA-FD7B7E3E56EB}" srcOrd="2" destOrd="0" presId="urn:microsoft.com/office/officeart/2005/8/layout/radial5"/>
    <dgm:cxn modelId="{9DDD8DC0-8117-9948-969F-4A41A0D68797}" type="presParOf" srcId="{C63E33FF-811A-3E46-8D6F-1748BE71EBB3}" destId="{5251CF92-A77C-9F4B-9A43-920853B17DA1}" srcOrd="3" destOrd="0" presId="urn:microsoft.com/office/officeart/2005/8/layout/radial5"/>
    <dgm:cxn modelId="{E5CF67F8-17AA-D143-8C09-2A8828E47BFD}" type="presParOf" srcId="{5251CF92-A77C-9F4B-9A43-920853B17DA1}" destId="{6D4BDCB4-740E-9A47-BC1B-0F49B11A0D51}" srcOrd="0" destOrd="0" presId="urn:microsoft.com/office/officeart/2005/8/layout/radial5"/>
    <dgm:cxn modelId="{B85361A9-3F8E-A542-B7B1-CCE90344A5B4}" type="presParOf" srcId="{C63E33FF-811A-3E46-8D6F-1748BE71EBB3}" destId="{4A4C4B6E-2D00-A948-A2E4-3487807C0D60}" srcOrd="4" destOrd="0" presId="urn:microsoft.com/office/officeart/2005/8/layout/radial5"/>
    <dgm:cxn modelId="{72A00B31-C88C-034B-9A0A-7D509C9D3D68}" type="presParOf" srcId="{C63E33FF-811A-3E46-8D6F-1748BE71EBB3}" destId="{766C711F-CEC0-9942-87AC-22B06804EBF6}" srcOrd="5" destOrd="0" presId="urn:microsoft.com/office/officeart/2005/8/layout/radial5"/>
    <dgm:cxn modelId="{6601635B-345E-454E-87C5-5C52F381EB5B}" type="presParOf" srcId="{766C711F-CEC0-9942-87AC-22B06804EBF6}" destId="{6940B03C-219E-D842-B0D9-9D3C2E857C2B}" srcOrd="0" destOrd="0" presId="urn:microsoft.com/office/officeart/2005/8/layout/radial5"/>
    <dgm:cxn modelId="{FE4130D3-1C0A-524C-8E1E-EB900C1C0E0E}" type="presParOf" srcId="{C63E33FF-811A-3E46-8D6F-1748BE71EBB3}" destId="{38F54951-C4C3-2C4A-904B-4CC4CF29E08E}" srcOrd="6" destOrd="0" presId="urn:microsoft.com/office/officeart/2005/8/layout/radial5"/>
    <dgm:cxn modelId="{F9611F83-57F7-2C4D-B793-C502B1C3C70C}" type="presParOf" srcId="{C63E33FF-811A-3E46-8D6F-1748BE71EBB3}" destId="{AC51A72C-80C5-A449-8272-78DF0A51AF58}" srcOrd="7" destOrd="0" presId="urn:microsoft.com/office/officeart/2005/8/layout/radial5"/>
    <dgm:cxn modelId="{39534909-D93E-A545-BB75-D544524CF5AB}" type="presParOf" srcId="{AC51A72C-80C5-A449-8272-78DF0A51AF58}" destId="{B18F6C1D-66A4-9B4A-8024-2168F783DE2C}" srcOrd="0" destOrd="0" presId="urn:microsoft.com/office/officeart/2005/8/layout/radial5"/>
    <dgm:cxn modelId="{A310290B-FEBB-1341-A59E-85ADE5EA25D7}" type="presParOf" srcId="{C63E33FF-811A-3E46-8D6F-1748BE71EBB3}" destId="{F052D77A-636B-6646-AA39-BF61D1B29BDD}" srcOrd="8" destOrd="0" presId="urn:microsoft.com/office/officeart/2005/8/layout/radial5"/>
    <dgm:cxn modelId="{CA3E632A-785E-4541-A771-3FDF6D3DB8E5}" type="presParOf" srcId="{C63E33FF-811A-3E46-8D6F-1748BE71EBB3}" destId="{5CA856B6-FE6A-974E-A32D-3452B2F31D72}" srcOrd="9" destOrd="0" presId="urn:microsoft.com/office/officeart/2005/8/layout/radial5"/>
    <dgm:cxn modelId="{7FA2F2CD-C175-BC45-A914-712AF00BF7C1}" type="presParOf" srcId="{5CA856B6-FE6A-974E-A32D-3452B2F31D72}" destId="{F3F0A3E8-4720-3E42-A981-7046F7578E12}" srcOrd="0" destOrd="0" presId="urn:microsoft.com/office/officeart/2005/8/layout/radial5"/>
    <dgm:cxn modelId="{1FBF4279-2B1D-E44F-A2A1-5A3D5DAB3633}" type="presParOf" srcId="{C63E33FF-811A-3E46-8D6F-1748BE71EBB3}" destId="{8E244825-55F1-E841-9684-BE1422109180}"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0BABA4-4F56-F54B-8CF0-7E1742016F61}">
      <dsp:nvSpPr>
        <dsp:cNvPr id="0" name=""/>
        <dsp:cNvSpPr/>
      </dsp:nvSpPr>
      <dsp:spPr>
        <a:xfrm>
          <a:off x="1666267" y="-3479"/>
          <a:ext cx="4780737" cy="4780737"/>
        </a:xfrm>
        <a:prstGeom prst="circularArrow">
          <a:avLst>
            <a:gd name="adj1" fmla="val 5274"/>
            <a:gd name="adj2" fmla="val 312630"/>
            <a:gd name="adj3" fmla="val 14227398"/>
            <a:gd name="adj4" fmla="val 17127448"/>
            <a:gd name="adj5" fmla="val 5477"/>
          </a:avLst>
        </a:prstGeom>
        <a:solidFill>
          <a:schemeClr val="accent2">
            <a:tint val="40000"/>
            <a:hueOff val="0"/>
            <a:satOff val="0"/>
            <a:lumOff val="0"/>
            <a:alphaOff val="0"/>
          </a:schemeClr>
        </a:solidFill>
        <a:ln>
          <a:noFill/>
        </a:ln>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dsp:spPr>
      <dsp:style>
        <a:lnRef idx="0">
          <a:scrgbClr r="0" g="0" b="0"/>
        </a:lnRef>
        <a:fillRef idx="1">
          <a:scrgbClr r="0" g="0" b="0"/>
        </a:fillRef>
        <a:effectRef idx="2">
          <a:scrgbClr r="0" g="0" b="0"/>
        </a:effectRef>
        <a:fontRef idx="minor"/>
      </dsp:style>
    </dsp:sp>
    <dsp:sp modelId="{68DFC714-9BA5-3B4A-9B91-C55B7F49D253}">
      <dsp:nvSpPr>
        <dsp:cNvPr id="0" name=""/>
        <dsp:cNvSpPr/>
      </dsp:nvSpPr>
      <dsp:spPr>
        <a:xfrm>
          <a:off x="3147458" y="2337"/>
          <a:ext cx="1818355" cy="909177"/>
        </a:xfrm>
        <a:prstGeom prst="roundRect">
          <a:avLst/>
        </a:prstGeom>
        <a:gradFill rotWithShape="0">
          <a:gsLst>
            <a:gs pos="0">
              <a:schemeClr val="accent2">
                <a:hueOff val="0"/>
                <a:satOff val="0"/>
                <a:lumOff val="0"/>
                <a:alphaOff val="0"/>
                <a:shade val="54000"/>
                <a:satMod val="105000"/>
              </a:schemeClr>
            </a:gs>
            <a:gs pos="47500">
              <a:schemeClr val="accent2">
                <a:hueOff val="0"/>
                <a:satOff val="0"/>
                <a:lumOff val="0"/>
                <a:alphaOff val="0"/>
                <a:shade val="88000"/>
                <a:satMod val="105000"/>
              </a:schemeClr>
            </a:gs>
            <a:gs pos="58500">
              <a:schemeClr val="accent2">
                <a:hueOff val="0"/>
                <a:satOff val="0"/>
                <a:lumOff val="0"/>
                <a:alphaOff val="0"/>
                <a:shade val="88000"/>
                <a:satMod val="105000"/>
              </a:schemeClr>
            </a:gs>
            <a:gs pos="100000">
              <a:schemeClr val="accent2">
                <a:hueOff val="0"/>
                <a:satOff val="0"/>
                <a:lumOff val="0"/>
                <a:alphaOff val="0"/>
                <a:shade val="54000"/>
                <a:satMod val="105000"/>
              </a:schemeClr>
            </a:gs>
          </a:gsLst>
          <a:lin ang="3600000" scaled="1"/>
        </a:gradFill>
        <a:ln>
          <a:noFill/>
        </a:ln>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accent2">
              <a:hueOff val="0"/>
              <a:satOff val="0"/>
              <a:lumOff val="0"/>
              <a:alphaOff val="0"/>
              <a:tint val="5"/>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rPr>
            <a:t>Obesity</a:t>
          </a:r>
          <a:endParaRPr lang="en-US" sz="1700" kern="1200" dirty="0">
            <a:solidFill>
              <a:schemeClr val="tx1"/>
            </a:solidFill>
          </a:endParaRPr>
        </a:p>
      </dsp:txBody>
      <dsp:txXfrm>
        <a:off x="3191840" y="46719"/>
        <a:ext cx="1729591" cy="820413"/>
      </dsp:txXfrm>
    </dsp:sp>
    <dsp:sp modelId="{0D6CAD9E-B2F5-4445-AC93-62ED3127B5E6}">
      <dsp:nvSpPr>
        <dsp:cNvPr id="0" name=""/>
        <dsp:cNvSpPr/>
      </dsp:nvSpPr>
      <dsp:spPr>
        <a:xfrm>
          <a:off x="4827069" y="972060"/>
          <a:ext cx="1818355" cy="909177"/>
        </a:xfrm>
        <a:prstGeom prst="roundRect">
          <a:avLst/>
        </a:prstGeom>
        <a:gradFill rotWithShape="0">
          <a:gsLst>
            <a:gs pos="0">
              <a:schemeClr val="accent2">
                <a:hueOff val="0"/>
                <a:satOff val="0"/>
                <a:lumOff val="0"/>
                <a:alphaOff val="0"/>
                <a:shade val="54000"/>
                <a:satMod val="105000"/>
              </a:schemeClr>
            </a:gs>
            <a:gs pos="47500">
              <a:schemeClr val="accent2">
                <a:hueOff val="0"/>
                <a:satOff val="0"/>
                <a:lumOff val="0"/>
                <a:alphaOff val="0"/>
                <a:shade val="88000"/>
                <a:satMod val="105000"/>
              </a:schemeClr>
            </a:gs>
            <a:gs pos="58500">
              <a:schemeClr val="accent2">
                <a:hueOff val="0"/>
                <a:satOff val="0"/>
                <a:lumOff val="0"/>
                <a:alphaOff val="0"/>
                <a:shade val="88000"/>
                <a:satMod val="105000"/>
              </a:schemeClr>
            </a:gs>
            <a:gs pos="100000">
              <a:schemeClr val="accent2">
                <a:hueOff val="0"/>
                <a:satOff val="0"/>
                <a:lumOff val="0"/>
                <a:alphaOff val="0"/>
                <a:shade val="54000"/>
                <a:satMod val="105000"/>
              </a:schemeClr>
            </a:gs>
          </a:gsLst>
          <a:lin ang="3600000" scaled="1"/>
        </a:gradFill>
        <a:ln>
          <a:noFill/>
        </a:ln>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accent2">
              <a:hueOff val="0"/>
              <a:satOff val="0"/>
              <a:lumOff val="0"/>
              <a:alphaOff val="0"/>
              <a:tint val="5"/>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rPr>
            <a:t>Development of Co-morbidities</a:t>
          </a:r>
          <a:endParaRPr lang="en-US" sz="1700" kern="1200" dirty="0">
            <a:solidFill>
              <a:schemeClr val="tx1"/>
            </a:solidFill>
          </a:endParaRPr>
        </a:p>
      </dsp:txBody>
      <dsp:txXfrm>
        <a:off x="4871451" y="1016442"/>
        <a:ext cx="1729591" cy="820413"/>
      </dsp:txXfrm>
    </dsp:sp>
    <dsp:sp modelId="{FAB21039-DC27-3045-B0FA-AD3420144CA7}">
      <dsp:nvSpPr>
        <dsp:cNvPr id="0" name=""/>
        <dsp:cNvSpPr/>
      </dsp:nvSpPr>
      <dsp:spPr>
        <a:xfrm>
          <a:off x="4827069" y="2911508"/>
          <a:ext cx="1818355" cy="909177"/>
        </a:xfrm>
        <a:prstGeom prst="roundRect">
          <a:avLst/>
        </a:prstGeom>
        <a:gradFill rotWithShape="0">
          <a:gsLst>
            <a:gs pos="0">
              <a:schemeClr val="accent2">
                <a:hueOff val="0"/>
                <a:satOff val="0"/>
                <a:lumOff val="0"/>
                <a:alphaOff val="0"/>
                <a:shade val="54000"/>
                <a:satMod val="105000"/>
              </a:schemeClr>
            </a:gs>
            <a:gs pos="47500">
              <a:schemeClr val="accent2">
                <a:hueOff val="0"/>
                <a:satOff val="0"/>
                <a:lumOff val="0"/>
                <a:alphaOff val="0"/>
                <a:shade val="88000"/>
                <a:satMod val="105000"/>
              </a:schemeClr>
            </a:gs>
            <a:gs pos="58500">
              <a:schemeClr val="accent2">
                <a:hueOff val="0"/>
                <a:satOff val="0"/>
                <a:lumOff val="0"/>
                <a:alphaOff val="0"/>
                <a:shade val="88000"/>
                <a:satMod val="105000"/>
              </a:schemeClr>
            </a:gs>
            <a:gs pos="100000">
              <a:schemeClr val="accent2">
                <a:hueOff val="0"/>
                <a:satOff val="0"/>
                <a:lumOff val="0"/>
                <a:alphaOff val="0"/>
                <a:shade val="54000"/>
                <a:satMod val="105000"/>
              </a:schemeClr>
            </a:gs>
          </a:gsLst>
          <a:lin ang="3600000" scaled="1"/>
        </a:gradFill>
        <a:ln>
          <a:noFill/>
        </a:ln>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accent2">
              <a:hueOff val="0"/>
              <a:satOff val="0"/>
              <a:lumOff val="0"/>
              <a:alphaOff val="0"/>
              <a:tint val="5"/>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rPr>
            <a:t>Health care Utilization increased</a:t>
          </a:r>
          <a:endParaRPr lang="en-US" sz="1700" kern="1200" dirty="0">
            <a:solidFill>
              <a:schemeClr val="tx1"/>
            </a:solidFill>
          </a:endParaRPr>
        </a:p>
      </dsp:txBody>
      <dsp:txXfrm>
        <a:off x="4871451" y="2955890"/>
        <a:ext cx="1729591" cy="820413"/>
      </dsp:txXfrm>
    </dsp:sp>
    <dsp:sp modelId="{D53E0515-8D0D-864D-9571-1CEB63FC30CD}">
      <dsp:nvSpPr>
        <dsp:cNvPr id="0" name=""/>
        <dsp:cNvSpPr/>
      </dsp:nvSpPr>
      <dsp:spPr>
        <a:xfrm>
          <a:off x="3147458" y="3881231"/>
          <a:ext cx="1818355" cy="909177"/>
        </a:xfrm>
        <a:prstGeom prst="roundRect">
          <a:avLst/>
        </a:prstGeom>
        <a:gradFill rotWithShape="0">
          <a:gsLst>
            <a:gs pos="0">
              <a:schemeClr val="accent2">
                <a:hueOff val="0"/>
                <a:satOff val="0"/>
                <a:lumOff val="0"/>
                <a:alphaOff val="0"/>
                <a:shade val="54000"/>
                <a:satMod val="105000"/>
              </a:schemeClr>
            </a:gs>
            <a:gs pos="47500">
              <a:schemeClr val="accent2">
                <a:hueOff val="0"/>
                <a:satOff val="0"/>
                <a:lumOff val="0"/>
                <a:alphaOff val="0"/>
                <a:shade val="88000"/>
                <a:satMod val="105000"/>
              </a:schemeClr>
            </a:gs>
            <a:gs pos="58500">
              <a:schemeClr val="accent2">
                <a:hueOff val="0"/>
                <a:satOff val="0"/>
                <a:lumOff val="0"/>
                <a:alphaOff val="0"/>
                <a:shade val="88000"/>
                <a:satMod val="105000"/>
              </a:schemeClr>
            </a:gs>
            <a:gs pos="100000">
              <a:schemeClr val="accent2">
                <a:hueOff val="0"/>
                <a:satOff val="0"/>
                <a:lumOff val="0"/>
                <a:alphaOff val="0"/>
                <a:shade val="54000"/>
                <a:satMod val="105000"/>
              </a:schemeClr>
            </a:gs>
          </a:gsLst>
          <a:lin ang="3600000" scaled="1"/>
        </a:gradFill>
        <a:ln>
          <a:noFill/>
        </a:ln>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accent2">
              <a:hueOff val="0"/>
              <a:satOff val="0"/>
              <a:lumOff val="0"/>
              <a:alphaOff val="0"/>
              <a:tint val="5"/>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rPr>
            <a:t>Faced with Weight Bias/Stigma</a:t>
          </a:r>
          <a:endParaRPr lang="en-US" sz="1700" kern="1200" dirty="0">
            <a:solidFill>
              <a:schemeClr val="tx1"/>
            </a:solidFill>
          </a:endParaRPr>
        </a:p>
      </dsp:txBody>
      <dsp:txXfrm>
        <a:off x="3191840" y="3925613"/>
        <a:ext cx="1729591" cy="820413"/>
      </dsp:txXfrm>
    </dsp:sp>
    <dsp:sp modelId="{CFA157F5-0BDD-1E42-B922-62803F340325}">
      <dsp:nvSpPr>
        <dsp:cNvPr id="0" name=""/>
        <dsp:cNvSpPr/>
      </dsp:nvSpPr>
      <dsp:spPr>
        <a:xfrm>
          <a:off x="1467848" y="2911508"/>
          <a:ext cx="1818355" cy="909177"/>
        </a:xfrm>
        <a:prstGeom prst="roundRect">
          <a:avLst/>
        </a:prstGeom>
        <a:gradFill rotWithShape="0">
          <a:gsLst>
            <a:gs pos="0">
              <a:schemeClr val="accent2">
                <a:hueOff val="0"/>
                <a:satOff val="0"/>
                <a:lumOff val="0"/>
                <a:alphaOff val="0"/>
                <a:shade val="54000"/>
                <a:satMod val="105000"/>
              </a:schemeClr>
            </a:gs>
            <a:gs pos="47500">
              <a:schemeClr val="accent2">
                <a:hueOff val="0"/>
                <a:satOff val="0"/>
                <a:lumOff val="0"/>
                <a:alphaOff val="0"/>
                <a:shade val="88000"/>
                <a:satMod val="105000"/>
              </a:schemeClr>
            </a:gs>
            <a:gs pos="58500">
              <a:schemeClr val="accent2">
                <a:hueOff val="0"/>
                <a:satOff val="0"/>
                <a:lumOff val="0"/>
                <a:alphaOff val="0"/>
                <a:shade val="88000"/>
                <a:satMod val="105000"/>
              </a:schemeClr>
            </a:gs>
            <a:gs pos="100000">
              <a:schemeClr val="accent2">
                <a:hueOff val="0"/>
                <a:satOff val="0"/>
                <a:lumOff val="0"/>
                <a:alphaOff val="0"/>
                <a:shade val="54000"/>
                <a:satMod val="105000"/>
              </a:schemeClr>
            </a:gs>
          </a:gsLst>
          <a:lin ang="3600000" scaled="1"/>
        </a:gradFill>
        <a:ln>
          <a:noFill/>
        </a:ln>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accent2">
              <a:hueOff val="0"/>
              <a:satOff val="0"/>
              <a:lumOff val="0"/>
              <a:alphaOff val="0"/>
              <a:tint val="5"/>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rPr>
            <a:t>Underutilization of health care</a:t>
          </a:r>
          <a:endParaRPr lang="en-US" sz="1700" kern="1200" dirty="0">
            <a:solidFill>
              <a:schemeClr val="tx1"/>
            </a:solidFill>
          </a:endParaRPr>
        </a:p>
      </dsp:txBody>
      <dsp:txXfrm>
        <a:off x="1512230" y="2955890"/>
        <a:ext cx="1729591" cy="820413"/>
      </dsp:txXfrm>
    </dsp:sp>
    <dsp:sp modelId="{3424D1FF-EE27-2742-AE99-2B8439A8814C}">
      <dsp:nvSpPr>
        <dsp:cNvPr id="0" name=""/>
        <dsp:cNvSpPr/>
      </dsp:nvSpPr>
      <dsp:spPr>
        <a:xfrm>
          <a:off x="1467848" y="972060"/>
          <a:ext cx="1818355" cy="909177"/>
        </a:xfrm>
        <a:prstGeom prst="roundRect">
          <a:avLst/>
        </a:prstGeom>
        <a:gradFill rotWithShape="0">
          <a:gsLst>
            <a:gs pos="0">
              <a:schemeClr val="accent2">
                <a:hueOff val="0"/>
                <a:satOff val="0"/>
                <a:lumOff val="0"/>
                <a:alphaOff val="0"/>
                <a:shade val="54000"/>
                <a:satMod val="105000"/>
              </a:schemeClr>
            </a:gs>
            <a:gs pos="47500">
              <a:schemeClr val="accent2">
                <a:hueOff val="0"/>
                <a:satOff val="0"/>
                <a:lumOff val="0"/>
                <a:alphaOff val="0"/>
                <a:shade val="88000"/>
                <a:satMod val="105000"/>
              </a:schemeClr>
            </a:gs>
            <a:gs pos="58500">
              <a:schemeClr val="accent2">
                <a:hueOff val="0"/>
                <a:satOff val="0"/>
                <a:lumOff val="0"/>
                <a:alphaOff val="0"/>
                <a:shade val="88000"/>
                <a:satMod val="105000"/>
              </a:schemeClr>
            </a:gs>
            <a:gs pos="100000">
              <a:schemeClr val="accent2">
                <a:hueOff val="0"/>
                <a:satOff val="0"/>
                <a:lumOff val="0"/>
                <a:alphaOff val="0"/>
                <a:shade val="54000"/>
                <a:satMod val="105000"/>
              </a:schemeClr>
            </a:gs>
          </a:gsLst>
          <a:lin ang="3600000" scaled="1"/>
        </a:gradFill>
        <a:ln>
          <a:noFill/>
        </a:ln>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accent2">
              <a:hueOff val="0"/>
              <a:satOff val="0"/>
              <a:lumOff val="0"/>
              <a:alphaOff val="0"/>
              <a:tint val="5"/>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rPr>
            <a:t>Poor self care and unhealthy behaviors</a:t>
          </a:r>
          <a:endParaRPr lang="en-US" sz="1700" kern="1200" dirty="0">
            <a:solidFill>
              <a:schemeClr val="tx1"/>
            </a:solidFill>
          </a:endParaRPr>
        </a:p>
      </dsp:txBody>
      <dsp:txXfrm>
        <a:off x="1512230" y="1016442"/>
        <a:ext cx="1729591" cy="8204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CA6E6-CA08-9A45-8D1D-971927DB9046}">
      <dsp:nvSpPr>
        <dsp:cNvPr id="0" name=""/>
        <dsp:cNvSpPr/>
      </dsp:nvSpPr>
      <dsp:spPr>
        <a:xfrm>
          <a:off x="3542153" y="1797094"/>
          <a:ext cx="1282283" cy="1282283"/>
        </a:xfrm>
        <a:prstGeom prst="ellipse">
          <a:avLst/>
        </a:prstGeom>
        <a:gradFill rotWithShape="0">
          <a:gsLst>
            <a:gs pos="0">
              <a:schemeClr val="accent2">
                <a:hueOff val="0"/>
                <a:satOff val="0"/>
                <a:lumOff val="0"/>
                <a:alphaOff val="0"/>
                <a:shade val="54000"/>
                <a:satMod val="105000"/>
              </a:schemeClr>
            </a:gs>
            <a:gs pos="47500">
              <a:schemeClr val="accent2">
                <a:hueOff val="0"/>
                <a:satOff val="0"/>
                <a:lumOff val="0"/>
                <a:alphaOff val="0"/>
                <a:shade val="88000"/>
                <a:satMod val="105000"/>
              </a:schemeClr>
            </a:gs>
            <a:gs pos="58500">
              <a:schemeClr val="accent2">
                <a:hueOff val="0"/>
                <a:satOff val="0"/>
                <a:lumOff val="0"/>
                <a:alphaOff val="0"/>
                <a:shade val="88000"/>
                <a:satMod val="105000"/>
              </a:schemeClr>
            </a:gs>
            <a:gs pos="100000">
              <a:schemeClr val="accent2">
                <a:hueOff val="0"/>
                <a:satOff val="0"/>
                <a:lumOff val="0"/>
                <a:alphaOff val="0"/>
                <a:shade val="54000"/>
                <a:satMod val="105000"/>
              </a:schemeClr>
            </a:gs>
          </a:gsLst>
          <a:lin ang="3600000" scaled="1"/>
        </a:gradFill>
        <a:ln>
          <a:noFill/>
        </a:ln>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accent2">
              <a:hueOff val="0"/>
              <a:satOff val="0"/>
              <a:lumOff val="0"/>
              <a:alphaOff val="0"/>
              <a:tint val="5"/>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C00000"/>
              </a:solidFill>
            </a:rPr>
            <a:t>Weight Bias</a:t>
          </a:r>
          <a:endParaRPr lang="en-US" sz="2000" b="1" kern="1200" dirty="0">
            <a:solidFill>
              <a:srgbClr val="C00000"/>
            </a:solidFill>
          </a:endParaRPr>
        </a:p>
      </dsp:txBody>
      <dsp:txXfrm>
        <a:off x="3729939" y="1984880"/>
        <a:ext cx="906711" cy="906711"/>
      </dsp:txXfrm>
    </dsp:sp>
    <dsp:sp modelId="{56E5DD19-6BD8-6143-ABDC-80876354136D}">
      <dsp:nvSpPr>
        <dsp:cNvPr id="0" name=""/>
        <dsp:cNvSpPr/>
      </dsp:nvSpPr>
      <dsp:spPr>
        <a:xfrm rot="16200000">
          <a:off x="4047299" y="1330208"/>
          <a:ext cx="271991" cy="435976"/>
        </a:xfrm>
        <a:prstGeom prst="rightArrow">
          <a:avLst>
            <a:gd name="adj1" fmla="val 60000"/>
            <a:gd name="adj2" fmla="val 50000"/>
          </a:avLst>
        </a:prstGeom>
        <a:gradFill rotWithShape="0">
          <a:gsLst>
            <a:gs pos="0">
              <a:schemeClr val="accent2">
                <a:tint val="60000"/>
                <a:hueOff val="0"/>
                <a:satOff val="0"/>
                <a:lumOff val="0"/>
                <a:alphaOff val="0"/>
                <a:shade val="54000"/>
                <a:satMod val="105000"/>
              </a:schemeClr>
            </a:gs>
            <a:gs pos="47500">
              <a:schemeClr val="accent2">
                <a:tint val="60000"/>
                <a:hueOff val="0"/>
                <a:satOff val="0"/>
                <a:lumOff val="0"/>
                <a:alphaOff val="0"/>
                <a:shade val="88000"/>
                <a:satMod val="105000"/>
              </a:schemeClr>
            </a:gs>
            <a:gs pos="58500">
              <a:schemeClr val="accent2">
                <a:tint val="60000"/>
                <a:hueOff val="0"/>
                <a:satOff val="0"/>
                <a:lumOff val="0"/>
                <a:alphaOff val="0"/>
                <a:shade val="88000"/>
                <a:satMod val="105000"/>
              </a:schemeClr>
            </a:gs>
            <a:gs pos="100000">
              <a:schemeClr val="accent2">
                <a:tint val="60000"/>
                <a:hueOff val="0"/>
                <a:satOff val="0"/>
                <a:lumOff val="0"/>
                <a:alphaOff val="0"/>
                <a:shade val="54000"/>
                <a:satMod val="105000"/>
              </a:schemeClr>
            </a:gs>
          </a:gsLst>
          <a:lin ang="3600000" scaled="1"/>
        </a:gradFill>
        <a:ln>
          <a:noFill/>
        </a:ln>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accent2">
              <a:tint val="60000"/>
              <a:hueOff val="0"/>
              <a:satOff val="0"/>
              <a:lumOff val="0"/>
              <a:alphaOff val="0"/>
              <a:tint val="5"/>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endParaRPr>
        </a:p>
      </dsp:txBody>
      <dsp:txXfrm>
        <a:off x="4088098" y="1458202"/>
        <a:ext cx="190394" cy="261586"/>
      </dsp:txXfrm>
    </dsp:sp>
    <dsp:sp modelId="{18FDF713-1535-B644-BBAA-FD7B7E3E56EB}">
      <dsp:nvSpPr>
        <dsp:cNvPr id="0" name=""/>
        <dsp:cNvSpPr/>
      </dsp:nvSpPr>
      <dsp:spPr>
        <a:xfrm>
          <a:off x="3335494" y="1619"/>
          <a:ext cx="1695602" cy="1282283"/>
        </a:xfrm>
        <a:prstGeom prst="ellipse">
          <a:avLst/>
        </a:prstGeom>
        <a:gradFill rotWithShape="0">
          <a:gsLst>
            <a:gs pos="0">
              <a:schemeClr val="accent2">
                <a:hueOff val="0"/>
                <a:satOff val="0"/>
                <a:lumOff val="0"/>
                <a:alphaOff val="0"/>
                <a:shade val="54000"/>
                <a:satMod val="105000"/>
              </a:schemeClr>
            </a:gs>
            <a:gs pos="47500">
              <a:schemeClr val="accent2">
                <a:hueOff val="0"/>
                <a:satOff val="0"/>
                <a:lumOff val="0"/>
                <a:alphaOff val="0"/>
                <a:shade val="88000"/>
                <a:satMod val="105000"/>
              </a:schemeClr>
            </a:gs>
            <a:gs pos="58500">
              <a:schemeClr val="accent2">
                <a:hueOff val="0"/>
                <a:satOff val="0"/>
                <a:lumOff val="0"/>
                <a:alphaOff val="0"/>
                <a:shade val="88000"/>
                <a:satMod val="105000"/>
              </a:schemeClr>
            </a:gs>
            <a:gs pos="100000">
              <a:schemeClr val="accent2">
                <a:hueOff val="0"/>
                <a:satOff val="0"/>
                <a:lumOff val="0"/>
                <a:alphaOff val="0"/>
                <a:shade val="54000"/>
                <a:satMod val="105000"/>
              </a:schemeClr>
            </a:gs>
          </a:gsLst>
          <a:lin ang="3600000" scaled="1"/>
        </a:gradFill>
        <a:ln>
          <a:noFill/>
        </a:ln>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accent2">
              <a:hueOff val="0"/>
              <a:satOff val="0"/>
              <a:lumOff val="0"/>
              <a:alphaOff val="0"/>
              <a:tint val="5"/>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Poor Self-esteem</a:t>
          </a:r>
          <a:endParaRPr lang="en-US" sz="1800" kern="1200" dirty="0">
            <a:solidFill>
              <a:schemeClr val="tx1"/>
            </a:solidFill>
          </a:endParaRPr>
        </a:p>
      </dsp:txBody>
      <dsp:txXfrm>
        <a:off x="3583809" y="189405"/>
        <a:ext cx="1198972" cy="906711"/>
      </dsp:txXfrm>
    </dsp:sp>
    <dsp:sp modelId="{5251CF92-A77C-9F4B-9A43-920853B17DA1}">
      <dsp:nvSpPr>
        <dsp:cNvPr id="0" name=""/>
        <dsp:cNvSpPr/>
      </dsp:nvSpPr>
      <dsp:spPr>
        <a:xfrm rot="20520000">
          <a:off x="4861167" y="1970113"/>
          <a:ext cx="183929" cy="435976"/>
        </a:xfrm>
        <a:prstGeom prst="rightArrow">
          <a:avLst>
            <a:gd name="adj1" fmla="val 60000"/>
            <a:gd name="adj2" fmla="val 50000"/>
          </a:avLst>
        </a:prstGeom>
        <a:gradFill rotWithShape="0">
          <a:gsLst>
            <a:gs pos="0">
              <a:schemeClr val="accent2">
                <a:tint val="60000"/>
                <a:hueOff val="0"/>
                <a:satOff val="0"/>
                <a:lumOff val="0"/>
                <a:alphaOff val="0"/>
                <a:shade val="54000"/>
                <a:satMod val="105000"/>
              </a:schemeClr>
            </a:gs>
            <a:gs pos="47500">
              <a:schemeClr val="accent2">
                <a:tint val="60000"/>
                <a:hueOff val="0"/>
                <a:satOff val="0"/>
                <a:lumOff val="0"/>
                <a:alphaOff val="0"/>
                <a:shade val="88000"/>
                <a:satMod val="105000"/>
              </a:schemeClr>
            </a:gs>
            <a:gs pos="58500">
              <a:schemeClr val="accent2">
                <a:tint val="60000"/>
                <a:hueOff val="0"/>
                <a:satOff val="0"/>
                <a:lumOff val="0"/>
                <a:alphaOff val="0"/>
                <a:shade val="88000"/>
                <a:satMod val="105000"/>
              </a:schemeClr>
            </a:gs>
            <a:gs pos="100000">
              <a:schemeClr val="accent2">
                <a:tint val="60000"/>
                <a:hueOff val="0"/>
                <a:satOff val="0"/>
                <a:lumOff val="0"/>
                <a:alphaOff val="0"/>
                <a:shade val="54000"/>
                <a:satMod val="105000"/>
              </a:schemeClr>
            </a:gs>
          </a:gsLst>
          <a:lin ang="3600000" scaled="1"/>
        </a:gradFill>
        <a:ln>
          <a:noFill/>
        </a:ln>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accent2">
              <a:tint val="60000"/>
              <a:hueOff val="0"/>
              <a:satOff val="0"/>
              <a:lumOff val="0"/>
              <a:alphaOff val="0"/>
              <a:tint val="5"/>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endParaRPr>
        </a:p>
      </dsp:txBody>
      <dsp:txXfrm>
        <a:off x="4862517" y="2065834"/>
        <a:ext cx="128750" cy="261586"/>
      </dsp:txXfrm>
    </dsp:sp>
    <dsp:sp modelId="{4A4C4B6E-2D00-A948-A2E4-3487807C0D60}">
      <dsp:nvSpPr>
        <dsp:cNvPr id="0" name=""/>
        <dsp:cNvSpPr/>
      </dsp:nvSpPr>
      <dsp:spPr>
        <a:xfrm>
          <a:off x="5057428" y="1242262"/>
          <a:ext cx="1666930" cy="1282283"/>
        </a:xfrm>
        <a:prstGeom prst="ellipse">
          <a:avLst/>
        </a:prstGeom>
        <a:gradFill rotWithShape="0">
          <a:gsLst>
            <a:gs pos="0">
              <a:schemeClr val="accent2">
                <a:hueOff val="0"/>
                <a:satOff val="0"/>
                <a:lumOff val="0"/>
                <a:alphaOff val="0"/>
                <a:shade val="54000"/>
                <a:satMod val="105000"/>
              </a:schemeClr>
            </a:gs>
            <a:gs pos="47500">
              <a:schemeClr val="accent2">
                <a:hueOff val="0"/>
                <a:satOff val="0"/>
                <a:lumOff val="0"/>
                <a:alphaOff val="0"/>
                <a:shade val="88000"/>
                <a:satMod val="105000"/>
              </a:schemeClr>
            </a:gs>
            <a:gs pos="58500">
              <a:schemeClr val="accent2">
                <a:hueOff val="0"/>
                <a:satOff val="0"/>
                <a:lumOff val="0"/>
                <a:alphaOff val="0"/>
                <a:shade val="88000"/>
                <a:satMod val="105000"/>
              </a:schemeClr>
            </a:gs>
            <a:gs pos="100000">
              <a:schemeClr val="accent2">
                <a:hueOff val="0"/>
                <a:satOff val="0"/>
                <a:lumOff val="0"/>
                <a:alphaOff val="0"/>
                <a:shade val="54000"/>
                <a:satMod val="105000"/>
              </a:schemeClr>
            </a:gs>
          </a:gsLst>
          <a:lin ang="3600000" scaled="1"/>
        </a:gradFill>
        <a:ln>
          <a:noFill/>
        </a:ln>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accent2">
              <a:hueOff val="0"/>
              <a:satOff val="0"/>
              <a:lumOff val="0"/>
              <a:alphaOff val="0"/>
              <a:tint val="5"/>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Avoidance of Medical Care</a:t>
          </a:r>
          <a:endParaRPr lang="en-US" sz="1800" kern="1200" dirty="0">
            <a:solidFill>
              <a:schemeClr val="tx1"/>
            </a:solidFill>
          </a:endParaRPr>
        </a:p>
      </dsp:txBody>
      <dsp:txXfrm>
        <a:off x="5301544" y="1430048"/>
        <a:ext cx="1178698" cy="906711"/>
      </dsp:txXfrm>
    </dsp:sp>
    <dsp:sp modelId="{766C711F-CEC0-9942-87AC-22B06804EBF6}">
      <dsp:nvSpPr>
        <dsp:cNvPr id="0" name=""/>
        <dsp:cNvSpPr/>
      </dsp:nvSpPr>
      <dsp:spPr>
        <a:xfrm rot="3240000">
          <a:off x="4569367" y="2919110"/>
          <a:ext cx="243361" cy="435976"/>
        </a:xfrm>
        <a:prstGeom prst="rightArrow">
          <a:avLst>
            <a:gd name="adj1" fmla="val 60000"/>
            <a:gd name="adj2" fmla="val 50000"/>
          </a:avLst>
        </a:prstGeom>
        <a:gradFill rotWithShape="0">
          <a:gsLst>
            <a:gs pos="0">
              <a:schemeClr val="accent2">
                <a:tint val="60000"/>
                <a:hueOff val="0"/>
                <a:satOff val="0"/>
                <a:lumOff val="0"/>
                <a:alphaOff val="0"/>
                <a:shade val="54000"/>
                <a:satMod val="105000"/>
              </a:schemeClr>
            </a:gs>
            <a:gs pos="47500">
              <a:schemeClr val="accent2">
                <a:tint val="60000"/>
                <a:hueOff val="0"/>
                <a:satOff val="0"/>
                <a:lumOff val="0"/>
                <a:alphaOff val="0"/>
                <a:shade val="88000"/>
                <a:satMod val="105000"/>
              </a:schemeClr>
            </a:gs>
            <a:gs pos="58500">
              <a:schemeClr val="accent2">
                <a:tint val="60000"/>
                <a:hueOff val="0"/>
                <a:satOff val="0"/>
                <a:lumOff val="0"/>
                <a:alphaOff val="0"/>
                <a:shade val="88000"/>
                <a:satMod val="105000"/>
              </a:schemeClr>
            </a:gs>
            <a:gs pos="100000">
              <a:schemeClr val="accent2">
                <a:tint val="60000"/>
                <a:hueOff val="0"/>
                <a:satOff val="0"/>
                <a:lumOff val="0"/>
                <a:alphaOff val="0"/>
                <a:shade val="54000"/>
                <a:satMod val="105000"/>
              </a:schemeClr>
            </a:gs>
          </a:gsLst>
          <a:lin ang="3600000" scaled="1"/>
        </a:gradFill>
        <a:ln>
          <a:noFill/>
        </a:ln>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accent2">
              <a:tint val="60000"/>
              <a:hueOff val="0"/>
              <a:satOff val="0"/>
              <a:lumOff val="0"/>
              <a:alphaOff val="0"/>
              <a:tint val="5"/>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endParaRPr>
        </a:p>
      </dsp:txBody>
      <dsp:txXfrm>
        <a:off x="4584414" y="2976773"/>
        <a:ext cx="170353" cy="261586"/>
      </dsp:txXfrm>
    </dsp:sp>
    <dsp:sp modelId="{38F54951-C4C3-2C4A-904B-4CC4CF29E08E}">
      <dsp:nvSpPr>
        <dsp:cNvPr id="0" name=""/>
        <dsp:cNvSpPr/>
      </dsp:nvSpPr>
      <dsp:spPr>
        <a:xfrm>
          <a:off x="4387680" y="3249664"/>
          <a:ext cx="1701936" cy="1282283"/>
        </a:xfrm>
        <a:prstGeom prst="ellipse">
          <a:avLst/>
        </a:prstGeom>
        <a:gradFill rotWithShape="0">
          <a:gsLst>
            <a:gs pos="0">
              <a:schemeClr val="accent2">
                <a:hueOff val="0"/>
                <a:satOff val="0"/>
                <a:lumOff val="0"/>
                <a:alphaOff val="0"/>
                <a:shade val="54000"/>
                <a:satMod val="105000"/>
              </a:schemeClr>
            </a:gs>
            <a:gs pos="47500">
              <a:schemeClr val="accent2">
                <a:hueOff val="0"/>
                <a:satOff val="0"/>
                <a:lumOff val="0"/>
                <a:alphaOff val="0"/>
                <a:shade val="88000"/>
                <a:satMod val="105000"/>
              </a:schemeClr>
            </a:gs>
            <a:gs pos="58500">
              <a:schemeClr val="accent2">
                <a:hueOff val="0"/>
                <a:satOff val="0"/>
                <a:lumOff val="0"/>
                <a:alphaOff val="0"/>
                <a:shade val="88000"/>
                <a:satMod val="105000"/>
              </a:schemeClr>
            </a:gs>
            <a:gs pos="100000">
              <a:schemeClr val="accent2">
                <a:hueOff val="0"/>
                <a:satOff val="0"/>
                <a:lumOff val="0"/>
                <a:alphaOff val="0"/>
                <a:shade val="54000"/>
                <a:satMod val="105000"/>
              </a:schemeClr>
            </a:gs>
          </a:gsLst>
          <a:lin ang="3600000" scaled="1"/>
        </a:gradFill>
        <a:ln>
          <a:noFill/>
        </a:ln>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accent2">
              <a:hueOff val="0"/>
              <a:satOff val="0"/>
              <a:lumOff val="0"/>
              <a:alphaOff val="0"/>
              <a:tint val="5"/>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Depression/ Anxiety</a:t>
          </a:r>
          <a:endParaRPr lang="en-US" sz="1800" kern="1200" dirty="0">
            <a:solidFill>
              <a:schemeClr val="tx1"/>
            </a:solidFill>
          </a:endParaRPr>
        </a:p>
      </dsp:txBody>
      <dsp:txXfrm>
        <a:off x="4636923" y="3437450"/>
        <a:ext cx="1203450" cy="906711"/>
      </dsp:txXfrm>
    </dsp:sp>
    <dsp:sp modelId="{AC51A72C-80C5-A449-8272-78DF0A51AF58}">
      <dsp:nvSpPr>
        <dsp:cNvPr id="0" name=""/>
        <dsp:cNvSpPr/>
      </dsp:nvSpPr>
      <dsp:spPr>
        <a:xfrm rot="7560000">
          <a:off x="3553598" y="2919297"/>
          <a:ext cx="243614" cy="435976"/>
        </a:xfrm>
        <a:prstGeom prst="rightArrow">
          <a:avLst>
            <a:gd name="adj1" fmla="val 60000"/>
            <a:gd name="adj2" fmla="val 50000"/>
          </a:avLst>
        </a:prstGeom>
        <a:gradFill rotWithShape="0">
          <a:gsLst>
            <a:gs pos="0">
              <a:schemeClr val="accent2">
                <a:tint val="60000"/>
                <a:hueOff val="0"/>
                <a:satOff val="0"/>
                <a:lumOff val="0"/>
                <a:alphaOff val="0"/>
                <a:shade val="54000"/>
                <a:satMod val="105000"/>
              </a:schemeClr>
            </a:gs>
            <a:gs pos="47500">
              <a:schemeClr val="accent2">
                <a:tint val="60000"/>
                <a:hueOff val="0"/>
                <a:satOff val="0"/>
                <a:lumOff val="0"/>
                <a:alphaOff val="0"/>
                <a:shade val="88000"/>
                <a:satMod val="105000"/>
              </a:schemeClr>
            </a:gs>
            <a:gs pos="58500">
              <a:schemeClr val="accent2">
                <a:tint val="60000"/>
                <a:hueOff val="0"/>
                <a:satOff val="0"/>
                <a:lumOff val="0"/>
                <a:alphaOff val="0"/>
                <a:shade val="88000"/>
                <a:satMod val="105000"/>
              </a:schemeClr>
            </a:gs>
            <a:gs pos="100000">
              <a:schemeClr val="accent2">
                <a:tint val="60000"/>
                <a:hueOff val="0"/>
                <a:satOff val="0"/>
                <a:lumOff val="0"/>
                <a:alphaOff val="0"/>
                <a:shade val="54000"/>
                <a:satMod val="105000"/>
              </a:schemeClr>
            </a:gs>
          </a:gsLst>
          <a:lin ang="3600000" scaled="1"/>
        </a:gradFill>
        <a:ln>
          <a:noFill/>
        </a:ln>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accent2">
              <a:tint val="60000"/>
              <a:hueOff val="0"/>
              <a:satOff val="0"/>
              <a:lumOff val="0"/>
              <a:alphaOff val="0"/>
              <a:tint val="5"/>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endParaRPr>
        </a:p>
      </dsp:txBody>
      <dsp:txXfrm rot="10800000">
        <a:off x="3611619" y="2976929"/>
        <a:ext cx="170530" cy="261586"/>
      </dsp:txXfrm>
    </dsp:sp>
    <dsp:sp modelId="{F052D77A-636B-6646-AA39-BF61D1B29BDD}">
      <dsp:nvSpPr>
        <dsp:cNvPr id="0" name=""/>
        <dsp:cNvSpPr/>
      </dsp:nvSpPr>
      <dsp:spPr>
        <a:xfrm>
          <a:off x="2279499" y="3249664"/>
          <a:ext cx="1696884" cy="1282283"/>
        </a:xfrm>
        <a:prstGeom prst="ellipse">
          <a:avLst/>
        </a:prstGeom>
        <a:gradFill rotWithShape="0">
          <a:gsLst>
            <a:gs pos="0">
              <a:schemeClr val="accent2">
                <a:hueOff val="0"/>
                <a:satOff val="0"/>
                <a:lumOff val="0"/>
                <a:alphaOff val="0"/>
                <a:shade val="54000"/>
                <a:satMod val="105000"/>
              </a:schemeClr>
            </a:gs>
            <a:gs pos="47500">
              <a:schemeClr val="accent2">
                <a:hueOff val="0"/>
                <a:satOff val="0"/>
                <a:lumOff val="0"/>
                <a:alphaOff val="0"/>
                <a:shade val="88000"/>
                <a:satMod val="105000"/>
              </a:schemeClr>
            </a:gs>
            <a:gs pos="58500">
              <a:schemeClr val="accent2">
                <a:hueOff val="0"/>
                <a:satOff val="0"/>
                <a:lumOff val="0"/>
                <a:alphaOff val="0"/>
                <a:shade val="88000"/>
                <a:satMod val="105000"/>
              </a:schemeClr>
            </a:gs>
            <a:gs pos="100000">
              <a:schemeClr val="accent2">
                <a:hueOff val="0"/>
                <a:satOff val="0"/>
                <a:lumOff val="0"/>
                <a:alphaOff val="0"/>
                <a:shade val="54000"/>
                <a:satMod val="105000"/>
              </a:schemeClr>
            </a:gs>
          </a:gsLst>
          <a:lin ang="3600000" scaled="1"/>
        </a:gradFill>
        <a:ln>
          <a:noFill/>
        </a:ln>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accent2">
              <a:hueOff val="0"/>
              <a:satOff val="0"/>
              <a:lumOff val="0"/>
              <a:alphaOff val="0"/>
              <a:tint val="5"/>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Poor Body Image (Binge eating)</a:t>
          </a:r>
          <a:endParaRPr lang="en-US" sz="1800" kern="1200" dirty="0">
            <a:solidFill>
              <a:schemeClr val="tx1"/>
            </a:solidFill>
          </a:endParaRPr>
        </a:p>
      </dsp:txBody>
      <dsp:txXfrm>
        <a:off x="2528002" y="3437450"/>
        <a:ext cx="1199878" cy="906711"/>
      </dsp:txXfrm>
    </dsp:sp>
    <dsp:sp modelId="{5CA856B6-FE6A-974E-A32D-3452B2F31D72}">
      <dsp:nvSpPr>
        <dsp:cNvPr id="0" name=""/>
        <dsp:cNvSpPr/>
      </dsp:nvSpPr>
      <dsp:spPr>
        <a:xfrm rot="11880000">
          <a:off x="3339085" y="1973743"/>
          <a:ext cx="171091" cy="435976"/>
        </a:xfrm>
        <a:prstGeom prst="rightArrow">
          <a:avLst>
            <a:gd name="adj1" fmla="val 60000"/>
            <a:gd name="adj2" fmla="val 50000"/>
          </a:avLst>
        </a:prstGeom>
        <a:gradFill rotWithShape="0">
          <a:gsLst>
            <a:gs pos="0">
              <a:schemeClr val="accent2">
                <a:tint val="60000"/>
                <a:hueOff val="0"/>
                <a:satOff val="0"/>
                <a:lumOff val="0"/>
                <a:alphaOff val="0"/>
                <a:shade val="54000"/>
                <a:satMod val="105000"/>
              </a:schemeClr>
            </a:gs>
            <a:gs pos="47500">
              <a:schemeClr val="accent2">
                <a:tint val="60000"/>
                <a:hueOff val="0"/>
                <a:satOff val="0"/>
                <a:lumOff val="0"/>
                <a:alphaOff val="0"/>
                <a:shade val="88000"/>
                <a:satMod val="105000"/>
              </a:schemeClr>
            </a:gs>
            <a:gs pos="58500">
              <a:schemeClr val="accent2">
                <a:tint val="60000"/>
                <a:hueOff val="0"/>
                <a:satOff val="0"/>
                <a:lumOff val="0"/>
                <a:alphaOff val="0"/>
                <a:shade val="88000"/>
                <a:satMod val="105000"/>
              </a:schemeClr>
            </a:gs>
            <a:gs pos="100000">
              <a:schemeClr val="accent2">
                <a:tint val="60000"/>
                <a:hueOff val="0"/>
                <a:satOff val="0"/>
                <a:lumOff val="0"/>
                <a:alphaOff val="0"/>
                <a:shade val="54000"/>
                <a:satMod val="105000"/>
              </a:schemeClr>
            </a:gs>
          </a:gsLst>
          <a:lin ang="3600000" scaled="1"/>
        </a:gradFill>
        <a:ln>
          <a:noFill/>
        </a:ln>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accent2">
              <a:tint val="60000"/>
              <a:hueOff val="0"/>
              <a:satOff val="0"/>
              <a:lumOff val="0"/>
              <a:alphaOff val="0"/>
              <a:tint val="5"/>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endParaRPr>
        </a:p>
      </dsp:txBody>
      <dsp:txXfrm rot="10800000">
        <a:off x="3389156" y="2068868"/>
        <a:ext cx="119764" cy="261586"/>
      </dsp:txXfrm>
    </dsp:sp>
    <dsp:sp modelId="{8E244825-55F1-E841-9684-BE1422109180}">
      <dsp:nvSpPr>
        <dsp:cNvPr id="0" name=""/>
        <dsp:cNvSpPr/>
      </dsp:nvSpPr>
      <dsp:spPr>
        <a:xfrm>
          <a:off x="1612521" y="1242262"/>
          <a:ext cx="1726351" cy="1282283"/>
        </a:xfrm>
        <a:prstGeom prst="ellipse">
          <a:avLst/>
        </a:prstGeom>
        <a:gradFill rotWithShape="0">
          <a:gsLst>
            <a:gs pos="0">
              <a:schemeClr val="accent2">
                <a:hueOff val="0"/>
                <a:satOff val="0"/>
                <a:lumOff val="0"/>
                <a:alphaOff val="0"/>
                <a:shade val="54000"/>
                <a:satMod val="105000"/>
              </a:schemeClr>
            </a:gs>
            <a:gs pos="47500">
              <a:schemeClr val="accent2">
                <a:hueOff val="0"/>
                <a:satOff val="0"/>
                <a:lumOff val="0"/>
                <a:alphaOff val="0"/>
                <a:shade val="88000"/>
                <a:satMod val="105000"/>
              </a:schemeClr>
            </a:gs>
            <a:gs pos="58500">
              <a:schemeClr val="accent2">
                <a:hueOff val="0"/>
                <a:satOff val="0"/>
                <a:lumOff val="0"/>
                <a:alphaOff val="0"/>
                <a:shade val="88000"/>
                <a:satMod val="105000"/>
              </a:schemeClr>
            </a:gs>
            <a:gs pos="100000">
              <a:schemeClr val="accent2">
                <a:hueOff val="0"/>
                <a:satOff val="0"/>
                <a:lumOff val="0"/>
                <a:alphaOff val="0"/>
                <a:shade val="54000"/>
                <a:satMod val="105000"/>
              </a:schemeClr>
            </a:gs>
          </a:gsLst>
          <a:lin ang="3600000" scaled="1"/>
        </a:gradFill>
        <a:ln>
          <a:noFill/>
        </a:ln>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accent2">
              <a:hueOff val="0"/>
              <a:satOff val="0"/>
              <a:lumOff val="0"/>
              <a:alphaOff val="0"/>
              <a:tint val="5"/>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Physical Inactivity</a:t>
          </a:r>
          <a:endParaRPr lang="en-US" sz="1800" kern="1200" dirty="0">
            <a:solidFill>
              <a:schemeClr val="tx1"/>
            </a:solidFill>
          </a:endParaRPr>
        </a:p>
      </dsp:txBody>
      <dsp:txXfrm>
        <a:off x="1865339" y="1430048"/>
        <a:ext cx="1220715" cy="906711"/>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F1C0E17F-95A5-054A-B4A7-E3350BF6D181}" type="datetimeFigureOut">
              <a:rPr lang="en-US" smtClean="0"/>
              <a:t>7/6/2015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F3C630D8-EEB9-BE41-99F0-F816949FE446}" type="slidenum">
              <a:rPr lang="en-US" smtClean="0"/>
              <a:t>‹#›</a:t>
            </a:fld>
            <a:endParaRPr lang="en-US"/>
          </a:p>
        </p:txBody>
      </p:sp>
    </p:spTree>
    <p:extLst>
      <p:ext uri="{BB962C8B-B14F-4D97-AF65-F5344CB8AC3E}">
        <p14:creationId xmlns:p14="http://schemas.microsoft.com/office/powerpoint/2010/main" val="20798197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javascript:toggle('reference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javascript:toggle('reference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dc.gov/obesit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javascript:toggle('reference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javascript:toggle('reference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javascript:toggle('reference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javascript:toggle('references');"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javascript:toggle('reference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630D8-EEB9-BE41-99F0-F816949FE446}" type="slidenum">
              <a:rPr lang="en-US" smtClean="0"/>
              <a:t>3</a:t>
            </a:fld>
            <a:endParaRPr lang="en-US"/>
          </a:p>
        </p:txBody>
      </p:sp>
    </p:spTree>
    <p:extLst>
      <p:ext uri="{BB962C8B-B14F-4D97-AF65-F5344CB8AC3E}">
        <p14:creationId xmlns:p14="http://schemas.microsoft.com/office/powerpoint/2010/main" val="1627501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Negative attitudes toward obese persons are</a:t>
            </a:r>
          </a:p>
          <a:p>
            <a:r>
              <a:rPr lang="en-US" sz="1200" b="0" i="0" u="none" strike="noStrike" kern="1200" baseline="0" dirty="0" smtClean="0">
                <a:solidFill>
                  <a:schemeClr val="tx1"/>
                </a:solidFill>
                <a:latin typeface="+mn-lt"/>
                <a:ea typeface="+mn-ea"/>
                <a:cs typeface="+mn-cs"/>
              </a:rPr>
              <a:t>pervasive in North American society. Numerous</a:t>
            </a:r>
          </a:p>
          <a:p>
            <a:r>
              <a:rPr lang="en-US" sz="1200" b="0" i="0" u="none" strike="noStrike" kern="1200" baseline="0" dirty="0" smtClean="0">
                <a:solidFill>
                  <a:schemeClr val="tx1"/>
                </a:solidFill>
                <a:latin typeface="+mn-lt"/>
                <a:ea typeface="+mn-ea"/>
                <a:cs typeface="+mn-cs"/>
              </a:rPr>
              <a:t>studies have documented harmful </a:t>
            </a:r>
            <a:r>
              <a:rPr lang="en-US" sz="1200" b="0" i="0" u="none" strike="noStrike" kern="1200" baseline="0" dirty="0" err="1" smtClean="0">
                <a:solidFill>
                  <a:schemeClr val="tx1"/>
                </a:solidFill>
                <a:latin typeface="+mn-lt"/>
                <a:ea typeface="+mn-ea"/>
                <a:cs typeface="+mn-cs"/>
              </a:rPr>
              <a:t>weightbased</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stereotypes that overweight and obese</a:t>
            </a:r>
          </a:p>
          <a:p>
            <a:r>
              <a:rPr lang="en-US" sz="1200" b="0" i="0" u="none" strike="noStrike" kern="1200" baseline="0" dirty="0" smtClean="0">
                <a:solidFill>
                  <a:schemeClr val="tx1"/>
                </a:solidFill>
                <a:latin typeface="+mn-lt"/>
                <a:ea typeface="+mn-ea"/>
                <a:cs typeface="+mn-cs"/>
              </a:rPr>
              <a:t>individuals are lazy, weak-willed, unsuccessful,</a:t>
            </a:r>
          </a:p>
          <a:p>
            <a:r>
              <a:rPr lang="en-US" sz="1200" b="0" i="0" u="none" strike="noStrike" kern="1200" baseline="0" dirty="0" smtClean="0">
                <a:solidFill>
                  <a:schemeClr val="tx1"/>
                </a:solidFill>
                <a:latin typeface="+mn-lt"/>
                <a:ea typeface="+mn-ea"/>
                <a:cs typeface="+mn-cs"/>
              </a:rPr>
              <a:t>unintelligent, lack self-discipline, have poor</a:t>
            </a:r>
          </a:p>
          <a:p>
            <a:r>
              <a:rPr lang="en-US" sz="1200" b="0" i="0" u="none" strike="noStrike" kern="1200" baseline="0" dirty="0" smtClean="0">
                <a:solidFill>
                  <a:schemeClr val="tx1"/>
                </a:solidFill>
                <a:latin typeface="+mn-lt"/>
                <a:ea typeface="+mn-ea"/>
                <a:cs typeface="+mn-cs"/>
              </a:rPr>
              <a:t>willpower, and are noncompliant with </a:t>
            </a:r>
            <a:r>
              <a:rPr lang="en-US" sz="1200" b="0" i="0" u="none" strike="noStrike" kern="1200" baseline="0" dirty="0" err="1" smtClean="0">
                <a:solidFill>
                  <a:schemeClr val="tx1"/>
                </a:solidFill>
                <a:latin typeface="+mn-lt"/>
                <a:ea typeface="+mn-ea"/>
                <a:cs typeface="+mn-cs"/>
              </a:rPr>
              <a:t>weightloss</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treatment.1–3</a:t>
            </a:r>
          </a:p>
          <a:p>
            <a:r>
              <a:rPr lang="en-US" sz="1200" b="0" i="0" u="none" strike="noStrike" kern="1200" baseline="0" dirty="0" smtClean="0">
                <a:solidFill>
                  <a:schemeClr val="tx1"/>
                </a:solidFill>
                <a:latin typeface="+mn-lt"/>
                <a:ea typeface="+mn-ea"/>
                <a:cs typeface="+mn-cs"/>
              </a:rPr>
              <a:t>Ref: </a:t>
            </a:r>
            <a:r>
              <a:rPr lang="en-US" sz="1200" b="0" i="0" u="none" strike="noStrike" kern="1200" baseline="0" dirty="0" err="1" smtClean="0">
                <a:solidFill>
                  <a:schemeClr val="tx1"/>
                </a:solidFill>
                <a:latin typeface="+mn-lt"/>
                <a:ea typeface="+mn-ea"/>
                <a:cs typeface="+mn-cs"/>
              </a:rPr>
              <a:t>Puhl</a:t>
            </a:r>
            <a:r>
              <a:rPr lang="en-US" sz="1200" b="0" i="0" u="none" strike="noStrike" kern="1200" baseline="0" dirty="0" smtClean="0">
                <a:solidFill>
                  <a:schemeClr val="tx1"/>
                </a:solidFill>
                <a:latin typeface="+mn-lt"/>
                <a:ea typeface="+mn-ea"/>
                <a:cs typeface="+mn-cs"/>
              </a:rPr>
              <a:t> RM, </a:t>
            </a:r>
            <a:r>
              <a:rPr lang="en-US" sz="1200" b="0" i="0" u="none" strike="noStrike" kern="1200" baseline="0" dirty="0" err="1" smtClean="0">
                <a:solidFill>
                  <a:schemeClr val="tx1"/>
                </a:solidFill>
                <a:latin typeface="+mn-lt"/>
                <a:ea typeface="+mn-ea"/>
                <a:cs typeface="+mn-cs"/>
              </a:rPr>
              <a:t>Heuer</a:t>
            </a:r>
            <a:r>
              <a:rPr lang="en-US" sz="1200" b="0" i="0" u="none" strike="noStrike" kern="1200" baseline="0" dirty="0" smtClean="0">
                <a:solidFill>
                  <a:schemeClr val="tx1"/>
                </a:solidFill>
                <a:latin typeface="+mn-lt"/>
                <a:ea typeface="+mn-ea"/>
                <a:cs typeface="+mn-cs"/>
              </a:rPr>
              <a:t> CA. Weight bias: a review and</a:t>
            </a:r>
          </a:p>
          <a:p>
            <a:r>
              <a:rPr lang="de-DE" sz="1200" b="0" i="0" u="none" strike="noStrike" kern="1200" baseline="0" dirty="0" smtClean="0">
                <a:solidFill>
                  <a:schemeClr val="tx1"/>
                </a:solidFill>
                <a:latin typeface="+mn-lt"/>
                <a:ea typeface="+mn-ea"/>
                <a:cs typeface="+mn-cs"/>
              </a:rPr>
              <a:t>update. Obesity (Silver Spring). 2009;17(5):941–964</a:t>
            </a:r>
            <a:endParaRPr lang="en-US" dirty="0"/>
          </a:p>
        </p:txBody>
      </p:sp>
      <p:sp>
        <p:nvSpPr>
          <p:cNvPr id="4" name="Slide Number Placeholder 3"/>
          <p:cNvSpPr>
            <a:spLocks noGrp="1"/>
          </p:cNvSpPr>
          <p:nvPr>
            <p:ph type="sldNum" sz="quarter" idx="10"/>
          </p:nvPr>
        </p:nvSpPr>
        <p:spPr/>
        <p:txBody>
          <a:bodyPr/>
          <a:lstStyle/>
          <a:p>
            <a:fld id="{F3C630D8-EEB9-BE41-99F0-F816949FE446}" type="slidenum">
              <a:rPr lang="en-US" smtClean="0"/>
              <a:t>13</a:t>
            </a:fld>
            <a:endParaRPr lang="en-US"/>
          </a:p>
        </p:txBody>
      </p:sp>
    </p:spTree>
    <p:extLst>
      <p:ext uri="{BB962C8B-B14F-4D97-AF65-F5344CB8AC3E}">
        <p14:creationId xmlns:p14="http://schemas.microsoft.com/office/powerpoint/2010/main" val="3387860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These stereotypes give way to</a:t>
            </a:r>
          </a:p>
          <a:p>
            <a:r>
              <a:rPr lang="en-US" sz="1200" b="0" i="0" u="none" strike="noStrike" kern="1200" baseline="0" dirty="0" smtClean="0">
                <a:solidFill>
                  <a:schemeClr val="tx1"/>
                </a:solidFill>
                <a:latin typeface="+mn-lt"/>
                <a:ea typeface="+mn-ea"/>
                <a:cs typeface="+mn-cs"/>
              </a:rPr>
              <a:t>stigma, prejudice, and discrimination against</a:t>
            </a:r>
          </a:p>
          <a:p>
            <a:r>
              <a:rPr lang="en-US" sz="1200" b="0" i="0" u="none" strike="noStrike" kern="1200" baseline="0" dirty="0" smtClean="0">
                <a:solidFill>
                  <a:schemeClr val="tx1"/>
                </a:solidFill>
                <a:latin typeface="+mn-lt"/>
                <a:ea typeface="+mn-ea"/>
                <a:cs typeface="+mn-cs"/>
              </a:rPr>
              <a:t>obese persons in multiple domains of living,</a:t>
            </a:r>
          </a:p>
          <a:p>
            <a:r>
              <a:rPr lang="en-US" sz="1200" b="0" i="0" u="none" strike="noStrike" kern="1200" baseline="0" dirty="0" smtClean="0">
                <a:solidFill>
                  <a:schemeClr val="tx1"/>
                </a:solidFill>
                <a:latin typeface="+mn-lt"/>
                <a:ea typeface="+mn-ea"/>
                <a:cs typeface="+mn-cs"/>
              </a:rPr>
              <a:t>including the workplace, health care facilities,</a:t>
            </a:r>
          </a:p>
          <a:p>
            <a:r>
              <a:rPr lang="en-US" sz="1200" b="0" i="0" u="none" strike="noStrike" kern="1200" baseline="0" dirty="0" smtClean="0">
                <a:solidFill>
                  <a:schemeClr val="tx1"/>
                </a:solidFill>
                <a:latin typeface="+mn-lt"/>
                <a:ea typeface="+mn-ea"/>
                <a:cs typeface="+mn-cs"/>
              </a:rPr>
              <a:t>educational institutions, the mass media, and</a:t>
            </a:r>
          </a:p>
          <a:p>
            <a:r>
              <a:rPr lang="en-US" sz="1200" b="0" i="0" u="none" strike="noStrike" kern="1200" baseline="0" dirty="0" smtClean="0">
                <a:solidFill>
                  <a:schemeClr val="tx1"/>
                </a:solidFill>
                <a:latin typeface="+mn-lt"/>
                <a:ea typeface="+mn-ea"/>
                <a:cs typeface="+mn-cs"/>
              </a:rPr>
              <a:t>even in close interpersonal relationships.1–3</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Ref: </a:t>
            </a:r>
            <a:r>
              <a:rPr lang="en-US" sz="1200" b="0" i="0" u="none" strike="noStrike" kern="1200" baseline="0" dirty="0" err="1" smtClean="0">
                <a:solidFill>
                  <a:schemeClr val="tx1"/>
                </a:solidFill>
                <a:latin typeface="+mn-lt"/>
                <a:ea typeface="+mn-ea"/>
                <a:cs typeface="+mn-cs"/>
              </a:rPr>
              <a:t>Puhl</a:t>
            </a:r>
            <a:r>
              <a:rPr lang="en-US" sz="1200" b="0" i="0" u="none" strike="noStrike" kern="1200" baseline="0" dirty="0" smtClean="0">
                <a:solidFill>
                  <a:schemeClr val="tx1"/>
                </a:solidFill>
                <a:latin typeface="+mn-lt"/>
                <a:ea typeface="+mn-ea"/>
                <a:cs typeface="+mn-cs"/>
              </a:rPr>
              <a:t> RM, </a:t>
            </a:r>
            <a:r>
              <a:rPr lang="en-US" sz="1200" b="0" i="0" u="none" strike="noStrike" kern="1200" baseline="0" dirty="0" err="1" smtClean="0">
                <a:solidFill>
                  <a:schemeClr val="tx1"/>
                </a:solidFill>
                <a:latin typeface="+mn-lt"/>
                <a:ea typeface="+mn-ea"/>
                <a:cs typeface="+mn-cs"/>
              </a:rPr>
              <a:t>Heuer</a:t>
            </a:r>
            <a:r>
              <a:rPr lang="en-US" sz="1200" b="0" i="0" u="none" strike="noStrike" kern="1200" baseline="0" dirty="0" smtClean="0">
                <a:solidFill>
                  <a:schemeClr val="tx1"/>
                </a:solidFill>
                <a:latin typeface="+mn-lt"/>
                <a:ea typeface="+mn-ea"/>
                <a:cs typeface="+mn-cs"/>
              </a:rPr>
              <a:t> CA. Weight bias: a review and</a:t>
            </a:r>
          </a:p>
          <a:p>
            <a:r>
              <a:rPr lang="de-DE" sz="1200" b="0" i="0" u="none" strike="noStrike" kern="1200" baseline="0" dirty="0" smtClean="0">
                <a:solidFill>
                  <a:schemeClr val="tx1"/>
                </a:solidFill>
                <a:latin typeface="+mn-lt"/>
                <a:ea typeface="+mn-ea"/>
                <a:cs typeface="+mn-cs"/>
              </a:rPr>
              <a:t>update. Obesity (Silver Spring). 2009;17(5):941–964</a:t>
            </a:r>
            <a:endParaRPr lang="en-US" dirty="0">
              <a:latin typeface="Calibri" charset="0"/>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85372" indent="-302066">
              <a:defRPr>
                <a:solidFill>
                  <a:schemeClr val="tx1"/>
                </a:solidFill>
                <a:latin typeface="Verdana" charset="0"/>
                <a:ea typeface="ＭＳ Ｐゴシック" charset="0"/>
              </a:defRPr>
            </a:lvl2pPr>
            <a:lvl3pPr marL="1208265" indent="-241653">
              <a:defRPr>
                <a:solidFill>
                  <a:schemeClr val="tx1"/>
                </a:solidFill>
                <a:latin typeface="Verdana" charset="0"/>
                <a:ea typeface="ＭＳ Ｐゴシック" charset="0"/>
              </a:defRPr>
            </a:lvl3pPr>
            <a:lvl4pPr marL="1691571" indent="-241653">
              <a:defRPr>
                <a:solidFill>
                  <a:schemeClr val="tx1"/>
                </a:solidFill>
                <a:latin typeface="Verdana" charset="0"/>
                <a:ea typeface="ＭＳ Ｐゴシック" charset="0"/>
              </a:defRPr>
            </a:lvl4pPr>
            <a:lvl5pPr marL="2174878" indent="-241653">
              <a:defRPr>
                <a:solidFill>
                  <a:schemeClr val="tx1"/>
                </a:solidFill>
                <a:latin typeface="Verdana" charset="0"/>
                <a:ea typeface="ＭＳ Ｐゴシック" charset="0"/>
              </a:defRPr>
            </a:lvl5pPr>
            <a:lvl6pPr marL="2658184" indent="-241653" eaLnBrk="0" fontAlgn="base" hangingPunct="0">
              <a:spcBef>
                <a:spcPct val="0"/>
              </a:spcBef>
              <a:spcAft>
                <a:spcPct val="0"/>
              </a:spcAft>
              <a:defRPr>
                <a:solidFill>
                  <a:schemeClr val="tx1"/>
                </a:solidFill>
                <a:latin typeface="Verdana" charset="0"/>
                <a:ea typeface="ＭＳ Ｐゴシック" charset="0"/>
              </a:defRPr>
            </a:lvl6pPr>
            <a:lvl7pPr marL="3141490" indent="-241653" eaLnBrk="0" fontAlgn="base" hangingPunct="0">
              <a:spcBef>
                <a:spcPct val="0"/>
              </a:spcBef>
              <a:spcAft>
                <a:spcPct val="0"/>
              </a:spcAft>
              <a:defRPr>
                <a:solidFill>
                  <a:schemeClr val="tx1"/>
                </a:solidFill>
                <a:latin typeface="Verdana" charset="0"/>
                <a:ea typeface="ＭＳ Ｐゴシック" charset="0"/>
              </a:defRPr>
            </a:lvl7pPr>
            <a:lvl8pPr marL="3624796" indent="-241653" eaLnBrk="0" fontAlgn="base" hangingPunct="0">
              <a:spcBef>
                <a:spcPct val="0"/>
              </a:spcBef>
              <a:spcAft>
                <a:spcPct val="0"/>
              </a:spcAft>
              <a:defRPr>
                <a:solidFill>
                  <a:schemeClr val="tx1"/>
                </a:solidFill>
                <a:latin typeface="Verdana" charset="0"/>
                <a:ea typeface="ＭＳ Ｐゴシック" charset="0"/>
              </a:defRPr>
            </a:lvl8pPr>
            <a:lvl9pPr marL="4108102" indent="-241653" eaLnBrk="0" fontAlgn="base" hangingPunct="0">
              <a:spcBef>
                <a:spcPct val="0"/>
              </a:spcBef>
              <a:spcAft>
                <a:spcPct val="0"/>
              </a:spcAft>
              <a:defRPr>
                <a:solidFill>
                  <a:schemeClr val="tx1"/>
                </a:solidFill>
                <a:latin typeface="Verdana" charset="0"/>
                <a:ea typeface="ＭＳ Ｐゴシック" charset="0"/>
              </a:defRPr>
            </a:lvl9pPr>
          </a:lstStyle>
          <a:p>
            <a:fld id="{C28217C7-11CF-0A4E-879B-0AD4E30CDE05}" type="slidenum">
              <a:rPr lang="en-US"/>
              <a:pPr/>
              <a:t>14</a:t>
            </a:fld>
            <a:endParaRPr lang="en-US"/>
          </a:p>
        </p:txBody>
      </p:sp>
    </p:spTree>
    <p:extLst>
      <p:ext uri="{BB962C8B-B14F-4D97-AF65-F5344CB8AC3E}">
        <p14:creationId xmlns:p14="http://schemas.microsoft.com/office/powerpoint/2010/main" val="833442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Recent estimates suggest that the prevalence</a:t>
            </a:r>
          </a:p>
          <a:p>
            <a:r>
              <a:rPr lang="en-US" sz="1200" b="0" i="0" u="none" strike="noStrike" kern="1200" baseline="0" dirty="0" smtClean="0">
                <a:solidFill>
                  <a:schemeClr val="tx1"/>
                </a:solidFill>
                <a:latin typeface="+mn-lt"/>
                <a:ea typeface="+mn-ea"/>
                <a:cs typeface="+mn-cs"/>
              </a:rPr>
              <a:t>of weight discrimination has increased by</a:t>
            </a:r>
          </a:p>
          <a:p>
            <a:r>
              <a:rPr lang="en-US" sz="1200" b="0" i="0" u="none" strike="noStrike" kern="1200" baseline="0" dirty="0" smtClean="0">
                <a:solidFill>
                  <a:schemeClr val="tx1"/>
                </a:solidFill>
                <a:latin typeface="+mn-lt"/>
                <a:ea typeface="+mn-ea"/>
                <a:cs typeface="+mn-cs"/>
              </a:rPr>
              <a:t>66% over the past decade,1 and is now comparable</a:t>
            </a:r>
          </a:p>
          <a:p>
            <a:r>
              <a:rPr lang="en-US" sz="1200" b="0" i="0" u="none" strike="noStrike" kern="1200" baseline="0" dirty="0" smtClean="0">
                <a:solidFill>
                  <a:schemeClr val="tx1"/>
                </a:solidFill>
                <a:latin typeface="+mn-lt"/>
                <a:ea typeface="+mn-ea"/>
                <a:cs typeface="+mn-cs"/>
              </a:rPr>
              <a:t>to prevalence rates of racial discrimination</a:t>
            </a:r>
          </a:p>
          <a:p>
            <a:r>
              <a:rPr lang="en-US" sz="1200" b="0" i="0" u="none" strike="noStrike" kern="1200" baseline="0" dirty="0" smtClean="0">
                <a:solidFill>
                  <a:schemeClr val="tx1"/>
                </a:solidFill>
                <a:latin typeface="+mn-lt"/>
                <a:ea typeface="+mn-ea"/>
                <a:cs typeface="+mn-cs"/>
              </a:rPr>
              <a:t>in America.2</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1. </a:t>
            </a:r>
            <a:r>
              <a:rPr lang="en-US" sz="1200" b="0" i="0" u="none" strike="noStrike" kern="1200" baseline="0" dirty="0" err="1" smtClean="0">
                <a:solidFill>
                  <a:schemeClr val="tx1"/>
                </a:solidFill>
                <a:latin typeface="+mn-lt"/>
                <a:ea typeface="+mn-ea"/>
                <a:cs typeface="+mn-cs"/>
              </a:rPr>
              <a:t>Andreyeva</a:t>
            </a:r>
            <a:r>
              <a:rPr lang="en-US" sz="1200" b="0" i="0" u="none" strike="noStrike" kern="1200" baseline="0" dirty="0" smtClean="0">
                <a:solidFill>
                  <a:schemeClr val="tx1"/>
                </a:solidFill>
                <a:latin typeface="+mn-lt"/>
                <a:ea typeface="+mn-ea"/>
                <a:cs typeface="+mn-cs"/>
              </a:rPr>
              <a:t> T, </a:t>
            </a:r>
            <a:r>
              <a:rPr lang="en-US" sz="1200" b="0" i="0" u="none" strike="noStrike" kern="1200" baseline="0" dirty="0" err="1" smtClean="0">
                <a:solidFill>
                  <a:schemeClr val="tx1"/>
                </a:solidFill>
                <a:latin typeface="+mn-lt"/>
                <a:ea typeface="+mn-ea"/>
                <a:cs typeface="+mn-cs"/>
              </a:rPr>
              <a:t>Puhl</a:t>
            </a:r>
            <a:r>
              <a:rPr lang="en-US" sz="1200" b="0" i="0" u="none" strike="noStrike" kern="1200" baseline="0" dirty="0" smtClean="0">
                <a:solidFill>
                  <a:schemeClr val="tx1"/>
                </a:solidFill>
                <a:latin typeface="+mn-lt"/>
                <a:ea typeface="+mn-ea"/>
                <a:cs typeface="+mn-cs"/>
              </a:rPr>
              <a:t> RM, Brownell KD. Changes in</a:t>
            </a:r>
          </a:p>
          <a:p>
            <a:r>
              <a:rPr lang="en-US" sz="1200" b="0" i="0" u="none" strike="noStrike" kern="1200" baseline="0" dirty="0" smtClean="0">
                <a:solidFill>
                  <a:schemeClr val="tx1"/>
                </a:solidFill>
                <a:latin typeface="+mn-lt"/>
                <a:ea typeface="+mn-ea"/>
                <a:cs typeface="+mn-cs"/>
              </a:rPr>
              <a:t>perceived weight discrimination among Americans:</a:t>
            </a:r>
          </a:p>
          <a:p>
            <a:r>
              <a:rPr lang="en-US" sz="1200" b="0" i="0" u="none" strike="noStrike" kern="1200" baseline="0" dirty="0" smtClean="0">
                <a:solidFill>
                  <a:schemeClr val="tx1"/>
                </a:solidFill>
                <a:latin typeface="+mn-lt"/>
                <a:ea typeface="+mn-ea"/>
                <a:cs typeface="+mn-cs"/>
              </a:rPr>
              <a:t>1995–1996 through 2004–2006. Obesity (Silver</a:t>
            </a:r>
          </a:p>
          <a:p>
            <a:r>
              <a:rPr lang="de-DE" sz="1200" b="0" i="0" u="none" strike="noStrike" kern="1200" baseline="0" dirty="0" smtClean="0">
                <a:solidFill>
                  <a:schemeClr val="tx1"/>
                </a:solidFill>
                <a:latin typeface="+mn-lt"/>
                <a:ea typeface="+mn-ea"/>
                <a:cs typeface="+mn-cs"/>
              </a:rPr>
              <a:t>Spring). 2008;16(5):1129–1134.</a:t>
            </a:r>
          </a:p>
          <a:p>
            <a:r>
              <a:rPr lang="de-DE" sz="1200" b="0" i="0" u="none" strike="noStrike" kern="1200" baseline="0" dirty="0" smtClean="0">
                <a:solidFill>
                  <a:schemeClr val="tx1"/>
                </a:solidFill>
                <a:latin typeface="+mn-lt"/>
                <a:ea typeface="+mn-ea"/>
                <a:cs typeface="+mn-cs"/>
              </a:rPr>
              <a:t>2. </a:t>
            </a:r>
            <a:r>
              <a:rPr lang="en-US" sz="1200" b="0" i="0" u="none" strike="noStrike" kern="1200" baseline="0" dirty="0" err="1" smtClean="0">
                <a:solidFill>
                  <a:schemeClr val="tx1"/>
                </a:solidFill>
                <a:latin typeface="+mn-lt"/>
                <a:ea typeface="+mn-ea"/>
                <a:cs typeface="+mn-cs"/>
              </a:rPr>
              <a:t>Puhl</a:t>
            </a:r>
            <a:r>
              <a:rPr lang="en-US" sz="1200" b="0" i="0" u="none" strike="noStrike" kern="1200" baseline="0" dirty="0" smtClean="0">
                <a:solidFill>
                  <a:schemeClr val="tx1"/>
                </a:solidFill>
                <a:latin typeface="+mn-lt"/>
                <a:ea typeface="+mn-ea"/>
                <a:cs typeface="+mn-cs"/>
              </a:rPr>
              <a:t> RM, </a:t>
            </a:r>
            <a:r>
              <a:rPr lang="en-US" sz="1200" b="0" i="0" u="none" strike="noStrike" kern="1200" baseline="0" dirty="0" err="1" smtClean="0">
                <a:solidFill>
                  <a:schemeClr val="tx1"/>
                </a:solidFill>
                <a:latin typeface="+mn-lt"/>
                <a:ea typeface="+mn-ea"/>
                <a:cs typeface="+mn-cs"/>
              </a:rPr>
              <a:t>Andreyeva</a:t>
            </a:r>
            <a:r>
              <a:rPr lang="en-US" sz="1200" b="0" i="0" u="none" strike="noStrike" kern="1200" baseline="0" dirty="0" smtClean="0">
                <a:solidFill>
                  <a:schemeClr val="tx1"/>
                </a:solidFill>
                <a:latin typeface="+mn-lt"/>
                <a:ea typeface="+mn-ea"/>
                <a:cs typeface="+mn-cs"/>
              </a:rPr>
              <a:t> T, Brownell KD. Perceptions of</a:t>
            </a:r>
          </a:p>
          <a:p>
            <a:r>
              <a:rPr lang="en-US" sz="1200" b="0" i="0" u="none" strike="noStrike" kern="1200" baseline="0" dirty="0" smtClean="0">
                <a:solidFill>
                  <a:schemeClr val="tx1"/>
                </a:solidFill>
                <a:latin typeface="+mn-lt"/>
                <a:ea typeface="+mn-ea"/>
                <a:cs typeface="+mn-cs"/>
              </a:rPr>
              <a:t>weight discrimination: prevalence and comparison to</a:t>
            </a:r>
          </a:p>
          <a:p>
            <a:r>
              <a:rPr lang="en-US" sz="1200" b="0" i="0" u="none" strike="noStrike" kern="1200" baseline="0" dirty="0" smtClean="0">
                <a:solidFill>
                  <a:schemeClr val="tx1"/>
                </a:solidFill>
                <a:latin typeface="+mn-lt"/>
                <a:ea typeface="+mn-ea"/>
                <a:cs typeface="+mn-cs"/>
              </a:rPr>
              <a:t>race and gender discrimination in America. </a:t>
            </a:r>
            <a:r>
              <a:rPr lang="en-US" sz="1200" b="0" i="0" u="none" strike="noStrike" kern="1200" baseline="0" dirty="0" err="1" smtClean="0">
                <a:solidFill>
                  <a:schemeClr val="tx1"/>
                </a:solidFill>
                <a:latin typeface="+mn-lt"/>
                <a:ea typeface="+mn-ea"/>
                <a:cs typeface="+mn-cs"/>
              </a:rPr>
              <a:t>Int</a:t>
            </a:r>
            <a:r>
              <a:rPr lang="en-US" sz="1200" b="0" i="0" u="none" strike="noStrike" kern="1200" baseline="0" dirty="0" smtClean="0">
                <a:solidFill>
                  <a:schemeClr val="tx1"/>
                </a:solidFill>
                <a:latin typeface="+mn-lt"/>
                <a:ea typeface="+mn-ea"/>
                <a:cs typeface="+mn-cs"/>
              </a:rPr>
              <a:t> J </a:t>
            </a:r>
            <a:r>
              <a:rPr lang="en-US" sz="1200" b="0" i="0" u="none" strike="noStrike" kern="1200" baseline="0" dirty="0" err="1" smtClean="0">
                <a:solidFill>
                  <a:schemeClr val="tx1"/>
                </a:solidFill>
                <a:latin typeface="+mn-lt"/>
                <a:ea typeface="+mn-ea"/>
                <a:cs typeface="+mn-cs"/>
              </a:rPr>
              <a:t>Obes</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Lond</a:t>
            </a:r>
            <a:r>
              <a:rPr lang="en-US" sz="1200" b="0" i="0" u="none" strike="noStrike" kern="1200" baseline="0" dirty="0" smtClean="0">
                <a:solidFill>
                  <a:schemeClr val="tx1"/>
                </a:solidFill>
                <a:latin typeface="+mn-lt"/>
                <a:ea typeface="+mn-ea"/>
                <a:cs typeface="+mn-cs"/>
              </a:rPr>
              <a:t>). 2008;32(6):992–1000.</a:t>
            </a:r>
            <a:endParaRPr lang="en-US" dirty="0"/>
          </a:p>
        </p:txBody>
      </p:sp>
      <p:sp>
        <p:nvSpPr>
          <p:cNvPr id="4" name="Slide Number Placeholder 3"/>
          <p:cNvSpPr>
            <a:spLocks noGrp="1"/>
          </p:cNvSpPr>
          <p:nvPr>
            <p:ph type="sldNum" sz="quarter" idx="10"/>
          </p:nvPr>
        </p:nvSpPr>
        <p:spPr/>
        <p:txBody>
          <a:bodyPr/>
          <a:lstStyle/>
          <a:p>
            <a:fld id="{F3C630D8-EEB9-BE41-99F0-F816949FE446}" type="slidenum">
              <a:rPr lang="en-US" smtClean="0"/>
              <a:t>15</a:t>
            </a:fld>
            <a:endParaRPr lang="en-US"/>
          </a:p>
        </p:txBody>
      </p:sp>
    </p:spTree>
    <p:extLst>
      <p:ext uri="{BB962C8B-B14F-4D97-AF65-F5344CB8AC3E}">
        <p14:creationId xmlns:p14="http://schemas.microsoft.com/office/powerpoint/2010/main" val="703338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There is a considerable amount of scientific research on weight bias. Studies have documented weight bias in multiple domains of living, including employment settings, educational institutions, and health care facilities. Weight bias is also perpetuated in the popular media, news media, and is even expressed in close interpersonal relationships toward obese friends and family members.</a:t>
            </a:r>
          </a:p>
          <a:p>
            <a:r>
              <a:rPr lang="en-US" sz="1200" kern="1200" dirty="0" smtClean="0">
                <a:solidFill>
                  <a:schemeClr val="tx1"/>
                </a:solidFill>
                <a:latin typeface="+mn-lt"/>
                <a:ea typeface="+mn-ea"/>
                <a:cs typeface="+mn-cs"/>
              </a:rPr>
              <a:t>While this course focuses specifically on health care practices,</a:t>
            </a:r>
            <a:r>
              <a:rPr lang="en-US" sz="1200" i="1" kern="1200" dirty="0" smtClean="0">
                <a:solidFill>
                  <a:schemeClr val="tx1"/>
                </a:solidFill>
                <a:latin typeface="+mn-lt"/>
                <a:ea typeface="+mn-ea"/>
                <a:cs typeface="+mn-cs"/>
              </a:rPr>
              <a:t> it is important to recognize that obese individuals face weight bias in many aspects of their daily lives.</a:t>
            </a:r>
            <a:endParaRPr lang="en-US"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Weight bias has been documented by dietitians, psychologists, nurses, medical students, and physicians (including gynecologists and bariatric specialists).</a:t>
            </a:r>
          </a:p>
          <a:p>
            <a:r>
              <a:rPr lang="en-US" sz="1200" i="0" kern="1200" dirty="0" smtClean="0">
                <a:solidFill>
                  <a:schemeClr val="tx1"/>
                </a:solidFill>
                <a:latin typeface="+mn-lt"/>
                <a:ea typeface="+mn-ea"/>
                <a:cs typeface="+mn-cs"/>
              </a:rPr>
              <a:t>In this section we will review the research on weight bias in health care.</a:t>
            </a:r>
          </a:p>
          <a:p>
            <a:endParaRPr lang="en-US" sz="1200" i="0" kern="1200" dirty="0" smtClean="0">
              <a:solidFill>
                <a:schemeClr val="tx1"/>
              </a:solidFill>
              <a:latin typeface="+mn-lt"/>
              <a:ea typeface="+mn-ea"/>
              <a:cs typeface="+mn-cs"/>
            </a:endParaRPr>
          </a:p>
          <a:p>
            <a:endParaRPr lang="en-US" sz="1200"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References:</a:t>
            </a:r>
            <a:endParaRPr lang="en-US" sz="1200" b="0" i="0" kern="1200" dirty="0" smtClean="0">
              <a:solidFill>
                <a:schemeClr val="tx1"/>
              </a:solidFill>
              <a:latin typeface="+mn-lt"/>
              <a:ea typeface="+mn-ea"/>
              <a:cs typeface="+mn-cs"/>
            </a:endParaRPr>
          </a:p>
          <a:p>
            <a:r>
              <a:rPr lang="en-US" sz="1200" b="0" i="0" kern="1200" dirty="0" err="1" smtClean="0">
                <a:solidFill>
                  <a:schemeClr val="tx1"/>
                </a:solidFill>
                <a:latin typeface="+mn-lt"/>
                <a:ea typeface="+mn-ea"/>
                <a:cs typeface="+mn-cs"/>
              </a:rPr>
              <a:t>Puhl</a:t>
            </a:r>
            <a:r>
              <a:rPr lang="en-US" sz="1200" b="0" i="0" kern="1200" dirty="0" smtClean="0">
                <a:solidFill>
                  <a:schemeClr val="tx1"/>
                </a:solidFill>
                <a:latin typeface="+mn-lt"/>
                <a:ea typeface="+mn-ea"/>
                <a:cs typeface="+mn-cs"/>
              </a:rPr>
              <a:t> RM, </a:t>
            </a:r>
            <a:r>
              <a:rPr lang="en-US" sz="1200" b="0" i="0" kern="1200" dirty="0" err="1" smtClean="0">
                <a:solidFill>
                  <a:schemeClr val="tx1"/>
                </a:solidFill>
                <a:latin typeface="+mn-lt"/>
                <a:ea typeface="+mn-ea"/>
                <a:cs typeface="+mn-cs"/>
              </a:rPr>
              <a:t>Heuer</a:t>
            </a:r>
            <a:r>
              <a:rPr lang="en-US" sz="1200" b="0" i="0" kern="1200" dirty="0" smtClean="0">
                <a:solidFill>
                  <a:schemeClr val="tx1"/>
                </a:solidFill>
                <a:latin typeface="+mn-lt"/>
                <a:ea typeface="+mn-ea"/>
                <a:cs typeface="+mn-cs"/>
              </a:rPr>
              <a:t> CA. Obesity stigma: Important considerations for public health. Am J Public Health. 2010;100(6):1019-1028.</a:t>
            </a:r>
          </a:p>
          <a:p>
            <a:r>
              <a:rPr lang="en-US" sz="1200" b="0" i="0" kern="1200" dirty="0" err="1" smtClean="0">
                <a:solidFill>
                  <a:schemeClr val="tx1"/>
                </a:solidFill>
                <a:latin typeface="+mn-lt"/>
                <a:ea typeface="+mn-ea"/>
                <a:cs typeface="+mn-cs"/>
              </a:rPr>
              <a:t>Puhl</a:t>
            </a:r>
            <a:r>
              <a:rPr lang="en-US" sz="1200" b="0" i="0" kern="1200" dirty="0" smtClean="0">
                <a:solidFill>
                  <a:schemeClr val="tx1"/>
                </a:solidFill>
                <a:latin typeface="+mn-lt"/>
                <a:ea typeface="+mn-ea"/>
                <a:cs typeface="+mn-cs"/>
              </a:rPr>
              <a:t> RM, </a:t>
            </a:r>
            <a:r>
              <a:rPr lang="en-US" sz="1200" b="0" i="0" kern="1200" dirty="0" err="1" smtClean="0">
                <a:solidFill>
                  <a:schemeClr val="tx1"/>
                </a:solidFill>
                <a:latin typeface="+mn-lt"/>
                <a:ea typeface="+mn-ea"/>
                <a:cs typeface="+mn-cs"/>
              </a:rPr>
              <a:t>Heuer</a:t>
            </a:r>
            <a:r>
              <a:rPr lang="en-US" sz="1200" b="0" i="0" kern="1200" dirty="0" smtClean="0">
                <a:solidFill>
                  <a:schemeClr val="tx1"/>
                </a:solidFill>
                <a:latin typeface="+mn-lt"/>
                <a:ea typeface="+mn-ea"/>
                <a:cs typeface="+mn-cs"/>
              </a:rPr>
              <a:t> CA. The stigma of obesity: A review and update. Obesity. 2009;17(5):941-964. does</a:t>
            </a:r>
            <a:endParaRPr lang="en-US" dirty="0"/>
          </a:p>
        </p:txBody>
      </p:sp>
      <p:sp>
        <p:nvSpPr>
          <p:cNvPr id="4" name="Slide Number Placeholder 3"/>
          <p:cNvSpPr>
            <a:spLocks noGrp="1"/>
          </p:cNvSpPr>
          <p:nvPr>
            <p:ph type="sldNum" sz="quarter" idx="10"/>
          </p:nvPr>
        </p:nvSpPr>
        <p:spPr/>
        <p:txBody>
          <a:bodyPr/>
          <a:lstStyle/>
          <a:p>
            <a:fld id="{F3C630D8-EEB9-BE41-99F0-F816949FE446}" type="slidenum">
              <a:rPr lang="en-US" smtClean="0"/>
              <a:t>16</a:t>
            </a:fld>
            <a:endParaRPr lang="en-US"/>
          </a:p>
        </p:txBody>
      </p:sp>
    </p:spTree>
    <p:extLst>
      <p:ext uri="{BB962C8B-B14F-4D97-AF65-F5344CB8AC3E}">
        <p14:creationId xmlns:p14="http://schemas.microsoft.com/office/powerpoint/2010/main" val="2421517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85372" indent="-302066">
              <a:defRPr>
                <a:solidFill>
                  <a:schemeClr val="tx1"/>
                </a:solidFill>
                <a:latin typeface="Verdana" charset="0"/>
                <a:ea typeface="ＭＳ Ｐゴシック" charset="0"/>
              </a:defRPr>
            </a:lvl2pPr>
            <a:lvl3pPr marL="1208265" indent="-241653">
              <a:defRPr>
                <a:solidFill>
                  <a:schemeClr val="tx1"/>
                </a:solidFill>
                <a:latin typeface="Verdana" charset="0"/>
                <a:ea typeface="ＭＳ Ｐゴシック" charset="0"/>
              </a:defRPr>
            </a:lvl3pPr>
            <a:lvl4pPr marL="1691571" indent="-241653">
              <a:defRPr>
                <a:solidFill>
                  <a:schemeClr val="tx1"/>
                </a:solidFill>
                <a:latin typeface="Verdana" charset="0"/>
                <a:ea typeface="ＭＳ Ｐゴシック" charset="0"/>
              </a:defRPr>
            </a:lvl4pPr>
            <a:lvl5pPr marL="2174878" indent="-241653">
              <a:defRPr>
                <a:solidFill>
                  <a:schemeClr val="tx1"/>
                </a:solidFill>
                <a:latin typeface="Verdana" charset="0"/>
                <a:ea typeface="ＭＳ Ｐゴシック" charset="0"/>
              </a:defRPr>
            </a:lvl5pPr>
            <a:lvl6pPr marL="2658184" indent="-241653" eaLnBrk="0" fontAlgn="base" hangingPunct="0">
              <a:spcBef>
                <a:spcPct val="0"/>
              </a:spcBef>
              <a:spcAft>
                <a:spcPct val="0"/>
              </a:spcAft>
              <a:defRPr>
                <a:solidFill>
                  <a:schemeClr val="tx1"/>
                </a:solidFill>
                <a:latin typeface="Verdana" charset="0"/>
                <a:ea typeface="ＭＳ Ｐゴシック" charset="0"/>
              </a:defRPr>
            </a:lvl6pPr>
            <a:lvl7pPr marL="3141490" indent="-241653" eaLnBrk="0" fontAlgn="base" hangingPunct="0">
              <a:spcBef>
                <a:spcPct val="0"/>
              </a:spcBef>
              <a:spcAft>
                <a:spcPct val="0"/>
              </a:spcAft>
              <a:defRPr>
                <a:solidFill>
                  <a:schemeClr val="tx1"/>
                </a:solidFill>
                <a:latin typeface="Verdana" charset="0"/>
                <a:ea typeface="ＭＳ Ｐゴシック" charset="0"/>
              </a:defRPr>
            </a:lvl7pPr>
            <a:lvl8pPr marL="3624796" indent="-241653" eaLnBrk="0" fontAlgn="base" hangingPunct="0">
              <a:spcBef>
                <a:spcPct val="0"/>
              </a:spcBef>
              <a:spcAft>
                <a:spcPct val="0"/>
              </a:spcAft>
              <a:defRPr>
                <a:solidFill>
                  <a:schemeClr val="tx1"/>
                </a:solidFill>
                <a:latin typeface="Verdana" charset="0"/>
                <a:ea typeface="ＭＳ Ｐゴシック" charset="0"/>
              </a:defRPr>
            </a:lvl8pPr>
            <a:lvl9pPr marL="4108102" indent="-241653" eaLnBrk="0" fontAlgn="base" hangingPunct="0">
              <a:spcBef>
                <a:spcPct val="0"/>
              </a:spcBef>
              <a:spcAft>
                <a:spcPct val="0"/>
              </a:spcAft>
              <a:defRPr>
                <a:solidFill>
                  <a:schemeClr val="tx1"/>
                </a:solidFill>
                <a:latin typeface="Verdana" charset="0"/>
                <a:ea typeface="ＭＳ Ｐゴシック" charset="0"/>
              </a:defRPr>
            </a:lvl9pPr>
          </a:lstStyle>
          <a:p>
            <a:fld id="{70334DF7-E7B2-E249-9082-46D748F328CF}" type="slidenum">
              <a:rPr lang="en-US"/>
              <a:pPr/>
              <a:t>17</a:t>
            </a:fld>
            <a:endParaRPr lang="en-US"/>
          </a:p>
        </p:txBody>
      </p:sp>
    </p:spTree>
    <p:extLst>
      <p:ext uri="{BB962C8B-B14F-4D97-AF65-F5344CB8AC3E}">
        <p14:creationId xmlns:p14="http://schemas.microsoft.com/office/powerpoint/2010/main" val="1140214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How is Weight Bias Expressed in Health Care?</a:t>
            </a:r>
          </a:p>
          <a:p>
            <a:r>
              <a:rPr lang="en-US" sz="1200" kern="1200" dirty="0" smtClean="0">
                <a:solidFill>
                  <a:schemeClr val="tx1"/>
                </a:solidFill>
                <a:latin typeface="+mn-lt"/>
                <a:ea typeface="+mn-ea"/>
                <a:cs typeface="+mn-cs"/>
              </a:rPr>
              <a:t>Weight bias can take multiple forms in health care settings, and can exist in both subtle and overt ways. Here are some examples:</a:t>
            </a:r>
          </a:p>
          <a:p>
            <a:r>
              <a:rPr lang="en-US" sz="1200" i="1" kern="1200" dirty="0" smtClean="0">
                <a:solidFill>
                  <a:schemeClr val="tx1"/>
                </a:solidFill>
                <a:latin typeface="+mn-lt"/>
                <a:ea typeface="+mn-ea"/>
                <a:cs typeface="+mn-cs"/>
              </a:rPr>
              <a:t>Provider Attitudes:</a:t>
            </a:r>
            <a:r>
              <a:rPr lang="en-US" sz="1200" i="0" kern="1200" dirty="0" smtClean="0">
                <a:solidFill>
                  <a:schemeClr val="tx1"/>
                </a:solidFill>
                <a:latin typeface="+mn-lt"/>
                <a:ea typeface="+mn-ea"/>
                <a:cs typeface="+mn-cs"/>
              </a:rPr>
              <a:t> Providers may express negative weight-based assumptions, stereotypes, or judgments about their overweight patients. Common attitudes include views that obese patients are lazy, lacking in self-discipline, and non-compliant.</a:t>
            </a:r>
          </a:p>
          <a:p>
            <a:endParaRPr lang="en-US"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Physicians</a:t>
            </a:r>
          </a:p>
          <a:p>
            <a:r>
              <a:rPr lang="en-US" sz="1200" kern="1200" dirty="0" smtClean="0">
                <a:solidFill>
                  <a:schemeClr val="tx1"/>
                </a:solidFill>
                <a:latin typeface="+mn-lt"/>
                <a:ea typeface="+mn-ea"/>
                <a:cs typeface="+mn-cs"/>
              </a:rPr>
              <a:t>Studies show that physicians hold negative attitudes and stereotypes about obese patients, viewing them as non-compliant, lazy, lacking in self-control, weak-willed, unsuccessful, unintelligent, and dishonest. Additionally, a recent study found that physicians had lower levels of respect for patients as BMI increased.</a:t>
            </a:r>
          </a:p>
          <a:p>
            <a:r>
              <a:rPr lang="en-US" sz="1200" kern="1200" dirty="0" smtClean="0">
                <a:solidFill>
                  <a:schemeClr val="tx1"/>
                </a:solidFill>
                <a:latin typeface="+mn-lt"/>
                <a:ea typeface="+mn-ea"/>
                <a:cs typeface="+mn-cs"/>
              </a:rPr>
              <a:t>Physicians frequently believe obese patients are non-adherent to medications. In some studies, physicians report that their most common frustrations in treating obesity to be poor patient compliance and motivation.</a:t>
            </a:r>
          </a:p>
          <a:p>
            <a:r>
              <a:rPr lang="en-US" sz="1200" kern="1200" dirty="0" smtClean="0">
                <a:solidFill>
                  <a:schemeClr val="tx1"/>
                </a:solidFill>
                <a:latin typeface="+mn-lt"/>
                <a:ea typeface="+mn-ea"/>
                <a:cs typeface="+mn-cs"/>
              </a:rPr>
              <a:t>Other research finds that nearly 70% of overweight and obese women report being stigmatized by a doctor because of their weight.</a:t>
            </a:r>
          </a:p>
          <a:p>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hlinkClick r:id="rId3"/>
              </a:rPr>
              <a:t>References:</a:t>
            </a:r>
          </a:p>
          <a:p>
            <a:r>
              <a:rPr lang="en-US" sz="1200" kern="1200" dirty="0" smtClean="0">
                <a:solidFill>
                  <a:schemeClr val="tx1"/>
                </a:solidFill>
                <a:latin typeface="+mn-lt"/>
                <a:ea typeface="+mn-ea"/>
                <a:cs typeface="+mn-cs"/>
              </a:rPr>
              <a:t>Campbell K, Engel H, </a:t>
            </a:r>
            <a:r>
              <a:rPr lang="en-US" sz="1200" kern="1200" dirty="0" err="1" smtClean="0">
                <a:solidFill>
                  <a:schemeClr val="tx1"/>
                </a:solidFill>
                <a:latin typeface="+mn-lt"/>
                <a:ea typeface="+mn-ea"/>
                <a:cs typeface="+mn-cs"/>
              </a:rPr>
              <a:t>Timperio</a:t>
            </a:r>
            <a:r>
              <a:rPr lang="en-US" sz="1200" kern="1200" dirty="0" smtClean="0">
                <a:solidFill>
                  <a:schemeClr val="tx1"/>
                </a:solidFill>
                <a:latin typeface="+mn-lt"/>
                <a:ea typeface="+mn-ea"/>
                <a:cs typeface="+mn-cs"/>
              </a:rPr>
              <a:t> A, Cooper C, Crawford D. Obesity management: Australian general practitioners’ attitudes and practices. </a:t>
            </a:r>
            <a:r>
              <a:rPr lang="en-US" sz="1200" i="1" kern="1200" dirty="0" smtClean="0">
                <a:solidFill>
                  <a:schemeClr val="tx1"/>
                </a:solidFill>
                <a:latin typeface="+mn-lt"/>
                <a:ea typeface="+mn-ea"/>
                <a:cs typeface="+mn-cs"/>
              </a:rPr>
              <a:t>Obesity Research. </a:t>
            </a:r>
            <a:r>
              <a:rPr lang="en-US" sz="1200" i="0" kern="1200" dirty="0" smtClean="0">
                <a:solidFill>
                  <a:schemeClr val="tx1"/>
                </a:solidFill>
                <a:latin typeface="+mn-lt"/>
                <a:ea typeface="+mn-ea"/>
                <a:cs typeface="+mn-cs"/>
              </a:rPr>
              <a:t>2000;8:459-466.</a:t>
            </a:r>
          </a:p>
          <a:p>
            <a:r>
              <a:rPr lang="en-US" sz="1200" i="0" kern="1200" dirty="0" err="1" smtClean="0">
                <a:solidFill>
                  <a:schemeClr val="tx1"/>
                </a:solidFill>
                <a:latin typeface="+mn-lt"/>
                <a:ea typeface="+mn-ea"/>
                <a:cs typeface="+mn-cs"/>
              </a:rPr>
              <a:t>Hebl</a:t>
            </a:r>
            <a:r>
              <a:rPr lang="en-US" sz="1200" i="0" kern="1200" dirty="0" smtClean="0">
                <a:solidFill>
                  <a:schemeClr val="tx1"/>
                </a:solidFill>
                <a:latin typeface="+mn-lt"/>
                <a:ea typeface="+mn-ea"/>
                <a:cs typeface="+mn-cs"/>
              </a:rPr>
              <a:t> MR, </a:t>
            </a:r>
            <a:r>
              <a:rPr lang="en-US" sz="1200" i="0" kern="1200" dirty="0" err="1" smtClean="0">
                <a:solidFill>
                  <a:schemeClr val="tx1"/>
                </a:solidFill>
                <a:latin typeface="+mn-lt"/>
                <a:ea typeface="+mn-ea"/>
                <a:cs typeface="+mn-cs"/>
              </a:rPr>
              <a:t>Xu</a:t>
            </a:r>
            <a:r>
              <a:rPr lang="en-US" sz="1200" i="0" kern="1200" dirty="0" smtClean="0">
                <a:solidFill>
                  <a:schemeClr val="tx1"/>
                </a:solidFill>
                <a:latin typeface="+mn-lt"/>
                <a:ea typeface="+mn-ea"/>
                <a:cs typeface="+mn-cs"/>
              </a:rPr>
              <a:t> J. Weighing the care: physicians' reactions to the size of a patient. </a:t>
            </a:r>
            <a:r>
              <a:rPr lang="en-US" sz="1200" i="1" kern="1200" dirty="0" smtClean="0">
                <a:solidFill>
                  <a:schemeClr val="tx1"/>
                </a:solidFill>
                <a:latin typeface="+mn-lt"/>
                <a:ea typeface="+mn-ea"/>
                <a:cs typeface="+mn-cs"/>
              </a:rPr>
              <a:t>International Journal of Obesity. </a:t>
            </a:r>
            <a:r>
              <a:rPr lang="en-US" sz="1200" i="0" kern="1200" dirty="0" smtClean="0">
                <a:solidFill>
                  <a:schemeClr val="tx1"/>
                </a:solidFill>
                <a:latin typeface="+mn-lt"/>
                <a:ea typeface="+mn-ea"/>
                <a:cs typeface="+mn-cs"/>
              </a:rPr>
              <a:t>2001;25:1246-1252.</a:t>
            </a:r>
          </a:p>
          <a:p>
            <a:r>
              <a:rPr lang="en-US" sz="1200" i="0" kern="1200" dirty="0" smtClean="0">
                <a:solidFill>
                  <a:schemeClr val="tx1"/>
                </a:solidFill>
                <a:latin typeface="+mn-lt"/>
                <a:ea typeface="+mn-ea"/>
                <a:cs typeface="+mn-cs"/>
              </a:rPr>
              <a:t>Huizinga MM, </a:t>
            </a:r>
            <a:r>
              <a:rPr lang="en-US" sz="1200" i="0" kern="1200" dirty="0" err="1" smtClean="0">
                <a:solidFill>
                  <a:schemeClr val="tx1"/>
                </a:solidFill>
                <a:latin typeface="+mn-lt"/>
                <a:ea typeface="+mn-ea"/>
                <a:cs typeface="+mn-cs"/>
              </a:rPr>
              <a:t>Bleich</a:t>
            </a:r>
            <a:r>
              <a:rPr lang="en-US" sz="1200" i="0" kern="1200" dirty="0" smtClean="0">
                <a:solidFill>
                  <a:schemeClr val="tx1"/>
                </a:solidFill>
                <a:latin typeface="+mn-lt"/>
                <a:ea typeface="+mn-ea"/>
                <a:cs typeface="+mn-cs"/>
              </a:rPr>
              <a:t> SN, Beach MC, Clark JM, Cooper LA. Disparity in physician perception of patients' adherence to medications by obesity status. Obesity. 2010;18(10):1932-1937.</a:t>
            </a:r>
          </a:p>
          <a:p>
            <a:r>
              <a:rPr lang="en-US" sz="1200" i="0" kern="1200" dirty="0" smtClean="0">
                <a:solidFill>
                  <a:schemeClr val="tx1"/>
                </a:solidFill>
                <a:latin typeface="+mn-lt"/>
                <a:ea typeface="+mn-ea"/>
                <a:cs typeface="+mn-cs"/>
              </a:rPr>
              <a:t>Huizinga MM, Cooper LA, </a:t>
            </a:r>
            <a:r>
              <a:rPr lang="en-US" sz="1200" i="0" kern="1200" dirty="0" err="1" smtClean="0">
                <a:solidFill>
                  <a:schemeClr val="tx1"/>
                </a:solidFill>
                <a:latin typeface="+mn-lt"/>
                <a:ea typeface="+mn-ea"/>
                <a:cs typeface="+mn-cs"/>
              </a:rPr>
              <a:t>Bleich</a:t>
            </a:r>
            <a:r>
              <a:rPr lang="en-US" sz="1200" i="0" kern="1200" dirty="0" smtClean="0">
                <a:solidFill>
                  <a:schemeClr val="tx1"/>
                </a:solidFill>
                <a:latin typeface="+mn-lt"/>
                <a:ea typeface="+mn-ea"/>
                <a:cs typeface="+mn-cs"/>
              </a:rPr>
              <a:t> SN, Clark JM, Beach MC. Physician respect for patients with obesity. J Gen Intern Med. 2009;24(11):1236-1239.</a:t>
            </a:r>
          </a:p>
          <a:p>
            <a:r>
              <a:rPr lang="en-US" sz="1200" i="0" kern="1200" dirty="0" err="1" smtClean="0">
                <a:solidFill>
                  <a:schemeClr val="tx1"/>
                </a:solidFill>
                <a:latin typeface="+mn-lt"/>
                <a:ea typeface="+mn-ea"/>
                <a:cs typeface="+mn-cs"/>
              </a:rPr>
              <a:t>Kristeller</a:t>
            </a:r>
            <a:r>
              <a:rPr lang="en-US" sz="1200" i="0" kern="1200" dirty="0" smtClean="0">
                <a:solidFill>
                  <a:schemeClr val="tx1"/>
                </a:solidFill>
                <a:latin typeface="+mn-lt"/>
                <a:ea typeface="+mn-ea"/>
                <a:cs typeface="+mn-cs"/>
              </a:rPr>
              <a:t> JL, </a:t>
            </a:r>
            <a:r>
              <a:rPr lang="en-US" sz="1200" i="0" kern="1200" dirty="0" err="1" smtClean="0">
                <a:solidFill>
                  <a:schemeClr val="tx1"/>
                </a:solidFill>
                <a:latin typeface="+mn-lt"/>
                <a:ea typeface="+mn-ea"/>
                <a:cs typeface="+mn-cs"/>
              </a:rPr>
              <a:t>Hoerr</a:t>
            </a:r>
            <a:r>
              <a:rPr lang="en-US" sz="1200" i="0" kern="1200" dirty="0" smtClean="0">
                <a:solidFill>
                  <a:schemeClr val="tx1"/>
                </a:solidFill>
                <a:latin typeface="+mn-lt"/>
                <a:ea typeface="+mn-ea"/>
                <a:cs typeface="+mn-cs"/>
              </a:rPr>
              <a:t> RA. Physician attitudes toward managing obesity: Differences among six specialty groups. </a:t>
            </a:r>
            <a:r>
              <a:rPr lang="en-US" sz="1200" i="1" kern="1200" dirty="0" smtClean="0">
                <a:solidFill>
                  <a:schemeClr val="tx1"/>
                </a:solidFill>
                <a:latin typeface="+mn-lt"/>
                <a:ea typeface="+mn-ea"/>
                <a:cs typeface="+mn-cs"/>
              </a:rPr>
              <a:t>Preventive Medicine. </a:t>
            </a:r>
            <a:r>
              <a:rPr lang="en-US" sz="1200" i="0" kern="1200" dirty="0" smtClean="0">
                <a:solidFill>
                  <a:schemeClr val="tx1"/>
                </a:solidFill>
                <a:latin typeface="+mn-lt"/>
                <a:ea typeface="+mn-ea"/>
                <a:cs typeface="+mn-cs"/>
              </a:rPr>
              <a:t>1997</a:t>
            </a:r>
          </a:p>
          <a:p>
            <a:r>
              <a:rPr lang="en-US" sz="1200" i="0" kern="1200" dirty="0" err="1" smtClean="0">
                <a:solidFill>
                  <a:schemeClr val="tx1"/>
                </a:solidFill>
                <a:latin typeface="+mn-lt"/>
                <a:ea typeface="+mn-ea"/>
                <a:cs typeface="+mn-cs"/>
              </a:rPr>
              <a:t>Maiman</a:t>
            </a:r>
            <a:r>
              <a:rPr lang="en-US" sz="1200" i="0" kern="1200" dirty="0" smtClean="0">
                <a:solidFill>
                  <a:schemeClr val="tx1"/>
                </a:solidFill>
                <a:latin typeface="+mn-lt"/>
                <a:ea typeface="+mn-ea"/>
                <a:cs typeface="+mn-cs"/>
              </a:rPr>
              <a:t> LA, Wang VL, Becker MH, Finlay J, Simonson M. Attitudes toward obesity and the obese among professionals. </a:t>
            </a:r>
            <a:r>
              <a:rPr lang="en-US" sz="1200" i="1" kern="1200" dirty="0" smtClean="0">
                <a:solidFill>
                  <a:schemeClr val="tx1"/>
                </a:solidFill>
                <a:latin typeface="+mn-lt"/>
                <a:ea typeface="+mn-ea"/>
                <a:cs typeface="+mn-cs"/>
              </a:rPr>
              <a:t>Journal of the American Dietetic Association. </a:t>
            </a:r>
            <a:r>
              <a:rPr lang="en-US" sz="1200" i="0" kern="1200" dirty="0" smtClean="0">
                <a:solidFill>
                  <a:schemeClr val="tx1"/>
                </a:solidFill>
                <a:latin typeface="+mn-lt"/>
                <a:ea typeface="+mn-ea"/>
                <a:cs typeface="+mn-cs"/>
              </a:rPr>
              <a:t>1979;74:331-336. ;26:542-549.</a:t>
            </a:r>
          </a:p>
          <a:p>
            <a:r>
              <a:rPr lang="en-US" sz="1200" i="0" kern="1200" dirty="0" smtClean="0">
                <a:solidFill>
                  <a:schemeClr val="tx1"/>
                </a:solidFill>
                <a:latin typeface="+mn-lt"/>
                <a:ea typeface="+mn-ea"/>
                <a:cs typeface="+mn-cs"/>
              </a:rPr>
              <a:t>Price JH, Desmond SM, </a:t>
            </a:r>
            <a:r>
              <a:rPr lang="en-US" sz="1200" i="0" kern="1200" dirty="0" err="1" smtClean="0">
                <a:solidFill>
                  <a:schemeClr val="tx1"/>
                </a:solidFill>
                <a:latin typeface="+mn-lt"/>
                <a:ea typeface="+mn-ea"/>
                <a:cs typeface="+mn-cs"/>
              </a:rPr>
              <a:t>Krol</a:t>
            </a:r>
            <a:r>
              <a:rPr lang="en-US" sz="1200" i="0" kern="1200" dirty="0" smtClean="0">
                <a:solidFill>
                  <a:schemeClr val="tx1"/>
                </a:solidFill>
                <a:latin typeface="+mn-lt"/>
                <a:ea typeface="+mn-ea"/>
                <a:cs typeface="+mn-cs"/>
              </a:rPr>
              <a:t> RA, Snyder FF, O'Connell JK. Family practice physicians' beliefs, attitudes, and practices regarding obesity. </a:t>
            </a:r>
            <a:r>
              <a:rPr lang="en-US" sz="1200" i="1" kern="1200" dirty="0" smtClean="0">
                <a:solidFill>
                  <a:schemeClr val="tx1"/>
                </a:solidFill>
                <a:latin typeface="+mn-lt"/>
                <a:ea typeface="+mn-ea"/>
                <a:cs typeface="+mn-cs"/>
              </a:rPr>
              <a:t>Am J </a:t>
            </a:r>
            <a:r>
              <a:rPr lang="en-US" sz="1200" i="1" kern="1200" dirty="0" err="1" smtClean="0">
                <a:solidFill>
                  <a:schemeClr val="tx1"/>
                </a:solidFill>
                <a:latin typeface="+mn-lt"/>
                <a:ea typeface="+mn-ea"/>
                <a:cs typeface="+mn-cs"/>
              </a:rPr>
              <a:t>Prev</a:t>
            </a:r>
            <a:r>
              <a:rPr lang="en-US" sz="1200" i="1" kern="1200" dirty="0" smtClean="0">
                <a:solidFill>
                  <a:schemeClr val="tx1"/>
                </a:solidFill>
                <a:latin typeface="+mn-lt"/>
                <a:ea typeface="+mn-ea"/>
                <a:cs typeface="+mn-cs"/>
              </a:rPr>
              <a:t> Med.</a:t>
            </a:r>
            <a:r>
              <a:rPr lang="en-US" sz="1200" i="0" kern="1200" dirty="0" smtClean="0">
                <a:solidFill>
                  <a:schemeClr val="tx1"/>
                </a:solidFill>
                <a:latin typeface="+mn-lt"/>
                <a:ea typeface="+mn-ea"/>
                <a:cs typeface="+mn-cs"/>
              </a:rPr>
              <a:t> 1987;3:339-345.</a:t>
            </a:r>
          </a:p>
          <a:p>
            <a:r>
              <a:rPr lang="en-US" sz="1200" i="0" kern="1200" dirty="0" err="1" smtClean="0">
                <a:solidFill>
                  <a:schemeClr val="tx1"/>
                </a:solidFill>
                <a:latin typeface="+mn-lt"/>
                <a:ea typeface="+mn-ea"/>
                <a:cs typeface="+mn-cs"/>
              </a:rPr>
              <a:t>Puhl</a:t>
            </a:r>
            <a:r>
              <a:rPr lang="en-US" sz="1200" i="0" kern="1200" dirty="0" smtClean="0">
                <a:solidFill>
                  <a:schemeClr val="tx1"/>
                </a:solidFill>
                <a:latin typeface="+mn-lt"/>
                <a:ea typeface="+mn-ea"/>
                <a:cs typeface="+mn-cs"/>
              </a:rPr>
              <a:t> RM, Brownell KD. Confronting and coping with weight stigma: An investigation of overweight and obese adults. </a:t>
            </a:r>
            <a:r>
              <a:rPr lang="en-US" sz="1200" i="1" kern="1200" dirty="0" smtClean="0">
                <a:solidFill>
                  <a:schemeClr val="tx1"/>
                </a:solidFill>
                <a:latin typeface="+mn-lt"/>
                <a:ea typeface="+mn-ea"/>
                <a:cs typeface="+mn-cs"/>
              </a:rPr>
              <a:t>Obesity.</a:t>
            </a:r>
            <a:r>
              <a:rPr lang="en-US" sz="1200" i="0" kern="1200" dirty="0" smtClean="0">
                <a:solidFill>
                  <a:schemeClr val="tx1"/>
                </a:solidFill>
                <a:latin typeface="+mn-lt"/>
                <a:ea typeface="+mn-ea"/>
                <a:cs typeface="+mn-cs"/>
              </a:rPr>
              <a:t> 2006;14(10):1802-1815.</a:t>
            </a:r>
          </a:p>
        </p:txBody>
      </p:sp>
      <p:sp>
        <p:nvSpPr>
          <p:cNvPr id="4" name="Slide Number Placeholder 3"/>
          <p:cNvSpPr>
            <a:spLocks noGrp="1"/>
          </p:cNvSpPr>
          <p:nvPr>
            <p:ph type="sldNum" sz="quarter" idx="10"/>
          </p:nvPr>
        </p:nvSpPr>
        <p:spPr/>
        <p:txBody>
          <a:bodyPr/>
          <a:lstStyle/>
          <a:p>
            <a:fld id="{F3C630D8-EEB9-BE41-99F0-F816949FE446}" type="slidenum">
              <a:rPr lang="en-US" smtClean="0"/>
              <a:t>18</a:t>
            </a:fld>
            <a:endParaRPr lang="en-US"/>
          </a:p>
        </p:txBody>
      </p:sp>
    </p:spTree>
    <p:extLst>
      <p:ext uri="{BB962C8B-B14F-4D97-AF65-F5344CB8AC3E}">
        <p14:creationId xmlns:p14="http://schemas.microsoft.com/office/powerpoint/2010/main" val="2010019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How is Weight Bias Expressed in Health Care?</a:t>
            </a:r>
          </a:p>
          <a:p>
            <a:r>
              <a:rPr lang="en-US" sz="1200" kern="1200" dirty="0" smtClean="0">
                <a:solidFill>
                  <a:schemeClr val="tx1"/>
                </a:solidFill>
                <a:latin typeface="+mn-lt"/>
                <a:ea typeface="+mn-ea"/>
                <a:cs typeface="+mn-cs"/>
              </a:rPr>
              <a:t>Weight bias can take multiple forms in health care settings, and can exist in both subtle and overt ways. Here are some examples:</a:t>
            </a:r>
          </a:p>
          <a:p>
            <a:r>
              <a:rPr lang="en-US" sz="1200" i="1" kern="1200" dirty="0" smtClean="0">
                <a:solidFill>
                  <a:schemeClr val="tx1"/>
                </a:solidFill>
                <a:latin typeface="+mn-lt"/>
                <a:ea typeface="+mn-ea"/>
                <a:cs typeface="+mn-cs"/>
              </a:rPr>
              <a:t>Provider Attitudes:</a:t>
            </a:r>
            <a:r>
              <a:rPr lang="en-US" sz="1200" i="0" kern="1200" dirty="0" smtClean="0">
                <a:solidFill>
                  <a:schemeClr val="tx1"/>
                </a:solidFill>
                <a:latin typeface="+mn-lt"/>
                <a:ea typeface="+mn-ea"/>
                <a:cs typeface="+mn-cs"/>
              </a:rPr>
              <a:t> Providers may express negative weight-based assumptions, stereotypes, or judgments about their overweight patients. Common attitudes include views that obese patients are lazy, lacking in self-discipline, and non-compliant.</a:t>
            </a:r>
          </a:p>
          <a:p>
            <a:r>
              <a:rPr lang="en-US" sz="1200" i="1" kern="1200" dirty="0" smtClean="0">
                <a:solidFill>
                  <a:schemeClr val="tx1"/>
                </a:solidFill>
                <a:latin typeface="+mn-lt"/>
                <a:ea typeface="+mn-ea"/>
                <a:cs typeface="+mn-cs"/>
              </a:rPr>
              <a:t>Language:</a:t>
            </a:r>
            <a:r>
              <a:rPr lang="en-US" sz="1200" i="0" kern="1200" dirty="0" smtClean="0">
                <a:solidFill>
                  <a:schemeClr val="tx1"/>
                </a:solidFill>
                <a:latin typeface="+mn-lt"/>
                <a:ea typeface="+mn-ea"/>
                <a:cs typeface="+mn-cs"/>
              </a:rPr>
              <a:t> Providers may stigmatize obese patients by referring to a patient's weight (child or adult) in an undesired way.</a:t>
            </a:r>
          </a:p>
          <a:p>
            <a:r>
              <a:rPr lang="en-US" sz="1200" i="1" kern="1200" dirty="0" smtClean="0">
                <a:solidFill>
                  <a:schemeClr val="tx1"/>
                </a:solidFill>
                <a:latin typeface="+mn-lt"/>
                <a:ea typeface="+mn-ea"/>
                <a:cs typeface="+mn-cs"/>
              </a:rPr>
              <a:t>Weighing Procedures:</a:t>
            </a:r>
            <a:r>
              <a:rPr lang="en-US" sz="1200" i="0" kern="1200" dirty="0" smtClean="0">
                <a:solidFill>
                  <a:schemeClr val="tx1"/>
                </a:solidFill>
                <a:latin typeface="+mn-lt"/>
                <a:ea typeface="+mn-ea"/>
                <a:cs typeface="+mn-cs"/>
              </a:rPr>
              <a:t> Being weighed is a sensitive experience for many overweight and obese patients. Providers may make negative comments or facial gestures while weighing their patients, which leads to embarrassment and shame.</a:t>
            </a:r>
          </a:p>
          <a:p>
            <a:r>
              <a:rPr lang="en-US" sz="1200" i="1" kern="1200" dirty="0" smtClean="0">
                <a:solidFill>
                  <a:schemeClr val="tx1"/>
                </a:solidFill>
                <a:latin typeface="+mn-lt"/>
                <a:ea typeface="+mn-ea"/>
                <a:cs typeface="+mn-cs"/>
              </a:rPr>
              <a:t>Medical Equipment:</a:t>
            </a:r>
            <a:r>
              <a:rPr lang="en-US" sz="1200" i="0" kern="1200" dirty="0" smtClean="0">
                <a:solidFill>
                  <a:schemeClr val="tx1"/>
                </a:solidFill>
                <a:latin typeface="+mn-lt"/>
                <a:ea typeface="+mn-ea"/>
                <a:cs typeface="+mn-cs"/>
              </a:rPr>
              <a:t> In many health care settings, medical equipment is too small to be functional for obese patients. This includes a lack of appropriately-sized patient gowns, examination tables, blood pressure cuffs, speculum, and scales.</a:t>
            </a:r>
          </a:p>
          <a:p>
            <a:r>
              <a:rPr lang="en-US" sz="1200" i="1" kern="1200" dirty="0" smtClean="0">
                <a:solidFill>
                  <a:schemeClr val="tx1"/>
                </a:solidFill>
                <a:latin typeface="+mn-lt"/>
                <a:ea typeface="+mn-ea"/>
                <a:cs typeface="+mn-cs"/>
              </a:rPr>
              <a:t>Office Environment:</a:t>
            </a:r>
            <a:r>
              <a:rPr lang="en-US" sz="1200" i="0" kern="1200" dirty="0" smtClean="0">
                <a:solidFill>
                  <a:schemeClr val="tx1"/>
                </a:solidFill>
                <a:latin typeface="+mn-lt"/>
                <a:ea typeface="+mn-ea"/>
                <a:cs typeface="+mn-cs"/>
              </a:rPr>
              <a:t> Health care environments can be unwelcoming to obese patients for reasons such as negative attitudes by office staff, waiting room chairs that are too small, and reading materials that stigmatize weight.</a:t>
            </a:r>
          </a:p>
          <a:p>
            <a:r>
              <a:rPr lang="en-US" sz="1200" i="0" kern="1200" dirty="0" smtClean="0">
                <a:solidFill>
                  <a:schemeClr val="tx1"/>
                </a:solidFill>
                <a:latin typeface="+mn-lt"/>
                <a:ea typeface="+mn-ea"/>
                <a:cs typeface="+mn-cs"/>
              </a:rPr>
              <a:t>Each of these forms of weight bias will be addressed in this course. </a:t>
            </a:r>
            <a:r>
              <a:rPr lang="en-US" sz="1200" i="0" kern="1200" smtClean="0">
                <a:solidFill>
                  <a:schemeClr val="tx1"/>
                </a:solidFill>
                <a:latin typeface="+mn-lt"/>
                <a:ea typeface="+mn-ea"/>
                <a:cs typeface="+mn-cs"/>
              </a:rPr>
              <a:t>First, evidence demonstrating weight bias among health care providers is summarized.</a:t>
            </a:r>
            <a:endParaRPr lang="en-US"/>
          </a:p>
        </p:txBody>
      </p:sp>
      <p:sp>
        <p:nvSpPr>
          <p:cNvPr id="4" name="Slide Number Placeholder 3"/>
          <p:cNvSpPr>
            <a:spLocks noGrp="1"/>
          </p:cNvSpPr>
          <p:nvPr>
            <p:ph type="sldNum" sz="quarter" idx="10"/>
          </p:nvPr>
        </p:nvSpPr>
        <p:spPr/>
        <p:txBody>
          <a:bodyPr/>
          <a:lstStyle/>
          <a:p>
            <a:fld id="{F3C630D8-EEB9-BE41-99F0-F816949FE446}" type="slidenum">
              <a:rPr lang="en-US" smtClean="0"/>
              <a:t>19</a:t>
            </a:fld>
            <a:endParaRPr lang="en-US"/>
          </a:p>
        </p:txBody>
      </p:sp>
    </p:spTree>
    <p:extLst>
      <p:ext uri="{BB962C8B-B14F-4D97-AF65-F5344CB8AC3E}">
        <p14:creationId xmlns:p14="http://schemas.microsoft.com/office/powerpoint/2010/main" val="2010019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How is Weight Bias Expressed in Health Care?</a:t>
            </a:r>
          </a:p>
          <a:p>
            <a:r>
              <a:rPr lang="en-US" sz="1200" kern="1200" dirty="0" smtClean="0">
                <a:solidFill>
                  <a:schemeClr val="tx1"/>
                </a:solidFill>
                <a:latin typeface="+mn-lt"/>
                <a:ea typeface="+mn-ea"/>
                <a:cs typeface="+mn-cs"/>
              </a:rPr>
              <a:t>Weight bias can take multiple forms in health care settings, and can exist in both subtle and overt ways. Here are some examples:</a:t>
            </a:r>
          </a:p>
          <a:p>
            <a:r>
              <a:rPr lang="en-US" sz="1200" i="1" kern="1200" dirty="0" smtClean="0">
                <a:solidFill>
                  <a:schemeClr val="tx1"/>
                </a:solidFill>
                <a:latin typeface="+mn-lt"/>
                <a:ea typeface="+mn-ea"/>
                <a:cs typeface="+mn-cs"/>
              </a:rPr>
              <a:t>Provider Attitudes:</a:t>
            </a:r>
            <a:r>
              <a:rPr lang="en-US" sz="1200" i="0" kern="1200" dirty="0" smtClean="0">
                <a:solidFill>
                  <a:schemeClr val="tx1"/>
                </a:solidFill>
                <a:latin typeface="+mn-lt"/>
                <a:ea typeface="+mn-ea"/>
                <a:cs typeface="+mn-cs"/>
              </a:rPr>
              <a:t> Providers may express negative weight-based assumptions, stereotypes, or judgments about their overweight patients. Common attitudes include views that obese patients are lazy, lacking in self-discipline, and non-compliant.</a:t>
            </a:r>
          </a:p>
          <a:p>
            <a:r>
              <a:rPr lang="en-US" sz="1200" i="1" kern="1200" dirty="0" smtClean="0">
                <a:solidFill>
                  <a:schemeClr val="tx1"/>
                </a:solidFill>
                <a:latin typeface="+mn-lt"/>
                <a:ea typeface="+mn-ea"/>
                <a:cs typeface="+mn-cs"/>
              </a:rPr>
              <a:t>Language:</a:t>
            </a:r>
            <a:r>
              <a:rPr lang="en-US" sz="1200" i="0" kern="1200" dirty="0" smtClean="0">
                <a:solidFill>
                  <a:schemeClr val="tx1"/>
                </a:solidFill>
                <a:latin typeface="+mn-lt"/>
                <a:ea typeface="+mn-ea"/>
                <a:cs typeface="+mn-cs"/>
              </a:rPr>
              <a:t> Providers may stigmatize obese patients by referring to a patient's weight (child or adult) in an undesired way.</a:t>
            </a:r>
          </a:p>
          <a:p>
            <a:r>
              <a:rPr lang="en-US" sz="1200" i="1" kern="1200" dirty="0" smtClean="0">
                <a:solidFill>
                  <a:schemeClr val="tx1"/>
                </a:solidFill>
                <a:latin typeface="+mn-lt"/>
                <a:ea typeface="+mn-ea"/>
                <a:cs typeface="+mn-cs"/>
              </a:rPr>
              <a:t>Weighing Procedures:</a:t>
            </a:r>
            <a:r>
              <a:rPr lang="en-US" sz="1200" i="0" kern="1200" dirty="0" smtClean="0">
                <a:solidFill>
                  <a:schemeClr val="tx1"/>
                </a:solidFill>
                <a:latin typeface="+mn-lt"/>
                <a:ea typeface="+mn-ea"/>
                <a:cs typeface="+mn-cs"/>
              </a:rPr>
              <a:t> Being weighed is a sensitive experience for many overweight and obese patients. Providers may make negative comments or facial gestures while weighing their patients, which leads to embarrassment and shame.</a:t>
            </a:r>
          </a:p>
          <a:p>
            <a:r>
              <a:rPr lang="en-US" sz="1200" i="1" kern="1200" dirty="0" smtClean="0">
                <a:solidFill>
                  <a:schemeClr val="tx1"/>
                </a:solidFill>
                <a:latin typeface="+mn-lt"/>
                <a:ea typeface="+mn-ea"/>
                <a:cs typeface="+mn-cs"/>
              </a:rPr>
              <a:t>Medical Equipment:</a:t>
            </a:r>
            <a:r>
              <a:rPr lang="en-US" sz="1200" i="0" kern="1200" dirty="0" smtClean="0">
                <a:solidFill>
                  <a:schemeClr val="tx1"/>
                </a:solidFill>
                <a:latin typeface="+mn-lt"/>
                <a:ea typeface="+mn-ea"/>
                <a:cs typeface="+mn-cs"/>
              </a:rPr>
              <a:t> In many health care settings, medical equipment is too small to be functional for obese patients. This includes a lack of appropriately-sized patient gowns, examination tables, blood pressure cuffs, speculum, and scales.</a:t>
            </a:r>
          </a:p>
          <a:p>
            <a:r>
              <a:rPr lang="en-US" sz="1200" i="1" kern="1200" dirty="0" smtClean="0">
                <a:solidFill>
                  <a:schemeClr val="tx1"/>
                </a:solidFill>
                <a:latin typeface="+mn-lt"/>
                <a:ea typeface="+mn-ea"/>
                <a:cs typeface="+mn-cs"/>
              </a:rPr>
              <a:t>Office Environment:</a:t>
            </a:r>
            <a:r>
              <a:rPr lang="en-US" sz="1200" i="0" kern="1200" dirty="0" smtClean="0">
                <a:solidFill>
                  <a:schemeClr val="tx1"/>
                </a:solidFill>
                <a:latin typeface="+mn-lt"/>
                <a:ea typeface="+mn-ea"/>
                <a:cs typeface="+mn-cs"/>
              </a:rPr>
              <a:t> Health care environments can be unwelcoming to obese patients for reasons such as negative attitudes by office staff, waiting room chairs that are too small, and reading materials that stigmatize weight.</a:t>
            </a:r>
          </a:p>
          <a:p>
            <a:r>
              <a:rPr lang="en-US" sz="1200" i="0" kern="1200" dirty="0" smtClean="0">
                <a:solidFill>
                  <a:schemeClr val="tx1"/>
                </a:solidFill>
                <a:latin typeface="+mn-lt"/>
                <a:ea typeface="+mn-ea"/>
                <a:cs typeface="+mn-cs"/>
              </a:rPr>
              <a:t>Each of these forms of weight bias will be addressed in this course. </a:t>
            </a:r>
            <a:r>
              <a:rPr lang="en-US" sz="1200" i="0" kern="1200" smtClean="0">
                <a:solidFill>
                  <a:schemeClr val="tx1"/>
                </a:solidFill>
                <a:latin typeface="+mn-lt"/>
                <a:ea typeface="+mn-ea"/>
                <a:cs typeface="+mn-cs"/>
              </a:rPr>
              <a:t>First, evidence demonstrating weight bias among health care providers is summarized.</a:t>
            </a:r>
            <a:endParaRPr lang="en-US"/>
          </a:p>
        </p:txBody>
      </p:sp>
      <p:sp>
        <p:nvSpPr>
          <p:cNvPr id="4" name="Slide Number Placeholder 3"/>
          <p:cNvSpPr>
            <a:spLocks noGrp="1"/>
          </p:cNvSpPr>
          <p:nvPr>
            <p:ph type="sldNum" sz="quarter" idx="10"/>
          </p:nvPr>
        </p:nvSpPr>
        <p:spPr/>
        <p:txBody>
          <a:bodyPr/>
          <a:lstStyle/>
          <a:p>
            <a:fld id="{F3C630D8-EEB9-BE41-99F0-F816949FE446}" type="slidenum">
              <a:rPr lang="en-US" smtClean="0"/>
              <a:t>20</a:t>
            </a:fld>
            <a:endParaRPr lang="en-US"/>
          </a:p>
        </p:txBody>
      </p:sp>
    </p:spTree>
    <p:extLst>
      <p:ext uri="{BB962C8B-B14F-4D97-AF65-F5344CB8AC3E}">
        <p14:creationId xmlns:p14="http://schemas.microsoft.com/office/powerpoint/2010/main" val="2010019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How is Weight Bias Expressed in Health Care?</a:t>
            </a:r>
          </a:p>
          <a:p>
            <a:r>
              <a:rPr lang="en-US" sz="1200" kern="1200" dirty="0" smtClean="0">
                <a:solidFill>
                  <a:schemeClr val="tx1"/>
                </a:solidFill>
                <a:latin typeface="+mn-lt"/>
                <a:ea typeface="+mn-ea"/>
                <a:cs typeface="+mn-cs"/>
              </a:rPr>
              <a:t>Weight bias can take multiple forms in health care settings, and can exist in both subtle and overt ways. Here are some examples:</a:t>
            </a:r>
          </a:p>
          <a:p>
            <a:r>
              <a:rPr lang="en-US" sz="1200" i="1" kern="1200" dirty="0" smtClean="0">
                <a:solidFill>
                  <a:schemeClr val="tx1"/>
                </a:solidFill>
                <a:latin typeface="+mn-lt"/>
                <a:ea typeface="+mn-ea"/>
                <a:cs typeface="+mn-cs"/>
              </a:rPr>
              <a:t>Provider Attitudes:</a:t>
            </a:r>
            <a:r>
              <a:rPr lang="en-US" sz="1200" i="0" kern="1200" dirty="0" smtClean="0">
                <a:solidFill>
                  <a:schemeClr val="tx1"/>
                </a:solidFill>
                <a:latin typeface="+mn-lt"/>
                <a:ea typeface="+mn-ea"/>
                <a:cs typeface="+mn-cs"/>
              </a:rPr>
              <a:t> Providers may express negative weight-based assumptions, stereotypes, or judgments about their overweight patients. Common attitudes include views that obese patients are lazy, lacking in self-discipline, and non-compliant.</a:t>
            </a:r>
          </a:p>
          <a:p>
            <a:r>
              <a:rPr lang="en-US" sz="1200" i="1" kern="1200" dirty="0" smtClean="0">
                <a:solidFill>
                  <a:schemeClr val="tx1"/>
                </a:solidFill>
                <a:latin typeface="+mn-lt"/>
                <a:ea typeface="+mn-ea"/>
                <a:cs typeface="+mn-cs"/>
              </a:rPr>
              <a:t>Language:</a:t>
            </a:r>
            <a:r>
              <a:rPr lang="en-US" sz="1200" i="0" kern="1200" dirty="0" smtClean="0">
                <a:solidFill>
                  <a:schemeClr val="tx1"/>
                </a:solidFill>
                <a:latin typeface="+mn-lt"/>
                <a:ea typeface="+mn-ea"/>
                <a:cs typeface="+mn-cs"/>
              </a:rPr>
              <a:t> Providers may stigmatize obese patients by referring to a patient's weight (child or adult) in an undesired way.</a:t>
            </a:r>
          </a:p>
          <a:p>
            <a:r>
              <a:rPr lang="en-US" sz="1200" i="1" kern="1200" dirty="0" smtClean="0">
                <a:solidFill>
                  <a:schemeClr val="tx1"/>
                </a:solidFill>
                <a:latin typeface="+mn-lt"/>
                <a:ea typeface="+mn-ea"/>
                <a:cs typeface="+mn-cs"/>
              </a:rPr>
              <a:t>Weighing Procedures:</a:t>
            </a:r>
            <a:r>
              <a:rPr lang="en-US" sz="1200" i="0" kern="1200" dirty="0" smtClean="0">
                <a:solidFill>
                  <a:schemeClr val="tx1"/>
                </a:solidFill>
                <a:latin typeface="+mn-lt"/>
                <a:ea typeface="+mn-ea"/>
                <a:cs typeface="+mn-cs"/>
              </a:rPr>
              <a:t> Being weighed is a sensitive experience for many overweight and obese patients. Providers may make negative comments or facial gestures while weighing their patients, which leads to embarrassment and shame.</a:t>
            </a:r>
          </a:p>
          <a:p>
            <a:r>
              <a:rPr lang="en-US" sz="1200" i="1" kern="1200" dirty="0" smtClean="0">
                <a:solidFill>
                  <a:schemeClr val="tx1"/>
                </a:solidFill>
                <a:latin typeface="+mn-lt"/>
                <a:ea typeface="+mn-ea"/>
                <a:cs typeface="+mn-cs"/>
              </a:rPr>
              <a:t>Medical Equipment:</a:t>
            </a:r>
            <a:r>
              <a:rPr lang="en-US" sz="1200" i="0" kern="1200" dirty="0" smtClean="0">
                <a:solidFill>
                  <a:schemeClr val="tx1"/>
                </a:solidFill>
                <a:latin typeface="+mn-lt"/>
                <a:ea typeface="+mn-ea"/>
                <a:cs typeface="+mn-cs"/>
              </a:rPr>
              <a:t> In many health care settings, medical equipment is too small to be functional for obese patients. This includes a lack of appropriately-sized patient gowns, examination tables, blood pressure cuffs, speculum, and scales.</a:t>
            </a:r>
          </a:p>
          <a:p>
            <a:r>
              <a:rPr lang="en-US" sz="1200" i="1" kern="1200" dirty="0" smtClean="0">
                <a:solidFill>
                  <a:schemeClr val="tx1"/>
                </a:solidFill>
                <a:latin typeface="+mn-lt"/>
                <a:ea typeface="+mn-ea"/>
                <a:cs typeface="+mn-cs"/>
              </a:rPr>
              <a:t>Office Environment:</a:t>
            </a:r>
            <a:r>
              <a:rPr lang="en-US" sz="1200" i="0" kern="1200" dirty="0" smtClean="0">
                <a:solidFill>
                  <a:schemeClr val="tx1"/>
                </a:solidFill>
                <a:latin typeface="+mn-lt"/>
                <a:ea typeface="+mn-ea"/>
                <a:cs typeface="+mn-cs"/>
              </a:rPr>
              <a:t> Health care environments can be unwelcoming to obese patients for reasons such as negative attitudes by office staff, waiting room chairs that are too small, and reading materials that stigmatize weight.</a:t>
            </a:r>
          </a:p>
          <a:p>
            <a:r>
              <a:rPr lang="en-US" sz="1200" i="0" kern="1200" dirty="0" smtClean="0">
                <a:solidFill>
                  <a:schemeClr val="tx1"/>
                </a:solidFill>
                <a:latin typeface="+mn-lt"/>
                <a:ea typeface="+mn-ea"/>
                <a:cs typeface="+mn-cs"/>
              </a:rPr>
              <a:t>Each of these forms of weight bias will be addressed in this course. </a:t>
            </a:r>
            <a:r>
              <a:rPr lang="en-US" sz="1200" i="0" kern="1200" smtClean="0">
                <a:solidFill>
                  <a:schemeClr val="tx1"/>
                </a:solidFill>
                <a:latin typeface="+mn-lt"/>
                <a:ea typeface="+mn-ea"/>
                <a:cs typeface="+mn-cs"/>
              </a:rPr>
              <a:t>First, evidence demonstrating weight bias among health care providers is summarized.</a:t>
            </a:r>
            <a:endParaRPr lang="en-US"/>
          </a:p>
        </p:txBody>
      </p:sp>
      <p:sp>
        <p:nvSpPr>
          <p:cNvPr id="4" name="Slide Number Placeholder 3"/>
          <p:cNvSpPr>
            <a:spLocks noGrp="1"/>
          </p:cNvSpPr>
          <p:nvPr>
            <p:ph type="sldNum" sz="quarter" idx="10"/>
          </p:nvPr>
        </p:nvSpPr>
        <p:spPr/>
        <p:txBody>
          <a:bodyPr/>
          <a:lstStyle/>
          <a:p>
            <a:fld id="{F3C630D8-EEB9-BE41-99F0-F816949FE446}" type="slidenum">
              <a:rPr lang="en-US" smtClean="0"/>
              <a:t>21</a:t>
            </a:fld>
            <a:endParaRPr lang="en-US"/>
          </a:p>
        </p:txBody>
      </p:sp>
    </p:spTree>
    <p:extLst>
      <p:ext uri="{BB962C8B-B14F-4D97-AF65-F5344CB8AC3E}">
        <p14:creationId xmlns:p14="http://schemas.microsoft.com/office/powerpoint/2010/main" val="2010019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Nurses</a:t>
            </a:r>
          </a:p>
          <a:p>
            <a:r>
              <a:rPr lang="en-US" sz="1200" kern="1200" dirty="0" smtClean="0">
                <a:solidFill>
                  <a:schemeClr val="tx1"/>
                </a:solidFill>
                <a:latin typeface="+mn-lt"/>
                <a:ea typeface="+mn-ea"/>
                <a:cs typeface="+mn-cs"/>
              </a:rPr>
              <a:t>Weight bias has also been reported by nurses. Nurses report views that obese patients are non-compliant, overindulgent, lazy, and unsuccessful.</a:t>
            </a:r>
          </a:p>
          <a:p>
            <a:r>
              <a:rPr lang="en-US" sz="1200" kern="1200" dirty="0" smtClean="0">
                <a:solidFill>
                  <a:schemeClr val="tx1"/>
                </a:solidFill>
                <a:latin typeface="+mn-lt"/>
                <a:ea typeface="+mn-ea"/>
                <a:cs typeface="+mn-cs"/>
              </a:rPr>
              <a:t>In one study of 107 nurses:</a:t>
            </a:r>
          </a:p>
          <a:p>
            <a:r>
              <a:rPr lang="en-US" sz="1200" kern="1200" dirty="0" smtClean="0">
                <a:solidFill>
                  <a:schemeClr val="tx1"/>
                </a:solidFill>
                <a:latin typeface="+mn-lt"/>
                <a:ea typeface="+mn-ea"/>
                <a:cs typeface="+mn-cs"/>
              </a:rPr>
              <a:t>31% said they would prefer not to care for an obese patient at all</a:t>
            </a:r>
          </a:p>
          <a:p>
            <a:r>
              <a:rPr lang="en-US" sz="1200" kern="1200" dirty="0" smtClean="0">
                <a:solidFill>
                  <a:schemeClr val="tx1"/>
                </a:solidFill>
                <a:latin typeface="+mn-lt"/>
                <a:ea typeface="+mn-ea"/>
                <a:cs typeface="+mn-cs"/>
              </a:rPr>
              <a:t>24% of nurses agreed that caring for an obese patient repulsed them</a:t>
            </a:r>
          </a:p>
          <a:p>
            <a:r>
              <a:rPr lang="en-US" sz="1200" kern="1200" dirty="0" smtClean="0">
                <a:solidFill>
                  <a:schemeClr val="tx1"/>
                </a:solidFill>
                <a:latin typeface="+mn-lt"/>
                <a:ea typeface="+mn-ea"/>
                <a:cs typeface="+mn-cs"/>
              </a:rPr>
              <a:t>12% reported that they preferred not to even touch an obese patient</a:t>
            </a:r>
          </a:p>
          <a:p>
            <a:r>
              <a:rPr lang="en-US" sz="1200" u="sng" kern="1200" dirty="0" smtClean="0">
                <a:solidFill>
                  <a:schemeClr val="tx1"/>
                </a:solidFill>
                <a:latin typeface="+mn-lt"/>
                <a:ea typeface="+mn-ea"/>
                <a:cs typeface="+mn-cs"/>
                <a:hlinkClick r:id="rId3"/>
              </a:rPr>
              <a:t>References:</a:t>
            </a:r>
          </a:p>
          <a:p>
            <a:r>
              <a:rPr lang="en-US" sz="1200" kern="1200" dirty="0" smtClean="0">
                <a:solidFill>
                  <a:schemeClr val="tx1"/>
                </a:solidFill>
                <a:latin typeface="+mn-lt"/>
                <a:ea typeface="+mn-ea"/>
                <a:cs typeface="+mn-cs"/>
              </a:rPr>
              <a:t>Bagley CR, Conklin DN, Isherwood RT, </a:t>
            </a:r>
            <a:r>
              <a:rPr lang="en-US" sz="1200" kern="1200" dirty="0" err="1" smtClean="0">
                <a:solidFill>
                  <a:schemeClr val="tx1"/>
                </a:solidFill>
                <a:latin typeface="+mn-lt"/>
                <a:ea typeface="+mn-ea"/>
                <a:cs typeface="+mn-cs"/>
              </a:rPr>
              <a:t>Pechiulis</a:t>
            </a:r>
            <a:r>
              <a:rPr lang="en-US" sz="1200" kern="1200" dirty="0" smtClean="0">
                <a:solidFill>
                  <a:schemeClr val="tx1"/>
                </a:solidFill>
                <a:latin typeface="+mn-lt"/>
                <a:ea typeface="+mn-ea"/>
                <a:cs typeface="+mn-cs"/>
              </a:rPr>
              <a:t> DR, Watson LA. Attitudes of nurses toward obesity and obese patients. </a:t>
            </a:r>
            <a:r>
              <a:rPr lang="en-US" sz="1200" i="1" kern="1200" dirty="0" smtClean="0">
                <a:solidFill>
                  <a:schemeClr val="tx1"/>
                </a:solidFill>
                <a:latin typeface="+mn-lt"/>
                <a:ea typeface="+mn-ea"/>
                <a:cs typeface="+mn-cs"/>
              </a:rPr>
              <a:t>Perceptual and Motor Skills. </a:t>
            </a:r>
            <a:r>
              <a:rPr lang="en-US" sz="1200" i="0" kern="1200" dirty="0" smtClean="0">
                <a:solidFill>
                  <a:schemeClr val="tx1"/>
                </a:solidFill>
                <a:latin typeface="+mn-lt"/>
                <a:ea typeface="+mn-ea"/>
                <a:cs typeface="+mn-cs"/>
              </a:rPr>
              <a:t>1989;68:954.</a:t>
            </a:r>
          </a:p>
          <a:p>
            <a:r>
              <a:rPr lang="en-US" sz="1200" i="0" kern="1200" dirty="0" smtClean="0">
                <a:solidFill>
                  <a:schemeClr val="tx1"/>
                </a:solidFill>
                <a:latin typeface="+mn-lt"/>
                <a:ea typeface="+mn-ea"/>
                <a:cs typeface="+mn-cs"/>
              </a:rPr>
              <a:t>Brown I. Nurses' attitudes towards adult patients who are obese: literature review. J </a:t>
            </a:r>
            <a:r>
              <a:rPr lang="en-US" sz="1200" i="0" kern="1200" dirty="0" err="1" smtClean="0">
                <a:solidFill>
                  <a:schemeClr val="tx1"/>
                </a:solidFill>
                <a:latin typeface="+mn-lt"/>
                <a:ea typeface="+mn-ea"/>
                <a:cs typeface="+mn-cs"/>
              </a:rPr>
              <a:t>Adv</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Nurs</a:t>
            </a:r>
            <a:r>
              <a:rPr lang="en-US" sz="1200" i="0" kern="1200" dirty="0" smtClean="0">
                <a:solidFill>
                  <a:schemeClr val="tx1"/>
                </a:solidFill>
                <a:latin typeface="+mn-lt"/>
                <a:ea typeface="+mn-ea"/>
                <a:cs typeface="+mn-cs"/>
              </a:rPr>
              <a:t>. 2006;53(2):221-232.</a:t>
            </a:r>
          </a:p>
          <a:p>
            <a:r>
              <a:rPr lang="en-US" sz="1200" i="0" kern="1200" dirty="0" smtClean="0">
                <a:solidFill>
                  <a:schemeClr val="tx1"/>
                </a:solidFill>
                <a:latin typeface="+mn-lt"/>
                <a:ea typeface="+mn-ea"/>
                <a:cs typeface="+mn-cs"/>
              </a:rPr>
              <a:t>Hoppe R, Ogden, J. Practice nurses’ beliefs about obesity and weight related interventions in primary care. </a:t>
            </a:r>
            <a:r>
              <a:rPr lang="en-US" sz="1200" i="1" kern="1200" dirty="0" smtClean="0">
                <a:solidFill>
                  <a:schemeClr val="tx1"/>
                </a:solidFill>
                <a:latin typeface="+mn-lt"/>
                <a:ea typeface="+mn-ea"/>
                <a:cs typeface="+mn-cs"/>
              </a:rPr>
              <a:t>International Journal of Obesity. </a:t>
            </a:r>
            <a:r>
              <a:rPr lang="en-US" sz="1200" i="0" kern="1200" dirty="0" smtClean="0">
                <a:solidFill>
                  <a:schemeClr val="tx1"/>
                </a:solidFill>
                <a:latin typeface="+mn-lt"/>
                <a:ea typeface="+mn-ea"/>
                <a:cs typeface="+mn-cs"/>
              </a:rPr>
              <a:t>1997;21:141-146.</a:t>
            </a:r>
          </a:p>
          <a:p>
            <a:r>
              <a:rPr lang="en-US" sz="1200" i="0" kern="1200" dirty="0" err="1" smtClean="0">
                <a:solidFill>
                  <a:schemeClr val="tx1"/>
                </a:solidFill>
                <a:latin typeface="+mn-lt"/>
                <a:ea typeface="+mn-ea"/>
                <a:cs typeface="+mn-cs"/>
              </a:rPr>
              <a:t>Maroney</a:t>
            </a:r>
            <a:r>
              <a:rPr lang="en-US" sz="1200" i="0" kern="1200" dirty="0" smtClean="0">
                <a:solidFill>
                  <a:schemeClr val="tx1"/>
                </a:solidFill>
                <a:latin typeface="+mn-lt"/>
                <a:ea typeface="+mn-ea"/>
                <a:cs typeface="+mn-cs"/>
              </a:rPr>
              <a:t> D, </a:t>
            </a:r>
            <a:r>
              <a:rPr lang="en-US" sz="1200" i="0" kern="1200" dirty="0" err="1" smtClean="0">
                <a:solidFill>
                  <a:schemeClr val="tx1"/>
                </a:solidFill>
                <a:latin typeface="+mn-lt"/>
                <a:ea typeface="+mn-ea"/>
                <a:cs typeface="+mn-cs"/>
              </a:rPr>
              <a:t>Golub</a:t>
            </a:r>
            <a:r>
              <a:rPr lang="en-US" sz="1200" i="0" kern="1200" dirty="0" smtClean="0">
                <a:solidFill>
                  <a:schemeClr val="tx1"/>
                </a:solidFill>
                <a:latin typeface="+mn-lt"/>
                <a:ea typeface="+mn-ea"/>
                <a:cs typeface="+mn-cs"/>
              </a:rPr>
              <a:t> S. Nurses’ attitudes toward obese persons and certain ethnic groups. </a:t>
            </a:r>
            <a:r>
              <a:rPr lang="en-US" sz="1200" i="1" kern="1200" dirty="0" smtClean="0">
                <a:solidFill>
                  <a:schemeClr val="tx1"/>
                </a:solidFill>
                <a:latin typeface="+mn-lt"/>
                <a:ea typeface="+mn-ea"/>
                <a:cs typeface="+mn-cs"/>
              </a:rPr>
              <a:t>Perceptual and Motor Skills. </a:t>
            </a:r>
            <a:r>
              <a:rPr lang="en-US" sz="1200" i="0" kern="1200" dirty="0" smtClean="0">
                <a:solidFill>
                  <a:schemeClr val="tx1"/>
                </a:solidFill>
                <a:latin typeface="+mn-lt"/>
                <a:ea typeface="+mn-ea"/>
                <a:cs typeface="+mn-cs"/>
              </a:rPr>
              <a:t>1992;75:387-391.</a:t>
            </a:r>
            <a:endParaRPr lang="en-US" dirty="0">
              <a:latin typeface="Calibri" charset="0"/>
            </a:endParaRP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85372" indent="-302066">
              <a:defRPr>
                <a:solidFill>
                  <a:schemeClr val="tx1"/>
                </a:solidFill>
                <a:latin typeface="Verdana" charset="0"/>
                <a:ea typeface="ＭＳ Ｐゴシック" charset="0"/>
              </a:defRPr>
            </a:lvl2pPr>
            <a:lvl3pPr marL="1208265" indent="-241653">
              <a:defRPr>
                <a:solidFill>
                  <a:schemeClr val="tx1"/>
                </a:solidFill>
                <a:latin typeface="Verdana" charset="0"/>
                <a:ea typeface="ＭＳ Ｐゴシック" charset="0"/>
              </a:defRPr>
            </a:lvl3pPr>
            <a:lvl4pPr marL="1691571" indent="-241653">
              <a:defRPr>
                <a:solidFill>
                  <a:schemeClr val="tx1"/>
                </a:solidFill>
                <a:latin typeface="Verdana" charset="0"/>
                <a:ea typeface="ＭＳ Ｐゴシック" charset="0"/>
              </a:defRPr>
            </a:lvl4pPr>
            <a:lvl5pPr marL="2174878" indent="-241653">
              <a:defRPr>
                <a:solidFill>
                  <a:schemeClr val="tx1"/>
                </a:solidFill>
                <a:latin typeface="Verdana" charset="0"/>
                <a:ea typeface="ＭＳ Ｐゴシック" charset="0"/>
              </a:defRPr>
            </a:lvl5pPr>
            <a:lvl6pPr marL="2658184" indent="-241653" eaLnBrk="0" fontAlgn="base" hangingPunct="0">
              <a:spcBef>
                <a:spcPct val="0"/>
              </a:spcBef>
              <a:spcAft>
                <a:spcPct val="0"/>
              </a:spcAft>
              <a:defRPr>
                <a:solidFill>
                  <a:schemeClr val="tx1"/>
                </a:solidFill>
                <a:latin typeface="Verdana" charset="0"/>
                <a:ea typeface="ＭＳ Ｐゴシック" charset="0"/>
              </a:defRPr>
            </a:lvl6pPr>
            <a:lvl7pPr marL="3141490" indent="-241653" eaLnBrk="0" fontAlgn="base" hangingPunct="0">
              <a:spcBef>
                <a:spcPct val="0"/>
              </a:spcBef>
              <a:spcAft>
                <a:spcPct val="0"/>
              </a:spcAft>
              <a:defRPr>
                <a:solidFill>
                  <a:schemeClr val="tx1"/>
                </a:solidFill>
                <a:latin typeface="Verdana" charset="0"/>
                <a:ea typeface="ＭＳ Ｐゴシック" charset="0"/>
              </a:defRPr>
            </a:lvl7pPr>
            <a:lvl8pPr marL="3624796" indent="-241653" eaLnBrk="0" fontAlgn="base" hangingPunct="0">
              <a:spcBef>
                <a:spcPct val="0"/>
              </a:spcBef>
              <a:spcAft>
                <a:spcPct val="0"/>
              </a:spcAft>
              <a:defRPr>
                <a:solidFill>
                  <a:schemeClr val="tx1"/>
                </a:solidFill>
                <a:latin typeface="Verdana" charset="0"/>
                <a:ea typeface="ＭＳ Ｐゴシック" charset="0"/>
              </a:defRPr>
            </a:lvl8pPr>
            <a:lvl9pPr marL="4108102" indent="-241653" eaLnBrk="0" fontAlgn="base" hangingPunct="0">
              <a:spcBef>
                <a:spcPct val="0"/>
              </a:spcBef>
              <a:spcAft>
                <a:spcPct val="0"/>
              </a:spcAft>
              <a:defRPr>
                <a:solidFill>
                  <a:schemeClr val="tx1"/>
                </a:solidFill>
                <a:latin typeface="Verdana" charset="0"/>
                <a:ea typeface="ＭＳ Ｐゴシック" charset="0"/>
              </a:defRPr>
            </a:lvl9pPr>
          </a:lstStyle>
          <a:p>
            <a:fld id="{7F5BFF70-544F-9B49-A53F-9291A2D73DFD}" type="slidenum">
              <a:rPr lang="en-US"/>
              <a:pPr/>
              <a:t>22</a:t>
            </a:fld>
            <a:endParaRPr lang="en-US"/>
          </a:p>
        </p:txBody>
      </p:sp>
    </p:spTree>
    <p:extLst>
      <p:ext uri="{BB962C8B-B14F-4D97-AF65-F5344CB8AC3E}">
        <p14:creationId xmlns:p14="http://schemas.microsoft.com/office/powerpoint/2010/main" val="3594001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Obesity is the percentage of the adult population estimated to be obese, defined as having a body mass index (BMI) of 30.0 or higher. BMI, as defined by CDC, is equal to weight in pounds divided by height in inches squared and then multiplied by 703. CDC has a calculator for BMI at </a:t>
            </a:r>
            <a:r>
              <a:rPr lang="en-US" sz="1200" kern="1200" dirty="0" err="1" smtClean="0">
                <a:solidFill>
                  <a:schemeClr val="tx1"/>
                </a:solidFill>
                <a:latin typeface="+mn-lt"/>
                <a:ea typeface="+mn-ea"/>
                <a:cs typeface="+mn-cs"/>
              </a:rPr>
              <a:t>www.cdc.gov</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nccdphp</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dnpa</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bmi</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calc-bmi.htm</a:t>
            </a:r>
            <a:r>
              <a:rPr lang="en-US" sz="1200" kern="1200" dirty="0" smtClean="0">
                <a:solidFill>
                  <a:schemeClr val="tx1"/>
                </a:solidFill>
                <a:latin typeface="+mn-lt"/>
                <a:ea typeface="+mn-ea"/>
                <a:cs typeface="+mn-cs"/>
              </a:rPr>
              <a:t>. The ranks are based on the preceding year’s data from CDC’s Behavioral Risk Factor Surveillance System (BRFSS). The BRFSS telephone survey has traditionally been completed by people using landlines. During the fielding of the 2011 BRFSS, the methodology was updated to include cellular telephones due to the large number of households that contain only cellular telephones and no landline telephones. Because of these changes, estimates of obesity prevalence from the 2012 Edition onward cannot be compared to estimates from previous years. Shifts in estimates from previous years may be the results of the new methods, rather than measurable changes in the percentages.</a:t>
            </a:r>
          </a:p>
          <a:p>
            <a:r>
              <a:rPr lang="en-US" sz="1200" kern="1200" dirty="0" smtClean="0">
                <a:solidFill>
                  <a:schemeClr val="tx1"/>
                </a:solidFill>
                <a:latin typeface="+mn-lt"/>
                <a:ea typeface="+mn-ea"/>
                <a:cs typeface="+mn-cs"/>
              </a:rPr>
              <a:t>Obesity is one of the greatest health threats to the U.S. It contributes significantly to a variety of serious diseases, including heart disease, diabetes, stroke, and certain cancers as well as poor general health.</a:t>
            </a:r>
            <a:r>
              <a:rPr lang="en-US" sz="1200" b="1" kern="1200" dirty="0" smtClean="0">
                <a:solidFill>
                  <a:schemeClr val="tx1"/>
                </a:solidFill>
                <a:latin typeface="+mn-lt"/>
                <a:ea typeface="+mn-ea"/>
                <a:cs typeface="+mn-cs"/>
              </a:rPr>
              <a:t>[1]</a:t>
            </a:r>
            <a:r>
              <a:rPr lang="en-US" sz="1200" b="0" kern="1200" dirty="0" smtClean="0">
                <a:solidFill>
                  <a:schemeClr val="tx1"/>
                </a:solidFill>
                <a:latin typeface="+mn-lt"/>
                <a:ea typeface="+mn-ea"/>
                <a:cs typeface="+mn-cs"/>
              </a:rPr>
              <a:t> Obesity is a leading cause of preventable death in the U.S., causing an estimated 200,000 deaths annually.</a:t>
            </a:r>
            <a:r>
              <a:rPr lang="en-US" sz="1200" b="1" kern="1200" dirty="0" smtClean="0">
                <a:solidFill>
                  <a:schemeClr val="tx1"/>
                </a:solidFill>
                <a:latin typeface="+mn-lt"/>
                <a:ea typeface="+mn-ea"/>
                <a:cs typeface="+mn-cs"/>
              </a:rPr>
              <a:t>[2]</a:t>
            </a:r>
            <a:r>
              <a:rPr lang="en-US" sz="1200" b="0" kern="1200" dirty="0" smtClean="0">
                <a:solidFill>
                  <a:schemeClr val="tx1"/>
                </a:solidFill>
                <a:latin typeface="+mn-lt"/>
                <a:ea typeface="+mn-ea"/>
                <a:cs typeface="+mn-cs"/>
              </a:rPr>
              <a:t> The direct medical costs for treating obesity and obesity-related health problems are overwhelming. In 2008 it was estimated that $147 billion was spent on obesity or obesity-related health issues.</a:t>
            </a:r>
            <a:r>
              <a:rPr lang="en-US" sz="1200" b="1" kern="1200" dirty="0" smtClean="0">
                <a:solidFill>
                  <a:schemeClr val="tx1"/>
                </a:solidFill>
                <a:latin typeface="+mn-lt"/>
                <a:ea typeface="+mn-ea"/>
                <a:cs typeface="+mn-cs"/>
              </a:rPr>
              <a:t>[3]</a:t>
            </a:r>
            <a:r>
              <a:rPr lang="en-US" sz="1200" b="0" kern="1200" dirty="0" smtClean="0">
                <a:solidFill>
                  <a:schemeClr val="tx1"/>
                </a:solidFill>
                <a:latin typeface="+mn-lt"/>
                <a:ea typeface="+mn-ea"/>
                <a:cs typeface="+mn-cs"/>
              </a:rPr>
              <a:t> Obesity is more prevalent than smoking and is highly associated with chronic conditions and overall poor physical health similar to smoking and excessive alcohol consumption.</a:t>
            </a:r>
            <a:r>
              <a:rPr lang="en-US" sz="1200" b="1" kern="1200" dirty="0" smtClean="0">
                <a:solidFill>
                  <a:schemeClr val="tx1"/>
                </a:solidFill>
                <a:latin typeface="+mn-lt"/>
                <a:ea typeface="+mn-ea"/>
                <a:cs typeface="+mn-cs"/>
              </a:rPr>
              <a:t>[4]</a:t>
            </a:r>
            <a:r>
              <a:rPr lang="en-US" sz="1200" b="0" kern="1200" dirty="0" smtClean="0">
                <a:solidFill>
                  <a:schemeClr val="tx1"/>
                </a:solidFill>
                <a:latin typeface="+mn-lt"/>
                <a:ea typeface="+mn-ea"/>
                <a:cs typeface="+mn-cs"/>
              </a:rPr>
              <a:t> The causes of obesity are complex and include lifestyle, the social and physical environment, as well as genes and medical history. Poor diet and decreased physical activity are major lifestyle contributors to obesity. Since the 1980s, energy intake has steadily climbed and energy expenditure has declined, leading to a growing energy imbalance which closely mirrors the obesity rates.</a:t>
            </a:r>
            <a:r>
              <a:rPr lang="en-US" sz="1200" b="1" kern="1200" dirty="0" smtClean="0">
                <a:solidFill>
                  <a:schemeClr val="tx1"/>
                </a:solidFill>
                <a:latin typeface="+mn-lt"/>
                <a:ea typeface="+mn-ea"/>
                <a:cs typeface="+mn-cs"/>
              </a:rPr>
              <a:t>[5]</a:t>
            </a:r>
            <a:r>
              <a:rPr lang="en-US" sz="1200" b="0" kern="1200" dirty="0" smtClean="0">
                <a:solidFill>
                  <a:schemeClr val="tx1"/>
                </a:solidFill>
                <a:latin typeface="+mn-lt"/>
                <a:ea typeface="+mn-ea"/>
                <a:cs typeface="+mn-cs"/>
              </a:rPr>
              <a:t> There is growing evidence illustrating the importance of the environment in the obesity epidemic and the need for changes in the environment in order to better facilitate changes in lifestyle.</a:t>
            </a:r>
            <a:r>
              <a:rPr lang="en-US" sz="1200" b="1" kern="1200" dirty="0" smtClean="0">
                <a:solidFill>
                  <a:schemeClr val="tx1"/>
                </a:solidFill>
                <a:latin typeface="+mn-lt"/>
                <a:ea typeface="+mn-ea"/>
                <a:cs typeface="+mn-cs"/>
              </a:rPr>
              <a:t>[6]</a:t>
            </a:r>
            <a:r>
              <a:rPr lang="en-US" sz="1200" b="0" kern="1200" dirty="0" smtClean="0">
                <a:solidFill>
                  <a:schemeClr val="tx1"/>
                </a:solidFill>
                <a:latin typeface="+mn-lt"/>
                <a:ea typeface="+mn-ea"/>
                <a:cs typeface="+mn-cs"/>
              </a:rPr>
              <a:t> There have been successful interventions targeting a wide variety of populations with various strategies, from school based prevention programs to treatment interventions in aging adults.</a:t>
            </a:r>
            <a:r>
              <a:rPr lang="en-US" sz="1200" b="1" kern="1200" dirty="0" smtClean="0">
                <a:solidFill>
                  <a:schemeClr val="tx1"/>
                </a:solidFill>
                <a:latin typeface="+mn-lt"/>
                <a:ea typeface="+mn-ea"/>
                <a:cs typeface="+mn-cs"/>
              </a:rPr>
              <a:t>[7]</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[8]</a:t>
            </a:r>
            <a:r>
              <a:rPr lang="en-US" sz="1200" b="0" kern="1200" dirty="0" smtClean="0">
                <a:solidFill>
                  <a:schemeClr val="tx1"/>
                </a:solidFill>
                <a:latin typeface="+mn-lt"/>
                <a:ea typeface="+mn-ea"/>
                <a:cs typeface="+mn-cs"/>
              </a:rPr>
              <a:t> While obesity is associated with an increased risk of developing numerous health conditions, weight loss is associated with an attenuation of those risks.</a:t>
            </a:r>
            <a:r>
              <a:rPr lang="en-US" sz="1200" b="1" kern="1200" dirty="0" smtClean="0">
                <a:solidFill>
                  <a:schemeClr val="tx1"/>
                </a:solidFill>
                <a:latin typeface="+mn-lt"/>
                <a:ea typeface="+mn-ea"/>
                <a:cs typeface="+mn-cs"/>
              </a:rPr>
              <a:t>[9]</a:t>
            </a:r>
            <a:r>
              <a:rPr lang="en-US" sz="1200" b="0" kern="1200" dirty="0" smtClean="0">
                <a:solidFill>
                  <a:schemeClr val="tx1"/>
                </a:solidFill>
                <a:latin typeface="+mn-lt"/>
                <a:ea typeface="+mn-ea"/>
                <a:cs typeface="+mn-cs"/>
              </a:rPr>
              <a:t> The CDC has put together a list of useful resources for community level interventions aimed at lowering obesity rates, available at </a:t>
            </a:r>
            <a:r>
              <a:rPr lang="en-US" sz="1200" b="0" kern="1200" dirty="0" err="1" smtClean="0">
                <a:solidFill>
                  <a:schemeClr val="tx1"/>
                </a:solidFill>
                <a:latin typeface="+mn-lt"/>
                <a:ea typeface="+mn-ea"/>
                <a:cs typeface="+mn-cs"/>
              </a:rPr>
              <a:t>www.cdc.gov</a:t>
            </a:r>
            <a:r>
              <a:rPr lang="en-US" sz="1200" b="0" kern="1200" dirty="0" smtClean="0">
                <a:solidFill>
                  <a:schemeClr val="tx1"/>
                </a:solidFill>
                <a:latin typeface="+mn-lt"/>
                <a:ea typeface="+mn-ea"/>
                <a:cs typeface="+mn-cs"/>
              </a:rPr>
              <a:t>/obesity/strategies/</a:t>
            </a:r>
            <a:r>
              <a:rPr lang="en-US" sz="1200" b="0" kern="1200" dirty="0" err="1" smtClean="0">
                <a:solidFill>
                  <a:schemeClr val="tx1"/>
                </a:solidFill>
                <a:latin typeface="+mn-lt"/>
                <a:ea typeface="+mn-ea"/>
                <a:cs typeface="+mn-cs"/>
              </a:rPr>
              <a:t>communityStrategies.html</a:t>
            </a:r>
            <a:r>
              <a:rPr lang="en-US" sz="1200" b="0" kern="1200" dirty="0" smtClean="0">
                <a:solidFill>
                  <a:schemeClr val="tx1"/>
                </a:solidFill>
                <a:latin typeface="+mn-lt"/>
                <a:ea typeface="+mn-ea"/>
                <a:cs typeface="+mn-cs"/>
              </a:rPr>
              <a:t>.</a:t>
            </a:r>
          </a:p>
          <a:p>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[1]</a:t>
            </a:r>
            <a:r>
              <a:rPr lang="en-US" sz="1200" b="0" kern="1200" dirty="0" smtClean="0">
                <a:solidFill>
                  <a:schemeClr val="tx1"/>
                </a:solidFill>
                <a:latin typeface="+mn-lt"/>
                <a:ea typeface="+mn-ea"/>
                <a:cs typeface="+mn-cs"/>
              </a:rPr>
              <a:t> Centers for Disease Control and Prevention (CDC). </a:t>
            </a:r>
            <a:r>
              <a:rPr lang="en-US" sz="1200" b="0" i="1" kern="1200" dirty="0" smtClean="0">
                <a:solidFill>
                  <a:schemeClr val="tx1"/>
                </a:solidFill>
                <a:latin typeface="+mn-lt"/>
                <a:ea typeface="+mn-ea"/>
                <a:cs typeface="+mn-cs"/>
              </a:rPr>
              <a:t>Overweight and Obesity.</a:t>
            </a:r>
            <a:r>
              <a:rPr lang="en-US" sz="1200" b="0" i="0" kern="1200" dirty="0" smtClean="0">
                <a:solidFill>
                  <a:schemeClr val="tx1"/>
                </a:solidFill>
                <a:latin typeface="+mn-lt"/>
                <a:ea typeface="+mn-ea"/>
                <a:cs typeface="+mn-cs"/>
              </a:rPr>
              <a:t> May 24, 2012.  </a:t>
            </a:r>
            <a:r>
              <a:rPr lang="en-US" sz="1200" b="1" i="0" kern="1200" dirty="0" smtClean="0">
                <a:solidFill>
                  <a:schemeClr val="tx1"/>
                </a:solidFill>
                <a:latin typeface="+mn-lt"/>
                <a:ea typeface="+mn-ea"/>
                <a:cs typeface="+mn-cs"/>
                <a:hlinkClick r:id="rId3"/>
              </a:rPr>
              <a:t>http://www.cdc.gov/obesity/</a:t>
            </a:r>
            <a:r>
              <a:rPr lang="en-US" sz="1200" b="0" i="0" kern="1200" dirty="0" smtClean="0">
                <a:solidFill>
                  <a:schemeClr val="tx1"/>
                </a:solidFill>
                <a:latin typeface="+mn-lt"/>
                <a:ea typeface="+mn-ea"/>
                <a:cs typeface="+mn-cs"/>
                <a:hlinkClick r:id="rId3"/>
              </a:rPr>
              <a:t>. Accessed July 24, 2012.</a:t>
            </a:r>
          </a:p>
          <a:p>
            <a:r>
              <a:rPr lang="en-US" sz="1200" b="1" i="0" kern="1200" dirty="0" smtClean="0">
                <a:solidFill>
                  <a:schemeClr val="tx1"/>
                </a:solidFill>
                <a:latin typeface="+mn-lt"/>
                <a:ea typeface="+mn-ea"/>
                <a:cs typeface="+mn-cs"/>
              </a:rPr>
              <a:t>[2]</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Danaei</a:t>
            </a:r>
            <a:r>
              <a:rPr lang="en-US" sz="1200" b="0" i="0" kern="1200" dirty="0" smtClean="0">
                <a:solidFill>
                  <a:schemeClr val="tx1"/>
                </a:solidFill>
                <a:latin typeface="+mn-lt"/>
                <a:ea typeface="+mn-ea"/>
                <a:cs typeface="+mn-cs"/>
              </a:rPr>
              <a:t> G. The preventable causes of death in the United States: Comparative risk assessment of dietary, lifestyle, and metabolic risk factors. </a:t>
            </a:r>
            <a:r>
              <a:rPr lang="en-US" sz="1200" b="0" i="1" kern="1200" dirty="0" err="1" smtClean="0">
                <a:solidFill>
                  <a:schemeClr val="tx1"/>
                </a:solidFill>
                <a:latin typeface="+mn-lt"/>
                <a:ea typeface="+mn-ea"/>
                <a:cs typeface="+mn-cs"/>
              </a:rPr>
              <a:t>PLoS</a:t>
            </a:r>
            <a:r>
              <a:rPr lang="en-US" sz="1200" b="0" i="1" kern="1200" dirty="0" smtClean="0">
                <a:solidFill>
                  <a:schemeClr val="tx1"/>
                </a:solidFill>
                <a:latin typeface="+mn-lt"/>
                <a:ea typeface="+mn-ea"/>
                <a:cs typeface="+mn-cs"/>
              </a:rPr>
              <a:t> Medicine</a:t>
            </a:r>
            <a:r>
              <a:rPr lang="en-US" sz="1200" b="0" i="0" kern="1200" dirty="0" smtClean="0">
                <a:solidFill>
                  <a:schemeClr val="tx1"/>
                </a:solidFill>
                <a:latin typeface="+mn-lt"/>
                <a:ea typeface="+mn-ea"/>
                <a:cs typeface="+mn-cs"/>
              </a:rPr>
              <a:t>. 2009;6(4).</a:t>
            </a:r>
          </a:p>
          <a:p>
            <a:r>
              <a:rPr lang="en-US" sz="1200" b="1" i="0" kern="1200" dirty="0" smtClean="0">
                <a:solidFill>
                  <a:schemeClr val="tx1"/>
                </a:solidFill>
                <a:latin typeface="+mn-lt"/>
                <a:ea typeface="+mn-ea"/>
                <a:cs typeface="+mn-cs"/>
              </a:rPr>
              <a:t>[3]</a:t>
            </a:r>
            <a:r>
              <a:rPr lang="en-US" sz="1200" b="0" i="0" kern="1200" dirty="0" smtClean="0">
                <a:solidFill>
                  <a:schemeClr val="tx1"/>
                </a:solidFill>
                <a:latin typeface="+mn-lt"/>
                <a:ea typeface="+mn-ea"/>
                <a:cs typeface="+mn-cs"/>
              </a:rPr>
              <a:t> Finkelstein EA, </a:t>
            </a:r>
            <a:r>
              <a:rPr lang="en-US" sz="1200" b="0" i="0" kern="1200" dirty="0" err="1" smtClean="0">
                <a:solidFill>
                  <a:schemeClr val="tx1"/>
                </a:solidFill>
                <a:latin typeface="+mn-lt"/>
                <a:ea typeface="+mn-ea"/>
                <a:cs typeface="+mn-cs"/>
              </a:rPr>
              <a:t>Trogdon</a:t>
            </a:r>
            <a:r>
              <a:rPr lang="en-US" sz="1200" b="0" i="0" kern="1200" dirty="0" smtClean="0">
                <a:solidFill>
                  <a:schemeClr val="tx1"/>
                </a:solidFill>
                <a:latin typeface="+mn-lt"/>
                <a:ea typeface="+mn-ea"/>
                <a:cs typeface="+mn-cs"/>
              </a:rPr>
              <a:t> JG, Cohen JW, Dietz W. Annual medical spending attributable to obesity: Payer- and service-specific estimates. </a:t>
            </a:r>
            <a:r>
              <a:rPr lang="en-US" sz="1200" b="0" i="1" kern="1200" dirty="0" smtClean="0">
                <a:solidFill>
                  <a:schemeClr val="tx1"/>
                </a:solidFill>
                <a:latin typeface="+mn-lt"/>
                <a:ea typeface="+mn-ea"/>
                <a:cs typeface="+mn-cs"/>
              </a:rPr>
              <a:t>Health Affairs.</a:t>
            </a:r>
            <a:r>
              <a:rPr lang="en-US" sz="1200" b="0" i="0" kern="1200" dirty="0" smtClean="0">
                <a:solidFill>
                  <a:schemeClr val="tx1"/>
                </a:solidFill>
                <a:latin typeface="+mn-lt"/>
                <a:ea typeface="+mn-ea"/>
                <a:cs typeface="+mn-cs"/>
              </a:rPr>
              <a:t> 2009;28(5): w822-w831.</a:t>
            </a:r>
          </a:p>
          <a:p>
            <a:r>
              <a:rPr lang="en-US" sz="1200" b="1" i="0" kern="1200" dirty="0" smtClean="0">
                <a:solidFill>
                  <a:schemeClr val="tx1"/>
                </a:solidFill>
                <a:latin typeface="+mn-lt"/>
                <a:ea typeface="+mn-ea"/>
                <a:cs typeface="+mn-cs"/>
              </a:rPr>
              <a:t>[4]</a:t>
            </a:r>
            <a:r>
              <a:rPr lang="en-US" sz="1200" b="0" i="0" kern="1200" dirty="0" smtClean="0">
                <a:solidFill>
                  <a:schemeClr val="tx1"/>
                </a:solidFill>
                <a:latin typeface="+mn-lt"/>
                <a:ea typeface="+mn-ea"/>
                <a:cs typeface="+mn-cs"/>
              </a:rPr>
              <a:t> Sturm R. Does obesity contribute as much to morbidity as poverty or smoking? </a:t>
            </a:r>
            <a:r>
              <a:rPr lang="en-US" sz="1200" b="0" i="1" kern="1200" dirty="0" smtClean="0">
                <a:solidFill>
                  <a:schemeClr val="tx1"/>
                </a:solidFill>
                <a:latin typeface="+mn-lt"/>
                <a:ea typeface="+mn-ea"/>
                <a:cs typeface="+mn-cs"/>
              </a:rPr>
              <a:t>Public Health</a:t>
            </a:r>
            <a:r>
              <a:rPr lang="en-US" sz="1200" b="0" i="0" kern="1200" dirty="0" smtClean="0">
                <a:solidFill>
                  <a:schemeClr val="tx1"/>
                </a:solidFill>
                <a:latin typeface="+mn-lt"/>
                <a:ea typeface="+mn-ea"/>
                <a:cs typeface="+mn-cs"/>
              </a:rPr>
              <a:t>. 2001;115(3):229.</a:t>
            </a:r>
          </a:p>
          <a:p>
            <a:r>
              <a:rPr lang="en-US" sz="1200" b="1" i="0" kern="1200" dirty="0" smtClean="0">
                <a:solidFill>
                  <a:schemeClr val="tx1"/>
                </a:solidFill>
                <a:latin typeface="+mn-lt"/>
                <a:ea typeface="+mn-ea"/>
                <a:cs typeface="+mn-cs"/>
              </a:rPr>
              <a:t>[5]</a:t>
            </a:r>
            <a:r>
              <a:rPr lang="en-US" sz="1200" b="0" i="0" kern="1200" dirty="0" smtClean="0">
                <a:solidFill>
                  <a:schemeClr val="tx1"/>
                </a:solidFill>
                <a:latin typeface="+mn-lt"/>
                <a:ea typeface="+mn-ea"/>
                <a:cs typeface="+mn-cs"/>
              </a:rPr>
              <a:t> Finkelstein EA. Economic causes and consequences of obesity. </a:t>
            </a:r>
            <a:r>
              <a:rPr lang="en-US" sz="1200" b="0" i="1" kern="1200" dirty="0" err="1" smtClean="0">
                <a:solidFill>
                  <a:schemeClr val="tx1"/>
                </a:solidFill>
                <a:latin typeface="+mn-lt"/>
                <a:ea typeface="+mn-ea"/>
                <a:cs typeface="+mn-cs"/>
              </a:rPr>
              <a:t>Annu</a:t>
            </a:r>
            <a:r>
              <a:rPr lang="en-US" sz="1200" b="0" i="1" kern="1200" dirty="0" smtClean="0">
                <a:solidFill>
                  <a:schemeClr val="tx1"/>
                </a:solidFill>
                <a:latin typeface="+mn-lt"/>
                <a:ea typeface="+mn-ea"/>
                <a:cs typeface="+mn-cs"/>
              </a:rPr>
              <a:t> Rev Public Health</a:t>
            </a:r>
            <a:r>
              <a:rPr lang="en-US" sz="1200" b="0" i="0" kern="1200" dirty="0" smtClean="0">
                <a:solidFill>
                  <a:schemeClr val="tx1"/>
                </a:solidFill>
                <a:latin typeface="+mn-lt"/>
                <a:ea typeface="+mn-ea"/>
                <a:cs typeface="+mn-cs"/>
              </a:rPr>
              <a:t>. 2005;26(1):239.</a:t>
            </a:r>
          </a:p>
          <a:p>
            <a:r>
              <a:rPr lang="en-US" sz="1200" b="1" i="0" kern="1200" dirty="0" smtClean="0">
                <a:solidFill>
                  <a:schemeClr val="tx1"/>
                </a:solidFill>
                <a:latin typeface="+mn-lt"/>
                <a:ea typeface="+mn-ea"/>
                <a:cs typeface="+mn-cs"/>
              </a:rPr>
              <a:t>[6]</a:t>
            </a:r>
            <a:r>
              <a:rPr lang="en-US" sz="1200" b="0" i="0" kern="1200" dirty="0" smtClean="0">
                <a:solidFill>
                  <a:schemeClr val="tx1"/>
                </a:solidFill>
                <a:latin typeface="+mn-lt"/>
                <a:ea typeface="+mn-ea"/>
                <a:cs typeface="+mn-cs"/>
              </a:rPr>
              <a:t> Papas MA. The built environment and obesity. </a:t>
            </a:r>
            <a:r>
              <a:rPr lang="en-US" sz="1200" b="0" i="1" kern="1200" dirty="0" err="1" smtClean="0">
                <a:solidFill>
                  <a:schemeClr val="tx1"/>
                </a:solidFill>
                <a:latin typeface="+mn-lt"/>
                <a:ea typeface="+mn-ea"/>
                <a:cs typeface="+mn-cs"/>
              </a:rPr>
              <a:t>Epidemiol</a:t>
            </a:r>
            <a:r>
              <a:rPr lang="en-US" sz="1200" b="0" i="1" kern="1200" dirty="0" smtClean="0">
                <a:solidFill>
                  <a:schemeClr val="tx1"/>
                </a:solidFill>
                <a:latin typeface="+mn-lt"/>
                <a:ea typeface="+mn-ea"/>
                <a:cs typeface="+mn-cs"/>
              </a:rPr>
              <a:t> Rev</a:t>
            </a:r>
            <a:r>
              <a:rPr lang="en-US" sz="1200" b="0" i="0" kern="1200" dirty="0" smtClean="0">
                <a:solidFill>
                  <a:schemeClr val="tx1"/>
                </a:solidFill>
                <a:latin typeface="+mn-lt"/>
                <a:ea typeface="+mn-ea"/>
                <a:cs typeface="+mn-cs"/>
              </a:rPr>
              <a:t>. 2007;29(1):129.</a:t>
            </a:r>
          </a:p>
          <a:p>
            <a:r>
              <a:rPr lang="en-US" sz="1200" b="1" i="0" kern="1200" dirty="0" smtClean="0">
                <a:solidFill>
                  <a:schemeClr val="tx1"/>
                </a:solidFill>
                <a:latin typeface="+mn-lt"/>
                <a:ea typeface="+mn-ea"/>
                <a:cs typeface="+mn-cs"/>
              </a:rPr>
              <a:t>[7]</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Shaya</a:t>
            </a:r>
            <a:r>
              <a:rPr lang="en-US" sz="1200" b="0" i="0" kern="1200" dirty="0" smtClean="0">
                <a:solidFill>
                  <a:schemeClr val="tx1"/>
                </a:solidFill>
                <a:latin typeface="+mn-lt"/>
                <a:ea typeface="+mn-ea"/>
                <a:cs typeface="+mn-cs"/>
              </a:rPr>
              <a:t> FT. School-based obesity interventions: A literature review. </a:t>
            </a:r>
            <a:r>
              <a:rPr lang="en-US" sz="1200" b="0" i="1" kern="1200" dirty="0" smtClean="0">
                <a:solidFill>
                  <a:schemeClr val="tx1"/>
                </a:solidFill>
                <a:latin typeface="+mn-lt"/>
                <a:ea typeface="+mn-ea"/>
                <a:cs typeface="+mn-cs"/>
              </a:rPr>
              <a:t>J </a:t>
            </a:r>
            <a:r>
              <a:rPr lang="en-US" sz="1200" b="0" i="1" kern="1200" dirty="0" err="1" smtClean="0">
                <a:solidFill>
                  <a:schemeClr val="tx1"/>
                </a:solidFill>
                <a:latin typeface="+mn-lt"/>
                <a:ea typeface="+mn-ea"/>
                <a:cs typeface="+mn-cs"/>
              </a:rPr>
              <a:t>Sch</a:t>
            </a:r>
            <a:r>
              <a:rPr lang="en-US" sz="1200" b="0" i="1" kern="1200" dirty="0" smtClean="0">
                <a:solidFill>
                  <a:schemeClr val="tx1"/>
                </a:solidFill>
                <a:latin typeface="+mn-lt"/>
                <a:ea typeface="+mn-ea"/>
                <a:cs typeface="+mn-cs"/>
              </a:rPr>
              <a:t> Health</a:t>
            </a:r>
            <a:r>
              <a:rPr lang="en-US" sz="1200" b="0" i="0" kern="1200" dirty="0" smtClean="0">
                <a:solidFill>
                  <a:schemeClr val="tx1"/>
                </a:solidFill>
                <a:latin typeface="+mn-lt"/>
                <a:ea typeface="+mn-ea"/>
                <a:cs typeface="+mn-cs"/>
              </a:rPr>
              <a:t>. 2008;78(4):189.</a:t>
            </a:r>
          </a:p>
          <a:p>
            <a:r>
              <a:rPr lang="en-US" sz="1200" b="1" i="0" kern="1200" dirty="0" smtClean="0">
                <a:solidFill>
                  <a:schemeClr val="tx1"/>
                </a:solidFill>
                <a:latin typeface="+mn-lt"/>
                <a:ea typeface="+mn-ea"/>
                <a:cs typeface="+mn-cs"/>
              </a:rPr>
              <a:t>[8]</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McTigue</a:t>
            </a:r>
            <a:r>
              <a:rPr lang="en-US" sz="1200" b="0" i="0" kern="1200" dirty="0" smtClean="0">
                <a:solidFill>
                  <a:schemeClr val="tx1"/>
                </a:solidFill>
                <a:latin typeface="+mn-lt"/>
                <a:ea typeface="+mn-ea"/>
                <a:cs typeface="+mn-cs"/>
              </a:rPr>
              <a:t> KM. Obesity in older adults: A systematic review of the evidence for diagnosis and treatment. </a:t>
            </a:r>
            <a:r>
              <a:rPr lang="en-US" sz="1200" b="0" i="1" kern="1200" dirty="0" smtClean="0">
                <a:solidFill>
                  <a:schemeClr val="tx1"/>
                </a:solidFill>
                <a:latin typeface="+mn-lt"/>
                <a:ea typeface="+mn-ea"/>
                <a:cs typeface="+mn-cs"/>
              </a:rPr>
              <a:t>Obesity</a:t>
            </a:r>
            <a:r>
              <a:rPr lang="en-US" sz="1200" b="0" i="0" kern="1200" dirty="0" smtClean="0">
                <a:solidFill>
                  <a:schemeClr val="tx1"/>
                </a:solidFill>
                <a:latin typeface="+mn-lt"/>
                <a:ea typeface="+mn-ea"/>
                <a:cs typeface="+mn-cs"/>
              </a:rPr>
              <a:t>. 2006;14(9):1485.</a:t>
            </a:r>
          </a:p>
          <a:p>
            <a:r>
              <a:rPr lang="en-US" sz="1200" b="1" i="0" kern="1200" dirty="0" smtClean="0">
                <a:solidFill>
                  <a:schemeClr val="tx1"/>
                </a:solidFill>
                <a:latin typeface="+mn-lt"/>
                <a:ea typeface="+mn-ea"/>
                <a:cs typeface="+mn-cs"/>
              </a:rPr>
              <a:t>[9]</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Malnick</a:t>
            </a:r>
            <a:r>
              <a:rPr lang="en-US" sz="1200" b="0" i="0" kern="1200" dirty="0" smtClean="0">
                <a:solidFill>
                  <a:schemeClr val="tx1"/>
                </a:solidFill>
                <a:latin typeface="+mn-lt"/>
                <a:ea typeface="+mn-ea"/>
                <a:cs typeface="+mn-cs"/>
              </a:rPr>
              <a:t> SDH. The medical complications of obesity. </a:t>
            </a:r>
            <a:r>
              <a:rPr lang="en-US" sz="1200" b="0" i="1" kern="1200" dirty="0" smtClean="0">
                <a:solidFill>
                  <a:schemeClr val="tx1"/>
                </a:solidFill>
                <a:latin typeface="+mn-lt"/>
                <a:ea typeface="+mn-ea"/>
                <a:cs typeface="+mn-cs"/>
              </a:rPr>
              <a:t>QJM</a:t>
            </a:r>
            <a:r>
              <a:rPr lang="en-US" sz="1200" b="0" i="0" kern="1200" dirty="0" smtClean="0">
                <a:solidFill>
                  <a:schemeClr val="tx1"/>
                </a:solidFill>
                <a:latin typeface="+mn-lt"/>
                <a:ea typeface="+mn-ea"/>
                <a:cs typeface="+mn-cs"/>
              </a:rPr>
              <a:t>. 2006;99(9):565</a:t>
            </a:r>
          </a:p>
          <a:p>
            <a:r>
              <a:rPr lang="en-US" sz="1200" b="0" i="0" kern="1200" dirty="0" smtClean="0">
                <a:solidFill>
                  <a:schemeClr val="tx1"/>
                </a:solidFill>
                <a:latin typeface="+mn-lt"/>
                <a:ea typeface="+mn-ea"/>
                <a:cs typeface="+mn-cs"/>
              </a:rPr>
              <a:t>- See more at: http://</a:t>
            </a:r>
            <a:r>
              <a:rPr lang="en-US" sz="1200" b="0" i="0" kern="1200" dirty="0" err="1" smtClean="0">
                <a:solidFill>
                  <a:schemeClr val="tx1"/>
                </a:solidFill>
                <a:latin typeface="+mn-lt"/>
                <a:ea typeface="+mn-ea"/>
                <a:cs typeface="+mn-cs"/>
              </a:rPr>
              <a:t>www.americashealthrankings.org</a:t>
            </a:r>
            <a:r>
              <a:rPr lang="en-US" sz="1200" b="0" i="0" kern="1200" dirty="0" smtClean="0">
                <a:solidFill>
                  <a:schemeClr val="tx1"/>
                </a:solidFill>
                <a:latin typeface="+mn-lt"/>
                <a:ea typeface="+mn-ea"/>
                <a:cs typeface="+mn-cs"/>
              </a:rPr>
              <a:t>/all/obesity#sthash.fI1PjwmF.dpuf</a:t>
            </a:r>
            <a:endParaRPr lang="en-US" dirty="0"/>
          </a:p>
        </p:txBody>
      </p:sp>
      <p:sp>
        <p:nvSpPr>
          <p:cNvPr id="4" name="Slide Number Placeholder 3"/>
          <p:cNvSpPr>
            <a:spLocks noGrp="1"/>
          </p:cNvSpPr>
          <p:nvPr>
            <p:ph type="sldNum" sz="quarter" idx="10"/>
          </p:nvPr>
        </p:nvSpPr>
        <p:spPr/>
        <p:txBody>
          <a:bodyPr/>
          <a:lstStyle/>
          <a:p>
            <a:fld id="{F3C630D8-EEB9-BE41-99F0-F816949FE446}" type="slidenum">
              <a:rPr lang="en-US" smtClean="0"/>
              <a:t>4</a:t>
            </a:fld>
            <a:endParaRPr lang="en-US"/>
          </a:p>
        </p:txBody>
      </p:sp>
    </p:spTree>
    <p:extLst>
      <p:ext uri="{BB962C8B-B14F-4D97-AF65-F5344CB8AC3E}">
        <p14:creationId xmlns:p14="http://schemas.microsoft.com/office/powerpoint/2010/main" val="2266343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Medical Students</a:t>
            </a:r>
          </a:p>
          <a:p>
            <a:r>
              <a:rPr lang="en-US" sz="1200" i="1" kern="1200" dirty="0" smtClean="0">
                <a:solidFill>
                  <a:schemeClr val="tx1"/>
                </a:solidFill>
                <a:latin typeface="+mn-lt"/>
                <a:ea typeface="+mn-ea"/>
                <a:cs typeface="+mn-cs"/>
              </a:rPr>
              <a:t>How might medical students’ stereotypes of obese individuals interfere with their ability to provide effective treatment for future patients?</a:t>
            </a:r>
            <a:endParaRPr lang="en-US"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Studies show that medical students report that they believe obese patients to be lacking in self-control, non-compliant with treatment, sloppy, awkward, unsuccessful, and unpleasant. Medical students also report making fun of obese patients in the clinical setting.</a:t>
            </a:r>
          </a:p>
          <a:p>
            <a:r>
              <a:rPr lang="en-US" sz="1200" i="0" kern="1200" dirty="0" smtClean="0">
                <a:solidFill>
                  <a:schemeClr val="tx1"/>
                </a:solidFill>
                <a:latin typeface="+mn-lt"/>
                <a:ea typeface="+mn-ea"/>
                <a:cs typeface="+mn-cs"/>
              </a:rPr>
              <a:t>Given the prevalence rates of obesity, a significant percentage of patients are overweight and obese. Thus, it is critical for academic institutions to educate medical students about the complex etiology of obesity and help to dispel false assumptions and stereotypes.</a:t>
            </a:r>
          </a:p>
          <a:p>
            <a:r>
              <a:rPr lang="en-US" sz="1200" i="0" u="sng" kern="1200" dirty="0" smtClean="0">
                <a:solidFill>
                  <a:schemeClr val="tx1"/>
                </a:solidFill>
                <a:latin typeface="+mn-lt"/>
                <a:ea typeface="+mn-ea"/>
                <a:cs typeface="+mn-cs"/>
                <a:hlinkClick r:id="rId3"/>
              </a:rPr>
              <a:t>References:</a:t>
            </a:r>
          </a:p>
          <a:p>
            <a:r>
              <a:rPr lang="en-US" sz="1200" i="0" kern="1200" dirty="0" smtClean="0">
                <a:solidFill>
                  <a:schemeClr val="tx1"/>
                </a:solidFill>
                <a:latin typeface="+mn-lt"/>
                <a:ea typeface="+mn-ea"/>
                <a:cs typeface="+mn-cs"/>
              </a:rPr>
              <a:t>Blumberg P, </a:t>
            </a:r>
            <a:r>
              <a:rPr lang="en-US" sz="1200" i="0" kern="1200" dirty="0" err="1" smtClean="0">
                <a:solidFill>
                  <a:schemeClr val="tx1"/>
                </a:solidFill>
                <a:latin typeface="+mn-lt"/>
                <a:ea typeface="+mn-ea"/>
                <a:cs typeface="+mn-cs"/>
              </a:rPr>
              <a:t>Mellis</a:t>
            </a:r>
            <a:r>
              <a:rPr lang="en-US" sz="1200" i="0" kern="1200" dirty="0" smtClean="0">
                <a:solidFill>
                  <a:schemeClr val="tx1"/>
                </a:solidFill>
                <a:latin typeface="+mn-lt"/>
                <a:ea typeface="+mn-ea"/>
                <a:cs typeface="+mn-cs"/>
              </a:rPr>
              <a:t> LP. Medical students’ attitudes toward the obese and morbidly obese. </a:t>
            </a:r>
            <a:r>
              <a:rPr lang="en-US" sz="1200" i="1" kern="1200" dirty="0" smtClean="0">
                <a:solidFill>
                  <a:schemeClr val="tx1"/>
                </a:solidFill>
                <a:latin typeface="+mn-lt"/>
                <a:ea typeface="+mn-ea"/>
                <a:cs typeface="+mn-cs"/>
              </a:rPr>
              <a:t>International Journal of Eating Disorders. </a:t>
            </a:r>
            <a:r>
              <a:rPr lang="en-US" sz="1200" i="0" kern="1200" dirty="0" smtClean="0">
                <a:solidFill>
                  <a:schemeClr val="tx1"/>
                </a:solidFill>
                <a:latin typeface="+mn-lt"/>
                <a:ea typeface="+mn-ea"/>
                <a:cs typeface="+mn-cs"/>
              </a:rPr>
              <a:t>1980:169-175.</a:t>
            </a:r>
          </a:p>
          <a:p>
            <a:r>
              <a:rPr lang="en-US" sz="1200" i="0" kern="1200" dirty="0" smtClean="0">
                <a:solidFill>
                  <a:schemeClr val="tx1"/>
                </a:solidFill>
                <a:latin typeface="+mn-lt"/>
                <a:ea typeface="+mn-ea"/>
                <a:cs typeface="+mn-cs"/>
              </a:rPr>
              <a:t>Keane M. Contemporary beliefs about mental illness among medical students: Implications for education and practice. </a:t>
            </a:r>
            <a:r>
              <a:rPr lang="en-US" sz="1200" i="1" kern="1200" dirty="0" smtClean="0">
                <a:solidFill>
                  <a:schemeClr val="tx1"/>
                </a:solidFill>
                <a:latin typeface="+mn-lt"/>
                <a:ea typeface="+mn-ea"/>
                <a:cs typeface="+mn-cs"/>
              </a:rPr>
              <a:t>Academic Psychiatry. </a:t>
            </a:r>
            <a:r>
              <a:rPr lang="en-US" sz="1200" i="0" kern="1200" dirty="0" smtClean="0">
                <a:solidFill>
                  <a:schemeClr val="tx1"/>
                </a:solidFill>
                <a:latin typeface="+mn-lt"/>
                <a:ea typeface="+mn-ea"/>
                <a:cs typeface="+mn-cs"/>
              </a:rPr>
              <a:t>1990;14:172-177.</a:t>
            </a:r>
          </a:p>
          <a:p>
            <a:r>
              <a:rPr lang="en-US" sz="1200" i="0" kern="1200" dirty="0" err="1" smtClean="0">
                <a:solidFill>
                  <a:schemeClr val="tx1"/>
                </a:solidFill>
                <a:latin typeface="+mn-lt"/>
                <a:ea typeface="+mn-ea"/>
                <a:cs typeface="+mn-cs"/>
              </a:rPr>
              <a:t>Wigton</a:t>
            </a:r>
            <a:r>
              <a:rPr lang="en-US" sz="1200" i="0" kern="1200" dirty="0" smtClean="0">
                <a:solidFill>
                  <a:schemeClr val="tx1"/>
                </a:solidFill>
                <a:latin typeface="+mn-lt"/>
                <a:ea typeface="+mn-ea"/>
                <a:cs typeface="+mn-cs"/>
              </a:rPr>
              <a:t> RS, </a:t>
            </a:r>
            <a:r>
              <a:rPr lang="en-US" sz="1200" i="0" kern="1200" dirty="0" err="1" smtClean="0">
                <a:solidFill>
                  <a:schemeClr val="tx1"/>
                </a:solidFill>
                <a:latin typeface="+mn-lt"/>
                <a:ea typeface="+mn-ea"/>
                <a:cs typeface="+mn-cs"/>
              </a:rPr>
              <a:t>McGaghie</a:t>
            </a:r>
            <a:r>
              <a:rPr lang="en-US" sz="1200" i="0" kern="1200" dirty="0" smtClean="0">
                <a:solidFill>
                  <a:schemeClr val="tx1"/>
                </a:solidFill>
                <a:latin typeface="+mn-lt"/>
                <a:ea typeface="+mn-ea"/>
                <a:cs typeface="+mn-cs"/>
              </a:rPr>
              <a:t> WC. The effect of obesity on medical students' approach to patients with abdominal pain. </a:t>
            </a:r>
            <a:r>
              <a:rPr lang="en-US" sz="1200" i="1" kern="1200" dirty="0" smtClean="0">
                <a:solidFill>
                  <a:schemeClr val="tx1"/>
                </a:solidFill>
                <a:latin typeface="+mn-lt"/>
                <a:ea typeface="+mn-ea"/>
                <a:cs typeface="+mn-cs"/>
              </a:rPr>
              <a:t>Journal of General Internal Medicine. </a:t>
            </a:r>
            <a:r>
              <a:rPr lang="en-US" sz="1200" i="0" kern="1200" dirty="0" smtClean="0">
                <a:solidFill>
                  <a:schemeClr val="tx1"/>
                </a:solidFill>
                <a:latin typeface="+mn-lt"/>
                <a:ea typeface="+mn-ea"/>
                <a:cs typeface="+mn-cs"/>
              </a:rPr>
              <a:t>2001;16:262-265.</a:t>
            </a:r>
          </a:p>
          <a:p>
            <a:r>
              <a:rPr lang="en-US" sz="1200" i="0" kern="1200" dirty="0" smtClean="0">
                <a:solidFill>
                  <a:schemeClr val="tx1"/>
                </a:solidFill>
                <a:latin typeface="+mn-lt"/>
                <a:ea typeface="+mn-ea"/>
                <a:cs typeface="+mn-cs"/>
              </a:rPr>
              <a:t>Wear D, </a:t>
            </a:r>
            <a:r>
              <a:rPr lang="en-US" sz="1200" i="0" kern="1200" dirty="0" err="1" smtClean="0">
                <a:solidFill>
                  <a:schemeClr val="tx1"/>
                </a:solidFill>
                <a:latin typeface="+mn-lt"/>
                <a:ea typeface="+mn-ea"/>
                <a:cs typeface="+mn-cs"/>
              </a:rPr>
              <a:t>Aultman</a:t>
            </a:r>
            <a:r>
              <a:rPr lang="en-US" sz="1200" i="0" kern="1200" dirty="0" smtClean="0">
                <a:solidFill>
                  <a:schemeClr val="tx1"/>
                </a:solidFill>
                <a:latin typeface="+mn-lt"/>
                <a:ea typeface="+mn-ea"/>
                <a:cs typeface="+mn-cs"/>
              </a:rPr>
              <a:t> JM, </a:t>
            </a:r>
            <a:r>
              <a:rPr lang="en-US" sz="1200" i="0" kern="1200" dirty="0" err="1" smtClean="0">
                <a:solidFill>
                  <a:schemeClr val="tx1"/>
                </a:solidFill>
                <a:latin typeface="+mn-lt"/>
                <a:ea typeface="+mn-ea"/>
                <a:cs typeface="+mn-cs"/>
              </a:rPr>
              <a:t>Varley</a:t>
            </a:r>
            <a:r>
              <a:rPr lang="en-US" sz="1200" i="0" kern="1200" dirty="0" smtClean="0">
                <a:solidFill>
                  <a:schemeClr val="tx1"/>
                </a:solidFill>
                <a:latin typeface="+mn-lt"/>
                <a:ea typeface="+mn-ea"/>
                <a:cs typeface="+mn-cs"/>
              </a:rPr>
              <a:t> JD, </a:t>
            </a:r>
            <a:r>
              <a:rPr lang="en-US" sz="1200" i="0" kern="1200" dirty="0" err="1" smtClean="0">
                <a:solidFill>
                  <a:schemeClr val="tx1"/>
                </a:solidFill>
                <a:latin typeface="+mn-lt"/>
                <a:ea typeface="+mn-ea"/>
                <a:cs typeface="+mn-cs"/>
              </a:rPr>
              <a:t>Zarconi</a:t>
            </a:r>
            <a:r>
              <a:rPr lang="en-US" sz="1200" i="0" kern="1200" dirty="0" smtClean="0">
                <a:solidFill>
                  <a:schemeClr val="tx1"/>
                </a:solidFill>
                <a:latin typeface="+mn-lt"/>
                <a:ea typeface="+mn-ea"/>
                <a:cs typeface="+mn-cs"/>
              </a:rPr>
              <a:t> J. Making fun of patients: Medical students' perceptions and use of derogatory and cynical humor in clinical settings. </a:t>
            </a:r>
            <a:r>
              <a:rPr lang="en-US" sz="1200" i="1" kern="1200" dirty="0" smtClean="0">
                <a:solidFill>
                  <a:schemeClr val="tx1"/>
                </a:solidFill>
                <a:latin typeface="+mn-lt"/>
                <a:ea typeface="+mn-ea"/>
                <a:cs typeface="+mn-cs"/>
              </a:rPr>
              <a:t>Academic Medicine.</a:t>
            </a:r>
            <a:r>
              <a:rPr lang="en-US" sz="1200" i="0" kern="1200" dirty="0" smtClean="0">
                <a:solidFill>
                  <a:schemeClr val="tx1"/>
                </a:solidFill>
                <a:latin typeface="+mn-lt"/>
                <a:ea typeface="+mn-ea"/>
                <a:cs typeface="+mn-cs"/>
              </a:rPr>
              <a:t> 2006;81(5):454-462.</a:t>
            </a:r>
            <a:endParaRPr lang="en-US" dirty="0">
              <a:latin typeface="Calibri" charset="0"/>
            </a:endParaRP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85372" indent="-302066">
              <a:defRPr>
                <a:solidFill>
                  <a:schemeClr val="tx1"/>
                </a:solidFill>
                <a:latin typeface="Verdana" charset="0"/>
                <a:ea typeface="ＭＳ Ｐゴシック" charset="0"/>
              </a:defRPr>
            </a:lvl2pPr>
            <a:lvl3pPr marL="1208265" indent="-241653">
              <a:defRPr>
                <a:solidFill>
                  <a:schemeClr val="tx1"/>
                </a:solidFill>
                <a:latin typeface="Verdana" charset="0"/>
                <a:ea typeface="ＭＳ Ｐゴシック" charset="0"/>
              </a:defRPr>
            </a:lvl3pPr>
            <a:lvl4pPr marL="1691571" indent="-241653">
              <a:defRPr>
                <a:solidFill>
                  <a:schemeClr val="tx1"/>
                </a:solidFill>
                <a:latin typeface="Verdana" charset="0"/>
                <a:ea typeface="ＭＳ Ｐゴシック" charset="0"/>
              </a:defRPr>
            </a:lvl4pPr>
            <a:lvl5pPr marL="2174878" indent="-241653">
              <a:defRPr>
                <a:solidFill>
                  <a:schemeClr val="tx1"/>
                </a:solidFill>
                <a:latin typeface="Verdana" charset="0"/>
                <a:ea typeface="ＭＳ Ｐゴシック" charset="0"/>
              </a:defRPr>
            </a:lvl5pPr>
            <a:lvl6pPr marL="2658184" indent="-241653" eaLnBrk="0" fontAlgn="base" hangingPunct="0">
              <a:spcBef>
                <a:spcPct val="0"/>
              </a:spcBef>
              <a:spcAft>
                <a:spcPct val="0"/>
              </a:spcAft>
              <a:defRPr>
                <a:solidFill>
                  <a:schemeClr val="tx1"/>
                </a:solidFill>
                <a:latin typeface="Verdana" charset="0"/>
                <a:ea typeface="ＭＳ Ｐゴシック" charset="0"/>
              </a:defRPr>
            </a:lvl6pPr>
            <a:lvl7pPr marL="3141490" indent="-241653" eaLnBrk="0" fontAlgn="base" hangingPunct="0">
              <a:spcBef>
                <a:spcPct val="0"/>
              </a:spcBef>
              <a:spcAft>
                <a:spcPct val="0"/>
              </a:spcAft>
              <a:defRPr>
                <a:solidFill>
                  <a:schemeClr val="tx1"/>
                </a:solidFill>
                <a:latin typeface="Verdana" charset="0"/>
                <a:ea typeface="ＭＳ Ｐゴシック" charset="0"/>
              </a:defRPr>
            </a:lvl7pPr>
            <a:lvl8pPr marL="3624796" indent="-241653" eaLnBrk="0" fontAlgn="base" hangingPunct="0">
              <a:spcBef>
                <a:spcPct val="0"/>
              </a:spcBef>
              <a:spcAft>
                <a:spcPct val="0"/>
              </a:spcAft>
              <a:defRPr>
                <a:solidFill>
                  <a:schemeClr val="tx1"/>
                </a:solidFill>
                <a:latin typeface="Verdana" charset="0"/>
                <a:ea typeface="ＭＳ Ｐゴシック" charset="0"/>
              </a:defRPr>
            </a:lvl8pPr>
            <a:lvl9pPr marL="4108102" indent="-241653" eaLnBrk="0" fontAlgn="base" hangingPunct="0">
              <a:spcBef>
                <a:spcPct val="0"/>
              </a:spcBef>
              <a:spcAft>
                <a:spcPct val="0"/>
              </a:spcAft>
              <a:defRPr>
                <a:solidFill>
                  <a:schemeClr val="tx1"/>
                </a:solidFill>
                <a:latin typeface="Verdana" charset="0"/>
                <a:ea typeface="ＭＳ Ｐゴシック" charset="0"/>
              </a:defRPr>
            </a:lvl9pPr>
          </a:lstStyle>
          <a:p>
            <a:fld id="{7F5BFF70-544F-9B49-A53F-9291A2D73DFD}" type="slidenum">
              <a:rPr lang="en-US"/>
              <a:pPr/>
              <a:t>23</a:t>
            </a:fld>
            <a:endParaRPr lang="en-US"/>
          </a:p>
        </p:txBody>
      </p:sp>
    </p:spTree>
    <p:extLst>
      <p:ext uri="{BB962C8B-B14F-4D97-AF65-F5344CB8AC3E}">
        <p14:creationId xmlns:p14="http://schemas.microsoft.com/office/powerpoint/2010/main" val="1805447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85372" indent="-302066">
              <a:defRPr>
                <a:solidFill>
                  <a:schemeClr val="tx1"/>
                </a:solidFill>
                <a:latin typeface="Verdana" charset="0"/>
                <a:ea typeface="ＭＳ Ｐゴシック" charset="0"/>
              </a:defRPr>
            </a:lvl2pPr>
            <a:lvl3pPr marL="1208265" indent="-241653">
              <a:defRPr>
                <a:solidFill>
                  <a:schemeClr val="tx1"/>
                </a:solidFill>
                <a:latin typeface="Verdana" charset="0"/>
                <a:ea typeface="ＭＳ Ｐゴシック" charset="0"/>
              </a:defRPr>
            </a:lvl3pPr>
            <a:lvl4pPr marL="1691571" indent="-241653">
              <a:defRPr>
                <a:solidFill>
                  <a:schemeClr val="tx1"/>
                </a:solidFill>
                <a:latin typeface="Verdana" charset="0"/>
                <a:ea typeface="ＭＳ Ｐゴシック" charset="0"/>
              </a:defRPr>
            </a:lvl4pPr>
            <a:lvl5pPr marL="2174878" indent="-241653">
              <a:defRPr>
                <a:solidFill>
                  <a:schemeClr val="tx1"/>
                </a:solidFill>
                <a:latin typeface="Verdana" charset="0"/>
                <a:ea typeface="ＭＳ Ｐゴシック" charset="0"/>
              </a:defRPr>
            </a:lvl5pPr>
            <a:lvl6pPr marL="2658184" indent="-241653" eaLnBrk="0" fontAlgn="base" hangingPunct="0">
              <a:spcBef>
                <a:spcPct val="0"/>
              </a:spcBef>
              <a:spcAft>
                <a:spcPct val="0"/>
              </a:spcAft>
              <a:defRPr>
                <a:solidFill>
                  <a:schemeClr val="tx1"/>
                </a:solidFill>
                <a:latin typeface="Verdana" charset="0"/>
                <a:ea typeface="ＭＳ Ｐゴシック" charset="0"/>
              </a:defRPr>
            </a:lvl6pPr>
            <a:lvl7pPr marL="3141490" indent="-241653" eaLnBrk="0" fontAlgn="base" hangingPunct="0">
              <a:spcBef>
                <a:spcPct val="0"/>
              </a:spcBef>
              <a:spcAft>
                <a:spcPct val="0"/>
              </a:spcAft>
              <a:defRPr>
                <a:solidFill>
                  <a:schemeClr val="tx1"/>
                </a:solidFill>
                <a:latin typeface="Verdana" charset="0"/>
                <a:ea typeface="ＭＳ Ｐゴシック" charset="0"/>
              </a:defRPr>
            </a:lvl7pPr>
            <a:lvl8pPr marL="3624796" indent="-241653" eaLnBrk="0" fontAlgn="base" hangingPunct="0">
              <a:spcBef>
                <a:spcPct val="0"/>
              </a:spcBef>
              <a:spcAft>
                <a:spcPct val="0"/>
              </a:spcAft>
              <a:defRPr>
                <a:solidFill>
                  <a:schemeClr val="tx1"/>
                </a:solidFill>
                <a:latin typeface="Verdana" charset="0"/>
                <a:ea typeface="ＭＳ Ｐゴシック" charset="0"/>
              </a:defRPr>
            </a:lvl8pPr>
            <a:lvl9pPr marL="4108102" indent="-241653" eaLnBrk="0" fontAlgn="base" hangingPunct="0">
              <a:spcBef>
                <a:spcPct val="0"/>
              </a:spcBef>
              <a:spcAft>
                <a:spcPct val="0"/>
              </a:spcAft>
              <a:defRPr>
                <a:solidFill>
                  <a:schemeClr val="tx1"/>
                </a:solidFill>
                <a:latin typeface="Verdana" charset="0"/>
                <a:ea typeface="ＭＳ Ｐゴシック" charset="0"/>
              </a:defRPr>
            </a:lvl9pPr>
          </a:lstStyle>
          <a:p>
            <a:fld id="{01340448-616C-5940-89BA-BB02AE730724}" type="slidenum">
              <a:rPr lang="en-US"/>
              <a:pPr/>
              <a:t>24</a:t>
            </a:fld>
            <a:endParaRPr lang="en-US"/>
          </a:p>
        </p:txBody>
      </p:sp>
    </p:spTree>
    <p:extLst>
      <p:ext uri="{BB962C8B-B14F-4D97-AF65-F5344CB8AC3E}">
        <p14:creationId xmlns:p14="http://schemas.microsoft.com/office/powerpoint/2010/main" val="2486449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The Psychological Impact of Weight Bias</a:t>
            </a:r>
          </a:p>
          <a:p>
            <a:r>
              <a:rPr lang="en-US" sz="1200" kern="1200" dirty="0" smtClean="0">
                <a:solidFill>
                  <a:schemeClr val="tx1"/>
                </a:solidFill>
                <a:latin typeface="+mn-lt"/>
                <a:ea typeface="+mn-ea"/>
                <a:cs typeface="+mn-cs"/>
              </a:rPr>
              <a:t>Obese individuals who experience weight bias are more vulnerable to depression, anxiety, lower self-esteem, poor body image, and suicide.</a:t>
            </a:r>
          </a:p>
          <a:p>
            <a:r>
              <a:rPr lang="en-US" sz="1200" kern="1200" dirty="0" smtClean="0">
                <a:solidFill>
                  <a:schemeClr val="tx1"/>
                </a:solidFill>
                <a:latin typeface="+mn-lt"/>
                <a:ea typeface="+mn-ea"/>
                <a:cs typeface="+mn-cs"/>
              </a:rPr>
              <a:t>Studies of obese adults seeking weight loss surgery found depressed mood to be best predicted by experiences of weight bias, rather than other factors such as BMI, gender, binge eating status, and physical disability. Similarly, a study of obese treatment-seeking adults found frequency of stigmatizing experiences to be associated with depression, body image disturbance, and low self-esteem. </a:t>
            </a:r>
          </a:p>
          <a:p>
            <a:r>
              <a:rPr lang="en-US" sz="1200" b="1" u="sng" kern="1200" dirty="0" smtClean="0">
                <a:solidFill>
                  <a:schemeClr val="tx1"/>
                </a:solidFill>
                <a:latin typeface="+mn-lt"/>
                <a:ea typeface="+mn-ea"/>
                <a:cs typeface="+mn-cs"/>
              </a:rPr>
              <a:t>In a nationally representative study of more than 22,000 adults, perceived weight bias was associated with substantial psychiatric morbidity and comorbidity (e.g., mood, anxiety, and substance use disorders). These findings remained even after adjusting for perceived stress, social support, and BMI, indicating that weight bias can be harmful to mental health regardless of weight</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Overweight and obesity is also associated with suicidal ideation in women, and with both suicide attempts and suicidal ideation in men. In addition, overweight youth who experience weight-based victimization are 2-3 times more likely to report suicidal thoughts compared to peers who are not stigmatized for their weight.</a:t>
            </a:r>
          </a:p>
          <a:p>
            <a:r>
              <a:rPr lang="en-US" sz="1200" u="sng" kern="1200" dirty="0" smtClean="0">
                <a:solidFill>
                  <a:schemeClr val="tx1"/>
                </a:solidFill>
                <a:latin typeface="+mn-lt"/>
                <a:ea typeface="+mn-ea"/>
                <a:cs typeface="+mn-cs"/>
                <a:hlinkClick r:id="rId3"/>
              </a:rPr>
              <a:t>References:</a:t>
            </a:r>
          </a:p>
          <a:p>
            <a:r>
              <a:rPr lang="en-US" sz="1200" kern="1200" dirty="0" smtClean="0">
                <a:solidFill>
                  <a:schemeClr val="tx1"/>
                </a:solidFill>
                <a:latin typeface="+mn-lt"/>
                <a:ea typeface="+mn-ea"/>
                <a:cs typeface="+mn-cs"/>
              </a:rPr>
              <a:t>Carpenter KM, </a:t>
            </a:r>
            <a:r>
              <a:rPr lang="en-US" sz="1200" kern="1200" dirty="0" err="1" smtClean="0">
                <a:solidFill>
                  <a:schemeClr val="tx1"/>
                </a:solidFill>
                <a:latin typeface="+mn-lt"/>
                <a:ea typeface="+mn-ea"/>
                <a:cs typeface="+mn-cs"/>
              </a:rPr>
              <a:t>Hasin</a:t>
            </a:r>
            <a:r>
              <a:rPr lang="en-US" sz="1200" kern="1200" dirty="0" smtClean="0">
                <a:solidFill>
                  <a:schemeClr val="tx1"/>
                </a:solidFill>
                <a:latin typeface="+mn-lt"/>
                <a:ea typeface="+mn-ea"/>
                <a:cs typeface="+mn-cs"/>
              </a:rPr>
              <a:t> DS, Allison DB, Faith MS. Relationships between obesity and DSM-IV major depressive disorder, suicide ideation, and suicide attempts: Results from a general population study. </a:t>
            </a:r>
            <a:r>
              <a:rPr lang="en-US" sz="1200" i="1" kern="1200" dirty="0" smtClean="0">
                <a:solidFill>
                  <a:schemeClr val="tx1"/>
                </a:solidFill>
                <a:latin typeface="+mn-lt"/>
                <a:ea typeface="+mn-ea"/>
                <a:cs typeface="+mn-cs"/>
              </a:rPr>
              <a:t>American Journal of Public Health. </a:t>
            </a:r>
            <a:r>
              <a:rPr lang="en-US" sz="1200" i="0" kern="1200" dirty="0" smtClean="0">
                <a:solidFill>
                  <a:schemeClr val="tx1"/>
                </a:solidFill>
                <a:latin typeface="+mn-lt"/>
                <a:ea typeface="+mn-ea"/>
                <a:cs typeface="+mn-cs"/>
              </a:rPr>
              <a:t>2000;90:251-257</a:t>
            </a:r>
          </a:p>
          <a:p>
            <a:r>
              <a:rPr lang="en-US" sz="1200" i="0" kern="1200" dirty="0" smtClean="0">
                <a:solidFill>
                  <a:schemeClr val="tx1"/>
                </a:solidFill>
                <a:latin typeface="+mn-lt"/>
                <a:ea typeface="+mn-ea"/>
                <a:cs typeface="+mn-cs"/>
              </a:rPr>
              <a:t>Chen EY. Depressed mood in class III obesity predicted by weight-related stigma. </a:t>
            </a:r>
            <a:r>
              <a:rPr lang="en-US" sz="1200" i="1" kern="1200" dirty="0" smtClean="0">
                <a:solidFill>
                  <a:schemeClr val="tx1"/>
                </a:solidFill>
                <a:latin typeface="+mn-lt"/>
                <a:ea typeface="+mn-ea"/>
                <a:cs typeface="+mn-cs"/>
              </a:rPr>
              <a:t>Obesity Surgery. </a:t>
            </a:r>
            <a:r>
              <a:rPr lang="en-US" sz="1200" i="0" kern="1200" dirty="0" smtClean="0">
                <a:solidFill>
                  <a:schemeClr val="tx1"/>
                </a:solidFill>
                <a:latin typeface="+mn-lt"/>
                <a:ea typeface="+mn-ea"/>
                <a:cs typeface="+mn-cs"/>
              </a:rPr>
              <a:t>2007;17:669-671.</a:t>
            </a:r>
          </a:p>
          <a:p>
            <a:r>
              <a:rPr lang="en-US" sz="1200" i="0" kern="1200" dirty="0" smtClean="0">
                <a:solidFill>
                  <a:schemeClr val="tx1"/>
                </a:solidFill>
                <a:latin typeface="+mn-lt"/>
                <a:ea typeface="+mn-ea"/>
                <a:cs typeface="+mn-cs"/>
              </a:rPr>
              <a:t>Friedman KE. Weight stigmatization and ideological beliefs: Relation to psychological functioning in obese adults. </a:t>
            </a:r>
            <a:r>
              <a:rPr lang="en-US" sz="1200" i="1" kern="1200" dirty="0" smtClean="0">
                <a:solidFill>
                  <a:schemeClr val="tx1"/>
                </a:solidFill>
                <a:latin typeface="+mn-lt"/>
                <a:ea typeface="+mn-ea"/>
                <a:cs typeface="+mn-cs"/>
              </a:rPr>
              <a:t>Obesity Research. </a:t>
            </a:r>
            <a:r>
              <a:rPr lang="en-US" sz="1200" i="0" kern="1200" dirty="0" smtClean="0">
                <a:solidFill>
                  <a:schemeClr val="tx1"/>
                </a:solidFill>
                <a:latin typeface="+mn-lt"/>
                <a:ea typeface="+mn-ea"/>
                <a:cs typeface="+mn-cs"/>
              </a:rPr>
              <a:t>2005;13:907-916.</a:t>
            </a:r>
          </a:p>
          <a:p>
            <a:r>
              <a:rPr lang="en-US" sz="1200" i="0" kern="1200" dirty="0" err="1" smtClean="0">
                <a:solidFill>
                  <a:schemeClr val="tx1"/>
                </a:solidFill>
                <a:latin typeface="+mn-lt"/>
                <a:ea typeface="+mn-ea"/>
                <a:cs typeface="+mn-cs"/>
              </a:rPr>
              <a:t>Gariepy</a:t>
            </a:r>
            <a:r>
              <a:rPr lang="en-US" sz="1200" i="0" kern="1200" dirty="0" smtClean="0">
                <a:solidFill>
                  <a:schemeClr val="tx1"/>
                </a:solidFill>
                <a:latin typeface="+mn-lt"/>
                <a:ea typeface="+mn-ea"/>
                <a:cs typeface="+mn-cs"/>
              </a:rPr>
              <a:t> G, </a:t>
            </a:r>
            <a:r>
              <a:rPr lang="en-US" sz="1200" i="0" kern="1200" dirty="0" err="1" smtClean="0">
                <a:solidFill>
                  <a:schemeClr val="tx1"/>
                </a:solidFill>
                <a:latin typeface="+mn-lt"/>
                <a:ea typeface="+mn-ea"/>
                <a:cs typeface="+mn-cs"/>
              </a:rPr>
              <a:t>Nitka</a:t>
            </a:r>
            <a:r>
              <a:rPr lang="en-US" sz="1200" i="0" kern="1200" dirty="0" smtClean="0">
                <a:solidFill>
                  <a:schemeClr val="tx1"/>
                </a:solidFill>
                <a:latin typeface="+mn-lt"/>
                <a:ea typeface="+mn-ea"/>
                <a:cs typeface="+mn-cs"/>
              </a:rPr>
              <a:t> D, Schmitz N. The association between obesity and anxiety disorders in the population: A systematic review and meta-analysis. </a:t>
            </a:r>
            <a:r>
              <a:rPr lang="en-US" sz="1200" i="1" kern="1200" dirty="0" err="1" smtClean="0">
                <a:solidFill>
                  <a:schemeClr val="tx1"/>
                </a:solidFill>
                <a:latin typeface="+mn-lt"/>
                <a:ea typeface="+mn-ea"/>
                <a:cs typeface="+mn-cs"/>
              </a:rPr>
              <a:t>Int</a:t>
            </a:r>
            <a:r>
              <a:rPr lang="en-US" sz="1200" i="1" kern="1200" dirty="0" smtClean="0">
                <a:solidFill>
                  <a:schemeClr val="tx1"/>
                </a:solidFill>
                <a:latin typeface="+mn-lt"/>
                <a:ea typeface="+mn-ea"/>
                <a:cs typeface="+mn-cs"/>
              </a:rPr>
              <a:t> J Obesity</a:t>
            </a:r>
            <a:r>
              <a:rPr lang="en-US" sz="1200" i="0" kern="1200" dirty="0" smtClean="0">
                <a:solidFill>
                  <a:schemeClr val="tx1"/>
                </a:solidFill>
                <a:latin typeface="+mn-lt"/>
                <a:ea typeface="+mn-ea"/>
                <a:cs typeface="+mn-cs"/>
              </a:rPr>
              <a:t>. 2010;34:407-19.</a:t>
            </a:r>
          </a:p>
          <a:p>
            <a:r>
              <a:rPr lang="en-US" sz="1200" i="0" kern="1200" dirty="0" err="1" smtClean="0">
                <a:solidFill>
                  <a:schemeClr val="tx1"/>
                </a:solidFill>
                <a:latin typeface="+mn-lt"/>
                <a:ea typeface="+mn-ea"/>
                <a:cs typeface="+mn-cs"/>
              </a:rPr>
              <a:t>Gariepy</a:t>
            </a:r>
            <a:r>
              <a:rPr lang="en-US" sz="1200" i="0" kern="1200" dirty="0" smtClean="0">
                <a:solidFill>
                  <a:schemeClr val="tx1"/>
                </a:solidFill>
                <a:latin typeface="+mn-lt"/>
                <a:ea typeface="+mn-ea"/>
                <a:cs typeface="+mn-cs"/>
              </a:rPr>
              <a:t> G, Wang J, Lesage A, Schmitz, N. The longitudinal association From obesity to depression: Results from the 12-year National Population Health Survey.</a:t>
            </a:r>
            <a:r>
              <a:rPr lang="en-US" sz="1200" i="1" kern="1200" dirty="0" smtClean="0">
                <a:solidFill>
                  <a:schemeClr val="tx1"/>
                </a:solidFill>
                <a:latin typeface="+mn-lt"/>
                <a:ea typeface="+mn-ea"/>
                <a:cs typeface="+mn-cs"/>
              </a:rPr>
              <a:t> Obesity</a:t>
            </a:r>
            <a:r>
              <a:rPr lang="en-US" sz="1200" i="0" kern="1200" dirty="0" smtClean="0">
                <a:solidFill>
                  <a:schemeClr val="tx1"/>
                </a:solidFill>
                <a:latin typeface="+mn-lt"/>
                <a:ea typeface="+mn-ea"/>
                <a:cs typeface="+mn-cs"/>
              </a:rPr>
              <a:t>. 2010;18(5):1033-1038.</a:t>
            </a:r>
          </a:p>
          <a:p>
            <a:r>
              <a:rPr lang="en-US" sz="1200" i="0" kern="1200" dirty="0" err="1" smtClean="0">
                <a:solidFill>
                  <a:schemeClr val="tx1"/>
                </a:solidFill>
                <a:latin typeface="+mn-lt"/>
                <a:ea typeface="+mn-ea"/>
                <a:cs typeface="+mn-cs"/>
              </a:rPr>
              <a:t>Hatzenbuehler</a:t>
            </a:r>
            <a:r>
              <a:rPr lang="en-US" sz="1200" i="0" kern="1200" dirty="0" smtClean="0">
                <a:solidFill>
                  <a:schemeClr val="tx1"/>
                </a:solidFill>
                <a:latin typeface="+mn-lt"/>
                <a:ea typeface="+mn-ea"/>
                <a:cs typeface="+mn-cs"/>
              </a:rPr>
              <a:t> ML, Keyes KM, </a:t>
            </a:r>
            <a:r>
              <a:rPr lang="en-US" sz="1200" i="0" kern="1200" dirty="0" err="1" smtClean="0">
                <a:solidFill>
                  <a:schemeClr val="tx1"/>
                </a:solidFill>
                <a:latin typeface="+mn-lt"/>
                <a:ea typeface="+mn-ea"/>
                <a:cs typeface="+mn-cs"/>
              </a:rPr>
              <a:t>Hasin</a:t>
            </a:r>
            <a:r>
              <a:rPr lang="en-US" sz="1200" i="0" kern="1200" dirty="0" smtClean="0">
                <a:solidFill>
                  <a:schemeClr val="tx1"/>
                </a:solidFill>
                <a:latin typeface="+mn-lt"/>
                <a:ea typeface="+mn-ea"/>
                <a:cs typeface="+mn-cs"/>
              </a:rPr>
              <a:t> DS. Associations between perceived weight discrimination and the prevalence of psychiatric disorders in the general population. </a:t>
            </a:r>
            <a:r>
              <a:rPr lang="en-US" sz="1200" i="1" kern="1200" dirty="0" smtClean="0">
                <a:solidFill>
                  <a:schemeClr val="tx1"/>
                </a:solidFill>
                <a:latin typeface="+mn-lt"/>
                <a:ea typeface="+mn-ea"/>
                <a:cs typeface="+mn-cs"/>
              </a:rPr>
              <a:t>Obesity</a:t>
            </a:r>
            <a:r>
              <a:rPr lang="en-US" sz="1200" i="0" kern="1200" dirty="0" smtClean="0">
                <a:solidFill>
                  <a:schemeClr val="tx1"/>
                </a:solidFill>
                <a:latin typeface="+mn-lt"/>
                <a:ea typeface="+mn-ea"/>
                <a:cs typeface="+mn-cs"/>
              </a:rPr>
              <a:t>. 2009;17:2033-39.</a:t>
            </a:r>
            <a:endParaRPr lang="en-US" dirty="0">
              <a:latin typeface="Calibri" charset="0"/>
            </a:endParaRP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85372" indent="-302066">
              <a:defRPr>
                <a:solidFill>
                  <a:schemeClr val="tx1"/>
                </a:solidFill>
                <a:latin typeface="Verdana" charset="0"/>
                <a:ea typeface="ＭＳ Ｐゴシック" charset="0"/>
              </a:defRPr>
            </a:lvl2pPr>
            <a:lvl3pPr marL="1208265" indent="-241653">
              <a:defRPr>
                <a:solidFill>
                  <a:schemeClr val="tx1"/>
                </a:solidFill>
                <a:latin typeface="Verdana" charset="0"/>
                <a:ea typeface="ＭＳ Ｐゴシック" charset="0"/>
              </a:defRPr>
            </a:lvl3pPr>
            <a:lvl4pPr marL="1691571" indent="-241653">
              <a:defRPr>
                <a:solidFill>
                  <a:schemeClr val="tx1"/>
                </a:solidFill>
                <a:latin typeface="Verdana" charset="0"/>
                <a:ea typeface="ＭＳ Ｐゴシック" charset="0"/>
              </a:defRPr>
            </a:lvl4pPr>
            <a:lvl5pPr marL="2174878" indent="-241653">
              <a:defRPr>
                <a:solidFill>
                  <a:schemeClr val="tx1"/>
                </a:solidFill>
                <a:latin typeface="Verdana" charset="0"/>
                <a:ea typeface="ＭＳ Ｐゴシック" charset="0"/>
              </a:defRPr>
            </a:lvl5pPr>
            <a:lvl6pPr marL="2658184" indent="-241653" eaLnBrk="0" fontAlgn="base" hangingPunct="0">
              <a:spcBef>
                <a:spcPct val="0"/>
              </a:spcBef>
              <a:spcAft>
                <a:spcPct val="0"/>
              </a:spcAft>
              <a:defRPr>
                <a:solidFill>
                  <a:schemeClr val="tx1"/>
                </a:solidFill>
                <a:latin typeface="Verdana" charset="0"/>
                <a:ea typeface="ＭＳ Ｐゴシック" charset="0"/>
              </a:defRPr>
            </a:lvl6pPr>
            <a:lvl7pPr marL="3141490" indent="-241653" eaLnBrk="0" fontAlgn="base" hangingPunct="0">
              <a:spcBef>
                <a:spcPct val="0"/>
              </a:spcBef>
              <a:spcAft>
                <a:spcPct val="0"/>
              </a:spcAft>
              <a:defRPr>
                <a:solidFill>
                  <a:schemeClr val="tx1"/>
                </a:solidFill>
                <a:latin typeface="Verdana" charset="0"/>
                <a:ea typeface="ＭＳ Ｐゴシック" charset="0"/>
              </a:defRPr>
            </a:lvl7pPr>
            <a:lvl8pPr marL="3624796" indent="-241653" eaLnBrk="0" fontAlgn="base" hangingPunct="0">
              <a:spcBef>
                <a:spcPct val="0"/>
              </a:spcBef>
              <a:spcAft>
                <a:spcPct val="0"/>
              </a:spcAft>
              <a:defRPr>
                <a:solidFill>
                  <a:schemeClr val="tx1"/>
                </a:solidFill>
                <a:latin typeface="Verdana" charset="0"/>
                <a:ea typeface="ＭＳ Ｐゴシック" charset="0"/>
              </a:defRPr>
            </a:lvl8pPr>
            <a:lvl9pPr marL="4108102" indent="-241653" eaLnBrk="0" fontAlgn="base" hangingPunct="0">
              <a:spcBef>
                <a:spcPct val="0"/>
              </a:spcBef>
              <a:spcAft>
                <a:spcPct val="0"/>
              </a:spcAft>
              <a:defRPr>
                <a:solidFill>
                  <a:schemeClr val="tx1"/>
                </a:solidFill>
                <a:latin typeface="Verdana" charset="0"/>
                <a:ea typeface="ＭＳ Ｐゴシック" charset="0"/>
              </a:defRPr>
            </a:lvl9pPr>
          </a:lstStyle>
          <a:p>
            <a:fld id="{01340448-616C-5940-89BA-BB02AE730724}" type="slidenum">
              <a:rPr lang="en-US"/>
              <a:pPr/>
              <a:t>25</a:t>
            </a:fld>
            <a:endParaRPr lang="en-US"/>
          </a:p>
        </p:txBody>
      </p:sp>
    </p:spTree>
    <p:extLst>
      <p:ext uri="{BB962C8B-B14F-4D97-AF65-F5344CB8AC3E}">
        <p14:creationId xmlns:p14="http://schemas.microsoft.com/office/powerpoint/2010/main" val="39164560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The Physical Health Impact of Weight Bias</a:t>
            </a:r>
          </a:p>
          <a:p>
            <a:r>
              <a:rPr lang="en-US" sz="1200" kern="1200" dirty="0" smtClean="0">
                <a:solidFill>
                  <a:schemeClr val="tx1"/>
                </a:solidFill>
                <a:latin typeface="+mn-lt"/>
                <a:ea typeface="+mn-ea"/>
                <a:cs typeface="+mn-cs"/>
              </a:rPr>
              <a:t>Despite evidence demonstrating the negative consequences of weight bias, some believe that weight bias may serve a purpose to motivate overweight individuals to lose weight. However, research suggests the opposite. Experiencing weight bias may trigger responses that interfere with healthy behaviors.</a:t>
            </a:r>
          </a:p>
          <a:p>
            <a:r>
              <a:rPr lang="en-US" sz="1200" kern="1200" dirty="0" smtClean="0">
                <a:solidFill>
                  <a:schemeClr val="tx1"/>
                </a:solidFill>
                <a:latin typeface="+mn-lt"/>
                <a:ea typeface="+mn-ea"/>
                <a:cs typeface="+mn-cs"/>
              </a:rPr>
              <a:t>For example, certain coping responses, such as the adoption of unhealthy eating behaviors, may interfere with weight loss and actually reinforce weight gain.</a:t>
            </a:r>
          </a:p>
          <a:p>
            <a:r>
              <a:rPr lang="en-US" sz="1200" kern="1200" dirty="0" smtClean="0">
                <a:solidFill>
                  <a:schemeClr val="tx1"/>
                </a:solidFill>
                <a:latin typeface="+mn-lt"/>
                <a:ea typeface="+mn-ea"/>
                <a:cs typeface="+mn-cs"/>
              </a:rPr>
              <a:t>In a recent self-report study of over 2400 overweight and obese adults, almost 80% of overweight adults reported coping with weight bias by eating more food, and 75% reported refusing to diet in response to weight bias. In addition, overweight individuals who internalize negative weight-based stereotypes report more frequent binge-eating.</a:t>
            </a:r>
          </a:p>
          <a:p>
            <a:r>
              <a:rPr lang="en-US" sz="1200" kern="1200" dirty="0" smtClean="0">
                <a:solidFill>
                  <a:schemeClr val="tx1"/>
                </a:solidFill>
                <a:latin typeface="+mn-lt"/>
                <a:ea typeface="+mn-ea"/>
                <a:cs typeface="+mn-cs"/>
              </a:rPr>
              <a:t>One study found that adolescents who reported unfair treatment because of their weight and physical appearance had elevated ambulatory blood pressure, even after controlling for typical determinants of blood pressure including BMI, gender, race, physical activity, posture, consumption, and mood.</a:t>
            </a:r>
          </a:p>
          <a:p>
            <a:r>
              <a:rPr lang="en-US" sz="1200" kern="1200" dirty="0" smtClean="0">
                <a:solidFill>
                  <a:schemeClr val="tx1"/>
                </a:solidFill>
                <a:latin typeface="+mn-lt"/>
                <a:ea typeface="+mn-ea"/>
                <a:cs typeface="+mn-cs"/>
              </a:rPr>
              <a:t>Thus, weight bias may contribute to the physical health complications associated with overweight and obesity. Reducing weight bias may improve the health and quality of life of overweight and obese persons.</a:t>
            </a:r>
          </a:p>
          <a:p>
            <a:r>
              <a:rPr lang="en-US" sz="1200" u="sng" kern="1200" dirty="0" smtClean="0">
                <a:solidFill>
                  <a:schemeClr val="tx1"/>
                </a:solidFill>
                <a:latin typeface="+mn-lt"/>
                <a:ea typeface="+mn-ea"/>
                <a:cs typeface="+mn-cs"/>
                <a:hlinkClick r:id="rId3"/>
              </a:rPr>
              <a:t>References:</a:t>
            </a:r>
          </a:p>
          <a:p>
            <a:r>
              <a:rPr lang="en-US" sz="1200" kern="1200" dirty="0" err="1" smtClean="0">
                <a:solidFill>
                  <a:schemeClr val="tx1"/>
                </a:solidFill>
                <a:latin typeface="+mn-lt"/>
                <a:ea typeface="+mn-ea"/>
                <a:cs typeface="+mn-cs"/>
              </a:rPr>
              <a:t>Gariepy</a:t>
            </a:r>
            <a:r>
              <a:rPr lang="en-US" sz="1200" kern="1200" dirty="0" smtClean="0">
                <a:solidFill>
                  <a:schemeClr val="tx1"/>
                </a:solidFill>
                <a:latin typeface="+mn-lt"/>
                <a:ea typeface="+mn-ea"/>
                <a:cs typeface="+mn-cs"/>
              </a:rPr>
              <a:t> G, Wang J, Lesage A, Schmitz N. The interaction of obesity and psychological distress on disability. </a:t>
            </a:r>
            <a:r>
              <a:rPr lang="en-US" sz="1200" i="1" kern="1200" dirty="0" err="1" smtClean="0">
                <a:solidFill>
                  <a:schemeClr val="tx1"/>
                </a:solidFill>
                <a:latin typeface="+mn-lt"/>
                <a:ea typeface="+mn-ea"/>
                <a:cs typeface="+mn-cs"/>
              </a:rPr>
              <a:t>Soc</a:t>
            </a:r>
            <a:r>
              <a:rPr lang="en-US" sz="1200" i="1" kern="1200" dirty="0" smtClean="0">
                <a:solidFill>
                  <a:schemeClr val="tx1"/>
                </a:solidFill>
                <a:latin typeface="+mn-lt"/>
                <a:ea typeface="+mn-ea"/>
                <a:cs typeface="+mn-cs"/>
              </a:rPr>
              <a:t> Psych Psych </a:t>
            </a:r>
            <a:r>
              <a:rPr lang="en-US" sz="1200" i="1" kern="1200" dirty="0" err="1" smtClean="0">
                <a:solidFill>
                  <a:schemeClr val="tx1"/>
                </a:solidFill>
                <a:latin typeface="+mn-lt"/>
                <a:ea typeface="+mn-ea"/>
                <a:cs typeface="+mn-cs"/>
              </a:rPr>
              <a:t>Epid</a:t>
            </a:r>
            <a:r>
              <a:rPr lang="en-US" sz="1200" i="1"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2010;45:531-540.</a:t>
            </a:r>
          </a:p>
          <a:p>
            <a:r>
              <a:rPr lang="en-US" sz="1200" i="0" kern="1200" dirty="0" err="1" smtClean="0">
                <a:solidFill>
                  <a:schemeClr val="tx1"/>
                </a:solidFill>
                <a:latin typeface="+mn-lt"/>
                <a:ea typeface="+mn-ea"/>
                <a:cs typeface="+mn-cs"/>
              </a:rPr>
              <a:t>Gariepy</a:t>
            </a:r>
            <a:r>
              <a:rPr lang="en-US" sz="1200" i="0" kern="1200" dirty="0" smtClean="0">
                <a:solidFill>
                  <a:schemeClr val="tx1"/>
                </a:solidFill>
                <a:latin typeface="+mn-lt"/>
                <a:ea typeface="+mn-ea"/>
                <a:cs typeface="+mn-cs"/>
              </a:rPr>
              <a:t> G, Wang J, Lesage A, Schmitz N. Obesity and the risk of disability in a 12-year cohort study: the role of psychological distress. </a:t>
            </a:r>
            <a:r>
              <a:rPr lang="en-US" sz="1200" i="1" kern="1200" dirty="0" err="1" smtClean="0">
                <a:solidFill>
                  <a:schemeClr val="tx1"/>
                </a:solidFill>
                <a:latin typeface="+mn-lt"/>
                <a:ea typeface="+mn-ea"/>
                <a:cs typeface="+mn-cs"/>
              </a:rPr>
              <a:t>Soc</a:t>
            </a:r>
            <a:r>
              <a:rPr lang="en-US" sz="1200" i="1" kern="1200" dirty="0" smtClean="0">
                <a:solidFill>
                  <a:schemeClr val="tx1"/>
                </a:solidFill>
                <a:latin typeface="+mn-lt"/>
                <a:ea typeface="+mn-ea"/>
                <a:cs typeface="+mn-cs"/>
              </a:rPr>
              <a:t> Psych Psych </a:t>
            </a:r>
            <a:r>
              <a:rPr lang="en-US" sz="1200" i="1" kern="1200" dirty="0" err="1" smtClean="0">
                <a:solidFill>
                  <a:schemeClr val="tx1"/>
                </a:solidFill>
                <a:latin typeface="+mn-lt"/>
                <a:ea typeface="+mn-ea"/>
                <a:cs typeface="+mn-cs"/>
              </a:rPr>
              <a:t>Epid</a:t>
            </a:r>
            <a:r>
              <a:rPr lang="en-US" sz="1200" i="1" kern="1200" dirty="0" smtClean="0">
                <a:solidFill>
                  <a:schemeClr val="tx1"/>
                </a:solidFill>
                <a:latin typeface="+mn-lt"/>
                <a:ea typeface="+mn-ea"/>
                <a:cs typeface="+mn-cs"/>
              </a:rPr>
              <a:t>.</a:t>
            </a:r>
            <a:r>
              <a:rPr lang="en-US" sz="1200" i="0" kern="1200" dirty="0" smtClean="0">
                <a:solidFill>
                  <a:schemeClr val="tx1"/>
                </a:solidFill>
                <a:latin typeface="+mn-lt"/>
                <a:ea typeface="+mn-ea"/>
                <a:cs typeface="+mn-cs"/>
              </a:rPr>
              <a:t> 2010;45:531-540.</a:t>
            </a:r>
          </a:p>
          <a:p>
            <a:r>
              <a:rPr lang="en-US" sz="1200" i="0" kern="1200" dirty="0" smtClean="0">
                <a:solidFill>
                  <a:schemeClr val="tx1"/>
                </a:solidFill>
                <a:latin typeface="+mn-lt"/>
                <a:ea typeface="+mn-ea"/>
                <a:cs typeface="+mn-cs"/>
              </a:rPr>
              <a:t>Matthews KA, Salomon K, Kenyon K, Zhou F. Unfair treatment, discrimination, and ambulatory blood pressure in black and white adolescents. </a:t>
            </a:r>
            <a:r>
              <a:rPr lang="en-US" sz="1200" i="1" kern="1200" dirty="0" smtClean="0">
                <a:solidFill>
                  <a:schemeClr val="tx1"/>
                </a:solidFill>
                <a:latin typeface="+mn-lt"/>
                <a:ea typeface="+mn-ea"/>
                <a:cs typeface="+mn-cs"/>
              </a:rPr>
              <a:t>Health Psychology. </a:t>
            </a:r>
            <a:r>
              <a:rPr lang="en-US" sz="1200" i="0" kern="1200" dirty="0" smtClean="0">
                <a:solidFill>
                  <a:schemeClr val="tx1"/>
                </a:solidFill>
                <a:latin typeface="+mn-lt"/>
                <a:ea typeface="+mn-ea"/>
                <a:cs typeface="+mn-cs"/>
              </a:rPr>
              <a:t>2005;24:258-265.</a:t>
            </a:r>
          </a:p>
          <a:p>
            <a:r>
              <a:rPr lang="en-US" sz="1200" i="0" kern="1200" dirty="0" err="1" smtClean="0">
                <a:solidFill>
                  <a:schemeClr val="tx1"/>
                </a:solidFill>
                <a:latin typeface="+mn-lt"/>
                <a:ea typeface="+mn-ea"/>
                <a:cs typeface="+mn-cs"/>
              </a:rPr>
              <a:t>Puhl</a:t>
            </a:r>
            <a:r>
              <a:rPr lang="en-US" sz="1200" i="0" kern="1200" dirty="0" smtClean="0">
                <a:solidFill>
                  <a:schemeClr val="tx1"/>
                </a:solidFill>
                <a:latin typeface="+mn-lt"/>
                <a:ea typeface="+mn-ea"/>
                <a:cs typeface="+mn-cs"/>
              </a:rPr>
              <a:t> RM, Brownell KD. Ways of coping with obesity stigma: Conceptual review and analysis. </a:t>
            </a:r>
            <a:r>
              <a:rPr lang="en-US" sz="1200" i="1" kern="1200" dirty="0" smtClean="0">
                <a:solidFill>
                  <a:schemeClr val="tx1"/>
                </a:solidFill>
                <a:latin typeface="+mn-lt"/>
                <a:ea typeface="+mn-ea"/>
                <a:cs typeface="+mn-cs"/>
              </a:rPr>
              <a:t>Eating Behaviors. </a:t>
            </a:r>
            <a:r>
              <a:rPr lang="en-US" sz="1200" i="0" kern="1200" dirty="0" smtClean="0">
                <a:solidFill>
                  <a:schemeClr val="tx1"/>
                </a:solidFill>
                <a:latin typeface="+mn-lt"/>
                <a:ea typeface="+mn-ea"/>
                <a:cs typeface="+mn-cs"/>
              </a:rPr>
              <a:t>2003;4:53-78.</a:t>
            </a:r>
          </a:p>
          <a:p>
            <a:r>
              <a:rPr lang="en-US" sz="1200" i="0" kern="1200" dirty="0" err="1" smtClean="0">
                <a:solidFill>
                  <a:schemeClr val="tx1"/>
                </a:solidFill>
                <a:latin typeface="+mn-lt"/>
                <a:ea typeface="+mn-ea"/>
                <a:cs typeface="+mn-cs"/>
              </a:rPr>
              <a:t>Puhl</a:t>
            </a:r>
            <a:r>
              <a:rPr lang="en-US" sz="1200" i="0" kern="1200" dirty="0" smtClean="0">
                <a:solidFill>
                  <a:schemeClr val="tx1"/>
                </a:solidFill>
                <a:latin typeface="+mn-lt"/>
                <a:ea typeface="+mn-ea"/>
                <a:cs typeface="+mn-cs"/>
              </a:rPr>
              <a:t> RM, Brownell KD. Confronting and coping with weight stigma: An investigation of overweight and obese adults. </a:t>
            </a:r>
            <a:r>
              <a:rPr lang="en-US" sz="1200" i="1" kern="1200" dirty="0" smtClean="0">
                <a:solidFill>
                  <a:schemeClr val="tx1"/>
                </a:solidFill>
                <a:latin typeface="+mn-lt"/>
                <a:ea typeface="+mn-ea"/>
                <a:cs typeface="+mn-cs"/>
              </a:rPr>
              <a:t>Obesity. </a:t>
            </a:r>
            <a:r>
              <a:rPr lang="en-US" sz="1200" i="0" kern="1200" dirty="0" smtClean="0">
                <a:solidFill>
                  <a:schemeClr val="tx1"/>
                </a:solidFill>
                <a:latin typeface="+mn-lt"/>
                <a:ea typeface="+mn-ea"/>
                <a:cs typeface="+mn-cs"/>
              </a:rPr>
              <a:t>2006;14(10):1802-1815.</a:t>
            </a:r>
          </a:p>
          <a:p>
            <a:r>
              <a:rPr lang="en-US" sz="1200" i="0" kern="1200" dirty="0" err="1" smtClean="0">
                <a:solidFill>
                  <a:schemeClr val="tx1"/>
                </a:solidFill>
                <a:latin typeface="+mn-lt"/>
                <a:ea typeface="+mn-ea"/>
                <a:cs typeface="+mn-cs"/>
              </a:rPr>
              <a:t>Puhl</a:t>
            </a:r>
            <a:r>
              <a:rPr lang="en-US" sz="1200" i="0" kern="1200" dirty="0" smtClean="0">
                <a:solidFill>
                  <a:schemeClr val="tx1"/>
                </a:solidFill>
                <a:latin typeface="+mn-lt"/>
                <a:ea typeface="+mn-ea"/>
                <a:cs typeface="+mn-cs"/>
              </a:rPr>
              <a:t> RM, Moss-</a:t>
            </a:r>
            <a:r>
              <a:rPr lang="en-US" sz="1200" i="0" kern="1200" dirty="0" err="1" smtClean="0">
                <a:solidFill>
                  <a:schemeClr val="tx1"/>
                </a:solidFill>
                <a:latin typeface="+mn-lt"/>
                <a:ea typeface="+mn-ea"/>
                <a:cs typeface="+mn-cs"/>
              </a:rPr>
              <a:t>Racusin</a:t>
            </a:r>
            <a:r>
              <a:rPr lang="en-US" sz="1200" i="0" kern="1200" dirty="0" smtClean="0">
                <a:solidFill>
                  <a:schemeClr val="tx1"/>
                </a:solidFill>
                <a:latin typeface="+mn-lt"/>
                <a:ea typeface="+mn-ea"/>
                <a:cs typeface="+mn-cs"/>
              </a:rPr>
              <a:t> CA, Schwartz MB. Internalization of weight bias: Implications for binge eating and emotional well-being. </a:t>
            </a:r>
            <a:r>
              <a:rPr lang="en-US" sz="1200" i="1" kern="1200" dirty="0" smtClean="0">
                <a:solidFill>
                  <a:schemeClr val="tx1"/>
                </a:solidFill>
                <a:latin typeface="+mn-lt"/>
                <a:ea typeface="+mn-ea"/>
                <a:cs typeface="+mn-cs"/>
              </a:rPr>
              <a:t>Obesity. </a:t>
            </a:r>
            <a:r>
              <a:rPr lang="en-US" sz="1200" i="0" kern="1200" dirty="0" smtClean="0">
                <a:solidFill>
                  <a:schemeClr val="tx1"/>
                </a:solidFill>
                <a:latin typeface="+mn-lt"/>
                <a:ea typeface="+mn-ea"/>
                <a:cs typeface="+mn-cs"/>
              </a:rPr>
              <a:t>2007;15(1):19-23.</a:t>
            </a:r>
            <a:endParaRPr lang="en-US" dirty="0">
              <a:latin typeface="Calibri" charset="0"/>
            </a:endParaRP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85372" indent="-302066">
              <a:defRPr>
                <a:solidFill>
                  <a:schemeClr val="tx1"/>
                </a:solidFill>
                <a:latin typeface="Verdana" charset="0"/>
                <a:ea typeface="ＭＳ Ｐゴシック" charset="0"/>
              </a:defRPr>
            </a:lvl2pPr>
            <a:lvl3pPr marL="1208265" indent="-241653">
              <a:defRPr>
                <a:solidFill>
                  <a:schemeClr val="tx1"/>
                </a:solidFill>
                <a:latin typeface="Verdana" charset="0"/>
                <a:ea typeface="ＭＳ Ｐゴシック" charset="0"/>
              </a:defRPr>
            </a:lvl3pPr>
            <a:lvl4pPr marL="1691571" indent="-241653">
              <a:defRPr>
                <a:solidFill>
                  <a:schemeClr val="tx1"/>
                </a:solidFill>
                <a:latin typeface="Verdana" charset="0"/>
                <a:ea typeface="ＭＳ Ｐゴシック" charset="0"/>
              </a:defRPr>
            </a:lvl4pPr>
            <a:lvl5pPr marL="2174878" indent="-241653">
              <a:defRPr>
                <a:solidFill>
                  <a:schemeClr val="tx1"/>
                </a:solidFill>
                <a:latin typeface="Verdana" charset="0"/>
                <a:ea typeface="ＭＳ Ｐゴシック" charset="0"/>
              </a:defRPr>
            </a:lvl5pPr>
            <a:lvl6pPr marL="2658184" indent="-241653" eaLnBrk="0" fontAlgn="base" hangingPunct="0">
              <a:spcBef>
                <a:spcPct val="0"/>
              </a:spcBef>
              <a:spcAft>
                <a:spcPct val="0"/>
              </a:spcAft>
              <a:defRPr>
                <a:solidFill>
                  <a:schemeClr val="tx1"/>
                </a:solidFill>
                <a:latin typeface="Verdana" charset="0"/>
                <a:ea typeface="ＭＳ Ｐゴシック" charset="0"/>
              </a:defRPr>
            </a:lvl6pPr>
            <a:lvl7pPr marL="3141490" indent="-241653" eaLnBrk="0" fontAlgn="base" hangingPunct="0">
              <a:spcBef>
                <a:spcPct val="0"/>
              </a:spcBef>
              <a:spcAft>
                <a:spcPct val="0"/>
              </a:spcAft>
              <a:defRPr>
                <a:solidFill>
                  <a:schemeClr val="tx1"/>
                </a:solidFill>
                <a:latin typeface="Verdana" charset="0"/>
                <a:ea typeface="ＭＳ Ｐゴシック" charset="0"/>
              </a:defRPr>
            </a:lvl7pPr>
            <a:lvl8pPr marL="3624796" indent="-241653" eaLnBrk="0" fontAlgn="base" hangingPunct="0">
              <a:spcBef>
                <a:spcPct val="0"/>
              </a:spcBef>
              <a:spcAft>
                <a:spcPct val="0"/>
              </a:spcAft>
              <a:defRPr>
                <a:solidFill>
                  <a:schemeClr val="tx1"/>
                </a:solidFill>
                <a:latin typeface="Verdana" charset="0"/>
                <a:ea typeface="ＭＳ Ｐゴシック" charset="0"/>
              </a:defRPr>
            </a:lvl8pPr>
            <a:lvl9pPr marL="4108102" indent="-241653" eaLnBrk="0" fontAlgn="base" hangingPunct="0">
              <a:spcBef>
                <a:spcPct val="0"/>
              </a:spcBef>
              <a:spcAft>
                <a:spcPct val="0"/>
              </a:spcAft>
              <a:defRPr>
                <a:solidFill>
                  <a:schemeClr val="tx1"/>
                </a:solidFill>
                <a:latin typeface="Verdana" charset="0"/>
                <a:ea typeface="ＭＳ Ｐゴシック" charset="0"/>
              </a:defRPr>
            </a:lvl9pPr>
          </a:lstStyle>
          <a:p>
            <a:fld id="{01340448-616C-5940-89BA-BB02AE730724}" type="slidenum">
              <a:rPr lang="en-US"/>
              <a:pPr/>
              <a:t>26</a:t>
            </a:fld>
            <a:endParaRPr lang="en-US"/>
          </a:p>
        </p:txBody>
      </p:sp>
    </p:spTree>
    <p:extLst>
      <p:ext uri="{BB962C8B-B14F-4D97-AF65-F5344CB8AC3E}">
        <p14:creationId xmlns:p14="http://schemas.microsoft.com/office/powerpoint/2010/main" val="16836147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On the basis of the current evidence, we</a:t>
            </a:r>
          </a:p>
          <a:p>
            <a:r>
              <a:rPr lang="en-US" sz="1200" b="0" i="0" u="none" strike="noStrike" kern="1200" baseline="0" dirty="0" smtClean="0">
                <a:solidFill>
                  <a:schemeClr val="tx1"/>
                </a:solidFill>
                <a:latin typeface="+mn-lt"/>
                <a:ea typeface="+mn-ea"/>
                <a:cs typeface="+mn-cs"/>
              </a:rPr>
              <a:t>conclude that weight stigma is not a beneficial</a:t>
            </a:r>
          </a:p>
          <a:p>
            <a:r>
              <a:rPr lang="en-US" sz="1200" b="0" i="0" u="none" strike="noStrike" kern="1200" baseline="0" dirty="0" smtClean="0">
                <a:solidFill>
                  <a:schemeClr val="tx1"/>
                </a:solidFill>
                <a:latin typeface="+mn-lt"/>
                <a:ea typeface="+mn-ea"/>
                <a:cs typeface="+mn-cs"/>
              </a:rPr>
              <a:t>public health tool for reducing obesity or</a:t>
            </a:r>
          </a:p>
          <a:p>
            <a:r>
              <a:rPr lang="en-US" sz="1200" b="0" i="0" u="none" strike="noStrike" kern="1200" baseline="0" dirty="0" smtClean="0">
                <a:solidFill>
                  <a:schemeClr val="tx1"/>
                </a:solidFill>
                <a:latin typeface="+mn-lt"/>
                <a:ea typeface="+mn-ea"/>
                <a:cs typeface="+mn-cs"/>
              </a:rPr>
              <a:t>improving health. Rather, stigmatization of</a:t>
            </a:r>
          </a:p>
          <a:p>
            <a:r>
              <a:rPr lang="en-US" sz="1200" b="0" i="0" u="none" strike="noStrike" kern="1200" baseline="0" dirty="0" smtClean="0">
                <a:solidFill>
                  <a:schemeClr val="tx1"/>
                </a:solidFill>
                <a:latin typeface="+mn-lt"/>
                <a:ea typeface="+mn-ea"/>
                <a:cs typeface="+mn-cs"/>
              </a:rPr>
              <a:t>obese individuals poses serious risks to their</a:t>
            </a:r>
          </a:p>
          <a:p>
            <a:r>
              <a:rPr lang="en-US" sz="1200" b="0" i="0" u="none" strike="noStrike" kern="1200" baseline="0" dirty="0" smtClean="0">
                <a:solidFill>
                  <a:schemeClr val="tx1"/>
                </a:solidFill>
                <a:latin typeface="+mn-lt"/>
                <a:ea typeface="+mn-ea"/>
                <a:cs typeface="+mn-cs"/>
              </a:rPr>
              <a:t>psychological and physical health, generates</a:t>
            </a:r>
          </a:p>
          <a:p>
            <a:r>
              <a:rPr lang="en-US" sz="1200" b="0" i="0" u="none" strike="noStrike" kern="1200" baseline="0" dirty="0" smtClean="0">
                <a:solidFill>
                  <a:schemeClr val="tx1"/>
                </a:solidFill>
                <a:latin typeface="+mn-lt"/>
                <a:ea typeface="+mn-ea"/>
                <a:cs typeface="+mn-cs"/>
              </a:rPr>
              <a:t>health disparities, and interferes with implementation</a:t>
            </a:r>
          </a:p>
          <a:p>
            <a:r>
              <a:rPr lang="en-US" sz="1200" b="0" i="0" u="none" strike="noStrike" kern="1200" baseline="0" dirty="0" smtClean="0">
                <a:solidFill>
                  <a:schemeClr val="tx1"/>
                </a:solidFill>
                <a:latin typeface="+mn-lt"/>
                <a:ea typeface="+mn-ea"/>
                <a:cs typeface="+mn-cs"/>
              </a:rPr>
              <a:t>of effective obesity prevention efforts.</a:t>
            </a:r>
          </a:p>
          <a:p>
            <a:r>
              <a:rPr lang="en-US" sz="1200" b="0" i="0" u="none" strike="noStrike" kern="1200" baseline="0" dirty="0" smtClean="0">
                <a:solidFill>
                  <a:schemeClr val="tx1"/>
                </a:solidFill>
                <a:latin typeface="+mn-lt"/>
                <a:ea typeface="+mn-ea"/>
                <a:cs typeface="+mn-cs"/>
              </a:rPr>
              <a:t>This evidence highlights the importance</a:t>
            </a:r>
          </a:p>
          <a:p>
            <a:r>
              <a:rPr lang="en-US" sz="1200" b="0" i="0" u="none" strike="noStrike" kern="1200" baseline="0" dirty="0" smtClean="0">
                <a:solidFill>
                  <a:schemeClr val="tx1"/>
                </a:solidFill>
                <a:latin typeface="+mn-lt"/>
                <a:ea typeface="+mn-ea"/>
                <a:cs typeface="+mn-cs"/>
              </a:rPr>
              <a:t>of addressing weight stigma as both a social</a:t>
            </a:r>
          </a:p>
          <a:p>
            <a:r>
              <a:rPr lang="en-US" sz="1200" b="0" i="0" u="none" strike="noStrike" kern="1200" baseline="0" dirty="0" smtClean="0">
                <a:solidFill>
                  <a:schemeClr val="tx1"/>
                </a:solidFill>
                <a:latin typeface="+mn-lt"/>
                <a:ea typeface="+mn-ea"/>
                <a:cs typeface="+mn-cs"/>
              </a:rPr>
              <a:t>justice issue and a priority in public health</a:t>
            </a:r>
          </a:p>
          <a:p>
            <a:r>
              <a:rPr lang="en-US" sz="1200" b="0" i="0" u="none" strike="noStrike" kern="1200" baseline="0" dirty="0" smtClean="0">
                <a:solidFill>
                  <a:schemeClr val="tx1"/>
                </a:solidFill>
                <a:latin typeface="+mn-lt"/>
                <a:ea typeface="+mn-ea"/>
                <a:cs typeface="+mn-cs"/>
              </a:rPr>
              <a:t>interventions to address obesity.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Although there is significant consensus that</a:t>
            </a:r>
          </a:p>
          <a:p>
            <a:r>
              <a:rPr lang="en-US" sz="1200" b="0" i="0" u="none" strike="noStrike" kern="1200" baseline="0" dirty="0" smtClean="0">
                <a:solidFill>
                  <a:schemeClr val="tx1"/>
                </a:solidFill>
                <a:latin typeface="+mn-lt"/>
                <a:ea typeface="+mn-ea"/>
                <a:cs typeface="+mn-cs"/>
              </a:rPr>
              <a:t>stigma undermines public health, this principle</a:t>
            </a:r>
          </a:p>
          <a:p>
            <a:r>
              <a:rPr lang="en-US" sz="1200" b="0" i="0" u="none" strike="noStrike" kern="1200" baseline="0" dirty="0" smtClean="0">
                <a:solidFill>
                  <a:schemeClr val="tx1"/>
                </a:solidFill>
                <a:latin typeface="+mn-lt"/>
                <a:ea typeface="+mn-ea"/>
                <a:cs typeface="+mn-cs"/>
              </a:rPr>
              <a:t>has not been applied to the obesity epidemic.</a:t>
            </a:r>
          </a:p>
          <a:p>
            <a:r>
              <a:rPr lang="en-US" sz="1200" b="0" i="0" u="none" strike="noStrike" kern="1200" baseline="0" dirty="0" smtClean="0">
                <a:solidFill>
                  <a:schemeClr val="tx1"/>
                </a:solidFill>
                <a:latin typeface="+mn-lt"/>
                <a:ea typeface="+mn-ea"/>
                <a:cs typeface="+mn-cs"/>
              </a:rPr>
              <a:t>Common societal assumptions about obesity,</a:t>
            </a:r>
          </a:p>
          <a:p>
            <a:r>
              <a:rPr lang="en-US" sz="1200" b="0" i="0" u="none" strike="noStrike" kern="1200" baseline="0" dirty="0" smtClean="0">
                <a:solidFill>
                  <a:schemeClr val="tx1"/>
                </a:solidFill>
                <a:latin typeface="+mn-lt"/>
                <a:ea typeface="+mn-ea"/>
                <a:cs typeface="+mn-cs"/>
              </a:rPr>
              <a:t>including the notion that obese individuals are</a:t>
            </a:r>
          </a:p>
          <a:p>
            <a:r>
              <a:rPr lang="en-US" sz="1200" b="0" i="0" u="none" strike="noStrike" kern="1200" baseline="0" dirty="0" smtClean="0">
                <a:solidFill>
                  <a:schemeClr val="tx1"/>
                </a:solidFill>
                <a:latin typeface="+mn-lt"/>
                <a:ea typeface="+mn-ea"/>
                <a:cs typeface="+mn-cs"/>
              </a:rPr>
              <a:t>to blame for their weight, contribute to the</a:t>
            </a:r>
          </a:p>
          <a:p>
            <a:r>
              <a:rPr lang="en-US" sz="1200" b="0" i="0" u="none" strike="noStrike" kern="1200" baseline="0" dirty="0" smtClean="0">
                <a:solidFill>
                  <a:schemeClr val="tx1"/>
                </a:solidFill>
                <a:latin typeface="+mn-lt"/>
                <a:ea typeface="+mn-ea"/>
                <a:cs typeface="+mn-cs"/>
              </a:rPr>
              <a:t>disregard of weight stigma and its impact on</a:t>
            </a:r>
          </a:p>
          <a:p>
            <a:r>
              <a:rPr lang="en-US" sz="1200" b="0" i="0" u="none" strike="noStrike" kern="1200" baseline="0" dirty="0" smtClean="0">
                <a:solidFill>
                  <a:schemeClr val="tx1"/>
                </a:solidFill>
                <a:latin typeface="+mn-lt"/>
                <a:ea typeface="+mn-ea"/>
                <a:cs typeface="+mn-cs"/>
              </a:rPr>
              <a:t>emotional and physical health. An examination</a:t>
            </a:r>
          </a:p>
          <a:p>
            <a:r>
              <a:rPr lang="en-US" sz="1200" b="0" i="0" u="none" strike="noStrike" kern="1200" baseline="0" dirty="0" smtClean="0">
                <a:solidFill>
                  <a:schemeClr val="tx1"/>
                </a:solidFill>
                <a:latin typeface="+mn-lt"/>
                <a:ea typeface="+mn-ea"/>
                <a:cs typeface="+mn-cs"/>
              </a:rPr>
              <a:t>of these assumptions in light of current scientific</a:t>
            </a:r>
          </a:p>
          <a:p>
            <a:r>
              <a:rPr lang="en-US" sz="1200" b="0" i="0" u="none" strike="noStrike" kern="1200" baseline="0" dirty="0" smtClean="0">
                <a:solidFill>
                  <a:schemeClr val="tx1"/>
                </a:solidFill>
                <a:latin typeface="+mn-lt"/>
                <a:ea typeface="+mn-ea"/>
                <a:cs typeface="+mn-cs"/>
              </a:rPr>
              <a:t>evidence reveals that obesity stigma creates</a:t>
            </a:r>
          </a:p>
          <a:p>
            <a:r>
              <a:rPr lang="en-US" sz="1200" b="0" i="0" u="none" strike="noStrike" kern="1200" baseline="0" dirty="0" smtClean="0">
                <a:solidFill>
                  <a:schemeClr val="tx1"/>
                </a:solidFill>
                <a:latin typeface="+mn-lt"/>
                <a:ea typeface="+mn-ea"/>
                <a:cs typeface="+mn-cs"/>
              </a:rPr>
              <a:t>significant barriers in efforts to address</a:t>
            </a:r>
          </a:p>
          <a:p>
            <a:r>
              <a:rPr lang="en-US" sz="1200" b="0" i="0" u="none" strike="noStrike" kern="1200" baseline="0" dirty="0" smtClean="0">
                <a:solidFill>
                  <a:schemeClr val="tx1"/>
                </a:solidFill>
                <a:latin typeface="+mn-lt"/>
                <a:ea typeface="+mn-ea"/>
                <a:cs typeface="+mn-cs"/>
              </a:rPr>
              <a:t>obesity and deserves recognition in the public</a:t>
            </a:r>
          </a:p>
          <a:p>
            <a:r>
              <a:rPr lang="en-US" sz="1200" b="0" i="0" u="none" strike="noStrike" kern="1200" baseline="0" dirty="0" smtClean="0">
                <a:solidFill>
                  <a:schemeClr val="tx1"/>
                </a:solidFill>
                <a:latin typeface="+mn-lt"/>
                <a:ea typeface="+mn-ea"/>
                <a:cs typeface="+mn-cs"/>
              </a:rPr>
              <a:t>health agenda.</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Puhl</a:t>
            </a:r>
            <a:r>
              <a:rPr lang="en-US" sz="1200" b="0" i="0" u="none" strike="noStrike" kern="1200" baseline="0" dirty="0" smtClean="0">
                <a:solidFill>
                  <a:schemeClr val="tx1"/>
                </a:solidFill>
                <a:latin typeface="+mn-lt"/>
                <a:ea typeface="+mn-ea"/>
                <a:cs typeface="+mn-cs"/>
              </a:rPr>
              <a:t> RM. Obesity Stigma: Important Considerations for Public Health. Am J Public Health. 2010;100:1019–1028. doi:10.</a:t>
            </a:r>
          </a:p>
          <a:p>
            <a:r>
              <a:rPr lang="en-US" sz="1200" b="0" i="0" u="none" strike="noStrike" kern="1200" baseline="0" dirty="0" smtClean="0">
                <a:solidFill>
                  <a:schemeClr val="tx1"/>
                </a:solidFill>
                <a:latin typeface="+mn-lt"/>
                <a:ea typeface="+mn-ea"/>
                <a:cs typeface="+mn-cs"/>
              </a:rPr>
              <a:t>2105/AJPH.2009.159491</a:t>
            </a:r>
            <a:endParaRPr lang="en-US" dirty="0"/>
          </a:p>
        </p:txBody>
      </p:sp>
      <p:sp>
        <p:nvSpPr>
          <p:cNvPr id="4" name="Slide Number Placeholder 3"/>
          <p:cNvSpPr>
            <a:spLocks noGrp="1"/>
          </p:cNvSpPr>
          <p:nvPr>
            <p:ph type="sldNum" sz="quarter" idx="10"/>
          </p:nvPr>
        </p:nvSpPr>
        <p:spPr/>
        <p:txBody>
          <a:bodyPr/>
          <a:lstStyle/>
          <a:p>
            <a:fld id="{F3C630D8-EEB9-BE41-99F0-F816949FE446}" type="slidenum">
              <a:rPr lang="en-US" smtClean="0"/>
              <a:t>27</a:t>
            </a:fld>
            <a:endParaRPr lang="en-US"/>
          </a:p>
        </p:txBody>
      </p:sp>
    </p:spTree>
    <p:extLst>
      <p:ext uri="{BB962C8B-B14F-4D97-AF65-F5344CB8AC3E}">
        <p14:creationId xmlns:p14="http://schemas.microsoft.com/office/powerpoint/2010/main" val="16100225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How to Talk About Weight</a:t>
            </a:r>
          </a:p>
          <a:p>
            <a:r>
              <a:rPr lang="en-US" sz="1200" kern="1200" dirty="0" smtClean="0">
                <a:solidFill>
                  <a:schemeClr val="tx1"/>
                </a:solidFill>
                <a:latin typeface="+mn-lt"/>
                <a:ea typeface="+mn-ea"/>
                <a:cs typeface="+mn-cs"/>
              </a:rPr>
              <a:t>Approaching the topic of body weight with patients is a sensitive issue. It can be challenging for providers to discuss health issues related to excess weight while also remaining sensitive to terminology and language that may offend patients.</a:t>
            </a:r>
          </a:p>
          <a:p>
            <a:r>
              <a:rPr lang="en-US" sz="1200" kern="1200" dirty="0" smtClean="0">
                <a:solidFill>
                  <a:schemeClr val="tx1"/>
                </a:solidFill>
                <a:latin typeface="+mn-lt"/>
                <a:ea typeface="+mn-ea"/>
                <a:cs typeface="+mn-cs"/>
              </a:rPr>
              <a:t>Certain words to describe weight may be hurtful and offensive to patients because of their pejorative connotations (i.e., stigma or blame), and may jeopardize important discussions about health. To help facilitate patient-provider interactions that are both productive and positive, it is important to use straightforward language about weight that patients are comfortable with and may even increase their motivation to lose weight.</a:t>
            </a:r>
          </a:p>
          <a:p>
            <a:r>
              <a:rPr lang="en-US" sz="1200" kern="1200" dirty="0" smtClean="0">
                <a:solidFill>
                  <a:schemeClr val="tx1"/>
                </a:solidFill>
                <a:latin typeface="+mn-lt"/>
                <a:ea typeface="+mn-ea"/>
                <a:cs typeface="+mn-cs"/>
              </a:rPr>
              <a:t>If individuals feel that they or their children have been stigmatized by a doctor because of their weight, patients may discontinue or avoid future medical care. Specifically, some research shows that 21% of adults and 35% of parents reported that they would seek a new doctor. Almost 19% of adults and 24% of parents reported that they would avoid future appointments with that doctor.</a:t>
            </a:r>
          </a:p>
          <a:p>
            <a:r>
              <a:rPr lang="en-US" sz="1200" u="sng" kern="1200" dirty="0" smtClean="0">
                <a:solidFill>
                  <a:schemeClr val="tx1"/>
                </a:solidFill>
                <a:latin typeface="+mn-lt"/>
                <a:ea typeface="+mn-ea"/>
                <a:cs typeface="+mn-cs"/>
                <a:hlinkClick r:id="rId3"/>
              </a:rPr>
              <a:t>References:</a:t>
            </a:r>
          </a:p>
          <a:p>
            <a:r>
              <a:rPr lang="en-US" sz="1200" kern="1200" dirty="0" smtClean="0">
                <a:solidFill>
                  <a:schemeClr val="tx1"/>
                </a:solidFill>
                <a:latin typeface="+mn-lt"/>
                <a:ea typeface="+mn-ea"/>
                <a:cs typeface="+mn-cs"/>
              </a:rPr>
              <a:t>Dutton GR, Tan F, </a:t>
            </a:r>
            <a:r>
              <a:rPr lang="en-US" sz="1200" kern="1200" dirty="0" err="1" smtClean="0">
                <a:solidFill>
                  <a:schemeClr val="tx1"/>
                </a:solidFill>
                <a:latin typeface="+mn-lt"/>
                <a:ea typeface="+mn-ea"/>
                <a:cs typeface="+mn-cs"/>
              </a:rPr>
              <a:t>Perri</a:t>
            </a:r>
            <a:r>
              <a:rPr lang="en-US" sz="1200" kern="1200" dirty="0" smtClean="0">
                <a:solidFill>
                  <a:schemeClr val="tx1"/>
                </a:solidFill>
                <a:latin typeface="+mn-lt"/>
                <a:ea typeface="+mn-ea"/>
                <a:cs typeface="+mn-cs"/>
              </a:rPr>
              <a:t> MG, Stine CG, Dancer-Brown M, Goble M, Van </a:t>
            </a:r>
            <a:r>
              <a:rPr lang="en-US" sz="1200" kern="1200" dirty="0" err="1" smtClean="0">
                <a:solidFill>
                  <a:schemeClr val="tx1"/>
                </a:solidFill>
                <a:latin typeface="+mn-lt"/>
                <a:ea typeface="+mn-ea"/>
                <a:cs typeface="+mn-cs"/>
              </a:rPr>
              <a:t>Vessem</a:t>
            </a:r>
            <a:r>
              <a:rPr lang="en-US" sz="1200" kern="1200" dirty="0" smtClean="0">
                <a:solidFill>
                  <a:schemeClr val="tx1"/>
                </a:solidFill>
                <a:latin typeface="+mn-lt"/>
                <a:ea typeface="+mn-ea"/>
                <a:cs typeface="+mn-cs"/>
              </a:rPr>
              <a:t> N. What words should we use when discussing excess weight? </a:t>
            </a:r>
            <a:r>
              <a:rPr lang="en-US" sz="1200" i="1" kern="1200" dirty="0" smtClean="0">
                <a:solidFill>
                  <a:schemeClr val="tx1"/>
                </a:solidFill>
                <a:latin typeface="+mn-lt"/>
                <a:ea typeface="+mn-ea"/>
                <a:cs typeface="+mn-cs"/>
              </a:rPr>
              <a:t>J Am Board </a:t>
            </a:r>
            <a:r>
              <a:rPr lang="en-US" sz="1200" i="1" kern="1200" dirty="0" err="1" smtClean="0">
                <a:solidFill>
                  <a:schemeClr val="tx1"/>
                </a:solidFill>
                <a:latin typeface="+mn-lt"/>
                <a:ea typeface="+mn-ea"/>
                <a:cs typeface="+mn-cs"/>
              </a:rPr>
              <a:t>Fam</a:t>
            </a:r>
            <a:r>
              <a:rPr lang="en-US" sz="1200" i="1" kern="1200" dirty="0" smtClean="0">
                <a:solidFill>
                  <a:schemeClr val="tx1"/>
                </a:solidFill>
                <a:latin typeface="+mn-lt"/>
                <a:ea typeface="+mn-ea"/>
                <a:cs typeface="+mn-cs"/>
              </a:rPr>
              <a:t> Med. </a:t>
            </a:r>
            <a:r>
              <a:rPr lang="en-US" sz="1200" i="0" kern="1200" dirty="0" smtClean="0">
                <a:solidFill>
                  <a:schemeClr val="tx1"/>
                </a:solidFill>
                <a:latin typeface="+mn-lt"/>
                <a:ea typeface="+mn-ea"/>
                <a:cs typeface="+mn-cs"/>
              </a:rPr>
              <a:t>2010;23:606-613.</a:t>
            </a:r>
          </a:p>
          <a:p>
            <a:r>
              <a:rPr lang="en-US" sz="1200" i="0" kern="1200" dirty="0" err="1" smtClean="0">
                <a:solidFill>
                  <a:schemeClr val="tx1"/>
                </a:solidFill>
                <a:latin typeface="+mn-lt"/>
                <a:ea typeface="+mn-ea"/>
                <a:cs typeface="+mn-cs"/>
              </a:rPr>
              <a:t>Puhl</a:t>
            </a:r>
            <a:r>
              <a:rPr lang="en-US" sz="1200" i="0" kern="1200" dirty="0" smtClean="0">
                <a:solidFill>
                  <a:schemeClr val="tx1"/>
                </a:solidFill>
                <a:latin typeface="+mn-lt"/>
                <a:ea typeface="+mn-ea"/>
                <a:cs typeface="+mn-cs"/>
              </a:rPr>
              <a:t> RM, Peterson JL, </a:t>
            </a:r>
            <a:r>
              <a:rPr lang="en-US" sz="1200" i="0" kern="1200" dirty="0" err="1" smtClean="0">
                <a:solidFill>
                  <a:schemeClr val="tx1"/>
                </a:solidFill>
                <a:latin typeface="+mn-lt"/>
                <a:ea typeface="+mn-ea"/>
                <a:cs typeface="+mn-cs"/>
              </a:rPr>
              <a:t>Luedicke</a:t>
            </a:r>
            <a:r>
              <a:rPr lang="en-US" sz="1200" i="0" kern="1200" dirty="0" smtClean="0">
                <a:solidFill>
                  <a:schemeClr val="tx1"/>
                </a:solidFill>
                <a:latin typeface="+mn-lt"/>
                <a:ea typeface="+mn-ea"/>
                <a:cs typeface="+mn-cs"/>
              </a:rPr>
              <a:t> J. Choose your words wisely: Public preferences and perceptions of weight labels. </a:t>
            </a:r>
            <a:r>
              <a:rPr lang="en-US" sz="1200" i="1" kern="1200" dirty="0" smtClean="0">
                <a:solidFill>
                  <a:schemeClr val="tx1"/>
                </a:solidFill>
                <a:latin typeface="+mn-lt"/>
                <a:ea typeface="+mn-ea"/>
                <a:cs typeface="+mn-cs"/>
              </a:rPr>
              <a:t>Ann </a:t>
            </a:r>
            <a:r>
              <a:rPr lang="en-US" sz="1200" i="1" kern="1200" dirty="0" err="1" smtClean="0">
                <a:solidFill>
                  <a:schemeClr val="tx1"/>
                </a:solidFill>
                <a:latin typeface="+mn-lt"/>
                <a:ea typeface="+mn-ea"/>
                <a:cs typeface="+mn-cs"/>
              </a:rPr>
              <a:t>Behav</a:t>
            </a:r>
            <a:r>
              <a:rPr lang="en-US" sz="1200" i="1" kern="1200" dirty="0" smtClean="0">
                <a:solidFill>
                  <a:schemeClr val="tx1"/>
                </a:solidFill>
                <a:latin typeface="+mn-lt"/>
                <a:ea typeface="+mn-ea"/>
                <a:cs typeface="+mn-cs"/>
              </a:rPr>
              <a:t> Med. </a:t>
            </a:r>
            <a:r>
              <a:rPr lang="en-US" sz="1200" i="0" kern="1200" dirty="0" smtClean="0">
                <a:solidFill>
                  <a:schemeClr val="tx1"/>
                </a:solidFill>
                <a:latin typeface="+mn-lt"/>
                <a:ea typeface="+mn-ea"/>
                <a:cs typeface="+mn-cs"/>
              </a:rPr>
              <a:t>Under Review.</a:t>
            </a:r>
          </a:p>
          <a:p>
            <a:r>
              <a:rPr lang="en-US" sz="1200" i="0" kern="1200" dirty="0" err="1" smtClean="0">
                <a:solidFill>
                  <a:schemeClr val="tx1"/>
                </a:solidFill>
                <a:latin typeface="+mn-lt"/>
                <a:ea typeface="+mn-ea"/>
                <a:cs typeface="+mn-cs"/>
              </a:rPr>
              <a:t>Puhl</a:t>
            </a:r>
            <a:r>
              <a:rPr lang="en-US" sz="1200" i="0" kern="1200" dirty="0" smtClean="0">
                <a:solidFill>
                  <a:schemeClr val="tx1"/>
                </a:solidFill>
                <a:latin typeface="+mn-lt"/>
                <a:ea typeface="+mn-ea"/>
                <a:cs typeface="+mn-cs"/>
              </a:rPr>
              <a:t> RM, Peterson JL, </a:t>
            </a:r>
            <a:r>
              <a:rPr lang="en-US" sz="1200" i="0" kern="1200" dirty="0" err="1" smtClean="0">
                <a:solidFill>
                  <a:schemeClr val="tx1"/>
                </a:solidFill>
                <a:latin typeface="+mn-lt"/>
                <a:ea typeface="+mn-ea"/>
                <a:cs typeface="+mn-cs"/>
              </a:rPr>
              <a:t>Luedicke</a:t>
            </a:r>
            <a:r>
              <a:rPr lang="en-US" sz="1200" i="0" kern="1200" dirty="0" smtClean="0">
                <a:solidFill>
                  <a:schemeClr val="tx1"/>
                </a:solidFill>
                <a:latin typeface="+mn-lt"/>
                <a:ea typeface="+mn-ea"/>
                <a:cs typeface="+mn-cs"/>
              </a:rPr>
              <a:t> J. Weighty words: Parental perceptions of weight terminology that providers use with youth. </a:t>
            </a:r>
            <a:r>
              <a:rPr lang="en-US" sz="1200" i="1" kern="1200" dirty="0" smtClean="0">
                <a:solidFill>
                  <a:schemeClr val="tx1"/>
                </a:solidFill>
                <a:latin typeface="+mn-lt"/>
                <a:ea typeface="+mn-ea"/>
                <a:cs typeface="+mn-cs"/>
              </a:rPr>
              <a:t>Pediatrics.</a:t>
            </a:r>
            <a:r>
              <a:rPr lang="en-US" sz="1200" i="0" kern="1200" dirty="0" smtClean="0">
                <a:solidFill>
                  <a:schemeClr val="tx1"/>
                </a:solidFill>
                <a:latin typeface="+mn-lt"/>
                <a:ea typeface="+mn-ea"/>
                <a:cs typeface="+mn-cs"/>
              </a:rPr>
              <a:t> Under Review.</a:t>
            </a:r>
          </a:p>
          <a:p>
            <a:r>
              <a:rPr lang="en-US" sz="1200" i="0" kern="1200" dirty="0" err="1" smtClean="0">
                <a:solidFill>
                  <a:schemeClr val="tx1"/>
                </a:solidFill>
                <a:latin typeface="+mn-lt"/>
                <a:ea typeface="+mn-ea"/>
                <a:cs typeface="+mn-cs"/>
              </a:rPr>
              <a:t>Vartanian</a:t>
            </a:r>
            <a:r>
              <a:rPr lang="en-US" sz="1200" i="0" kern="1200" dirty="0" smtClean="0">
                <a:solidFill>
                  <a:schemeClr val="tx1"/>
                </a:solidFill>
                <a:latin typeface="+mn-lt"/>
                <a:ea typeface="+mn-ea"/>
                <a:cs typeface="+mn-cs"/>
              </a:rPr>
              <a:t> LR. "Obese people" </a:t>
            </a:r>
            <a:r>
              <a:rPr lang="en-US" sz="1200" i="0" kern="1200" dirty="0" err="1" smtClean="0">
                <a:solidFill>
                  <a:schemeClr val="tx1"/>
                </a:solidFill>
                <a:latin typeface="+mn-lt"/>
                <a:ea typeface="+mn-ea"/>
                <a:cs typeface="+mn-cs"/>
              </a:rPr>
              <a:t>vs</a:t>
            </a:r>
            <a:r>
              <a:rPr lang="en-US" sz="1200" i="0" kern="1200" dirty="0" smtClean="0">
                <a:solidFill>
                  <a:schemeClr val="tx1"/>
                </a:solidFill>
                <a:latin typeface="+mn-lt"/>
                <a:ea typeface="+mn-ea"/>
                <a:cs typeface="+mn-cs"/>
              </a:rPr>
              <a:t> "fat people": Impact of group label on weight bias. </a:t>
            </a:r>
            <a:r>
              <a:rPr lang="en-US" sz="1200" i="1" kern="1200" dirty="0" smtClean="0">
                <a:solidFill>
                  <a:schemeClr val="tx1"/>
                </a:solidFill>
                <a:latin typeface="+mn-lt"/>
                <a:ea typeface="+mn-ea"/>
                <a:cs typeface="+mn-cs"/>
              </a:rPr>
              <a:t>Eat Weight </a:t>
            </a:r>
            <a:r>
              <a:rPr lang="en-US" sz="1200" i="1" kern="1200" dirty="0" err="1" smtClean="0">
                <a:solidFill>
                  <a:schemeClr val="tx1"/>
                </a:solidFill>
                <a:latin typeface="+mn-lt"/>
                <a:ea typeface="+mn-ea"/>
                <a:cs typeface="+mn-cs"/>
              </a:rPr>
              <a:t>Disord</a:t>
            </a:r>
            <a:r>
              <a:rPr lang="en-US" sz="1200" i="1"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2010;15:e195-e198.</a:t>
            </a:r>
          </a:p>
          <a:p>
            <a:r>
              <a:rPr lang="en-US" sz="1200" i="0" kern="1200" dirty="0" err="1" smtClean="0">
                <a:solidFill>
                  <a:schemeClr val="tx1"/>
                </a:solidFill>
                <a:latin typeface="+mn-lt"/>
                <a:ea typeface="+mn-ea"/>
                <a:cs typeface="+mn-cs"/>
              </a:rPr>
              <a:t>Wadden</a:t>
            </a:r>
            <a:r>
              <a:rPr lang="en-US" sz="1200" i="0" kern="1200" dirty="0" smtClean="0">
                <a:solidFill>
                  <a:schemeClr val="tx1"/>
                </a:solidFill>
                <a:latin typeface="+mn-lt"/>
                <a:ea typeface="+mn-ea"/>
                <a:cs typeface="+mn-cs"/>
              </a:rPr>
              <a:t> TA, </a:t>
            </a:r>
            <a:r>
              <a:rPr lang="en-US" sz="1200" i="0" kern="1200" dirty="0" err="1" smtClean="0">
                <a:solidFill>
                  <a:schemeClr val="tx1"/>
                </a:solidFill>
                <a:latin typeface="+mn-lt"/>
                <a:ea typeface="+mn-ea"/>
                <a:cs typeface="+mn-cs"/>
              </a:rPr>
              <a:t>Didie</a:t>
            </a:r>
            <a:r>
              <a:rPr lang="en-US" sz="1200" i="0" kern="1200" dirty="0" smtClean="0">
                <a:solidFill>
                  <a:schemeClr val="tx1"/>
                </a:solidFill>
                <a:latin typeface="+mn-lt"/>
                <a:ea typeface="+mn-ea"/>
                <a:cs typeface="+mn-cs"/>
              </a:rPr>
              <a:t> E. What's in a name? Patients' preferred terms for describing obesity. </a:t>
            </a:r>
            <a:r>
              <a:rPr lang="en-US" sz="1200" i="1" kern="1200" dirty="0" smtClean="0">
                <a:solidFill>
                  <a:schemeClr val="tx1"/>
                </a:solidFill>
                <a:latin typeface="+mn-lt"/>
                <a:ea typeface="+mn-ea"/>
                <a:cs typeface="+mn-cs"/>
              </a:rPr>
              <a:t>Obesity Research. </a:t>
            </a:r>
            <a:r>
              <a:rPr lang="en-US" sz="1200" i="0" kern="1200" dirty="0" smtClean="0">
                <a:solidFill>
                  <a:schemeClr val="tx1"/>
                </a:solidFill>
                <a:latin typeface="+mn-lt"/>
                <a:ea typeface="+mn-ea"/>
                <a:cs typeface="+mn-cs"/>
              </a:rPr>
              <a:t>2003;11:1140-1146.</a:t>
            </a:r>
          </a:p>
          <a:p>
            <a:r>
              <a:rPr lang="en-US" sz="1200" i="0" kern="1200" dirty="0" smtClean="0">
                <a:solidFill>
                  <a:schemeClr val="tx1"/>
                </a:solidFill>
                <a:latin typeface="+mn-lt"/>
                <a:ea typeface="+mn-ea"/>
                <a:cs typeface="+mn-cs"/>
              </a:rPr>
              <a:t>Ward SH, Gray AM, </a:t>
            </a:r>
            <a:r>
              <a:rPr lang="en-US" sz="1200" i="0" kern="1200" dirty="0" err="1" smtClean="0">
                <a:solidFill>
                  <a:schemeClr val="tx1"/>
                </a:solidFill>
                <a:latin typeface="+mn-lt"/>
                <a:ea typeface="+mn-ea"/>
                <a:cs typeface="+mn-cs"/>
              </a:rPr>
              <a:t>Paranjape</a:t>
            </a:r>
            <a:r>
              <a:rPr lang="en-US" sz="1200" i="0" kern="1200" dirty="0" smtClean="0">
                <a:solidFill>
                  <a:schemeClr val="tx1"/>
                </a:solidFill>
                <a:latin typeface="+mn-lt"/>
                <a:ea typeface="+mn-ea"/>
                <a:cs typeface="+mn-cs"/>
              </a:rPr>
              <a:t> A. African </a:t>
            </a:r>
            <a:r>
              <a:rPr lang="en-US" sz="1200" i="0" kern="1200" dirty="0" err="1" smtClean="0">
                <a:solidFill>
                  <a:schemeClr val="tx1"/>
                </a:solidFill>
                <a:latin typeface="+mn-lt"/>
                <a:ea typeface="+mn-ea"/>
                <a:cs typeface="+mn-cs"/>
              </a:rPr>
              <a:t>Americansâ</a:t>
            </a:r>
            <a:r>
              <a:rPr lang="en-US" sz="1200" i="0" kern="1200" dirty="0" smtClean="0">
                <a:solidFill>
                  <a:schemeClr val="tx1"/>
                </a:solidFill>
                <a:latin typeface="+mn-lt"/>
                <a:ea typeface="+mn-ea"/>
                <a:cs typeface="+mn-cs"/>
              </a:rPr>
              <a:t>€™ perceptions of physician attempts to address obesity in the primary care setting. </a:t>
            </a:r>
            <a:r>
              <a:rPr lang="en-US" sz="1200" i="1" kern="1200" dirty="0" smtClean="0">
                <a:solidFill>
                  <a:schemeClr val="tx1"/>
                </a:solidFill>
                <a:latin typeface="+mn-lt"/>
                <a:ea typeface="+mn-ea"/>
                <a:cs typeface="+mn-cs"/>
              </a:rPr>
              <a:t>J Gen Intern Med. </a:t>
            </a:r>
            <a:r>
              <a:rPr lang="en-US" sz="1200" i="0" kern="1200" dirty="0" smtClean="0">
                <a:solidFill>
                  <a:schemeClr val="tx1"/>
                </a:solidFill>
                <a:latin typeface="+mn-lt"/>
                <a:ea typeface="+mn-ea"/>
                <a:cs typeface="+mn-cs"/>
              </a:rPr>
              <a:t>2009;24: 579-584.</a:t>
            </a:r>
            <a:endParaRPr lang="en-US" dirty="0"/>
          </a:p>
        </p:txBody>
      </p:sp>
      <p:sp>
        <p:nvSpPr>
          <p:cNvPr id="4" name="Slide Number Placeholder 3"/>
          <p:cNvSpPr>
            <a:spLocks noGrp="1"/>
          </p:cNvSpPr>
          <p:nvPr>
            <p:ph type="sldNum" sz="quarter" idx="10"/>
          </p:nvPr>
        </p:nvSpPr>
        <p:spPr/>
        <p:txBody>
          <a:bodyPr/>
          <a:lstStyle/>
          <a:p>
            <a:fld id="{F3C630D8-EEB9-BE41-99F0-F816949FE446}" type="slidenum">
              <a:rPr lang="en-US" smtClean="0"/>
              <a:t>29</a:t>
            </a:fld>
            <a:endParaRPr lang="en-US"/>
          </a:p>
        </p:txBody>
      </p:sp>
    </p:spTree>
    <p:extLst>
      <p:ext uri="{BB962C8B-B14F-4D97-AF65-F5344CB8AC3E}">
        <p14:creationId xmlns:p14="http://schemas.microsoft.com/office/powerpoint/2010/main" val="3058589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Research Highlight</a:t>
            </a:r>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Researchers asked obese patients to rate the desirability of terms used to describe excess weight. Here are the findings:</a:t>
            </a:r>
          </a:p>
          <a:p>
            <a:r>
              <a:rPr lang="en-US" sz="1200" b="1" kern="1200" dirty="0" smtClean="0">
                <a:solidFill>
                  <a:schemeClr val="tx1"/>
                </a:solidFill>
                <a:latin typeface="+mn-lt"/>
                <a:ea typeface="+mn-ea"/>
                <a:cs typeface="+mn-cs"/>
              </a:rPr>
              <a:t>Desirable terms to refer to body weight:</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Weight</a:t>
            </a:r>
          </a:p>
          <a:p>
            <a:r>
              <a:rPr lang="en-US" sz="1200" b="0" kern="1200" dirty="0" smtClean="0">
                <a:solidFill>
                  <a:schemeClr val="tx1"/>
                </a:solidFill>
                <a:latin typeface="+mn-lt"/>
                <a:ea typeface="+mn-ea"/>
                <a:cs typeface="+mn-cs"/>
              </a:rPr>
              <a:t>Excess Weight</a:t>
            </a:r>
          </a:p>
          <a:p>
            <a:r>
              <a:rPr lang="en-US" sz="1200" b="0" kern="1200" dirty="0" smtClean="0">
                <a:solidFill>
                  <a:schemeClr val="tx1"/>
                </a:solidFill>
                <a:latin typeface="+mn-lt"/>
                <a:ea typeface="+mn-ea"/>
                <a:cs typeface="+mn-cs"/>
              </a:rPr>
              <a:t>Overweight</a:t>
            </a:r>
          </a:p>
          <a:p>
            <a:r>
              <a:rPr lang="en-US" sz="1200" b="0" kern="1200" dirty="0" smtClean="0">
                <a:solidFill>
                  <a:schemeClr val="tx1"/>
                </a:solidFill>
                <a:latin typeface="+mn-lt"/>
                <a:ea typeface="+mn-ea"/>
                <a:cs typeface="+mn-cs"/>
              </a:rPr>
              <a:t>BMI (if thoroughly explained)</a:t>
            </a:r>
          </a:p>
          <a:p>
            <a:r>
              <a:rPr lang="en-US" sz="1200" b="1" kern="1200" dirty="0" smtClean="0">
                <a:solidFill>
                  <a:schemeClr val="tx1"/>
                </a:solidFill>
                <a:latin typeface="+mn-lt"/>
                <a:ea typeface="+mn-ea"/>
                <a:cs typeface="+mn-cs"/>
              </a:rPr>
              <a:t>Undesirable terms to refer to body weight:</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 Fat</a:t>
            </a:r>
          </a:p>
          <a:p>
            <a:r>
              <a:rPr lang="en-US" sz="1200" b="0" kern="1200" dirty="0" smtClean="0">
                <a:solidFill>
                  <a:schemeClr val="tx1"/>
                </a:solidFill>
                <a:latin typeface="+mn-lt"/>
                <a:ea typeface="+mn-ea"/>
                <a:cs typeface="+mn-cs"/>
              </a:rPr>
              <a:t> Fatness</a:t>
            </a:r>
          </a:p>
          <a:p>
            <a:r>
              <a:rPr lang="en-US" sz="1200" b="0" kern="1200" dirty="0" smtClean="0">
                <a:solidFill>
                  <a:schemeClr val="tx1"/>
                </a:solidFill>
                <a:latin typeface="+mn-lt"/>
                <a:ea typeface="+mn-ea"/>
                <a:cs typeface="+mn-cs"/>
              </a:rPr>
              <a:t> Excess fat</a:t>
            </a:r>
          </a:p>
          <a:p>
            <a:r>
              <a:rPr lang="en-US" sz="1200" b="0" kern="1200" dirty="0" smtClean="0">
                <a:solidFill>
                  <a:schemeClr val="tx1"/>
                </a:solidFill>
                <a:latin typeface="+mn-lt"/>
                <a:ea typeface="+mn-ea"/>
                <a:cs typeface="+mn-cs"/>
              </a:rPr>
              <a:t> Unhealthy BMI</a:t>
            </a:r>
          </a:p>
          <a:p>
            <a:r>
              <a:rPr lang="en-US" sz="1200" b="0" kern="1200" dirty="0" smtClean="0">
                <a:solidFill>
                  <a:schemeClr val="tx1"/>
                </a:solidFill>
                <a:latin typeface="+mn-lt"/>
                <a:ea typeface="+mn-ea"/>
                <a:cs typeface="+mn-cs"/>
              </a:rPr>
              <a:t> Large size</a:t>
            </a:r>
          </a:p>
          <a:p>
            <a:r>
              <a:rPr lang="en-US" sz="1200" b="0" kern="1200" dirty="0" smtClean="0">
                <a:solidFill>
                  <a:schemeClr val="tx1"/>
                </a:solidFill>
                <a:latin typeface="+mn-lt"/>
                <a:ea typeface="+mn-ea"/>
                <a:cs typeface="+mn-cs"/>
              </a:rPr>
              <a:t> Weight Problem</a:t>
            </a:r>
          </a:p>
          <a:p>
            <a:r>
              <a:rPr lang="en-US" sz="1200" b="0" kern="1200" dirty="0" smtClean="0">
                <a:solidFill>
                  <a:schemeClr val="tx1"/>
                </a:solidFill>
                <a:latin typeface="+mn-lt"/>
                <a:ea typeface="+mn-ea"/>
                <a:cs typeface="+mn-cs"/>
              </a:rPr>
              <a:t> Heaviness</a:t>
            </a:r>
          </a:p>
          <a:p>
            <a:r>
              <a:rPr lang="en-US" sz="1200" b="0" kern="1200" dirty="0" smtClean="0">
                <a:solidFill>
                  <a:schemeClr val="tx1"/>
                </a:solidFill>
                <a:latin typeface="+mn-lt"/>
                <a:ea typeface="+mn-ea"/>
                <a:cs typeface="+mn-cs"/>
              </a:rPr>
              <a:t> Obesity</a:t>
            </a:r>
          </a:p>
          <a:p>
            <a:r>
              <a:rPr lang="en-US" sz="1200" b="0" kern="1200" dirty="0" smtClean="0">
                <a:solidFill>
                  <a:schemeClr val="tx1"/>
                </a:solidFill>
                <a:latin typeface="+mn-lt"/>
                <a:ea typeface="+mn-ea"/>
                <a:cs typeface="+mn-cs"/>
              </a:rPr>
              <a:t> Morbidly Obese</a:t>
            </a:r>
          </a:p>
          <a:p>
            <a:r>
              <a:rPr lang="en-US" sz="1200" b="0" kern="1200" dirty="0" smtClean="0">
                <a:solidFill>
                  <a:schemeClr val="tx1"/>
                </a:solidFill>
                <a:latin typeface="+mn-lt"/>
                <a:ea typeface="+mn-ea"/>
                <a:cs typeface="+mn-cs"/>
              </a:rPr>
              <a:t> Extremely Obese</a:t>
            </a:r>
          </a:p>
          <a:p>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Puhl</a:t>
            </a:r>
            <a:r>
              <a:rPr lang="en-US" sz="1200" b="0" kern="1200" dirty="0" smtClean="0">
                <a:solidFill>
                  <a:schemeClr val="tx1"/>
                </a:solidFill>
                <a:latin typeface="+mn-lt"/>
                <a:ea typeface="+mn-ea"/>
                <a:cs typeface="+mn-cs"/>
              </a:rPr>
              <a:t> et al., Under Review A; B;  </a:t>
            </a:r>
            <a:r>
              <a:rPr lang="en-US" sz="1200" b="0" kern="1200" dirty="0" err="1" smtClean="0">
                <a:solidFill>
                  <a:schemeClr val="tx1"/>
                </a:solidFill>
                <a:latin typeface="+mn-lt"/>
                <a:ea typeface="+mn-ea"/>
                <a:cs typeface="+mn-cs"/>
              </a:rPr>
              <a:t>Wadden</a:t>
            </a:r>
            <a:r>
              <a:rPr lang="en-US" sz="1200" b="0" kern="1200" dirty="0" smtClean="0">
                <a:solidFill>
                  <a:schemeClr val="tx1"/>
                </a:solidFill>
                <a:latin typeface="+mn-lt"/>
                <a:ea typeface="+mn-ea"/>
                <a:cs typeface="+mn-cs"/>
              </a:rPr>
              <a:t> &amp; </a:t>
            </a:r>
            <a:r>
              <a:rPr lang="en-US" sz="1200" b="0" kern="1200" dirty="0" err="1" smtClean="0">
                <a:solidFill>
                  <a:schemeClr val="tx1"/>
                </a:solidFill>
                <a:latin typeface="+mn-lt"/>
                <a:ea typeface="+mn-ea"/>
                <a:cs typeface="+mn-cs"/>
              </a:rPr>
              <a:t>Didie</a:t>
            </a:r>
            <a:r>
              <a:rPr lang="en-US" sz="1200" b="0" kern="1200" dirty="0" smtClean="0">
                <a:solidFill>
                  <a:schemeClr val="tx1"/>
                </a:solidFill>
                <a:latin typeface="+mn-lt"/>
                <a:ea typeface="+mn-ea"/>
                <a:cs typeface="+mn-cs"/>
              </a:rPr>
              <a:t>, 2003</a:t>
            </a:r>
            <a:endParaRPr lang="en-US" dirty="0"/>
          </a:p>
        </p:txBody>
      </p:sp>
      <p:sp>
        <p:nvSpPr>
          <p:cNvPr id="4" name="Slide Number Placeholder 3"/>
          <p:cNvSpPr>
            <a:spLocks noGrp="1"/>
          </p:cNvSpPr>
          <p:nvPr>
            <p:ph type="sldNum" sz="quarter" idx="10"/>
          </p:nvPr>
        </p:nvSpPr>
        <p:spPr/>
        <p:txBody>
          <a:bodyPr/>
          <a:lstStyle/>
          <a:p>
            <a:fld id="{F3C630D8-EEB9-BE41-99F0-F816949FE446}" type="slidenum">
              <a:rPr lang="en-US" smtClean="0"/>
              <a:t>30</a:t>
            </a:fld>
            <a:endParaRPr lang="en-US"/>
          </a:p>
        </p:txBody>
      </p:sp>
    </p:spTree>
    <p:extLst>
      <p:ext uri="{BB962C8B-B14F-4D97-AF65-F5344CB8AC3E}">
        <p14:creationId xmlns:p14="http://schemas.microsoft.com/office/powerpoint/2010/main" val="3058589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Prior to initiating conversations about weight with your patients, you may want to ask them what terms they would prefer you use when referring to their weight. Here are some other examples of communication strategies to promote positive interactions:</a:t>
            </a:r>
          </a:p>
          <a:p>
            <a:r>
              <a:rPr lang="en-US" sz="1200" kern="1200" dirty="0" smtClean="0">
                <a:solidFill>
                  <a:schemeClr val="tx1"/>
                </a:solidFill>
                <a:latin typeface="+mn-lt"/>
                <a:ea typeface="+mn-ea"/>
                <a:cs typeface="+mn-cs"/>
              </a:rPr>
              <a:t>Instead of saying: </a:t>
            </a:r>
            <a:r>
              <a:rPr lang="en-US" sz="1200" i="1" kern="1200" dirty="0" smtClean="0">
                <a:solidFill>
                  <a:schemeClr val="tx1"/>
                </a:solidFill>
                <a:latin typeface="+mn-lt"/>
                <a:ea typeface="+mn-ea"/>
                <a:cs typeface="+mn-cs"/>
              </a:rPr>
              <a:t>“Mrs. Smith, we need to talk about your obesity.” </a:t>
            </a:r>
            <a:r>
              <a:rPr lang="en-US" sz="1200" i="0" kern="1200" dirty="0" smtClean="0">
                <a:solidFill>
                  <a:schemeClr val="tx1"/>
                </a:solidFill>
                <a:latin typeface="+mn-lt"/>
                <a:ea typeface="+mn-ea"/>
                <a:cs typeface="+mn-cs"/>
              </a:rPr>
              <a:t>Try asking: </a:t>
            </a:r>
            <a:r>
              <a:rPr lang="en-US" sz="1200" i="1" kern="1200" dirty="0" smtClean="0">
                <a:solidFill>
                  <a:schemeClr val="tx1"/>
                </a:solidFill>
                <a:latin typeface="+mn-lt"/>
                <a:ea typeface="+mn-ea"/>
                <a:cs typeface="+mn-cs"/>
              </a:rPr>
              <a:t>“Mrs. Smith, could we talk about your weight today?”</a:t>
            </a:r>
            <a:endParaRPr lang="en-US"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Instead of saying, </a:t>
            </a:r>
            <a:r>
              <a:rPr lang="en-US" sz="1200" i="1" kern="1200" dirty="0" smtClean="0">
                <a:solidFill>
                  <a:schemeClr val="tx1"/>
                </a:solidFill>
                <a:latin typeface="+mn-lt"/>
                <a:ea typeface="+mn-ea"/>
                <a:cs typeface="+mn-cs"/>
              </a:rPr>
              <a:t>“Mr. Johnson, you haven’t lost any weight. We need to discuss your weight problem.” </a:t>
            </a:r>
            <a:r>
              <a:rPr lang="en-US" sz="1200" i="0" kern="1200" dirty="0" smtClean="0">
                <a:solidFill>
                  <a:schemeClr val="tx1"/>
                </a:solidFill>
                <a:latin typeface="+mn-lt"/>
                <a:ea typeface="+mn-ea"/>
                <a:cs typeface="+mn-cs"/>
              </a:rPr>
              <a:t>Try asking: </a:t>
            </a:r>
            <a:r>
              <a:rPr lang="en-US" sz="1200" i="1" kern="1200" dirty="0" smtClean="0">
                <a:solidFill>
                  <a:schemeClr val="tx1"/>
                </a:solidFill>
                <a:latin typeface="+mn-lt"/>
                <a:ea typeface="+mn-ea"/>
                <a:cs typeface="+mn-cs"/>
              </a:rPr>
              <a:t>“Mr. Johnson, why don’t you tell me how you’re feeling about your weight at this time. What are your goals now?”</a:t>
            </a:r>
            <a:endParaRPr lang="en-US" dirty="0"/>
          </a:p>
        </p:txBody>
      </p:sp>
      <p:sp>
        <p:nvSpPr>
          <p:cNvPr id="4" name="Slide Number Placeholder 3"/>
          <p:cNvSpPr>
            <a:spLocks noGrp="1"/>
          </p:cNvSpPr>
          <p:nvPr>
            <p:ph type="sldNum" sz="quarter" idx="10"/>
          </p:nvPr>
        </p:nvSpPr>
        <p:spPr/>
        <p:txBody>
          <a:bodyPr/>
          <a:lstStyle/>
          <a:p>
            <a:fld id="{F3C630D8-EEB9-BE41-99F0-F816949FE446}" type="slidenum">
              <a:rPr lang="en-US" smtClean="0"/>
              <a:t>31</a:t>
            </a:fld>
            <a:endParaRPr lang="en-US"/>
          </a:p>
        </p:txBody>
      </p:sp>
    </p:spTree>
    <p:extLst>
      <p:ext uri="{BB962C8B-B14F-4D97-AF65-F5344CB8AC3E}">
        <p14:creationId xmlns:p14="http://schemas.microsoft.com/office/powerpoint/2010/main" val="3058589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Key Strategies: Reducing Bias in Clinical Practice</a:t>
            </a:r>
          </a:p>
          <a:p>
            <a:r>
              <a:rPr lang="en-US" sz="1200" kern="1200" dirty="0" smtClean="0">
                <a:solidFill>
                  <a:schemeClr val="tx1"/>
                </a:solidFill>
                <a:latin typeface="+mn-lt"/>
                <a:ea typeface="+mn-ea"/>
                <a:cs typeface="+mn-cs"/>
              </a:rPr>
              <a:t>Providers may not be aware of the ways in which they communicate weight bias to their patients. The following suggestions are </a:t>
            </a:r>
            <a:r>
              <a:rPr lang="en-US" sz="1200" b="1" kern="1200" dirty="0" smtClean="0">
                <a:solidFill>
                  <a:schemeClr val="tx1"/>
                </a:solidFill>
                <a:latin typeface="+mn-lt"/>
                <a:ea typeface="+mn-ea"/>
                <a:cs typeface="+mn-cs"/>
              </a:rPr>
              <a:t>important strategies</a:t>
            </a:r>
            <a:r>
              <a:rPr lang="en-US" sz="1200" b="0" kern="1200" dirty="0" smtClean="0">
                <a:solidFill>
                  <a:schemeClr val="tx1"/>
                </a:solidFill>
                <a:latin typeface="+mn-lt"/>
                <a:ea typeface="+mn-ea"/>
                <a:cs typeface="+mn-cs"/>
              </a:rPr>
              <a:t> for promoting sensitivity in patient-provider interactions and reducing weight bias.</a:t>
            </a:r>
          </a:p>
          <a:p>
            <a:r>
              <a:rPr lang="en-US" sz="1200" b="0" kern="1200" dirty="0" smtClean="0">
                <a:solidFill>
                  <a:schemeClr val="tx1"/>
                </a:solidFill>
                <a:latin typeface="+mn-lt"/>
                <a:ea typeface="+mn-ea"/>
                <a:cs typeface="+mn-cs"/>
              </a:rPr>
              <a:t>Consider that patients may have previously experienced bias from providers</a:t>
            </a:r>
          </a:p>
          <a:p>
            <a:r>
              <a:rPr lang="en-US" sz="1200" b="0" kern="1200" dirty="0" smtClean="0">
                <a:solidFill>
                  <a:schemeClr val="tx1"/>
                </a:solidFill>
                <a:latin typeface="+mn-lt"/>
                <a:ea typeface="+mn-ea"/>
                <a:cs typeface="+mn-cs"/>
              </a:rPr>
              <a:t>Recognize that being overweight is a product of many factors, some of which are outside of a patient’s control</a:t>
            </a:r>
          </a:p>
          <a:p>
            <a:r>
              <a:rPr lang="en-US" sz="1200" b="0" kern="1200" dirty="0" smtClean="0">
                <a:solidFill>
                  <a:schemeClr val="tx1"/>
                </a:solidFill>
                <a:latin typeface="+mn-lt"/>
                <a:ea typeface="+mn-ea"/>
                <a:cs typeface="+mn-cs"/>
              </a:rPr>
              <a:t>Explore all causes of the patient’s presenting problems, not just weight</a:t>
            </a:r>
          </a:p>
          <a:p>
            <a:r>
              <a:rPr lang="en-US" sz="1200" b="0" kern="1200" dirty="0" smtClean="0">
                <a:solidFill>
                  <a:schemeClr val="tx1"/>
                </a:solidFill>
                <a:latin typeface="+mn-lt"/>
                <a:ea typeface="+mn-ea"/>
                <a:cs typeface="+mn-cs"/>
              </a:rPr>
              <a:t>Recognize that many patients have tried to lose weight repeatedly</a:t>
            </a:r>
          </a:p>
          <a:p>
            <a:r>
              <a:rPr lang="en-US" sz="1200" b="0" kern="1200" dirty="0" smtClean="0">
                <a:solidFill>
                  <a:schemeClr val="tx1"/>
                </a:solidFill>
                <a:latin typeface="+mn-lt"/>
                <a:ea typeface="+mn-ea"/>
                <a:cs typeface="+mn-cs"/>
              </a:rPr>
              <a:t>Emphasize behavior changes with patients rather than focusing only on weight</a:t>
            </a:r>
          </a:p>
          <a:p>
            <a:r>
              <a:rPr lang="en-US" sz="1200" b="0" kern="1200" dirty="0" smtClean="0">
                <a:solidFill>
                  <a:schemeClr val="tx1"/>
                </a:solidFill>
                <a:latin typeface="+mn-lt"/>
                <a:ea typeface="+mn-ea"/>
                <a:cs typeface="+mn-cs"/>
              </a:rPr>
              <a:t>Acknowledge the difficulty of making lifestyle changes, and provide support</a:t>
            </a:r>
          </a:p>
          <a:p>
            <a:r>
              <a:rPr lang="en-US" sz="1200" b="0" kern="1200" dirty="0" smtClean="0">
                <a:solidFill>
                  <a:schemeClr val="tx1"/>
                </a:solidFill>
                <a:latin typeface="+mn-lt"/>
                <a:ea typeface="+mn-ea"/>
                <a:cs typeface="+mn-cs"/>
              </a:rPr>
              <a:t>Recognize that small weight losses can result in significant health gains</a:t>
            </a:r>
          </a:p>
          <a:p>
            <a:endParaRPr lang="en-US" dirty="0"/>
          </a:p>
        </p:txBody>
      </p:sp>
      <p:sp>
        <p:nvSpPr>
          <p:cNvPr id="4" name="Slide Number Placeholder 3"/>
          <p:cNvSpPr>
            <a:spLocks noGrp="1"/>
          </p:cNvSpPr>
          <p:nvPr>
            <p:ph type="sldNum" sz="quarter" idx="10"/>
          </p:nvPr>
        </p:nvSpPr>
        <p:spPr/>
        <p:txBody>
          <a:bodyPr/>
          <a:lstStyle/>
          <a:p>
            <a:fld id="{F3C630D8-EEB9-BE41-99F0-F816949FE446}" type="slidenum">
              <a:rPr lang="en-US" smtClean="0"/>
              <a:t>33</a:t>
            </a:fld>
            <a:endParaRPr lang="en-US"/>
          </a:p>
        </p:txBody>
      </p:sp>
    </p:spTree>
    <p:extLst>
      <p:ext uri="{BB962C8B-B14F-4D97-AF65-F5344CB8AC3E}">
        <p14:creationId xmlns:p14="http://schemas.microsoft.com/office/powerpoint/2010/main" val="12444677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Overview</a:t>
            </a:r>
          </a:p>
          <a:p>
            <a:r>
              <a:rPr lang="en-US" sz="1200" i="1" kern="1200" dirty="0" smtClean="0">
                <a:solidFill>
                  <a:schemeClr val="tx1"/>
                </a:solidFill>
                <a:latin typeface="+mn-lt"/>
                <a:ea typeface="+mn-ea"/>
                <a:cs typeface="+mn-cs"/>
              </a:rPr>
              <a:t>How can we change procedures to ensure that patients of all sizes receive thorough, respectful exams?</a:t>
            </a:r>
            <a:endParaRPr lang="en-US" sz="1200" i="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What factors should I keep in mind when purchasing equipment?</a:t>
            </a:r>
            <a:endParaRPr lang="en-US"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Only one in 11 physicians has a scale that goes over 350 pounds. That is just one example of how health care settings have not kept pace with the reality of a heavier population. With more than 68 percent of American adults overweight and about half of those obese, a practice setting that is not designed with large patients in mind is dangerously outmoded.</a:t>
            </a:r>
          </a:p>
          <a:p>
            <a:r>
              <a:rPr lang="en-US" sz="1200" i="0" kern="1200" dirty="0" smtClean="0">
                <a:solidFill>
                  <a:schemeClr val="tx1"/>
                </a:solidFill>
                <a:latin typeface="+mn-lt"/>
                <a:ea typeface="+mn-ea"/>
                <a:cs typeface="+mn-cs"/>
              </a:rPr>
              <a:t>Providing proper seating, medical equipment, and accommodations for obese patients is an ethical responsibility. The purpose of this section is to assist health care providers and office managers in providing safe and suitable environments for delivering healthcare to large patients.</a:t>
            </a:r>
          </a:p>
          <a:p>
            <a:r>
              <a:rPr lang="en-US" sz="1200" i="0" kern="1200" dirty="0" smtClean="0">
                <a:solidFill>
                  <a:schemeClr val="tx1"/>
                </a:solidFill>
                <a:latin typeface="+mn-lt"/>
                <a:ea typeface="+mn-ea"/>
                <a:cs typeface="+mn-cs"/>
              </a:rPr>
              <a:t> </a:t>
            </a:r>
          </a:p>
          <a:p>
            <a:r>
              <a:rPr lang="en-US" sz="1200" i="0" u="sng" kern="1200" dirty="0" smtClean="0">
                <a:solidFill>
                  <a:schemeClr val="tx1"/>
                </a:solidFill>
                <a:latin typeface="+mn-lt"/>
                <a:ea typeface="+mn-ea"/>
                <a:cs typeface="+mn-cs"/>
                <a:hlinkClick r:id="rId3"/>
              </a:rPr>
              <a:t>References:</a:t>
            </a:r>
          </a:p>
          <a:p>
            <a:r>
              <a:rPr lang="en-US" sz="1200" i="0" kern="1200" dirty="0" err="1" smtClean="0">
                <a:solidFill>
                  <a:schemeClr val="tx1"/>
                </a:solidFill>
                <a:latin typeface="+mn-lt"/>
                <a:ea typeface="+mn-ea"/>
                <a:cs typeface="+mn-cs"/>
              </a:rPr>
              <a:t>Flegal</a:t>
            </a:r>
            <a:r>
              <a:rPr lang="en-US" sz="1200" i="0" kern="1200" dirty="0" smtClean="0">
                <a:solidFill>
                  <a:schemeClr val="tx1"/>
                </a:solidFill>
                <a:latin typeface="+mn-lt"/>
                <a:ea typeface="+mn-ea"/>
                <a:cs typeface="+mn-cs"/>
              </a:rPr>
              <a:t> KM, Carroll MD, Ogden CL, Curtin LR. Prevalence and trends in obesity among U.S. adults, 1999-2008. </a:t>
            </a:r>
            <a:r>
              <a:rPr lang="en-US" sz="1200" i="1" kern="1200" dirty="0" smtClean="0">
                <a:solidFill>
                  <a:schemeClr val="tx1"/>
                </a:solidFill>
                <a:latin typeface="+mn-lt"/>
                <a:ea typeface="+mn-ea"/>
                <a:cs typeface="+mn-cs"/>
              </a:rPr>
              <a:t>JAMA.</a:t>
            </a:r>
            <a:r>
              <a:rPr lang="en-US" sz="1200" i="0" kern="1200" dirty="0" smtClean="0">
                <a:solidFill>
                  <a:schemeClr val="tx1"/>
                </a:solidFill>
                <a:latin typeface="+mn-lt"/>
                <a:ea typeface="+mn-ea"/>
                <a:cs typeface="+mn-cs"/>
              </a:rPr>
              <a:t> 2010;303(3):235-41.</a:t>
            </a:r>
            <a:endParaRPr lang="en-US" dirty="0"/>
          </a:p>
        </p:txBody>
      </p:sp>
      <p:sp>
        <p:nvSpPr>
          <p:cNvPr id="4" name="Slide Number Placeholder 3"/>
          <p:cNvSpPr>
            <a:spLocks noGrp="1"/>
          </p:cNvSpPr>
          <p:nvPr>
            <p:ph type="sldNum" sz="quarter" idx="10"/>
          </p:nvPr>
        </p:nvSpPr>
        <p:spPr/>
        <p:txBody>
          <a:bodyPr/>
          <a:lstStyle/>
          <a:p>
            <a:fld id="{F3C630D8-EEB9-BE41-99F0-F816949FE446}" type="slidenum">
              <a:rPr lang="en-US" smtClean="0"/>
              <a:t>34</a:t>
            </a:fld>
            <a:endParaRPr lang="en-US"/>
          </a:p>
        </p:txBody>
      </p:sp>
    </p:spTree>
    <p:extLst>
      <p:ext uri="{BB962C8B-B14F-4D97-AF65-F5344CB8AC3E}">
        <p14:creationId xmlns:p14="http://schemas.microsoft.com/office/powerpoint/2010/main" val="1688660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85372" indent="-302066">
              <a:defRPr>
                <a:solidFill>
                  <a:schemeClr val="tx1"/>
                </a:solidFill>
                <a:latin typeface="Verdana" charset="0"/>
                <a:ea typeface="ＭＳ Ｐゴシック" charset="0"/>
              </a:defRPr>
            </a:lvl2pPr>
            <a:lvl3pPr marL="1208265" indent="-241653">
              <a:defRPr>
                <a:solidFill>
                  <a:schemeClr val="tx1"/>
                </a:solidFill>
                <a:latin typeface="Verdana" charset="0"/>
                <a:ea typeface="ＭＳ Ｐゴシック" charset="0"/>
              </a:defRPr>
            </a:lvl3pPr>
            <a:lvl4pPr marL="1691571" indent="-241653">
              <a:defRPr>
                <a:solidFill>
                  <a:schemeClr val="tx1"/>
                </a:solidFill>
                <a:latin typeface="Verdana" charset="0"/>
                <a:ea typeface="ＭＳ Ｐゴシック" charset="0"/>
              </a:defRPr>
            </a:lvl4pPr>
            <a:lvl5pPr marL="2174878" indent="-241653">
              <a:defRPr>
                <a:solidFill>
                  <a:schemeClr val="tx1"/>
                </a:solidFill>
                <a:latin typeface="Verdana" charset="0"/>
                <a:ea typeface="ＭＳ Ｐゴシック" charset="0"/>
              </a:defRPr>
            </a:lvl5pPr>
            <a:lvl6pPr marL="2658184" indent="-241653" eaLnBrk="0" fontAlgn="base" hangingPunct="0">
              <a:spcBef>
                <a:spcPct val="0"/>
              </a:spcBef>
              <a:spcAft>
                <a:spcPct val="0"/>
              </a:spcAft>
              <a:defRPr>
                <a:solidFill>
                  <a:schemeClr val="tx1"/>
                </a:solidFill>
                <a:latin typeface="Verdana" charset="0"/>
                <a:ea typeface="ＭＳ Ｐゴシック" charset="0"/>
              </a:defRPr>
            </a:lvl6pPr>
            <a:lvl7pPr marL="3141490" indent="-241653" eaLnBrk="0" fontAlgn="base" hangingPunct="0">
              <a:spcBef>
                <a:spcPct val="0"/>
              </a:spcBef>
              <a:spcAft>
                <a:spcPct val="0"/>
              </a:spcAft>
              <a:defRPr>
                <a:solidFill>
                  <a:schemeClr val="tx1"/>
                </a:solidFill>
                <a:latin typeface="Verdana" charset="0"/>
                <a:ea typeface="ＭＳ Ｐゴシック" charset="0"/>
              </a:defRPr>
            </a:lvl7pPr>
            <a:lvl8pPr marL="3624796" indent="-241653" eaLnBrk="0" fontAlgn="base" hangingPunct="0">
              <a:spcBef>
                <a:spcPct val="0"/>
              </a:spcBef>
              <a:spcAft>
                <a:spcPct val="0"/>
              </a:spcAft>
              <a:defRPr>
                <a:solidFill>
                  <a:schemeClr val="tx1"/>
                </a:solidFill>
                <a:latin typeface="Verdana" charset="0"/>
                <a:ea typeface="ＭＳ Ｐゴシック" charset="0"/>
              </a:defRPr>
            </a:lvl8pPr>
            <a:lvl9pPr marL="4108102" indent="-241653" eaLnBrk="0" fontAlgn="base" hangingPunct="0">
              <a:spcBef>
                <a:spcPct val="0"/>
              </a:spcBef>
              <a:spcAft>
                <a:spcPct val="0"/>
              </a:spcAft>
              <a:defRPr>
                <a:solidFill>
                  <a:schemeClr val="tx1"/>
                </a:solidFill>
                <a:latin typeface="Verdana" charset="0"/>
                <a:ea typeface="ＭＳ Ｐゴシック" charset="0"/>
              </a:defRPr>
            </a:lvl9pPr>
          </a:lstStyle>
          <a:p>
            <a:fld id="{90B599A1-E2D8-9240-8F49-EA14FF95B2D0}" type="slidenum">
              <a:rPr lang="en-US"/>
              <a:pPr/>
              <a:t>6</a:t>
            </a:fld>
            <a:endParaRPr lang="en-US"/>
          </a:p>
        </p:txBody>
      </p:sp>
    </p:spTree>
    <p:extLst>
      <p:ext uri="{BB962C8B-B14F-4D97-AF65-F5344CB8AC3E}">
        <p14:creationId xmlns:p14="http://schemas.microsoft.com/office/powerpoint/2010/main" val="5678856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630D8-EEB9-BE41-99F0-F816949FE446}" type="slidenum">
              <a:rPr lang="en-US" smtClean="0"/>
              <a:t>35</a:t>
            </a:fld>
            <a:endParaRPr lang="en-US"/>
          </a:p>
        </p:txBody>
      </p:sp>
    </p:spTree>
    <p:extLst>
      <p:ext uri="{BB962C8B-B14F-4D97-AF65-F5344CB8AC3E}">
        <p14:creationId xmlns:p14="http://schemas.microsoft.com/office/powerpoint/2010/main" val="16886604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630D8-EEB9-BE41-99F0-F816949FE446}" type="slidenum">
              <a:rPr lang="en-US" smtClean="0"/>
              <a:t>36</a:t>
            </a:fld>
            <a:endParaRPr lang="en-US"/>
          </a:p>
        </p:txBody>
      </p:sp>
    </p:spTree>
    <p:extLst>
      <p:ext uri="{BB962C8B-B14F-4D97-AF65-F5344CB8AC3E}">
        <p14:creationId xmlns:p14="http://schemas.microsoft.com/office/powerpoint/2010/main" val="16886604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If critically ill patients are lying flat, they might not have the strength to move their chest walls.</a:t>
            </a:r>
          </a:p>
          <a:p>
            <a:r>
              <a:rPr lang="en-US" sz="1200" b="0" i="0" u="none" strike="noStrike" kern="1200" baseline="0" dirty="0" smtClean="0">
                <a:solidFill>
                  <a:schemeClr val="tx1"/>
                </a:solidFill>
                <a:latin typeface="+mn-lt"/>
                <a:ea typeface="+mn-ea"/>
                <a:cs typeface="+mn-cs"/>
              </a:rPr>
              <a:t>Obesity can also lead to reduced lung volume — including total lung capacity — functional residual capacity, and vital</a:t>
            </a:r>
          </a:p>
          <a:p>
            <a:r>
              <a:rPr lang="en-US" sz="1200" b="0" i="0" u="none" strike="noStrike" kern="1200" baseline="0" dirty="0" smtClean="0">
                <a:solidFill>
                  <a:schemeClr val="tx1"/>
                </a:solidFill>
                <a:latin typeface="+mn-lt"/>
                <a:ea typeface="+mn-ea"/>
                <a:cs typeface="+mn-cs"/>
              </a:rPr>
              <a:t>capacity.</a:t>
            </a:r>
          </a:p>
          <a:p>
            <a:r>
              <a:rPr lang="en-US" sz="1200" b="0" i="0" u="none" strike="noStrike" kern="1200" baseline="0" dirty="0" smtClean="0">
                <a:solidFill>
                  <a:schemeClr val="tx1"/>
                </a:solidFill>
                <a:latin typeface="+mn-lt"/>
                <a:ea typeface="+mn-ea"/>
                <a:cs typeface="+mn-cs"/>
              </a:rPr>
              <a:t>Collectively, these anatomic changes can lead to hypoxemia, hypercarbia, and rapid desaturation during intubation, Dr.</a:t>
            </a:r>
          </a:p>
          <a:p>
            <a:r>
              <a:rPr lang="en-US" sz="1200" b="0" i="0" u="none" strike="noStrike" kern="1200" baseline="0" dirty="0" err="1" smtClean="0">
                <a:solidFill>
                  <a:schemeClr val="tx1"/>
                </a:solidFill>
                <a:latin typeface="+mn-lt"/>
                <a:ea typeface="+mn-ea"/>
                <a:cs typeface="+mn-cs"/>
              </a:rPr>
              <a:t>Mallemat</a:t>
            </a:r>
            <a:r>
              <a:rPr lang="en-US" sz="1200" b="0" i="0" u="none" strike="noStrike" kern="1200" baseline="0" dirty="0" smtClean="0">
                <a:solidFill>
                  <a:schemeClr val="tx1"/>
                </a:solidFill>
                <a:latin typeface="+mn-lt"/>
                <a:ea typeface="+mn-ea"/>
                <a:cs typeface="+mn-cs"/>
              </a:rPr>
              <a:t> noted.</a:t>
            </a:r>
          </a:p>
          <a:p>
            <a:r>
              <a:rPr lang="en-US" sz="1200" b="0" i="0" u="none" strike="noStrike" kern="1200" baseline="0" dirty="0" smtClean="0">
                <a:solidFill>
                  <a:schemeClr val="tx1"/>
                </a:solidFill>
                <a:latin typeface="+mn-lt"/>
                <a:ea typeface="+mn-ea"/>
                <a:cs typeface="+mn-cs"/>
              </a:rPr>
              <a:t>Critically ill obese patients can also have compromised circulation, resulting from increased pulmonary hypertension, left</a:t>
            </a:r>
          </a:p>
          <a:p>
            <a:r>
              <a:rPr lang="en-US" sz="1200" b="0" i="0" u="none" strike="noStrike" kern="1200" baseline="0" dirty="0" smtClean="0">
                <a:solidFill>
                  <a:schemeClr val="tx1"/>
                </a:solidFill>
                <a:latin typeface="+mn-lt"/>
                <a:ea typeface="+mn-ea"/>
                <a:cs typeface="+mn-cs"/>
              </a:rPr>
              <a:t>ventricular hypertrophy, or right or left ventricular dysfunction.</a:t>
            </a:r>
          </a:p>
          <a:p>
            <a:r>
              <a:rPr lang="en-US" sz="1200" b="0" i="0" u="none" strike="noStrike" kern="1200" baseline="0" dirty="0" smtClean="0">
                <a:solidFill>
                  <a:schemeClr val="tx1"/>
                </a:solidFill>
                <a:latin typeface="+mn-lt"/>
                <a:ea typeface="+mn-ea"/>
                <a:cs typeface="+mn-cs"/>
              </a:rPr>
              <a:t>In addition, intra-abdominal pressure and lower esophageal sphincter relaxation can increase aspiration risk.</a:t>
            </a:r>
            <a:endParaRPr lang="en-US" dirty="0"/>
          </a:p>
        </p:txBody>
      </p:sp>
      <p:sp>
        <p:nvSpPr>
          <p:cNvPr id="4" name="Slide Number Placeholder 3"/>
          <p:cNvSpPr>
            <a:spLocks noGrp="1"/>
          </p:cNvSpPr>
          <p:nvPr>
            <p:ph type="sldNum" sz="quarter" idx="10"/>
          </p:nvPr>
        </p:nvSpPr>
        <p:spPr/>
        <p:txBody>
          <a:bodyPr/>
          <a:lstStyle/>
          <a:p>
            <a:fld id="{F3C630D8-EEB9-BE41-99F0-F816949FE446}" type="slidenum">
              <a:rPr lang="en-US" smtClean="0"/>
              <a:t>37</a:t>
            </a:fld>
            <a:endParaRPr lang="en-US"/>
          </a:p>
        </p:txBody>
      </p:sp>
    </p:spTree>
    <p:extLst>
      <p:ext uri="{BB962C8B-B14F-4D97-AF65-F5344CB8AC3E}">
        <p14:creationId xmlns:p14="http://schemas.microsoft.com/office/powerpoint/2010/main" val="26455306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counter the increased risk of vomiting and aspiration faced by a critically ill obese patient lying in the supine position,</a:t>
            </a:r>
          </a:p>
          <a:p>
            <a:r>
              <a:rPr lang="en-US" sz="1200" b="0" i="0" u="none" strike="noStrike" kern="1200" baseline="0" dirty="0" smtClean="0">
                <a:solidFill>
                  <a:schemeClr val="tx1"/>
                </a:solidFill>
                <a:latin typeface="+mn-lt"/>
                <a:ea typeface="+mn-ea"/>
                <a:cs typeface="+mn-cs"/>
              </a:rPr>
              <a:t>the head of the bed should be elevated 30 and 45 degrees</a:t>
            </a:r>
            <a:endParaRPr lang="en-US" dirty="0"/>
          </a:p>
        </p:txBody>
      </p:sp>
      <p:sp>
        <p:nvSpPr>
          <p:cNvPr id="4" name="Slide Number Placeholder 3"/>
          <p:cNvSpPr>
            <a:spLocks noGrp="1"/>
          </p:cNvSpPr>
          <p:nvPr>
            <p:ph type="sldNum" sz="quarter" idx="10"/>
          </p:nvPr>
        </p:nvSpPr>
        <p:spPr/>
        <p:txBody>
          <a:bodyPr/>
          <a:lstStyle/>
          <a:p>
            <a:fld id="{F3C630D8-EEB9-BE41-99F0-F816949FE446}" type="slidenum">
              <a:rPr lang="en-US" smtClean="0"/>
              <a:t>38</a:t>
            </a:fld>
            <a:endParaRPr lang="en-US"/>
          </a:p>
        </p:txBody>
      </p:sp>
    </p:spTree>
    <p:extLst>
      <p:ext uri="{BB962C8B-B14F-4D97-AF65-F5344CB8AC3E}">
        <p14:creationId xmlns:p14="http://schemas.microsoft.com/office/powerpoint/2010/main" val="26455306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Once the patient is identified as “At risk of overweight” or “overweight”, printed food and activities diaries, patient information sheets on variety of topics, such as, food-guide pyramid, deciphering food labels, healthy snacking, dietary fiber, aerobic exercise and resistance training can be used to support behavior change and facilitate patient education.</a:t>
            </a: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C84822-950B-4D12-B498-C403A948EBD0}" type="slidenum">
              <a:rPr lang="en-US">
                <a:cs typeface="Arial" charset="0"/>
              </a:rPr>
              <a:pPr fontAlgn="base">
                <a:spcBef>
                  <a:spcPct val="0"/>
                </a:spcBef>
                <a:spcAft>
                  <a:spcPct val="0"/>
                </a:spcAft>
              </a:pPr>
              <a:t>42</a:t>
            </a:fld>
            <a:endParaRPr lang="en-US">
              <a:cs typeface="Arial" charset="0"/>
            </a:endParaRPr>
          </a:p>
        </p:txBody>
      </p:sp>
    </p:spTree>
    <p:extLst>
      <p:ext uri="{BB962C8B-B14F-4D97-AF65-F5344CB8AC3E}">
        <p14:creationId xmlns:p14="http://schemas.microsoft.com/office/powerpoint/2010/main" val="93480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85372" indent="-302066">
              <a:defRPr>
                <a:solidFill>
                  <a:schemeClr val="tx1"/>
                </a:solidFill>
                <a:latin typeface="Verdana" charset="0"/>
                <a:ea typeface="ＭＳ Ｐゴシック" charset="0"/>
              </a:defRPr>
            </a:lvl2pPr>
            <a:lvl3pPr marL="1208265" indent="-241653">
              <a:defRPr>
                <a:solidFill>
                  <a:schemeClr val="tx1"/>
                </a:solidFill>
                <a:latin typeface="Verdana" charset="0"/>
                <a:ea typeface="ＭＳ Ｐゴシック" charset="0"/>
              </a:defRPr>
            </a:lvl3pPr>
            <a:lvl4pPr marL="1691571" indent="-241653">
              <a:defRPr>
                <a:solidFill>
                  <a:schemeClr val="tx1"/>
                </a:solidFill>
                <a:latin typeface="Verdana" charset="0"/>
                <a:ea typeface="ＭＳ Ｐゴシック" charset="0"/>
              </a:defRPr>
            </a:lvl4pPr>
            <a:lvl5pPr marL="2174878" indent="-241653">
              <a:defRPr>
                <a:solidFill>
                  <a:schemeClr val="tx1"/>
                </a:solidFill>
                <a:latin typeface="Verdana" charset="0"/>
                <a:ea typeface="ＭＳ Ｐゴシック" charset="0"/>
              </a:defRPr>
            </a:lvl5pPr>
            <a:lvl6pPr marL="2658184" indent="-241653" eaLnBrk="0" fontAlgn="base" hangingPunct="0">
              <a:spcBef>
                <a:spcPct val="0"/>
              </a:spcBef>
              <a:spcAft>
                <a:spcPct val="0"/>
              </a:spcAft>
              <a:defRPr>
                <a:solidFill>
                  <a:schemeClr val="tx1"/>
                </a:solidFill>
                <a:latin typeface="Verdana" charset="0"/>
                <a:ea typeface="ＭＳ Ｐゴシック" charset="0"/>
              </a:defRPr>
            </a:lvl6pPr>
            <a:lvl7pPr marL="3141490" indent="-241653" eaLnBrk="0" fontAlgn="base" hangingPunct="0">
              <a:spcBef>
                <a:spcPct val="0"/>
              </a:spcBef>
              <a:spcAft>
                <a:spcPct val="0"/>
              </a:spcAft>
              <a:defRPr>
                <a:solidFill>
                  <a:schemeClr val="tx1"/>
                </a:solidFill>
                <a:latin typeface="Verdana" charset="0"/>
                <a:ea typeface="ＭＳ Ｐゴシック" charset="0"/>
              </a:defRPr>
            </a:lvl7pPr>
            <a:lvl8pPr marL="3624796" indent="-241653" eaLnBrk="0" fontAlgn="base" hangingPunct="0">
              <a:spcBef>
                <a:spcPct val="0"/>
              </a:spcBef>
              <a:spcAft>
                <a:spcPct val="0"/>
              </a:spcAft>
              <a:defRPr>
                <a:solidFill>
                  <a:schemeClr val="tx1"/>
                </a:solidFill>
                <a:latin typeface="Verdana" charset="0"/>
                <a:ea typeface="ＭＳ Ｐゴシック" charset="0"/>
              </a:defRPr>
            </a:lvl8pPr>
            <a:lvl9pPr marL="4108102" indent="-241653" eaLnBrk="0" fontAlgn="base" hangingPunct="0">
              <a:spcBef>
                <a:spcPct val="0"/>
              </a:spcBef>
              <a:spcAft>
                <a:spcPct val="0"/>
              </a:spcAft>
              <a:defRPr>
                <a:solidFill>
                  <a:schemeClr val="tx1"/>
                </a:solidFill>
                <a:latin typeface="Verdana" charset="0"/>
                <a:ea typeface="ＭＳ Ｐゴシック" charset="0"/>
              </a:defRPr>
            </a:lvl9pPr>
          </a:lstStyle>
          <a:p>
            <a:fld id="{E01B788D-41C4-764B-A4CA-ECF8AC4D7848}" type="slidenum">
              <a:rPr lang="en-US"/>
              <a:pPr/>
              <a:t>7</a:t>
            </a:fld>
            <a:endParaRPr lang="en-US"/>
          </a:p>
        </p:txBody>
      </p:sp>
    </p:spTree>
    <p:extLst>
      <p:ext uri="{BB962C8B-B14F-4D97-AF65-F5344CB8AC3E}">
        <p14:creationId xmlns:p14="http://schemas.microsoft.com/office/powerpoint/2010/main" val="3455047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85372" indent="-302066">
              <a:defRPr>
                <a:solidFill>
                  <a:schemeClr val="tx1"/>
                </a:solidFill>
                <a:latin typeface="Verdana" charset="0"/>
                <a:ea typeface="ＭＳ Ｐゴシック" charset="0"/>
              </a:defRPr>
            </a:lvl2pPr>
            <a:lvl3pPr marL="1208265" indent="-241653">
              <a:defRPr>
                <a:solidFill>
                  <a:schemeClr val="tx1"/>
                </a:solidFill>
                <a:latin typeface="Verdana" charset="0"/>
                <a:ea typeface="ＭＳ Ｐゴシック" charset="0"/>
              </a:defRPr>
            </a:lvl3pPr>
            <a:lvl4pPr marL="1691571" indent="-241653">
              <a:defRPr>
                <a:solidFill>
                  <a:schemeClr val="tx1"/>
                </a:solidFill>
                <a:latin typeface="Verdana" charset="0"/>
                <a:ea typeface="ＭＳ Ｐゴシック" charset="0"/>
              </a:defRPr>
            </a:lvl4pPr>
            <a:lvl5pPr marL="2174878" indent="-241653">
              <a:defRPr>
                <a:solidFill>
                  <a:schemeClr val="tx1"/>
                </a:solidFill>
                <a:latin typeface="Verdana" charset="0"/>
                <a:ea typeface="ＭＳ Ｐゴシック" charset="0"/>
              </a:defRPr>
            </a:lvl5pPr>
            <a:lvl6pPr marL="2658184" indent="-241653" eaLnBrk="0" fontAlgn="base" hangingPunct="0">
              <a:spcBef>
                <a:spcPct val="0"/>
              </a:spcBef>
              <a:spcAft>
                <a:spcPct val="0"/>
              </a:spcAft>
              <a:defRPr>
                <a:solidFill>
                  <a:schemeClr val="tx1"/>
                </a:solidFill>
                <a:latin typeface="Verdana" charset="0"/>
                <a:ea typeface="ＭＳ Ｐゴシック" charset="0"/>
              </a:defRPr>
            </a:lvl6pPr>
            <a:lvl7pPr marL="3141490" indent="-241653" eaLnBrk="0" fontAlgn="base" hangingPunct="0">
              <a:spcBef>
                <a:spcPct val="0"/>
              </a:spcBef>
              <a:spcAft>
                <a:spcPct val="0"/>
              </a:spcAft>
              <a:defRPr>
                <a:solidFill>
                  <a:schemeClr val="tx1"/>
                </a:solidFill>
                <a:latin typeface="Verdana" charset="0"/>
                <a:ea typeface="ＭＳ Ｐゴシック" charset="0"/>
              </a:defRPr>
            </a:lvl7pPr>
            <a:lvl8pPr marL="3624796" indent="-241653" eaLnBrk="0" fontAlgn="base" hangingPunct="0">
              <a:spcBef>
                <a:spcPct val="0"/>
              </a:spcBef>
              <a:spcAft>
                <a:spcPct val="0"/>
              </a:spcAft>
              <a:defRPr>
                <a:solidFill>
                  <a:schemeClr val="tx1"/>
                </a:solidFill>
                <a:latin typeface="Verdana" charset="0"/>
                <a:ea typeface="ＭＳ Ｐゴシック" charset="0"/>
              </a:defRPr>
            </a:lvl8pPr>
            <a:lvl9pPr marL="4108102" indent="-241653" eaLnBrk="0" fontAlgn="base" hangingPunct="0">
              <a:spcBef>
                <a:spcPct val="0"/>
              </a:spcBef>
              <a:spcAft>
                <a:spcPct val="0"/>
              </a:spcAft>
              <a:defRPr>
                <a:solidFill>
                  <a:schemeClr val="tx1"/>
                </a:solidFill>
                <a:latin typeface="Verdana" charset="0"/>
                <a:ea typeface="ＭＳ Ｐゴシック" charset="0"/>
              </a:defRPr>
            </a:lvl9pPr>
          </a:lstStyle>
          <a:p>
            <a:fld id="{A8F815C5-BA54-AA42-8940-304E534965EC}" type="slidenum">
              <a:rPr lang="en-US"/>
              <a:pPr/>
              <a:t>8</a:t>
            </a:fld>
            <a:endParaRPr lang="en-US"/>
          </a:p>
        </p:txBody>
      </p:sp>
    </p:spTree>
    <p:extLst>
      <p:ext uri="{BB962C8B-B14F-4D97-AF65-F5344CB8AC3E}">
        <p14:creationId xmlns:p14="http://schemas.microsoft.com/office/powerpoint/2010/main" val="3515842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85372" indent="-302066">
              <a:defRPr>
                <a:solidFill>
                  <a:schemeClr val="tx1"/>
                </a:solidFill>
                <a:latin typeface="Verdana" charset="0"/>
                <a:ea typeface="ＭＳ Ｐゴシック" charset="0"/>
              </a:defRPr>
            </a:lvl2pPr>
            <a:lvl3pPr marL="1208265" indent="-241653">
              <a:defRPr>
                <a:solidFill>
                  <a:schemeClr val="tx1"/>
                </a:solidFill>
                <a:latin typeface="Verdana" charset="0"/>
                <a:ea typeface="ＭＳ Ｐゴシック" charset="0"/>
              </a:defRPr>
            </a:lvl3pPr>
            <a:lvl4pPr marL="1691571" indent="-241653">
              <a:defRPr>
                <a:solidFill>
                  <a:schemeClr val="tx1"/>
                </a:solidFill>
                <a:latin typeface="Verdana" charset="0"/>
                <a:ea typeface="ＭＳ Ｐゴシック" charset="0"/>
              </a:defRPr>
            </a:lvl4pPr>
            <a:lvl5pPr marL="2174878" indent="-241653">
              <a:defRPr>
                <a:solidFill>
                  <a:schemeClr val="tx1"/>
                </a:solidFill>
                <a:latin typeface="Verdana" charset="0"/>
                <a:ea typeface="ＭＳ Ｐゴシック" charset="0"/>
              </a:defRPr>
            </a:lvl5pPr>
            <a:lvl6pPr marL="2658184" indent="-241653" eaLnBrk="0" fontAlgn="base" hangingPunct="0">
              <a:spcBef>
                <a:spcPct val="0"/>
              </a:spcBef>
              <a:spcAft>
                <a:spcPct val="0"/>
              </a:spcAft>
              <a:defRPr>
                <a:solidFill>
                  <a:schemeClr val="tx1"/>
                </a:solidFill>
                <a:latin typeface="Verdana" charset="0"/>
                <a:ea typeface="ＭＳ Ｐゴシック" charset="0"/>
              </a:defRPr>
            </a:lvl6pPr>
            <a:lvl7pPr marL="3141490" indent="-241653" eaLnBrk="0" fontAlgn="base" hangingPunct="0">
              <a:spcBef>
                <a:spcPct val="0"/>
              </a:spcBef>
              <a:spcAft>
                <a:spcPct val="0"/>
              </a:spcAft>
              <a:defRPr>
                <a:solidFill>
                  <a:schemeClr val="tx1"/>
                </a:solidFill>
                <a:latin typeface="Verdana" charset="0"/>
                <a:ea typeface="ＭＳ Ｐゴシック" charset="0"/>
              </a:defRPr>
            </a:lvl7pPr>
            <a:lvl8pPr marL="3624796" indent="-241653" eaLnBrk="0" fontAlgn="base" hangingPunct="0">
              <a:spcBef>
                <a:spcPct val="0"/>
              </a:spcBef>
              <a:spcAft>
                <a:spcPct val="0"/>
              </a:spcAft>
              <a:defRPr>
                <a:solidFill>
                  <a:schemeClr val="tx1"/>
                </a:solidFill>
                <a:latin typeface="Verdana" charset="0"/>
                <a:ea typeface="ＭＳ Ｐゴシック" charset="0"/>
              </a:defRPr>
            </a:lvl8pPr>
            <a:lvl9pPr marL="4108102" indent="-241653" eaLnBrk="0" fontAlgn="base" hangingPunct="0">
              <a:spcBef>
                <a:spcPct val="0"/>
              </a:spcBef>
              <a:spcAft>
                <a:spcPct val="0"/>
              </a:spcAft>
              <a:defRPr>
                <a:solidFill>
                  <a:schemeClr val="tx1"/>
                </a:solidFill>
                <a:latin typeface="Verdana" charset="0"/>
                <a:ea typeface="ＭＳ Ｐゴシック" charset="0"/>
              </a:defRPr>
            </a:lvl9pPr>
          </a:lstStyle>
          <a:p>
            <a:fld id="{EF5DF965-F0E2-7E48-B5F6-CD773A11E83F}" type="slidenum">
              <a:rPr lang="en-US"/>
              <a:pPr/>
              <a:t>9</a:t>
            </a:fld>
            <a:endParaRPr lang="en-US"/>
          </a:p>
        </p:txBody>
      </p:sp>
    </p:spTree>
    <p:extLst>
      <p:ext uri="{BB962C8B-B14F-4D97-AF65-F5344CB8AC3E}">
        <p14:creationId xmlns:p14="http://schemas.microsoft.com/office/powerpoint/2010/main" val="4047186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85372" indent="-302066">
              <a:defRPr>
                <a:solidFill>
                  <a:schemeClr val="tx1"/>
                </a:solidFill>
                <a:latin typeface="Verdana" charset="0"/>
                <a:ea typeface="ＭＳ Ｐゴシック" charset="0"/>
              </a:defRPr>
            </a:lvl2pPr>
            <a:lvl3pPr marL="1208265" indent="-241653">
              <a:defRPr>
                <a:solidFill>
                  <a:schemeClr val="tx1"/>
                </a:solidFill>
                <a:latin typeface="Verdana" charset="0"/>
                <a:ea typeface="ＭＳ Ｐゴシック" charset="0"/>
              </a:defRPr>
            </a:lvl3pPr>
            <a:lvl4pPr marL="1691571" indent="-241653">
              <a:defRPr>
                <a:solidFill>
                  <a:schemeClr val="tx1"/>
                </a:solidFill>
                <a:latin typeface="Verdana" charset="0"/>
                <a:ea typeface="ＭＳ Ｐゴシック" charset="0"/>
              </a:defRPr>
            </a:lvl4pPr>
            <a:lvl5pPr marL="2174878" indent="-241653">
              <a:defRPr>
                <a:solidFill>
                  <a:schemeClr val="tx1"/>
                </a:solidFill>
                <a:latin typeface="Verdana" charset="0"/>
                <a:ea typeface="ＭＳ Ｐゴシック" charset="0"/>
              </a:defRPr>
            </a:lvl5pPr>
            <a:lvl6pPr marL="2658184" indent="-241653" eaLnBrk="0" fontAlgn="base" hangingPunct="0">
              <a:spcBef>
                <a:spcPct val="0"/>
              </a:spcBef>
              <a:spcAft>
                <a:spcPct val="0"/>
              </a:spcAft>
              <a:defRPr>
                <a:solidFill>
                  <a:schemeClr val="tx1"/>
                </a:solidFill>
                <a:latin typeface="Verdana" charset="0"/>
                <a:ea typeface="ＭＳ Ｐゴシック" charset="0"/>
              </a:defRPr>
            </a:lvl6pPr>
            <a:lvl7pPr marL="3141490" indent="-241653" eaLnBrk="0" fontAlgn="base" hangingPunct="0">
              <a:spcBef>
                <a:spcPct val="0"/>
              </a:spcBef>
              <a:spcAft>
                <a:spcPct val="0"/>
              </a:spcAft>
              <a:defRPr>
                <a:solidFill>
                  <a:schemeClr val="tx1"/>
                </a:solidFill>
                <a:latin typeface="Verdana" charset="0"/>
                <a:ea typeface="ＭＳ Ｐゴシック" charset="0"/>
              </a:defRPr>
            </a:lvl7pPr>
            <a:lvl8pPr marL="3624796" indent="-241653" eaLnBrk="0" fontAlgn="base" hangingPunct="0">
              <a:spcBef>
                <a:spcPct val="0"/>
              </a:spcBef>
              <a:spcAft>
                <a:spcPct val="0"/>
              </a:spcAft>
              <a:defRPr>
                <a:solidFill>
                  <a:schemeClr val="tx1"/>
                </a:solidFill>
                <a:latin typeface="Verdana" charset="0"/>
                <a:ea typeface="ＭＳ Ｐゴシック" charset="0"/>
              </a:defRPr>
            </a:lvl8pPr>
            <a:lvl9pPr marL="4108102" indent="-241653" eaLnBrk="0" fontAlgn="base" hangingPunct="0">
              <a:spcBef>
                <a:spcPct val="0"/>
              </a:spcBef>
              <a:spcAft>
                <a:spcPct val="0"/>
              </a:spcAft>
              <a:defRPr>
                <a:solidFill>
                  <a:schemeClr val="tx1"/>
                </a:solidFill>
                <a:latin typeface="Verdana" charset="0"/>
                <a:ea typeface="ＭＳ Ｐゴシック" charset="0"/>
              </a:defRPr>
            </a:lvl9pPr>
          </a:lstStyle>
          <a:p>
            <a:fld id="{E7264D78-0362-2D41-8581-63FE813E825E}" type="slidenum">
              <a:rPr lang="en-US"/>
              <a:pPr/>
              <a:t>10</a:t>
            </a:fld>
            <a:endParaRPr lang="en-US"/>
          </a:p>
        </p:txBody>
      </p:sp>
    </p:spTree>
    <p:extLst>
      <p:ext uri="{BB962C8B-B14F-4D97-AF65-F5344CB8AC3E}">
        <p14:creationId xmlns:p14="http://schemas.microsoft.com/office/powerpoint/2010/main" val="4160303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85372" indent="-302066">
              <a:defRPr>
                <a:solidFill>
                  <a:schemeClr val="tx1"/>
                </a:solidFill>
                <a:latin typeface="Verdana" charset="0"/>
                <a:ea typeface="ＭＳ Ｐゴシック" charset="0"/>
              </a:defRPr>
            </a:lvl2pPr>
            <a:lvl3pPr marL="1208265" indent="-241653">
              <a:defRPr>
                <a:solidFill>
                  <a:schemeClr val="tx1"/>
                </a:solidFill>
                <a:latin typeface="Verdana" charset="0"/>
                <a:ea typeface="ＭＳ Ｐゴシック" charset="0"/>
              </a:defRPr>
            </a:lvl3pPr>
            <a:lvl4pPr marL="1691571" indent="-241653">
              <a:defRPr>
                <a:solidFill>
                  <a:schemeClr val="tx1"/>
                </a:solidFill>
                <a:latin typeface="Verdana" charset="0"/>
                <a:ea typeface="ＭＳ Ｐゴシック" charset="0"/>
              </a:defRPr>
            </a:lvl4pPr>
            <a:lvl5pPr marL="2174878" indent="-241653">
              <a:defRPr>
                <a:solidFill>
                  <a:schemeClr val="tx1"/>
                </a:solidFill>
                <a:latin typeface="Verdana" charset="0"/>
                <a:ea typeface="ＭＳ Ｐゴシック" charset="0"/>
              </a:defRPr>
            </a:lvl5pPr>
            <a:lvl6pPr marL="2658184" indent="-241653" eaLnBrk="0" fontAlgn="base" hangingPunct="0">
              <a:spcBef>
                <a:spcPct val="0"/>
              </a:spcBef>
              <a:spcAft>
                <a:spcPct val="0"/>
              </a:spcAft>
              <a:defRPr>
                <a:solidFill>
                  <a:schemeClr val="tx1"/>
                </a:solidFill>
                <a:latin typeface="Verdana" charset="0"/>
                <a:ea typeface="ＭＳ Ｐゴシック" charset="0"/>
              </a:defRPr>
            </a:lvl6pPr>
            <a:lvl7pPr marL="3141490" indent="-241653" eaLnBrk="0" fontAlgn="base" hangingPunct="0">
              <a:spcBef>
                <a:spcPct val="0"/>
              </a:spcBef>
              <a:spcAft>
                <a:spcPct val="0"/>
              </a:spcAft>
              <a:defRPr>
                <a:solidFill>
                  <a:schemeClr val="tx1"/>
                </a:solidFill>
                <a:latin typeface="Verdana" charset="0"/>
                <a:ea typeface="ＭＳ Ｐゴシック" charset="0"/>
              </a:defRPr>
            </a:lvl7pPr>
            <a:lvl8pPr marL="3624796" indent="-241653" eaLnBrk="0" fontAlgn="base" hangingPunct="0">
              <a:spcBef>
                <a:spcPct val="0"/>
              </a:spcBef>
              <a:spcAft>
                <a:spcPct val="0"/>
              </a:spcAft>
              <a:defRPr>
                <a:solidFill>
                  <a:schemeClr val="tx1"/>
                </a:solidFill>
                <a:latin typeface="Verdana" charset="0"/>
                <a:ea typeface="ＭＳ Ｐゴシック" charset="0"/>
              </a:defRPr>
            </a:lvl8pPr>
            <a:lvl9pPr marL="4108102" indent="-241653" eaLnBrk="0" fontAlgn="base" hangingPunct="0">
              <a:spcBef>
                <a:spcPct val="0"/>
              </a:spcBef>
              <a:spcAft>
                <a:spcPct val="0"/>
              </a:spcAft>
              <a:defRPr>
                <a:solidFill>
                  <a:schemeClr val="tx1"/>
                </a:solidFill>
                <a:latin typeface="Verdana" charset="0"/>
                <a:ea typeface="ＭＳ Ｐゴシック" charset="0"/>
              </a:defRPr>
            </a:lvl9pPr>
          </a:lstStyle>
          <a:p>
            <a:fld id="{7EA624DF-9F2D-6D48-8FAD-1E5751600C6F}" type="slidenum">
              <a:rPr lang="en-US"/>
              <a:pPr/>
              <a:t>11</a:t>
            </a:fld>
            <a:endParaRPr lang="en-US"/>
          </a:p>
        </p:txBody>
      </p:sp>
    </p:spTree>
    <p:extLst>
      <p:ext uri="{BB962C8B-B14F-4D97-AF65-F5344CB8AC3E}">
        <p14:creationId xmlns:p14="http://schemas.microsoft.com/office/powerpoint/2010/main" val="268534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85372" indent="-302066">
              <a:defRPr>
                <a:solidFill>
                  <a:schemeClr val="tx1"/>
                </a:solidFill>
                <a:latin typeface="Verdana" charset="0"/>
                <a:ea typeface="ＭＳ Ｐゴシック" charset="0"/>
              </a:defRPr>
            </a:lvl2pPr>
            <a:lvl3pPr marL="1208265" indent="-241653">
              <a:defRPr>
                <a:solidFill>
                  <a:schemeClr val="tx1"/>
                </a:solidFill>
                <a:latin typeface="Verdana" charset="0"/>
                <a:ea typeface="ＭＳ Ｐゴシック" charset="0"/>
              </a:defRPr>
            </a:lvl3pPr>
            <a:lvl4pPr marL="1691571" indent="-241653">
              <a:defRPr>
                <a:solidFill>
                  <a:schemeClr val="tx1"/>
                </a:solidFill>
                <a:latin typeface="Verdana" charset="0"/>
                <a:ea typeface="ＭＳ Ｐゴシック" charset="0"/>
              </a:defRPr>
            </a:lvl4pPr>
            <a:lvl5pPr marL="2174878" indent="-241653">
              <a:defRPr>
                <a:solidFill>
                  <a:schemeClr val="tx1"/>
                </a:solidFill>
                <a:latin typeface="Verdana" charset="0"/>
                <a:ea typeface="ＭＳ Ｐゴシック" charset="0"/>
              </a:defRPr>
            </a:lvl5pPr>
            <a:lvl6pPr marL="2658184" indent="-241653" eaLnBrk="0" fontAlgn="base" hangingPunct="0">
              <a:spcBef>
                <a:spcPct val="0"/>
              </a:spcBef>
              <a:spcAft>
                <a:spcPct val="0"/>
              </a:spcAft>
              <a:defRPr>
                <a:solidFill>
                  <a:schemeClr val="tx1"/>
                </a:solidFill>
                <a:latin typeface="Verdana" charset="0"/>
                <a:ea typeface="ＭＳ Ｐゴシック" charset="0"/>
              </a:defRPr>
            </a:lvl6pPr>
            <a:lvl7pPr marL="3141490" indent="-241653" eaLnBrk="0" fontAlgn="base" hangingPunct="0">
              <a:spcBef>
                <a:spcPct val="0"/>
              </a:spcBef>
              <a:spcAft>
                <a:spcPct val="0"/>
              </a:spcAft>
              <a:defRPr>
                <a:solidFill>
                  <a:schemeClr val="tx1"/>
                </a:solidFill>
                <a:latin typeface="Verdana" charset="0"/>
                <a:ea typeface="ＭＳ Ｐゴシック" charset="0"/>
              </a:defRPr>
            </a:lvl7pPr>
            <a:lvl8pPr marL="3624796" indent="-241653" eaLnBrk="0" fontAlgn="base" hangingPunct="0">
              <a:spcBef>
                <a:spcPct val="0"/>
              </a:spcBef>
              <a:spcAft>
                <a:spcPct val="0"/>
              </a:spcAft>
              <a:defRPr>
                <a:solidFill>
                  <a:schemeClr val="tx1"/>
                </a:solidFill>
                <a:latin typeface="Verdana" charset="0"/>
                <a:ea typeface="ＭＳ Ｐゴシック" charset="0"/>
              </a:defRPr>
            </a:lvl8pPr>
            <a:lvl9pPr marL="4108102" indent="-241653" eaLnBrk="0" fontAlgn="base" hangingPunct="0">
              <a:spcBef>
                <a:spcPct val="0"/>
              </a:spcBef>
              <a:spcAft>
                <a:spcPct val="0"/>
              </a:spcAft>
              <a:defRPr>
                <a:solidFill>
                  <a:schemeClr val="tx1"/>
                </a:solidFill>
                <a:latin typeface="Verdana" charset="0"/>
                <a:ea typeface="ＭＳ Ｐゴシック" charset="0"/>
              </a:defRPr>
            </a:lvl9pPr>
          </a:lstStyle>
          <a:p>
            <a:fld id="{F685F1BD-A933-4941-A99F-5ABD35D1F659}" type="slidenum">
              <a:rPr lang="en-US"/>
              <a:pPr/>
              <a:t>12</a:t>
            </a:fld>
            <a:endParaRPr lang="en-US"/>
          </a:p>
        </p:txBody>
      </p:sp>
    </p:spTree>
    <p:extLst>
      <p:ext uri="{BB962C8B-B14F-4D97-AF65-F5344CB8AC3E}">
        <p14:creationId xmlns:p14="http://schemas.microsoft.com/office/powerpoint/2010/main" val="18360136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914400"/>
            <a:ext cx="8686800" cy="1470025"/>
          </a:xfrm>
        </p:spPr>
        <p:txBody>
          <a:bodyPr anchor="b">
            <a:noAutofit/>
          </a:bodyPr>
          <a:lstStyle>
            <a:lvl1pPr>
              <a:defRPr sz="6000" b="0" cap="none" spc="0">
                <a:ln w="13970" cmpd="sng">
                  <a:solidFill>
                    <a:srgbClr val="FFFFFF"/>
                  </a:solidFill>
                  <a:prstDash val="solid"/>
                </a:ln>
                <a:solidFill>
                  <a:srgbClr val="FFFFFF"/>
                </a:solidFill>
                <a:effectLst>
                  <a:outerShdw blurRad="50800" dist="38100" dir="2700000" algn="tl" rotWithShape="0">
                    <a:prstClr val="black">
                      <a:alpha val="40000"/>
                    </a:prstClr>
                  </a:outerShdw>
                </a:effectLst>
                <a:latin typeface="Franklin Gothic Medium Cond" pitchFamily="34" charset="0"/>
                <a:cs typeface="Franklin Gothic Medium Cond"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33400" y="2895600"/>
            <a:ext cx="8001000" cy="1297215"/>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lvl1pPr marL="0" indent="0" algn="ctr">
              <a:buNone/>
              <a:defRPr sz="2400" b="1" cap="none" spc="0">
                <a:ln w="50800"/>
                <a:solidFill>
                  <a:schemeClr val="bg1">
                    <a:shade val="50000"/>
                  </a:schemeClr>
                </a:solidFill>
                <a:effectLst/>
                <a:latin typeface="Franklin Gothic Medium Cond" pitchFamily="34" charset="0"/>
                <a:cs typeface="Franklin Gothic Medium Con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July 7, 2006</a:t>
            </a:r>
            <a:endParaRPr lang="en-US"/>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a:p>
        </p:txBody>
      </p:sp>
      <p:pic>
        <p:nvPicPr>
          <p:cNvPr id="12" name="Picture 11" descr="RU Logo S-BG CMYK.gif"/>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810000" y="4648200"/>
            <a:ext cx="1447800" cy="732417"/>
          </a:xfrm>
          <a:prstGeom prst="rect">
            <a:avLst/>
          </a:prstGeom>
        </p:spPr>
      </p:pic>
    </p:spTree>
  </p:cSld>
  <p:clrMapOvr>
    <a:overrideClrMapping bg1="dk1" tx1="lt1" bg2="dk2" tx2="lt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w="13970" cmpd="sng">
                  <a:noFill/>
                  <a:prstDash val="solid"/>
                </a:ln>
                <a:solidFill>
                  <a:srgbClr val="002060"/>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July 7, 2006</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450E7-9E45-4944-9A54-F9A370595E19}"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July 7, 2006</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096000" y="6356350"/>
            <a:ext cx="762000" cy="365125"/>
          </a:xfrm>
        </p:spPr>
        <p:txBody>
          <a:bodyPr/>
          <a:lstStyle/>
          <a:p>
            <a:fld id="{F2070495-E212-45B5-AADE-3FC315AA0D86}" type="slidenum">
              <a:rPr lang="en-US" smtClean="0"/>
              <a:pPr/>
              <a:t>‹#›</a:t>
            </a:fld>
            <a:endParaRPr lang="en-US"/>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75071"/>
            <a:ext cx="8229600" cy="1139825"/>
          </a:xfrm>
        </p:spPr>
        <p:txBody>
          <a:bodyPr/>
          <a:lstStyle>
            <a:lvl1pPr>
              <a:defRPr>
                <a:ln w="13970" cmpd="sng">
                  <a:noFill/>
                  <a:prstDash val="solid"/>
                </a:ln>
                <a:solidFill>
                  <a:srgbClr val="002060"/>
                </a:solidFil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r>
              <a:rPr lang="en-US" smtClean="0"/>
              <a:t>July 7, 2006</a:t>
            </a: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E4218E9B-DF53-4E7C-82E6-2605F97AC9F1}" type="slidenum">
              <a:rPr lang="en-US"/>
              <a:pPr/>
              <a:t>‹#›</a:t>
            </a:fld>
            <a:endParaRPr lang="en-US"/>
          </a:p>
        </p:txBody>
      </p:sp>
    </p:spTree>
    <p:extLst>
      <p:ext uri="{BB962C8B-B14F-4D97-AF65-F5344CB8AC3E}">
        <p14:creationId xmlns:p14="http://schemas.microsoft.com/office/powerpoint/2010/main" val="76856876"/>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64798"/>
            <a:ext cx="8229600" cy="1139825"/>
          </a:xfrm>
        </p:spPr>
        <p:txBody>
          <a:bodyPr/>
          <a:lstStyle>
            <a:lvl1pPr>
              <a:defRPr>
                <a:ln w="13970" cmpd="sng">
                  <a:noFill/>
                  <a:prstDash val="solid"/>
                </a:ln>
                <a:solidFill>
                  <a:srgbClr val="002060"/>
                </a:solidFil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3"/>
          <p:cNvSpPr>
            <a:spLocks noGrp="1"/>
          </p:cNvSpPr>
          <p:nvPr>
            <p:ph type="dt" sz="half" idx="10"/>
          </p:nvPr>
        </p:nvSpPr>
        <p:spPr/>
        <p:txBody>
          <a:bodyPr/>
          <a:lstStyle>
            <a:lvl1pPr>
              <a:defRPr/>
            </a:lvl1pPr>
          </a:lstStyle>
          <a:p>
            <a:pPr>
              <a:defRPr/>
            </a:pPr>
            <a:endParaRPr lang="en-US"/>
          </a:p>
        </p:txBody>
      </p:sp>
      <p:sp>
        <p:nvSpPr>
          <p:cNvPr id="7" name="Footer Placeholder 9"/>
          <p:cNvSpPr>
            <a:spLocks noGrp="1"/>
          </p:cNvSpPr>
          <p:nvPr>
            <p:ph type="ftr" sz="quarter" idx="11"/>
          </p:nvPr>
        </p:nvSpPr>
        <p:spPr/>
        <p:txBody>
          <a:bodyPr/>
          <a:lstStyle>
            <a:lvl1pPr>
              <a:defRPr/>
            </a:lvl1pPr>
          </a:lstStyle>
          <a:p>
            <a:pPr>
              <a:defRPr/>
            </a:pPr>
            <a:endParaRPr lang="en-US"/>
          </a:p>
        </p:txBody>
      </p:sp>
      <p:sp>
        <p:nvSpPr>
          <p:cNvPr id="8" name="Slide Number Placeholder 21"/>
          <p:cNvSpPr>
            <a:spLocks noGrp="1"/>
          </p:cNvSpPr>
          <p:nvPr>
            <p:ph type="sldNum" sz="quarter" idx="12"/>
          </p:nvPr>
        </p:nvSpPr>
        <p:spPr/>
        <p:txBody>
          <a:bodyPr/>
          <a:lstStyle>
            <a:lvl1pPr>
              <a:defRPr/>
            </a:lvl1pPr>
          </a:lstStyle>
          <a:p>
            <a:fld id="{2C3569D4-5A83-FE42-A153-57450EBC8BD1}" type="slidenum">
              <a:rPr lang="en-US"/>
              <a:pPr/>
              <a:t>‹#›</a:t>
            </a:fld>
            <a:endParaRPr lang="en-US"/>
          </a:p>
        </p:txBody>
      </p:sp>
    </p:spTree>
    <p:extLst>
      <p:ext uri="{BB962C8B-B14F-4D97-AF65-F5344CB8AC3E}">
        <p14:creationId xmlns:p14="http://schemas.microsoft.com/office/powerpoint/2010/main" val="1574337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w="13970" cmpd="sng">
                  <a:noFill/>
                  <a:prstDash val="solid"/>
                </a:ln>
                <a:solidFill>
                  <a:srgbClr val="00206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July 7, 2006</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7A6476-447D-4A51-8F1B-FE54C60A2AD7}" type="slidenum">
              <a:rPr lang="en-US" smtClean="0"/>
              <a:pPr/>
              <a:t>‹#›</a:t>
            </a:fld>
            <a:endParaRPr lang="en-US"/>
          </a:p>
        </p:txBody>
      </p:sp>
      <p:sp>
        <p:nvSpPr>
          <p:cNvPr id="8" name="TextBox 7"/>
          <p:cNvSpPr txBox="1"/>
          <p:nvPr userDrawn="1"/>
        </p:nvSpPr>
        <p:spPr>
          <a:xfrm>
            <a:off x="5971337" y="-47952"/>
            <a:ext cx="3172663" cy="230832"/>
          </a:xfrm>
          <a:prstGeom prst="rect">
            <a:avLst/>
          </a:prstGeom>
          <a:noFill/>
        </p:spPr>
        <p:txBody>
          <a:bodyPr wrap="none" rtlCol="0">
            <a:spAutoFit/>
          </a:bodyPr>
          <a:lstStyle/>
          <a:p>
            <a:pPr algn="ctr"/>
            <a:r>
              <a:rPr lang="en-US" sz="900" dirty="0" smtClean="0"/>
              <a:t>Copyright 2015. Adarsh K. Gupta, DO, MS, FACOFP</a:t>
            </a:r>
            <a:endParaRPr lang="en-US" sz="900" dirty="0"/>
          </a:p>
        </p:txBody>
      </p:sp>
    </p:spTree>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838200"/>
            <a:ext cx="8686800" cy="1463040"/>
          </a:xfrm>
        </p:spPr>
        <p:txBody>
          <a:bodyPr anchor="b" anchorCtr="0">
            <a:noAutofit/>
          </a:bodyPr>
          <a:lstStyle>
            <a:lvl1pPr algn="ctr">
              <a:defRPr sz="6000" b="1" cap="none" baseline="0">
                <a:ln w="13970" cmpd="sng">
                  <a:noFill/>
                  <a:prstDash val="solid"/>
                </a:ln>
                <a:solidFill>
                  <a:srgbClr val="000099"/>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533400" y="2895600"/>
            <a:ext cx="8001000" cy="1234440"/>
          </a:xfrm>
        </p:spPr>
        <p:txBody>
          <a:bodyPr anchor="t">
            <a:normAutofit/>
          </a:bodyPr>
          <a:lstStyle>
            <a:lvl1pPr marL="0" indent="0" algn="ctr">
              <a:buNone/>
              <a:defRPr sz="2400" b="1" cap="none" spc="0">
                <a:ln w="1905"/>
                <a:solidFill>
                  <a:srgbClr val="800000"/>
                </a:solidFill>
                <a:effectLst>
                  <a:innerShdw blurRad="69850" dist="43180" dir="5400000">
                    <a:srgbClr val="000000">
                      <a:alpha val="65000"/>
                    </a:srgbClr>
                  </a:innerShdw>
                </a:effectLst>
                <a:latin typeface="Avenir Next Condensed Medium"/>
                <a:cs typeface="Avenir Next Condensed Medium"/>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July 7, 2006</a:t>
            </a:r>
            <a:endParaRPr lang="en-US"/>
          </a:p>
        </p:txBody>
      </p:sp>
      <p:sp>
        <p:nvSpPr>
          <p:cNvPr id="5" name="Footer Placeholder 4"/>
          <p:cNvSpPr>
            <a:spLocks noGrp="1"/>
          </p:cNvSpPr>
          <p:nvPr>
            <p:ph type="ftr" sz="quarter" idx="11"/>
          </p:nvPr>
        </p:nvSpPr>
        <p:spPr>
          <a:xfrm>
            <a:off x="5791200" y="6356350"/>
            <a:ext cx="2895600" cy="365125"/>
          </a:xfrm>
        </p:spPr>
        <p:txBody>
          <a:bodyPr/>
          <a:lstStyle/>
          <a:p>
            <a:endParaRPr lang="en-US"/>
          </a:p>
        </p:txBody>
      </p:sp>
      <p:pic>
        <p:nvPicPr>
          <p:cNvPr id="13" name="Picture 12" descr="RU Logo S-BG CMYK.gif"/>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810000" y="4648200"/>
            <a:ext cx="1447800" cy="732417"/>
          </a:xfrm>
          <a:prstGeom prst="rect">
            <a:avLst/>
          </a:prstGeom>
        </p:spPr>
      </p:pic>
    </p:spTree>
  </p:cSld>
  <p:clrMapOvr>
    <a:overrideClrMapping bg1="lt1" tx1="dk1" bg2="lt2" tx2="dk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w="13970" cmpd="sng">
                  <a:noFill/>
                  <a:prstDash val="solid"/>
                </a:ln>
                <a:solidFill>
                  <a:srgbClr val="00206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July 7, 2006</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95DA36-CA0C-45B0-A704-57D347821BC7}"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w="13970" cmpd="sng">
                  <a:noFill/>
                  <a:prstDash val="solid"/>
                </a:ln>
                <a:solidFill>
                  <a:srgbClr val="00206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July 7, 2006</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DA7897-638C-4984-935F-F9060FBFB579}"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w="13970" cmpd="sng">
                  <a:noFill/>
                  <a:prstDash val="solid"/>
                </a:ln>
                <a:solidFill>
                  <a:srgbClr val="002060"/>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July 7, 2006</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8500FB-D82D-4226-895D-96ED2ACCB8BD}"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July 7, 2006</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37CAD0-1B74-41C8-80A2-72EA0FE3B52F}"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n w="13970" cmpd="sng">
                  <a:noFill/>
                  <a:prstDash val="solid"/>
                </a:ln>
                <a:solidFill>
                  <a:srgbClr val="00206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July 7, 2006</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20DAEA-850A-4AA5-853C-88DF68B3537E}" type="slidenum">
              <a:rPr lang="en-US" smtClean="0"/>
              <a:pPr/>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5" name="Date Placeholder 4"/>
          <p:cNvSpPr>
            <a:spLocks noGrp="1"/>
          </p:cNvSpPr>
          <p:nvPr>
            <p:ph type="dt" sz="half" idx="10"/>
          </p:nvPr>
        </p:nvSpPr>
        <p:spPr/>
        <p:txBody>
          <a:bodyPr/>
          <a:lstStyle/>
          <a:p>
            <a:r>
              <a:rPr lang="en-US" smtClean="0"/>
              <a:t>July 7, 2006</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503101-329E-4359-A25D-3A97CEFA8CAF}" type="slidenum">
              <a:rPr lang="en-US" smtClean="0"/>
              <a:pPr/>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n w="13970" cmpd="sng">
                  <a:noFill/>
                  <a:prstDash val="solid"/>
                </a:ln>
                <a:solidFill>
                  <a:srgbClr val="002060"/>
                </a:solidFil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900189" y="6372238"/>
            <a:ext cx="760020" cy="365125"/>
          </a:xfrm>
          <a:prstGeom prst="rect">
            <a:avLst/>
          </a:prstGeom>
        </p:spPr>
        <p:txBody>
          <a:bodyPr vert="horz" lIns="91440" tIns="45720" rIns="91440" bIns="45720" rtlCol="0" anchor="ctr"/>
          <a:lstStyle>
            <a:lvl1pPr algn="l">
              <a:defRPr sz="1200">
                <a:solidFill>
                  <a:schemeClr val="tx2"/>
                </a:solidFill>
              </a:defRPr>
            </a:lvl1pPr>
          </a:lstStyle>
          <a:p>
            <a:r>
              <a:rPr lang="en-US" dirty="0" smtClean="0"/>
              <a:t>July 7, 2006</a:t>
            </a:r>
            <a:endParaRPr lang="en-US" dirty="0"/>
          </a:p>
        </p:txBody>
      </p:sp>
      <p:sp>
        <p:nvSpPr>
          <p:cNvPr id="5" name="Footer Placeholder 4"/>
          <p:cNvSpPr>
            <a:spLocks noGrp="1"/>
          </p:cNvSpPr>
          <p:nvPr>
            <p:ph type="ftr" sz="quarter" idx="3"/>
          </p:nvPr>
        </p:nvSpPr>
        <p:spPr>
          <a:xfrm>
            <a:off x="457201" y="6356350"/>
            <a:ext cx="7467598" cy="365125"/>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p:cNvSpPr>
            <a:spLocks noGrp="1"/>
          </p:cNvSpPr>
          <p:nvPr>
            <p:ph type="sldNum" sz="quarter" idx="4"/>
          </p:nvPr>
        </p:nvSpPr>
        <p:spPr>
          <a:xfrm>
            <a:off x="7440202" y="6356350"/>
            <a:ext cx="484597" cy="365125"/>
          </a:xfrm>
          <a:prstGeom prst="rect">
            <a:avLst/>
          </a:prstGeom>
        </p:spPr>
        <p:txBody>
          <a:bodyPr vert="horz" lIns="91440" tIns="45720" rIns="91440" bIns="45720" rtlCol="0" anchor="ctr"/>
          <a:lstStyle>
            <a:lvl1pPr algn="r">
              <a:defRPr sz="1200">
                <a:solidFill>
                  <a:schemeClr val="tx2"/>
                </a:solidFill>
              </a:defRPr>
            </a:lvl1pPr>
          </a:lstStyle>
          <a:p>
            <a:fld id="{1F82D686-0014-479B-BE1E-7760BAFEBF10}" type="slidenum">
              <a:rPr lang="en-US" smtClean="0"/>
              <a:pPr/>
              <a:t>‹#›</a:t>
            </a:fld>
            <a:endParaRPr lang="en-US"/>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RU Logo S-BG CMYK.gif"/>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7913062" y="6241228"/>
            <a:ext cx="1219200" cy="616772"/>
          </a:xfrm>
          <a:prstGeom prst="rect">
            <a:avLst/>
          </a:prstGeom>
        </p:spPr>
      </p:pic>
    </p:spTree>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75" r:id="rId12"/>
    <p:sldLayoutId id="2147483976" r:id="rId13"/>
  </p:sldLayoutIdLst>
  <p:transition>
    <p:fade thruBlk="1"/>
  </p:transition>
  <p:timing>
    <p:tnLst>
      <p:par>
        <p:cTn id="1" dur="indefinite" restart="never" nodeType="tmRoot"/>
      </p:par>
    </p:tnLst>
  </p:timing>
  <p:hf sldNum="0" hdr="0" ftr="0" dt="0"/>
  <p:txStyles>
    <p:titleStyle>
      <a:lvl1pPr algn="ctr" defTabSz="914400" rtl="0" eaLnBrk="1" latinLnBrk="0" hangingPunct="1">
        <a:spcBef>
          <a:spcPct val="0"/>
        </a:spcBef>
        <a:buNone/>
        <a:defRPr sz="4400" b="0" kern="1200" cap="none" spc="0">
          <a:ln w="13970" cmpd="sng">
            <a:noFill/>
            <a:prstDash val="solid"/>
          </a:ln>
          <a:solidFill>
            <a:srgbClr val="002060"/>
          </a:solidFill>
          <a:effectLst>
            <a:outerShdw blurRad="63500" dir="3600000" algn="tl" rotWithShape="0">
              <a:srgbClr val="000000">
                <a:alpha val="70000"/>
              </a:srgbClr>
            </a:outerShdw>
          </a:effectLst>
          <a:latin typeface="Franklin Gothic Medium Cond" pitchFamily="34" charset="0"/>
          <a:ea typeface="+mj-ea"/>
          <a:cs typeface="Franklin Gothic Medium Cond" pitchFamily="34" charset="0"/>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800" kern="1200">
          <a:solidFill>
            <a:schemeClr val="tx2"/>
          </a:solidFill>
          <a:latin typeface="Arial Narrow" pitchFamily="34" charset="0"/>
          <a:ea typeface="+mn-ea"/>
          <a:cs typeface="Arial Narrow" pitchFamily="34" charset="0"/>
        </a:defRPr>
      </a:lvl1pPr>
      <a:lvl2pPr marL="742950" indent="-285750" algn="l" defTabSz="914400" rtl="0" eaLnBrk="1" latinLnBrk="0" hangingPunct="1">
        <a:spcBef>
          <a:spcPct val="20000"/>
        </a:spcBef>
        <a:buClr>
          <a:schemeClr val="accent2"/>
        </a:buClr>
        <a:buSzPct val="85000"/>
        <a:buFont typeface="Courier New" pitchFamily="49" charset="0"/>
        <a:buChar char="o"/>
        <a:defRPr sz="2400" kern="1200">
          <a:solidFill>
            <a:schemeClr val="tx2"/>
          </a:solidFill>
          <a:latin typeface="Arial Narrow" pitchFamily="34" charset="0"/>
          <a:ea typeface="+mn-ea"/>
          <a:cs typeface="Arial Narrow" pitchFamily="34" charset="0"/>
        </a:defRPr>
      </a:lvl2pPr>
      <a:lvl3pPr marL="1143000" indent="-228600" algn="l" defTabSz="914400" rtl="0" eaLnBrk="1" latinLnBrk="0" hangingPunct="1">
        <a:spcBef>
          <a:spcPct val="20000"/>
        </a:spcBef>
        <a:buClr>
          <a:schemeClr val="accent3"/>
        </a:buClr>
        <a:buFont typeface="Arial" pitchFamily="34" charset="0"/>
        <a:buChar char="•"/>
        <a:defRPr sz="2000" kern="1200">
          <a:solidFill>
            <a:schemeClr val="tx2"/>
          </a:solidFill>
          <a:latin typeface="Arial Narrow" pitchFamily="34" charset="0"/>
          <a:ea typeface="+mn-ea"/>
          <a:cs typeface="Arial Narrow" pitchFamily="34" charset="0"/>
        </a:defRPr>
      </a:lvl3pPr>
      <a:lvl4pPr marL="1600200" indent="-228600" algn="l" defTabSz="914400" rtl="0" eaLnBrk="1" latinLnBrk="0" hangingPunct="1">
        <a:spcBef>
          <a:spcPct val="20000"/>
        </a:spcBef>
        <a:buClr>
          <a:schemeClr val="accent4"/>
        </a:buClr>
        <a:buFont typeface="Arial" pitchFamily="34" charset="0"/>
        <a:buChar char="•"/>
        <a:defRPr sz="1800" kern="1200">
          <a:solidFill>
            <a:schemeClr val="tx2"/>
          </a:solidFill>
          <a:latin typeface="Arial Narrow" pitchFamily="34" charset="0"/>
          <a:ea typeface="+mn-ea"/>
          <a:cs typeface="Arial Narrow" pitchFamily="34" charset="0"/>
        </a:defRPr>
      </a:lvl4pPr>
      <a:lvl5pPr marL="205740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Arial Narrow" pitchFamily="34" charset="0"/>
          <a:ea typeface="+mn-ea"/>
          <a:cs typeface="Arial Narrow" pitchFamily="34" charset="0"/>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forweightcontrol.info" TargetMode="External"/><Relationship Id="rId2" Type="http://schemas.openxmlformats.org/officeDocument/2006/relationships/hyperlink" Target="http://www.forweightcontrol.mobi"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smtClean="0"/>
              <a:t>Women’s Health / Nutrition</a:t>
            </a:r>
            <a:r>
              <a:rPr lang="en-US" dirty="0" smtClean="0"/>
              <a:t/>
            </a:r>
            <a:br>
              <a:rPr lang="en-US" dirty="0" smtClean="0"/>
            </a:br>
            <a:r>
              <a:rPr lang="en-US" sz="5400" dirty="0" smtClean="0"/>
              <a:t>Challenges in caring for </a:t>
            </a:r>
            <a:br>
              <a:rPr lang="en-US" sz="5400" dirty="0" smtClean="0"/>
            </a:br>
            <a:r>
              <a:rPr lang="en-US" sz="5400" dirty="0" smtClean="0"/>
              <a:t>Obese Patients</a:t>
            </a:r>
            <a:endParaRPr lang="en-US" sz="5400" dirty="0"/>
          </a:p>
        </p:txBody>
      </p:sp>
      <p:sp>
        <p:nvSpPr>
          <p:cNvPr id="3" name="Subtitle 2"/>
          <p:cNvSpPr>
            <a:spLocks noGrp="1"/>
          </p:cNvSpPr>
          <p:nvPr>
            <p:ph type="subTitle" idx="1"/>
          </p:nvPr>
        </p:nvSpPr>
        <p:spPr>
          <a:xfrm>
            <a:off x="533400" y="2895600"/>
            <a:ext cx="8001000" cy="1652880"/>
          </a:xfrm>
        </p:spPr>
        <p:txBody>
          <a:bodyPr>
            <a:normAutofit/>
          </a:bodyPr>
          <a:lstStyle/>
          <a:p>
            <a:r>
              <a:rPr lang="en-US" sz="2800" dirty="0" smtClean="0"/>
              <a:t>Adarsh K. Gupta, DO, MS, FACOFP</a:t>
            </a:r>
          </a:p>
          <a:p>
            <a:r>
              <a:rPr lang="en-US" sz="2000" dirty="0" smtClean="0"/>
              <a:t>Director, Center for Medical Weight Loss &amp; Metabolic Control</a:t>
            </a:r>
          </a:p>
          <a:p>
            <a:r>
              <a:rPr lang="en-US" sz="2000" dirty="0" smtClean="0"/>
              <a:t>Director, Center for Information Mastery</a:t>
            </a:r>
          </a:p>
          <a:p>
            <a:r>
              <a:rPr lang="en-US" sz="2000" dirty="0" smtClean="0"/>
              <a:t>Associate Professor, Family Medicine</a:t>
            </a:r>
            <a:endParaRPr lang="en-US" sz="2000" dirty="0"/>
          </a:p>
        </p:txBody>
      </p:sp>
      <p:sp>
        <p:nvSpPr>
          <p:cNvPr id="4" name="TextBox 3"/>
          <p:cNvSpPr txBox="1"/>
          <p:nvPr/>
        </p:nvSpPr>
        <p:spPr>
          <a:xfrm>
            <a:off x="2522551" y="6386513"/>
            <a:ext cx="4169347" cy="276999"/>
          </a:xfrm>
          <a:prstGeom prst="rect">
            <a:avLst/>
          </a:prstGeom>
          <a:noFill/>
        </p:spPr>
        <p:txBody>
          <a:bodyPr wrap="none" rtlCol="0">
            <a:spAutoFit/>
          </a:bodyPr>
          <a:lstStyle/>
          <a:p>
            <a:pPr algn="ctr"/>
            <a:r>
              <a:rPr lang="en-US" sz="1200" dirty="0" smtClean="0"/>
              <a:t>Copyright 2015. Adarsh K. Gupta, DO, MS, FACOFP</a:t>
            </a:r>
            <a:endParaRPr lang="en-US" sz="1200" dirty="0"/>
          </a:p>
        </p:txBody>
      </p:sp>
    </p:spTree>
    <p:extLst>
      <p:ext uri="{BB962C8B-B14F-4D97-AF65-F5344CB8AC3E}">
        <p14:creationId xmlns:p14="http://schemas.microsoft.com/office/powerpoint/2010/main" val="3119592781"/>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smtClean="0">
                <a:ea typeface="+mj-ea"/>
              </a:rPr>
              <a:t>Mass Media</a:t>
            </a:r>
            <a:endParaRPr lang="en-US" dirty="0">
              <a:ea typeface="+mj-ea"/>
            </a:endParaRPr>
          </a:p>
        </p:txBody>
      </p:sp>
      <p:sp>
        <p:nvSpPr>
          <p:cNvPr id="4" name="Text Placeholder 3"/>
          <p:cNvSpPr>
            <a:spLocks noGrp="1"/>
          </p:cNvSpPr>
          <p:nvPr>
            <p:ph type="body" sz="half" idx="1"/>
          </p:nvPr>
        </p:nvSpPr>
        <p:spPr/>
        <p:txBody>
          <a:bodyPr/>
          <a:lstStyle/>
          <a:p>
            <a:pPr>
              <a:lnSpc>
                <a:spcPct val="80000"/>
              </a:lnSpc>
              <a:buFont typeface="Wingdings 2" pitchFamily="18" charset="2"/>
              <a:buChar char=""/>
              <a:defRPr/>
            </a:pPr>
            <a:r>
              <a:rPr lang="en-US" smtClean="0"/>
              <a:t>Larger individuals rarely shown, often stereotyped </a:t>
            </a:r>
            <a:r>
              <a:rPr lang="en-US" sz="1800" smtClean="0"/>
              <a:t>(Fouts &amp; Burggraf, 2000; Fouts &amp; Vaughan, 2002; Greenberg et al., 2003)</a:t>
            </a:r>
          </a:p>
          <a:p>
            <a:pPr>
              <a:lnSpc>
                <a:spcPct val="80000"/>
              </a:lnSpc>
              <a:buFont typeface="Wingdings 2" pitchFamily="18" charset="2"/>
              <a:buChar char=""/>
              <a:defRPr/>
            </a:pPr>
            <a:endParaRPr lang="en-US" sz="1000" smtClean="0"/>
          </a:p>
          <a:p>
            <a:pPr lvl="1">
              <a:lnSpc>
                <a:spcPct val="80000"/>
              </a:lnSpc>
              <a:defRPr/>
            </a:pPr>
            <a:r>
              <a:rPr lang="en-US" smtClean="0"/>
              <a:t>Unattractive, unappealing</a:t>
            </a:r>
          </a:p>
          <a:p>
            <a:pPr lvl="1">
              <a:lnSpc>
                <a:spcPct val="80000"/>
              </a:lnSpc>
              <a:defRPr/>
            </a:pPr>
            <a:r>
              <a:rPr lang="en-US" smtClean="0"/>
              <a:t>Target of jokes</a:t>
            </a:r>
          </a:p>
          <a:p>
            <a:pPr lvl="1">
              <a:lnSpc>
                <a:spcPct val="80000"/>
              </a:lnSpc>
              <a:defRPr/>
            </a:pPr>
            <a:r>
              <a:rPr lang="en-US" smtClean="0"/>
              <a:t>Shown (over)eating</a:t>
            </a:r>
          </a:p>
          <a:p>
            <a:endParaRPr lang="en-US" dirty="0"/>
          </a:p>
        </p:txBody>
      </p:sp>
      <p:pic>
        <p:nvPicPr>
          <p:cNvPr id="11" name="Picture 4"/>
          <p:cNvPicPr>
            <a:picLocks noGrp="1" noChangeAspect="1" noChangeArrowheads="1"/>
          </p:cNvPicPr>
          <p:nvPr>
            <p:ph sz="quarter" idx="2"/>
          </p:nvPr>
        </p:nvPicPr>
        <p:blipFill>
          <a:blip r:embed="rId3" cstate="email">
            <a:extLst>
              <a:ext uri="{28A0092B-C50C-407E-A947-70E740481C1C}">
                <a14:useLocalDpi xmlns:a14="http://schemas.microsoft.com/office/drawing/2010/main" val="0"/>
              </a:ext>
            </a:extLst>
          </a:blip>
          <a:srcRect l="-19181" r="-19181"/>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12" name="Picture 5"/>
          <p:cNvPicPr>
            <a:picLocks noGrp="1" noChangeAspect="1" noChangeArrowheads="1"/>
          </p:cNvPicPr>
          <p:nvPr>
            <p:ph sz="quarter" idx="3"/>
          </p:nvPr>
        </p:nvPicPr>
        <p:blipFill>
          <a:blip r:embed="rId4" cstate="email">
            <a:extLst>
              <a:ext uri="{28A0092B-C50C-407E-A947-70E740481C1C}">
                <a14:useLocalDpi xmlns:a14="http://schemas.microsoft.com/office/drawing/2010/main" val="0"/>
              </a:ext>
            </a:extLst>
          </a:blip>
          <a:srcRect l="-14107" r="-14107"/>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21511" name="TextBox 6"/>
          <p:cNvSpPr txBox="1">
            <a:spLocks noChangeArrowheads="1"/>
          </p:cNvSpPr>
          <p:nvPr/>
        </p:nvSpPr>
        <p:spPr bwMode="auto">
          <a:xfrm>
            <a:off x="6221594" y="5761038"/>
            <a:ext cx="2133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r>
              <a:rPr lang="en-US" dirty="0"/>
              <a:t>Shallow Hal</a:t>
            </a:r>
          </a:p>
        </p:txBody>
      </p:sp>
      <p:sp>
        <p:nvSpPr>
          <p:cNvPr id="21510" name="TextBox 5"/>
          <p:cNvSpPr txBox="1">
            <a:spLocks noChangeArrowheads="1"/>
          </p:cNvSpPr>
          <p:nvPr/>
        </p:nvSpPr>
        <p:spPr bwMode="auto">
          <a:xfrm>
            <a:off x="6781800" y="3419476"/>
            <a:ext cx="190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r>
              <a:rPr lang="en-US" dirty="0"/>
              <a:t>Friends </a:t>
            </a:r>
          </a:p>
        </p:txBody>
      </p:sp>
    </p:spTree>
    <p:extLst>
      <p:ext uri="{BB962C8B-B14F-4D97-AF65-F5344CB8AC3E}">
        <p14:creationId xmlns:p14="http://schemas.microsoft.com/office/powerpoint/2010/main" val="2330928345"/>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Social Value</a:t>
            </a:r>
            <a:endParaRPr lang="en-US" dirty="0"/>
          </a:p>
        </p:txBody>
      </p:sp>
      <p:sp>
        <p:nvSpPr>
          <p:cNvPr id="20483" name="Text Placeholder 2"/>
          <p:cNvSpPr>
            <a:spLocks noGrp="1"/>
          </p:cNvSpPr>
          <p:nvPr>
            <p:ph idx="1"/>
          </p:nvPr>
        </p:nvSpPr>
        <p:spPr/>
        <p:txBody>
          <a:bodyPr/>
          <a:lstStyle/>
          <a:p>
            <a:r>
              <a:rPr lang="en-US" dirty="0" smtClean="0"/>
              <a:t>Inherent value of thinness?</a:t>
            </a:r>
          </a:p>
          <a:p>
            <a:pPr lvl="1"/>
            <a:r>
              <a:rPr lang="en-US" dirty="0" smtClean="0"/>
              <a:t>Thin = good; fat = bad</a:t>
            </a:r>
          </a:p>
          <a:p>
            <a:pPr lvl="1"/>
            <a:endParaRPr lang="en-US" dirty="0" smtClean="0"/>
          </a:p>
        </p:txBody>
      </p:sp>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3048000"/>
            <a:ext cx="29813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22533"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00400" y="3048000"/>
            <a:ext cx="28575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22534" name="Picture 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019800" y="3014663"/>
            <a:ext cx="2895600" cy="384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453007829"/>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smtClean="0"/>
              <a:t>Social Value</a:t>
            </a:r>
          </a:p>
        </p:txBody>
      </p:sp>
      <p:pic>
        <p:nvPicPr>
          <p:cNvPr id="19460" name="Picture 4" descr="MPj03863390000[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t="13018" b="13018"/>
          <a:stretch>
            <a:fillRect/>
          </a:stretch>
        </p:blipFill>
        <p:spPr/>
      </p:pic>
      <p:sp>
        <p:nvSpPr>
          <p:cNvPr id="17411" name="Rectangle 3"/>
          <p:cNvSpPr>
            <a:spLocks noGrp="1" noChangeArrowheads="1"/>
          </p:cNvSpPr>
          <p:nvPr>
            <p:ph sz="half" idx="2"/>
          </p:nvPr>
        </p:nvSpPr>
        <p:spPr/>
        <p:txBody>
          <a:bodyPr/>
          <a:lstStyle/>
          <a:p>
            <a:r>
              <a:rPr lang="en-US" dirty="0" smtClean="0"/>
              <a:t>Individual responsibility and control (or lack of)</a:t>
            </a:r>
          </a:p>
          <a:p>
            <a:endParaRPr lang="en-US" dirty="0" smtClean="0"/>
          </a:p>
          <a:p>
            <a:pPr lvl="1"/>
            <a:r>
              <a:rPr lang="en-US" dirty="0" smtClean="0"/>
              <a:t>If you work hard enough…</a:t>
            </a:r>
          </a:p>
          <a:p>
            <a:pPr lvl="1"/>
            <a:r>
              <a:rPr lang="en-US" dirty="0" smtClean="0"/>
              <a:t>If you have enough willpower…</a:t>
            </a:r>
          </a:p>
          <a:p>
            <a:pPr lvl="1"/>
            <a:r>
              <a:rPr lang="en-US" dirty="0" smtClean="0"/>
              <a:t>If you are motivated enough…</a:t>
            </a:r>
          </a:p>
          <a:p>
            <a:endParaRPr lang="en-US" dirty="0" smtClean="0"/>
          </a:p>
          <a:p>
            <a:endParaRPr lang="en-US" dirty="0"/>
          </a:p>
        </p:txBody>
      </p:sp>
    </p:spTree>
    <p:extLst>
      <p:ext uri="{BB962C8B-B14F-4D97-AF65-F5344CB8AC3E}">
        <p14:creationId xmlns:p14="http://schemas.microsoft.com/office/powerpoint/2010/main" val="4010094015"/>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 Based Stereotypes</a:t>
            </a:r>
            <a:endParaRPr lang="en-US" dirty="0"/>
          </a:p>
        </p:txBody>
      </p:sp>
      <p:sp>
        <p:nvSpPr>
          <p:cNvPr id="3" name="Content Placeholder 2"/>
          <p:cNvSpPr>
            <a:spLocks noGrp="1"/>
          </p:cNvSpPr>
          <p:nvPr>
            <p:ph idx="1"/>
          </p:nvPr>
        </p:nvSpPr>
        <p:spPr/>
        <p:txBody>
          <a:bodyPr/>
          <a:lstStyle/>
          <a:p>
            <a:r>
              <a:rPr lang="en-US" dirty="0" smtClean="0"/>
              <a:t>Documented harmful weight-based stereotypes that exists are:</a:t>
            </a:r>
          </a:p>
          <a:p>
            <a:pPr lvl="1"/>
            <a:r>
              <a:rPr lang="en-US" dirty="0" smtClean="0"/>
              <a:t>Obese people are lazy</a:t>
            </a:r>
          </a:p>
          <a:p>
            <a:pPr lvl="1"/>
            <a:r>
              <a:rPr lang="en-US" dirty="0" smtClean="0"/>
              <a:t>They are weak-willed</a:t>
            </a:r>
          </a:p>
          <a:p>
            <a:pPr lvl="1"/>
            <a:r>
              <a:rPr lang="en-US" dirty="0" smtClean="0"/>
              <a:t>They are unsuccessful</a:t>
            </a:r>
          </a:p>
          <a:p>
            <a:pPr lvl="1"/>
            <a:r>
              <a:rPr lang="en-US" dirty="0" smtClean="0"/>
              <a:t>They are unintelligent</a:t>
            </a:r>
          </a:p>
          <a:p>
            <a:pPr lvl="1"/>
            <a:r>
              <a:rPr lang="en-US" dirty="0" smtClean="0"/>
              <a:t>They lack self-discipline</a:t>
            </a:r>
          </a:p>
          <a:p>
            <a:pPr lvl="1"/>
            <a:r>
              <a:rPr lang="en-US" dirty="0" smtClean="0"/>
              <a:t>They are non-compliant with weight loss treatment</a:t>
            </a:r>
          </a:p>
        </p:txBody>
      </p:sp>
      <p:sp>
        <p:nvSpPr>
          <p:cNvPr id="4" name="Footer Placeholder 3"/>
          <p:cNvSpPr>
            <a:spLocks noGrp="1"/>
          </p:cNvSpPr>
          <p:nvPr>
            <p:ph type="ftr" sz="quarter" idx="11"/>
          </p:nvPr>
        </p:nvSpPr>
        <p:spPr/>
        <p:txBody>
          <a:bodyPr/>
          <a:lstStyle/>
          <a:p>
            <a:r>
              <a:rPr lang="en-US" smtClean="0"/>
              <a:t>Puhl RM, Heuer CA. Weight bias: a review and update. Obesity (Silver Spring). 2009;17(5):941–964</a:t>
            </a:r>
            <a:endParaRPr lang="en-US"/>
          </a:p>
        </p:txBody>
      </p:sp>
    </p:spTree>
    <p:extLst>
      <p:ext uri="{BB962C8B-B14F-4D97-AF65-F5344CB8AC3E}">
        <p14:creationId xmlns:p14="http://schemas.microsoft.com/office/powerpoint/2010/main" val="25124828"/>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Weight Bias</a:t>
            </a:r>
            <a:endParaRPr lang="en-US"/>
          </a:p>
        </p:txBody>
      </p:sp>
      <p:sp>
        <p:nvSpPr>
          <p:cNvPr id="21507" name="Rectangle 3"/>
          <p:cNvSpPr>
            <a:spLocks noGrp="1" noChangeArrowheads="1"/>
          </p:cNvSpPr>
          <p:nvPr>
            <p:ph idx="1"/>
          </p:nvPr>
        </p:nvSpPr>
        <p:spPr/>
        <p:txBody>
          <a:bodyPr>
            <a:normAutofit/>
          </a:bodyPr>
          <a:lstStyle/>
          <a:p>
            <a:r>
              <a:rPr lang="en-US" smtClean="0"/>
              <a:t>Negative attitudes affecting interactions </a:t>
            </a:r>
          </a:p>
          <a:p>
            <a:r>
              <a:rPr lang="en-US" smtClean="0"/>
              <a:t>Stereotypes leading to:</a:t>
            </a:r>
          </a:p>
          <a:p>
            <a:pPr lvl="1"/>
            <a:r>
              <a:rPr lang="en-US" smtClean="0"/>
              <a:t>Stigma</a:t>
            </a:r>
          </a:p>
          <a:p>
            <a:pPr lvl="1"/>
            <a:r>
              <a:rPr lang="en-US" smtClean="0"/>
              <a:t>Rejection</a:t>
            </a:r>
          </a:p>
          <a:p>
            <a:pPr lvl="1"/>
            <a:r>
              <a:rPr lang="en-US" smtClean="0"/>
              <a:t>Prejudice</a:t>
            </a:r>
          </a:p>
          <a:p>
            <a:pPr lvl="1"/>
            <a:r>
              <a:rPr lang="en-US" smtClean="0"/>
              <a:t>Discrimination</a:t>
            </a:r>
          </a:p>
          <a:p>
            <a:r>
              <a:rPr lang="en-US" smtClean="0"/>
              <a:t>Verbal, physical and relational forms</a:t>
            </a:r>
          </a:p>
          <a:p>
            <a:r>
              <a:rPr lang="en-US" smtClean="0"/>
              <a:t>Subtle and overt expressions</a:t>
            </a:r>
          </a:p>
          <a:p>
            <a:endParaRPr lang="en-US" dirty="0" smtClean="0"/>
          </a:p>
        </p:txBody>
      </p:sp>
      <p:sp>
        <p:nvSpPr>
          <p:cNvPr id="23557" name="TextBox 4"/>
          <p:cNvSpPr txBox="1">
            <a:spLocks noChangeArrowheads="1"/>
          </p:cNvSpPr>
          <p:nvPr/>
        </p:nvSpPr>
        <p:spPr bwMode="auto">
          <a:xfrm>
            <a:off x="1524000" y="61722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r>
              <a:rPr lang="en-US"/>
              <a:t>Source: obesityonline.org</a:t>
            </a:r>
          </a:p>
        </p:txBody>
      </p:sp>
    </p:spTree>
    <p:extLst>
      <p:ext uri="{BB962C8B-B14F-4D97-AF65-F5344CB8AC3E}">
        <p14:creationId xmlns:p14="http://schemas.microsoft.com/office/powerpoint/2010/main" val="324511434"/>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Obesity Stigma</a:t>
            </a:r>
            <a:endParaRPr lang="en-US" dirty="0"/>
          </a:p>
        </p:txBody>
      </p:sp>
      <p:sp>
        <p:nvSpPr>
          <p:cNvPr id="3" name="Content Placeholder 2"/>
          <p:cNvSpPr>
            <a:spLocks noGrp="1"/>
          </p:cNvSpPr>
          <p:nvPr>
            <p:ph idx="1"/>
          </p:nvPr>
        </p:nvSpPr>
        <p:spPr/>
        <p:txBody>
          <a:bodyPr/>
          <a:lstStyle/>
          <a:p>
            <a:r>
              <a:rPr lang="en-US" dirty="0" smtClean="0"/>
              <a:t>Prevalence of weight discrimination has INCREASED by 66% over the past decade</a:t>
            </a:r>
            <a:r>
              <a:rPr lang="en-US" baseline="30000" dirty="0" smtClean="0"/>
              <a:t>1</a:t>
            </a:r>
          </a:p>
          <a:p>
            <a:r>
              <a:rPr lang="en-US" dirty="0" smtClean="0"/>
              <a:t>Now it is comparable to prevalence rates of racial discrimination in America</a:t>
            </a:r>
            <a:endParaRPr lang="en-US" baseline="30000" dirty="0"/>
          </a:p>
        </p:txBody>
      </p:sp>
      <p:sp>
        <p:nvSpPr>
          <p:cNvPr id="4" name="Footer Placeholder 3"/>
          <p:cNvSpPr>
            <a:spLocks noGrp="1"/>
          </p:cNvSpPr>
          <p:nvPr>
            <p:ph type="ftr" sz="quarter" idx="11"/>
          </p:nvPr>
        </p:nvSpPr>
        <p:spPr/>
        <p:txBody>
          <a:bodyPr/>
          <a:lstStyle/>
          <a:p>
            <a:r>
              <a:rPr lang="en-US" smtClean="0"/>
              <a:t>1. Andreyeva T. Puhl RM. Changes in perceived weight discrimination among Americans: 1995-1996 throught 2004-2006.Obesity (Silver Spring) 2008; 16(5):1129-1134.</a:t>
            </a:r>
            <a:endParaRPr lang="en-US"/>
          </a:p>
        </p:txBody>
      </p:sp>
    </p:spTree>
    <p:extLst>
      <p:ext uri="{BB962C8B-B14F-4D97-AF65-F5344CB8AC3E}">
        <p14:creationId xmlns:p14="http://schemas.microsoft.com/office/powerpoint/2010/main" val="2237489102"/>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does weight bias exists?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Weight bias exists in:</a:t>
            </a:r>
            <a:endParaRPr lang="en-US" dirty="0"/>
          </a:p>
          <a:p>
            <a:pPr lvl="1"/>
            <a:r>
              <a:rPr lang="en-US" dirty="0"/>
              <a:t>Education</a:t>
            </a:r>
          </a:p>
          <a:p>
            <a:pPr lvl="1"/>
            <a:r>
              <a:rPr lang="en-US" dirty="0"/>
              <a:t>Employment</a:t>
            </a:r>
          </a:p>
          <a:p>
            <a:pPr lvl="1"/>
            <a:r>
              <a:rPr lang="en-US" dirty="0"/>
              <a:t>The Media</a:t>
            </a:r>
          </a:p>
          <a:p>
            <a:pPr lvl="1"/>
            <a:r>
              <a:rPr lang="en-US" dirty="0"/>
              <a:t>Interpersonal Relationships</a:t>
            </a:r>
          </a:p>
          <a:p>
            <a:pPr lvl="1"/>
            <a:r>
              <a:rPr lang="en-US" i="1" dirty="0"/>
              <a:t>Health Care</a:t>
            </a:r>
            <a:endParaRPr lang="en-US" dirty="0"/>
          </a:p>
          <a:p>
            <a:pPr lvl="2"/>
            <a:r>
              <a:rPr lang="en-US" dirty="0"/>
              <a:t>Dietitians</a:t>
            </a:r>
          </a:p>
          <a:p>
            <a:pPr lvl="2"/>
            <a:r>
              <a:rPr lang="en-US" dirty="0"/>
              <a:t>Psychologists</a:t>
            </a:r>
          </a:p>
          <a:p>
            <a:pPr lvl="2"/>
            <a:r>
              <a:rPr lang="en-US" dirty="0"/>
              <a:t>Nurses</a:t>
            </a:r>
          </a:p>
          <a:p>
            <a:pPr lvl="2"/>
            <a:r>
              <a:rPr lang="en-US" dirty="0"/>
              <a:t>Medical Students</a:t>
            </a:r>
          </a:p>
          <a:p>
            <a:pPr lvl="2"/>
            <a:r>
              <a:rPr lang="en-US" dirty="0"/>
              <a:t>Physicians</a:t>
            </a:r>
          </a:p>
          <a:p>
            <a:pPr lvl="2"/>
            <a:r>
              <a:rPr lang="en-US" dirty="0"/>
              <a:t>Gynecologists</a:t>
            </a:r>
          </a:p>
          <a:p>
            <a:pPr lvl="2"/>
            <a:r>
              <a:rPr lang="en-US" dirty="0"/>
              <a:t>Bariatric Specialists</a:t>
            </a:r>
          </a:p>
        </p:txBody>
      </p:sp>
      <p:pic>
        <p:nvPicPr>
          <p:cNvPr id="4" name="Picture 17" descr="C:\Documents and Settings\cag0025\Local Settings\Temporary Internet Files\Content.IE5\3G2YNINH\MPj03995650000[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27712" y="1881583"/>
            <a:ext cx="2859088" cy="1905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C:\Documents and Settings\cag0025\Local Settings\Temporary Internet Files\Content.IE5\TBZABKV9\MPj03992760000[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212654" y="3903923"/>
            <a:ext cx="2057400" cy="25717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0770566"/>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School settings</a:t>
            </a:r>
            <a:endParaRPr lang="en-US" dirty="0" smtClean="0"/>
          </a:p>
        </p:txBody>
      </p:sp>
      <p:sp>
        <p:nvSpPr>
          <p:cNvPr id="11267" name="Rectangle 3"/>
          <p:cNvSpPr>
            <a:spLocks noGrp="1" noChangeArrowheads="1"/>
          </p:cNvSpPr>
          <p:nvPr>
            <p:ph idx="1"/>
          </p:nvPr>
        </p:nvSpPr>
        <p:spPr/>
        <p:txBody>
          <a:bodyPr/>
          <a:lstStyle/>
          <a:p>
            <a:r>
              <a:rPr lang="en-US" dirty="0" smtClean="0"/>
              <a:t>College admissions</a:t>
            </a:r>
          </a:p>
          <a:p>
            <a:r>
              <a:rPr lang="en-US" dirty="0" smtClean="0"/>
              <a:t>Peer teasing</a:t>
            </a:r>
          </a:p>
          <a:p>
            <a:r>
              <a:rPr lang="en-US" dirty="0" smtClean="0"/>
              <a:t>Teacher bias</a:t>
            </a:r>
          </a:p>
        </p:txBody>
      </p:sp>
      <p:pic>
        <p:nvPicPr>
          <p:cNvPr id="33796" name="Picture 3" descr="overweight chil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06260" y="2109059"/>
            <a:ext cx="2732088"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r>
              <a:rPr lang="en-US" smtClean="0"/>
              <a:t>Puhl &amp; Brownell, 2001; Puhl &amp; Heuer, 2009; Schwartz &amp; Puhl, 2003</a:t>
            </a:r>
            <a:endParaRPr lang="en-US"/>
          </a:p>
        </p:txBody>
      </p:sp>
    </p:spTree>
    <p:extLst>
      <p:ext uri="{BB962C8B-B14F-4D97-AF65-F5344CB8AC3E}">
        <p14:creationId xmlns:p14="http://schemas.microsoft.com/office/powerpoint/2010/main" val="2141759323"/>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 Bias in Health Care</a:t>
            </a:r>
            <a:endParaRPr lang="en-US" dirty="0"/>
          </a:p>
        </p:txBody>
      </p:sp>
      <p:sp>
        <p:nvSpPr>
          <p:cNvPr id="3" name="Content Placeholder 2"/>
          <p:cNvSpPr>
            <a:spLocks noGrp="1"/>
          </p:cNvSpPr>
          <p:nvPr>
            <p:ph idx="1"/>
          </p:nvPr>
        </p:nvSpPr>
        <p:spPr/>
        <p:txBody>
          <a:bodyPr>
            <a:normAutofit/>
          </a:bodyPr>
          <a:lstStyle/>
          <a:p>
            <a:r>
              <a:rPr lang="en-US" dirty="0" smtClean="0"/>
              <a:t>Weight bias takes multiple forms in health care settings</a:t>
            </a:r>
          </a:p>
          <a:p>
            <a:pPr lvl="1"/>
            <a:r>
              <a:rPr lang="en-US" dirty="0" smtClean="0"/>
              <a:t>PROVIDER ATTITUDES</a:t>
            </a:r>
          </a:p>
          <a:p>
            <a:pPr lvl="2"/>
            <a:r>
              <a:rPr lang="en-US" dirty="0" smtClean="0"/>
              <a:t>May express negative weight-bias assumptions, stereotypes, or judgments about their overweight patients</a:t>
            </a:r>
          </a:p>
          <a:p>
            <a:pPr lvl="3"/>
            <a:r>
              <a:rPr lang="en-US" dirty="0" smtClean="0"/>
              <a:t>Lazy</a:t>
            </a:r>
          </a:p>
          <a:p>
            <a:pPr lvl="3"/>
            <a:r>
              <a:rPr lang="en-US" dirty="0" smtClean="0"/>
              <a:t>Lacking in self-discipline</a:t>
            </a:r>
          </a:p>
          <a:p>
            <a:pPr lvl="3"/>
            <a:r>
              <a:rPr lang="en-US" dirty="0" smtClean="0"/>
              <a:t>Non-compliant</a:t>
            </a:r>
          </a:p>
          <a:p>
            <a:pPr lvl="3"/>
            <a:r>
              <a:rPr lang="en-US" dirty="0" smtClean="0"/>
              <a:t>Weak-willed</a:t>
            </a:r>
          </a:p>
          <a:p>
            <a:pPr lvl="3"/>
            <a:r>
              <a:rPr lang="en-US" dirty="0" smtClean="0"/>
              <a:t>Unsuccessful</a:t>
            </a:r>
          </a:p>
          <a:p>
            <a:pPr lvl="3"/>
            <a:r>
              <a:rPr lang="en-US" dirty="0" smtClean="0"/>
              <a:t>Unintelligent</a:t>
            </a:r>
          </a:p>
          <a:p>
            <a:pPr lvl="2"/>
            <a:r>
              <a:rPr lang="en-US" dirty="0" smtClean="0"/>
              <a:t>A study by </a:t>
            </a:r>
            <a:r>
              <a:rPr lang="en-US" dirty="0" err="1" smtClean="0"/>
              <a:t>Huzinga</a:t>
            </a:r>
            <a:r>
              <a:rPr lang="en-US" dirty="0" smtClean="0"/>
              <a:t> et al found that physicians had lower levels of respect for patient as BMI increased</a:t>
            </a:r>
            <a:r>
              <a:rPr lang="en-US" baseline="30000" dirty="0" smtClean="0"/>
              <a:t>1</a:t>
            </a:r>
            <a:r>
              <a:rPr lang="en-US" dirty="0" smtClean="0"/>
              <a:t>.</a:t>
            </a:r>
            <a:endParaRPr lang="en-US" dirty="0"/>
          </a:p>
        </p:txBody>
      </p:sp>
      <p:sp>
        <p:nvSpPr>
          <p:cNvPr id="4" name="Footer Placeholder 3"/>
          <p:cNvSpPr>
            <a:spLocks noGrp="1"/>
          </p:cNvSpPr>
          <p:nvPr>
            <p:ph type="ftr" sz="quarter" idx="11"/>
          </p:nvPr>
        </p:nvSpPr>
        <p:spPr/>
        <p:txBody>
          <a:bodyPr/>
          <a:lstStyle/>
          <a:p>
            <a:r>
              <a:rPr lang="en-US" dirty="0" smtClean="0"/>
              <a:t>1. Huizinga MM, Cooper LA, </a:t>
            </a:r>
            <a:r>
              <a:rPr lang="en-US" dirty="0" err="1" smtClean="0"/>
              <a:t>Bleich</a:t>
            </a:r>
            <a:r>
              <a:rPr lang="en-US" dirty="0" smtClean="0"/>
              <a:t> SN, Clark JM, Beach MC. Physician respect for patients with obesity. J Gen Intern Med. 2009;24(11):1236-1239</a:t>
            </a:r>
            <a:endParaRPr lang="en-US" dirty="0"/>
          </a:p>
        </p:txBody>
      </p:sp>
    </p:spTree>
    <p:extLst>
      <p:ext uri="{BB962C8B-B14F-4D97-AF65-F5344CB8AC3E}">
        <p14:creationId xmlns:p14="http://schemas.microsoft.com/office/powerpoint/2010/main" val="117814812"/>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 Bias in Health Care</a:t>
            </a:r>
            <a:endParaRPr lang="en-US" dirty="0"/>
          </a:p>
        </p:txBody>
      </p:sp>
      <p:sp>
        <p:nvSpPr>
          <p:cNvPr id="3" name="Content Placeholder 2"/>
          <p:cNvSpPr>
            <a:spLocks noGrp="1"/>
          </p:cNvSpPr>
          <p:nvPr>
            <p:ph idx="1"/>
          </p:nvPr>
        </p:nvSpPr>
        <p:spPr/>
        <p:txBody>
          <a:bodyPr/>
          <a:lstStyle/>
          <a:p>
            <a:r>
              <a:rPr lang="en-US" dirty="0" smtClean="0"/>
              <a:t>Weight bias takes multiple forms in health care settings</a:t>
            </a:r>
          </a:p>
          <a:p>
            <a:pPr lvl="1"/>
            <a:r>
              <a:rPr lang="en-US" dirty="0" smtClean="0"/>
              <a:t>LANGUAGE</a:t>
            </a:r>
          </a:p>
          <a:p>
            <a:pPr lvl="2"/>
            <a:r>
              <a:rPr lang="en-US" dirty="0" smtClean="0"/>
              <a:t>Provider may stigmatize obese patients by referring to a patient’s weight (child or adult) in an undesired way</a:t>
            </a:r>
          </a:p>
          <a:p>
            <a:pPr lvl="1"/>
            <a:r>
              <a:rPr lang="en-US" dirty="0" smtClean="0"/>
              <a:t>WEIGHING PROCEDURES</a:t>
            </a:r>
          </a:p>
          <a:p>
            <a:pPr lvl="2"/>
            <a:r>
              <a:rPr lang="en-US" dirty="0" smtClean="0"/>
              <a:t>Providers may make negative comments or facial gestures while weighing their patients </a:t>
            </a:r>
            <a:r>
              <a:rPr lang="en-US" dirty="0" smtClean="0">
                <a:sym typeface="Wingdings"/>
              </a:rPr>
              <a:t> embarrassment and shame</a:t>
            </a:r>
            <a:endParaRPr lang="en-US" dirty="0"/>
          </a:p>
        </p:txBody>
      </p:sp>
    </p:spTree>
    <p:extLst>
      <p:ext uri="{BB962C8B-B14F-4D97-AF65-F5344CB8AC3E}">
        <p14:creationId xmlns:p14="http://schemas.microsoft.com/office/powerpoint/2010/main" val="524936784"/>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Latest Obesity Stats</a:t>
            </a:r>
            <a:endParaRPr lang="en-US" dirty="0"/>
          </a:p>
        </p:txBody>
      </p:sp>
      <p:pic>
        <p:nvPicPr>
          <p:cNvPr id="4" name="Content Placeholder 3"/>
          <p:cNvPicPr>
            <a:picLocks noGrp="1" noChangeAspect="1"/>
          </p:cNvPicPr>
          <p:nvPr>
            <p:ph idx="1"/>
          </p:nvPr>
        </p:nvPicPr>
        <p:blipFill>
          <a:blip r:embed="rId2"/>
          <a:srcRect t="13336" b="13336"/>
          <a:stretch>
            <a:fillRect/>
          </a:stretch>
        </p:blipFill>
        <p:spPr/>
      </p:pic>
      <p:sp>
        <p:nvSpPr>
          <p:cNvPr id="5" name="TextBox 4"/>
          <p:cNvSpPr txBox="1"/>
          <p:nvPr/>
        </p:nvSpPr>
        <p:spPr>
          <a:xfrm>
            <a:off x="3224058" y="1678219"/>
            <a:ext cx="2723823" cy="369332"/>
          </a:xfrm>
          <a:prstGeom prst="rect">
            <a:avLst/>
          </a:prstGeom>
          <a:noFill/>
        </p:spPr>
        <p:txBody>
          <a:bodyPr vert="horz" wrap="none" rtlCol="0">
            <a:spAutoFit/>
          </a:bodyPr>
          <a:lstStyle/>
          <a:p>
            <a:pPr algn="ctr"/>
            <a:r>
              <a:rPr lang="en-US" b="1" dirty="0" smtClean="0"/>
              <a:t>Women aged 20-74</a:t>
            </a:r>
            <a:endParaRPr lang="en-US" b="1" dirty="0"/>
          </a:p>
        </p:txBody>
      </p:sp>
      <p:sp>
        <p:nvSpPr>
          <p:cNvPr id="6" name="Footer Placeholder 5"/>
          <p:cNvSpPr>
            <a:spLocks noGrp="1"/>
          </p:cNvSpPr>
          <p:nvPr>
            <p:ph type="ftr" sz="quarter" idx="11"/>
          </p:nvPr>
        </p:nvSpPr>
        <p:spPr/>
        <p:txBody>
          <a:bodyPr/>
          <a:lstStyle/>
          <a:p>
            <a:r>
              <a:rPr lang="en-US" dirty="0" smtClean="0"/>
              <a:t>Trends in overweight, obesity, and extreme obesity among women aged 20–74 years: United States, 1960–1962 through 2009–2010 (CDC.gov)</a:t>
            </a:r>
            <a:endParaRPr lang="en-US" dirty="0"/>
          </a:p>
        </p:txBody>
      </p:sp>
    </p:spTree>
    <p:extLst>
      <p:ext uri="{BB962C8B-B14F-4D97-AF65-F5344CB8AC3E}">
        <p14:creationId xmlns:p14="http://schemas.microsoft.com/office/powerpoint/2010/main" val="270712917"/>
      </p:ext>
    </p:extLst>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 Bias in Health Care</a:t>
            </a:r>
            <a:endParaRPr lang="en-US" dirty="0"/>
          </a:p>
        </p:txBody>
      </p:sp>
      <p:sp>
        <p:nvSpPr>
          <p:cNvPr id="3" name="Content Placeholder 2"/>
          <p:cNvSpPr>
            <a:spLocks noGrp="1"/>
          </p:cNvSpPr>
          <p:nvPr>
            <p:ph idx="1"/>
          </p:nvPr>
        </p:nvSpPr>
        <p:spPr/>
        <p:txBody>
          <a:bodyPr/>
          <a:lstStyle/>
          <a:p>
            <a:r>
              <a:rPr lang="en-US" dirty="0" smtClean="0"/>
              <a:t>Weight bias takes multiple forms in health care settings</a:t>
            </a:r>
          </a:p>
          <a:p>
            <a:pPr lvl="1"/>
            <a:r>
              <a:rPr lang="en-US" dirty="0" smtClean="0"/>
              <a:t>MEDICAL EQUIPTMENT</a:t>
            </a:r>
          </a:p>
          <a:p>
            <a:pPr lvl="2"/>
            <a:r>
              <a:rPr lang="en-US" dirty="0" smtClean="0"/>
              <a:t>Too small medical equipment to be functional for obese patients</a:t>
            </a:r>
          </a:p>
          <a:p>
            <a:pPr lvl="3"/>
            <a:r>
              <a:rPr lang="en-US" dirty="0" smtClean="0"/>
              <a:t>Lack of appropriately sized patient gowns</a:t>
            </a:r>
          </a:p>
          <a:p>
            <a:pPr lvl="3"/>
            <a:r>
              <a:rPr lang="en-US" dirty="0" smtClean="0"/>
              <a:t>Small and non-sturdy examination tables</a:t>
            </a:r>
          </a:p>
          <a:p>
            <a:pPr lvl="3"/>
            <a:r>
              <a:rPr lang="en-US" dirty="0" smtClean="0"/>
              <a:t>Smaller blood pressure cuffs</a:t>
            </a:r>
          </a:p>
          <a:p>
            <a:pPr lvl="3"/>
            <a:r>
              <a:rPr lang="en-US" dirty="0" smtClean="0"/>
              <a:t>Smaller speculums</a:t>
            </a:r>
          </a:p>
          <a:p>
            <a:pPr lvl="3"/>
            <a:r>
              <a:rPr lang="en-US" dirty="0" smtClean="0"/>
              <a:t>Smaller weight scales</a:t>
            </a:r>
          </a:p>
          <a:p>
            <a:pPr lvl="3"/>
            <a:r>
              <a:rPr lang="en-US" dirty="0" smtClean="0"/>
              <a:t>Smaller ventilation masks</a:t>
            </a:r>
          </a:p>
          <a:p>
            <a:pPr lvl="3"/>
            <a:r>
              <a:rPr lang="en-US" dirty="0" smtClean="0"/>
              <a:t>Smaller circumference CT-Scanning machines</a:t>
            </a:r>
          </a:p>
          <a:p>
            <a:pPr lvl="3"/>
            <a:endParaRPr lang="en-US" dirty="0"/>
          </a:p>
        </p:txBody>
      </p:sp>
    </p:spTree>
    <p:extLst>
      <p:ext uri="{BB962C8B-B14F-4D97-AF65-F5344CB8AC3E}">
        <p14:creationId xmlns:p14="http://schemas.microsoft.com/office/powerpoint/2010/main" val="2763298857"/>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 Bias in Health Care</a:t>
            </a:r>
            <a:endParaRPr lang="en-US" dirty="0"/>
          </a:p>
        </p:txBody>
      </p:sp>
      <p:sp>
        <p:nvSpPr>
          <p:cNvPr id="3" name="Content Placeholder 2"/>
          <p:cNvSpPr>
            <a:spLocks noGrp="1"/>
          </p:cNvSpPr>
          <p:nvPr>
            <p:ph idx="1"/>
          </p:nvPr>
        </p:nvSpPr>
        <p:spPr/>
        <p:txBody>
          <a:bodyPr/>
          <a:lstStyle/>
          <a:p>
            <a:r>
              <a:rPr lang="en-US" dirty="0" smtClean="0"/>
              <a:t>Weight bias takes multiple forms in health care settings</a:t>
            </a:r>
          </a:p>
          <a:p>
            <a:pPr lvl="1"/>
            <a:r>
              <a:rPr lang="en-US" dirty="0" smtClean="0"/>
              <a:t>FACILITY ENVIRONMENT</a:t>
            </a:r>
          </a:p>
          <a:p>
            <a:pPr lvl="2"/>
            <a:r>
              <a:rPr lang="en-US" dirty="0" smtClean="0"/>
              <a:t>Unwelcoming office or hospital environment</a:t>
            </a:r>
          </a:p>
          <a:p>
            <a:pPr lvl="3"/>
            <a:r>
              <a:rPr lang="en-US" dirty="0" smtClean="0"/>
              <a:t>Negative attitudes by staff</a:t>
            </a:r>
          </a:p>
          <a:p>
            <a:pPr lvl="3"/>
            <a:r>
              <a:rPr lang="en-US" dirty="0" smtClean="0"/>
              <a:t>Smaller and/or non-sturdy waiting room chairs</a:t>
            </a:r>
          </a:p>
          <a:p>
            <a:pPr lvl="3"/>
            <a:r>
              <a:rPr lang="en-US" dirty="0" smtClean="0"/>
              <a:t>Reading materials that stigmatize weight</a:t>
            </a:r>
          </a:p>
          <a:p>
            <a:pPr lvl="3"/>
            <a:r>
              <a:rPr lang="en-US" dirty="0" smtClean="0"/>
              <a:t>Narrow doors and hallways</a:t>
            </a:r>
          </a:p>
          <a:p>
            <a:pPr lvl="3"/>
            <a:r>
              <a:rPr lang="en-US" dirty="0" smtClean="0"/>
              <a:t>Smaller / cramped rest rooms</a:t>
            </a:r>
          </a:p>
          <a:p>
            <a:pPr lvl="3"/>
            <a:r>
              <a:rPr lang="en-US" dirty="0" smtClean="0"/>
              <a:t>Smaller or non-sturdy examination tables</a:t>
            </a:r>
          </a:p>
          <a:p>
            <a:pPr lvl="3"/>
            <a:endParaRPr lang="en-US" dirty="0" smtClean="0"/>
          </a:p>
          <a:p>
            <a:pPr lvl="3"/>
            <a:endParaRPr lang="en-US" dirty="0" smtClean="0"/>
          </a:p>
          <a:p>
            <a:pPr lvl="3"/>
            <a:endParaRPr lang="en-US" dirty="0"/>
          </a:p>
        </p:txBody>
      </p:sp>
    </p:spTree>
    <p:extLst>
      <p:ext uri="{BB962C8B-B14F-4D97-AF65-F5344CB8AC3E}">
        <p14:creationId xmlns:p14="http://schemas.microsoft.com/office/powerpoint/2010/main" val="2025728054"/>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 Bias in Health Care</a:t>
            </a:r>
            <a:endParaRPr lang="en-US" dirty="0"/>
          </a:p>
        </p:txBody>
      </p:sp>
      <p:sp>
        <p:nvSpPr>
          <p:cNvPr id="3" name="Content Placeholder 2"/>
          <p:cNvSpPr>
            <a:spLocks noGrp="1"/>
          </p:cNvSpPr>
          <p:nvPr>
            <p:ph idx="1"/>
          </p:nvPr>
        </p:nvSpPr>
        <p:spPr/>
        <p:txBody>
          <a:bodyPr/>
          <a:lstStyle/>
          <a:p>
            <a:r>
              <a:rPr lang="en-US" dirty="0" smtClean="0"/>
              <a:t>NURSES</a:t>
            </a:r>
          </a:p>
          <a:p>
            <a:pPr lvl="1"/>
            <a:r>
              <a:rPr lang="en-US" dirty="0" smtClean="0"/>
              <a:t>Nurses report views that obese patients are</a:t>
            </a:r>
          </a:p>
          <a:p>
            <a:pPr lvl="2"/>
            <a:r>
              <a:rPr lang="en-US" dirty="0" smtClean="0"/>
              <a:t>Non-compliant</a:t>
            </a:r>
          </a:p>
          <a:p>
            <a:pPr lvl="2"/>
            <a:r>
              <a:rPr lang="en-US" dirty="0" smtClean="0"/>
              <a:t>Overindulgence</a:t>
            </a:r>
          </a:p>
          <a:p>
            <a:pPr lvl="2"/>
            <a:r>
              <a:rPr lang="en-US" dirty="0" smtClean="0"/>
              <a:t>Lazy, and</a:t>
            </a:r>
          </a:p>
          <a:p>
            <a:pPr lvl="2"/>
            <a:r>
              <a:rPr lang="en-US" dirty="0" smtClean="0"/>
              <a:t>Unsuccessful</a:t>
            </a:r>
          </a:p>
          <a:p>
            <a:pPr lvl="1"/>
            <a:endParaRPr lang="en-US" dirty="0"/>
          </a:p>
        </p:txBody>
      </p:sp>
      <p:sp>
        <p:nvSpPr>
          <p:cNvPr id="4" name="Footer Placeholder 3"/>
          <p:cNvSpPr>
            <a:spLocks noGrp="1"/>
          </p:cNvSpPr>
          <p:nvPr>
            <p:ph type="ftr" sz="quarter" idx="11"/>
          </p:nvPr>
        </p:nvSpPr>
        <p:spPr/>
        <p:txBody>
          <a:bodyPr/>
          <a:lstStyle/>
          <a:p>
            <a:r>
              <a:rPr lang="en-US" smtClean="0"/>
              <a:t>Brown I. Nurses' attitudes towards adult patients who are obese: literature review. J Adv Nurs. 2006;53(2):221-232. </a:t>
            </a:r>
            <a:endParaRPr lang="en-US"/>
          </a:p>
        </p:txBody>
      </p:sp>
    </p:spTree>
    <p:extLst>
      <p:ext uri="{BB962C8B-B14F-4D97-AF65-F5344CB8AC3E}">
        <p14:creationId xmlns:p14="http://schemas.microsoft.com/office/powerpoint/2010/main" val="1181811228"/>
      </p:ext>
    </p:extLst>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 Bias in Health Care</a:t>
            </a:r>
            <a:endParaRPr lang="en-US" dirty="0"/>
          </a:p>
        </p:txBody>
      </p:sp>
      <p:sp>
        <p:nvSpPr>
          <p:cNvPr id="3" name="Content Placeholder 2"/>
          <p:cNvSpPr>
            <a:spLocks noGrp="1"/>
          </p:cNvSpPr>
          <p:nvPr>
            <p:ph idx="1"/>
          </p:nvPr>
        </p:nvSpPr>
        <p:spPr/>
        <p:txBody>
          <a:bodyPr/>
          <a:lstStyle/>
          <a:p>
            <a:r>
              <a:rPr lang="en-US" dirty="0" smtClean="0"/>
              <a:t>MEDICAL STUDENTS</a:t>
            </a:r>
          </a:p>
          <a:p>
            <a:pPr lvl="1"/>
            <a:r>
              <a:rPr lang="en-US" dirty="0" smtClean="0"/>
              <a:t>They believe obese patients to be </a:t>
            </a:r>
          </a:p>
          <a:p>
            <a:pPr lvl="2"/>
            <a:r>
              <a:rPr lang="en-US" dirty="0"/>
              <a:t>L</a:t>
            </a:r>
            <a:r>
              <a:rPr lang="en-US" dirty="0" smtClean="0"/>
              <a:t>acking in self-control</a:t>
            </a:r>
          </a:p>
          <a:p>
            <a:pPr lvl="2"/>
            <a:r>
              <a:rPr lang="en-US" dirty="0" smtClean="0"/>
              <a:t>Non-compliant with treatment</a:t>
            </a:r>
          </a:p>
          <a:p>
            <a:pPr lvl="2"/>
            <a:r>
              <a:rPr lang="en-US" dirty="0" smtClean="0"/>
              <a:t>Sloppy</a:t>
            </a:r>
          </a:p>
          <a:p>
            <a:pPr lvl="2"/>
            <a:r>
              <a:rPr lang="en-US" dirty="0" smtClean="0"/>
              <a:t>Unsuccessful</a:t>
            </a:r>
          </a:p>
          <a:p>
            <a:pPr lvl="2"/>
            <a:r>
              <a:rPr lang="en-US" dirty="0" smtClean="0"/>
              <a:t>Unpleasant</a:t>
            </a:r>
          </a:p>
          <a:p>
            <a:pPr lvl="1"/>
            <a:r>
              <a:rPr lang="en-US" dirty="0" smtClean="0"/>
              <a:t>Medical students also report making fun of obese patients in the clinical setting</a:t>
            </a:r>
          </a:p>
        </p:txBody>
      </p:sp>
      <p:sp>
        <p:nvSpPr>
          <p:cNvPr id="5" name="Footer Placeholder 4"/>
          <p:cNvSpPr>
            <a:spLocks noGrp="1"/>
          </p:cNvSpPr>
          <p:nvPr>
            <p:ph type="ftr" sz="quarter" idx="11"/>
          </p:nvPr>
        </p:nvSpPr>
        <p:spPr/>
        <p:txBody>
          <a:bodyPr/>
          <a:lstStyle/>
          <a:p>
            <a:r>
              <a:rPr lang="en-US" smtClean="0"/>
              <a:t>Wear D, Aultman JM, Varley JD, Zarconi J. Making fun of patients: Medical students' perceptions and use of derogatory and cynical humor in clinical settings. Academic Medicine. 2006;81(5):454-462</a:t>
            </a:r>
            <a:endParaRPr lang="en-US"/>
          </a:p>
        </p:txBody>
      </p:sp>
    </p:spTree>
    <p:extLst>
      <p:ext uri="{BB962C8B-B14F-4D97-AF65-F5344CB8AC3E}">
        <p14:creationId xmlns:p14="http://schemas.microsoft.com/office/powerpoint/2010/main" val="2035871643"/>
      </p:ext>
    </p:extLst>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Impact of Weight Bias on Patients</a:t>
            </a:r>
            <a:endParaRPr lang="en-US" dirty="0"/>
          </a:p>
        </p:txBody>
      </p:sp>
      <p:graphicFrame>
        <p:nvGraphicFramePr>
          <p:cNvPr id="5" name="Diagram 4"/>
          <p:cNvGraphicFramePr/>
          <p:nvPr>
            <p:extLst>
              <p:ext uri="{D42A27DB-BD31-4B8C-83A1-F6EECF244321}">
                <p14:modId xmlns:p14="http://schemas.microsoft.com/office/powerpoint/2010/main" val="2429128391"/>
              </p:ext>
            </p:extLst>
          </p:nvPr>
        </p:nvGraphicFramePr>
        <p:xfrm>
          <a:off x="573527" y="1693165"/>
          <a:ext cx="8113273" cy="47927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1831792"/>
      </p:ext>
    </p:extLst>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Impact of Weight Bias on Patients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01324226"/>
              </p:ext>
            </p:extLst>
          </p:nvPr>
        </p:nvGraphicFramePr>
        <p:xfrm>
          <a:off x="457200" y="1695782"/>
          <a:ext cx="8336880" cy="4533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p:txBody>
          <a:bodyPr/>
          <a:lstStyle/>
          <a:p>
            <a:r>
              <a:rPr lang="en-US" smtClean="0"/>
              <a:t>Hatzenbuehler ML, Keyes KM, Hasin DS. Associations between perceived weight discrimination and the prevalence of psychiatric disorders in the general population. Obesity. 2009;17:2033-39. </a:t>
            </a:r>
            <a:endParaRPr lang="en-US"/>
          </a:p>
        </p:txBody>
      </p:sp>
    </p:spTree>
    <p:extLst>
      <p:ext uri="{BB962C8B-B14F-4D97-AF65-F5344CB8AC3E}">
        <p14:creationId xmlns:p14="http://schemas.microsoft.com/office/powerpoint/2010/main" val="4153445250"/>
      </p:ext>
    </p:extLst>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Impact of Weight Bias on Patients</a:t>
            </a:r>
            <a:endParaRPr lang="en-US" dirty="0"/>
          </a:p>
        </p:txBody>
      </p:sp>
      <p:sp>
        <p:nvSpPr>
          <p:cNvPr id="3" name="Content Placeholder 2"/>
          <p:cNvSpPr>
            <a:spLocks noGrp="1"/>
          </p:cNvSpPr>
          <p:nvPr>
            <p:ph idx="1"/>
          </p:nvPr>
        </p:nvSpPr>
        <p:spPr/>
        <p:txBody>
          <a:bodyPr/>
          <a:lstStyle/>
          <a:p>
            <a:r>
              <a:rPr lang="en-US" dirty="0" smtClean="0"/>
              <a:t>PHYSICAL HEALTH OF PATIENT</a:t>
            </a:r>
          </a:p>
          <a:p>
            <a:pPr lvl="1"/>
            <a:r>
              <a:rPr lang="en-US" dirty="0" smtClean="0"/>
              <a:t>Experiencing weight bias may trigger responses that interfere with healthy behaviors</a:t>
            </a:r>
          </a:p>
          <a:p>
            <a:pPr lvl="2"/>
            <a:r>
              <a:rPr lang="en-US" dirty="0" smtClean="0"/>
              <a:t>Eating more food</a:t>
            </a:r>
          </a:p>
          <a:p>
            <a:pPr lvl="2"/>
            <a:r>
              <a:rPr lang="en-US" dirty="0" smtClean="0"/>
              <a:t>Refusing to diet</a:t>
            </a:r>
          </a:p>
          <a:p>
            <a:pPr lvl="2"/>
            <a:r>
              <a:rPr lang="en-US" dirty="0" smtClean="0"/>
              <a:t>Binge Eating</a:t>
            </a:r>
            <a:endParaRPr lang="en-US" dirty="0"/>
          </a:p>
        </p:txBody>
      </p:sp>
      <p:sp>
        <p:nvSpPr>
          <p:cNvPr id="5" name="Footer Placeholder 4"/>
          <p:cNvSpPr>
            <a:spLocks noGrp="1"/>
          </p:cNvSpPr>
          <p:nvPr>
            <p:ph type="ftr" sz="quarter" idx="11"/>
          </p:nvPr>
        </p:nvSpPr>
        <p:spPr/>
        <p:txBody>
          <a:bodyPr/>
          <a:lstStyle/>
          <a:p>
            <a:r>
              <a:rPr lang="en-US" smtClean="0"/>
              <a:t>Puhl RM, Brownell KD. Confronting and coping with weight stigma: An investigation of overweight and obese adults. Obesity. 2006;14(10):1802-1815</a:t>
            </a:r>
            <a:endParaRPr lang="en-US"/>
          </a:p>
        </p:txBody>
      </p:sp>
    </p:spTree>
    <p:extLst>
      <p:ext uri="{BB962C8B-B14F-4D97-AF65-F5344CB8AC3E}">
        <p14:creationId xmlns:p14="http://schemas.microsoft.com/office/powerpoint/2010/main" val="4111524179"/>
      </p:ext>
    </p:extLst>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Health Implications</a:t>
            </a:r>
            <a:endParaRPr lang="en-US" dirty="0"/>
          </a:p>
        </p:txBody>
      </p:sp>
      <p:sp>
        <p:nvSpPr>
          <p:cNvPr id="3" name="Content Placeholder 2"/>
          <p:cNvSpPr>
            <a:spLocks noGrp="1"/>
          </p:cNvSpPr>
          <p:nvPr>
            <p:ph idx="1"/>
          </p:nvPr>
        </p:nvSpPr>
        <p:spPr/>
        <p:txBody>
          <a:bodyPr/>
          <a:lstStyle/>
          <a:p>
            <a:r>
              <a:rPr lang="en-US" dirty="0" smtClean="0"/>
              <a:t>Public Health Implications of Weight Stigma</a:t>
            </a:r>
          </a:p>
          <a:p>
            <a:pPr lvl="1"/>
            <a:r>
              <a:rPr lang="en-US" dirty="0" smtClean="0"/>
              <a:t>Poses serious risks to the psychosocial and physical health</a:t>
            </a:r>
          </a:p>
          <a:p>
            <a:pPr lvl="1"/>
            <a:r>
              <a:rPr lang="en-US" dirty="0" smtClean="0"/>
              <a:t>Generates health disparities</a:t>
            </a:r>
          </a:p>
          <a:p>
            <a:pPr lvl="1"/>
            <a:r>
              <a:rPr lang="en-US" dirty="0" smtClean="0"/>
              <a:t>Interferes with implementation of effective obesity prevention efforts</a:t>
            </a:r>
            <a:endParaRPr lang="en-US" dirty="0"/>
          </a:p>
        </p:txBody>
      </p:sp>
      <p:sp>
        <p:nvSpPr>
          <p:cNvPr id="4" name="Footer Placeholder 3"/>
          <p:cNvSpPr>
            <a:spLocks noGrp="1"/>
          </p:cNvSpPr>
          <p:nvPr>
            <p:ph type="ftr" sz="quarter" idx="11"/>
          </p:nvPr>
        </p:nvSpPr>
        <p:spPr/>
        <p:txBody>
          <a:bodyPr/>
          <a:lstStyle/>
          <a:p>
            <a:r>
              <a:rPr lang="en-US" smtClean="0"/>
              <a:t>Puhl RM. Obesity Stigma: Important Considerations for Public Health. Am J Public Health. 2010;100:1019–1028. doi:10. 2105/AJPH.2009.159491 </a:t>
            </a:r>
            <a:endParaRPr lang="en-US"/>
          </a:p>
        </p:txBody>
      </p:sp>
    </p:spTree>
    <p:extLst>
      <p:ext uri="{BB962C8B-B14F-4D97-AF65-F5344CB8AC3E}">
        <p14:creationId xmlns:p14="http://schemas.microsoft.com/office/powerpoint/2010/main" val="3557516346"/>
      </p:ext>
    </p:extLst>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Caring for Obese Patients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194374977"/>
      </p:ext>
    </p:extLst>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talk about Weight?</a:t>
            </a:r>
            <a:endParaRPr lang="en-US" dirty="0"/>
          </a:p>
        </p:txBody>
      </p:sp>
      <p:sp>
        <p:nvSpPr>
          <p:cNvPr id="3" name="Content Placeholder 2"/>
          <p:cNvSpPr>
            <a:spLocks noGrp="1"/>
          </p:cNvSpPr>
          <p:nvPr>
            <p:ph idx="1"/>
          </p:nvPr>
        </p:nvSpPr>
        <p:spPr/>
        <p:txBody>
          <a:bodyPr/>
          <a:lstStyle/>
          <a:p>
            <a:r>
              <a:rPr lang="en-US" dirty="0" smtClean="0"/>
              <a:t>Challenging for many providers to discuss health issues related to excess weight</a:t>
            </a:r>
          </a:p>
          <a:p>
            <a:r>
              <a:rPr lang="en-US" dirty="0" smtClean="0"/>
              <a:t>Important to use straightforward language about weight that patients are comfortable with and may even increase their motivation to lose weight</a:t>
            </a:r>
          </a:p>
          <a:p>
            <a:endParaRPr lang="en-US" dirty="0"/>
          </a:p>
        </p:txBody>
      </p:sp>
    </p:spTree>
    <p:extLst>
      <p:ext uri="{BB962C8B-B14F-4D97-AF65-F5344CB8AC3E}">
        <p14:creationId xmlns:p14="http://schemas.microsoft.com/office/powerpoint/2010/main" val="1735585267"/>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Latest Obesity Stats</a:t>
            </a:r>
            <a:endParaRPr lang="en-US" dirty="0"/>
          </a:p>
        </p:txBody>
      </p:sp>
      <p:pic>
        <p:nvPicPr>
          <p:cNvPr id="4" name="Content Placeholder 3"/>
          <p:cNvPicPr>
            <a:picLocks noGrp="1" noChangeAspect="1"/>
          </p:cNvPicPr>
          <p:nvPr>
            <p:ph idx="1"/>
          </p:nvPr>
        </p:nvPicPr>
        <p:blipFill>
          <a:blip r:embed="rId3"/>
          <a:srcRect t="13336" b="13336"/>
          <a:stretch>
            <a:fillRect/>
          </a:stretch>
        </p:blipFill>
        <p:spPr/>
      </p:pic>
      <p:sp>
        <p:nvSpPr>
          <p:cNvPr id="6" name="Footer Placeholder 5"/>
          <p:cNvSpPr>
            <a:spLocks noGrp="1"/>
          </p:cNvSpPr>
          <p:nvPr>
            <p:ph type="ftr" sz="quarter" idx="11"/>
          </p:nvPr>
        </p:nvSpPr>
        <p:spPr/>
        <p:txBody>
          <a:bodyPr/>
          <a:lstStyle/>
          <a:p>
            <a:r>
              <a:rPr lang="en-US" dirty="0" smtClean="0"/>
              <a:t>Trends in overweight, obesity, and extreme obesity among men aged 20–74 years: United States, 1960–1962 through 2009–2010  (CDC.gov)</a:t>
            </a:r>
            <a:endParaRPr lang="en-US" dirty="0"/>
          </a:p>
        </p:txBody>
      </p:sp>
      <p:sp>
        <p:nvSpPr>
          <p:cNvPr id="7" name="TextBox 6"/>
          <p:cNvSpPr txBox="1"/>
          <p:nvPr/>
        </p:nvSpPr>
        <p:spPr>
          <a:xfrm>
            <a:off x="3447733" y="1678219"/>
            <a:ext cx="2276472" cy="369332"/>
          </a:xfrm>
          <a:prstGeom prst="rect">
            <a:avLst/>
          </a:prstGeom>
          <a:noFill/>
        </p:spPr>
        <p:txBody>
          <a:bodyPr vert="horz" wrap="none" rtlCol="0">
            <a:spAutoFit/>
          </a:bodyPr>
          <a:lstStyle/>
          <a:p>
            <a:pPr algn="ctr"/>
            <a:r>
              <a:rPr lang="en-US" b="1" dirty="0" smtClean="0"/>
              <a:t>Men aged 20-74</a:t>
            </a:r>
            <a:endParaRPr lang="en-US" b="1" dirty="0"/>
          </a:p>
        </p:txBody>
      </p:sp>
    </p:spTree>
    <p:extLst>
      <p:ext uri="{BB962C8B-B14F-4D97-AF65-F5344CB8AC3E}">
        <p14:creationId xmlns:p14="http://schemas.microsoft.com/office/powerpoint/2010/main" val="2834543941"/>
      </p:ext>
    </p:extLst>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talk about Weight?</a:t>
            </a:r>
            <a:endParaRPr lang="en-US" dirty="0"/>
          </a:p>
        </p:txBody>
      </p:sp>
      <p:sp>
        <p:nvSpPr>
          <p:cNvPr id="3" name="Content Placeholder 2"/>
          <p:cNvSpPr>
            <a:spLocks noGrp="1"/>
          </p:cNvSpPr>
          <p:nvPr>
            <p:ph idx="1"/>
          </p:nvPr>
        </p:nvSpPr>
        <p:spPr/>
        <p:txBody>
          <a:bodyPr/>
          <a:lstStyle/>
          <a:p>
            <a:r>
              <a:rPr lang="en-US" dirty="0" smtClean="0"/>
              <a:t>Researchers asked obese patients to rate the desirability of terms used to describe excess weight. Here are the findings:</a:t>
            </a:r>
          </a:p>
          <a:p>
            <a:r>
              <a:rPr lang="en-US" dirty="0" smtClean="0"/>
              <a:t>Desirable terms</a:t>
            </a:r>
          </a:p>
          <a:p>
            <a:pPr lvl="1"/>
            <a:r>
              <a:rPr lang="en-US" dirty="0" smtClean="0"/>
              <a:t>Weight; Excess weight; Overweight; BMI (if it is explained)</a:t>
            </a:r>
          </a:p>
          <a:p>
            <a:r>
              <a:rPr lang="en-US" dirty="0" smtClean="0"/>
              <a:t>Undesirable terms</a:t>
            </a:r>
          </a:p>
          <a:p>
            <a:pPr lvl="1"/>
            <a:r>
              <a:rPr lang="en-US" dirty="0" smtClean="0"/>
              <a:t>Fat; Fatness; Excess fat; Unhealthy BMI; Large size; Weight problem; Heaviness; Obesity; Morbidly Obese; Extremely Obese</a:t>
            </a:r>
            <a:endParaRPr lang="en-US" dirty="0"/>
          </a:p>
        </p:txBody>
      </p:sp>
      <p:sp>
        <p:nvSpPr>
          <p:cNvPr id="4" name="Footer Placeholder 3"/>
          <p:cNvSpPr>
            <a:spLocks noGrp="1"/>
          </p:cNvSpPr>
          <p:nvPr>
            <p:ph type="ftr" sz="quarter" idx="11"/>
          </p:nvPr>
        </p:nvSpPr>
        <p:spPr/>
        <p:txBody>
          <a:bodyPr/>
          <a:lstStyle/>
          <a:p>
            <a:r>
              <a:rPr lang="en-US" smtClean="0"/>
              <a:t>Wadden TA, Didie E. What's in a name? Patients' preferred terms for describing obesity. Obesity Research. 2003;11:1140-1146</a:t>
            </a:r>
            <a:endParaRPr lang="en-US"/>
          </a:p>
        </p:txBody>
      </p:sp>
    </p:spTree>
    <p:extLst>
      <p:ext uri="{BB962C8B-B14F-4D97-AF65-F5344CB8AC3E}">
        <p14:creationId xmlns:p14="http://schemas.microsoft.com/office/powerpoint/2010/main" val="384622972"/>
      </p:ext>
    </p:extLst>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talk about Weight?</a:t>
            </a:r>
            <a:endParaRPr lang="en-US" dirty="0"/>
          </a:p>
        </p:txBody>
      </p:sp>
      <p:sp>
        <p:nvSpPr>
          <p:cNvPr id="3" name="Content Placeholder 2"/>
          <p:cNvSpPr>
            <a:spLocks noGrp="1"/>
          </p:cNvSpPr>
          <p:nvPr>
            <p:ph idx="1"/>
          </p:nvPr>
        </p:nvSpPr>
        <p:spPr/>
        <p:txBody>
          <a:bodyPr>
            <a:normAutofit lnSpcReduction="10000"/>
          </a:bodyPr>
          <a:lstStyle/>
          <a:p>
            <a:r>
              <a:rPr lang="en-US" dirty="0" smtClean="0"/>
              <a:t>Examples of starting a conversation about weight with patients</a:t>
            </a:r>
          </a:p>
          <a:p>
            <a:pPr lvl="1"/>
            <a:r>
              <a:rPr lang="en-US" dirty="0" smtClean="0"/>
              <a:t>Instead of saying: “</a:t>
            </a:r>
            <a:r>
              <a:rPr lang="en-US" i="1" dirty="0" smtClean="0"/>
              <a:t>Mrs. Johnson, we need to talk about your obesity?</a:t>
            </a:r>
            <a:r>
              <a:rPr lang="en-US" dirty="0" smtClean="0"/>
              <a:t>”</a:t>
            </a:r>
          </a:p>
          <a:p>
            <a:pPr lvl="1"/>
            <a:r>
              <a:rPr lang="en-US" dirty="0" smtClean="0"/>
              <a:t>Try asking: “</a:t>
            </a:r>
            <a:r>
              <a:rPr lang="en-US" i="1" dirty="0" smtClean="0">
                <a:solidFill>
                  <a:srgbClr val="008000"/>
                </a:solidFill>
              </a:rPr>
              <a:t>Mrs. Johnson, could we talk about your weight today?</a:t>
            </a:r>
            <a:r>
              <a:rPr lang="en-US" dirty="0" smtClean="0"/>
              <a:t>”</a:t>
            </a:r>
          </a:p>
          <a:p>
            <a:pPr lvl="1"/>
            <a:endParaRPr lang="en-US" dirty="0"/>
          </a:p>
          <a:p>
            <a:pPr lvl="1"/>
            <a:r>
              <a:rPr lang="en-US" dirty="0" smtClean="0"/>
              <a:t>Instead of saying: “</a:t>
            </a:r>
            <a:r>
              <a:rPr lang="en-US" i="1" dirty="0" smtClean="0"/>
              <a:t>Mr. Smith, you haven’t lost any weight. We need to discuss your weight problem</a:t>
            </a:r>
            <a:r>
              <a:rPr lang="en-US" dirty="0" smtClean="0"/>
              <a:t>.”</a:t>
            </a:r>
          </a:p>
          <a:p>
            <a:pPr lvl="1"/>
            <a:r>
              <a:rPr lang="en-US" dirty="0" smtClean="0"/>
              <a:t>Try asking: “</a:t>
            </a:r>
            <a:r>
              <a:rPr lang="en-US" i="1" dirty="0" smtClean="0">
                <a:solidFill>
                  <a:srgbClr val="008000"/>
                </a:solidFill>
              </a:rPr>
              <a:t>Mr. Smith, why don’t you tell me how you’re feeling about your weight at this time. What are your goals now?</a:t>
            </a:r>
            <a:r>
              <a:rPr lang="en-US" dirty="0" smtClean="0"/>
              <a:t>”</a:t>
            </a:r>
            <a:endParaRPr lang="en-US" dirty="0"/>
          </a:p>
        </p:txBody>
      </p:sp>
    </p:spTree>
    <p:extLst>
      <p:ext uri="{BB962C8B-B14F-4D97-AF65-F5344CB8AC3E}">
        <p14:creationId xmlns:p14="http://schemas.microsoft.com/office/powerpoint/2010/main" val="1981254304"/>
      </p:ext>
    </p:extLst>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Weighing Protocol</a:t>
            </a:r>
            <a:endParaRPr lang="en-US" dirty="0"/>
          </a:p>
        </p:txBody>
      </p:sp>
      <p:sp>
        <p:nvSpPr>
          <p:cNvPr id="3" name="Content Placeholder 2"/>
          <p:cNvSpPr>
            <a:spLocks noGrp="1"/>
          </p:cNvSpPr>
          <p:nvPr>
            <p:ph idx="1"/>
          </p:nvPr>
        </p:nvSpPr>
        <p:spPr/>
        <p:txBody>
          <a:bodyPr>
            <a:normAutofit/>
          </a:bodyPr>
          <a:lstStyle/>
          <a:p>
            <a:r>
              <a:rPr lang="en-US" dirty="0" smtClean="0"/>
              <a:t>It is a very sensitive aspect of patient care related to obese patients</a:t>
            </a:r>
          </a:p>
          <a:p>
            <a:r>
              <a:rPr lang="en-US" dirty="0" smtClean="0"/>
              <a:t>Weight scale preferably </a:t>
            </a:r>
            <a:r>
              <a:rPr lang="en-US" dirty="0"/>
              <a:t>should have wide base</a:t>
            </a:r>
          </a:p>
          <a:p>
            <a:r>
              <a:rPr lang="en-US" dirty="0"/>
              <a:t>Select a scale that measures in excess of 350 pounds</a:t>
            </a:r>
          </a:p>
          <a:p>
            <a:r>
              <a:rPr lang="en-US" dirty="0" smtClean="0"/>
              <a:t>Weight scale should </a:t>
            </a:r>
            <a:r>
              <a:rPr lang="en-US" dirty="0"/>
              <a:t>be located in private area of </a:t>
            </a:r>
            <a:r>
              <a:rPr lang="en-US" dirty="0" smtClean="0"/>
              <a:t>office</a:t>
            </a:r>
          </a:p>
          <a:p>
            <a:pPr lvl="1"/>
            <a:r>
              <a:rPr lang="en-US" dirty="0" smtClean="0"/>
              <a:t>Should not be done in hallway</a:t>
            </a:r>
          </a:p>
          <a:p>
            <a:pPr lvl="1"/>
            <a:r>
              <a:rPr lang="en-US" dirty="0" smtClean="0"/>
              <a:t>Weight should not be spoken openly (simply write in chart) and discuss it in exam room</a:t>
            </a:r>
          </a:p>
          <a:p>
            <a:pPr lvl="1"/>
            <a:r>
              <a:rPr lang="en-US" dirty="0" smtClean="0"/>
              <a:t>Weight should be recorded with judgment or comments</a:t>
            </a:r>
            <a:endParaRPr lang="en-US" dirty="0"/>
          </a:p>
          <a:p>
            <a:endParaRPr lang="en-US" dirty="0"/>
          </a:p>
        </p:txBody>
      </p:sp>
    </p:spTree>
    <p:extLst>
      <p:ext uri="{BB962C8B-B14F-4D97-AF65-F5344CB8AC3E}">
        <p14:creationId xmlns:p14="http://schemas.microsoft.com/office/powerpoint/2010/main" val="3506632544"/>
      </p:ext>
    </p:extLst>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Reducing Weight Bias in Clinical Practice</a:t>
            </a:r>
            <a:endParaRPr lang="en-US" dirty="0"/>
          </a:p>
        </p:txBody>
      </p:sp>
      <p:sp>
        <p:nvSpPr>
          <p:cNvPr id="3" name="Content Placeholder 2"/>
          <p:cNvSpPr>
            <a:spLocks noGrp="1"/>
          </p:cNvSpPr>
          <p:nvPr>
            <p:ph idx="1"/>
          </p:nvPr>
        </p:nvSpPr>
        <p:spPr/>
        <p:txBody>
          <a:bodyPr>
            <a:normAutofit fontScale="92500"/>
          </a:bodyPr>
          <a:lstStyle/>
          <a:p>
            <a:r>
              <a:rPr lang="en-US" dirty="0" smtClean="0"/>
              <a:t>Following strategies may promote sensitivity in patient-provider interactions and reduce weight bias</a:t>
            </a:r>
          </a:p>
          <a:p>
            <a:pPr lvl="1"/>
            <a:r>
              <a:rPr lang="en-US" dirty="0" smtClean="0"/>
              <a:t>Consider that patients may have previously experienced bias</a:t>
            </a:r>
          </a:p>
          <a:p>
            <a:pPr lvl="1"/>
            <a:r>
              <a:rPr lang="en-US" dirty="0" smtClean="0"/>
              <a:t>Recognize that being overweight is a product of many factors, some of which are outside of a patient’s control</a:t>
            </a:r>
          </a:p>
          <a:p>
            <a:pPr lvl="1"/>
            <a:r>
              <a:rPr lang="en-US" dirty="0" smtClean="0"/>
              <a:t>Explore all causes of the patient’s presenting problems, not just weight</a:t>
            </a:r>
          </a:p>
          <a:p>
            <a:pPr lvl="1"/>
            <a:r>
              <a:rPr lang="en-US" dirty="0" smtClean="0"/>
              <a:t>Recognize that many patients have tried to lose weight repeatedly</a:t>
            </a:r>
          </a:p>
          <a:p>
            <a:pPr lvl="1"/>
            <a:r>
              <a:rPr lang="en-US" dirty="0" smtClean="0"/>
              <a:t>Acknowledge the difficulty of making lifestyle changes, and provide support</a:t>
            </a:r>
          </a:p>
          <a:p>
            <a:pPr lvl="1"/>
            <a:r>
              <a:rPr lang="en-US" dirty="0" smtClean="0"/>
              <a:t>Recognize that small weight loss can result in significant health gains</a:t>
            </a:r>
            <a:endParaRPr lang="en-US" dirty="0"/>
          </a:p>
        </p:txBody>
      </p:sp>
    </p:spTree>
    <p:extLst>
      <p:ext uri="{BB962C8B-B14F-4D97-AF65-F5344CB8AC3E}">
        <p14:creationId xmlns:p14="http://schemas.microsoft.com/office/powerpoint/2010/main" val="1734687301"/>
      </p:ext>
    </p:extLst>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Facility Changes to reduce Weight Bias</a:t>
            </a:r>
            <a:endParaRPr lang="en-US" dirty="0"/>
          </a:p>
        </p:txBody>
      </p:sp>
      <p:sp>
        <p:nvSpPr>
          <p:cNvPr id="3" name="Content Placeholder 2"/>
          <p:cNvSpPr>
            <a:spLocks noGrp="1"/>
          </p:cNvSpPr>
          <p:nvPr>
            <p:ph idx="1"/>
          </p:nvPr>
        </p:nvSpPr>
        <p:spPr/>
        <p:txBody>
          <a:bodyPr/>
          <a:lstStyle/>
          <a:p>
            <a:r>
              <a:rPr lang="en-US" dirty="0" smtClean="0"/>
              <a:t>Only one in 11 physicians has a scale that goes over 350 </a:t>
            </a:r>
            <a:r>
              <a:rPr lang="en-US" dirty="0" err="1" smtClean="0"/>
              <a:t>lbs</a:t>
            </a:r>
            <a:endParaRPr lang="en-US" dirty="0" smtClean="0"/>
          </a:p>
          <a:p>
            <a:pPr lvl="1"/>
            <a:r>
              <a:rPr lang="en-US" dirty="0" smtClean="0"/>
              <a:t>It shows how health care setting have not kept up with reality of obesity epidemic</a:t>
            </a:r>
          </a:p>
          <a:p>
            <a:pPr lvl="1"/>
            <a:r>
              <a:rPr lang="en-US" dirty="0" smtClean="0"/>
              <a:t>68 % of Americans are overweight and about half of those are obese </a:t>
            </a:r>
            <a:r>
              <a:rPr lang="en-US" dirty="0" smtClean="0">
                <a:sym typeface="Wingdings"/>
              </a:rPr>
              <a:t> practices needs to cater for these large patient population</a:t>
            </a:r>
            <a:r>
              <a:rPr lang="en-US" dirty="0" smtClean="0"/>
              <a:t> (</a:t>
            </a:r>
            <a:r>
              <a:rPr lang="en-US" u="sng" dirty="0" smtClean="0"/>
              <a:t>that’s 6 out of 10 patients</a:t>
            </a:r>
            <a:r>
              <a:rPr lang="en-US" dirty="0" smtClean="0"/>
              <a:t>)</a:t>
            </a:r>
          </a:p>
        </p:txBody>
      </p:sp>
      <p:sp>
        <p:nvSpPr>
          <p:cNvPr id="4" name="Footer Placeholder 3"/>
          <p:cNvSpPr>
            <a:spLocks noGrp="1"/>
          </p:cNvSpPr>
          <p:nvPr>
            <p:ph type="ftr" sz="quarter" idx="11"/>
          </p:nvPr>
        </p:nvSpPr>
        <p:spPr/>
        <p:txBody>
          <a:bodyPr/>
          <a:lstStyle/>
          <a:p>
            <a:r>
              <a:rPr lang="en-US" smtClean="0"/>
              <a:t>Flegal KM, Carroll MD, Ogden CL, Curtin LR. Prevalence and trends in obesity among U.S. adults, 1999-2008. JAMA. 2010;303(3):235-41. </a:t>
            </a:r>
            <a:endParaRPr lang="en-US"/>
          </a:p>
        </p:txBody>
      </p:sp>
    </p:spTree>
    <p:extLst>
      <p:ext uri="{BB962C8B-B14F-4D97-AF65-F5344CB8AC3E}">
        <p14:creationId xmlns:p14="http://schemas.microsoft.com/office/powerpoint/2010/main" val="2677268027"/>
      </p:ext>
    </p:extLst>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Facility Changes to reduce Weight Bias</a:t>
            </a:r>
            <a:endParaRPr lang="en-US" dirty="0"/>
          </a:p>
        </p:txBody>
      </p:sp>
      <p:sp>
        <p:nvSpPr>
          <p:cNvPr id="3" name="Content Placeholder 2"/>
          <p:cNvSpPr>
            <a:spLocks noGrp="1"/>
          </p:cNvSpPr>
          <p:nvPr>
            <p:ph idx="1"/>
          </p:nvPr>
        </p:nvSpPr>
        <p:spPr/>
        <p:txBody>
          <a:bodyPr>
            <a:normAutofit lnSpcReduction="10000"/>
          </a:bodyPr>
          <a:lstStyle/>
          <a:p>
            <a:r>
              <a:rPr lang="en-US" dirty="0" smtClean="0"/>
              <a:t>Waiting Room</a:t>
            </a:r>
          </a:p>
          <a:p>
            <a:pPr lvl="1"/>
            <a:r>
              <a:rPr lang="en-US" dirty="0" smtClean="0"/>
              <a:t>Open </a:t>
            </a:r>
            <a:r>
              <a:rPr lang="en-US" dirty="0"/>
              <a:t>arm chairs that can support more than 300 pounds </a:t>
            </a:r>
            <a:endParaRPr lang="en-US" dirty="0" smtClean="0"/>
          </a:p>
          <a:p>
            <a:pPr lvl="1"/>
            <a:r>
              <a:rPr lang="en-US" dirty="0" smtClean="0"/>
              <a:t>Firm </a:t>
            </a:r>
            <a:r>
              <a:rPr lang="en-US" dirty="0"/>
              <a:t>sofas that can support more than 300 </a:t>
            </a:r>
            <a:r>
              <a:rPr lang="en-US" dirty="0" smtClean="0"/>
              <a:t>pounds</a:t>
            </a:r>
          </a:p>
          <a:p>
            <a:pPr lvl="1"/>
            <a:r>
              <a:rPr lang="en-US" dirty="0" smtClean="0"/>
              <a:t>Ensure </a:t>
            </a:r>
            <a:r>
              <a:rPr lang="en-US" dirty="0"/>
              <a:t>6–8 inches of space between chairs </a:t>
            </a:r>
            <a:endParaRPr lang="en-US" dirty="0" smtClean="0"/>
          </a:p>
          <a:p>
            <a:pPr lvl="1"/>
            <a:r>
              <a:rPr lang="en-US" dirty="0" smtClean="0"/>
              <a:t>Weight</a:t>
            </a:r>
            <a:r>
              <a:rPr lang="en-US" dirty="0"/>
              <a:t>-sensitive reading materials </a:t>
            </a:r>
            <a:endParaRPr lang="en-US" dirty="0" smtClean="0"/>
          </a:p>
          <a:p>
            <a:pPr lvl="1"/>
            <a:r>
              <a:rPr lang="en-US" dirty="0" smtClean="0"/>
              <a:t>Doors </a:t>
            </a:r>
            <a:r>
              <a:rPr lang="en-US" dirty="0"/>
              <a:t>and hallways accommodate large size wheelchairs, walkers, </a:t>
            </a:r>
            <a:r>
              <a:rPr lang="en-US" dirty="0" smtClean="0"/>
              <a:t>scooters</a:t>
            </a:r>
          </a:p>
          <a:p>
            <a:pPr lvl="1"/>
            <a:r>
              <a:rPr lang="en-US" dirty="0" smtClean="0"/>
              <a:t>Bathrooms </a:t>
            </a:r>
            <a:r>
              <a:rPr lang="en-US" dirty="0"/>
              <a:t>with split lavatory seat with handled urine specimen </a:t>
            </a:r>
            <a:r>
              <a:rPr lang="en-US" dirty="0" smtClean="0"/>
              <a:t>collector</a:t>
            </a:r>
          </a:p>
          <a:p>
            <a:pPr lvl="1"/>
            <a:r>
              <a:rPr lang="en-US" dirty="0" smtClean="0"/>
              <a:t>Bathrooms </a:t>
            </a:r>
            <a:r>
              <a:rPr lang="en-US" dirty="0"/>
              <a:t>with properly mounted grab bars and floor-mounted </a:t>
            </a:r>
            <a:r>
              <a:rPr lang="en-US" dirty="0" smtClean="0"/>
              <a:t>toilets</a:t>
            </a:r>
          </a:p>
          <a:p>
            <a:endParaRPr lang="en-US" dirty="0" smtClean="0"/>
          </a:p>
        </p:txBody>
      </p:sp>
    </p:spTree>
    <p:extLst>
      <p:ext uri="{BB962C8B-B14F-4D97-AF65-F5344CB8AC3E}">
        <p14:creationId xmlns:p14="http://schemas.microsoft.com/office/powerpoint/2010/main" val="1941812647"/>
      </p:ext>
    </p:extLst>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Facility Changes to reduce Weight Bias</a:t>
            </a:r>
            <a:endParaRPr lang="en-US" dirty="0"/>
          </a:p>
        </p:txBody>
      </p:sp>
      <p:sp>
        <p:nvSpPr>
          <p:cNvPr id="3" name="Content Placeholder 2"/>
          <p:cNvSpPr>
            <a:spLocks noGrp="1"/>
          </p:cNvSpPr>
          <p:nvPr>
            <p:ph idx="1"/>
          </p:nvPr>
        </p:nvSpPr>
        <p:spPr/>
        <p:txBody>
          <a:bodyPr>
            <a:normAutofit/>
          </a:bodyPr>
          <a:lstStyle/>
          <a:p>
            <a:r>
              <a:rPr lang="en-US" dirty="0" smtClean="0"/>
              <a:t>Exam Room</a:t>
            </a:r>
            <a:endParaRPr lang="en-US" dirty="0"/>
          </a:p>
          <a:p>
            <a:pPr lvl="1"/>
            <a:r>
              <a:rPr lang="en-US" dirty="0" smtClean="0"/>
              <a:t>Stepstool </a:t>
            </a:r>
            <a:r>
              <a:rPr lang="en-US" dirty="0"/>
              <a:t>with handle for exam table </a:t>
            </a:r>
            <a:r>
              <a:rPr lang="en-US" dirty="0" smtClean="0"/>
              <a:t>access</a:t>
            </a:r>
          </a:p>
          <a:p>
            <a:pPr lvl="1"/>
            <a:r>
              <a:rPr lang="en-US" dirty="0" smtClean="0"/>
              <a:t>Large </a:t>
            </a:r>
            <a:r>
              <a:rPr lang="en-US" dirty="0"/>
              <a:t>size </a:t>
            </a:r>
            <a:r>
              <a:rPr lang="en-US" dirty="0" smtClean="0"/>
              <a:t>gowns</a:t>
            </a:r>
          </a:p>
          <a:p>
            <a:pPr lvl="1"/>
            <a:r>
              <a:rPr lang="en-US" dirty="0" smtClean="0"/>
              <a:t>Large </a:t>
            </a:r>
            <a:r>
              <a:rPr lang="en-US" dirty="0"/>
              <a:t>and extra large adult and thigh blood pressure </a:t>
            </a:r>
            <a:r>
              <a:rPr lang="en-US" dirty="0" smtClean="0"/>
              <a:t>cuffs</a:t>
            </a:r>
          </a:p>
          <a:p>
            <a:pPr lvl="1"/>
            <a:r>
              <a:rPr lang="en-US" dirty="0" smtClean="0"/>
              <a:t>Long </a:t>
            </a:r>
            <a:r>
              <a:rPr lang="en-US" dirty="0"/>
              <a:t>vaginal </a:t>
            </a:r>
            <a:r>
              <a:rPr lang="en-US" dirty="0" smtClean="0"/>
              <a:t>specula</a:t>
            </a:r>
          </a:p>
          <a:p>
            <a:pPr lvl="1"/>
            <a:r>
              <a:rPr lang="en-US" dirty="0" smtClean="0"/>
              <a:t>Wide </a:t>
            </a:r>
            <a:r>
              <a:rPr lang="en-US" dirty="0"/>
              <a:t>examination tables, bolted to the </a:t>
            </a:r>
            <a:r>
              <a:rPr lang="en-US" dirty="0" smtClean="0"/>
              <a:t>floor</a:t>
            </a:r>
          </a:p>
          <a:p>
            <a:pPr lvl="1"/>
            <a:r>
              <a:rPr lang="en-US" dirty="0" smtClean="0"/>
              <a:t>Hydraulic </a:t>
            </a:r>
            <a:r>
              <a:rPr lang="en-US" dirty="0"/>
              <a:t>tilt tables, if </a:t>
            </a:r>
            <a:r>
              <a:rPr lang="en-US" dirty="0" smtClean="0"/>
              <a:t>possible</a:t>
            </a:r>
          </a:p>
          <a:p>
            <a:pPr lvl="1"/>
            <a:r>
              <a:rPr lang="en-US" dirty="0" smtClean="0"/>
              <a:t>Sturdy </a:t>
            </a:r>
            <a:r>
              <a:rPr lang="en-US" dirty="0"/>
              <a:t>armless </a:t>
            </a:r>
            <a:r>
              <a:rPr lang="en-US" dirty="0" smtClean="0"/>
              <a:t>chairs</a:t>
            </a:r>
            <a:endParaRPr lang="en-US" dirty="0"/>
          </a:p>
        </p:txBody>
      </p:sp>
    </p:spTree>
    <p:extLst>
      <p:ext uri="{BB962C8B-B14F-4D97-AF65-F5344CB8AC3E}">
        <p14:creationId xmlns:p14="http://schemas.microsoft.com/office/powerpoint/2010/main" val="1722733682"/>
      </p:ext>
    </p:extLst>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In-Patient Setting</a:t>
            </a:r>
            <a:endParaRPr lang="en-US" dirty="0"/>
          </a:p>
        </p:txBody>
      </p:sp>
      <p:sp>
        <p:nvSpPr>
          <p:cNvPr id="3" name="Content Placeholder 2"/>
          <p:cNvSpPr>
            <a:spLocks noGrp="1"/>
          </p:cNvSpPr>
          <p:nvPr>
            <p:ph idx="1"/>
          </p:nvPr>
        </p:nvSpPr>
        <p:spPr/>
        <p:txBody>
          <a:bodyPr/>
          <a:lstStyle/>
          <a:p>
            <a:r>
              <a:rPr lang="en-US" dirty="0" smtClean="0"/>
              <a:t>Consider </a:t>
            </a:r>
            <a:r>
              <a:rPr lang="en-US" dirty="0"/>
              <a:t>early noninvasive positive pressure ventilation if there is evidence of </a:t>
            </a:r>
            <a:r>
              <a:rPr lang="en-US" dirty="0" smtClean="0"/>
              <a:t>respiratory difficulty</a:t>
            </a:r>
            <a:r>
              <a:rPr lang="en-US" dirty="0"/>
              <a:t> </a:t>
            </a:r>
            <a:r>
              <a:rPr lang="en-US" dirty="0" smtClean="0"/>
              <a:t>in obese patient in hospital bed</a:t>
            </a:r>
          </a:p>
          <a:p>
            <a:pPr lvl="1"/>
            <a:r>
              <a:rPr lang="en-US" dirty="0" smtClean="0"/>
              <a:t>Obesity can lead to reduced lung volume</a:t>
            </a:r>
          </a:p>
          <a:p>
            <a:r>
              <a:rPr lang="en-US" dirty="0"/>
              <a:t>A small bladder cuff can overestimate blood pressure by up to 50 mm Hg; bladder length needs to be at least 75% of </a:t>
            </a:r>
            <a:r>
              <a:rPr lang="en-US" dirty="0" smtClean="0"/>
              <a:t>the upper </a:t>
            </a:r>
            <a:r>
              <a:rPr lang="en-US" dirty="0"/>
              <a:t>arm circumference, and width needs to be greater than 50% of the upper arm length</a:t>
            </a:r>
          </a:p>
        </p:txBody>
      </p:sp>
    </p:spTree>
    <p:extLst>
      <p:ext uri="{BB962C8B-B14F-4D97-AF65-F5344CB8AC3E}">
        <p14:creationId xmlns:p14="http://schemas.microsoft.com/office/powerpoint/2010/main" val="236678606"/>
      </p:ext>
    </p:extLst>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In-Patient Setting</a:t>
            </a:r>
            <a:endParaRPr lang="en-US" dirty="0"/>
          </a:p>
        </p:txBody>
      </p:sp>
      <p:sp>
        <p:nvSpPr>
          <p:cNvPr id="3" name="Content Placeholder 2"/>
          <p:cNvSpPr>
            <a:spLocks noGrp="1"/>
          </p:cNvSpPr>
          <p:nvPr>
            <p:ph idx="1"/>
          </p:nvPr>
        </p:nvSpPr>
        <p:spPr/>
        <p:txBody>
          <a:bodyPr/>
          <a:lstStyle/>
          <a:p>
            <a:r>
              <a:rPr lang="en-US" dirty="0"/>
              <a:t>To counter the increased risk of vomiting and aspiration faced by a critically ill obese patient lying in the supine </a:t>
            </a:r>
            <a:r>
              <a:rPr lang="en-US" dirty="0" smtClean="0"/>
              <a:t>position, the </a:t>
            </a:r>
            <a:r>
              <a:rPr lang="en-US" dirty="0"/>
              <a:t>head of the bed should be elevated 30 and 45 degrees</a:t>
            </a:r>
          </a:p>
        </p:txBody>
      </p:sp>
    </p:spTree>
    <p:extLst>
      <p:ext uri="{BB962C8B-B14F-4D97-AF65-F5344CB8AC3E}">
        <p14:creationId xmlns:p14="http://schemas.microsoft.com/office/powerpoint/2010/main" val="2187286071"/>
      </p:ext>
    </p:extLst>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Unit in </a:t>
            </a:r>
            <a:r>
              <a:rPr lang="en-US" dirty="0" err="1" smtClean="0"/>
              <a:t>Hosp</a:t>
            </a:r>
            <a:endParaRPr lang="en-US" dirty="0"/>
          </a:p>
        </p:txBody>
      </p:sp>
      <p:sp>
        <p:nvSpPr>
          <p:cNvPr id="3" name="Content Placeholder 2"/>
          <p:cNvSpPr>
            <a:spLocks noGrp="1"/>
          </p:cNvSpPr>
          <p:nvPr>
            <p:ph idx="1"/>
          </p:nvPr>
        </p:nvSpPr>
        <p:spPr/>
        <p:txBody>
          <a:bodyPr>
            <a:normAutofit/>
          </a:bodyPr>
          <a:lstStyle/>
          <a:p>
            <a:r>
              <a:rPr lang="en-US" dirty="0" smtClean="0"/>
              <a:t>Obese </a:t>
            </a:r>
            <a:r>
              <a:rPr lang="en-US" dirty="0"/>
              <a:t>patients present unique challenges in terms of </a:t>
            </a:r>
            <a:endParaRPr lang="en-US" dirty="0" smtClean="0"/>
          </a:p>
          <a:p>
            <a:pPr lvl="1"/>
            <a:r>
              <a:rPr lang="en-US" dirty="0"/>
              <a:t>A</a:t>
            </a:r>
            <a:r>
              <a:rPr lang="en-US" dirty="0" smtClean="0"/>
              <a:t>irway </a:t>
            </a:r>
            <a:r>
              <a:rPr lang="en-US" dirty="0"/>
              <a:t>management, </a:t>
            </a:r>
            <a:endParaRPr lang="en-US" dirty="0" smtClean="0"/>
          </a:p>
          <a:p>
            <a:pPr lvl="1"/>
            <a:r>
              <a:rPr lang="en-US" dirty="0"/>
              <a:t>V</a:t>
            </a:r>
            <a:r>
              <a:rPr lang="en-US" dirty="0" smtClean="0"/>
              <a:t>ascular </a:t>
            </a:r>
            <a:r>
              <a:rPr lang="en-US" dirty="0"/>
              <a:t>access, </a:t>
            </a:r>
            <a:endParaRPr lang="en-US" dirty="0" smtClean="0"/>
          </a:p>
          <a:p>
            <a:pPr lvl="1"/>
            <a:r>
              <a:rPr lang="en-US" dirty="0"/>
              <a:t>A</a:t>
            </a:r>
            <a:r>
              <a:rPr lang="en-US" dirty="0" smtClean="0"/>
              <a:t>dvanced </a:t>
            </a:r>
            <a:r>
              <a:rPr lang="en-US" dirty="0"/>
              <a:t>imaging, and </a:t>
            </a:r>
            <a:endParaRPr lang="en-US" dirty="0" smtClean="0"/>
          </a:p>
          <a:p>
            <a:pPr lvl="1"/>
            <a:r>
              <a:rPr lang="en-US" dirty="0"/>
              <a:t>E</a:t>
            </a:r>
            <a:r>
              <a:rPr lang="en-US" dirty="0" smtClean="0"/>
              <a:t>ven patient </a:t>
            </a:r>
            <a:r>
              <a:rPr lang="en-US" dirty="0"/>
              <a:t>comfort in the emergency </a:t>
            </a:r>
            <a:r>
              <a:rPr lang="en-US" dirty="0" smtClean="0"/>
              <a:t>department</a:t>
            </a:r>
          </a:p>
          <a:p>
            <a:endParaRPr lang="en-US" dirty="0"/>
          </a:p>
          <a:p>
            <a:r>
              <a:rPr lang="en-US" dirty="0" smtClean="0"/>
              <a:t>It is important to be aware of these limitation and provide care with best possible alternative, strategy.</a:t>
            </a:r>
            <a:endParaRPr lang="en-US" dirty="0"/>
          </a:p>
        </p:txBody>
      </p:sp>
    </p:spTree>
    <p:extLst>
      <p:ext uri="{BB962C8B-B14F-4D97-AF65-F5344CB8AC3E}">
        <p14:creationId xmlns:p14="http://schemas.microsoft.com/office/powerpoint/2010/main" val="3915456295"/>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Latest Obesity Trends</a:t>
            </a:r>
            <a:endParaRPr lang="en-US" dirty="0"/>
          </a:p>
        </p:txBody>
      </p:sp>
      <p:sp>
        <p:nvSpPr>
          <p:cNvPr id="3" name="Content Placeholder 2"/>
          <p:cNvSpPr>
            <a:spLocks noGrp="1"/>
          </p:cNvSpPr>
          <p:nvPr>
            <p:ph idx="1"/>
          </p:nvPr>
        </p:nvSpPr>
        <p:spPr/>
        <p:txBody>
          <a:bodyPr/>
          <a:lstStyle/>
          <a:p>
            <a:r>
              <a:rPr lang="en-US" dirty="0" smtClean="0"/>
              <a:t>Increasing Obese and Morbidly Obese population</a:t>
            </a:r>
          </a:p>
          <a:p>
            <a:r>
              <a:rPr lang="en-US" dirty="0" smtClean="0"/>
              <a:t>Obesity is more prevalent than smoking and is highly associated with chronic conditions and overall poor physical health similar to smoking and excessive alcohol use</a:t>
            </a:r>
            <a:r>
              <a:rPr lang="en-US" baseline="30000" dirty="0" smtClean="0"/>
              <a:t>1</a:t>
            </a:r>
          </a:p>
          <a:p>
            <a:pPr marL="0" indent="0">
              <a:buNone/>
            </a:pPr>
            <a:endParaRPr lang="en-US" dirty="0" smtClean="0"/>
          </a:p>
          <a:p>
            <a:endParaRPr lang="en-US" dirty="0"/>
          </a:p>
        </p:txBody>
      </p:sp>
      <p:sp>
        <p:nvSpPr>
          <p:cNvPr id="4" name="Footer Placeholder 3"/>
          <p:cNvSpPr>
            <a:spLocks noGrp="1"/>
          </p:cNvSpPr>
          <p:nvPr>
            <p:ph type="ftr" sz="quarter" idx="11"/>
          </p:nvPr>
        </p:nvSpPr>
        <p:spPr/>
        <p:txBody>
          <a:bodyPr/>
          <a:lstStyle/>
          <a:p>
            <a:r>
              <a:rPr lang="en-US" dirty="0" smtClean="0"/>
              <a:t>1. Sturm R. Does obesity contribute as much to morbidity as poverty or smoking? Public Health. 2001;115(3):229</a:t>
            </a:r>
            <a:endParaRPr lang="en-US" dirty="0"/>
          </a:p>
        </p:txBody>
      </p:sp>
    </p:spTree>
    <p:extLst>
      <p:ext uri="{BB962C8B-B14F-4D97-AF65-F5344CB8AC3E}">
        <p14:creationId xmlns:p14="http://schemas.microsoft.com/office/powerpoint/2010/main" val="2766880577"/>
      </p:ext>
    </p:extLst>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Addressing Obesity</a:t>
            </a:r>
            <a:endParaRPr lang="en-US" dirty="0"/>
          </a:p>
        </p:txBody>
      </p:sp>
      <p:sp>
        <p:nvSpPr>
          <p:cNvPr id="18434" name="Content Placeholder 2"/>
          <p:cNvSpPr>
            <a:spLocks noGrp="1"/>
          </p:cNvSpPr>
          <p:nvPr>
            <p:ph idx="1"/>
          </p:nvPr>
        </p:nvSpPr>
        <p:spPr/>
        <p:txBody>
          <a:bodyPr/>
          <a:lstStyle/>
          <a:p>
            <a:r>
              <a:rPr lang="en-US" dirty="0" smtClean="0"/>
              <a:t>Should address overweight and obesity in daily practice</a:t>
            </a:r>
          </a:p>
          <a:p>
            <a:pPr lvl="1"/>
            <a:r>
              <a:rPr lang="en-US" dirty="0" smtClean="0"/>
              <a:t>Assess health risk and obesity status</a:t>
            </a:r>
          </a:p>
          <a:p>
            <a:pPr lvl="1"/>
            <a:r>
              <a:rPr lang="en-US" dirty="0" smtClean="0"/>
              <a:t>Analyze risk and recommend treatment options</a:t>
            </a:r>
          </a:p>
          <a:p>
            <a:pPr lvl="1"/>
            <a:r>
              <a:rPr lang="en-US" dirty="0" smtClean="0"/>
              <a:t>Reduce cardio-metabolic risks and mortality</a:t>
            </a:r>
          </a:p>
        </p:txBody>
      </p:sp>
    </p:spTree>
    <p:extLst>
      <p:ext uri="{BB962C8B-B14F-4D97-AF65-F5344CB8AC3E}">
        <p14:creationId xmlns:p14="http://schemas.microsoft.com/office/powerpoint/2010/main" val="2856804423"/>
      </p:ext>
    </p:extLst>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Addressing Obesity</a:t>
            </a:r>
            <a:endParaRPr lang="en-US" dirty="0"/>
          </a:p>
        </p:txBody>
      </p:sp>
      <p:sp>
        <p:nvSpPr>
          <p:cNvPr id="19458" name="Content Placeholder 6"/>
          <p:cNvSpPr>
            <a:spLocks noGrp="1"/>
          </p:cNvSpPr>
          <p:nvPr>
            <p:ph idx="1"/>
          </p:nvPr>
        </p:nvSpPr>
        <p:spPr/>
        <p:txBody>
          <a:bodyPr/>
          <a:lstStyle/>
          <a:p>
            <a:r>
              <a:rPr lang="en-US" dirty="0" smtClean="0"/>
              <a:t>Develop / Get rapid dietary and physical activity assessment tools</a:t>
            </a:r>
          </a:p>
          <a:p>
            <a:r>
              <a:rPr lang="en-US" dirty="0" smtClean="0"/>
              <a:t>Develop / Get patient educational handouts on diet, physical activity recommendations to create behavior change</a:t>
            </a:r>
          </a:p>
        </p:txBody>
      </p:sp>
    </p:spTree>
    <p:extLst>
      <p:ext uri="{BB962C8B-B14F-4D97-AF65-F5344CB8AC3E}">
        <p14:creationId xmlns:p14="http://schemas.microsoft.com/office/powerpoint/2010/main" val="3137260281"/>
      </p:ext>
    </p:extLst>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Obesity</a:t>
            </a:r>
            <a:endParaRPr lang="en-US" dirty="0"/>
          </a:p>
        </p:txBody>
      </p:sp>
      <p:sp>
        <p:nvSpPr>
          <p:cNvPr id="25602" name="Content Placeholder 2"/>
          <p:cNvSpPr>
            <a:spLocks noGrp="1"/>
          </p:cNvSpPr>
          <p:nvPr>
            <p:ph idx="1"/>
          </p:nvPr>
        </p:nvSpPr>
        <p:spPr/>
        <p:txBody>
          <a:bodyPr/>
          <a:lstStyle/>
          <a:p>
            <a:r>
              <a:rPr lang="en-US" smtClean="0"/>
              <a:t>Documentation &amp; Materials</a:t>
            </a:r>
          </a:p>
          <a:p>
            <a:pPr lvl="1"/>
            <a:r>
              <a:rPr lang="en-US" smtClean="0"/>
              <a:t>Pre-visit questionnaire to include precise bariatric dietary, behavioral and activity history along with other medical information</a:t>
            </a:r>
          </a:p>
          <a:p>
            <a:pPr lvl="2"/>
            <a:r>
              <a:rPr lang="en-US" smtClean="0"/>
              <a:t>W.A.V.E and REAP</a:t>
            </a:r>
          </a:p>
          <a:p>
            <a:pPr lvl="1"/>
            <a:r>
              <a:rPr lang="en-US" smtClean="0"/>
              <a:t>BMI-for-Age Growth Charts</a:t>
            </a:r>
          </a:p>
          <a:p>
            <a:pPr lvl="1"/>
            <a:r>
              <a:rPr lang="en-US" smtClean="0"/>
              <a:t>Food &amp; Activity diary</a:t>
            </a:r>
          </a:p>
          <a:p>
            <a:pPr lvl="1"/>
            <a:r>
              <a:rPr lang="en-US" smtClean="0"/>
              <a:t>Pedometers (if possible)</a:t>
            </a:r>
            <a:endParaRPr lang="en-US" dirty="0" smtClean="0"/>
          </a:p>
        </p:txBody>
      </p:sp>
    </p:spTree>
    <p:extLst>
      <p:ext uri="{BB962C8B-B14F-4D97-AF65-F5344CB8AC3E}">
        <p14:creationId xmlns:p14="http://schemas.microsoft.com/office/powerpoint/2010/main" val="2985373812"/>
      </p:ext>
    </p:extLst>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r>
              <a:rPr lang="en-US" smtClean="0"/>
              <a:t>Consequences of discrimination</a:t>
            </a:r>
            <a:endParaRPr lang="en-US" dirty="0" smtClean="0"/>
          </a:p>
        </p:txBody>
      </p:sp>
      <p:sp>
        <p:nvSpPr>
          <p:cNvPr id="16387" name="Rectangle 3"/>
          <p:cNvSpPr>
            <a:spLocks noGrp="1" noChangeArrowheads="1"/>
          </p:cNvSpPr>
          <p:nvPr>
            <p:ph sz="quarter" idx="1"/>
          </p:nvPr>
        </p:nvSpPr>
        <p:spPr/>
        <p:txBody>
          <a:bodyPr/>
          <a:lstStyle/>
          <a:p>
            <a:r>
              <a:rPr lang="en-US" smtClean="0"/>
              <a:t>Increases the need for medical attention due to the increases of health effects</a:t>
            </a:r>
          </a:p>
          <a:p>
            <a:r>
              <a:rPr lang="en-US" smtClean="0"/>
              <a:t>Chronic progressive diseases</a:t>
            </a:r>
          </a:p>
          <a:p>
            <a:pPr lvl="1"/>
            <a:r>
              <a:rPr lang="en-US" smtClean="0"/>
              <a:t>diabetes mellitus</a:t>
            </a:r>
          </a:p>
          <a:p>
            <a:pPr lvl="1"/>
            <a:r>
              <a:rPr lang="en-US" smtClean="0"/>
              <a:t>osteoarthritis</a:t>
            </a:r>
          </a:p>
          <a:p>
            <a:pPr lvl="1"/>
            <a:r>
              <a:rPr lang="en-US" smtClean="0"/>
              <a:t>cardiovascular disease</a:t>
            </a:r>
          </a:p>
          <a:p>
            <a:r>
              <a:rPr lang="en-US" smtClean="0"/>
              <a:t>Obesity-related conditions result in 300,000 deaths/year in the U.S.</a:t>
            </a:r>
            <a:endParaRPr lang="en-US"/>
          </a:p>
        </p:txBody>
      </p:sp>
    </p:spTree>
    <p:extLst>
      <p:ext uri="{BB962C8B-B14F-4D97-AF65-F5344CB8AC3E}">
        <p14:creationId xmlns:p14="http://schemas.microsoft.com/office/powerpoint/2010/main" val="3057147943"/>
      </p:ext>
    </p:extLst>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r>
              <a:rPr lang="en-US" smtClean="0"/>
              <a:t>Creating a Supportive Environment</a:t>
            </a:r>
            <a:endParaRPr lang="en-US" dirty="0" smtClean="0"/>
          </a:p>
        </p:txBody>
      </p:sp>
      <p:sp>
        <p:nvSpPr>
          <p:cNvPr id="12291" name="Rectangle 3"/>
          <p:cNvSpPr>
            <a:spLocks noGrp="1" noChangeArrowheads="1"/>
          </p:cNvSpPr>
          <p:nvPr>
            <p:ph idx="1"/>
          </p:nvPr>
        </p:nvSpPr>
        <p:spPr/>
        <p:txBody>
          <a:bodyPr/>
          <a:lstStyle/>
          <a:p>
            <a:r>
              <a:rPr lang="en-US" smtClean="0"/>
              <a:t>Sensitivity when weighing obese patients</a:t>
            </a:r>
          </a:p>
          <a:p>
            <a:r>
              <a:rPr lang="en-US" smtClean="0"/>
              <a:t>Appropriate medical equipment</a:t>
            </a:r>
          </a:p>
          <a:p>
            <a:r>
              <a:rPr lang="en-US" smtClean="0"/>
              <a:t>Weight-friendly waiting room</a:t>
            </a:r>
          </a:p>
          <a:p>
            <a:r>
              <a:rPr lang="en-US" smtClean="0"/>
              <a:t>Appropriate examination room</a:t>
            </a:r>
            <a:endParaRPr lang="en-US" dirty="0" smtClean="0"/>
          </a:p>
        </p:txBody>
      </p:sp>
      <p:pic>
        <p:nvPicPr>
          <p:cNvPr id="1946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8274"/>
          <a:stretch/>
        </p:blipFill>
        <p:spPr bwMode="auto">
          <a:xfrm>
            <a:off x="2362200" y="3822832"/>
            <a:ext cx="4191000" cy="26531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6648841"/>
      </p:ext>
    </p:extLst>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
        <p:nvSpPr>
          <p:cNvPr id="5" name="Text Placeholder 4"/>
          <p:cNvSpPr>
            <a:spLocks noGrp="1"/>
          </p:cNvSpPr>
          <p:nvPr>
            <p:ph type="body" idx="1"/>
          </p:nvPr>
        </p:nvSpPr>
        <p:spPr>
          <a:xfrm>
            <a:off x="533400" y="2895600"/>
            <a:ext cx="8001000" cy="1787912"/>
          </a:xfrm>
        </p:spPr>
        <p:txBody>
          <a:bodyPr>
            <a:normAutofit/>
          </a:bodyPr>
          <a:lstStyle/>
          <a:p>
            <a:r>
              <a:rPr lang="en-US" dirty="0" smtClean="0"/>
              <a:t>guptaad@rowan.edu</a:t>
            </a:r>
          </a:p>
          <a:p>
            <a:r>
              <a:rPr lang="en-US" dirty="0" smtClean="0">
                <a:hlinkClick r:id="rId2"/>
              </a:rPr>
              <a:t>www.forweightcontrol.mobi</a:t>
            </a:r>
            <a:r>
              <a:rPr lang="en-US" dirty="0" smtClean="0"/>
              <a:t> </a:t>
            </a:r>
          </a:p>
          <a:p>
            <a:r>
              <a:rPr lang="en-US" dirty="0" smtClean="0">
                <a:hlinkClick r:id="rId3"/>
              </a:rPr>
              <a:t>www.forweightcontrol.info</a:t>
            </a:r>
            <a:r>
              <a:rPr lang="en-US" dirty="0" smtClean="0"/>
              <a:t> </a:t>
            </a:r>
            <a:endParaRPr lang="en-US" dirty="0"/>
          </a:p>
        </p:txBody>
      </p:sp>
    </p:spTree>
    <p:extLst>
      <p:ext uri="{BB962C8B-B14F-4D97-AF65-F5344CB8AC3E}">
        <p14:creationId xmlns:p14="http://schemas.microsoft.com/office/powerpoint/2010/main" val="3197080968"/>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7200" dirty="0" smtClean="0"/>
              <a:t>Body Shape and Size</a:t>
            </a:r>
            <a:endParaRPr lang="en-US" sz="7200" dirty="0"/>
          </a:p>
        </p:txBody>
      </p:sp>
      <p:sp>
        <p:nvSpPr>
          <p:cNvPr id="5" name="Text Placeholder 4"/>
          <p:cNvSpPr>
            <a:spLocks noGrp="1"/>
          </p:cNvSpPr>
          <p:nvPr>
            <p:ph type="body" idx="1"/>
          </p:nvPr>
        </p:nvSpPr>
        <p:spPr/>
        <p:txBody>
          <a:bodyPr>
            <a:normAutofit/>
          </a:bodyPr>
          <a:lstStyle/>
          <a:p>
            <a:r>
              <a:rPr lang="en-US" sz="3600" dirty="0" smtClean="0"/>
              <a:t>Impressions and Views</a:t>
            </a:r>
            <a:endParaRPr lang="en-US" sz="3600" dirty="0"/>
          </a:p>
        </p:txBody>
      </p:sp>
    </p:spTree>
    <p:extLst>
      <p:ext uri="{BB962C8B-B14F-4D97-AF65-F5344CB8AC3E}">
        <p14:creationId xmlns:p14="http://schemas.microsoft.com/office/powerpoint/2010/main" val="1463850833"/>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en-US" smtClean="0"/>
              <a:t>Cultural Importance of the Body</a:t>
            </a:r>
            <a:endParaRPr lang="en-US" dirty="0" smtClean="0"/>
          </a:p>
        </p:txBody>
      </p:sp>
      <p:sp>
        <p:nvSpPr>
          <p:cNvPr id="14339" name="Rectangle 3"/>
          <p:cNvSpPr>
            <a:spLocks noGrp="1" noChangeArrowheads="1"/>
          </p:cNvSpPr>
          <p:nvPr>
            <p:ph type="body" sz="half" idx="1"/>
          </p:nvPr>
        </p:nvSpPr>
        <p:spPr>
          <a:xfrm>
            <a:off x="457200" y="1600200"/>
            <a:ext cx="5257800" cy="4525963"/>
          </a:xfrm>
        </p:spPr>
        <p:txBody>
          <a:bodyPr/>
          <a:lstStyle/>
          <a:p>
            <a:r>
              <a:rPr lang="en-US" dirty="0" smtClean="0"/>
              <a:t>Lean, thin body </a:t>
            </a:r>
          </a:p>
          <a:p>
            <a:pPr lvl="1"/>
            <a:r>
              <a:rPr lang="en-US" dirty="0" smtClean="0"/>
              <a:t>self-discipline, achievement of cultural ideal</a:t>
            </a:r>
          </a:p>
          <a:p>
            <a:endParaRPr lang="en-US" dirty="0" smtClean="0"/>
          </a:p>
          <a:p>
            <a:endParaRPr lang="en-US" dirty="0" smtClean="0"/>
          </a:p>
          <a:p>
            <a:r>
              <a:rPr lang="en-US" dirty="0" smtClean="0"/>
              <a:t>Fat, chubby body </a:t>
            </a:r>
          </a:p>
          <a:p>
            <a:pPr lvl="1"/>
            <a:r>
              <a:rPr lang="en-US" dirty="0" smtClean="0"/>
              <a:t>ultimate failure publicly displayed for all to see and judge</a:t>
            </a:r>
          </a:p>
        </p:txBody>
      </p:sp>
      <p:pic>
        <p:nvPicPr>
          <p:cNvPr id="14341" name="Picture 6" descr="C:\Documents and Settings\cag0025\Local Settings\Temporary Internet Files\Content.IE5\LY84ET1K\MPj04307920000[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15000" y="3962400"/>
            <a:ext cx="2971800"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Young girl exercising on the beach.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715000" y="1711854"/>
            <a:ext cx="2971800" cy="2102689"/>
          </a:xfrm>
          <a:prstGeom prst="rect">
            <a:avLst/>
          </a:prstGeom>
        </p:spPr>
      </p:pic>
    </p:spTree>
    <p:extLst>
      <p:ext uri="{BB962C8B-B14F-4D97-AF65-F5344CB8AC3E}">
        <p14:creationId xmlns:p14="http://schemas.microsoft.com/office/powerpoint/2010/main" val="3648967030"/>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a:bodyPr>
          <a:lstStyle/>
          <a:p>
            <a:r>
              <a:rPr lang="en-US" smtClean="0"/>
              <a:t>Cultural Importance of the Body</a:t>
            </a:r>
            <a:endParaRPr lang="en-US" dirty="0"/>
          </a:p>
        </p:txBody>
      </p:sp>
      <p:sp>
        <p:nvSpPr>
          <p:cNvPr id="84995" name="Rectangle 3"/>
          <p:cNvSpPr>
            <a:spLocks noGrp="1" noChangeArrowheads="1"/>
          </p:cNvSpPr>
          <p:nvPr>
            <p:ph idx="1"/>
          </p:nvPr>
        </p:nvSpPr>
        <p:spPr/>
        <p:txBody>
          <a:bodyPr/>
          <a:lstStyle/>
          <a:p>
            <a:r>
              <a:rPr lang="en-US" dirty="0" smtClean="0"/>
              <a:t>Heightened social consciousness and awareness of </a:t>
            </a:r>
            <a:r>
              <a:rPr lang="ja-JP" altLang="en-US" dirty="0" smtClean="0"/>
              <a:t>“</a:t>
            </a:r>
            <a:r>
              <a:rPr lang="en-US" dirty="0" smtClean="0"/>
              <a:t>the body</a:t>
            </a:r>
            <a:r>
              <a:rPr lang="ja-JP" altLang="en-US" dirty="0" smtClean="0"/>
              <a:t>”</a:t>
            </a:r>
            <a:endParaRPr lang="en-US" dirty="0" smtClean="0"/>
          </a:p>
          <a:p>
            <a:pPr lvl="1"/>
            <a:r>
              <a:rPr lang="en-US" dirty="0" smtClean="0"/>
              <a:t>booming diet industry, estimated to bring in over $40-50 billion dollars each year </a:t>
            </a:r>
          </a:p>
          <a:p>
            <a:pPr lvl="1"/>
            <a:r>
              <a:rPr lang="en-US" dirty="0" smtClean="0"/>
              <a:t>mass media which idealizes an ultra-lean physique</a:t>
            </a:r>
          </a:p>
          <a:p>
            <a:pPr lvl="1"/>
            <a:r>
              <a:rPr lang="en-US" b="1" dirty="0" smtClean="0"/>
              <a:t>social value placed on having a lean body</a:t>
            </a:r>
            <a:endParaRPr lang="en-US" b="1" dirty="0"/>
          </a:p>
        </p:txBody>
      </p:sp>
      <p:pic>
        <p:nvPicPr>
          <p:cNvPr id="4" name="Picture 3" descr="fitness-mag-cover-low-rez.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67443" y="4396378"/>
            <a:ext cx="1732471" cy="2322054"/>
          </a:xfrm>
          <a:prstGeom prst="rect">
            <a:avLst/>
          </a:prstGeom>
        </p:spPr>
      </p:pic>
      <p:pic>
        <p:nvPicPr>
          <p:cNvPr id="5" name="Picture 4" descr="rihanna-vogue-cover.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35457" y="4396378"/>
            <a:ext cx="1708645" cy="2322054"/>
          </a:xfrm>
          <a:prstGeom prst="rect">
            <a:avLst/>
          </a:prstGeom>
        </p:spPr>
      </p:pic>
    </p:spTree>
    <p:extLst>
      <p:ext uri="{BB962C8B-B14F-4D97-AF65-F5344CB8AC3E}">
        <p14:creationId xmlns:p14="http://schemas.microsoft.com/office/powerpoint/2010/main" val="2108753757"/>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Toxic Environment</a:t>
            </a:r>
            <a:endParaRPr lang="en-US" dirty="0">
              <a:ea typeface="+mj-ea"/>
            </a:endParaRPr>
          </a:p>
        </p:txBody>
      </p:sp>
      <p:pic>
        <p:nvPicPr>
          <p:cNvPr id="17411"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 y="1712979"/>
            <a:ext cx="3657600" cy="25514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17412" name="Picture 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69690" y="4265287"/>
            <a:ext cx="3391059" cy="22722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17413"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1712979"/>
            <a:ext cx="3225722" cy="24512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17414" name="Picture 9"/>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105400" y="4264846"/>
            <a:ext cx="3122805" cy="22727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866105984"/>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Diet Industry</a:t>
            </a:r>
            <a:endParaRPr lang="en-US" dirty="0"/>
          </a:p>
        </p:txBody>
      </p:sp>
      <p:pic>
        <p:nvPicPr>
          <p:cNvPr id="1843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45800"/>
            <a:ext cx="1769069" cy="1769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7" name="Picture 6"/>
          <p:cNvPicPr>
            <a:picLocks noChangeAspect="1"/>
          </p:cNvPicPr>
          <p:nvPr/>
        </p:nvPicPr>
        <p:blipFill>
          <a:blip r:embed="rId4"/>
          <a:stretch>
            <a:fillRect/>
          </a:stretch>
        </p:blipFill>
        <p:spPr>
          <a:xfrm>
            <a:off x="3981450" y="3368230"/>
            <a:ext cx="4743450" cy="2919857"/>
          </a:xfrm>
          <a:prstGeom prst="rect">
            <a:avLst/>
          </a:prstGeom>
        </p:spPr>
      </p:pic>
      <p:pic>
        <p:nvPicPr>
          <p:cNvPr id="18442" name="Picture 1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964272" y="1845800"/>
            <a:ext cx="1295184" cy="174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18438" name="Picture 7"/>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343016" y="1766887"/>
            <a:ext cx="1469197" cy="1847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9" name="Picture 8"/>
          <p:cNvPicPr>
            <a:picLocks noChangeAspect="1"/>
          </p:cNvPicPr>
          <p:nvPr/>
        </p:nvPicPr>
        <p:blipFill>
          <a:blip r:embed="rId7"/>
          <a:stretch>
            <a:fillRect/>
          </a:stretch>
        </p:blipFill>
        <p:spPr>
          <a:xfrm>
            <a:off x="1190238" y="3670197"/>
            <a:ext cx="2060511" cy="1703153"/>
          </a:xfrm>
          <a:prstGeom prst="rect">
            <a:avLst/>
          </a:prstGeom>
        </p:spPr>
      </p:pic>
      <p:pic>
        <p:nvPicPr>
          <p:cNvPr id="18440" name="Picture 10"/>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90501" y="5373350"/>
            <a:ext cx="1693782" cy="12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8" name="Picture 7"/>
          <p:cNvPicPr>
            <a:picLocks noChangeAspect="1"/>
          </p:cNvPicPr>
          <p:nvPr/>
        </p:nvPicPr>
        <p:blipFill>
          <a:blip r:embed="rId9"/>
          <a:stretch>
            <a:fillRect/>
          </a:stretch>
        </p:blipFill>
        <p:spPr>
          <a:xfrm>
            <a:off x="2596593" y="1674689"/>
            <a:ext cx="2769714" cy="2130179"/>
          </a:xfrm>
          <a:prstGeom prst="rect">
            <a:avLst/>
          </a:prstGeom>
        </p:spPr>
      </p:pic>
    </p:spTree>
    <p:extLst>
      <p:ext uri="{BB962C8B-B14F-4D97-AF65-F5344CB8AC3E}">
        <p14:creationId xmlns:p14="http://schemas.microsoft.com/office/powerpoint/2010/main" val="2086128290"/>
      </p:ext>
    </p:extLst>
  </p:cSld>
  <p:clrMapOvr>
    <a:masterClrMapping/>
  </p:clrMapOvr>
  <p:transition>
    <p:fade thruBlk="1"/>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upta-Rowan-Color-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Gupta-Rowan-Color-Theme.thmx</Template>
  <TotalTime>7520</TotalTime>
  <Words>6155</Words>
  <Application>Microsoft Office PowerPoint</Application>
  <PresentationFormat>On-screen Show (4:3)</PresentationFormat>
  <Paragraphs>548</Paragraphs>
  <Slides>45</Slides>
  <Notes>34</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Gupta-Rowan-Color-Theme</vt:lpstr>
      <vt:lpstr>Women’s Health / Nutrition Challenges in caring for  Obese Patients</vt:lpstr>
      <vt:lpstr>Latest Obesity Stats</vt:lpstr>
      <vt:lpstr>Latest Obesity Stats</vt:lpstr>
      <vt:lpstr>Latest Obesity Trends</vt:lpstr>
      <vt:lpstr>Body Shape and Size</vt:lpstr>
      <vt:lpstr>Cultural Importance of the Body</vt:lpstr>
      <vt:lpstr>Cultural Importance of the Body</vt:lpstr>
      <vt:lpstr>Toxic Environment</vt:lpstr>
      <vt:lpstr>Diet Industry</vt:lpstr>
      <vt:lpstr>Mass Media</vt:lpstr>
      <vt:lpstr>Social Value</vt:lpstr>
      <vt:lpstr>Social Value</vt:lpstr>
      <vt:lpstr>Weight Based Stereotypes</vt:lpstr>
      <vt:lpstr>Weight Bias</vt:lpstr>
      <vt:lpstr>Obesity Stigma</vt:lpstr>
      <vt:lpstr>Where does weight bias exists?</vt:lpstr>
      <vt:lpstr>School settings</vt:lpstr>
      <vt:lpstr>Weight Bias in Health Care</vt:lpstr>
      <vt:lpstr>Weight Bias in Health Care</vt:lpstr>
      <vt:lpstr>Weight Bias in Health Care</vt:lpstr>
      <vt:lpstr>Weight Bias in Health Care</vt:lpstr>
      <vt:lpstr>Weight Bias in Health Care</vt:lpstr>
      <vt:lpstr>Weight Bias in Health Care</vt:lpstr>
      <vt:lpstr>Impact of Weight Bias on Patients</vt:lpstr>
      <vt:lpstr>Impact of Weight Bias on Patients</vt:lpstr>
      <vt:lpstr>Impact of Weight Bias on Patients</vt:lpstr>
      <vt:lpstr>Public Health Implications</vt:lpstr>
      <vt:lpstr>Caring for Obese Patients</vt:lpstr>
      <vt:lpstr>How to talk about Weight?</vt:lpstr>
      <vt:lpstr>How to talk about Weight?</vt:lpstr>
      <vt:lpstr>How to talk about Weight?</vt:lpstr>
      <vt:lpstr>Weighing Protocol</vt:lpstr>
      <vt:lpstr>Reducing Weight Bias in Clinical Practice</vt:lpstr>
      <vt:lpstr>Facility Changes to reduce Weight Bias</vt:lpstr>
      <vt:lpstr>Facility Changes to reduce Weight Bias</vt:lpstr>
      <vt:lpstr>Facility Changes to reduce Weight Bias</vt:lpstr>
      <vt:lpstr>In-Patient Setting</vt:lpstr>
      <vt:lpstr>In-Patient Setting</vt:lpstr>
      <vt:lpstr>Emergency Unit in Hosp</vt:lpstr>
      <vt:lpstr>Addressing Obesity</vt:lpstr>
      <vt:lpstr>Addressing Obesity</vt:lpstr>
      <vt:lpstr>Addressing Obesity</vt:lpstr>
      <vt:lpstr>Consequences of discrimination</vt:lpstr>
      <vt:lpstr>Creating a Supportive Environment</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in caring for  Obese Patients</dc:title>
  <dc:creator>Adarsh K. Gupta, DO, MS, FACOFP</dc:creator>
  <cp:lastModifiedBy>Gupta, Adarsh K</cp:lastModifiedBy>
  <cp:revision>57</cp:revision>
  <cp:lastPrinted>2013-08-11T23:43:09Z</cp:lastPrinted>
  <dcterms:created xsi:type="dcterms:W3CDTF">2013-08-10T02:28:18Z</dcterms:created>
  <dcterms:modified xsi:type="dcterms:W3CDTF">2015-07-06T20:29:58Z</dcterms:modified>
</cp:coreProperties>
</file>