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7" r:id="rId2"/>
    <p:sldMasterId id="2147483721" r:id="rId3"/>
  </p:sldMasterIdLst>
  <p:notesMasterIdLst>
    <p:notesMasterId r:id="rId28"/>
  </p:notesMasterIdLst>
  <p:sldIdLst>
    <p:sldId id="315" r:id="rId4"/>
    <p:sldId id="316" r:id="rId5"/>
    <p:sldId id="314" r:id="rId6"/>
    <p:sldId id="284" r:id="rId7"/>
    <p:sldId id="298" r:id="rId8"/>
    <p:sldId id="304" r:id="rId9"/>
    <p:sldId id="302" r:id="rId10"/>
    <p:sldId id="286" r:id="rId11"/>
    <p:sldId id="303" r:id="rId12"/>
    <p:sldId id="305" r:id="rId13"/>
    <p:sldId id="299" r:id="rId14"/>
    <p:sldId id="308" r:id="rId15"/>
    <p:sldId id="306" r:id="rId16"/>
    <p:sldId id="307" r:id="rId17"/>
    <p:sldId id="285" r:id="rId18"/>
    <p:sldId id="309" r:id="rId19"/>
    <p:sldId id="289" r:id="rId20"/>
    <p:sldId id="300" r:id="rId21"/>
    <p:sldId id="312" r:id="rId22"/>
    <p:sldId id="310" r:id="rId23"/>
    <p:sldId id="287" r:id="rId24"/>
    <p:sldId id="311" r:id="rId25"/>
    <p:sldId id="301" r:id="rId26"/>
    <p:sldId id="31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8"/>
    <a:srgbClr val="F9FA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8" d="100"/>
          <a:sy n="58" d="100"/>
        </p:scale>
        <p:origin x="-1716" y="-3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0FA0B0-CF3E-4B70-A73B-D185F37884BE}" type="datetimeFigureOut">
              <a:rPr lang="en-US" smtClean="0"/>
              <a:pPr/>
              <a:t>9/26/2014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43B1B6-FCF9-4CC0-9272-D5E3FB995C64}" type="slidenum">
              <a:rPr lang="en-US" smtClean="0"/>
              <a:pPr/>
              <a:t>‹#›</a:t>
            </a:fld>
            <a:endParaRPr lang="en-US"/>
          </a:p>
        </p:txBody>
      </p:sp>
    </p:spTree>
    <p:extLst>
      <p:ext uri="{BB962C8B-B14F-4D97-AF65-F5344CB8AC3E}">
        <p14:creationId xmlns:p14="http://schemas.microsoft.com/office/powerpoint/2010/main" xmlns="" val="30244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8028E4-800A-4E38-9F0D-AA75B506E1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62375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D8CD4C-E687-4976-8A0A-34C5C71D34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9200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A9A29C-9E3E-4987-9924-7D0EA08765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452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EBFB8B7-F521-4BC0-940C-F86DE75959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6998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1730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2891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7746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676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838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739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280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E8B85E-6183-4901-AC87-66FAC0F76CD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22876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7876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5434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2613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56080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5"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6"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5"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6"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5"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6"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6"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7"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8"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9"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4"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5"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76A1F2-5F31-4DF2-BF97-4F1F625B8F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41630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3"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4"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6"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7"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en-US" altLang="ja-JP" smtClean="0"/>
              <a:t>Click to edit Master title style</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6"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7"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5"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6"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r>
              <a:rPr lang="en-US" smtClean="0"/>
              <a:t>Sep 8, 2014</a:t>
            </a:r>
            <a:endParaRPr lang="en-US"/>
          </a:p>
        </p:txBody>
      </p:sp>
      <p:sp>
        <p:nvSpPr>
          <p:cNvPr id="5" name="フッター プレースホルダ 4"/>
          <p:cNvSpPr>
            <a:spLocks noGrp="1"/>
          </p:cNvSpPr>
          <p:nvPr>
            <p:ph type="ftr" sz="quarter" idx="11"/>
          </p:nvPr>
        </p:nvSpPr>
        <p:spPr/>
        <p:txBody>
          <a:bodyPr/>
          <a:lstStyle>
            <a:lvl1pPr>
              <a:defRPr/>
            </a:lvl1pPr>
          </a:lstStyle>
          <a:p>
            <a:r>
              <a:rPr lang="en-US" smtClean="0"/>
              <a:t>A. Sabouni</a:t>
            </a:r>
            <a:endParaRPr lang="en-US"/>
          </a:p>
        </p:txBody>
      </p:sp>
      <p:sp>
        <p:nvSpPr>
          <p:cNvPr id="6" name="スライド番号プレースホルダ 5"/>
          <p:cNvSpPr>
            <a:spLocks noGrp="1"/>
          </p:cNvSpPr>
          <p:nvPr>
            <p:ph type="sldNum" sz="quarter" idx="12"/>
          </p:nvPr>
        </p:nvSpPr>
        <p:spPr/>
        <p:txBody>
          <a:bodyPr/>
          <a:lstStyle>
            <a:lvl1pPr>
              <a:defRPr/>
            </a:lvl1pPr>
          </a:lstStyle>
          <a:p>
            <a:fld id="{D7BC06AE-932E-4215-9FFC-CFC52BFF7C56}" type="slidenum">
              <a:rPr lang="en-US" smtClean="0"/>
              <a:pPr/>
              <a:t>‹#›</a:t>
            </a:fld>
            <a:endParaRPr 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85CDBAA-5FAD-45CB-9616-A6B66E0B48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4080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4F00CDA-7240-4D85-8652-EA3AFDF2E7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9211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FB73132-CAB1-4228-A11A-BF2B71ABB1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4945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C4464C0-64AC-4109-A639-909B3EAF1B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688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AE77E1-79FB-4608-82C8-1F9160C0A9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399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smtClean="0">
                <a:solidFill>
                  <a:srgbClr val="000000"/>
                </a:solidFill>
              </a:rPr>
              <a:t>Sep 8, 2014</a:t>
            </a: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en-US" smtClean="0">
                <a:solidFill>
                  <a:srgbClr val="000000"/>
                </a:solidFill>
              </a:rPr>
              <a:t>A. Sabouni</a:t>
            </a: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6DA0D73-EE2B-4173-9211-008D6D426E1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306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r>
              <a:rPr lang="en-US" altLang="en-US" smtClean="0">
                <a:solidFill>
                  <a:srgbClr val="000000"/>
                </a:solidFill>
              </a:rPr>
              <a:t>Sep 8, 2014</a:t>
            </a: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lang="en-US" altLang="en-US" smtClean="0">
                <a:solidFill>
                  <a:srgbClr val="000000"/>
                </a:solidFill>
              </a:rPr>
              <a:t>A. Sabouni</a:t>
            </a: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1"/>
            </a:lvl1pPr>
          </a:lstStyle>
          <a:p>
            <a:pPr fontAlgn="base">
              <a:spcBef>
                <a:spcPct val="0"/>
              </a:spcBef>
              <a:spcAft>
                <a:spcPct val="0"/>
              </a:spcAft>
            </a:pPr>
            <a:fld id="{A1C12D29-9D12-4EDF-AFC7-C4D9FCBE6A43}"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34590513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Sep 8, 2014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A. Sabouni</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C06AE-932E-4215-9FFC-CFC52BFF7C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28932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itchFamily="50" charset="-128"/>
              </a:defRPr>
            </a:lvl1pPr>
          </a:lstStyle>
          <a:p>
            <a:pPr fontAlgn="base">
              <a:spcBef>
                <a:spcPct val="0"/>
              </a:spcBef>
              <a:spcAft>
                <a:spcPct val="0"/>
              </a:spcAft>
            </a:pPr>
            <a:r>
              <a:rPr lang="en-US" altLang="en-US" smtClean="0">
                <a:solidFill>
                  <a:srgbClr val="000000"/>
                </a:solidFill>
              </a:rPr>
              <a:t>Sep 8, 2014</a:t>
            </a:r>
            <a:endParaRPr lang="en-US" altLang="en-US">
              <a:solidFill>
                <a:srgbClr val="000000"/>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ＭＳ Ｐゴシック" pitchFamily="50" charset="-128"/>
              </a:defRPr>
            </a:lvl1pPr>
          </a:lstStyle>
          <a:p>
            <a:pPr fontAlgn="base">
              <a:spcBef>
                <a:spcPct val="0"/>
              </a:spcBef>
              <a:spcAft>
                <a:spcPct val="0"/>
              </a:spcAft>
            </a:pPr>
            <a:r>
              <a:rPr lang="en-US" altLang="en-US" smtClean="0">
                <a:solidFill>
                  <a:srgbClr val="000000"/>
                </a:solidFill>
              </a:rPr>
              <a:t>A. Sabouni</a:t>
            </a:r>
            <a:endParaRPr lang="en-US" altLang="en-US">
              <a:solidFill>
                <a:srgbClr val="000000"/>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fontAlgn="base">
              <a:spcBef>
                <a:spcPct val="0"/>
              </a:spcBef>
              <a:spcAft>
                <a:spcPct val="0"/>
              </a:spcAft>
            </a:pPr>
            <a:fld id="{A1C12D29-9D12-4EDF-AFC7-C4D9FCBE6A4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p:txStyles>
    <p:titleStyle>
      <a:lvl1pPr algn="ctr" rtl="0" eaLnBrk="1" fontAlgn="base" hangingPunct="1">
        <a:spcBef>
          <a:spcPct val="0"/>
        </a:spcBef>
        <a:spcAft>
          <a:spcPct val="0"/>
        </a:spcAft>
        <a:defRPr kumimoji="1" sz="4400" kern="1200">
          <a:solidFill>
            <a:schemeClr val="tx1"/>
          </a:solidFill>
          <a:latin typeface="+mj-lt"/>
          <a:ea typeface="+mj-ea"/>
          <a:cs typeface="ＭＳ Ｐゴシック" charset="-128"/>
        </a:defRPr>
      </a:lvl1pPr>
      <a:lvl2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5.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mailto:regulatoryaffairs@conferenceseries.net" TargetMode="External"/><Relationship Id="rId2" Type="http://schemas.openxmlformats.org/officeDocument/2006/relationships/hyperlink" Target="mailto:regulatoryaffairs.conference@omicsgroup.u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5"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ea typeface="+mj-ea"/>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a typeface="+mj-ea"/>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ea typeface="+mn-ea"/>
              </a:rPr>
              <a:t>      OMICS Group International is an amalgamation of </a:t>
            </a:r>
            <a:r>
              <a:rPr lang="en-US" sz="2000" dirty="0" smtClean="0">
                <a:latin typeface="+mj-lt"/>
                <a:ea typeface="+mn-ea"/>
                <a:hlinkClick r:id="rId2" tooltip="Open Access publications"/>
              </a:rPr>
              <a:t>Open Access publications</a:t>
            </a:r>
            <a:r>
              <a:rPr lang="en-US" sz="2000" dirty="0" smtClean="0">
                <a:latin typeface="+mj-lt"/>
                <a:ea typeface="+mn-ea"/>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ea typeface="+mn-ea"/>
                <a:hlinkClick r:id="rId3" tooltip="scholarly journals"/>
              </a:rPr>
              <a:t>scholarly journals</a:t>
            </a:r>
            <a:r>
              <a:rPr lang="en-US" sz="2000" dirty="0" smtClean="0">
                <a:latin typeface="+mj-lt"/>
                <a:ea typeface="+mn-ea"/>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ea typeface="+mn-ea"/>
                <a:hlinkClick r:id="rId4" tooltip="International conferences"/>
              </a:rPr>
              <a:t>International conferences</a:t>
            </a:r>
            <a:r>
              <a:rPr lang="en-US" sz="2000" dirty="0" smtClean="0">
                <a:latin typeface="+mj-lt"/>
                <a:ea typeface="+mn-ea"/>
              </a:rPr>
              <a:t> annually across the globe, where knowledge transfer takes place through debates, round table discussions, poster presentations, workshops, symposia and exhibitions</a:t>
            </a:r>
            <a:r>
              <a:rPr lang="en-US" sz="1800" dirty="0" smtClean="0">
                <a:latin typeface="+mj-lt"/>
                <a:ea typeface="+mn-ea"/>
              </a:rPr>
              <a:t>.</a:t>
            </a:r>
            <a:endParaRPr lang="en-US" sz="1800" dirty="0">
              <a:latin typeface="+mj-lt"/>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1143000"/>
          </a:xfrm>
        </p:spPr>
        <p:txBody>
          <a:bodyPr>
            <a:normAutofit/>
          </a:bodyPr>
          <a:lstStyle/>
          <a:p>
            <a:r>
              <a:rPr lang="en-US" sz="5400" b="1" dirty="0" smtClean="0">
                <a:latin typeface="Times New Roman" panose="02020603050405020304" pitchFamily="18" charset="0"/>
                <a:cs typeface="Times New Roman" panose="02020603050405020304" pitchFamily="18" charset="0"/>
              </a:rPr>
              <a:t>Biosimilars</a:t>
            </a:r>
            <a:endParaRPr lang="en-US" sz="54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10</a:t>
            </a:fld>
            <a:endParaRPr lang="en-US"/>
          </a:p>
        </p:txBody>
      </p:sp>
    </p:spTree>
    <p:extLst>
      <p:ext uri="{BB962C8B-B14F-4D97-AF65-F5344CB8AC3E}">
        <p14:creationId xmlns:p14="http://schemas.microsoft.com/office/powerpoint/2010/main" xmlns="" val="2080555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US Guidance </a:t>
            </a:r>
            <a:r>
              <a:rPr lang="en-US" sz="1600" i="1" dirty="0" smtClean="0">
                <a:latin typeface="Times New Roman" panose="02020603050405020304" pitchFamily="18" charset="0"/>
                <a:cs typeface="Times New Roman" panose="02020603050405020304" pitchFamily="18" charset="0"/>
              </a:rPr>
              <a:t>1</a:t>
            </a:r>
            <a:endParaRPr lang="en-US" sz="16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667000"/>
            <a:ext cx="8229600" cy="3459163"/>
          </a:xfrm>
        </p:spPr>
        <p:txBody>
          <a:bodyPr>
            <a:normAutofit/>
          </a:bodyPr>
          <a:lstStyle/>
          <a:p>
            <a:r>
              <a:rPr lang="en-US" b="0" i="0" u="none" strike="noStrike" baseline="0" dirty="0" smtClean="0">
                <a:solidFill>
                  <a:srgbClr val="000000"/>
                </a:solidFill>
                <a:latin typeface="Times New Roman"/>
              </a:rPr>
              <a:t>Biologics Price Competition and Innovation Act of 2009 (BPCI Act)</a:t>
            </a:r>
          </a:p>
          <a:p>
            <a:endParaRPr lang="en-US" sz="1800" b="0" i="0" u="none" strike="noStrike" baseline="0" dirty="0" smtClean="0">
              <a:solidFill>
                <a:srgbClr val="000000"/>
              </a:solidFill>
              <a:latin typeface="Times New Roman"/>
            </a:endParaRPr>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11</a:t>
            </a:fld>
            <a:endParaRPr lang="en-US"/>
          </a:p>
        </p:txBody>
      </p:sp>
      <p:cxnSp>
        <p:nvCxnSpPr>
          <p:cNvPr id="8" name="Straight Connector 7"/>
          <p:cNvCxnSpPr/>
          <p:nvPr/>
        </p:nvCxnSpPr>
        <p:spPr>
          <a:xfrm>
            <a:off x="609600" y="1371600"/>
            <a:ext cx="79248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4273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Times New Roman" panose="02020603050405020304" pitchFamily="18" charset="0"/>
                <a:cs typeface="Times New Roman" panose="02020603050405020304" pitchFamily="18" charset="0"/>
              </a:rPr>
              <a:t>US Guidance </a:t>
            </a:r>
            <a:r>
              <a:rPr lang="en-US" sz="1600" i="1" dirty="0" smtClean="0">
                <a:solidFill>
                  <a:prstClr val="black"/>
                </a:solidFill>
                <a:latin typeface="Times New Roman" panose="02020603050405020304" pitchFamily="18" charset="0"/>
                <a:cs typeface="Times New Roman" panose="02020603050405020304" pitchFamily="18" charset="0"/>
              </a:rPr>
              <a:t>2</a:t>
            </a:r>
            <a:endParaRPr lang="en-US" dirty="0"/>
          </a:p>
        </p:txBody>
      </p:sp>
      <p:sp>
        <p:nvSpPr>
          <p:cNvPr id="3" name="Content Placeholder 2"/>
          <p:cNvSpPr>
            <a:spLocks noGrp="1"/>
          </p:cNvSpPr>
          <p:nvPr>
            <p:ph idx="1"/>
          </p:nvPr>
        </p:nvSpPr>
        <p:spPr/>
        <p:txBody>
          <a:bodyPr>
            <a:normAutofit lnSpcReduction="10000"/>
          </a:bodyPr>
          <a:lstStyle/>
          <a:p>
            <a:pPr marL="0" lvl="0" indent="0">
              <a:buNone/>
            </a:pPr>
            <a:endParaRPr lang="en-US" sz="2400" dirty="0">
              <a:solidFill>
                <a:srgbClr val="000000"/>
              </a:solidFill>
              <a:latin typeface="Times New Roman"/>
            </a:endParaRPr>
          </a:p>
          <a:p>
            <a:pPr lvl="0"/>
            <a:r>
              <a:rPr lang="en-US" dirty="0" smtClean="0">
                <a:solidFill>
                  <a:srgbClr val="000000"/>
                </a:solidFill>
                <a:latin typeface="Times New Roman"/>
              </a:rPr>
              <a:t>351(k</a:t>
            </a:r>
            <a:r>
              <a:rPr lang="en-US" dirty="0">
                <a:solidFill>
                  <a:srgbClr val="000000"/>
                </a:solidFill>
                <a:latin typeface="Times New Roman"/>
              </a:rPr>
              <a:t>) </a:t>
            </a:r>
            <a:r>
              <a:rPr lang="en-US" dirty="0" smtClean="0">
                <a:solidFill>
                  <a:srgbClr val="000000"/>
                </a:solidFill>
                <a:latin typeface="Times New Roman"/>
              </a:rPr>
              <a:t>application</a:t>
            </a:r>
          </a:p>
          <a:p>
            <a:pPr marL="0" lvl="0" indent="0">
              <a:buNone/>
            </a:pPr>
            <a:endParaRPr lang="en-US" sz="2400" dirty="0">
              <a:solidFill>
                <a:srgbClr val="000000"/>
              </a:solidFill>
              <a:latin typeface="Times New Roman"/>
            </a:endParaRPr>
          </a:p>
          <a:p>
            <a:pPr marL="457200" lvl="1" indent="0">
              <a:buNone/>
            </a:pPr>
            <a:r>
              <a:rPr lang="en-US" sz="2400" dirty="0" smtClean="0">
                <a:solidFill>
                  <a:srgbClr val="000000"/>
                </a:solidFill>
                <a:latin typeface="Times New Roman"/>
              </a:rPr>
              <a:t>licensure </a:t>
            </a:r>
            <a:r>
              <a:rPr lang="en-US" sz="2400" dirty="0">
                <a:solidFill>
                  <a:srgbClr val="000000"/>
                </a:solidFill>
                <a:latin typeface="Times New Roman"/>
              </a:rPr>
              <a:t>of an application for a </a:t>
            </a:r>
            <a:r>
              <a:rPr lang="en-US" sz="2400" dirty="0" err="1">
                <a:solidFill>
                  <a:srgbClr val="000000"/>
                </a:solidFill>
                <a:latin typeface="Times New Roman"/>
              </a:rPr>
              <a:t>biosimilar</a:t>
            </a:r>
            <a:r>
              <a:rPr lang="en-US" sz="2400" dirty="0">
                <a:solidFill>
                  <a:srgbClr val="000000"/>
                </a:solidFill>
                <a:latin typeface="Times New Roman"/>
              </a:rPr>
              <a:t> or interchangeable product under 351(k) of the PHS Act may not be made effective by FDA until the date that is </a:t>
            </a:r>
            <a:r>
              <a:rPr lang="en-US" b="1" dirty="0">
                <a:solidFill>
                  <a:srgbClr val="000000"/>
                </a:solidFill>
                <a:latin typeface="Times New Roman"/>
              </a:rPr>
              <a:t>12 years</a:t>
            </a:r>
            <a:r>
              <a:rPr lang="en-US" sz="2000" dirty="0">
                <a:solidFill>
                  <a:srgbClr val="000000"/>
                </a:solidFill>
                <a:latin typeface="Times New Roman"/>
              </a:rPr>
              <a:t> </a:t>
            </a:r>
            <a:r>
              <a:rPr lang="en-US" sz="2400" dirty="0">
                <a:solidFill>
                  <a:srgbClr val="000000"/>
                </a:solidFill>
                <a:latin typeface="Times New Roman"/>
              </a:rPr>
              <a:t>after the date on which the reference product referred to in the 351(k) application was first licensed under section 351(a) of the PHS Act. In addition, a 351(k) application may not be submitted to FDA for review </a:t>
            </a:r>
            <a:r>
              <a:rPr lang="en-US" sz="2400" b="1" dirty="0">
                <a:solidFill>
                  <a:srgbClr val="000000"/>
                </a:solidFill>
                <a:latin typeface="Times New Roman"/>
              </a:rPr>
              <a:t>until 4 years </a:t>
            </a:r>
            <a:r>
              <a:rPr lang="en-US" sz="2400" dirty="0">
                <a:solidFill>
                  <a:srgbClr val="000000"/>
                </a:solidFill>
                <a:latin typeface="Times New Roman"/>
              </a:rPr>
              <a:t>after the date of first licensure of the reference product</a:t>
            </a:r>
          </a:p>
          <a:p>
            <a:pPr marL="0" indent="0">
              <a:buNone/>
            </a:pPr>
            <a:endParaRPr lang="en-US" dirty="0"/>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12</a:t>
            </a:fld>
            <a:endParaRPr lang="en-US"/>
          </a:p>
        </p:txBody>
      </p:sp>
      <p:cxnSp>
        <p:nvCxnSpPr>
          <p:cNvPr id="7" name="Straight Connector 6"/>
          <p:cNvCxnSpPr/>
          <p:nvPr/>
        </p:nvCxnSpPr>
        <p:spPr>
          <a:xfrm>
            <a:off x="609600" y="1371600"/>
            <a:ext cx="79248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7553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Times New Roman" panose="02020603050405020304" pitchFamily="18" charset="0"/>
                <a:cs typeface="Times New Roman" panose="02020603050405020304" pitchFamily="18" charset="0"/>
              </a:rPr>
              <a:t>US Guidance </a:t>
            </a:r>
            <a:r>
              <a:rPr lang="en-US" sz="1600" i="1" dirty="0" smtClean="0">
                <a:solidFill>
                  <a:prstClr val="black"/>
                </a:solidFill>
                <a:latin typeface="Times New Roman" panose="02020603050405020304" pitchFamily="18" charset="0"/>
                <a:cs typeface="Times New Roman" panose="02020603050405020304" pitchFamily="18" charset="0"/>
              </a:rPr>
              <a:t>3</a:t>
            </a:r>
            <a:endParaRPr lang="en-US" sz="1600" i="1" dirty="0"/>
          </a:p>
        </p:txBody>
      </p:sp>
      <p:sp>
        <p:nvSpPr>
          <p:cNvPr id="3" name="Content Placeholder 2"/>
          <p:cNvSpPr>
            <a:spLocks noGrp="1"/>
          </p:cNvSpPr>
          <p:nvPr>
            <p:ph idx="1"/>
          </p:nvPr>
        </p:nvSpPr>
        <p:spPr/>
        <p:txBody>
          <a:bodyPr>
            <a:normAutofit fontScale="92500" lnSpcReduction="10000"/>
          </a:bodyPr>
          <a:lstStyle/>
          <a:p>
            <a:pPr lvl="0"/>
            <a:r>
              <a:rPr lang="en-US" sz="2600" dirty="0">
                <a:solidFill>
                  <a:srgbClr val="000000"/>
                </a:solidFill>
                <a:latin typeface="Times New Roman"/>
              </a:rPr>
              <a:t>BPD : </a:t>
            </a:r>
            <a:r>
              <a:rPr lang="en-US" sz="2600" dirty="0" err="1">
                <a:solidFill>
                  <a:srgbClr val="000000"/>
                </a:solidFill>
                <a:latin typeface="Times New Roman"/>
              </a:rPr>
              <a:t>biosimilar</a:t>
            </a:r>
            <a:r>
              <a:rPr lang="en-US" sz="2600" dirty="0">
                <a:solidFill>
                  <a:srgbClr val="000000"/>
                </a:solidFill>
                <a:latin typeface="Times New Roman"/>
              </a:rPr>
              <a:t> biological product development programs</a:t>
            </a:r>
          </a:p>
          <a:p>
            <a:pPr marL="0" lvl="0" indent="0">
              <a:buNone/>
            </a:pPr>
            <a:r>
              <a:rPr lang="en-US" sz="2400" dirty="0" smtClean="0">
                <a:solidFill>
                  <a:srgbClr val="000000"/>
                </a:solidFill>
                <a:latin typeface="Times New Roman"/>
              </a:rPr>
              <a:t> </a:t>
            </a:r>
            <a:endParaRPr lang="en-US" sz="2400" dirty="0">
              <a:solidFill>
                <a:srgbClr val="000000"/>
              </a:solidFill>
              <a:latin typeface="Times New Roman"/>
            </a:endParaRPr>
          </a:p>
          <a:p>
            <a:r>
              <a:rPr lang="en-US" sz="2600" dirty="0">
                <a:solidFill>
                  <a:srgbClr val="000000"/>
                </a:solidFill>
                <a:latin typeface="Times New Roman"/>
              </a:rPr>
              <a:t>The BPCI Act was enacted as part of the Patient Protection and Affordable Care Act (Affordable Care Act) (Public Law 111–148) on March 23, 2010. The BPCI Act amends the PHS Act and other statutes to create an abbreviated licensure pathway for biological products shown to be biosimilar to or interchangeable with an FDA-licensed biological reference product (see sections 7001 through 7003 of the Affordable Care Act). </a:t>
            </a:r>
            <a:r>
              <a:rPr lang="en-US" sz="2600" b="1" dirty="0">
                <a:solidFill>
                  <a:schemeClr val="accent1"/>
                </a:solidFill>
                <a:latin typeface="Times New Roman"/>
              </a:rPr>
              <a:t>Section 351(k) </a:t>
            </a:r>
            <a:r>
              <a:rPr lang="en-US" sz="2600" b="1" dirty="0" smtClean="0">
                <a:solidFill>
                  <a:schemeClr val="accent1"/>
                </a:solidFill>
                <a:latin typeface="Times New Roman"/>
              </a:rPr>
              <a:t>added </a:t>
            </a:r>
            <a:r>
              <a:rPr lang="en-US" sz="2600" b="1" dirty="0">
                <a:solidFill>
                  <a:schemeClr val="accent1"/>
                </a:solidFill>
                <a:latin typeface="Times New Roman"/>
              </a:rPr>
              <a:t>by the BPCI Act, sets forth the requirements for an application for a proposed biosimilar product and an application or a supplement for a proposed interchangeable product</a:t>
            </a:r>
          </a:p>
          <a:p>
            <a:endParaRPr lang="en-US" dirty="0"/>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13</a:t>
            </a:fld>
            <a:endParaRPr lang="en-US"/>
          </a:p>
        </p:txBody>
      </p:sp>
      <p:cxnSp>
        <p:nvCxnSpPr>
          <p:cNvPr id="8" name="Straight Connector 7"/>
          <p:cNvCxnSpPr/>
          <p:nvPr/>
        </p:nvCxnSpPr>
        <p:spPr>
          <a:xfrm>
            <a:off x="609600" y="1371600"/>
            <a:ext cx="79248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015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latin typeface="Times New Roman" panose="02020603050405020304" pitchFamily="18" charset="0"/>
                <a:cs typeface="Times New Roman" panose="02020603050405020304" pitchFamily="18" charset="0"/>
              </a:rPr>
              <a:t>US Guidance </a:t>
            </a:r>
            <a:r>
              <a:rPr lang="en-US" sz="1600" i="1" dirty="0" smtClean="0">
                <a:solidFill>
                  <a:prstClr val="black"/>
                </a:solidFill>
                <a:latin typeface="Times New Roman" panose="02020603050405020304" pitchFamily="18" charset="0"/>
                <a:cs typeface="Times New Roman" panose="02020603050405020304" pitchFamily="18" charset="0"/>
              </a:rPr>
              <a:t>4</a:t>
            </a:r>
            <a:endParaRPr lang="en-US" dirty="0"/>
          </a:p>
        </p:txBody>
      </p:sp>
      <p:sp>
        <p:nvSpPr>
          <p:cNvPr id="3" name="Content Placeholder 2"/>
          <p:cNvSpPr>
            <a:spLocks noGrp="1"/>
          </p:cNvSpPr>
          <p:nvPr>
            <p:ph idx="1"/>
          </p:nvPr>
        </p:nvSpPr>
        <p:spPr/>
        <p:txBody>
          <a:bodyPr/>
          <a:lstStyle/>
          <a:p>
            <a:pPr lvl="0"/>
            <a:endParaRPr lang="en-US" sz="2400" dirty="0" smtClean="0">
              <a:solidFill>
                <a:srgbClr val="000000"/>
              </a:solidFill>
              <a:latin typeface="Times New Roman"/>
            </a:endParaRPr>
          </a:p>
          <a:p>
            <a:pPr marL="0" lvl="0" indent="0">
              <a:buNone/>
            </a:pPr>
            <a:endParaRPr lang="en-US" sz="2400" dirty="0">
              <a:solidFill>
                <a:srgbClr val="000000"/>
              </a:solidFill>
              <a:latin typeface="Times New Roman"/>
            </a:endParaRPr>
          </a:p>
          <a:p>
            <a:pPr lvl="0"/>
            <a:r>
              <a:rPr lang="en-US" sz="2400" dirty="0" smtClean="0">
                <a:solidFill>
                  <a:srgbClr val="000000"/>
                </a:solidFill>
                <a:latin typeface="Times New Roman"/>
              </a:rPr>
              <a:t>As </a:t>
            </a:r>
            <a:r>
              <a:rPr lang="en-US" sz="2400" dirty="0">
                <a:solidFill>
                  <a:srgbClr val="000000"/>
                </a:solidFill>
                <a:latin typeface="Times New Roman"/>
              </a:rPr>
              <a:t>provided by section 351(m) of the PHS Act, an additional </a:t>
            </a:r>
            <a:r>
              <a:rPr lang="en-US" b="1" dirty="0" smtClean="0">
                <a:solidFill>
                  <a:srgbClr val="000000"/>
                </a:solidFill>
                <a:latin typeface="Times New Roman"/>
              </a:rPr>
              <a:t>6-month</a:t>
            </a:r>
            <a:r>
              <a:rPr lang="en-US" sz="2400" dirty="0" smtClean="0">
                <a:solidFill>
                  <a:srgbClr val="000000"/>
                </a:solidFill>
                <a:latin typeface="Times New Roman"/>
              </a:rPr>
              <a:t> </a:t>
            </a:r>
            <a:r>
              <a:rPr lang="en-US" sz="2400" dirty="0">
                <a:solidFill>
                  <a:srgbClr val="000000"/>
                </a:solidFill>
                <a:latin typeface="Times New Roman"/>
              </a:rPr>
              <a:t>period of exclusivity (in which a </a:t>
            </a:r>
            <a:r>
              <a:rPr lang="en-US" sz="2400" dirty="0" err="1">
                <a:solidFill>
                  <a:srgbClr val="000000"/>
                </a:solidFill>
                <a:latin typeface="Times New Roman"/>
              </a:rPr>
              <a:t>biosimilar</a:t>
            </a:r>
            <a:r>
              <a:rPr lang="en-US" sz="2400" dirty="0">
                <a:solidFill>
                  <a:srgbClr val="000000"/>
                </a:solidFill>
                <a:latin typeface="Times New Roman"/>
              </a:rPr>
              <a:t> or interchangeable biological product cannot be licensed or accepted for review) will attach to the 12- and 4-year periods, respectively, if the sponsor conducts pediatric studies that meet the requirements for pediatric exclusivity pursuant to section 505A of the Federal Food, Drug, and Cosmetic Act (FD&amp;C Act)</a:t>
            </a:r>
          </a:p>
          <a:p>
            <a:endParaRPr lang="en-US" dirty="0"/>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14</a:t>
            </a:fld>
            <a:endParaRPr lang="en-US"/>
          </a:p>
        </p:txBody>
      </p:sp>
      <p:cxnSp>
        <p:nvCxnSpPr>
          <p:cNvPr id="8" name="Straight Connector 7"/>
          <p:cNvCxnSpPr/>
          <p:nvPr/>
        </p:nvCxnSpPr>
        <p:spPr>
          <a:xfrm>
            <a:off x="609600" y="1371600"/>
            <a:ext cx="79248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00681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dirty="0" smtClean="0">
                <a:solidFill>
                  <a:srgbClr val="000000"/>
                </a:solidFill>
                <a:latin typeface="Times New Roman" panose="02020603050405020304" pitchFamily="18" charset="0"/>
                <a:cs typeface="Times New Roman" panose="02020603050405020304" pitchFamily="18" charset="0"/>
              </a:rPr>
              <a:t>Definition of </a:t>
            </a:r>
            <a:r>
              <a:rPr lang="en-US" sz="3600" dirty="0" err="1" smtClean="0">
                <a:solidFill>
                  <a:srgbClr val="000000"/>
                </a:solidFill>
                <a:latin typeface="Times New Roman" panose="02020603050405020304" pitchFamily="18" charset="0"/>
                <a:cs typeface="Times New Roman" panose="02020603050405020304" pitchFamily="18" charset="0"/>
              </a:rPr>
              <a:t>Biosimilar</a:t>
            </a:r>
            <a:r>
              <a:rPr lang="en-US" sz="3600" dirty="0" smtClean="0">
                <a:solidFill>
                  <a:srgbClr val="000000"/>
                </a:solidFill>
                <a:latin typeface="Times New Roman" panose="02020603050405020304" pitchFamily="18" charset="0"/>
                <a:cs typeface="Times New Roman" panose="02020603050405020304" pitchFamily="18" charset="0"/>
              </a:rPr>
              <a:t>/Biosimilarity</a:t>
            </a:r>
            <a:br>
              <a:rPr lang="en-US" sz="3600" dirty="0" smtClean="0">
                <a:solidFill>
                  <a:srgbClr val="000000"/>
                </a:solidFill>
                <a:latin typeface="Times New Roman" panose="02020603050405020304" pitchFamily="18" charset="0"/>
                <a:cs typeface="Times New Roman" panose="02020603050405020304" pitchFamily="18" charset="0"/>
              </a:rPr>
            </a:br>
            <a:r>
              <a:rPr lang="en-US" sz="3600" dirty="0" smtClean="0">
                <a:solidFill>
                  <a:srgbClr val="000000"/>
                </a:solidFill>
                <a:latin typeface="Times New Roman" panose="02020603050405020304" pitchFamily="18" charset="0"/>
                <a:cs typeface="Times New Roman" panose="02020603050405020304" pitchFamily="18" charset="0"/>
              </a:rPr>
              <a:t>in BPCI Act</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endParaRPr lang="en-US" sz="1800" b="0" i="0" u="none" strike="noStrike" baseline="0" dirty="0" smtClean="0">
              <a:solidFill>
                <a:srgbClr val="000000"/>
              </a:solidFill>
              <a:latin typeface="Arial"/>
            </a:endParaRPr>
          </a:p>
          <a:p>
            <a:pPr marL="0" indent="0">
              <a:buNone/>
            </a:pPr>
            <a:r>
              <a:rPr lang="en-US" sz="3400" b="1" i="1" u="none" strike="noStrike" baseline="0" dirty="0" err="1" smtClean="0">
                <a:latin typeface="Times New Roman" panose="02020603050405020304" pitchFamily="18" charset="0"/>
                <a:cs typeface="Times New Roman" panose="02020603050405020304" pitchFamily="18" charset="0"/>
              </a:rPr>
              <a:t>Biosimilar</a:t>
            </a:r>
            <a:r>
              <a:rPr lang="en-US" sz="3400" b="1" i="1" u="none" strike="noStrike" baseline="0" dirty="0" smtClean="0">
                <a:latin typeface="Times New Roman" panose="02020603050405020304" pitchFamily="18" charset="0"/>
                <a:cs typeface="Times New Roman" panose="02020603050405020304" pitchFamily="18" charset="0"/>
              </a:rPr>
              <a:t> </a:t>
            </a:r>
            <a:r>
              <a:rPr lang="en-US" sz="3400" b="1" i="0" u="none" strike="noStrike" baseline="0" dirty="0" smtClean="0">
                <a:latin typeface="Times New Roman" panose="02020603050405020304" pitchFamily="18" charset="0"/>
                <a:cs typeface="Times New Roman" panose="02020603050405020304" pitchFamily="18" charset="0"/>
              </a:rPr>
              <a:t>or </a:t>
            </a:r>
            <a:r>
              <a:rPr lang="en-US" sz="3400" b="1" i="1" u="none" strike="noStrike" baseline="0" dirty="0" smtClean="0">
                <a:latin typeface="Times New Roman" panose="02020603050405020304" pitchFamily="18" charset="0"/>
                <a:cs typeface="Times New Roman" panose="02020603050405020304" pitchFamily="18" charset="0"/>
              </a:rPr>
              <a:t>biosimilarity </a:t>
            </a:r>
            <a:r>
              <a:rPr lang="en-US" sz="3400" b="0" i="0" u="none" strike="noStrike" baseline="0" dirty="0" smtClean="0">
                <a:latin typeface="Times New Roman" panose="02020603050405020304" pitchFamily="18" charset="0"/>
                <a:cs typeface="Times New Roman" panose="02020603050405020304" pitchFamily="18" charset="0"/>
              </a:rPr>
              <a:t>is defined in Section 351 of the PHS Act to mean that “the biological product is </a:t>
            </a:r>
            <a:r>
              <a:rPr lang="en-US" sz="3400" b="1" i="0" u="none" strike="noStrike" baseline="0" dirty="0" smtClean="0">
                <a:latin typeface="Times New Roman" panose="02020603050405020304" pitchFamily="18" charset="0"/>
                <a:cs typeface="Times New Roman" panose="02020603050405020304" pitchFamily="18" charset="0"/>
              </a:rPr>
              <a:t>highly </a:t>
            </a:r>
            <a:r>
              <a:rPr lang="en-US" sz="3400" i="0" u="none" strike="noStrike" baseline="0" dirty="0" smtClean="0">
                <a:latin typeface="Times New Roman" panose="02020603050405020304" pitchFamily="18" charset="0"/>
                <a:cs typeface="Times New Roman" panose="02020603050405020304" pitchFamily="18" charset="0"/>
              </a:rPr>
              <a:t>similar</a:t>
            </a:r>
            <a:r>
              <a:rPr lang="en-US" sz="3400" b="1" i="0" u="none" strike="noStrike" baseline="0" dirty="0" smtClean="0">
                <a:latin typeface="Times New Roman" panose="02020603050405020304" pitchFamily="18" charset="0"/>
                <a:cs typeface="Times New Roman" panose="02020603050405020304" pitchFamily="18" charset="0"/>
              </a:rPr>
              <a:t> </a:t>
            </a:r>
            <a:r>
              <a:rPr lang="en-US" sz="3400" b="0" i="0" u="none" strike="noStrike" baseline="0" dirty="0" smtClean="0">
                <a:latin typeface="Times New Roman" panose="02020603050405020304" pitchFamily="18" charset="0"/>
                <a:cs typeface="Times New Roman" panose="02020603050405020304" pitchFamily="18" charset="0"/>
              </a:rPr>
              <a:t>to the reference product notwithstanding minor differences in clinically inactive components, and that “there are </a:t>
            </a:r>
            <a:r>
              <a:rPr lang="en-US" sz="3400" b="1" i="0" u="none" strike="noStrike" baseline="0" dirty="0" smtClean="0">
                <a:latin typeface="Times New Roman" panose="02020603050405020304" pitchFamily="18" charset="0"/>
                <a:cs typeface="Times New Roman" panose="02020603050405020304" pitchFamily="18" charset="0"/>
              </a:rPr>
              <a:t>no clinically meaningful differences </a:t>
            </a:r>
            <a:r>
              <a:rPr lang="en-US" sz="3400" b="0" i="0" u="none" strike="noStrike" baseline="0" dirty="0" smtClean="0">
                <a:latin typeface="Times New Roman" panose="02020603050405020304" pitchFamily="18" charset="0"/>
                <a:cs typeface="Times New Roman" panose="02020603050405020304" pitchFamily="18" charset="0"/>
              </a:rPr>
              <a:t>between the biological product and the reference product in terms of the safety, purity, and potency of the product”</a:t>
            </a:r>
          </a:p>
          <a:p>
            <a:pPr marL="0" indent="0">
              <a:buNone/>
            </a:pPr>
            <a:endParaRPr lang="en-US" sz="3400" dirty="0">
              <a:solidFill>
                <a:srgbClr val="221E1F"/>
              </a:solidFill>
              <a:latin typeface="Times New Roman" panose="02020603050405020304" pitchFamily="18" charset="0"/>
              <a:ea typeface="Calibri"/>
              <a:cs typeface="Times New Roman" panose="02020603050405020304" pitchFamily="18" charset="0"/>
            </a:endParaRPr>
          </a:p>
          <a:p>
            <a:endParaRPr lang="en-US" sz="3400" dirty="0" smtClean="0">
              <a:solidFill>
                <a:srgbClr val="221E1F"/>
              </a:solidFill>
              <a:latin typeface="Times New Roman" panose="02020603050405020304" pitchFamily="18" charset="0"/>
              <a:ea typeface="Calibri"/>
              <a:cs typeface="Times New Roman" panose="02020603050405020304" pitchFamily="18" charset="0"/>
            </a:endParaRPr>
          </a:p>
          <a:p>
            <a:endParaRPr lang="en-US" sz="1600" b="0" i="0" u="none" strike="noStrike" baseline="0" dirty="0" smtClean="0">
              <a:solidFill>
                <a:srgbClr val="000000"/>
              </a:solidFill>
              <a:latin typeface="Arial"/>
            </a:endParaRPr>
          </a:p>
          <a:p>
            <a:pPr marL="0" marR="2800" indent="0">
              <a:buNone/>
            </a:pPr>
            <a:r>
              <a:rPr lang="en-US" sz="2400" b="0" i="0" u="none" strike="noStrike" baseline="0" dirty="0" smtClean="0">
                <a:latin typeface="Times New Roman" panose="02020603050405020304" pitchFamily="18" charset="0"/>
                <a:cs typeface="Times New Roman" panose="02020603050405020304" pitchFamily="18" charset="0"/>
              </a:rPr>
              <a:t>Section 7002(b)(2) of the Affordable Care Act, amending section 351(</a:t>
            </a:r>
            <a:r>
              <a:rPr lang="en-US" sz="2400" b="0" i="0" u="none" strike="noStrike" baseline="0" dirty="0" err="1" smtClean="0">
                <a:latin typeface="Times New Roman" panose="02020603050405020304" pitchFamily="18" charset="0"/>
                <a:cs typeface="Times New Roman" panose="02020603050405020304" pitchFamily="18" charset="0"/>
              </a:rPr>
              <a:t>i</a:t>
            </a:r>
            <a:r>
              <a:rPr lang="en-US" sz="2400" b="0" i="0" u="none" strike="noStrike" baseline="0" dirty="0" smtClean="0">
                <a:latin typeface="Times New Roman" panose="02020603050405020304" pitchFamily="18" charset="0"/>
                <a:cs typeface="Times New Roman" panose="02020603050405020304" pitchFamily="18" charset="0"/>
              </a:rPr>
              <a:t>) of the PHS Act</a:t>
            </a:r>
            <a:endParaRPr lang="en-US" dirty="0" smtClean="0">
              <a:solidFill>
                <a:srgbClr val="221E1F"/>
              </a:solidFill>
              <a:effectLst/>
              <a:latin typeface="Times New Roman" panose="02020603050405020304" pitchFamily="18" charset="0"/>
              <a:ea typeface="Calibri"/>
              <a:cs typeface="Times New Roman" panose="02020603050405020304" pitchFamily="18" charset="0"/>
            </a:endParaRPr>
          </a:p>
        </p:txBody>
      </p:sp>
      <p:sp>
        <p:nvSpPr>
          <p:cNvPr id="8" name="Date Placeholder 7"/>
          <p:cNvSpPr>
            <a:spLocks noGrp="1"/>
          </p:cNvSpPr>
          <p:nvPr>
            <p:ph type="dt" sz="half" idx="10"/>
          </p:nvPr>
        </p:nvSpPr>
        <p:spPr/>
        <p:txBody>
          <a:bodyPr/>
          <a:lstStyle/>
          <a:p>
            <a:r>
              <a:rPr lang="en-US" smtClean="0"/>
              <a:t>Sep 8, 2014</a:t>
            </a:r>
            <a:endParaRPr lang="en-US"/>
          </a:p>
        </p:txBody>
      </p:sp>
      <p:sp>
        <p:nvSpPr>
          <p:cNvPr id="6" name="Footer Placeholder 5"/>
          <p:cNvSpPr>
            <a:spLocks noGrp="1"/>
          </p:cNvSpPr>
          <p:nvPr>
            <p:ph type="ftr" sz="quarter" idx="11"/>
          </p:nvPr>
        </p:nvSpPr>
        <p:spPr/>
        <p:txBody>
          <a:bodyPr/>
          <a:lstStyle/>
          <a:p>
            <a:r>
              <a:rPr lang="en-US" smtClean="0"/>
              <a:t>A. Sabouni</a:t>
            </a:r>
            <a:endParaRPr lang="en-US"/>
          </a:p>
        </p:txBody>
      </p:sp>
      <p:sp>
        <p:nvSpPr>
          <p:cNvPr id="7" name="Slide Number Placeholder 6"/>
          <p:cNvSpPr>
            <a:spLocks noGrp="1"/>
          </p:cNvSpPr>
          <p:nvPr>
            <p:ph type="sldNum" sz="quarter" idx="12"/>
          </p:nvPr>
        </p:nvSpPr>
        <p:spPr/>
        <p:txBody>
          <a:bodyPr/>
          <a:lstStyle/>
          <a:p>
            <a:fld id="{D7BC06AE-932E-4215-9FFC-CFC52BFF7C56}" type="slidenum">
              <a:rPr lang="en-US" smtClean="0"/>
              <a:pPr/>
              <a:t>15</a:t>
            </a:fld>
            <a:endParaRPr lang="en-US"/>
          </a:p>
        </p:txBody>
      </p:sp>
      <p:cxnSp>
        <p:nvCxnSpPr>
          <p:cNvPr id="5" name="Straight Connector 4"/>
          <p:cNvCxnSpPr/>
          <p:nvPr/>
        </p:nvCxnSpPr>
        <p:spPr>
          <a:xfrm>
            <a:off x="685800" y="1295400"/>
            <a:ext cx="77724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53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Biosimilar</a:t>
            </a:r>
            <a:r>
              <a:rPr lang="en-US" dirty="0" smtClean="0"/>
              <a:t>” vs “NOT </a:t>
            </a:r>
            <a:r>
              <a:rPr lang="en-US" dirty="0" err="1" smtClean="0"/>
              <a:t>Biosimilar</a:t>
            </a:r>
            <a:r>
              <a:rPr lang="en-US" dirty="0" smtClean="0"/>
              <a:t>”</a:t>
            </a:r>
            <a:endParaRPr lang="en-US" dirty="0"/>
          </a:p>
        </p:txBody>
      </p:sp>
      <p:sp>
        <p:nvSpPr>
          <p:cNvPr id="3" name="Content Placeholder 2"/>
          <p:cNvSpPr>
            <a:spLocks noGrp="1"/>
          </p:cNvSpPr>
          <p:nvPr>
            <p:ph idx="1"/>
          </p:nvPr>
        </p:nvSpPr>
        <p:spPr>
          <a:xfrm>
            <a:off x="457200" y="1600200"/>
            <a:ext cx="3429000" cy="4525963"/>
          </a:xfrm>
        </p:spPr>
        <p:txBody>
          <a:bodyPr>
            <a:normAutofit/>
          </a:bodyPr>
          <a:lstStyle/>
          <a:p>
            <a:pPr marL="0" indent="0">
              <a:buNone/>
            </a:pPr>
            <a:r>
              <a:rPr lang="en-US" sz="2400" b="1" dirty="0">
                <a:solidFill>
                  <a:srgbClr val="003365"/>
                </a:solidFill>
                <a:latin typeface="Arial-BoldMT"/>
              </a:rPr>
              <a:t>What are biosimilars</a:t>
            </a:r>
            <a:r>
              <a:rPr lang="en-US" sz="2400" b="1" dirty="0" smtClean="0">
                <a:solidFill>
                  <a:srgbClr val="003365"/>
                </a:solidFill>
                <a:latin typeface="Arial-BoldMT"/>
              </a:rPr>
              <a:t>?</a:t>
            </a:r>
          </a:p>
          <a:p>
            <a:pPr marL="0" indent="0">
              <a:buNone/>
            </a:pPr>
            <a:endParaRPr lang="en-US" sz="2400" b="1" dirty="0">
              <a:solidFill>
                <a:srgbClr val="003365"/>
              </a:solidFill>
              <a:latin typeface="Arial-BoldMT"/>
            </a:endParaRPr>
          </a:p>
          <a:p>
            <a:r>
              <a:rPr lang="en-US" sz="2000" b="1" dirty="0">
                <a:solidFill>
                  <a:srgbClr val="003365"/>
                </a:solidFill>
                <a:latin typeface="Times New Roman" panose="02020603050405020304" pitchFamily="18" charset="0"/>
                <a:cs typeface="Times New Roman" panose="02020603050405020304" pitchFamily="18" charset="0"/>
              </a:rPr>
              <a:t>Biosimilars are successors to a biologic medicine which are approved via a stringent regulatory pathway</a:t>
            </a:r>
          </a:p>
          <a:p>
            <a:endParaRPr lang="en-US" sz="2000" b="1" dirty="0">
              <a:solidFill>
                <a:srgbClr val="003365"/>
              </a:solidFill>
              <a:latin typeface="Times New Roman" panose="02020603050405020304" pitchFamily="18" charset="0"/>
              <a:cs typeface="Times New Roman" panose="02020603050405020304" pitchFamily="18" charset="0"/>
            </a:endParaRPr>
          </a:p>
          <a:p>
            <a:r>
              <a:rPr lang="en-US" sz="2000" b="1" dirty="0">
                <a:solidFill>
                  <a:srgbClr val="003365"/>
                </a:solidFill>
                <a:latin typeface="Times New Roman" panose="02020603050405020304" pitchFamily="18" charset="0"/>
                <a:cs typeface="Times New Roman" panose="02020603050405020304" pitchFamily="18" charset="0"/>
              </a:rPr>
              <a:t>Biosimilars have comparable </a:t>
            </a:r>
            <a:r>
              <a:rPr lang="en-US" sz="2000" b="1" dirty="0" err="1">
                <a:solidFill>
                  <a:srgbClr val="003365"/>
                </a:solidFill>
                <a:latin typeface="Times New Roman" panose="02020603050405020304" pitchFamily="18" charset="0"/>
                <a:cs typeface="Times New Roman" panose="02020603050405020304" pitchFamily="18" charset="0"/>
              </a:rPr>
              <a:t>qualit</a:t>
            </a:r>
            <a:r>
              <a:rPr lang="en-US" sz="2000" b="1" dirty="0">
                <a:solidFill>
                  <a:srgbClr val="003365"/>
                </a:solidFill>
                <a:latin typeface="Times New Roman" panose="02020603050405020304" pitchFamily="18" charset="0"/>
                <a:cs typeface="Times New Roman" panose="02020603050405020304" pitchFamily="18" charset="0"/>
              </a:rPr>
              <a:t>, safety, and efficacy (via clinical trials)</a:t>
            </a:r>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16</a:t>
            </a:fld>
            <a:endParaRPr lang="en-US"/>
          </a:p>
        </p:txBody>
      </p:sp>
      <p:cxnSp>
        <p:nvCxnSpPr>
          <p:cNvPr id="8" name="Straight Connector 7"/>
          <p:cNvCxnSpPr/>
          <p:nvPr/>
        </p:nvCxnSpPr>
        <p:spPr>
          <a:xfrm>
            <a:off x="609600" y="2209800"/>
            <a:ext cx="2971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4495800" y="1524000"/>
            <a:ext cx="426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003365"/>
                </a:solidFill>
                <a:latin typeface="Arial-BoldMT"/>
              </a:rPr>
              <a:t>What are NOT biosimilars?</a:t>
            </a:r>
          </a:p>
          <a:p>
            <a:pPr marL="0" indent="0">
              <a:buFont typeface="Arial" panose="020B0604020202020204" pitchFamily="34" charset="0"/>
              <a:buNone/>
            </a:pPr>
            <a:endParaRPr lang="en-US" sz="2400" b="1" dirty="0" smtClean="0">
              <a:solidFill>
                <a:srgbClr val="003365"/>
              </a:solidFill>
              <a:latin typeface="Arial-BoldMT"/>
            </a:endParaRPr>
          </a:p>
          <a:p>
            <a:r>
              <a:rPr lang="en-US" sz="2000" b="1" dirty="0">
                <a:solidFill>
                  <a:srgbClr val="003365"/>
                </a:solidFill>
                <a:latin typeface="Times New Roman" panose="02020603050405020304" pitchFamily="18" charset="0"/>
                <a:cs typeface="Times New Roman" panose="02020603050405020304" pitchFamily="18" charset="0"/>
              </a:rPr>
              <a:t>N</a:t>
            </a:r>
            <a:r>
              <a:rPr lang="en-US" sz="2000" b="1" dirty="0" smtClean="0">
                <a:solidFill>
                  <a:srgbClr val="003365"/>
                </a:solidFill>
                <a:latin typeface="Times New Roman" panose="02020603050405020304" pitchFamily="18" charset="0"/>
                <a:cs typeface="Times New Roman" panose="02020603050405020304" pitchFamily="18" charset="0"/>
              </a:rPr>
              <a:t>on-comparable 'copy biologics‘ not approved in highly regulated markets are NOT biosimilars</a:t>
            </a:r>
            <a:endParaRPr lang="en-US" sz="2000" b="1" dirty="0">
              <a:solidFill>
                <a:srgbClr val="003365"/>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4572000" y="2183674"/>
            <a:ext cx="3886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5800" y="1295400"/>
            <a:ext cx="77724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95094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077200" cy="1143000"/>
          </a:xfrm>
        </p:spPr>
        <p:txBody>
          <a:bodyPr>
            <a:normAutofit fontScale="90000"/>
          </a:bodyPr>
          <a:lstStyle/>
          <a:p>
            <a:r>
              <a:rPr lang="en-US" b="1" dirty="0" smtClean="0">
                <a:solidFill>
                  <a:prstClr val="black"/>
                </a:solidFill>
                <a:latin typeface="Times New Roman" panose="02020603050405020304" pitchFamily="18" charset="0"/>
                <a:cs typeface="Times New Roman" panose="02020603050405020304" pitchFamily="18" charset="0"/>
              </a:rPr>
              <a:t>Biosimilars Development</a:t>
            </a:r>
            <a:br>
              <a:rPr lang="en-US" b="1" dirty="0" smtClean="0">
                <a:solidFill>
                  <a:prstClr val="black"/>
                </a:solidFill>
                <a:latin typeface="Times New Roman" panose="02020603050405020304" pitchFamily="18" charset="0"/>
                <a:cs typeface="Times New Roman" panose="02020603050405020304" pitchFamily="18" charset="0"/>
              </a:rPr>
            </a:br>
            <a:r>
              <a:rPr lang="en-US" b="1" dirty="0" smtClean="0">
                <a:solidFill>
                  <a:prstClr val="black"/>
                </a:solidFill>
                <a:latin typeface="Times New Roman" panose="02020603050405020304" pitchFamily="18" charset="0"/>
                <a:cs typeface="Times New Roman" panose="02020603050405020304" pitchFamily="18" charset="0"/>
              </a:rPr>
              <a:t>Emphasis</a:t>
            </a:r>
            <a:endParaRPr lang="en-US" b="1"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r>
              <a:rPr lang="en-US" smtClean="0"/>
              <a:t>Sep 8, 2014</a:t>
            </a:r>
            <a:endParaRPr lang="en-US"/>
          </a:p>
        </p:txBody>
      </p:sp>
      <p:sp>
        <p:nvSpPr>
          <p:cNvPr id="4" name="Footer Placeholder 3"/>
          <p:cNvSpPr>
            <a:spLocks noGrp="1"/>
          </p:cNvSpPr>
          <p:nvPr>
            <p:ph type="ftr" sz="quarter" idx="11"/>
          </p:nvPr>
        </p:nvSpPr>
        <p:spPr/>
        <p:txBody>
          <a:bodyPr/>
          <a:lstStyle/>
          <a:p>
            <a:r>
              <a:rPr lang="en-US" dirty="0" smtClean="0"/>
              <a:t>A. Sabouni</a:t>
            </a:r>
            <a:endParaRPr lang="en-US" dirty="0"/>
          </a:p>
        </p:txBody>
      </p:sp>
      <p:sp>
        <p:nvSpPr>
          <p:cNvPr id="5" name="Slide Number Placeholder 4"/>
          <p:cNvSpPr>
            <a:spLocks noGrp="1"/>
          </p:cNvSpPr>
          <p:nvPr>
            <p:ph type="sldNum" sz="quarter" idx="12"/>
          </p:nvPr>
        </p:nvSpPr>
        <p:spPr/>
        <p:txBody>
          <a:bodyPr/>
          <a:lstStyle/>
          <a:p>
            <a:fld id="{D7BC06AE-932E-4215-9FFC-CFC52BFF7C56}" type="slidenum">
              <a:rPr lang="en-US" smtClean="0"/>
              <a:pPr/>
              <a:t>17</a:t>
            </a:fld>
            <a:endParaRPr lang="en-US"/>
          </a:p>
        </p:txBody>
      </p:sp>
    </p:spTree>
    <p:extLst>
      <p:ext uri="{BB962C8B-B14F-4D97-AF65-F5344CB8AC3E}">
        <p14:creationId xmlns:p14="http://schemas.microsoft.com/office/powerpoint/2010/main" xmlns="" val="62606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Highly Similar Analytical and PK/PD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Lower Risk of Clinical Differences</a:t>
            </a:r>
            <a:endParaRPr lang="en-US" sz="3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18</a:t>
            </a:fld>
            <a:endParaRPr lang="en-US"/>
          </a:p>
        </p:txBody>
      </p:sp>
      <p:grpSp>
        <p:nvGrpSpPr>
          <p:cNvPr id="15" name="Group 14"/>
          <p:cNvGrpSpPr/>
          <p:nvPr/>
        </p:nvGrpSpPr>
        <p:grpSpPr>
          <a:xfrm>
            <a:off x="762000" y="2362200"/>
            <a:ext cx="3657600" cy="3429000"/>
            <a:chOff x="762000" y="2362200"/>
            <a:chExt cx="3657600" cy="3429000"/>
          </a:xfrm>
        </p:grpSpPr>
        <p:grpSp>
          <p:nvGrpSpPr>
            <p:cNvPr id="13" name="Group 12"/>
            <p:cNvGrpSpPr/>
            <p:nvPr/>
          </p:nvGrpSpPr>
          <p:grpSpPr>
            <a:xfrm>
              <a:off x="762000" y="2362200"/>
              <a:ext cx="3657600" cy="3429000"/>
              <a:chOff x="762000" y="2362200"/>
              <a:chExt cx="3657600" cy="3429000"/>
            </a:xfrm>
          </p:grpSpPr>
          <p:sp>
            <p:nvSpPr>
              <p:cNvPr id="7" name="Isosceles Triangle 6"/>
              <p:cNvSpPr/>
              <p:nvPr/>
            </p:nvSpPr>
            <p:spPr>
              <a:xfrm>
                <a:off x="762000" y="2362200"/>
                <a:ext cx="3657600" cy="34290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257300" y="4876800"/>
                <a:ext cx="2667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8908" y="4267200"/>
                <a:ext cx="1976495" cy="1762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689" y="3657600"/>
                <a:ext cx="1370222" cy="1222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4" name="TextBox 13"/>
            <p:cNvSpPr txBox="1"/>
            <p:nvPr/>
          </p:nvSpPr>
          <p:spPr>
            <a:xfrm>
              <a:off x="1931815" y="4419600"/>
              <a:ext cx="1447800" cy="400110"/>
            </a:xfrm>
            <a:prstGeom prst="rect">
              <a:avLst/>
            </a:prstGeom>
            <a:noFill/>
          </p:spPr>
          <p:txBody>
            <a:bodyPr wrap="square" rtlCol="0">
              <a:spAutoFit/>
            </a:bodyPr>
            <a:lstStyle/>
            <a:p>
              <a:pPr algn="ctr"/>
              <a:r>
                <a:rPr lang="en-US" sz="2000" b="1" dirty="0" smtClean="0"/>
                <a:t>Nonclinical</a:t>
              </a:r>
              <a:endParaRPr lang="en-US" sz="2000" b="1" dirty="0"/>
            </a:p>
          </p:txBody>
        </p:sp>
        <p:sp>
          <p:nvSpPr>
            <p:cNvPr id="22" name="TextBox 21"/>
            <p:cNvSpPr txBox="1"/>
            <p:nvPr/>
          </p:nvSpPr>
          <p:spPr>
            <a:xfrm>
              <a:off x="1608908" y="5105400"/>
              <a:ext cx="1976495" cy="461665"/>
            </a:xfrm>
            <a:prstGeom prst="rect">
              <a:avLst/>
            </a:prstGeom>
            <a:noFill/>
          </p:spPr>
          <p:txBody>
            <a:bodyPr wrap="square" rtlCol="0">
              <a:spAutoFit/>
            </a:bodyPr>
            <a:lstStyle/>
            <a:p>
              <a:pPr algn="ctr"/>
              <a:r>
                <a:rPr lang="en-US" sz="2400" b="1" dirty="0" smtClean="0"/>
                <a:t>Analytical</a:t>
              </a:r>
              <a:endParaRPr lang="en-US" sz="2400" b="1" dirty="0"/>
            </a:p>
          </p:txBody>
        </p:sp>
        <p:sp>
          <p:nvSpPr>
            <p:cNvPr id="24" name="TextBox 23"/>
            <p:cNvSpPr txBox="1"/>
            <p:nvPr/>
          </p:nvSpPr>
          <p:spPr>
            <a:xfrm>
              <a:off x="1933992" y="3725624"/>
              <a:ext cx="1447800" cy="400110"/>
            </a:xfrm>
            <a:prstGeom prst="rect">
              <a:avLst/>
            </a:prstGeom>
            <a:noFill/>
          </p:spPr>
          <p:txBody>
            <a:bodyPr wrap="square" rtlCol="0">
              <a:spAutoFit/>
            </a:bodyPr>
            <a:lstStyle/>
            <a:p>
              <a:pPr algn="ctr"/>
              <a:r>
                <a:rPr lang="en-US" sz="2000" b="1" dirty="0" err="1" smtClean="0"/>
                <a:t>Clin</a:t>
              </a:r>
              <a:r>
                <a:rPr lang="en-US" sz="2000" b="1" dirty="0" smtClean="0"/>
                <a:t> Pharm</a:t>
              </a:r>
              <a:endParaRPr lang="en-US" sz="2000" b="1" dirty="0"/>
            </a:p>
          </p:txBody>
        </p:sp>
        <p:sp>
          <p:nvSpPr>
            <p:cNvPr id="25" name="TextBox 24"/>
            <p:cNvSpPr txBox="1"/>
            <p:nvPr/>
          </p:nvSpPr>
          <p:spPr>
            <a:xfrm>
              <a:off x="1843351" y="2992879"/>
              <a:ext cx="1447800" cy="738664"/>
            </a:xfrm>
            <a:prstGeom prst="rect">
              <a:avLst/>
            </a:prstGeom>
            <a:noFill/>
          </p:spPr>
          <p:txBody>
            <a:bodyPr wrap="square" rtlCol="0">
              <a:spAutoFit/>
            </a:bodyPr>
            <a:lstStyle/>
            <a:p>
              <a:pPr algn="ctr"/>
              <a:r>
                <a:rPr lang="en-US" sz="1400" b="1" dirty="0" smtClean="0"/>
                <a:t>Additional Clinical </a:t>
              </a:r>
            </a:p>
            <a:p>
              <a:pPr algn="ctr"/>
              <a:r>
                <a:rPr lang="en-US" sz="1400" b="1" dirty="0" smtClean="0"/>
                <a:t>Studies</a:t>
              </a:r>
              <a:endParaRPr lang="en-US" sz="1400" b="1" dirty="0"/>
            </a:p>
          </p:txBody>
        </p:sp>
      </p:grpSp>
      <p:grpSp>
        <p:nvGrpSpPr>
          <p:cNvPr id="18" name="Group 17"/>
          <p:cNvGrpSpPr/>
          <p:nvPr/>
        </p:nvGrpSpPr>
        <p:grpSpPr>
          <a:xfrm>
            <a:off x="4943133" y="2135500"/>
            <a:ext cx="4027128" cy="3668861"/>
            <a:chOff x="4943133" y="2135500"/>
            <a:chExt cx="4027128" cy="3668861"/>
          </a:xfrm>
        </p:grpSpPr>
        <p:grpSp>
          <p:nvGrpSpPr>
            <p:cNvPr id="27" name="Group 26"/>
            <p:cNvGrpSpPr/>
            <p:nvPr/>
          </p:nvGrpSpPr>
          <p:grpSpPr>
            <a:xfrm>
              <a:off x="4943133" y="2135500"/>
              <a:ext cx="4027128" cy="3668861"/>
              <a:chOff x="768355" y="2154318"/>
              <a:chExt cx="4027128" cy="3668861"/>
            </a:xfrm>
          </p:grpSpPr>
          <p:grpSp>
            <p:nvGrpSpPr>
              <p:cNvPr id="28" name="Group 27"/>
              <p:cNvGrpSpPr/>
              <p:nvPr/>
            </p:nvGrpSpPr>
            <p:grpSpPr>
              <a:xfrm>
                <a:off x="768355" y="2394179"/>
                <a:ext cx="3657600" cy="3429000"/>
                <a:chOff x="768355" y="2394179"/>
                <a:chExt cx="3657600" cy="3429000"/>
              </a:xfrm>
            </p:grpSpPr>
            <p:sp>
              <p:nvSpPr>
                <p:cNvPr id="33" name="Isosceles Triangle 32"/>
                <p:cNvSpPr/>
                <p:nvPr/>
              </p:nvSpPr>
              <p:spPr>
                <a:xfrm>
                  <a:off x="768355" y="2394179"/>
                  <a:ext cx="3657600" cy="3429000"/>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769157" y="3918059"/>
                  <a:ext cx="165599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8908" y="4267200"/>
                  <a:ext cx="1976495" cy="17626"/>
                </a:xfrm>
                <a:prstGeom prst="rect">
                  <a:avLst/>
                </a:prstGeom>
                <a:solidFill>
                  <a:schemeClr val="tx1"/>
                </a:solidFill>
                <a:ln w="31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80523" y="3137943"/>
                  <a:ext cx="773455" cy="689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9" name="TextBox 28"/>
              <p:cNvSpPr txBox="1"/>
              <p:nvPr/>
            </p:nvSpPr>
            <p:spPr>
              <a:xfrm>
                <a:off x="1843351" y="3908624"/>
                <a:ext cx="1447800" cy="400110"/>
              </a:xfrm>
              <a:prstGeom prst="rect">
                <a:avLst/>
              </a:prstGeom>
              <a:noFill/>
            </p:spPr>
            <p:txBody>
              <a:bodyPr wrap="square" rtlCol="0">
                <a:spAutoFit/>
              </a:bodyPr>
              <a:lstStyle/>
              <a:p>
                <a:pPr algn="ctr"/>
                <a:r>
                  <a:rPr lang="en-US" sz="2000" b="1" dirty="0" smtClean="0"/>
                  <a:t>Nonclinical</a:t>
                </a:r>
                <a:endParaRPr lang="en-US" sz="2000" b="1" dirty="0"/>
              </a:p>
            </p:txBody>
          </p:sp>
          <p:sp>
            <p:nvSpPr>
              <p:cNvPr id="30" name="TextBox 29"/>
              <p:cNvSpPr txBox="1"/>
              <p:nvPr/>
            </p:nvSpPr>
            <p:spPr>
              <a:xfrm>
                <a:off x="1579003" y="4810835"/>
                <a:ext cx="1976495" cy="523220"/>
              </a:xfrm>
              <a:prstGeom prst="rect">
                <a:avLst/>
              </a:prstGeom>
              <a:noFill/>
            </p:spPr>
            <p:txBody>
              <a:bodyPr wrap="square" rtlCol="0">
                <a:spAutoFit/>
              </a:bodyPr>
              <a:lstStyle/>
              <a:p>
                <a:pPr algn="ctr"/>
                <a:r>
                  <a:rPr lang="en-US" sz="2800" b="1" dirty="0" smtClean="0"/>
                  <a:t>Analytical</a:t>
                </a:r>
                <a:endParaRPr lang="en-US" sz="2800" b="1" dirty="0"/>
              </a:p>
            </p:txBody>
          </p:sp>
          <p:sp>
            <p:nvSpPr>
              <p:cNvPr id="31" name="TextBox 30"/>
              <p:cNvSpPr txBox="1"/>
              <p:nvPr/>
            </p:nvSpPr>
            <p:spPr>
              <a:xfrm>
                <a:off x="1843351" y="3315417"/>
                <a:ext cx="1447800" cy="369332"/>
              </a:xfrm>
              <a:prstGeom prst="rect">
                <a:avLst/>
              </a:prstGeom>
              <a:noFill/>
            </p:spPr>
            <p:txBody>
              <a:bodyPr wrap="square" rtlCol="0">
                <a:spAutoFit/>
              </a:bodyPr>
              <a:lstStyle/>
              <a:p>
                <a:pPr algn="ctr"/>
                <a:r>
                  <a:rPr lang="en-US" b="1" dirty="0" err="1" smtClean="0"/>
                  <a:t>Clin</a:t>
                </a:r>
                <a:r>
                  <a:rPr lang="en-US" b="1" dirty="0" smtClean="0"/>
                  <a:t> Pharm</a:t>
                </a:r>
                <a:endParaRPr lang="en-US" b="1" dirty="0"/>
              </a:p>
            </p:txBody>
          </p:sp>
          <p:sp>
            <p:nvSpPr>
              <p:cNvPr id="32" name="TextBox 31"/>
              <p:cNvSpPr txBox="1"/>
              <p:nvPr/>
            </p:nvSpPr>
            <p:spPr>
              <a:xfrm>
                <a:off x="3347683" y="2154318"/>
                <a:ext cx="1447800" cy="738664"/>
              </a:xfrm>
              <a:prstGeom prst="rect">
                <a:avLst/>
              </a:prstGeom>
              <a:noFill/>
            </p:spPr>
            <p:txBody>
              <a:bodyPr wrap="square" rtlCol="0">
                <a:spAutoFit/>
              </a:bodyPr>
              <a:lstStyle/>
              <a:p>
                <a:pPr algn="ctr"/>
                <a:r>
                  <a:rPr lang="en-US" sz="1400" b="1" dirty="0" smtClean="0"/>
                  <a:t>Additional Clinical </a:t>
                </a:r>
              </a:p>
              <a:p>
                <a:pPr algn="ctr"/>
                <a:r>
                  <a:rPr lang="en-US" sz="1400" b="1" dirty="0" smtClean="0"/>
                  <a:t>Studies</a:t>
                </a:r>
                <a:endParaRPr lang="en-US" sz="1400" b="1" dirty="0"/>
              </a:p>
            </p:txBody>
          </p:sp>
        </p:grpSp>
        <p:cxnSp>
          <p:nvCxnSpPr>
            <p:cNvPr id="17" name="Straight Arrow Connector 16"/>
            <p:cNvCxnSpPr/>
            <p:nvPr/>
          </p:nvCxnSpPr>
          <p:spPr>
            <a:xfrm flipH="1">
              <a:off x="6742028" y="2743200"/>
              <a:ext cx="1018153" cy="13096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950426" y="2261536"/>
            <a:ext cx="1381534" cy="2139979"/>
            <a:chOff x="4181066" y="1951303"/>
            <a:chExt cx="1381534" cy="2139979"/>
          </a:xfrm>
        </p:grpSpPr>
        <p:grpSp>
          <p:nvGrpSpPr>
            <p:cNvPr id="21" name="Group 20"/>
            <p:cNvGrpSpPr/>
            <p:nvPr/>
          </p:nvGrpSpPr>
          <p:grpSpPr>
            <a:xfrm>
              <a:off x="4181066" y="1951303"/>
              <a:ext cx="1381534" cy="1199860"/>
              <a:chOff x="4181066" y="1951303"/>
              <a:chExt cx="1381534" cy="1199860"/>
            </a:xfrm>
          </p:grpSpPr>
          <p:sp>
            <p:nvSpPr>
              <p:cNvPr id="19" name="Isosceles Triangle 18"/>
              <p:cNvSpPr/>
              <p:nvPr/>
            </p:nvSpPr>
            <p:spPr>
              <a:xfrm>
                <a:off x="4181066" y="1951303"/>
                <a:ext cx="1381534" cy="1167477"/>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11734" y="2504832"/>
                <a:ext cx="1062797" cy="646331"/>
              </a:xfrm>
              <a:prstGeom prst="rect">
                <a:avLst/>
              </a:prstGeom>
              <a:noFill/>
            </p:spPr>
            <p:txBody>
              <a:bodyPr wrap="square" rtlCol="0">
                <a:spAutoFit/>
              </a:bodyPr>
              <a:lstStyle/>
              <a:p>
                <a:r>
                  <a:rPr lang="en-US" dirty="0" smtClean="0"/>
                  <a:t>351 (k)</a:t>
                </a:r>
              </a:p>
              <a:p>
                <a:r>
                  <a:rPr lang="en-US" dirty="0" smtClean="0"/>
                  <a:t>package</a:t>
                </a:r>
                <a:endParaRPr lang="en-US" dirty="0"/>
              </a:p>
            </p:txBody>
          </p:sp>
        </p:grpSp>
        <p:grpSp>
          <p:nvGrpSpPr>
            <p:cNvPr id="37" name="Group 36"/>
            <p:cNvGrpSpPr/>
            <p:nvPr/>
          </p:nvGrpSpPr>
          <p:grpSpPr>
            <a:xfrm>
              <a:off x="4362997" y="3118575"/>
              <a:ext cx="1167043" cy="972707"/>
              <a:chOff x="4362997" y="3118575"/>
              <a:chExt cx="1167043" cy="972707"/>
            </a:xfrm>
          </p:grpSpPr>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6200000">
                <a:off x="4547896" y="3445431"/>
                <a:ext cx="671337" cy="17626"/>
              </a:xfrm>
              <a:prstGeom prst="rect">
                <a:avLst/>
              </a:prstGeom>
              <a:noFill/>
              <a:ln w="63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6" name="Straight Arrow Connector 25"/>
              <p:cNvCxnSpPr/>
              <p:nvPr/>
            </p:nvCxnSpPr>
            <p:spPr>
              <a:xfrm flipH="1">
                <a:off x="4362997" y="3785302"/>
                <a:ext cx="533400" cy="2359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6"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13445314">
                <a:off x="4871227" y="3730919"/>
                <a:ext cx="65881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4107" name="Picture 1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00079" y="1295400"/>
            <a:ext cx="78771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TextBox 38"/>
          <p:cNvSpPr txBox="1"/>
          <p:nvPr/>
        </p:nvSpPr>
        <p:spPr>
          <a:xfrm>
            <a:off x="1859825" y="5815539"/>
            <a:ext cx="5642196" cy="369332"/>
          </a:xfrm>
          <a:prstGeom prst="rect">
            <a:avLst/>
          </a:prstGeom>
          <a:noFill/>
        </p:spPr>
        <p:txBody>
          <a:bodyPr wrap="square" rtlCol="0">
            <a:spAutoFit/>
          </a:bodyPr>
          <a:lstStyle/>
          <a:p>
            <a:pPr algn="ctr"/>
            <a:r>
              <a:rPr lang="en-US" dirty="0" smtClean="0"/>
              <a:t>Two approaches to achieve biosimilarity</a:t>
            </a:r>
            <a:endParaRPr lang="en-US" dirty="0"/>
          </a:p>
        </p:txBody>
      </p:sp>
      <p:sp>
        <p:nvSpPr>
          <p:cNvPr id="50" name="TextBox 49"/>
          <p:cNvSpPr txBox="1"/>
          <p:nvPr/>
        </p:nvSpPr>
        <p:spPr>
          <a:xfrm>
            <a:off x="4680923" y="6204967"/>
            <a:ext cx="4086313" cy="276999"/>
          </a:xfrm>
          <a:prstGeom prst="rect">
            <a:avLst/>
          </a:prstGeom>
          <a:noFill/>
        </p:spPr>
        <p:txBody>
          <a:bodyPr wrap="square" rtlCol="0">
            <a:spAutoFit/>
          </a:bodyPr>
          <a:lstStyle/>
          <a:p>
            <a:pPr algn="ctr"/>
            <a:r>
              <a:rPr lang="en-US" sz="1200" dirty="0" smtClean="0"/>
              <a:t>Copied from 2012 presentation of M. Shapiro, FDA</a:t>
            </a:r>
            <a:endParaRPr lang="en-US" sz="1200" dirty="0"/>
          </a:p>
        </p:txBody>
      </p:sp>
      <p:sp>
        <p:nvSpPr>
          <p:cNvPr id="40" name="Rectangle 39"/>
          <p:cNvSpPr/>
          <p:nvPr/>
        </p:nvSpPr>
        <p:spPr>
          <a:xfrm>
            <a:off x="437060" y="2394941"/>
            <a:ext cx="1174025" cy="8274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351 (a)</a:t>
            </a:r>
          </a:p>
          <a:p>
            <a:pPr algn="ctr"/>
            <a:r>
              <a:rPr lang="en-US" dirty="0" smtClean="0">
                <a:solidFill>
                  <a:schemeClr val="tx1"/>
                </a:solidFill>
              </a:rPr>
              <a:t>package</a:t>
            </a:r>
            <a:endParaRPr lang="en-US" dirty="0">
              <a:solidFill>
                <a:schemeClr val="tx1"/>
              </a:solidFill>
            </a:endParaRPr>
          </a:p>
        </p:txBody>
      </p:sp>
    </p:spTree>
    <p:extLst>
      <p:ext uri="{BB962C8B-B14F-4D97-AF65-F5344CB8AC3E}">
        <p14:creationId xmlns:p14="http://schemas.microsoft.com/office/powerpoint/2010/main" xmlns="" val="415431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t>Development Approaches of Biosimilars</a:t>
            </a:r>
            <a:endParaRPr lang="en-US" sz="2800" dirty="0"/>
          </a:p>
        </p:txBody>
      </p:sp>
      <p:sp>
        <p:nvSpPr>
          <p:cNvPr id="3" name="Content Placeholder 2"/>
          <p:cNvSpPr>
            <a:spLocks noGrp="1"/>
          </p:cNvSpPr>
          <p:nvPr>
            <p:ph idx="1"/>
          </p:nvPr>
        </p:nvSpPr>
        <p:spPr>
          <a:xfrm>
            <a:off x="304800" y="1143000"/>
            <a:ext cx="8229600" cy="5181600"/>
          </a:xfrm>
        </p:spPr>
        <p:txBody>
          <a:bodyPr>
            <a:normAutofit fontScale="92500" lnSpcReduction="10000"/>
          </a:bodyPr>
          <a:lstStyle/>
          <a:p>
            <a:pPr lvl="2" eaLnBrk="0" hangingPunct="0"/>
            <a:r>
              <a:rPr lang="en-US" dirty="0">
                <a:latin typeface="Times New Roman" panose="02020603050405020304" pitchFamily="18" charset="0"/>
                <a:cs typeface="Times New Roman" panose="02020603050405020304" pitchFamily="18" charset="0"/>
              </a:rPr>
              <a:t>A stepwise approach to demonstrating biosimilarity, which can include a comparison of the proposed product and the reference product with respect to structure, function, animal toxicity, human pharmacokinetics (PK) and pharmacodynamics (PD), clinical immunogenicity, and clinical safety and </a:t>
            </a:r>
            <a:r>
              <a:rPr lang="en-US" dirty="0" smtClean="0">
                <a:latin typeface="Times New Roman" panose="02020603050405020304" pitchFamily="18" charset="0"/>
                <a:cs typeface="Times New Roman" panose="02020603050405020304" pitchFamily="18" charset="0"/>
              </a:rPr>
              <a:t>effectiveness</a:t>
            </a:r>
          </a:p>
          <a:p>
            <a:pPr marL="914400" lvl="2" indent="0" eaLnBrk="0" hangingPunct="0">
              <a:buNone/>
            </a:pPr>
            <a:endParaRPr lang="en-US" dirty="0">
              <a:latin typeface="Times New Roman" panose="02020603050405020304" pitchFamily="18" charset="0"/>
              <a:cs typeface="Times New Roman" panose="02020603050405020304" pitchFamily="18" charset="0"/>
            </a:endParaRPr>
          </a:p>
          <a:p>
            <a:pPr lvl="2" eaLnBrk="0" hangingPunct="0"/>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totality-of-the-evidence </a:t>
            </a:r>
            <a:r>
              <a:rPr lang="en-US" dirty="0">
                <a:latin typeface="Times New Roman" panose="02020603050405020304" pitchFamily="18" charset="0"/>
                <a:cs typeface="Times New Roman" panose="02020603050405020304" pitchFamily="18" charset="0"/>
              </a:rPr>
              <a:t>approach that FDA will use to review applications for biosimilar </a:t>
            </a:r>
            <a:r>
              <a:rPr lang="en-US" dirty="0" smtClean="0">
                <a:latin typeface="Times New Roman" panose="02020603050405020304" pitchFamily="18" charset="0"/>
                <a:cs typeface="Times New Roman" panose="02020603050405020304" pitchFamily="18" charset="0"/>
              </a:rPr>
              <a:t>products</a:t>
            </a:r>
          </a:p>
          <a:p>
            <a:pPr marL="914400" lvl="2" indent="0" eaLnBrk="0" hangingPunct="0">
              <a:buNone/>
            </a:pPr>
            <a:endParaRPr lang="en-US" dirty="0">
              <a:latin typeface="Times New Roman" panose="02020603050405020304" pitchFamily="18" charset="0"/>
              <a:cs typeface="Times New Roman" panose="02020603050405020304" pitchFamily="18" charset="0"/>
            </a:endParaRPr>
          </a:p>
          <a:p>
            <a:pPr lvl="2" eaLnBrk="0" hangingPunct="0"/>
            <a:r>
              <a:rPr lang="en-US" dirty="0">
                <a:latin typeface="Times New Roman" panose="02020603050405020304" pitchFamily="18" charset="0"/>
                <a:cs typeface="Times New Roman" panose="02020603050405020304" pitchFamily="18" charset="0"/>
              </a:rPr>
              <a:t>General scientific principles in conducting comparative structural and functional analysis, animal testing, human PK and PD studies, clinical immunogenicity assessment, and clinical safety and effectiveness studies (including clinical study design issues)</a:t>
            </a:r>
          </a:p>
          <a:p>
            <a:endParaRPr lang="en-US" dirty="0"/>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19</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838200"/>
            <a:ext cx="78771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6827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ea typeface="+mj-ea"/>
              </a:rPr>
              <a:t>About OMICS Group Conferences</a:t>
            </a:r>
          </a:p>
        </p:txBody>
      </p:sp>
      <p:sp>
        <p:nvSpPr>
          <p:cNvPr id="5" name="Content Placeholder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buFont typeface="Arial" charset="0"/>
              <a:buNone/>
              <a:defRPr/>
            </a:pPr>
            <a:r>
              <a:rPr lang="en-US" sz="2000" dirty="0" smtClean="0">
                <a:latin typeface="+mj-lt"/>
                <a:ea typeface="+mn-ea"/>
              </a:rPr>
              <a:t>       OMICS Group International is a pioneer and leading science event organizer, which publishes around 400 open access journals and conducts over 300 Medical, Clinical, Engineering, Life Sciences, </a:t>
            </a:r>
            <a:r>
              <a:rPr lang="en-US" sz="2000" dirty="0" err="1" smtClean="0">
                <a:latin typeface="+mj-lt"/>
                <a:ea typeface="+mn-ea"/>
              </a:rPr>
              <a:t>Phrama</a:t>
            </a:r>
            <a:r>
              <a:rPr lang="en-US" sz="2000" dirty="0" smtClean="0">
                <a:latin typeface="+mj-lt"/>
                <a:ea typeface="+mn-ea"/>
              </a:rPr>
              <a:t> scientific conferences all over the globe annually with the support of more than  1000 scientific associations and 30,000 editorial board members and 3.5 </a:t>
            </a:r>
            <a:r>
              <a:rPr lang="en-US" sz="2000" dirty="0" err="1" smtClean="0">
                <a:latin typeface="+mj-lt"/>
                <a:ea typeface="+mn-ea"/>
              </a:rPr>
              <a:t>millionfollowers</a:t>
            </a:r>
            <a:r>
              <a:rPr lang="en-US" sz="2000" dirty="0" smtClean="0">
                <a:latin typeface="+mj-lt"/>
                <a:ea typeface="+mn-ea"/>
              </a:rPr>
              <a:t> to its credit.</a:t>
            </a:r>
            <a:br>
              <a:rPr lang="en-US" sz="2000" dirty="0" smtClean="0">
                <a:latin typeface="+mj-lt"/>
                <a:ea typeface="+mn-ea"/>
              </a:rPr>
            </a:br>
            <a:endParaRPr lang="en-US" sz="2000" dirty="0" smtClean="0">
              <a:latin typeface="+mj-lt"/>
              <a:ea typeface="+mn-ea"/>
            </a:endParaRPr>
          </a:p>
          <a:p>
            <a:pPr algn="just">
              <a:buFont typeface="Arial" charset="0"/>
              <a:buNone/>
              <a:defRPr/>
            </a:pPr>
            <a:r>
              <a:rPr lang="en-US" sz="2000" dirty="0" smtClean="0">
                <a:latin typeface="+mj-lt"/>
                <a:ea typeface="+mn-ea"/>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ea typeface="+mn-ea"/>
              </a:rPr>
              <a:t>Bengaluru</a:t>
            </a:r>
            <a:r>
              <a:rPr lang="en-US" sz="2000" dirty="0" smtClean="0">
                <a:latin typeface="+mj-lt"/>
                <a:ea typeface="+mn-ea"/>
              </a:rPr>
              <a:t> and Mumbai.</a:t>
            </a:r>
          </a:p>
          <a:p>
            <a:pPr>
              <a:defRPr/>
            </a:pPr>
            <a:endParaRPr lang="en-US" dirty="0">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Complexity of Protein Structure</a:t>
            </a:r>
            <a:endParaRPr lang="en-US" b="1" dirty="0"/>
          </a:p>
        </p:txBody>
      </p:sp>
      <p:sp>
        <p:nvSpPr>
          <p:cNvPr id="3" name="Content Placeholder 2"/>
          <p:cNvSpPr>
            <a:spLocks noGrp="1"/>
          </p:cNvSpPr>
          <p:nvPr>
            <p:ph idx="1"/>
          </p:nvPr>
        </p:nvSpPr>
        <p:spPr>
          <a:xfrm>
            <a:off x="457200" y="5410200"/>
            <a:ext cx="8229600" cy="639763"/>
          </a:xfrm>
        </p:spPr>
        <p:txBody>
          <a:bodyPr>
            <a:normAutofit fontScale="92500" lnSpcReduction="20000"/>
          </a:bodyPr>
          <a:lstStyle/>
          <a:p>
            <a:endParaRPr lang="en-US" sz="1600" dirty="0">
              <a:solidFill>
                <a:srgbClr val="000000"/>
              </a:solidFill>
              <a:latin typeface="Arial"/>
            </a:endParaRPr>
          </a:p>
          <a:p>
            <a:pPr marL="0" indent="0" algn="ctr">
              <a:buNone/>
            </a:pPr>
            <a:r>
              <a:rPr lang="en-US" sz="2400" dirty="0">
                <a:latin typeface="Arial"/>
              </a:rPr>
              <a:t>All need to be evaluated as part of analytical similarity studies </a:t>
            </a:r>
            <a:endParaRPr lang="en-US" sz="2400" dirty="0"/>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20</a:t>
            </a:fld>
            <a:endParaRPr lang="en-US"/>
          </a:p>
        </p:txBody>
      </p:sp>
      <p:pic>
        <p:nvPicPr>
          <p:cNvPr id="9"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295400"/>
            <a:ext cx="78771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0" name="Group 9"/>
          <p:cNvGrpSpPr/>
          <p:nvPr/>
        </p:nvGrpSpPr>
        <p:grpSpPr>
          <a:xfrm>
            <a:off x="762001" y="2050278"/>
            <a:ext cx="7619999" cy="3314588"/>
            <a:chOff x="762001" y="2050278"/>
            <a:chExt cx="7619999" cy="3314588"/>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0600" y="2667000"/>
              <a:ext cx="7129461" cy="2066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999309" y="2053605"/>
              <a:ext cx="1058091" cy="584775"/>
            </a:xfrm>
            <a:prstGeom prst="rect">
              <a:avLst/>
            </a:prstGeom>
            <a:noFill/>
          </p:spPr>
          <p:txBody>
            <a:bodyPr wrap="square" rtlCol="0">
              <a:spAutoFit/>
            </a:bodyPr>
            <a:lstStyle/>
            <a:p>
              <a:r>
                <a:rPr lang="en-US" sz="1600" dirty="0"/>
                <a:t>Pr</a:t>
              </a:r>
              <a:r>
                <a:rPr lang="en-US" sz="1600" dirty="0" smtClean="0"/>
                <a:t>imary</a:t>
              </a:r>
            </a:p>
            <a:p>
              <a:r>
                <a:rPr lang="en-US" sz="1600" dirty="0" smtClean="0"/>
                <a:t>Structure</a:t>
              </a:r>
              <a:endParaRPr lang="en-US" sz="1600" dirty="0"/>
            </a:p>
          </p:txBody>
        </p:sp>
        <p:sp>
          <p:nvSpPr>
            <p:cNvPr id="12" name="TextBox 11"/>
            <p:cNvSpPr txBox="1"/>
            <p:nvPr/>
          </p:nvSpPr>
          <p:spPr>
            <a:xfrm>
              <a:off x="2377440" y="2051896"/>
              <a:ext cx="1058091" cy="584775"/>
            </a:xfrm>
            <a:prstGeom prst="rect">
              <a:avLst/>
            </a:prstGeom>
            <a:noFill/>
          </p:spPr>
          <p:txBody>
            <a:bodyPr wrap="square" rtlCol="0">
              <a:spAutoFit/>
            </a:bodyPr>
            <a:lstStyle/>
            <a:p>
              <a:r>
                <a:rPr lang="en-US" sz="1600" dirty="0" smtClean="0"/>
                <a:t>Secondary</a:t>
              </a:r>
            </a:p>
            <a:p>
              <a:r>
                <a:rPr lang="en-US" sz="1600" dirty="0" smtClean="0"/>
                <a:t>Structure</a:t>
              </a:r>
              <a:endParaRPr lang="en-US" sz="1600" dirty="0"/>
            </a:p>
          </p:txBody>
        </p:sp>
        <p:sp>
          <p:nvSpPr>
            <p:cNvPr id="13" name="TextBox 12"/>
            <p:cNvSpPr txBox="1"/>
            <p:nvPr/>
          </p:nvSpPr>
          <p:spPr>
            <a:xfrm>
              <a:off x="4171541" y="2054481"/>
              <a:ext cx="1058091" cy="584775"/>
            </a:xfrm>
            <a:prstGeom prst="rect">
              <a:avLst/>
            </a:prstGeom>
            <a:noFill/>
          </p:spPr>
          <p:txBody>
            <a:bodyPr wrap="square" rtlCol="0">
              <a:spAutoFit/>
            </a:bodyPr>
            <a:lstStyle/>
            <a:p>
              <a:r>
                <a:rPr lang="en-US" sz="1600" dirty="0" smtClean="0"/>
                <a:t>Tertiary</a:t>
              </a:r>
            </a:p>
            <a:p>
              <a:r>
                <a:rPr lang="en-US" sz="1600" dirty="0" smtClean="0"/>
                <a:t>Structure</a:t>
              </a:r>
              <a:endParaRPr lang="en-US" sz="1600" dirty="0"/>
            </a:p>
          </p:txBody>
        </p:sp>
        <p:sp>
          <p:nvSpPr>
            <p:cNvPr id="14" name="TextBox 13"/>
            <p:cNvSpPr txBox="1"/>
            <p:nvPr/>
          </p:nvSpPr>
          <p:spPr>
            <a:xfrm>
              <a:off x="6400800" y="2050278"/>
              <a:ext cx="1219200" cy="584775"/>
            </a:xfrm>
            <a:prstGeom prst="rect">
              <a:avLst/>
            </a:prstGeom>
            <a:noFill/>
          </p:spPr>
          <p:txBody>
            <a:bodyPr wrap="square" rtlCol="0">
              <a:spAutoFit/>
            </a:bodyPr>
            <a:lstStyle/>
            <a:p>
              <a:r>
                <a:rPr lang="en-US" sz="1600" dirty="0" smtClean="0"/>
                <a:t>Quaternary</a:t>
              </a:r>
            </a:p>
            <a:p>
              <a:r>
                <a:rPr lang="en-US" sz="1600" dirty="0" smtClean="0"/>
                <a:t>Structure</a:t>
              </a:r>
              <a:endParaRPr lang="en-US" sz="1600" dirty="0"/>
            </a:p>
          </p:txBody>
        </p:sp>
        <p:sp>
          <p:nvSpPr>
            <p:cNvPr id="15" name="TextBox 14"/>
            <p:cNvSpPr txBox="1"/>
            <p:nvPr/>
          </p:nvSpPr>
          <p:spPr>
            <a:xfrm>
              <a:off x="762001" y="4733926"/>
              <a:ext cx="1295400" cy="584775"/>
            </a:xfrm>
            <a:prstGeom prst="rect">
              <a:avLst/>
            </a:prstGeom>
            <a:noFill/>
          </p:spPr>
          <p:txBody>
            <a:bodyPr wrap="square" rtlCol="0">
              <a:spAutoFit/>
            </a:bodyPr>
            <a:lstStyle/>
            <a:p>
              <a:r>
                <a:rPr lang="en-US" sz="1600" dirty="0" smtClean="0"/>
                <a:t>Amino acid residues</a:t>
              </a:r>
              <a:endParaRPr lang="en-US" sz="1600" dirty="0"/>
            </a:p>
          </p:txBody>
        </p:sp>
        <p:sp>
          <p:nvSpPr>
            <p:cNvPr id="16" name="TextBox 15"/>
            <p:cNvSpPr txBox="1"/>
            <p:nvPr/>
          </p:nvSpPr>
          <p:spPr>
            <a:xfrm>
              <a:off x="2305598" y="4733925"/>
              <a:ext cx="1058091" cy="338554"/>
            </a:xfrm>
            <a:prstGeom prst="rect">
              <a:avLst/>
            </a:prstGeom>
            <a:noFill/>
          </p:spPr>
          <p:txBody>
            <a:bodyPr wrap="square" rtlCol="0">
              <a:spAutoFit/>
            </a:bodyPr>
            <a:lstStyle/>
            <a:p>
              <a:r>
                <a:rPr lang="en-US" sz="1600" dirty="0" smtClean="0">
                  <a:latin typeface="Symbol" panose="05050102010706020507" pitchFamily="18" charset="2"/>
                </a:rPr>
                <a:t>a</a:t>
              </a:r>
              <a:r>
                <a:rPr lang="en-US" sz="1600" dirty="0" smtClean="0"/>
                <a:t> Helix</a:t>
              </a:r>
              <a:endParaRPr lang="en-US" sz="1600" dirty="0"/>
            </a:p>
          </p:txBody>
        </p:sp>
        <p:sp>
          <p:nvSpPr>
            <p:cNvPr id="17" name="TextBox 16"/>
            <p:cNvSpPr txBox="1"/>
            <p:nvPr/>
          </p:nvSpPr>
          <p:spPr>
            <a:xfrm>
              <a:off x="4171540" y="4780091"/>
              <a:ext cx="1238660" cy="584775"/>
            </a:xfrm>
            <a:prstGeom prst="rect">
              <a:avLst/>
            </a:prstGeom>
            <a:noFill/>
          </p:spPr>
          <p:txBody>
            <a:bodyPr wrap="square" rtlCol="0">
              <a:spAutoFit/>
            </a:bodyPr>
            <a:lstStyle/>
            <a:p>
              <a:r>
                <a:rPr lang="en-US" sz="1600" dirty="0" smtClean="0"/>
                <a:t>Polypeptide chain</a:t>
              </a:r>
              <a:endParaRPr lang="en-US" sz="1600" dirty="0"/>
            </a:p>
          </p:txBody>
        </p:sp>
        <p:sp>
          <p:nvSpPr>
            <p:cNvPr id="18" name="TextBox 17"/>
            <p:cNvSpPr txBox="1"/>
            <p:nvPr/>
          </p:nvSpPr>
          <p:spPr>
            <a:xfrm>
              <a:off x="6490064" y="4780090"/>
              <a:ext cx="1891936" cy="338554"/>
            </a:xfrm>
            <a:prstGeom prst="rect">
              <a:avLst/>
            </a:prstGeom>
            <a:noFill/>
          </p:spPr>
          <p:txBody>
            <a:bodyPr wrap="square" rtlCol="0">
              <a:spAutoFit/>
            </a:bodyPr>
            <a:lstStyle/>
            <a:p>
              <a:r>
                <a:rPr lang="en-US" sz="1600" dirty="0" smtClean="0"/>
                <a:t>Assembled subunits</a:t>
              </a:r>
              <a:endParaRPr lang="en-US" sz="1600" dirty="0"/>
            </a:p>
          </p:txBody>
        </p:sp>
      </p:grpSp>
    </p:spTree>
    <p:extLst>
      <p:ext uri="{BB962C8B-B14F-4D97-AF65-F5344CB8AC3E}">
        <p14:creationId xmlns:p14="http://schemas.microsoft.com/office/powerpoint/2010/main" xmlns="" val="4059811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Protein Heterogeneity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3048000" cy="4525963"/>
          </a:xfrm>
        </p:spPr>
        <p:txBody>
          <a:bodyPr>
            <a:normAutofit fontScale="92500"/>
          </a:bodyPr>
          <a:lstStyle/>
          <a:p>
            <a:r>
              <a:rPr lang="en-US" sz="2000" dirty="0" smtClean="0">
                <a:latin typeface="Arial"/>
              </a:rPr>
              <a:t>Amino </a:t>
            </a:r>
            <a:r>
              <a:rPr lang="en-US" sz="2000" dirty="0">
                <a:latin typeface="Arial"/>
              </a:rPr>
              <a:t>Acid Substitution </a:t>
            </a:r>
          </a:p>
          <a:p>
            <a:r>
              <a:rPr lang="en-US" sz="2000" dirty="0">
                <a:latin typeface="Arial"/>
              </a:rPr>
              <a:t>N-and C-terminal mods </a:t>
            </a:r>
          </a:p>
          <a:p>
            <a:r>
              <a:rPr lang="en-US" sz="2000" dirty="0">
                <a:latin typeface="Arial"/>
              </a:rPr>
              <a:t>Mismatched S-S bonds </a:t>
            </a:r>
          </a:p>
          <a:p>
            <a:r>
              <a:rPr lang="en-US" sz="2000" dirty="0" smtClean="0">
                <a:latin typeface="Arial"/>
              </a:rPr>
              <a:t>Folding</a:t>
            </a:r>
          </a:p>
          <a:p>
            <a:r>
              <a:rPr lang="en-US" sz="2000" dirty="0" smtClean="0">
                <a:latin typeface="Arial"/>
              </a:rPr>
              <a:t>Truncation</a:t>
            </a:r>
          </a:p>
          <a:p>
            <a:r>
              <a:rPr lang="en-US" sz="2000" dirty="0" smtClean="0">
                <a:latin typeface="Arial"/>
              </a:rPr>
              <a:t>Aggregation</a:t>
            </a:r>
          </a:p>
          <a:p>
            <a:r>
              <a:rPr lang="en-US" sz="2000" dirty="0" err="1" smtClean="0">
                <a:latin typeface="Arial"/>
              </a:rPr>
              <a:t>Multimer</a:t>
            </a:r>
            <a:r>
              <a:rPr lang="en-US" sz="2000" dirty="0" smtClean="0">
                <a:latin typeface="Arial"/>
              </a:rPr>
              <a:t> Dissociation</a:t>
            </a:r>
          </a:p>
          <a:p>
            <a:r>
              <a:rPr lang="en-US" sz="2000" dirty="0" smtClean="0">
                <a:latin typeface="Arial"/>
              </a:rPr>
              <a:t>Denaturation</a:t>
            </a:r>
          </a:p>
          <a:p>
            <a:r>
              <a:rPr lang="en-US" sz="2000" dirty="0" smtClean="0">
                <a:latin typeface="Arial"/>
              </a:rPr>
              <a:t>Acetylation</a:t>
            </a:r>
          </a:p>
          <a:p>
            <a:r>
              <a:rPr lang="en-US" sz="2000" dirty="0" smtClean="0">
                <a:latin typeface="Arial"/>
              </a:rPr>
              <a:t>Fatty acylation</a:t>
            </a:r>
          </a:p>
          <a:p>
            <a:r>
              <a:rPr lang="en-US" sz="2000" dirty="0" smtClean="0">
                <a:latin typeface="Arial"/>
              </a:rPr>
              <a:t>Deamidation</a:t>
            </a:r>
            <a:endParaRPr lang="en-US" sz="2000" dirty="0">
              <a:latin typeface="Arial"/>
            </a:endParaRPr>
          </a:p>
          <a:p>
            <a:r>
              <a:rPr lang="en-US" sz="2000" dirty="0" smtClean="0">
                <a:latin typeface="Arial"/>
              </a:rPr>
              <a:t>Oxidation </a:t>
            </a:r>
            <a:endParaRPr lang="en-US" sz="2000" dirty="0"/>
          </a:p>
        </p:txBody>
      </p:sp>
      <p:sp>
        <p:nvSpPr>
          <p:cNvPr id="8" name="Date Placeholder 7"/>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21</a:t>
            </a:fld>
            <a:endParaRPr lang="en-US"/>
          </a:p>
        </p:txBody>
      </p:sp>
      <p:cxnSp>
        <p:nvCxnSpPr>
          <p:cNvPr id="7" name="Straight Connector 6"/>
          <p:cNvCxnSpPr/>
          <p:nvPr/>
        </p:nvCxnSpPr>
        <p:spPr>
          <a:xfrm>
            <a:off x="762000" y="1295400"/>
            <a:ext cx="77724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581399" y="1600201"/>
            <a:ext cx="3704967"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a:latin typeface="Arial"/>
              </a:rPr>
              <a:t>Carbamylation</a:t>
            </a:r>
          </a:p>
          <a:p>
            <a:r>
              <a:rPr lang="en-US" sz="1900" dirty="0">
                <a:latin typeface="Arial"/>
              </a:rPr>
              <a:t>Carboxylation</a:t>
            </a:r>
          </a:p>
          <a:p>
            <a:r>
              <a:rPr lang="en-US" sz="1900" dirty="0">
                <a:latin typeface="Arial"/>
              </a:rPr>
              <a:t>Formylation </a:t>
            </a:r>
          </a:p>
          <a:p>
            <a:r>
              <a:rPr lang="en-US" sz="1900" dirty="0">
                <a:latin typeface="Symbol" panose="05050102010706020507" pitchFamily="18" charset="2"/>
              </a:rPr>
              <a:t></a:t>
            </a:r>
            <a:r>
              <a:rPr lang="en-US" sz="1900" dirty="0">
                <a:latin typeface="Arial"/>
              </a:rPr>
              <a:t>-Carboxyglutamylation </a:t>
            </a:r>
          </a:p>
          <a:p>
            <a:r>
              <a:rPr lang="en-US" sz="1900" dirty="0">
                <a:latin typeface="Arial"/>
              </a:rPr>
              <a:t>O-linked Glycosylation </a:t>
            </a:r>
          </a:p>
          <a:p>
            <a:r>
              <a:rPr lang="en-US" sz="1900" dirty="0">
                <a:latin typeface="Arial"/>
              </a:rPr>
              <a:t>N-linked Glycosylation </a:t>
            </a:r>
          </a:p>
          <a:p>
            <a:r>
              <a:rPr lang="en-US" sz="1900" dirty="0">
                <a:latin typeface="Arial"/>
              </a:rPr>
              <a:t>Methylation </a:t>
            </a:r>
          </a:p>
          <a:p>
            <a:r>
              <a:rPr lang="en-US" sz="1900" dirty="0">
                <a:latin typeface="Arial"/>
              </a:rPr>
              <a:t>Phosphorylation </a:t>
            </a:r>
          </a:p>
          <a:p>
            <a:r>
              <a:rPr lang="en-US" sz="1900" dirty="0">
                <a:latin typeface="Arial"/>
              </a:rPr>
              <a:t>Sulphation </a:t>
            </a:r>
          </a:p>
          <a:p>
            <a:r>
              <a:rPr lang="en-US" sz="1900" dirty="0" err="1">
                <a:latin typeface="Arial"/>
              </a:rPr>
              <a:t>PEGylation</a:t>
            </a:r>
            <a:r>
              <a:rPr lang="en-US" sz="1900" dirty="0">
                <a:latin typeface="Arial"/>
              </a:rPr>
              <a:t> </a:t>
            </a:r>
          </a:p>
          <a:p>
            <a:endParaRPr lang="en-US" sz="2500" dirty="0">
              <a:latin typeface="Arial"/>
            </a:endParaRPr>
          </a:p>
          <a:p>
            <a:endParaRPr lang="en-US" sz="2000" dirty="0"/>
          </a:p>
          <a:p>
            <a:endParaRPr lang="en-US" sz="2000" dirty="0"/>
          </a:p>
          <a:p>
            <a:endParaRPr lang="en-US" sz="2000" dirty="0" smtClean="0"/>
          </a:p>
          <a:p>
            <a:endParaRPr lang="en-US" sz="2000" dirty="0"/>
          </a:p>
          <a:p>
            <a:endParaRPr lang="en-US" sz="2000" dirty="0" smtClean="0"/>
          </a:p>
          <a:p>
            <a:endParaRPr lang="en-US" sz="2000" dirty="0"/>
          </a:p>
          <a:p>
            <a:endParaRPr lang="en-US" sz="2000" dirty="0"/>
          </a:p>
          <a:p>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1201664"/>
            <a:ext cx="2438400" cy="1650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299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fade">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fade">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xEl>
                                              <p:pRg st="3" end="3"/>
                                            </p:txEl>
                                          </p:spTgt>
                                        </p:tgtEl>
                                        <p:attrNameLst>
                                          <p:attrName>style.visibility</p:attrName>
                                        </p:attrNameLst>
                                      </p:cBhvr>
                                      <p:to>
                                        <p:strVal val="visible"/>
                                      </p:to>
                                    </p:set>
                                    <p:animEffect transition="in" filter="fade">
                                      <p:cBhvr>
                                        <p:cTn id="77" dur="500"/>
                                        <p:tgtEl>
                                          <p:spTgt spid="9">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xEl>
                                              <p:pRg st="4" end="4"/>
                                            </p:txEl>
                                          </p:spTgt>
                                        </p:tgtEl>
                                        <p:attrNameLst>
                                          <p:attrName>style.visibility</p:attrName>
                                        </p:attrNameLst>
                                      </p:cBhvr>
                                      <p:to>
                                        <p:strVal val="visible"/>
                                      </p:to>
                                    </p:set>
                                    <p:animEffect transition="in" filter="fade">
                                      <p:cBhvr>
                                        <p:cTn id="82" dur="500"/>
                                        <p:tgtEl>
                                          <p:spTgt spid="9">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5" end="5"/>
                                            </p:txEl>
                                          </p:spTgt>
                                        </p:tgtEl>
                                        <p:attrNameLst>
                                          <p:attrName>style.visibility</p:attrName>
                                        </p:attrNameLst>
                                      </p:cBhvr>
                                      <p:to>
                                        <p:strVal val="visible"/>
                                      </p:to>
                                    </p:set>
                                    <p:animEffect transition="in" filter="fade">
                                      <p:cBhvr>
                                        <p:cTn id="87" dur="500"/>
                                        <p:tgtEl>
                                          <p:spTgt spid="9">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
                                            <p:txEl>
                                              <p:pRg st="6" end="6"/>
                                            </p:txEl>
                                          </p:spTgt>
                                        </p:tgtEl>
                                        <p:attrNameLst>
                                          <p:attrName>style.visibility</p:attrName>
                                        </p:attrNameLst>
                                      </p:cBhvr>
                                      <p:to>
                                        <p:strVal val="visible"/>
                                      </p:to>
                                    </p:set>
                                    <p:animEffect transition="in" filter="fade">
                                      <p:cBhvr>
                                        <p:cTn id="92" dur="500"/>
                                        <p:tgtEl>
                                          <p:spTgt spid="9">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
                                            <p:txEl>
                                              <p:pRg st="7" end="7"/>
                                            </p:txEl>
                                          </p:spTgt>
                                        </p:tgtEl>
                                        <p:attrNameLst>
                                          <p:attrName>style.visibility</p:attrName>
                                        </p:attrNameLst>
                                      </p:cBhvr>
                                      <p:to>
                                        <p:strVal val="visible"/>
                                      </p:to>
                                    </p:set>
                                    <p:animEffect transition="in" filter="fade">
                                      <p:cBhvr>
                                        <p:cTn id="97" dur="500"/>
                                        <p:tgtEl>
                                          <p:spTgt spid="9">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9">
                                            <p:txEl>
                                              <p:pRg st="8" end="8"/>
                                            </p:txEl>
                                          </p:spTgt>
                                        </p:tgtEl>
                                        <p:attrNameLst>
                                          <p:attrName>style.visibility</p:attrName>
                                        </p:attrNameLst>
                                      </p:cBhvr>
                                      <p:to>
                                        <p:strVal val="visible"/>
                                      </p:to>
                                    </p:set>
                                    <p:animEffect transition="in" filter="fade">
                                      <p:cBhvr>
                                        <p:cTn id="102" dur="500"/>
                                        <p:tgtEl>
                                          <p:spTgt spid="9">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
                                            <p:txEl>
                                              <p:pRg st="9" end="9"/>
                                            </p:txEl>
                                          </p:spTgt>
                                        </p:tgtEl>
                                        <p:attrNameLst>
                                          <p:attrName>style.visibility</p:attrName>
                                        </p:attrNameLst>
                                      </p:cBhvr>
                                      <p:to>
                                        <p:strVal val="visible"/>
                                      </p:to>
                                    </p:set>
                                    <p:animEffect transition="in" filter="fade">
                                      <p:cBhvr>
                                        <p:cTn id="107" dur="500"/>
                                        <p:tgtEl>
                                          <p:spTgt spid="9">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9">
                                            <p:txEl>
                                              <p:pRg st="2" end="2"/>
                                            </p:txEl>
                                          </p:spTgt>
                                        </p:tgtEl>
                                        <p:attrNameLst>
                                          <p:attrName>style.visibility</p:attrName>
                                        </p:attrNameLst>
                                      </p:cBhvr>
                                      <p:to>
                                        <p:strVal val="visible"/>
                                      </p:to>
                                    </p:set>
                                    <p:animEffect transition="in" filter="fade">
                                      <p:cBhvr>
                                        <p:cTn id="1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latin typeface="Arial"/>
              </a:rPr>
              <a:t>General </a:t>
            </a:r>
            <a:r>
              <a:rPr lang="en-US" dirty="0" smtClean="0">
                <a:latin typeface="Arial"/>
              </a:rPr>
              <a:t>Quality Principles</a:t>
            </a:r>
            <a:r>
              <a:rPr lang="en-US" dirty="0">
                <a:latin typeface="Arial"/>
              </a:rPr>
              <a:t>: </a:t>
            </a:r>
            <a:br>
              <a:rPr lang="en-US" dirty="0">
                <a:latin typeface="Arial"/>
              </a:rPr>
            </a:br>
            <a:endParaRPr lang="en-US" dirty="0"/>
          </a:p>
        </p:txBody>
      </p:sp>
      <p:sp>
        <p:nvSpPr>
          <p:cNvPr id="3" name="Content Placeholder 2"/>
          <p:cNvSpPr>
            <a:spLocks noGrp="1"/>
          </p:cNvSpPr>
          <p:nvPr>
            <p:ph idx="1"/>
          </p:nvPr>
        </p:nvSpPr>
        <p:spPr>
          <a:xfrm>
            <a:off x="457200" y="1143000"/>
            <a:ext cx="8229600" cy="4525963"/>
          </a:xfrm>
        </p:spPr>
        <p:txBody>
          <a:bodyPr>
            <a:normAutofit fontScale="92500" lnSpcReduction="20000"/>
          </a:bodyPr>
          <a:lstStyle/>
          <a:p>
            <a:endParaRPr lang="en-US" sz="1800" dirty="0">
              <a:solidFill>
                <a:srgbClr val="000000"/>
              </a:solidFill>
              <a:latin typeface="Arial"/>
            </a:endParaRPr>
          </a:p>
          <a:p>
            <a:endParaRPr lang="en-US" sz="1800" dirty="0">
              <a:latin typeface="Arial"/>
            </a:endParaRPr>
          </a:p>
          <a:p>
            <a:r>
              <a:rPr lang="en-US" dirty="0" smtClean="0">
                <a:latin typeface="Times New Roman" panose="02020603050405020304" pitchFamily="18" charset="0"/>
                <a:cs typeface="Times New Roman" panose="02020603050405020304" pitchFamily="18" charset="0"/>
              </a:rPr>
              <a:t>Importance </a:t>
            </a:r>
            <a:r>
              <a:rPr lang="en-US" dirty="0">
                <a:latin typeface="Times New Roman" panose="02020603050405020304" pitchFamily="18" charset="0"/>
                <a:cs typeface="Times New Roman" panose="02020603050405020304" pitchFamily="18" charset="0"/>
              </a:rPr>
              <a:t>of extensive analytical, physicochemical </a:t>
            </a:r>
            <a:r>
              <a:rPr lang="en-US" dirty="0" smtClean="0">
                <a:latin typeface="Times New Roman" panose="02020603050405020304" pitchFamily="18" charset="0"/>
                <a:cs typeface="Times New Roman" panose="02020603050405020304" pitchFamily="18" charset="0"/>
              </a:rPr>
              <a:t>and biological characterization</a:t>
            </a:r>
          </a:p>
          <a:p>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Product/process impurities, expression system </a:t>
            </a:r>
            <a:endParaRPr lang="en-US"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Identification of lots used in the various analyses for </a:t>
            </a:r>
            <a:r>
              <a:rPr lang="en-US" dirty="0" smtClean="0">
                <a:latin typeface="Times New Roman" panose="02020603050405020304" pitchFamily="18" charset="0"/>
                <a:cs typeface="Times New Roman" panose="02020603050405020304" pitchFamily="18" charset="0"/>
              </a:rPr>
              <a:t>biosimilarity determination</a:t>
            </a:r>
          </a:p>
          <a:p>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Advances in manufacturing science and </a:t>
            </a:r>
            <a:r>
              <a:rPr lang="en-US" dirty="0" smtClean="0">
                <a:latin typeface="Times New Roman" panose="02020603050405020304" pitchFamily="18" charset="0"/>
                <a:cs typeface="Times New Roman" panose="02020603050405020304" pitchFamily="18" charset="0"/>
              </a:rPr>
              <a:t>Quality-by-Design approaches </a:t>
            </a:r>
            <a:r>
              <a:rPr lang="en-US" dirty="0">
                <a:latin typeface="Times New Roman" panose="02020603050405020304" pitchFamily="18" charset="0"/>
                <a:cs typeface="Times New Roman" panose="02020603050405020304" pitchFamily="18" charset="0"/>
              </a:rPr>
              <a:t>may facilitate “fingerprint”-like analysis </a:t>
            </a:r>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6" name="Slide Number Placeholder 5"/>
          <p:cNvSpPr>
            <a:spLocks noGrp="1"/>
          </p:cNvSpPr>
          <p:nvPr>
            <p:ph type="sldNum" sz="quarter" idx="12"/>
          </p:nvPr>
        </p:nvSpPr>
        <p:spPr/>
        <p:txBody>
          <a:bodyPr/>
          <a:lstStyle/>
          <a:p>
            <a:fld id="{D7BC06AE-932E-4215-9FFC-CFC52BFF7C56}" type="slidenum">
              <a:rPr lang="en-US" smtClean="0"/>
              <a:pPr/>
              <a:t>22</a:t>
            </a:fld>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079" y="1155700"/>
            <a:ext cx="78771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93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563562"/>
          </a:xfrm>
        </p:spPr>
        <p:txBody>
          <a:bodyPr>
            <a:normAutofit/>
          </a:bodyPr>
          <a:lstStyle/>
          <a:p>
            <a:r>
              <a:rPr kumimoji="0" lang="en-US" sz="2800" b="0" i="0" u="none" strike="noStrike" kern="0" cap="none" spc="0" normalizeH="0" baseline="0" noProof="0" dirty="0" smtClean="0">
                <a:ln>
                  <a:noFill/>
                </a:ln>
                <a:solidFill>
                  <a:srgbClr val="000000"/>
                </a:solidFill>
                <a:effectLst/>
                <a:uLnTx/>
                <a:uFillTx/>
                <a:latin typeface="Times New Roman"/>
              </a:rPr>
              <a:t>Analytical Tools to Evaluate Proteins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5577" y="762000"/>
            <a:ext cx="8229600" cy="5486400"/>
          </a:xfrm>
        </p:spPr>
        <p:txBody>
          <a:bodyPr>
            <a:noAutofit/>
          </a:bodyPr>
          <a:lstStyle/>
          <a:p>
            <a:r>
              <a:rPr lang="en-US" sz="1800" dirty="0" smtClean="0">
                <a:solidFill>
                  <a:srgbClr val="000000"/>
                </a:solidFill>
                <a:latin typeface="Times New Roman" panose="02020603050405020304" pitchFamily="18" charset="0"/>
                <a:cs typeface="Times New Roman" panose="02020603050405020304" pitchFamily="18" charset="0"/>
              </a:rPr>
              <a:t>Amino </a:t>
            </a:r>
            <a:r>
              <a:rPr lang="en-US" sz="1800" dirty="0">
                <a:solidFill>
                  <a:srgbClr val="000000"/>
                </a:solidFill>
                <a:latin typeface="Times New Roman" panose="02020603050405020304" pitchFamily="18" charset="0"/>
                <a:cs typeface="Times New Roman" panose="02020603050405020304" pitchFamily="18" charset="0"/>
              </a:rPr>
              <a:t>acid sequence and modifications</a:t>
            </a:r>
            <a:r>
              <a:rPr lang="en-US" sz="1800" dirty="0" smtClean="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r>
              <a:rPr lang="en-US" sz="1800" dirty="0" smtClean="0">
                <a:solidFill>
                  <a:srgbClr val="01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MS, peptide mapping, chromatographic separations</a:t>
            </a:r>
          </a:p>
          <a:p>
            <a:r>
              <a:rPr lang="en-US" sz="1800" dirty="0">
                <a:solidFill>
                  <a:srgbClr val="000000"/>
                </a:solidFill>
                <a:latin typeface="Times New Roman" panose="02020603050405020304" pitchFamily="18" charset="0"/>
                <a:cs typeface="Times New Roman" panose="02020603050405020304" pitchFamily="18" charset="0"/>
              </a:rPr>
              <a:t>Folding:</a:t>
            </a:r>
          </a:p>
          <a:p>
            <a:pPr lvl="1">
              <a:buFont typeface="Wingdings" panose="05000000000000000000" pitchFamily="2" charset="2"/>
              <a:buChar char="q"/>
            </a:pPr>
            <a:r>
              <a:rPr lang="en-US" sz="1600" dirty="0">
                <a:solidFill>
                  <a:srgbClr val="000000"/>
                </a:solidFill>
                <a:latin typeface="Times New Roman" panose="02020603050405020304" pitchFamily="18" charset="0"/>
                <a:cs typeface="Times New Roman" panose="02020603050405020304" pitchFamily="18" charset="0"/>
              </a:rPr>
              <a:t>S-S bonding, calorimetry, HDX and ion mobility MS, NMR, dyes, circular </a:t>
            </a:r>
            <a:r>
              <a:rPr lang="en-US" sz="1600" dirty="0" err="1">
                <a:solidFill>
                  <a:srgbClr val="000000"/>
                </a:solidFill>
                <a:latin typeface="Times New Roman" panose="02020603050405020304" pitchFamily="18" charset="0"/>
                <a:cs typeface="Times New Roman" panose="02020603050405020304" pitchFamily="18" charset="0"/>
              </a:rPr>
              <a:t>dichroism</a:t>
            </a:r>
            <a:r>
              <a:rPr lang="en-US" sz="1600" dirty="0">
                <a:solidFill>
                  <a:srgbClr val="000000"/>
                </a:solidFill>
                <a:latin typeface="Times New Roman" panose="02020603050405020304" pitchFamily="18" charset="0"/>
                <a:cs typeface="Times New Roman" panose="02020603050405020304" pitchFamily="18" charset="0"/>
              </a:rPr>
              <a:t>, Fourier transform spectroscopy, Fluorescence</a:t>
            </a:r>
          </a:p>
          <a:p>
            <a:r>
              <a:rPr lang="en-US" sz="1800" dirty="0">
                <a:solidFill>
                  <a:srgbClr val="000000"/>
                </a:solidFill>
                <a:latin typeface="Times New Roman" panose="02020603050405020304" pitchFamily="18" charset="0"/>
                <a:cs typeface="Times New Roman" panose="02020603050405020304" pitchFamily="18" charset="0"/>
              </a:rPr>
              <a:t>Subunit interactions:</a:t>
            </a:r>
          </a:p>
          <a:p>
            <a:pPr marL="742950" lvl="2" indent="-342900">
              <a:buFont typeface="Wingdings" panose="05000000000000000000" pitchFamily="2" charset="2"/>
              <a:buChar char="q"/>
            </a:pPr>
            <a:r>
              <a:rPr lang="en-US" sz="1600" dirty="0">
                <a:solidFill>
                  <a:srgbClr val="000000"/>
                </a:solidFill>
                <a:latin typeface="Times New Roman" panose="02020603050405020304" pitchFamily="18" charset="0"/>
                <a:cs typeface="Times New Roman" panose="02020603050405020304" pitchFamily="18" charset="0"/>
              </a:rPr>
              <a:t>Chromatography, ion mobility MS</a:t>
            </a:r>
          </a:p>
          <a:p>
            <a:r>
              <a:rPr lang="en-US" sz="1800" dirty="0">
                <a:solidFill>
                  <a:srgbClr val="000000"/>
                </a:solidFill>
                <a:latin typeface="Times New Roman" panose="02020603050405020304" pitchFamily="18" charset="0"/>
                <a:cs typeface="Times New Roman" panose="02020603050405020304" pitchFamily="18" charset="0"/>
              </a:rPr>
              <a:t>Heterogeneity of size, aggregates, charge, hydrophobicity:</a:t>
            </a:r>
          </a:p>
          <a:p>
            <a:pPr lvl="1">
              <a:buFont typeface="Wingdings" panose="05000000000000000000" pitchFamily="2" charset="2"/>
              <a:buChar char="q"/>
            </a:pPr>
            <a:r>
              <a:rPr lang="en-US" sz="1600" dirty="0">
                <a:solidFill>
                  <a:srgbClr val="000000"/>
                </a:solidFill>
                <a:latin typeface="Times New Roman" panose="02020603050405020304" pitchFamily="18" charset="0"/>
                <a:cs typeface="Times New Roman" panose="02020603050405020304" pitchFamily="18" charset="0"/>
              </a:rPr>
              <a:t>Chromatography resins; gel &amp; capillary electrophoresis, light scatter, IM-MS, Analytical ultracentrifugation, size-exclusion chromatography, field flow fractionation, light scatter, microscopy</a:t>
            </a:r>
          </a:p>
          <a:p>
            <a:r>
              <a:rPr lang="en-US" sz="1800" dirty="0">
                <a:solidFill>
                  <a:srgbClr val="000000"/>
                </a:solidFill>
                <a:latin typeface="Times New Roman" panose="02020603050405020304" pitchFamily="18" charset="0"/>
                <a:cs typeface="Times New Roman" panose="02020603050405020304" pitchFamily="18" charset="0"/>
              </a:rPr>
              <a:t>Glycosylation</a:t>
            </a:r>
          </a:p>
          <a:p>
            <a:pPr lvl="1">
              <a:buFont typeface="Wingdings" panose="05000000000000000000" pitchFamily="2" charset="2"/>
              <a:buChar char="q"/>
            </a:pPr>
            <a:r>
              <a:rPr lang="en-US" sz="1600" dirty="0">
                <a:solidFill>
                  <a:srgbClr val="000000"/>
                </a:solidFill>
                <a:latin typeface="Times New Roman" panose="02020603050405020304" pitchFamily="18" charset="0"/>
                <a:cs typeface="Times New Roman" panose="02020603050405020304" pitchFamily="18" charset="0"/>
              </a:rPr>
              <a:t>Anion exchange, enzymatic digestion, peptide mapping, CE, MS</a:t>
            </a:r>
          </a:p>
          <a:p>
            <a:r>
              <a:rPr lang="en-US" sz="1800" dirty="0">
                <a:solidFill>
                  <a:srgbClr val="000000"/>
                </a:solidFill>
                <a:latin typeface="Times New Roman" panose="02020603050405020304" pitchFamily="18" charset="0"/>
                <a:cs typeface="Times New Roman" panose="02020603050405020304" pitchFamily="18" charset="0"/>
              </a:rPr>
              <a:t>Bioactivity</a:t>
            </a:r>
          </a:p>
          <a:p>
            <a:pPr lvl="1">
              <a:buFont typeface="Wingdings" panose="05000000000000000000" pitchFamily="2" charset="2"/>
              <a:buChar char="q"/>
            </a:pPr>
            <a:r>
              <a:rPr lang="en-US" sz="1600" dirty="0">
                <a:solidFill>
                  <a:srgbClr val="000000"/>
                </a:solidFill>
                <a:latin typeface="Times New Roman" panose="02020603050405020304" pitchFamily="18" charset="0"/>
                <a:cs typeface="Times New Roman" panose="02020603050405020304" pitchFamily="18" charset="0"/>
              </a:rPr>
              <a:t>Cellular and animal bioassays; ligand &amp; receptor binding (ELISA, surface </a:t>
            </a:r>
            <a:r>
              <a:rPr lang="en-US" sz="1600" dirty="0" err="1">
                <a:solidFill>
                  <a:srgbClr val="000000"/>
                </a:solidFill>
                <a:latin typeface="Times New Roman" panose="02020603050405020304" pitchFamily="18" charset="0"/>
                <a:cs typeface="Times New Roman" panose="02020603050405020304" pitchFamily="18" charset="0"/>
              </a:rPr>
              <a:t>plasmon</a:t>
            </a:r>
            <a:r>
              <a:rPr lang="en-US" sz="1600" dirty="0">
                <a:solidFill>
                  <a:srgbClr val="000000"/>
                </a:solidFill>
                <a:latin typeface="Times New Roman" panose="02020603050405020304" pitchFamily="18" charset="0"/>
                <a:cs typeface="Times New Roman" panose="02020603050405020304" pitchFamily="18" charset="0"/>
              </a:rPr>
              <a:t> resonance), signal transduction</a:t>
            </a:r>
          </a:p>
          <a:p>
            <a:r>
              <a:rPr lang="en-US" sz="1800" dirty="0">
                <a:solidFill>
                  <a:srgbClr val="000000"/>
                </a:solidFill>
                <a:latin typeface="Times New Roman" panose="02020603050405020304" pitchFamily="18" charset="0"/>
                <a:cs typeface="Times New Roman" panose="02020603050405020304" pitchFamily="18" charset="0"/>
              </a:rPr>
              <a:t>Impurities</a:t>
            </a:r>
          </a:p>
          <a:p>
            <a:pPr lvl="1">
              <a:buFont typeface="Wingdings" panose="05000000000000000000" pitchFamily="2" charset="2"/>
              <a:buChar char="q"/>
            </a:pPr>
            <a:r>
              <a:rPr lang="en-US" sz="1600" dirty="0">
                <a:solidFill>
                  <a:srgbClr val="000000"/>
                </a:solidFill>
                <a:latin typeface="Times New Roman" panose="02020603050405020304" pitchFamily="18" charset="0"/>
                <a:cs typeface="Times New Roman" panose="02020603050405020304" pitchFamily="18" charset="0"/>
              </a:rPr>
              <a:t>Proteomics, immunoassays, metal &amp; solvents analysis</a:t>
            </a:r>
          </a:p>
          <a:p>
            <a:endParaRPr lang="en-US" sz="1200" dirty="0"/>
          </a:p>
        </p:txBody>
      </p:sp>
      <p:sp>
        <p:nvSpPr>
          <p:cNvPr id="8" name="Date Placeholder 7"/>
          <p:cNvSpPr>
            <a:spLocks noGrp="1"/>
          </p:cNvSpPr>
          <p:nvPr>
            <p:ph type="dt" sz="half" idx="10"/>
          </p:nvPr>
        </p:nvSpPr>
        <p:spPr>
          <a:xfrm>
            <a:off x="457200" y="6356350"/>
            <a:ext cx="990600" cy="365125"/>
          </a:xfrm>
        </p:spPr>
        <p:txBody>
          <a:bodyPr/>
          <a:lstStyle/>
          <a:p>
            <a:r>
              <a:rPr lang="en-US" dirty="0">
                <a:solidFill>
                  <a:prstClr val="black">
                    <a:tint val="75000"/>
                  </a:prstClr>
                </a:solidFill>
              </a:rPr>
              <a:t>Sep 8, 2014</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4114800" y="6356350"/>
            <a:ext cx="1905000" cy="365125"/>
          </a:xfrm>
        </p:spPr>
        <p:txBody>
          <a:bodyPr/>
          <a:lstStyle/>
          <a:p>
            <a:r>
              <a:rPr lang="en-US" dirty="0">
                <a:solidFill>
                  <a:prstClr val="black">
                    <a:tint val="75000"/>
                  </a:prstClr>
                </a:solidFill>
              </a:rPr>
              <a:t>A. Sabouni</a:t>
            </a:r>
          </a:p>
        </p:txBody>
      </p:sp>
      <p:sp>
        <p:nvSpPr>
          <p:cNvPr id="7" name="Slide Number Placeholder 6"/>
          <p:cNvSpPr>
            <a:spLocks noGrp="1"/>
          </p:cNvSpPr>
          <p:nvPr>
            <p:ph type="sldNum" sz="quarter" idx="12"/>
          </p:nvPr>
        </p:nvSpPr>
        <p:spPr/>
        <p:txBody>
          <a:bodyPr/>
          <a:lstStyle/>
          <a:p>
            <a:fld id="{D7BC06AE-932E-4215-9FFC-CFC52BFF7C56}" type="slidenum">
              <a:rPr lang="en-US">
                <a:solidFill>
                  <a:prstClr val="black">
                    <a:tint val="75000"/>
                  </a:prstClr>
                </a:solidFill>
              </a:rPr>
              <a:pPr/>
              <a:t>23</a:t>
            </a:fld>
            <a:endParaRPr lang="en-US" dirty="0">
              <a:solidFill>
                <a:prstClr val="black">
                  <a:tint val="75000"/>
                </a:prstClr>
              </a:solidFill>
            </a:endParaRPr>
          </a:p>
        </p:txBody>
      </p:sp>
      <p:cxnSp>
        <p:nvCxnSpPr>
          <p:cNvPr id="6" name="Straight Connector 5"/>
          <p:cNvCxnSpPr/>
          <p:nvPr/>
        </p:nvCxnSpPr>
        <p:spPr>
          <a:xfrm>
            <a:off x="687977" y="762000"/>
            <a:ext cx="79248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5668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4" y="428625"/>
            <a:ext cx="8186737" cy="1143000"/>
          </a:xfrm>
        </p:spPr>
        <p:txBody>
          <a:bodyPr/>
          <a:lstStyle/>
          <a:p>
            <a:r>
              <a:rPr lang="en-US" sz="3600" b="1" smtClean="0">
                <a:solidFill>
                  <a:srgbClr val="FF6600"/>
                </a:solidFill>
                <a:latin typeface="Baskerville Old Face"/>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ea typeface="+mn-ea"/>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a typeface="+mn-ea"/>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ea typeface="+mn-ea"/>
              </a:rPr>
              <a:t>Please Visit:</a:t>
            </a: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ea typeface="+mn-ea"/>
                <a:hlinkClick r:id="rId2"/>
              </a:rPr>
              <a:t>regulatoryaffairs.conference@omicsgroup.us</a:t>
            </a:r>
            <a:r>
              <a:rPr lang="en-US" sz="2400" dirty="0" smtClean="0">
                <a:effectLst>
                  <a:outerShdw blurRad="38100" dist="38100" dir="2700000" algn="tl">
                    <a:srgbClr val="000000">
                      <a:alpha val="43137"/>
                    </a:srgbClr>
                  </a:outerShdw>
                </a:effectLst>
                <a:latin typeface="Georgia" pitchFamily="18" charset="0"/>
                <a:ea typeface="+mn-ea"/>
              </a:rPr>
              <a:t>   </a:t>
            </a:r>
            <a:br>
              <a:rPr lang="en-US" sz="2400" dirty="0" smtClean="0">
                <a:effectLst>
                  <a:outerShdw blurRad="38100" dist="38100" dir="2700000" algn="tl">
                    <a:srgbClr val="000000">
                      <a:alpha val="43137"/>
                    </a:srgbClr>
                  </a:outerShdw>
                </a:effectLst>
                <a:latin typeface="Georgia" pitchFamily="18" charset="0"/>
                <a:ea typeface="+mn-ea"/>
              </a:rPr>
            </a:br>
            <a:r>
              <a:rPr lang="en-US" sz="2400" dirty="0" smtClean="0">
                <a:effectLst>
                  <a:outerShdw blurRad="38100" dist="38100" dir="2700000" algn="tl">
                    <a:srgbClr val="000000">
                      <a:alpha val="43137"/>
                    </a:srgbClr>
                  </a:outerShdw>
                </a:effectLst>
                <a:latin typeface="Georgia" pitchFamily="18" charset="0"/>
                <a:ea typeface="+mn-ea"/>
                <a:hlinkClick r:id="rId3"/>
              </a:rPr>
              <a:t>regulatoryaffairs@conferenceseries.net</a:t>
            </a:r>
            <a:endParaRPr lang="en-US" sz="2400" dirty="0" smtClean="0">
              <a:effectLst>
                <a:outerShdw blurRad="38100" dist="38100" dir="2700000" algn="tl">
                  <a:srgbClr val="000000">
                    <a:alpha val="43137"/>
                  </a:srgbClr>
                </a:outerShdw>
              </a:effectLst>
              <a:latin typeface="Georgia" pitchFamily="18" charset="0"/>
              <a:ea typeface="+mn-ea"/>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ea typeface="+mn-ea"/>
                <a:hlinkClick r:id="rId2"/>
              </a:rPr>
              <a:t>http://regulatoryaffairs.pharmaceuticalconferences.com/</a:t>
            </a:r>
          </a:p>
          <a:p>
            <a:pPr algn="just">
              <a:buFont typeface="Arial" charset="0"/>
              <a:buNone/>
              <a:defRPr/>
            </a:pPr>
            <a:endParaRPr lang="en-US" sz="2400" dirty="0" smtClean="0">
              <a:effectLst>
                <a:outerShdw blurRad="38100" dist="38100" dir="2700000" algn="tl">
                  <a:srgbClr val="000000">
                    <a:alpha val="43137"/>
                  </a:srgbClr>
                </a:outerShdw>
              </a:effectLst>
              <a:ea typeface="+mn-ea"/>
            </a:endParaRPr>
          </a:p>
          <a:p>
            <a:pPr algn="just">
              <a:buFont typeface="Arial" charset="0"/>
              <a:buNone/>
              <a:defRPr/>
            </a:pPr>
            <a:endParaRPr lang="en-US" sz="2400" dirty="0" smtClean="0">
              <a:effectLst>
                <a:outerShdw blurRad="38100" dist="38100" dir="2700000" algn="tl">
                  <a:srgbClr val="000000">
                    <a:alpha val="43137"/>
                  </a:srgbClr>
                </a:outerShdw>
              </a:effectLst>
              <a:ea typeface="+mn-ea"/>
            </a:endParaRPr>
          </a:p>
          <a:p>
            <a:pPr algn="just">
              <a:buFont typeface="Arial" charset="0"/>
              <a:buNone/>
              <a:defRPr/>
            </a:pPr>
            <a:endParaRPr lang="en-US" sz="2400" dirty="0">
              <a:effectLst>
                <a:outerShdw blurRad="38100" dist="38100" dir="2700000" algn="tl">
                  <a:srgbClr val="000000">
                    <a:alpha val="43137"/>
                  </a:srgbClr>
                </a:outerShdw>
              </a:effectLst>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lstStyle/>
          <a:p>
            <a:r>
              <a:rPr lang="en-US" sz="4000" b="1" dirty="0">
                <a:solidFill>
                  <a:prstClr val="black"/>
                </a:solidFill>
                <a:latin typeface="Times New Roman" panose="02020603050405020304" pitchFamily="18" charset="0"/>
                <a:ea typeface="Calibri"/>
                <a:cs typeface="Times New Roman" panose="02020603050405020304" pitchFamily="18" charset="0"/>
              </a:rPr>
              <a:t>Why aren’t Biosimilars Generics – Regulatory Challenges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09800" y="5029200"/>
            <a:ext cx="4419600" cy="990600"/>
          </a:xfrm>
        </p:spPr>
        <p:txBody>
          <a:bodyPr/>
          <a:lstStyle/>
          <a:p>
            <a:r>
              <a:rPr lang="en-US" sz="2000" dirty="0" smtClean="0">
                <a:solidFill>
                  <a:srgbClr val="0070C0"/>
                </a:solidFill>
              </a:rPr>
              <a:t>Adam Sabouni, PhD</a:t>
            </a:r>
          </a:p>
          <a:p>
            <a:r>
              <a:rPr lang="en-US" sz="2000" dirty="0" err="1" smtClean="0">
                <a:solidFill>
                  <a:srgbClr val="0070C0"/>
                </a:solidFill>
              </a:rPr>
              <a:t>PharmaConsultz</a:t>
            </a:r>
            <a:endParaRPr lang="en-US" sz="2000" dirty="0" smtClean="0">
              <a:solidFill>
                <a:srgbClr val="0070C0"/>
              </a:solidFill>
            </a:endParaRPr>
          </a:p>
        </p:txBody>
      </p:sp>
      <p:sp>
        <p:nvSpPr>
          <p:cNvPr id="4" name="TextBox 3"/>
          <p:cNvSpPr txBox="1"/>
          <p:nvPr/>
        </p:nvSpPr>
        <p:spPr>
          <a:xfrm>
            <a:off x="2514600" y="856565"/>
            <a:ext cx="3694612" cy="1200329"/>
          </a:xfrm>
          <a:prstGeom prst="rect">
            <a:avLst/>
          </a:prstGeom>
          <a:noFill/>
        </p:spPr>
        <p:txBody>
          <a:bodyPr wrap="square" rtlCol="0">
            <a:spAutoFit/>
          </a:bodyPr>
          <a:lstStyle/>
          <a:p>
            <a:pPr algn="ctr"/>
            <a:r>
              <a:rPr lang="en-US" b="1" dirty="0">
                <a:latin typeface="Times New Roman"/>
                <a:ea typeface="Calibri"/>
              </a:rPr>
              <a:t>4</a:t>
            </a:r>
            <a:r>
              <a:rPr lang="en-US" b="1" baseline="30000" dirty="0">
                <a:latin typeface="Times New Roman"/>
                <a:ea typeface="Calibri"/>
              </a:rPr>
              <a:t>th</a:t>
            </a:r>
            <a:r>
              <a:rPr lang="en-US" b="1" dirty="0">
                <a:latin typeface="Times New Roman"/>
                <a:ea typeface="Calibri"/>
              </a:rPr>
              <a:t> International Conference on Pharmaceutical Regulatory </a:t>
            </a:r>
            <a:r>
              <a:rPr lang="en-US" b="1" dirty="0" smtClean="0">
                <a:latin typeface="Times New Roman"/>
                <a:ea typeface="Calibri"/>
              </a:rPr>
              <a:t>Affairs</a:t>
            </a:r>
          </a:p>
          <a:p>
            <a:pPr algn="ctr"/>
            <a:r>
              <a:rPr lang="en-US" b="1" dirty="0" smtClean="0">
                <a:latin typeface="Times New Roman"/>
                <a:ea typeface="Calibri"/>
              </a:rPr>
              <a:t>Sep 8-Sep 10, 2014</a:t>
            </a:r>
          </a:p>
          <a:p>
            <a:pPr algn="ctr"/>
            <a:r>
              <a:rPr lang="en-US" b="1" dirty="0" smtClean="0">
                <a:latin typeface="Times New Roman"/>
                <a:ea typeface="Calibri"/>
              </a:rPr>
              <a:t>Raleigh, NC </a:t>
            </a:r>
            <a:endParaRPr lang="en-US" dirty="0"/>
          </a:p>
        </p:txBody>
      </p:sp>
    </p:spTree>
    <p:extLst>
      <p:ext uri="{BB962C8B-B14F-4D97-AF65-F5344CB8AC3E}">
        <p14:creationId xmlns:p14="http://schemas.microsoft.com/office/powerpoint/2010/main" xmlns="" val="90985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anose="02020603050405020304" pitchFamily="18" charset="0"/>
                <a:cs typeface="Times New Roman" panose="02020603050405020304" pitchFamily="18" charset="0"/>
              </a:rPr>
              <a:t>Overview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sz="2800" dirty="0" smtClean="0">
                <a:solidFill>
                  <a:prstClr val="black"/>
                </a:solidFill>
                <a:latin typeface="Times New Roman"/>
                <a:ea typeface="Times New Roman"/>
                <a:cs typeface="Arial"/>
              </a:rPr>
              <a:t>Background: Economic Considerations</a:t>
            </a:r>
          </a:p>
          <a:p>
            <a:pPr marL="0" indent="0">
              <a:buNone/>
            </a:pPr>
            <a:endParaRPr lang="en-US" sz="1000" dirty="0">
              <a:solidFill>
                <a:prstClr val="black"/>
              </a:solidFill>
              <a:latin typeface="Times New Roman"/>
              <a:ea typeface="Times New Roman"/>
              <a:cs typeface="Arial"/>
            </a:endParaRPr>
          </a:p>
          <a:p>
            <a:r>
              <a:rPr lang="en-US" sz="2800" dirty="0" smtClean="0">
                <a:solidFill>
                  <a:prstClr val="black"/>
                </a:solidFill>
                <a:latin typeface="Times New Roman"/>
                <a:ea typeface="Times New Roman"/>
                <a:cs typeface="Arial"/>
              </a:rPr>
              <a:t>ANDA Submission Package</a:t>
            </a:r>
          </a:p>
          <a:p>
            <a:pPr marL="0" indent="0">
              <a:buNone/>
            </a:pPr>
            <a:endParaRPr lang="en-US" sz="1000" dirty="0">
              <a:solidFill>
                <a:prstClr val="black"/>
              </a:solidFill>
              <a:latin typeface="Times New Roman"/>
              <a:ea typeface="Times New Roman"/>
              <a:cs typeface="Arial"/>
            </a:endParaRPr>
          </a:p>
          <a:p>
            <a:r>
              <a:rPr lang="en-US" sz="2800" dirty="0">
                <a:solidFill>
                  <a:prstClr val="black"/>
                </a:solidFill>
                <a:latin typeface="Times New Roman"/>
                <a:ea typeface="Times New Roman"/>
                <a:cs typeface="Arial"/>
              </a:rPr>
              <a:t>The Path for a Small-Molecule Generics- </a:t>
            </a:r>
            <a:r>
              <a:rPr lang="en-US" sz="2800" dirty="0" smtClean="0">
                <a:solidFill>
                  <a:prstClr val="black"/>
                </a:solidFill>
                <a:latin typeface="Times New Roman"/>
                <a:ea typeface="Times New Roman"/>
                <a:cs typeface="Arial"/>
              </a:rPr>
              <a:t>ANDA</a:t>
            </a:r>
          </a:p>
          <a:p>
            <a:r>
              <a:rPr lang="en-US" sz="2800" dirty="0" smtClean="0">
                <a:solidFill>
                  <a:prstClr val="black"/>
                </a:solidFill>
                <a:latin typeface="Times New Roman"/>
                <a:ea typeface="Times New Roman"/>
                <a:cs typeface="Arial"/>
              </a:rPr>
              <a:t>Biosimilars </a:t>
            </a:r>
            <a:r>
              <a:rPr lang="en-US" sz="2800" dirty="0">
                <a:solidFill>
                  <a:prstClr val="black"/>
                </a:solidFill>
                <a:latin typeface="Times New Roman"/>
                <a:ea typeface="Times New Roman"/>
                <a:cs typeface="Arial"/>
              </a:rPr>
              <a:t>– Guidance and Definition</a:t>
            </a:r>
          </a:p>
          <a:p>
            <a:pPr marL="457200" lvl="1" indent="0">
              <a:buSzPct val="36000"/>
              <a:buNone/>
            </a:pPr>
            <a:endParaRPr lang="en-US" sz="1000" dirty="0">
              <a:solidFill>
                <a:prstClr val="black"/>
              </a:solidFill>
              <a:latin typeface="Times New Roman"/>
              <a:ea typeface="Times New Roman"/>
              <a:cs typeface="Arial"/>
            </a:endParaRPr>
          </a:p>
          <a:p>
            <a:r>
              <a:rPr lang="en-US" sz="2800" dirty="0">
                <a:solidFill>
                  <a:prstClr val="black"/>
                </a:solidFill>
                <a:latin typeface="Times New Roman"/>
                <a:ea typeface="Times New Roman"/>
                <a:cs typeface="Arial"/>
              </a:rPr>
              <a:t>Biosimilars Development</a:t>
            </a:r>
            <a:br>
              <a:rPr lang="en-US" sz="2800" dirty="0">
                <a:solidFill>
                  <a:prstClr val="black"/>
                </a:solidFill>
                <a:latin typeface="Times New Roman"/>
                <a:ea typeface="Times New Roman"/>
                <a:cs typeface="Arial"/>
              </a:rPr>
            </a:br>
            <a:r>
              <a:rPr lang="en-US" sz="2800" dirty="0">
                <a:solidFill>
                  <a:prstClr val="black"/>
                </a:solidFill>
                <a:latin typeface="Times New Roman"/>
                <a:ea typeface="Times New Roman"/>
                <a:cs typeface="Arial"/>
              </a:rPr>
              <a:t>Emphasis</a:t>
            </a:r>
          </a:p>
          <a:p>
            <a:pPr lvl="1">
              <a:buSzPct val="40000"/>
              <a:buFont typeface="Wingdings" panose="05000000000000000000" pitchFamily="2" charset="2"/>
              <a:buChar char="q"/>
            </a:pPr>
            <a:r>
              <a:rPr lang="en-US" sz="2400" dirty="0" smtClean="0">
                <a:solidFill>
                  <a:prstClr val="black"/>
                </a:solidFill>
                <a:latin typeface="Times New Roman"/>
                <a:ea typeface="Times New Roman"/>
                <a:cs typeface="Arial"/>
              </a:rPr>
              <a:t>General Principles</a:t>
            </a:r>
          </a:p>
          <a:p>
            <a:pPr marL="0" indent="0">
              <a:buNone/>
            </a:pPr>
            <a:endParaRPr lang="en-US" sz="1000" dirty="0" smtClean="0">
              <a:solidFill>
                <a:prstClr val="black"/>
              </a:solidFill>
              <a:latin typeface="Times New Roman"/>
              <a:ea typeface="Times New Roman"/>
              <a:cs typeface="Arial"/>
            </a:endParaRPr>
          </a:p>
          <a:p>
            <a:r>
              <a:rPr lang="en-US" sz="2800" dirty="0" smtClean="0">
                <a:solidFill>
                  <a:prstClr val="black"/>
                </a:solidFill>
                <a:latin typeface="Times New Roman"/>
                <a:ea typeface="Times New Roman"/>
                <a:cs typeface="Arial"/>
              </a:rPr>
              <a:t>Conclusion</a:t>
            </a:r>
            <a:endParaRPr lang="en-US" sz="2800" dirty="0">
              <a:solidFill>
                <a:prstClr val="black"/>
              </a:solidFill>
              <a:latin typeface="Times New Roman"/>
              <a:ea typeface="Times New Roman"/>
              <a:cs typeface="Arial"/>
            </a:endParaRPr>
          </a:p>
        </p:txBody>
      </p:sp>
      <p:sp>
        <p:nvSpPr>
          <p:cNvPr id="13" name="Date Placeholder 12"/>
          <p:cNvSpPr>
            <a:spLocks noGrp="1"/>
          </p:cNvSpPr>
          <p:nvPr>
            <p:ph type="dt" sz="half" idx="10"/>
          </p:nvPr>
        </p:nvSpPr>
        <p:spPr/>
        <p:txBody>
          <a:bodyPr/>
          <a:lstStyle/>
          <a:p>
            <a:r>
              <a:rPr lang="en-US" smtClean="0"/>
              <a:t>Sep 8, 2014</a:t>
            </a:r>
            <a:endParaRPr lang="en-US"/>
          </a:p>
        </p:txBody>
      </p:sp>
      <p:sp>
        <p:nvSpPr>
          <p:cNvPr id="11" name="Footer Placeholder 10"/>
          <p:cNvSpPr>
            <a:spLocks noGrp="1"/>
          </p:cNvSpPr>
          <p:nvPr>
            <p:ph type="ftr" sz="quarter" idx="11"/>
          </p:nvPr>
        </p:nvSpPr>
        <p:spPr/>
        <p:txBody>
          <a:bodyPr/>
          <a:lstStyle/>
          <a:p>
            <a:r>
              <a:rPr lang="en-US" smtClean="0"/>
              <a:t>A. Sabouni</a:t>
            </a:r>
            <a:endParaRPr lang="en-US"/>
          </a:p>
        </p:txBody>
      </p:sp>
      <p:sp>
        <p:nvSpPr>
          <p:cNvPr id="12" name="Slide Number Placeholder 11"/>
          <p:cNvSpPr>
            <a:spLocks noGrp="1"/>
          </p:cNvSpPr>
          <p:nvPr>
            <p:ph type="sldNum" sz="quarter" idx="12"/>
          </p:nvPr>
        </p:nvSpPr>
        <p:spPr/>
        <p:txBody>
          <a:bodyPr/>
          <a:lstStyle/>
          <a:p>
            <a:fld id="{D7BC06AE-932E-4215-9FFC-CFC52BFF7C56}" type="slidenum">
              <a:rPr lang="en-US" smtClean="0"/>
              <a:pPr/>
              <a:t>4</a:t>
            </a:fld>
            <a:endParaRPr lang="en-US"/>
          </a:p>
        </p:txBody>
      </p:sp>
      <p:cxnSp>
        <p:nvCxnSpPr>
          <p:cNvPr id="6" name="Straight Connector 5"/>
          <p:cNvCxnSpPr/>
          <p:nvPr/>
        </p:nvCxnSpPr>
        <p:spPr>
          <a:xfrm>
            <a:off x="685800" y="1143000"/>
            <a:ext cx="77724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666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a:xfrm>
            <a:off x="8001000" y="6248400"/>
            <a:ext cx="457200" cy="457200"/>
          </a:xfrm>
        </p:spPr>
        <p:txBody>
          <a:bodyPr/>
          <a:lstStyle/>
          <a:p>
            <a:fld id="{67902530-5A42-4866-85D8-9A22194E29B2}" type="slidenum">
              <a:rPr lang="en-US" altLang="en-US" sz="1200" i="0">
                <a:solidFill>
                  <a:srgbClr val="000000"/>
                </a:solidFill>
                <a:latin typeface="Calibri" panose="020F0502020204030204" pitchFamily="34" charset="0"/>
              </a:rPr>
              <a:pPr/>
              <a:t>5</a:t>
            </a:fld>
            <a:endParaRPr lang="en-US" altLang="en-US" sz="1200" i="0">
              <a:solidFill>
                <a:srgbClr val="000000"/>
              </a:solidFill>
              <a:latin typeface="Calibri" panose="020F0502020204030204" pitchFamily="34" charset="0"/>
            </a:endParaRPr>
          </a:p>
        </p:txBody>
      </p:sp>
      <p:sp>
        <p:nvSpPr>
          <p:cNvPr id="7170" name="Rectangle 2"/>
          <p:cNvSpPr>
            <a:spLocks noGrp="1" noChangeArrowheads="1"/>
          </p:cNvSpPr>
          <p:nvPr>
            <p:ph type="title"/>
          </p:nvPr>
        </p:nvSpPr>
        <p:spPr>
          <a:xfrm>
            <a:off x="685800" y="15240"/>
            <a:ext cx="7772400" cy="1143000"/>
          </a:xfrm>
        </p:spPr>
        <p:txBody>
          <a:bodyPr/>
          <a:lstStyle/>
          <a:p>
            <a:r>
              <a:rPr lang="en-US" altLang="en-US" sz="4000" dirty="0"/>
              <a:t> </a:t>
            </a:r>
            <a:r>
              <a:rPr lang="en-US" altLang="en-US" sz="3600" dirty="0" smtClean="0"/>
              <a:t>Background: </a:t>
            </a:r>
            <a:r>
              <a:rPr lang="en-US" altLang="en-US" sz="3600" dirty="0"/>
              <a:t>Economics of a Crowded Generics </a:t>
            </a:r>
            <a:r>
              <a:rPr lang="en-US" altLang="en-US" sz="3600" dirty="0" smtClean="0"/>
              <a:t>Marke</a:t>
            </a:r>
            <a:r>
              <a:rPr lang="en-US" altLang="en-US" sz="3200" dirty="0" smtClean="0"/>
              <a:t>t</a:t>
            </a:r>
            <a:endParaRPr lang="en-US" altLang="en-US" sz="3200" dirty="0"/>
          </a:p>
        </p:txBody>
      </p:sp>
      <p:graphicFrame>
        <p:nvGraphicFramePr>
          <p:cNvPr id="7209" name="Group 41"/>
          <p:cNvGraphicFramePr>
            <a:graphicFrameLocks noGrp="1"/>
          </p:cNvGraphicFramePr>
          <p:nvPr>
            <p:ph idx="1"/>
            <p:extLst>
              <p:ext uri="{D42A27DB-BD31-4B8C-83A1-F6EECF244321}">
                <p14:modId xmlns:p14="http://schemas.microsoft.com/office/powerpoint/2010/main" xmlns="" val="2334769464"/>
              </p:ext>
            </p:extLst>
          </p:nvPr>
        </p:nvGraphicFramePr>
        <p:xfrm>
          <a:off x="381000" y="1905000"/>
          <a:ext cx="8382000" cy="3242946"/>
        </p:xfrm>
        <a:graphic>
          <a:graphicData uri="http://schemas.openxmlformats.org/drawingml/2006/table">
            <a:tbl>
              <a:tblPr/>
              <a:tblGrid>
                <a:gridCol w="2095500"/>
                <a:gridCol w="2095500"/>
                <a:gridCol w="2095500"/>
                <a:gridCol w="2095500"/>
              </a:tblGrid>
              <a:tr h="33178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2 Gx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4 Gx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10 Gx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Available Market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$ 850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$ 850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itchFamily="18" charset="0"/>
                        </a:rPr>
                        <a:t>$ 850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Gx Price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Gx Mkt Opportunity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$ 357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$ 170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  17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rPr>
                        <a:t>Gx Share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sng" strike="noStrike" cap="none" normalizeH="0" baseline="0" smtClean="0">
                          <a:ln>
                            <a:noFill/>
                          </a:ln>
                          <a:solidFill>
                            <a:schemeClr val="tx1"/>
                          </a:solidFill>
                          <a:effectLst/>
                          <a:latin typeface="Times New Roman" pitchFamily="18" charset="0"/>
                        </a:rPr>
                        <a:t>Gx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New Roman" pitchFamily="18" charset="0"/>
                        </a:rPr>
                        <a:t>$ 179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sng" strike="noStrike" cap="none" normalizeH="0" baseline="0" smtClean="0">
                          <a:ln>
                            <a:noFill/>
                          </a:ln>
                          <a:solidFill>
                            <a:schemeClr val="tx1"/>
                          </a:solidFill>
                          <a:effectLst/>
                          <a:latin typeface="Times New Roman" pitchFamily="18" charset="0"/>
                        </a:rPr>
                        <a:t>$ 43 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sng" strike="noStrike" cap="none" normalizeH="0" baseline="0" dirty="0" smtClean="0">
                          <a:ln>
                            <a:noFill/>
                          </a:ln>
                          <a:solidFill>
                            <a:schemeClr val="accent2"/>
                          </a:solidFill>
                          <a:effectLst/>
                          <a:latin typeface="Times New Roman" pitchFamily="18" charset="0"/>
                        </a:rPr>
                        <a:t>$  2 MM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10" name="Text Box 42"/>
          <p:cNvSpPr txBox="1">
            <a:spLocks noChangeArrowheads="1"/>
          </p:cNvSpPr>
          <p:nvPr/>
        </p:nvSpPr>
        <p:spPr bwMode="auto">
          <a:xfrm>
            <a:off x="381000" y="5334000"/>
            <a:ext cx="8458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000">
                <a:solidFill>
                  <a:srgbClr val="000000"/>
                </a:solidFill>
                <a:latin typeface="Arial" pitchFamily="34" charset="0"/>
              </a:rPr>
              <a:t>As the number of competitors increase, the value for each generic is reduced dramatically</a:t>
            </a:r>
          </a:p>
        </p:txBody>
      </p:sp>
      <p:sp>
        <p:nvSpPr>
          <p:cNvPr id="2" name="TextBox 1"/>
          <p:cNvSpPr txBox="1"/>
          <p:nvPr/>
        </p:nvSpPr>
        <p:spPr>
          <a:xfrm>
            <a:off x="381000" y="1410789"/>
            <a:ext cx="8382000" cy="461665"/>
          </a:xfrm>
          <a:prstGeom prst="rect">
            <a:avLst/>
          </a:prstGeom>
          <a:noFill/>
          <a:ln w="28575">
            <a:solidFill>
              <a:schemeClr val="tx1"/>
            </a:solidFill>
          </a:ln>
        </p:spPr>
        <p:txBody>
          <a:bodyPr wrap="square" rtlCol="0">
            <a:spAutoFit/>
          </a:bodyPr>
          <a:lstStyle/>
          <a:p>
            <a:r>
              <a:rPr lang="en-US" altLang="en-US" sz="2400" b="1" kern="0" dirty="0">
                <a:solidFill>
                  <a:srgbClr val="000000"/>
                </a:solidFill>
                <a:ea typeface="+mj-ea"/>
                <a:cs typeface="+mj-cs"/>
              </a:rPr>
              <a:t>For Any $ 1 B Oral Brand</a:t>
            </a:r>
            <a:endParaRPr lang="en-US" sz="2400" b="1" dirty="0"/>
          </a:p>
        </p:txBody>
      </p:sp>
      <p:cxnSp>
        <p:nvCxnSpPr>
          <p:cNvPr id="7" name="Straight Connector 6"/>
          <p:cNvCxnSpPr/>
          <p:nvPr/>
        </p:nvCxnSpPr>
        <p:spPr>
          <a:xfrm>
            <a:off x="381000" y="1295400"/>
            <a:ext cx="8382000" cy="0"/>
          </a:xfrm>
          <a:prstGeom prst="line">
            <a:avLst/>
          </a:prstGeom>
          <a:noFill/>
          <a:ln w="34925" cap="flat" cmpd="sng" algn="ctr">
            <a:gradFill>
              <a:gsLst>
                <a:gs pos="0">
                  <a:sysClr val="windowText" lastClr="000000"/>
                </a:gs>
                <a:gs pos="99000">
                  <a:sysClr val="window" lastClr="FFFFFF">
                    <a:lumMod val="95000"/>
                  </a:sysClr>
                </a:gs>
              </a:gsLst>
              <a:lin ang="5400000" scaled="0"/>
            </a:gradFill>
            <a:prstDash val="solid"/>
          </a:ln>
          <a:effectLst>
            <a:outerShdw blurRad="50800" dist="38100" dir="2700000" algn="tl" rotWithShape="0">
              <a:prstClr val="black">
                <a:alpha val="40000"/>
              </a:prstClr>
            </a:outerShdw>
          </a:effectLst>
        </p:spPr>
      </p:cxnSp>
      <p:sp>
        <p:nvSpPr>
          <p:cNvPr id="6" name="Date Placeholder 5"/>
          <p:cNvSpPr>
            <a:spLocks noGrp="1"/>
          </p:cNvSpPr>
          <p:nvPr>
            <p:ph type="dt" sz="half" idx="10"/>
          </p:nvPr>
        </p:nvSpPr>
        <p:spPr/>
        <p:txBody>
          <a:bodyPr/>
          <a:lstStyle/>
          <a:p>
            <a:r>
              <a:rPr lang="en-US" altLang="en-US" sz="1200" dirty="0" smtClean="0">
                <a:solidFill>
                  <a:srgbClr val="000000"/>
                </a:solidFill>
                <a:latin typeface="Calibri" panose="020F0502020204030204" pitchFamily="34" charset="0"/>
              </a:rPr>
              <a:t>Sep 8, 2014</a:t>
            </a:r>
            <a:endParaRPr lang="en-US" altLang="en-US" sz="1200" dirty="0">
              <a:solidFill>
                <a:srgbClr val="000000"/>
              </a:solidFill>
              <a:latin typeface="Calibri" panose="020F0502020204030204" pitchFamily="34" charset="0"/>
            </a:endParaRPr>
          </a:p>
        </p:txBody>
      </p:sp>
      <p:sp>
        <p:nvSpPr>
          <p:cNvPr id="8" name="Footer Placeholder 7"/>
          <p:cNvSpPr>
            <a:spLocks noGrp="1"/>
          </p:cNvSpPr>
          <p:nvPr>
            <p:ph type="ftr" sz="quarter" idx="11"/>
          </p:nvPr>
        </p:nvSpPr>
        <p:spPr/>
        <p:txBody>
          <a:bodyPr/>
          <a:lstStyle/>
          <a:p>
            <a:r>
              <a:rPr lang="en-US" altLang="en-US" sz="1200" dirty="0" smtClean="0">
                <a:solidFill>
                  <a:srgbClr val="000000"/>
                </a:solidFill>
                <a:latin typeface="Calibri" panose="020F0502020204030204" pitchFamily="34" charset="0"/>
              </a:rPr>
              <a:t>A. Sabouni</a:t>
            </a:r>
            <a:endParaRPr lang="en-US" alt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028129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kern="0" dirty="0">
                <a:solidFill>
                  <a:srgbClr val="000000"/>
                </a:solidFill>
                <a:latin typeface="Times New Roman"/>
              </a:rPr>
              <a:t>Background: </a:t>
            </a:r>
            <a:r>
              <a:rPr lang="en-US" altLang="en-US" sz="3600" kern="0" dirty="0" smtClean="0">
                <a:solidFill>
                  <a:srgbClr val="000000"/>
                </a:solidFill>
                <a:latin typeface="Times New Roman"/>
              </a:rPr>
              <a:t>Key Market Characteristics of Biologics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a:solidFill>
                  <a:srgbClr val="221E1F"/>
                </a:solidFill>
                <a:latin typeface="Times New Roman"/>
                <a:ea typeface="Calibri"/>
                <a:cs typeface="Arial"/>
              </a:rPr>
              <a:t>Biologics sales are expected to be ~$ 170 </a:t>
            </a:r>
            <a:r>
              <a:rPr lang="en-US" dirty="0" err="1">
                <a:solidFill>
                  <a:srgbClr val="221E1F"/>
                </a:solidFill>
                <a:latin typeface="Times New Roman"/>
                <a:ea typeface="Calibri"/>
                <a:cs typeface="Arial"/>
              </a:rPr>
              <a:t>bn</a:t>
            </a:r>
            <a:r>
              <a:rPr lang="en-US" dirty="0">
                <a:solidFill>
                  <a:srgbClr val="221E1F"/>
                </a:solidFill>
                <a:latin typeface="Times New Roman"/>
                <a:ea typeface="Calibri"/>
                <a:cs typeface="Arial"/>
              </a:rPr>
              <a:t> by </a:t>
            </a:r>
            <a:r>
              <a:rPr lang="en-US" dirty="0" smtClean="0">
                <a:solidFill>
                  <a:srgbClr val="221E1F"/>
                </a:solidFill>
                <a:latin typeface="Times New Roman"/>
                <a:ea typeface="Calibri"/>
                <a:cs typeface="Arial"/>
              </a:rPr>
              <a:t>2017</a:t>
            </a:r>
          </a:p>
          <a:p>
            <a:pPr marL="0" indent="0">
              <a:buNone/>
            </a:pPr>
            <a:endParaRPr lang="en-US" sz="1000" dirty="0">
              <a:solidFill>
                <a:srgbClr val="221E1F"/>
              </a:solidFill>
              <a:latin typeface="Times New Roman"/>
              <a:ea typeface="Calibri"/>
              <a:cs typeface="Arial"/>
            </a:endParaRPr>
          </a:p>
          <a:p>
            <a:r>
              <a:rPr lang="en-US" dirty="0">
                <a:solidFill>
                  <a:srgbClr val="221E1F"/>
                </a:solidFill>
                <a:latin typeface="Times New Roman"/>
                <a:ea typeface="Calibri"/>
                <a:cs typeface="Arial"/>
              </a:rPr>
              <a:t>Majority of current </a:t>
            </a:r>
            <a:r>
              <a:rPr lang="en-US" dirty="0" smtClean="0">
                <a:solidFill>
                  <a:srgbClr val="221E1F"/>
                </a:solidFill>
                <a:latin typeface="Times New Roman"/>
                <a:ea typeface="Calibri"/>
                <a:cs typeface="Arial"/>
              </a:rPr>
              <a:t>sales from </a:t>
            </a:r>
            <a:r>
              <a:rPr lang="en-US" dirty="0">
                <a:solidFill>
                  <a:srgbClr val="221E1F"/>
                </a:solidFill>
                <a:latin typeface="Times New Roman"/>
                <a:ea typeface="Calibri"/>
                <a:cs typeface="Arial"/>
              </a:rPr>
              <a:t>mega </a:t>
            </a:r>
            <a:r>
              <a:rPr lang="en-US" dirty="0" smtClean="0">
                <a:solidFill>
                  <a:srgbClr val="221E1F"/>
                </a:solidFill>
                <a:latin typeface="Times New Roman"/>
                <a:ea typeface="Calibri"/>
                <a:cs typeface="Arial"/>
              </a:rPr>
              <a:t>blockbusters</a:t>
            </a:r>
          </a:p>
          <a:p>
            <a:pPr marL="0" indent="0">
              <a:buNone/>
            </a:pPr>
            <a:endParaRPr lang="en-US" sz="1000" dirty="0" smtClean="0">
              <a:solidFill>
                <a:srgbClr val="221E1F"/>
              </a:solidFill>
              <a:latin typeface="Times New Roman"/>
              <a:ea typeface="Calibri"/>
              <a:cs typeface="Arial"/>
            </a:endParaRPr>
          </a:p>
          <a:p>
            <a:r>
              <a:rPr lang="en-US" dirty="0">
                <a:solidFill>
                  <a:srgbClr val="221E1F"/>
                </a:solidFill>
                <a:latin typeface="Times New Roman"/>
                <a:ea typeface="Calibri"/>
                <a:cs typeface="Arial"/>
              </a:rPr>
              <a:t>Monoclonal antibodies (</a:t>
            </a:r>
            <a:r>
              <a:rPr lang="en-US" dirty="0" err="1">
                <a:solidFill>
                  <a:srgbClr val="221E1F"/>
                </a:solidFill>
                <a:latin typeface="Times New Roman"/>
                <a:ea typeface="Calibri"/>
                <a:cs typeface="Arial"/>
              </a:rPr>
              <a:t>mAbs</a:t>
            </a:r>
            <a:r>
              <a:rPr lang="en-US" dirty="0">
                <a:solidFill>
                  <a:srgbClr val="221E1F"/>
                </a:solidFill>
                <a:latin typeface="Times New Roman"/>
                <a:ea typeface="Calibri"/>
                <a:cs typeface="Arial"/>
              </a:rPr>
              <a:t>) are the largest and fastest growing </a:t>
            </a:r>
            <a:r>
              <a:rPr lang="en-US" dirty="0" smtClean="0">
                <a:solidFill>
                  <a:srgbClr val="221E1F"/>
                </a:solidFill>
                <a:latin typeface="Times New Roman"/>
                <a:ea typeface="Calibri"/>
                <a:cs typeface="Arial"/>
              </a:rPr>
              <a:t>segment</a:t>
            </a:r>
          </a:p>
          <a:p>
            <a:pPr marL="0" indent="0">
              <a:buNone/>
            </a:pPr>
            <a:endParaRPr lang="en-US" sz="1000" dirty="0">
              <a:solidFill>
                <a:srgbClr val="221E1F"/>
              </a:solidFill>
              <a:latin typeface="Times New Roman"/>
              <a:ea typeface="Calibri"/>
              <a:cs typeface="Arial"/>
            </a:endParaRPr>
          </a:p>
          <a:p>
            <a:r>
              <a:rPr lang="en-US" dirty="0">
                <a:solidFill>
                  <a:srgbClr val="221E1F"/>
                </a:solidFill>
                <a:latin typeface="Times New Roman"/>
                <a:ea typeface="Calibri"/>
                <a:cs typeface="Arial"/>
              </a:rPr>
              <a:t>~30% of industry pipeline in </a:t>
            </a:r>
            <a:r>
              <a:rPr lang="en-US" dirty="0" smtClean="0">
                <a:solidFill>
                  <a:srgbClr val="221E1F"/>
                </a:solidFill>
                <a:latin typeface="Times New Roman"/>
                <a:ea typeface="Calibri"/>
                <a:cs typeface="Arial"/>
              </a:rPr>
              <a:t>biologics</a:t>
            </a:r>
          </a:p>
          <a:p>
            <a:pPr marL="0" indent="0">
              <a:buNone/>
            </a:pPr>
            <a:endParaRPr lang="en-US" sz="1200" dirty="0" smtClean="0">
              <a:solidFill>
                <a:srgbClr val="221E1F"/>
              </a:solidFill>
              <a:latin typeface="Times New Roman"/>
              <a:ea typeface="Calibri"/>
              <a:cs typeface="Arial"/>
            </a:endParaRPr>
          </a:p>
          <a:p>
            <a:r>
              <a:rPr lang="en-US" dirty="0">
                <a:solidFill>
                  <a:srgbClr val="221E1F"/>
                </a:solidFill>
                <a:latin typeface="Times New Roman"/>
                <a:ea typeface="Calibri"/>
                <a:cs typeface="Arial"/>
              </a:rPr>
              <a:t>By 2017, </a:t>
            </a:r>
            <a:r>
              <a:rPr lang="en-US" dirty="0" smtClean="0">
                <a:solidFill>
                  <a:srgbClr val="221E1F"/>
                </a:solidFill>
                <a:latin typeface="Times New Roman"/>
                <a:ea typeface="Calibri"/>
                <a:cs typeface="Arial"/>
              </a:rPr>
              <a:t>~$ </a:t>
            </a:r>
            <a:r>
              <a:rPr lang="en-US" dirty="0">
                <a:solidFill>
                  <a:srgbClr val="221E1F"/>
                </a:solidFill>
                <a:latin typeface="Times New Roman"/>
                <a:ea typeface="Calibri"/>
                <a:cs typeface="Arial"/>
              </a:rPr>
              <a:t>70 </a:t>
            </a:r>
            <a:r>
              <a:rPr lang="en-US" dirty="0" err="1">
                <a:solidFill>
                  <a:srgbClr val="221E1F"/>
                </a:solidFill>
                <a:latin typeface="Times New Roman"/>
                <a:ea typeface="Calibri"/>
                <a:cs typeface="Arial"/>
              </a:rPr>
              <a:t>bn</a:t>
            </a:r>
            <a:r>
              <a:rPr lang="en-US" dirty="0">
                <a:solidFill>
                  <a:srgbClr val="221E1F"/>
                </a:solidFill>
                <a:latin typeface="Times New Roman"/>
                <a:ea typeface="Calibri"/>
                <a:cs typeface="Arial"/>
              </a:rPr>
              <a:t> in </a:t>
            </a:r>
            <a:r>
              <a:rPr lang="en-US" dirty="0" smtClean="0">
                <a:solidFill>
                  <a:srgbClr val="221E1F"/>
                </a:solidFill>
                <a:latin typeface="Times New Roman"/>
                <a:ea typeface="Calibri"/>
                <a:cs typeface="Arial"/>
              </a:rPr>
              <a:t>originator (reference) </a:t>
            </a:r>
            <a:r>
              <a:rPr lang="en-US" dirty="0">
                <a:solidFill>
                  <a:srgbClr val="221E1F"/>
                </a:solidFill>
                <a:latin typeface="Times New Roman"/>
                <a:ea typeface="Calibri"/>
                <a:cs typeface="Arial"/>
              </a:rPr>
              <a:t>biologics sales are expected to lose patent exclusivity</a:t>
            </a:r>
          </a:p>
        </p:txBody>
      </p:sp>
      <p:cxnSp>
        <p:nvCxnSpPr>
          <p:cNvPr id="6" name="Straight Connector 5"/>
          <p:cNvCxnSpPr/>
          <p:nvPr/>
        </p:nvCxnSpPr>
        <p:spPr>
          <a:xfrm>
            <a:off x="609600" y="1447800"/>
            <a:ext cx="79248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BC06AE-932E-4215-9FFC-CFC52BFF7C56}" type="slidenum">
              <a:rPr lang="en-US" smtClean="0">
                <a:solidFill>
                  <a:prstClr val="black">
                    <a:tint val="75000"/>
                  </a:prstClr>
                </a:solidFill>
              </a:rPr>
              <a:pPr/>
              <a:t>6</a:t>
            </a:fld>
            <a:endParaRPr lang="en-US">
              <a:solidFill>
                <a:prstClr val="black">
                  <a:tint val="75000"/>
                </a:prstClr>
              </a:solidFill>
            </a:endParaRPr>
          </a:p>
        </p:txBody>
      </p:sp>
      <p:sp>
        <p:nvSpPr>
          <p:cNvPr id="8" name="Date Placeholder 7"/>
          <p:cNvSpPr>
            <a:spLocks noGrp="1"/>
          </p:cNvSpPr>
          <p:nvPr>
            <p:ph type="dt" sz="half" idx="10"/>
          </p:nvPr>
        </p:nvSpPr>
        <p:spPr/>
        <p:txBody>
          <a:bodyPr/>
          <a:lstStyle/>
          <a:p>
            <a:r>
              <a:rPr lang="en-US" dirty="0" smtClean="0">
                <a:solidFill>
                  <a:prstClr val="black">
                    <a:tint val="75000"/>
                  </a:prstClr>
                </a:solidFill>
              </a:rPr>
              <a:t>Sep 8, 2014</a:t>
            </a:r>
            <a:endParaRPr lang="en-US" dirty="0">
              <a:solidFill>
                <a:prstClr val="black">
                  <a:tint val="75000"/>
                </a:prstClr>
              </a:solidFill>
            </a:endParaRPr>
          </a:p>
        </p:txBody>
      </p:sp>
    </p:spTree>
    <p:extLst>
      <p:ext uri="{BB962C8B-B14F-4D97-AF65-F5344CB8AC3E}">
        <p14:creationId xmlns:p14="http://schemas.microsoft.com/office/powerpoint/2010/main" xmlns="" val="23706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Autofit/>
          </a:bodyPr>
          <a:lstStyle/>
          <a:p>
            <a:r>
              <a:rPr lang="en-US" sz="2800" dirty="0">
                <a:latin typeface="Times New Roman" panose="02020603050405020304" pitchFamily="18" charset="0"/>
                <a:cs typeface="Times New Roman" panose="02020603050405020304" pitchFamily="18" charset="0"/>
              </a:rPr>
              <a:t>In 2012, 7 of the </a:t>
            </a:r>
            <a:r>
              <a:rPr lang="en-US" sz="2800" dirty="0" smtClean="0">
                <a:latin typeface="Times New Roman" panose="02020603050405020304" pitchFamily="18" charset="0"/>
                <a:cs typeface="Times New Roman" panose="02020603050405020304" pitchFamily="18" charset="0"/>
              </a:rPr>
              <a:t>Top </a:t>
            </a:r>
            <a:r>
              <a:rPr lang="en-US" sz="2800" dirty="0">
                <a:latin typeface="Times New Roman" panose="02020603050405020304" pitchFamily="18" charset="0"/>
                <a:cs typeface="Times New Roman" panose="02020603050405020304" pitchFamily="18" charset="0"/>
              </a:rPr>
              <a:t>10 </a:t>
            </a:r>
            <a:r>
              <a:rPr lang="en-US" sz="2800" dirty="0" smtClean="0">
                <a:latin typeface="Times New Roman" panose="02020603050405020304" pitchFamily="18" charset="0"/>
                <a:cs typeface="Times New Roman" panose="02020603050405020304" pitchFamily="18" charset="0"/>
              </a:rPr>
              <a:t>Best-Selling Pharmaceuticals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Worldwide were Biologics</a:t>
            </a:r>
            <a:r>
              <a:rPr lang="en-US" sz="2800" baseline="300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dirty="0" smtClean="0"/>
              <a:t>A. Sabouni</a:t>
            </a:r>
            <a:endParaRPr lang="en-US" dirty="0"/>
          </a:p>
        </p:txBody>
      </p:sp>
      <p:sp>
        <p:nvSpPr>
          <p:cNvPr id="6" name="Slide Number Placeholder 5"/>
          <p:cNvSpPr>
            <a:spLocks noGrp="1"/>
          </p:cNvSpPr>
          <p:nvPr>
            <p:ph type="sldNum" sz="quarter" idx="12"/>
          </p:nvPr>
        </p:nvSpPr>
        <p:spPr/>
        <p:txBody>
          <a:bodyPr/>
          <a:lstStyle/>
          <a:p>
            <a:fld id="{D7BC06AE-932E-4215-9FFC-CFC52BFF7C56}" type="slidenum">
              <a:rPr lang="en-US" smtClean="0"/>
              <a:pPr/>
              <a:t>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xmlns="" val="313996246"/>
              </p:ext>
            </p:extLst>
          </p:nvPr>
        </p:nvGraphicFramePr>
        <p:xfrm>
          <a:off x="1143000" y="1905000"/>
          <a:ext cx="7239000" cy="3890932"/>
        </p:xfrm>
        <a:graphic>
          <a:graphicData uri="http://schemas.openxmlformats.org/drawingml/2006/table">
            <a:tbl>
              <a:tblPr firstRow="1" firstCol="1" bandRow="1"/>
              <a:tblGrid>
                <a:gridCol w="576086"/>
                <a:gridCol w="2624391"/>
                <a:gridCol w="2496372"/>
                <a:gridCol w="1542151"/>
              </a:tblGrid>
              <a:tr h="839552">
                <a:tc>
                  <a:txBody>
                    <a:bodyPr/>
                    <a:lstStyle/>
                    <a:p>
                      <a:pPr marL="0" marR="0" algn="ctr">
                        <a:lnSpc>
                          <a:spcPct val="115000"/>
                        </a:lnSpc>
                        <a:spcBef>
                          <a:spcPts val="0"/>
                        </a:spcBef>
                        <a:spcAft>
                          <a:spcPts val="0"/>
                        </a:spcAft>
                      </a:pPr>
                      <a:r>
                        <a:rPr lang="en-US" sz="1600" b="1" dirty="0">
                          <a:effectLst/>
                          <a:latin typeface="Arial-BoldMT"/>
                          <a:ea typeface="Calibri"/>
                          <a:cs typeface="Arial-BoldMT"/>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Arial-BoldMT"/>
                          <a:ea typeface="Calibri"/>
                          <a:cs typeface="Arial-BoldMT"/>
                        </a:rPr>
                        <a:t>Product</a:t>
                      </a:r>
                      <a:endParaRPr lang="en-US" sz="2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dirty="0">
                          <a:effectLst/>
                          <a:latin typeface="Arial-BoldMT"/>
                          <a:ea typeface="Calibri"/>
                          <a:cs typeface="Arial-BoldMT"/>
                        </a:rPr>
                        <a:t>Type</a:t>
                      </a:r>
                      <a:endParaRPr lang="en-US" sz="2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Arial-BoldMT"/>
                          <a:ea typeface="Calibri"/>
                          <a:cs typeface="Arial-BoldMT"/>
                        </a:rPr>
                        <a:t>2012 Estimate</a:t>
                      </a:r>
                      <a:r>
                        <a:rPr lang="en-US" sz="1050" b="1" baseline="30000" dirty="0">
                          <a:effectLst/>
                          <a:latin typeface="Arial-BoldMT"/>
                          <a:ea typeface="Calibri"/>
                          <a:cs typeface="Arial-BoldMT"/>
                        </a:rPr>
                        <a:t>1</a:t>
                      </a:r>
                      <a:r>
                        <a:rPr lang="en-US" sz="1050" b="1" dirty="0">
                          <a:effectLst/>
                          <a:latin typeface="Arial-BoldMT"/>
                          <a:ea typeface="Calibri"/>
                          <a:cs typeface="Arial-BoldMT"/>
                        </a:rPr>
                        <a:t> </a:t>
                      </a:r>
                      <a:r>
                        <a:rPr lang="en-US" sz="1600" b="1" dirty="0">
                          <a:effectLst/>
                          <a:latin typeface="Arial-BoldMT"/>
                          <a:ea typeface="Calibri"/>
                          <a:cs typeface="Arial-BoldMT"/>
                        </a:rPr>
                        <a:t>(USD </a:t>
                      </a:r>
                      <a:r>
                        <a:rPr lang="en-US" sz="1600" b="1" dirty="0" err="1">
                          <a:effectLst/>
                          <a:latin typeface="Arial-BoldMT"/>
                          <a:ea typeface="Calibri"/>
                          <a:cs typeface="Arial-BoldMT"/>
                        </a:rPr>
                        <a:t>bn</a:t>
                      </a:r>
                      <a:r>
                        <a:rPr lang="en-US" sz="1600" b="1" dirty="0">
                          <a:effectLst/>
                          <a:latin typeface="Arial-BoldMT"/>
                          <a:ea typeface="Calibri"/>
                          <a:cs typeface="Arial-BoldMT"/>
                        </a:rPr>
                        <a:t>)</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138">
                <a:tc>
                  <a:txBody>
                    <a:bodyPr/>
                    <a:lstStyle/>
                    <a:p>
                      <a:pPr marL="0" marR="0" algn="ctr">
                        <a:lnSpc>
                          <a:spcPct val="115000"/>
                        </a:lnSpc>
                        <a:spcBef>
                          <a:spcPts val="0"/>
                        </a:spcBef>
                        <a:spcAft>
                          <a:spcPts val="0"/>
                        </a:spcAft>
                      </a:pPr>
                      <a:r>
                        <a:rPr lang="en-US" sz="1600">
                          <a:effectLst/>
                          <a:latin typeface="ArialMT"/>
                          <a:ea typeface="Calibri"/>
                          <a:cs typeface="ArialMT"/>
                        </a:rPr>
                        <a:t>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HUMIRA</a:t>
                      </a:r>
                      <a:r>
                        <a:rPr lang="en-US" sz="1050" baseline="30000">
                          <a:effectLst/>
                          <a:latin typeface="ArialMT"/>
                          <a:ea typeface="Calibri"/>
                          <a:cs typeface="ArialMT"/>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Biologic</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dirty="0">
                          <a:effectLst/>
                          <a:latin typeface="ArialMT"/>
                          <a:ea typeface="Calibri"/>
                          <a:cs typeface="ArialMT"/>
                        </a:rPr>
                        <a:t>9.1</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05138">
                <a:tc>
                  <a:txBody>
                    <a:bodyPr/>
                    <a:lstStyle/>
                    <a:p>
                      <a:pPr marL="0" marR="0" algn="ctr">
                        <a:lnSpc>
                          <a:spcPct val="115000"/>
                        </a:lnSpc>
                        <a:spcBef>
                          <a:spcPts val="0"/>
                        </a:spcBef>
                        <a:spcAft>
                          <a:spcPts val="0"/>
                        </a:spcAft>
                      </a:pPr>
                      <a:r>
                        <a:rPr lang="en-US" sz="1600">
                          <a:effectLst/>
                          <a:latin typeface="ArialMT"/>
                          <a:ea typeface="Calibri"/>
                          <a:cs typeface="ArialMT"/>
                        </a:rPr>
                        <a:t>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MT"/>
                          <a:ea typeface="Calibri"/>
                          <a:cs typeface="ArialMT"/>
                        </a:rPr>
                        <a:t>SERETIDE/ADVAIR</a:t>
                      </a:r>
                      <a:r>
                        <a:rPr lang="en-US" sz="1050" baseline="30000">
                          <a:effectLst/>
                          <a:latin typeface="ArialMT"/>
                          <a:ea typeface="Calibri"/>
                          <a:cs typeface="ArialMT"/>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MT"/>
                          <a:ea typeface="Calibri"/>
                          <a:cs typeface="ArialMT"/>
                        </a:rPr>
                        <a:t>Respiratory / device</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MT"/>
                          <a:ea typeface="Calibri"/>
                          <a:cs typeface="ArialMT"/>
                        </a:rPr>
                        <a:t>8.1</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138">
                <a:tc>
                  <a:txBody>
                    <a:bodyPr/>
                    <a:lstStyle/>
                    <a:p>
                      <a:pPr marL="0" marR="0" algn="ctr">
                        <a:lnSpc>
                          <a:spcPct val="115000"/>
                        </a:lnSpc>
                        <a:spcBef>
                          <a:spcPts val="0"/>
                        </a:spcBef>
                        <a:spcAft>
                          <a:spcPts val="0"/>
                        </a:spcAft>
                      </a:pPr>
                      <a:r>
                        <a:rPr lang="en-US" sz="1600" dirty="0">
                          <a:effectLst/>
                          <a:latin typeface="ArialMT"/>
                          <a:ea typeface="Calibri"/>
                          <a:cs typeface="ArialMT"/>
                        </a:rPr>
                        <a:t>3.</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Enbrel</a:t>
                      </a:r>
                      <a:r>
                        <a:rPr lang="en-US" sz="1050" baseline="30000">
                          <a:effectLst/>
                          <a:latin typeface="ArialMT"/>
                          <a:ea typeface="Calibri"/>
                          <a:cs typeface="ArialMT"/>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Biologic</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7.9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05138">
                <a:tc>
                  <a:txBody>
                    <a:bodyPr/>
                    <a:lstStyle/>
                    <a:p>
                      <a:pPr marL="0" marR="0" algn="ctr">
                        <a:lnSpc>
                          <a:spcPct val="115000"/>
                        </a:lnSpc>
                        <a:spcBef>
                          <a:spcPts val="0"/>
                        </a:spcBef>
                        <a:spcAft>
                          <a:spcPts val="0"/>
                        </a:spcAft>
                      </a:pPr>
                      <a:r>
                        <a:rPr lang="en-US" sz="1600" dirty="0">
                          <a:effectLst/>
                          <a:latin typeface="ArialMT"/>
                          <a:ea typeface="Calibri"/>
                          <a:cs typeface="ArialMT"/>
                        </a:rPr>
                        <a:t>4.</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dirty="0" err="1">
                          <a:effectLst/>
                          <a:latin typeface="ArialMT"/>
                          <a:ea typeface="Calibri"/>
                          <a:cs typeface="ArialMT"/>
                        </a:rPr>
                        <a:t>Rituxan</a:t>
                      </a:r>
                      <a:r>
                        <a:rPr lang="en-US" sz="1050" baseline="30000" dirty="0">
                          <a:effectLst/>
                          <a:latin typeface="ArialMT"/>
                          <a:ea typeface="Calibri"/>
                          <a:cs typeface="ArialMT"/>
                        </a:rPr>
                        <a:t>®</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Biologic</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7.0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05138">
                <a:tc>
                  <a:txBody>
                    <a:bodyPr/>
                    <a:lstStyle/>
                    <a:p>
                      <a:pPr marL="0" marR="0" algn="ctr">
                        <a:lnSpc>
                          <a:spcPct val="115000"/>
                        </a:lnSpc>
                        <a:spcBef>
                          <a:spcPts val="0"/>
                        </a:spcBef>
                        <a:spcAft>
                          <a:spcPts val="0"/>
                        </a:spcAft>
                      </a:pPr>
                      <a:r>
                        <a:rPr lang="en-US" sz="1600" dirty="0">
                          <a:effectLst/>
                          <a:latin typeface="ArialMT"/>
                          <a:ea typeface="Calibri"/>
                          <a:cs typeface="ArialMT"/>
                        </a:rPr>
                        <a:t>5.</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dirty="0" err="1">
                          <a:effectLst/>
                          <a:latin typeface="ArialMT"/>
                          <a:ea typeface="Calibri"/>
                          <a:cs typeface="ArialMT"/>
                        </a:rPr>
                        <a:t>Remicade</a:t>
                      </a:r>
                      <a:r>
                        <a:rPr lang="en-US" sz="1050" baseline="30000" dirty="0">
                          <a:effectLst/>
                          <a:latin typeface="ArialMT"/>
                          <a:ea typeface="Calibri"/>
                          <a:cs typeface="ArialMT"/>
                        </a:rPr>
                        <a:t>®</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dirty="0">
                          <a:effectLst/>
                          <a:latin typeface="ArialMT"/>
                          <a:ea typeface="Calibri"/>
                          <a:cs typeface="ArialMT"/>
                        </a:rPr>
                        <a:t>Biologic</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dirty="0">
                          <a:effectLst/>
                          <a:latin typeface="ArialMT"/>
                          <a:ea typeface="Calibri"/>
                          <a:cs typeface="ArialMT"/>
                        </a:rPr>
                        <a:t>6.7</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05138">
                <a:tc>
                  <a:txBody>
                    <a:bodyPr/>
                    <a:lstStyle/>
                    <a:p>
                      <a:pPr marL="0" marR="0" algn="ctr">
                        <a:lnSpc>
                          <a:spcPct val="115000"/>
                        </a:lnSpc>
                        <a:spcBef>
                          <a:spcPts val="0"/>
                        </a:spcBef>
                        <a:spcAft>
                          <a:spcPts val="0"/>
                        </a:spcAft>
                      </a:pPr>
                      <a:r>
                        <a:rPr lang="en-US" sz="1600">
                          <a:effectLst/>
                          <a:latin typeface="ArialMT"/>
                          <a:ea typeface="Calibri"/>
                          <a:cs typeface="ArialMT"/>
                        </a:rPr>
                        <a:t>6.</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MT"/>
                          <a:ea typeface="Calibri"/>
                          <a:cs typeface="ArialMT"/>
                        </a:rPr>
                        <a:t>CRESTOR</a:t>
                      </a:r>
                      <a:r>
                        <a:rPr lang="en-US" sz="1050" baseline="30000">
                          <a:effectLst/>
                          <a:latin typeface="ArialMT"/>
                          <a:ea typeface="Calibri"/>
                          <a:cs typeface="ArialMT"/>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MT"/>
                          <a:ea typeface="Calibri"/>
                          <a:cs typeface="ArialMT"/>
                        </a:rPr>
                        <a:t>Small molecule</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MT"/>
                          <a:ea typeface="Calibri"/>
                          <a:cs typeface="ArialMT"/>
                        </a:rPr>
                        <a:t>6.2</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138">
                <a:tc>
                  <a:txBody>
                    <a:bodyPr/>
                    <a:lstStyle/>
                    <a:p>
                      <a:pPr marL="0" marR="0" algn="ctr">
                        <a:lnSpc>
                          <a:spcPct val="115000"/>
                        </a:lnSpc>
                        <a:spcBef>
                          <a:spcPts val="0"/>
                        </a:spcBef>
                        <a:spcAft>
                          <a:spcPts val="0"/>
                        </a:spcAft>
                      </a:pPr>
                      <a:r>
                        <a:rPr lang="en-US" sz="1600">
                          <a:effectLst/>
                          <a:latin typeface="ArialMT"/>
                          <a:ea typeface="Calibri"/>
                          <a:cs typeface="ArialMT"/>
                        </a:rPr>
                        <a:t>7.</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Herceptin</a:t>
                      </a:r>
                      <a:r>
                        <a:rPr lang="en-US" sz="1050" baseline="30000">
                          <a:effectLst/>
                          <a:latin typeface="ArialMT"/>
                          <a:ea typeface="Calibri"/>
                          <a:cs typeface="ArialMT"/>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Biologic</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dirty="0">
                          <a:effectLst/>
                          <a:latin typeface="ArialMT"/>
                          <a:ea typeface="Calibri"/>
                          <a:cs typeface="ArialMT"/>
                        </a:rPr>
                        <a:t>6.2</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05138">
                <a:tc>
                  <a:txBody>
                    <a:bodyPr/>
                    <a:lstStyle/>
                    <a:p>
                      <a:pPr marL="0" marR="0" algn="ctr">
                        <a:lnSpc>
                          <a:spcPct val="115000"/>
                        </a:lnSpc>
                        <a:spcBef>
                          <a:spcPts val="0"/>
                        </a:spcBef>
                        <a:spcAft>
                          <a:spcPts val="0"/>
                        </a:spcAft>
                      </a:pPr>
                      <a:r>
                        <a:rPr lang="en-US" sz="1600">
                          <a:effectLst/>
                          <a:latin typeface="ArialMT"/>
                          <a:ea typeface="Calibri"/>
                          <a:cs typeface="ArialMT"/>
                        </a:rPr>
                        <a:t>8.</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LANTUS</a:t>
                      </a:r>
                      <a:r>
                        <a:rPr lang="en-US" sz="1050" baseline="30000">
                          <a:effectLst/>
                          <a:latin typeface="ArialMT"/>
                          <a:ea typeface="Calibri"/>
                          <a:cs typeface="ArialMT"/>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Biologic</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dirty="0">
                          <a:effectLst/>
                          <a:latin typeface="ArialMT"/>
                          <a:ea typeface="Calibri"/>
                          <a:cs typeface="ArialMT"/>
                        </a:rPr>
                        <a:t>6.1</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05138">
                <a:tc>
                  <a:txBody>
                    <a:bodyPr/>
                    <a:lstStyle/>
                    <a:p>
                      <a:pPr marL="0" marR="0" algn="ctr">
                        <a:lnSpc>
                          <a:spcPct val="115000"/>
                        </a:lnSpc>
                        <a:spcBef>
                          <a:spcPts val="0"/>
                        </a:spcBef>
                        <a:spcAft>
                          <a:spcPts val="0"/>
                        </a:spcAft>
                      </a:pPr>
                      <a:r>
                        <a:rPr lang="en-US" sz="1600">
                          <a:effectLst/>
                          <a:latin typeface="ArialMT"/>
                          <a:ea typeface="Calibri"/>
                          <a:cs typeface="ArialMT"/>
                        </a:rPr>
                        <a:t>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AVASTIN</a:t>
                      </a:r>
                      <a:r>
                        <a:rPr lang="en-US" sz="1050" baseline="30000">
                          <a:effectLst/>
                          <a:latin typeface="ArialMT"/>
                          <a:ea typeface="Calibri"/>
                          <a:cs typeface="ArialMT"/>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a:effectLst/>
                          <a:latin typeface="ArialMT"/>
                          <a:ea typeface="Calibri"/>
                          <a:cs typeface="ArialMT"/>
                        </a:rPr>
                        <a:t>Biologic</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marL="0" marR="0" algn="ctr">
                        <a:lnSpc>
                          <a:spcPct val="115000"/>
                        </a:lnSpc>
                        <a:spcBef>
                          <a:spcPts val="0"/>
                        </a:spcBef>
                        <a:spcAft>
                          <a:spcPts val="0"/>
                        </a:spcAft>
                      </a:pPr>
                      <a:r>
                        <a:rPr lang="en-US" sz="1600" dirty="0">
                          <a:effectLst/>
                          <a:latin typeface="ArialMT"/>
                          <a:ea typeface="Calibri"/>
                          <a:cs typeface="ArialMT"/>
                        </a:rPr>
                        <a:t>6.0</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05138">
                <a:tc>
                  <a:txBody>
                    <a:bodyPr/>
                    <a:lstStyle/>
                    <a:p>
                      <a:pPr marL="0" marR="0" algn="ctr">
                        <a:lnSpc>
                          <a:spcPct val="115000"/>
                        </a:lnSpc>
                        <a:spcBef>
                          <a:spcPts val="0"/>
                        </a:spcBef>
                        <a:spcAft>
                          <a:spcPts val="0"/>
                        </a:spcAft>
                      </a:pPr>
                      <a:r>
                        <a:rPr lang="en-US" sz="1600">
                          <a:effectLst/>
                          <a:latin typeface="ArialMT"/>
                          <a:ea typeface="Calibri"/>
                          <a:cs typeface="ArialMT"/>
                        </a:rPr>
                        <a:t>10.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MT"/>
                          <a:ea typeface="Calibri"/>
                          <a:cs typeface="ArialMT"/>
                        </a:rPr>
                        <a:t>Gleevec</a:t>
                      </a:r>
                      <a:r>
                        <a:rPr lang="en-US" sz="1050" baseline="30000">
                          <a:effectLst/>
                          <a:latin typeface="ArialMT"/>
                          <a:ea typeface="Calibri"/>
                          <a:cs typeface="ArialMT"/>
                        </a:rPr>
                        <a:t>®</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MT"/>
                          <a:ea typeface="Calibri"/>
                          <a:cs typeface="ArialMT"/>
                        </a:rPr>
                        <a:t>Small molecule</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ArialMT"/>
                          <a:ea typeface="Calibri"/>
                          <a:cs typeface="ArialMT"/>
                        </a:rPr>
                        <a:t>4.7</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308100"/>
            <a:ext cx="8029575" cy="13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1143000" y="5849779"/>
            <a:ext cx="5334000" cy="246221"/>
          </a:xfrm>
          <a:prstGeom prst="rect">
            <a:avLst/>
          </a:prstGeom>
          <a:noFill/>
        </p:spPr>
        <p:txBody>
          <a:bodyPr wrap="square" rtlCol="0">
            <a:spAutoFit/>
          </a:bodyPr>
          <a:lstStyle/>
          <a:p>
            <a:r>
              <a:rPr lang="en-US" sz="1000" dirty="0">
                <a:solidFill>
                  <a:srgbClr val="003365"/>
                </a:solidFill>
                <a:latin typeface="ArialMT"/>
              </a:rPr>
              <a:t>1 Source: Evaluate Pharma Oct 30 2012; vaccines excluded</a:t>
            </a:r>
            <a:endParaRPr lang="en-US" sz="1000" dirty="0"/>
          </a:p>
        </p:txBody>
      </p:sp>
    </p:spTree>
    <p:extLst>
      <p:ext uri="{BB962C8B-B14F-4D97-AF65-F5344CB8AC3E}">
        <p14:creationId xmlns:p14="http://schemas.microsoft.com/office/powerpoint/2010/main" xmlns="" val="3852369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4000" b="0" i="0" u="none" strike="noStrike" kern="0" cap="none" spc="0" normalizeH="0" baseline="0" noProof="0" dirty="0" smtClean="0">
                <a:ln>
                  <a:noFill/>
                </a:ln>
                <a:solidFill>
                  <a:srgbClr val="000000"/>
                </a:solidFill>
                <a:effectLst/>
                <a:uLnTx/>
                <a:uFillTx/>
                <a:latin typeface="Times New Roman"/>
                <a:ea typeface="+mj-ea"/>
                <a:cs typeface="+mj-cs"/>
              </a:rPr>
              <a:t>ANDA Submission Package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r>
              <a:rPr lang="en-US" sz="4200" dirty="0" smtClean="0">
                <a:solidFill>
                  <a:srgbClr val="221E1F"/>
                </a:solidFill>
                <a:latin typeface="Times New Roman"/>
                <a:ea typeface="Calibri"/>
              </a:rPr>
              <a:t>CMC</a:t>
            </a:r>
          </a:p>
          <a:p>
            <a:pPr lvl="1">
              <a:buSzPct val="40000"/>
              <a:buFont typeface="Wingdings" panose="05000000000000000000" pitchFamily="2" charset="2"/>
              <a:buChar char="q"/>
            </a:pPr>
            <a:r>
              <a:rPr lang="en-US" dirty="0" smtClean="0">
                <a:solidFill>
                  <a:srgbClr val="221E1F"/>
                </a:solidFill>
                <a:latin typeface="Times New Roman"/>
                <a:ea typeface="Calibri"/>
              </a:rPr>
              <a:t>Demonstrate that the API is the same through the commonly used analytical approaches (IR, NMR, melting point, MS, LC-MS, impurity profile limits, </a:t>
            </a:r>
            <a:r>
              <a:rPr lang="en-US" dirty="0" err="1" smtClean="0">
                <a:solidFill>
                  <a:srgbClr val="221E1F"/>
                </a:solidFill>
                <a:latin typeface="Times New Roman"/>
                <a:ea typeface="Calibri"/>
              </a:rPr>
              <a:t>etc</a:t>
            </a:r>
            <a:r>
              <a:rPr lang="en-US" dirty="0" smtClean="0">
                <a:solidFill>
                  <a:srgbClr val="221E1F"/>
                </a:solidFill>
                <a:latin typeface="Times New Roman"/>
                <a:ea typeface="Calibri"/>
              </a:rPr>
              <a:t>)</a:t>
            </a:r>
          </a:p>
          <a:p>
            <a:pPr lvl="1">
              <a:buSzPct val="40000"/>
              <a:buFont typeface="Wingdings" panose="05000000000000000000" pitchFamily="2" charset="2"/>
              <a:buChar char="q"/>
            </a:pPr>
            <a:r>
              <a:rPr lang="en-US" dirty="0" smtClean="0">
                <a:solidFill>
                  <a:srgbClr val="221E1F"/>
                </a:solidFill>
                <a:latin typeface="Times New Roman"/>
                <a:ea typeface="Calibri"/>
              </a:rPr>
              <a:t>Often rely on a 3</a:t>
            </a:r>
            <a:r>
              <a:rPr lang="en-US" baseline="30000" dirty="0" smtClean="0">
                <a:solidFill>
                  <a:srgbClr val="221E1F"/>
                </a:solidFill>
                <a:latin typeface="Times New Roman"/>
                <a:ea typeface="Calibri"/>
              </a:rPr>
              <a:t>rd</a:t>
            </a:r>
            <a:r>
              <a:rPr lang="en-US" dirty="0" smtClean="0">
                <a:solidFill>
                  <a:srgbClr val="221E1F"/>
                </a:solidFill>
                <a:latin typeface="Times New Roman"/>
                <a:ea typeface="Calibri"/>
              </a:rPr>
              <a:t> party DMF</a:t>
            </a:r>
            <a:endParaRPr lang="en-US" dirty="0">
              <a:solidFill>
                <a:srgbClr val="221E1F"/>
              </a:solidFill>
              <a:latin typeface="Times New Roman"/>
              <a:ea typeface="Calibri"/>
            </a:endParaRPr>
          </a:p>
          <a:p>
            <a:pPr lvl="1">
              <a:buSzPct val="40000"/>
              <a:buFont typeface="Wingdings" panose="05000000000000000000" pitchFamily="2" charset="2"/>
              <a:buChar char="q"/>
            </a:pPr>
            <a:r>
              <a:rPr lang="en-US" dirty="0" smtClean="0">
                <a:solidFill>
                  <a:srgbClr val="221E1F"/>
                </a:solidFill>
                <a:effectLst/>
                <a:latin typeface="Times New Roman"/>
                <a:ea typeface="Calibri"/>
              </a:rPr>
              <a:t>Use same inactive ingredients and levels (reverse engineering)</a:t>
            </a:r>
          </a:p>
          <a:p>
            <a:pPr lvl="1">
              <a:buSzPct val="40000"/>
              <a:buFont typeface="Wingdings" panose="05000000000000000000" pitchFamily="2" charset="2"/>
              <a:buChar char="q"/>
            </a:pPr>
            <a:r>
              <a:rPr lang="en-US" dirty="0" smtClean="0">
                <a:solidFill>
                  <a:srgbClr val="221E1F"/>
                </a:solidFill>
                <a:latin typeface="Times New Roman"/>
                <a:ea typeface="Calibri"/>
              </a:rPr>
              <a:t>Use same application route and formulation type</a:t>
            </a:r>
          </a:p>
          <a:p>
            <a:pPr lvl="1">
              <a:buSzPct val="40000"/>
              <a:buFont typeface="Wingdings" panose="05000000000000000000" pitchFamily="2" charset="2"/>
              <a:buChar char="q"/>
            </a:pPr>
            <a:r>
              <a:rPr lang="en-US" dirty="0" smtClean="0">
                <a:solidFill>
                  <a:srgbClr val="221E1F"/>
                </a:solidFill>
                <a:effectLst/>
                <a:latin typeface="Times New Roman"/>
                <a:ea typeface="Calibri"/>
              </a:rPr>
              <a:t>Demonstrate</a:t>
            </a:r>
            <a:r>
              <a:rPr lang="en-US" i="1" dirty="0" smtClean="0">
                <a:solidFill>
                  <a:srgbClr val="221E1F"/>
                </a:solidFill>
                <a:effectLst/>
                <a:latin typeface="Times New Roman"/>
                <a:ea typeface="Calibri"/>
              </a:rPr>
              <a:t> in vitro </a:t>
            </a:r>
            <a:r>
              <a:rPr lang="en-US" dirty="0" smtClean="0">
                <a:solidFill>
                  <a:srgbClr val="221E1F"/>
                </a:solidFill>
                <a:effectLst/>
                <a:latin typeface="Times New Roman"/>
                <a:ea typeface="Calibri"/>
              </a:rPr>
              <a:t>equivalent release profile</a:t>
            </a:r>
          </a:p>
          <a:p>
            <a:pPr lvl="1">
              <a:buSzPct val="40000"/>
              <a:buFont typeface="Wingdings" panose="05000000000000000000" pitchFamily="2" charset="2"/>
              <a:buChar char="q"/>
            </a:pPr>
            <a:r>
              <a:rPr lang="en-US" dirty="0" smtClean="0">
                <a:solidFill>
                  <a:srgbClr val="221E1F"/>
                </a:solidFill>
                <a:latin typeface="Times New Roman"/>
                <a:ea typeface="Calibri"/>
              </a:rPr>
              <a:t>Demonstrate adequate stability</a:t>
            </a:r>
            <a:endParaRPr lang="en-US" dirty="0" smtClean="0">
              <a:solidFill>
                <a:srgbClr val="221E1F"/>
              </a:solidFill>
              <a:effectLst/>
              <a:latin typeface="Times New Roman"/>
              <a:ea typeface="Calibri"/>
            </a:endParaRPr>
          </a:p>
          <a:p>
            <a:pPr marL="0" indent="0">
              <a:buNone/>
            </a:pPr>
            <a:endParaRPr lang="en-US" sz="1100" dirty="0" smtClean="0">
              <a:solidFill>
                <a:srgbClr val="221E1F"/>
              </a:solidFill>
              <a:effectLst/>
              <a:latin typeface="Times New Roman"/>
              <a:ea typeface="Calibri"/>
            </a:endParaRPr>
          </a:p>
          <a:p>
            <a:r>
              <a:rPr lang="en-US" sz="4200" dirty="0" smtClean="0">
                <a:solidFill>
                  <a:srgbClr val="221E1F"/>
                </a:solidFill>
                <a:latin typeface="Times New Roman"/>
                <a:ea typeface="Calibri"/>
              </a:rPr>
              <a:t>Clinical Studies</a:t>
            </a:r>
            <a:endParaRPr lang="en-US" sz="4200" dirty="0">
              <a:solidFill>
                <a:srgbClr val="221E1F"/>
              </a:solidFill>
              <a:latin typeface="Times New Roman"/>
              <a:ea typeface="Calibri"/>
            </a:endParaRPr>
          </a:p>
          <a:p>
            <a:pPr lvl="1">
              <a:buSzPct val="40000"/>
              <a:buFont typeface="Wingdings" panose="05000000000000000000" pitchFamily="2" charset="2"/>
              <a:buChar char="q"/>
            </a:pPr>
            <a:r>
              <a:rPr lang="en-US" dirty="0" smtClean="0">
                <a:solidFill>
                  <a:srgbClr val="221E1F"/>
                </a:solidFill>
                <a:latin typeface="Times New Roman"/>
                <a:ea typeface="Calibri"/>
              </a:rPr>
              <a:t>Oral:  Demonstrate </a:t>
            </a:r>
            <a:r>
              <a:rPr lang="en-US" i="1" dirty="0" smtClean="0">
                <a:solidFill>
                  <a:srgbClr val="221E1F"/>
                </a:solidFill>
                <a:latin typeface="Times New Roman"/>
                <a:ea typeface="Calibri"/>
              </a:rPr>
              <a:t>in vivo </a:t>
            </a:r>
            <a:r>
              <a:rPr lang="en-US" dirty="0" smtClean="0">
                <a:solidFill>
                  <a:srgbClr val="221E1F"/>
                </a:solidFill>
                <a:latin typeface="Times New Roman"/>
                <a:ea typeface="Calibri"/>
              </a:rPr>
              <a:t>bioequivalency</a:t>
            </a:r>
          </a:p>
          <a:p>
            <a:pPr lvl="1">
              <a:buSzPct val="40000"/>
              <a:buFont typeface="Wingdings" panose="05000000000000000000" pitchFamily="2" charset="2"/>
              <a:buChar char="q"/>
            </a:pPr>
            <a:r>
              <a:rPr lang="en-US" dirty="0" smtClean="0">
                <a:solidFill>
                  <a:srgbClr val="221E1F"/>
                </a:solidFill>
                <a:latin typeface="Times New Roman"/>
                <a:ea typeface="Calibri"/>
              </a:rPr>
              <a:t>Topical: Carry out a limited clinical study</a:t>
            </a:r>
          </a:p>
          <a:p>
            <a:pPr lvl="1">
              <a:buSzPct val="40000"/>
              <a:buFont typeface="Wingdings" panose="05000000000000000000" pitchFamily="2" charset="2"/>
              <a:buChar char="q"/>
            </a:pPr>
            <a:r>
              <a:rPr lang="en-US" dirty="0" err="1" smtClean="0">
                <a:solidFill>
                  <a:srgbClr val="221E1F"/>
                </a:solidFill>
                <a:latin typeface="Times New Roman"/>
                <a:ea typeface="Calibri"/>
              </a:rPr>
              <a:t>Injectables</a:t>
            </a:r>
            <a:r>
              <a:rPr lang="en-US" dirty="0" smtClean="0">
                <a:solidFill>
                  <a:srgbClr val="221E1F"/>
                </a:solidFill>
                <a:latin typeface="Times New Roman"/>
                <a:ea typeface="Calibri"/>
              </a:rPr>
              <a:t>: Not required in most cases</a:t>
            </a:r>
            <a:endParaRPr lang="en-US" dirty="0">
              <a:solidFill>
                <a:srgbClr val="221E1F"/>
              </a:solidFill>
              <a:latin typeface="Times New Roman"/>
              <a:ea typeface="Calibri"/>
            </a:endParaRPr>
          </a:p>
          <a:p>
            <a:pPr marL="0" indent="0">
              <a:buNone/>
            </a:pPr>
            <a:endParaRPr lang="en-US" sz="1100" dirty="0" smtClean="0">
              <a:solidFill>
                <a:srgbClr val="221E1F"/>
              </a:solidFill>
              <a:effectLst/>
              <a:latin typeface="Times New Roman"/>
              <a:ea typeface="Calibri"/>
              <a:cs typeface="Arial"/>
            </a:endParaRPr>
          </a:p>
          <a:p>
            <a:pPr lvl="0"/>
            <a:r>
              <a:rPr lang="en-US" sz="4200" dirty="0" smtClean="0">
                <a:solidFill>
                  <a:srgbClr val="221E1F"/>
                </a:solidFill>
                <a:latin typeface="Times New Roman"/>
                <a:ea typeface="Calibri"/>
              </a:rPr>
              <a:t>Safety Studies</a:t>
            </a:r>
            <a:endParaRPr lang="en-US" sz="4200" dirty="0">
              <a:solidFill>
                <a:srgbClr val="221E1F"/>
              </a:solidFill>
              <a:latin typeface="Times New Roman"/>
              <a:ea typeface="Calibri"/>
            </a:endParaRPr>
          </a:p>
          <a:p>
            <a:pPr lvl="1">
              <a:buSzPct val="40000"/>
              <a:buFont typeface="Wingdings" panose="05000000000000000000" pitchFamily="2" charset="2"/>
              <a:buChar char="q"/>
            </a:pPr>
            <a:r>
              <a:rPr lang="en-US" dirty="0" smtClean="0">
                <a:solidFill>
                  <a:srgbClr val="221E1F"/>
                </a:solidFill>
                <a:latin typeface="Times New Roman"/>
                <a:ea typeface="Calibri"/>
              </a:rPr>
              <a:t>Mostly not required.  Refer to reference product</a:t>
            </a:r>
            <a:endParaRPr lang="en-US" dirty="0">
              <a:solidFill>
                <a:srgbClr val="221E1F"/>
              </a:solidFill>
              <a:latin typeface="Times New Roman"/>
              <a:ea typeface="Calibri"/>
            </a:endParaRPr>
          </a:p>
          <a:p>
            <a:endParaRPr lang="en-US" sz="3600" dirty="0" smtClean="0">
              <a:effectLst/>
              <a:latin typeface="Frutiger Next Pro Light"/>
              <a:ea typeface="Calibri"/>
              <a:cs typeface="Arial"/>
            </a:endParaRPr>
          </a:p>
          <a:p>
            <a:endParaRPr lang="en-US" dirty="0"/>
          </a:p>
        </p:txBody>
      </p:sp>
      <p:sp>
        <p:nvSpPr>
          <p:cNvPr id="8" name="Date Placeholder 7"/>
          <p:cNvSpPr>
            <a:spLocks noGrp="1"/>
          </p:cNvSpPr>
          <p:nvPr>
            <p:ph type="dt" sz="half" idx="10"/>
          </p:nvPr>
        </p:nvSpPr>
        <p:spPr/>
        <p:txBody>
          <a:bodyPr/>
          <a:lstStyle/>
          <a:p>
            <a:r>
              <a:rPr lang="en-US" smtClean="0"/>
              <a:t>Sep 8, 2014</a:t>
            </a:r>
            <a:endParaRPr lang="en-US"/>
          </a:p>
        </p:txBody>
      </p:sp>
      <p:sp>
        <p:nvSpPr>
          <p:cNvPr id="5" name="Footer Placeholder 4"/>
          <p:cNvSpPr>
            <a:spLocks noGrp="1"/>
          </p:cNvSpPr>
          <p:nvPr>
            <p:ph type="ftr" sz="quarter" idx="11"/>
          </p:nvPr>
        </p:nvSpPr>
        <p:spPr/>
        <p:txBody>
          <a:bodyPr/>
          <a:lstStyle/>
          <a:p>
            <a:r>
              <a:rPr lang="en-US" smtClean="0"/>
              <a:t>A. Sabouni</a:t>
            </a:r>
            <a:endParaRPr lang="en-US"/>
          </a:p>
        </p:txBody>
      </p:sp>
      <p:sp>
        <p:nvSpPr>
          <p:cNvPr id="7" name="Slide Number Placeholder 6"/>
          <p:cNvSpPr>
            <a:spLocks noGrp="1"/>
          </p:cNvSpPr>
          <p:nvPr>
            <p:ph type="sldNum" sz="quarter" idx="12"/>
          </p:nvPr>
        </p:nvSpPr>
        <p:spPr/>
        <p:txBody>
          <a:bodyPr/>
          <a:lstStyle/>
          <a:p>
            <a:fld id="{D7BC06AE-932E-4215-9FFC-CFC52BFF7C56}" type="slidenum">
              <a:rPr lang="en-US" smtClean="0"/>
              <a:pPr/>
              <a:t>8</a:t>
            </a:fld>
            <a:endParaRPr lang="en-US"/>
          </a:p>
        </p:txBody>
      </p:sp>
      <p:cxnSp>
        <p:nvCxnSpPr>
          <p:cNvPr id="6" name="Straight Connector 5"/>
          <p:cNvCxnSpPr/>
          <p:nvPr/>
        </p:nvCxnSpPr>
        <p:spPr>
          <a:xfrm>
            <a:off x="609600" y="1295400"/>
            <a:ext cx="79248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764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sz="4000" b="0" i="0" u="none" strike="noStrike" kern="0" cap="none" spc="0" normalizeH="0" baseline="0" noProof="0" dirty="0" smtClean="0">
                <a:ln>
                  <a:noFill/>
                </a:ln>
                <a:solidFill>
                  <a:srgbClr val="000000"/>
                </a:solidFill>
                <a:effectLst/>
                <a:uLnTx/>
                <a:uFillTx/>
                <a:latin typeface="Times New Roman"/>
                <a:ea typeface="+mj-ea"/>
                <a:cs typeface="+mj-cs"/>
              </a:rPr>
              <a:t>The Path for a Small-Molecule Generics-</a:t>
            </a:r>
            <a:r>
              <a:rPr kumimoji="0" lang="en-US" sz="4000" b="0" i="0" u="none" strike="noStrike" kern="0" cap="none" spc="0" normalizeH="0" noProof="0" dirty="0" smtClean="0">
                <a:ln>
                  <a:noFill/>
                </a:ln>
                <a:solidFill>
                  <a:srgbClr val="000000"/>
                </a:solidFill>
                <a:effectLst/>
                <a:uLnTx/>
                <a:uFillTx/>
                <a:latin typeface="Times New Roman"/>
                <a:ea typeface="+mj-ea"/>
                <a:cs typeface="+mj-cs"/>
              </a:rPr>
              <a:t> </a:t>
            </a:r>
            <a:r>
              <a:rPr kumimoji="0" lang="en-US" sz="4000" b="0" i="0" u="none" strike="noStrike" kern="0" cap="none" spc="0" normalizeH="0" baseline="0" noProof="0" dirty="0" smtClean="0">
                <a:ln>
                  <a:noFill/>
                </a:ln>
                <a:solidFill>
                  <a:srgbClr val="000000"/>
                </a:solidFill>
                <a:effectLst/>
                <a:uLnTx/>
                <a:uFillTx/>
                <a:latin typeface="Times New Roman"/>
                <a:ea typeface="+mj-ea"/>
                <a:cs typeface="+mj-cs"/>
              </a:rPr>
              <a:t>ANDA is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221E1F"/>
                </a:solidFill>
                <a:latin typeface="Times New Roman"/>
                <a:ea typeface="Calibri"/>
              </a:rPr>
              <a:t>A well understood development and marketing path by both, the Generics industry and the FDA </a:t>
            </a:r>
            <a:endParaRPr lang="en-US" dirty="0" smtClean="0">
              <a:solidFill>
                <a:srgbClr val="221E1F"/>
              </a:solidFill>
              <a:effectLst/>
              <a:latin typeface="Times New Roman"/>
              <a:ea typeface="Calibri"/>
            </a:endParaRPr>
          </a:p>
          <a:p>
            <a:pPr marL="0" indent="0">
              <a:buNone/>
            </a:pPr>
            <a:endParaRPr lang="en-US" sz="1100" dirty="0" smtClean="0">
              <a:solidFill>
                <a:srgbClr val="221E1F"/>
              </a:solidFill>
              <a:effectLst/>
              <a:latin typeface="Times New Roman"/>
              <a:ea typeface="Calibri"/>
            </a:endParaRPr>
          </a:p>
          <a:p>
            <a:r>
              <a:rPr lang="en-US" dirty="0">
                <a:solidFill>
                  <a:srgbClr val="221E1F"/>
                </a:solidFill>
                <a:latin typeface="Times New Roman"/>
                <a:ea typeface="Calibri"/>
                <a:cs typeface="Arial"/>
              </a:rPr>
              <a:t>T</a:t>
            </a:r>
            <a:r>
              <a:rPr lang="en-US" dirty="0" smtClean="0">
                <a:solidFill>
                  <a:srgbClr val="221E1F"/>
                </a:solidFill>
                <a:effectLst/>
                <a:latin typeface="Times New Roman"/>
                <a:ea typeface="Calibri"/>
                <a:cs typeface="Arial"/>
              </a:rPr>
              <a:t>he Generics industry is well equipped (</a:t>
            </a:r>
            <a:r>
              <a:rPr lang="en-US" dirty="0" smtClean="0">
                <a:solidFill>
                  <a:srgbClr val="221E1F"/>
                </a:solidFill>
                <a:latin typeface="Times New Roman"/>
                <a:ea typeface="Calibri"/>
                <a:cs typeface="Arial"/>
              </a:rPr>
              <a:t>manpower, facilities, technology) </a:t>
            </a:r>
            <a:r>
              <a:rPr lang="en-US" dirty="0" smtClean="0">
                <a:solidFill>
                  <a:srgbClr val="221E1F"/>
                </a:solidFill>
                <a:effectLst/>
                <a:latin typeface="Times New Roman"/>
                <a:ea typeface="Calibri"/>
                <a:cs typeface="Arial"/>
              </a:rPr>
              <a:t>to develop new generics in a relatively short period of time</a:t>
            </a:r>
          </a:p>
          <a:p>
            <a:pPr marL="0" indent="0">
              <a:buNone/>
            </a:pPr>
            <a:endParaRPr lang="en-US" sz="1100" dirty="0" smtClean="0">
              <a:solidFill>
                <a:srgbClr val="221E1F"/>
              </a:solidFill>
              <a:effectLst/>
              <a:latin typeface="Times New Roman"/>
              <a:ea typeface="Calibri"/>
              <a:cs typeface="Arial"/>
            </a:endParaRPr>
          </a:p>
          <a:p>
            <a:pPr lvl="0"/>
            <a:r>
              <a:rPr lang="en-US" dirty="0">
                <a:solidFill>
                  <a:srgbClr val="221E1F"/>
                </a:solidFill>
                <a:latin typeface="Times New Roman"/>
                <a:ea typeface="Calibri"/>
              </a:rPr>
              <a:t>Development of a new generic product is relatively at a low cost and with a high rate of </a:t>
            </a:r>
            <a:r>
              <a:rPr lang="en-US" dirty="0" smtClean="0">
                <a:solidFill>
                  <a:srgbClr val="221E1F"/>
                </a:solidFill>
                <a:latin typeface="Times New Roman"/>
                <a:ea typeface="Calibri"/>
              </a:rPr>
              <a:t>success</a:t>
            </a:r>
          </a:p>
          <a:p>
            <a:pPr lvl="0"/>
            <a:r>
              <a:rPr lang="en-US" dirty="0" smtClean="0">
                <a:solidFill>
                  <a:srgbClr val="221E1F"/>
                </a:solidFill>
                <a:latin typeface="Times New Roman"/>
                <a:ea typeface="Calibri"/>
              </a:rPr>
              <a:t>A generic product is interchangeable </a:t>
            </a:r>
            <a:r>
              <a:rPr lang="en-US" dirty="0">
                <a:solidFill>
                  <a:srgbClr val="221E1F"/>
                </a:solidFill>
                <a:latin typeface="Times New Roman"/>
                <a:ea typeface="Calibri"/>
              </a:rPr>
              <a:t>with an FDA-licensed </a:t>
            </a:r>
            <a:r>
              <a:rPr lang="en-US" dirty="0" smtClean="0">
                <a:solidFill>
                  <a:srgbClr val="221E1F"/>
                </a:solidFill>
                <a:latin typeface="Times New Roman"/>
                <a:ea typeface="Calibri"/>
              </a:rPr>
              <a:t>small-molecule </a:t>
            </a:r>
            <a:r>
              <a:rPr lang="en-US" dirty="0">
                <a:solidFill>
                  <a:srgbClr val="221E1F"/>
                </a:solidFill>
                <a:latin typeface="Times New Roman"/>
                <a:ea typeface="Calibri"/>
              </a:rPr>
              <a:t>reference product</a:t>
            </a:r>
          </a:p>
          <a:p>
            <a:endParaRPr lang="en-US" sz="3600" dirty="0" smtClean="0">
              <a:effectLst/>
              <a:latin typeface="Frutiger Next Pro Light"/>
              <a:ea typeface="Calibri"/>
              <a:cs typeface="Arial"/>
            </a:endParaRPr>
          </a:p>
          <a:p>
            <a:endParaRPr lang="en-US" dirty="0"/>
          </a:p>
        </p:txBody>
      </p:sp>
      <p:sp>
        <p:nvSpPr>
          <p:cNvPr id="8" name="Date Placeholder 7"/>
          <p:cNvSpPr>
            <a:spLocks noGrp="1"/>
          </p:cNvSpPr>
          <p:nvPr>
            <p:ph type="dt" sz="half" idx="10"/>
          </p:nvPr>
        </p:nvSpPr>
        <p:spPr/>
        <p:txBody>
          <a:bodyPr/>
          <a:lstStyle/>
          <a:p>
            <a:r>
              <a:rPr lang="en-US" smtClean="0">
                <a:solidFill>
                  <a:prstClr val="black">
                    <a:tint val="75000"/>
                  </a:prstClr>
                </a:solidFill>
              </a:rPr>
              <a:t>Sep 8,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 Sabouni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BC06AE-932E-4215-9FFC-CFC52BFF7C56}" type="slidenum">
              <a:rPr lang="en-US" smtClean="0">
                <a:solidFill>
                  <a:prstClr val="black">
                    <a:tint val="75000"/>
                  </a:prstClr>
                </a:solidFill>
              </a:rPr>
              <a:pPr/>
              <a:t>9</a:t>
            </a:fld>
            <a:endParaRPr lang="en-US">
              <a:solidFill>
                <a:prstClr val="black">
                  <a:tint val="75000"/>
                </a:prstClr>
              </a:solidFill>
            </a:endParaRPr>
          </a:p>
        </p:txBody>
      </p:sp>
      <p:cxnSp>
        <p:nvCxnSpPr>
          <p:cNvPr id="6" name="Straight Connector 5"/>
          <p:cNvCxnSpPr/>
          <p:nvPr/>
        </p:nvCxnSpPr>
        <p:spPr>
          <a:xfrm>
            <a:off x="609600" y="1524000"/>
            <a:ext cx="7924800" cy="0"/>
          </a:xfrm>
          <a:prstGeom prst="line">
            <a:avLst/>
          </a:prstGeom>
          <a:ln w="34925">
            <a:gradFill>
              <a:gsLst>
                <a:gs pos="0">
                  <a:schemeClr val="tx1"/>
                </a:gs>
                <a:gs pos="99000">
                  <a:schemeClr val="bg1">
                    <a:lumMod val="95000"/>
                  </a:schemeClr>
                </a:gs>
              </a:gsLst>
              <a:lin ang="5400000" scaled="0"/>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925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3733</TotalTime>
  <Words>1528</Words>
  <Application>Microsoft Office PowerPoint</Application>
  <PresentationFormat>On-screen Show (4:3)</PresentationFormat>
  <Paragraphs>321</Paragraphs>
  <Slides>24</Slides>
  <Notes>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Default Design</vt:lpstr>
      <vt:lpstr>3_Office Theme</vt:lpstr>
      <vt:lpstr>Office テーマ</vt:lpstr>
      <vt:lpstr>About OMICS Group</vt:lpstr>
      <vt:lpstr>About OMICS Group Conferences</vt:lpstr>
      <vt:lpstr>Why aren’t Biosimilars Generics – Regulatory Challenges</vt:lpstr>
      <vt:lpstr>Overview</vt:lpstr>
      <vt:lpstr> Background: Economics of a Crowded Generics Market</vt:lpstr>
      <vt:lpstr>Background: Key Market Characteristics of Biologics</vt:lpstr>
      <vt:lpstr>In 2012, 7 of the Top 10 Best-Selling Pharmaceuticals Worldwide were Biologics1</vt:lpstr>
      <vt:lpstr>ANDA Submission Package</vt:lpstr>
      <vt:lpstr>The Path for a Small-Molecule Generics- ANDA is ..</vt:lpstr>
      <vt:lpstr>Biosimilars</vt:lpstr>
      <vt:lpstr>US Guidance 1</vt:lpstr>
      <vt:lpstr>US Guidance 2</vt:lpstr>
      <vt:lpstr>US Guidance 3</vt:lpstr>
      <vt:lpstr>US Guidance 4</vt:lpstr>
      <vt:lpstr>Definition of Biosimilar/Biosimilarity in BPCI Act</vt:lpstr>
      <vt:lpstr>“Biosimilar” vs “NOT Biosimilar”</vt:lpstr>
      <vt:lpstr>Biosimilars Development Emphasis</vt:lpstr>
      <vt:lpstr>Highly Similar Analytical and PK/PD = Lower Risk of Clinical Differences</vt:lpstr>
      <vt:lpstr>Development Approaches of Biosimilars</vt:lpstr>
      <vt:lpstr>The Complexity of Protein Structure</vt:lpstr>
      <vt:lpstr>Protein Heterogeneity</vt:lpstr>
      <vt:lpstr>General Quality Principles:  </vt:lpstr>
      <vt:lpstr>Analytical Tools to Evaluate Proteins</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Decree, Why, How, and What to Do?</dc:title>
  <dc:creator>asabouni</dc:creator>
  <cp:lastModifiedBy>Sindhu Musipatla</cp:lastModifiedBy>
  <cp:revision>153</cp:revision>
  <dcterms:created xsi:type="dcterms:W3CDTF">2014-09-06T22:15:25Z</dcterms:created>
  <dcterms:modified xsi:type="dcterms:W3CDTF">2014-09-26T13:08:34Z</dcterms:modified>
</cp:coreProperties>
</file>