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9" r:id="rId2"/>
    <p:sldId id="258" r:id="rId3"/>
    <p:sldId id="259" r:id="rId4"/>
    <p:sldId id="410" r:id="rId5"/>
    <p:sldId id="262" r:id="rId6"/>
    <p:sldId id="263" r:id="rId7"/>
    <p:sldId id="264" r:id="rId8"/>
    <p:sldId id="391" r:id="rId9"/>
    <p:sldId id="403" r:id="rId10"/>
    <p:sldId id="265" r:id="rId11"/>
    <p:sldId id="409" r:id="rId12"/>
    <p:sldId id="411" r:id="rId13"/>
    <p:sldId id="269" r:id="rId14"/>
    <p:sldId id="268" r:id="rId15"/>
    <p:sldId id="412" r:id="rId16"/>
    <p:sldId id="399" r:id="rId17"/>
    <p:sldId id="398" r:id="rId18"/>
    <p:sldId id="319" r:id="rId19"/>
    <p:sldId id="271" r:id="rId20"/>
    <p:sldId id="273" r:id="rId21"/>
    <p:sldId id="274" r:id="rId22"/>
    <p:sldId id="394" r:id="rId23"/>
    <p:sldId id="395" r:id="rId24"/>
    <p:sldId id="414" r:id="rId25"/>
    <p:sldId id="41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9824" autoAdjust="0"/>
  </p:normalViewPr>
  <p:slideViewPr>
    <p:cSldViewPr snapToGrid="0" snapToObjects="1">
      <p:cViewPr>
        <p:scale>
          <a:sx n="101" d="100"/>
          <a:sy n="101" d="100"/>
        </p:scale>
        <p:origin x="-6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3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C4088-724C-8F43-99DA-1FEB48F05B19}" type="datetime1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Adam Kaplin, MD,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AFD63-B46A-2949-8FB1-51BFD4B55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3658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31C96-24B5-AE41-A944-19650A994BEE}" type="datetime1">
              <a:rPr lang="en-US" smtClean="0"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Adam Kaplin, MD,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7D23B-81D7-B441-8C66-6037CF7C2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983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D23B-81D7-B441-8C66-6037CF7C2B45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39CA097-E539-F941-AA12-3DD1DA5BECDA}" type="datetime1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Adam Kaplin, MD, PhD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BD5B-5625-D64E-8E0B-8A2B9C09F431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B4B-C19B-DA4C-B70A-D79AA7F7A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274-62EF-4C40-AE5D-B0F2163DAE60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B4B-C19B-DA4C-B70A-D79AA7F7A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A7ED-DA18-3845-84DE-303A3AFA4FCF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B4B-C19B-DA4C-B70A-D79AA7F7A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7620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7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228D-7D82-0C41-AB0F-5E1D61D6F6DF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B4B-C19B-DA4C-B70A-D79AA7F7A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98F-DDFD-7A4F-A7A5-C1C244F4E004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B4B-C19B-DA4C-B70A-D79AA7F7A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15DD-5776-8C41-BDBB-8F73E569D0DB}" type="datetime1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B4B-C19B-DA4C-B70A-D79AA7F7A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39B9-018C-DC40-82AB-B8565ADBBE6D}" type="datetime1">
              <a:rPr lang="en-US" smtClean="0"/>
              <a:t>10/20/14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B4B-C19B-DA4C-B70A-D79AA7F7A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158-EFBD-AF4E-8172-B8146E88E8EF}" type="datetime1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B4B-C19B-DA4C-B70A-D79AA7F7A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05BB-3479-FF40-8B94-AC29D027E0D3}" type="datetime1">
              <a:rPr lang="en-US" smtClean="0"/>
              <a:t>10/20/14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B4B-C19B-DA4C-B70A-D79AA7F7A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47F1-00D7-EF49-8C72-A105E11DC2DA}" type="datetime1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B4B-C19B-DA4C-B70A-D79AA7F7A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9F26-6EB9-3F45-A3FC-5EBF0F37DBF9}" type="datetime1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B4B-C19B-DA4C-B70A-D79AA7F7A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81C7-E186-634D-98C4-F6C4DB3CAE7F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64B4B-C19B-DA4C-B70A-D79AA7F7A3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od247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287" y="2513976"/>
            <a:ext cx="9144000" cy="14700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/>
                <a:cs typeface="Times New Roman"/>
              </a:rPr>
              <a:t>Mood247.com:</a:t>
            </a:r>
            <a:br>
              <a:rPr lang="en-US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Improving </a:t>
            </a:r>
            <a:r>
              <a:rPr lang="en-US" b="1" dirty="0" smtClean="0">
                <a:latin typeface="Times New Roman"/>
                <a:cs typeface="Times New Roman"/>
              </a:rPr>
              <a:t>Healthcare </a:t>
            </a:r>
            <a:br>
              <a:rPr lang="en-US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Information </a:t>
            </a:r>
            <a:r>
              <a:rPr lang="en-US" b="1" dirty="0" smtClean="0">
                <a:latin typeface="Times New Roman"/>
                <a:cs typeface="Times New Roman"/>
              </a:rPr>
              <a:t>&amp; </a:t>
            </a:r>
            <a:r>
              <a:rPr lang="en-US" b="1" dirty="0" smtClean="0">
                <a:latin typeface="Times New Roman"/>
                <a:cs typeface="Times New Roman"/>
              </a:rPr>
              <a:t>Integration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793" y="5054835"/>
            <a:ext cx="6947840" cy="151144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Adam Kaplin, MD, PhD </a:t>
            </a:r>
            <a:r>
              <a:rPr lang="en-US" sz="2400" b="1" dirty="0" smtClean="0"/>
              <a:t> 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Departments of Psychiatry and Neurology</a:t>
            </a:r>
            <a:br>
              <a:rPr lang="en-US" sz="2400" dirty="0" smtClean="0"/>
            </a:br>
            <a:r>
              <a:rPr lang="en-US" sz="2400" dirty="0" smtClean="0"/>
              <a:t>        Johns Hopkins University School of Medicine</a:t>
            </a:r>
            <a:br>
              <a:rPr lang="en-US" sz="2400" dirty="0" smtClean="0"/>
            </a:br>
            <a:r>
              <a:rPr lang="en-US" sz="2400" dirty="0" smtClean="0"/>
              <a:t> </a:t>
            </a:r>
            <a:endParaRPr lang="en-US" sz="24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28" y="4442969"/>
            <a:ext cx="1292093" cy="222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6287" y="-7068"/>
            <a:ext cx="9144000" cy="922061"/>
            <a:chOff x="0" y="30657"/>
            <a:chExt cx="9144000" cy="92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0657"/>
              <a:ext cx="9144000" cy="6298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7918"/>
              <a:ext cx="91440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747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Arial" charset="0"/>
              </a:rPr>
              <a:t>Lack of Integration: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Evolution of the Practice of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2013"/>
            <a:ext cx="9144000" cy="54308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u="sng" dirty="0" smtClean="0"/>
              <a:t>Specialization of Medicine &amp; Clinicians:</a:t>
            </a:r>
          </a:p>
          <a:p>
            <a:pPr lvl="1">
              <a:defRPr/>
            </a:pPr>
            <a:r>
              <a:rPr lang="en-US" sz="2400" dirty="0" smtClean="0"/>
              <a:t>American </a:t>
            </a:r>
            <a:r>
              <a:rPr lang="en-US" sz="2400" dirty="0"/>
              <a:t>Board of Medical Specialties recognizes a total of </a:t>
            </a:r>
            <a:r>
              <a:rPr lang="en-US" sz="2400" u="sng" dirty="0"/>
              <a:t>24 specialty </a:t>
            </a:r>
            <a:r>
              <a:rPr lang="en-US" sz="2400" dirty="0"/>
              <a:t>areas for board </a:t>
            </a:r>
            <a:r>
              <a:rPr lang="en-US" sz="2400" dirty="0" smtClean="0"/>
              <a:t>certification and </a:t>
            </a:r>
            <a:r>
              <a:rPr lang="en-US" sz="2400" u="sng" dirty="0" smtClean="0"/>
              <a:t>145 subspecialties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800" u="sng" dirty="0" smtClean="0"/>
              <a:t>Average Annual Patient </a:t>
            </a:r>
            <a:r>
              <a:rPr lang="en-US" sz="2800" u="sng" dirty="0"/>
              <a:t>U</a:t>
            </a:r>
            <a:r>
              <a:rPr lang="en-US" sz="2800" u="sng" dirty="0" smtClean="0"/>
              <a:t>tilization of Healthcare</a:t>
            </a:r>
            <a:r>
              <a:rPr lang="en-US" sz="2800" dirty="0" smtClean="0"/>
              <a:t>:</a:t>
            </a:r>
          </a:p>
          <a:p>
            <a:pPr lvl="1">
              <a:defRPr/>
            </a:pPr>
            <a:r>
              <a:rPr lang="en-US" sz="2400" dirty="0" smtClean="0"/>
              <a:t>A </a:t>
            </a:r>
            <a:r>
              <a:rPr lang="en-US" sz="2400" u="sng" dirty="0" smtClean="0"/>
              <a:t>typical </a:t>
            </a:r>
            <a:r>
              <a:rPr lang="en-US" sz="2400" u="sng" dirty="0"/>
              <a:t>patient </a:t>
            </a:r>
            <a:r>
              <a:rPr lang="en-US" sz="2400" dirty="0"/>
              <a:t>sees a median of </a:t>
            </a:r>
            <a:r>
              <a:rPr lang="en-US" sz="2400" u="sng" dirty="0"/>
              <a:t>two primary care physicians </a:t>
            </a:r>
            <a:r>
              <a:rPr lang="en-US" sz="2400" dirty="0"/>
              <a:t>and </a:t>
            </a:r>
            <a:r>
              <a:rPr lang="en-US" sz="2400" u="sng" dirty="0"/>
              <a:t>five specialists each year</a:t>
            </a:r>
            <a:r>
              <a:rPr lang="en-US" sz="2400" dirty="0"/>
              <a:t>, in addition to accessing diagnostics, pharmacy, and other services</a:t>
            </a:r>
            <a:r>
              <a:rPr lang="en-US" sz="2400" dirty="0" smtClean="0"/>
              <a:t>.</a:t>
            </a:r>
          </a:p>
          <a:p>
            <a:pPr lvl="1">
              <a:defRPr/>
            </a:pPr>
            <a:r>
              <a:rPr lang="en-US" sz="2400" dirty="0" smtClean="0"/>
              <a:t>Patients </a:t>
            </a:r>
            <a:r>
              <a:rPr lang="en-US" sz="2400" dirty="0"/>
              <a:t>with several </a:t>
            </a:r>
            <a:r>
              <a:rPr lang="en-US" sz="2400" u="sng" dirty="0"/>
              <a:t>chronic conditions </a:t>
            </a:r>
            <a:r>
              <a:rPr lang="en-US" sz="2400" dirty="0"/>
              <a:t>may visit </a:t>
            </a:r>
            <a:r>
              <a:rPr lang="en-US" sz="2400" u="sng" dirty="0"/>
              <a:t>up to 16 physicians in a given year</a:t>
            </a:r>
            <a:r>
              <a:rPr lang="en-US" sz="2400" dirty="0" smtClean="0"/>
              <a:t>.</a:t>
            </a:r>
          </a:p>
          <a:p>
            <a:pPr lvl="1">
              <a:defRPr/>
            </a:pPr>
            <a:r>
              <a:rPr lang="en-US" sz="2400" dirty="0" smtClean="0"/>
              <a:t>More </a:t>
            </a:r>
            <a:r>
              <a:rPr lang="en-US" sz="2400" dirty="0"/>
              <a:t>than 130 million Americans—nearly 1 in 2 adults</a:t>
            </a:r>
            <a:r>
              <a:rPr lang="en-US" sz="2400" dirty="0" smtClean="0"/>
              <a:t>—have </a:t>
            </a:r>
            <a:r>
              <a:rPr lang="en-US" sz="2400" dirty="0"/>
              <a:t>at least 1 chronic disease.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125663" y="6407150"/>
            <a:ext cx="5154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(Strandberg-Larsen, Dan Med Bull 2011;58(2):B4245)</a:t>
            </a:r>
          </a:p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0899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90500" y="533400"/>
            <a:ext cx="8918575" cy="1143000"/>
          </a:xfrm>
        </p:spPr>
        <p:txBody>
          <a:bodyPr>
            <a:normAutofit fontScale="90000"/>
          </a:bodyPr>
          <a:lstStyle/>
          <a:p>
            <a:r>
              <a:rPr lang="en-US" sz="2000" b="1" u="sng">
                <a:latin typeface="News Gothic MT" charset="0"/>
                <a:ea typeface="ヒラギノ角ゴ Pro W3" charset="0"/>
                <a:cs typeface="ヒラギノ角ゴ Pro W3" charset="0"/>
              </a:rPr>
              <a:t>TIME HEALTH</a:t>
            </a:r>
            <a:br>
              <a:rPr lang="en-US" sz="2000" b="1" u="sng">
                <a:latin typeface="News Gothic MT" charset="0"/>
                <a:ea typeface="ヒラギノ角ゴ Pro W3" charset="0"/>
                <a:cs typeface="ヒラギノ角ゴ Pro W3" charset="0"/>
              </a:rPr>
            </a:br>
            <a:r>
              <a:rPr lang="en-US" sz="2000">
                <a:latin typeface="News Gothic MT" charset="0"/>
                <a:ea typeface="ヒラギノ角ゴ Pro W3" charset="0"/>
                <a:cs typeface="ヒラギノ角ゴ Pro W3" charset="0"/>
              </a:rPr>
              <a:t>More People Have Cell Phones Than Toilets, U.N. Study Shows.</a:t>
            </a:r>
            <a:br>
              <a:rPr lang="en-US" sz="2000">
                <a:latin typeface="News Gothic MT" charset="0"/>
                <a:ea typeface="ヒラギノ角ゴ Pro W3" charset="0"/>
                <a:cs typeface="ヒラギノ角ゴ Pro W3" charset="0"/>
              </a:rPr>
            </a:br>
            <a:r>
              <a:rPr lang="en-US" sz="2000">
                <a:latin typeface="News Gothic MT" charset="0"/>
                <a:ea typeface="ヒラギノ角ゴ Pro W3" charset="0"/>
                <a:cs typeface="ヒラギノ角ゴ Pro W3" charset="0"/>
              </a:rPr>
              <a:t>Out of the world’s estimated 7 billion people, 6 billion have access to mobile phones (90%). Only 4.5 billion have access to working toilets.</a:t>
            </a:r>
            <a:r>
              <a:rPr lang="en-US" sz="1800">
                <a:latin typeface="News Gothic MT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latin typeface="News Gothic MT" charset="0"/>
                <a:ea typeface="ヒラギノ角ゴ Pro W3" charset="0"/>
                <a:cs typeface="ヒラギノ角ゴ Pro W3" charset="0"/>
              </a:rPr>
            </a:br>
            <a:r>
              <a:rPr lang="en-US" sz="1600">
                <a:latin typeface="News Gothic MT" charset="0"/>
                <a:ea typeface="ヒラギノ角ゴ Pro W3" charset="0"/>
                <a:cs typeface="ヒラギノ角ゴ Pro W3" charset="0"/>
              </a:rPr>
              <a:t>By Yue Wang March 25, 2013</a:t>
            </a:r>
          </a:p>
        </p:txBody>
      </p:sp>
      <p:pic>
        <p:nvPicPr>
          <p:cNvPr id="430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b="8752"/>
          <a:stretch>
            <a:fillRect/>
          </a:stretch>
        </p:blipFill>
        <p:spPr>
          <a:xfrm>
            <a:off x="457200" y="197643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28705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Academic-HIT Company Collaboration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450" y="1429917"/>
            <a:ext cx="5750879" cy="4440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571" y="5652350"/>
            <a:ext cx="3540008" cy="408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00155"/>
            <a:ext cx="3913480" cy="380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4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u="sng" dirty="0">
                <a:solidFill>
                  <a:srgbClr val="000000"/>
                </a:solidFill>
                <a:latin typeface="Arial" charset="0"/>
              </a:rPr>
              <a:t>WWW.MOOD247.COM</a:t>
            </a:r>
            <a:br>
              <a:rPr lang="en-US" sz="3600" u="sng" dirty="0">
                <a:solidFill>
                  <a:srgbClr val="000000"/>
                </a:solidFill>
                <a:latin typeface="Arial" charset="0"/>
              </a:rPr>
            </a:br>
            <a:r>
              <a:rPr lang="en-US" sz="3600" dirty="0">
                <a:solidFill>
                  <a:srgbClr val="000000"/>
                </a:solidFill>
                <a:latin typeface="Arial" charset="0"/>
              </a:rPr>
              <a:t>Mood 24/7: Transforming the Technology You Already Own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34938" y="1673225"/>
            <a:ext cx="6019800" cy="350520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charset="0"/>
                <a:cs typeface="ＭＳ Ｐゴシック" charset="0"/>
              </a:rPr>
              <a:t>Daily text to track mood course.</a:t>
            </a:r>
          </a:p>
          <a:p>
            <a:r>
              <a:rPr lang="en-US" sz="2000" b="1" dirty="0">
                <a:latin typeface="Arial" charset="0"/>
                <a:cs typeface="ＭＳ Ｐゴシック" charset="0"/>
              </a:rPr>
              <a:t>Takes seconds to respond. </a:t>
            </a:r>
          </a:p>
          <a:p>
            <a:r>
              <a:rPr lang="en-US" sz="2000" b="1" dirty="0">
                <a:latin typeface="Arial" charset="0"/>
                <a:cs typeface="ＭＳ Ｐゴシック" charset="0"/>
              </a:rPr>
              <a:t>Annotations can be added.</a:t>
            </a:r>
          </a:p>
          <a:p>
            <a:r>
              <a:rPr lang="en-US" sz="2000" b="1" dirty="0">
                <a:latin typeface="Arial" charset="0"/>
                <a:cs typeface="ＭＳ Ｐゴシック" charset="0"/>
              </a:rPr>
              <a:t>Utilizes individuals own cell phone.</a:t>
            </a:r>
          </a:p>
          <a:p>
            <a:r>
              <a:rPr lang="en-US" sz="2000" b="1" dirty="0">
                <a:latin typeface="Arial" charset="0"/>
                <a:cs typeface="ＭＳ Ｐゴシック" charset="0"/>
              </a:rPr>
              <a:t>Responses visualized online in real time.</a:t>
            </a:r>
          </a:p>
          <a:p>
            <a:r>
              <a:rPr lang="en-US" sz="2000" b="1" dirty="0">
                <a:latin typeface="Arial" charset="0"/>
                <a:cs typeface="ＭＳ Ｐゴシック" charset="0"/>
              </a:rPr>
              <a:t>Mood chart can be shared with trusted circle that includes Healthcare Providers, family members and friends.</a:t>
            </a:r>
          </a:p>
          <a:p>
            <a:r>
              <a:rPr lang="en-US" sz="2000" b="1" dirty="0">
                <a:latin typeface="Arial" charset="0"/>
                <a:cs typeface="ＭＳ Ｐゴシック" charset="0"/>
              </a:rPr>
              <a:t>Healthcare Providers can also annotate directly into the patient’s chart.</a:t>
            </a:r>
          </a:p>
          <a:p>
            <a:r>
              <a:rPr lang="en-US" sz="2000" b="1" dirty="0">
                <a:latin typeface="Arial" charset="0"/>
                <a:cs typeface="ＭＳ Ｐゴシック" charset="0"/>
              </a:rPr>
              <a:t>Automatic notification can be implemented for closer monitoring. </a:t>
            </a:r>
          </a:p>
        </p:txBody>
      </p:sp>
      <p:pic>
        <p:nvPicPr>
          <p:cNvPr id="25603" name="Picture 5" descr=" iph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74788"/>
            <a:ext cx="2895600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72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3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7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cs typeface="ヒラギノ角ゴ Pro W3" pitchFamily="-111" charset="-128"/>
              </a:rPr>
              <a:t>Mood24/7 In Action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76615" y="1423233"/>
            <a:ext cx="8774810" cy="4495800"/>
          </a:xfrm>
        </p:spPr>
        <p:txBody>
          <a:bodyPr>
            <a:noAutofit/>
          </a:bodyPr>
          <a:lstStyle/>
          <a:p>
            <a:r>
              <a:rPr lang="en-US" u="sng" dirty="0" smtClean="0">
                <a:cs typeface="ヒラギノ角ゴ Pro W3" pitchFamily="-111" charset="-128"/>
              </a:rPr>
              <a:t>Guardian Angel Effect</a:t>
            </a:r>
          </a:p>
          <a:p>
            <a:pPr lvl="1"/>
            <a:r>
              <a:rPr lang="en-US" sz="1800" b="1" dirty="0" smtClean="0">
                <a:cs typeface="ヒラギノ角ゴ Pro W3" pitchFamily="-111" charset="-128"/>
              </a:rPr>
              <a:t>“It's like a friend I can count on to call every evening always at the same time, waiting to hear how I'm feeling… </a:t>
            </a:r>
            <a:r>
              <a:rPr lang="en-US" sz="1800" dirty="0" smtClean="0">
                <a:cs typeface="ヒラギノ角ゴ Pro W3" pitchFamily="-111" charset="-128"/>
              </a:rPr>
              <a:t>I began to be able to see my own patterns and associate what was causing ups or downs.”</a:t>
            </a:r>
          </a:p>
          <a:p>
            <a:r>
              <a:rPr lang="en-US" u="sng" dirty="0" smtClean="0">
                <a:cs typeface="ヒラギノ角ゴ Pro W3" pitchFamily="-111" charset="-128"/>
              </a:rPr>
              <a:t>Therapeutic and Preventative</a:t>
            </a:r>
          </a:p>
          <a:p>
            <a:pPr lvl="1"/>
            <a:r>
              <a:rPr lang="en-US" sz="1800" b="1" dirty="0" smtClean="0">
                <a:cs typeface="ヒラギノ角ゴ Pro W3" pitchFamily="-111" charset="-128"/>
              </a:rPr>
              <a:t>“It makes me think about the the little things that I stress about sometimes.</a:t>
            </a:r>
            <a:r>
              <a:rPr lang="en-US" sz="1800" dirty="0" smtClean="0">
                <a:cs typeface="ヒラギノ角ゴ Pro W3" pitchFamily="-111" charset="-128"/>
              </a:rPr>
              <a:t> When I get the text from Mood 247, </a:t>
            </a:r>
            <a:r>
              <a:rPr lang="en-US" sz="1800" b="1" dirty="0" smtClean="0">
                <a:cs typeface="ヒラギノ角ゴ Pro W3" pitchFamily="-111" charset="-128"/>
              </a:rPr>
              <a:t>I sit back and think about what is most important to me and that is being happy</a:t>
            </a:r>
            <a:r>
              <a:rPr lang="en-US" sz="1800" dirty="0" smtClean="0">
                <a:cs typeface="ヒラギノ角ゴ Pro W3" pitchFamily="-111" charset="-128"/>
              </a:rPr>
              <a:t>.”</a:t>
            </a:r>
          </a:p>
          <a:p>
            <a:r>
              <a:rPr lang="en-US" u="sng" dirty="0" smtClean="0">
                <a:cs typeface="ヒラギノ角ゴ Pro W3" pitchFamily="-111" charset="-128"/>
              </a:rPr>
              <a:t>Through Knowledge Comes Power</a:t>
            </a:r>
          </a:p>
          <a:p>
            <a:pPr lvl="1"/>
            <a:r>
              <a:rPr lang="en-US" sz="1800" dirty="0" smtClean="0">
                <a:cs typeface="ヒラギノ角ゴ Pro W3" pitchFamily="-111" charset="-128"/>
              </a:rPr>
              <a:t>“My patient had these ‘light bulb’ moments where </a:t>
            </a:r>
            <a:r>
              <a:rPr lang="en-US" sz="1800" b="1" dirty="0" smtClean="0">
                <a:cs typeface="ヒラギノ角ゴ Pro W3" pitchFamily="-111" charset="-128"/>
              </a:rPr>
              <a:t>she got what is going on with her mood disorder for the first time</a:t>
            </a:r>
            <a:r>
              <a:rPr lang="en-US" sz="1800" dirty="0" smtClean="0">
                <a:cs typeface="ヒラギノ角ゴ Pro W3" pitchFamily="-111" charset="-128"/>
              </a:rPr>
              <a:t>. It’s like </a:t>
            </a:r>
            <a:r>
              <a:rPr lang="en-US" sz="1800" b="1" dirty="0" smtClean="0">
                <a:cs typeface="ヒラギノ角ゴ Pro W3" pitchFamily="-111" charset="-128"/>
              </a:rPr>
              <a:t>she went from being a little bobble head in a sea of emotions to being able to stand in the water and brace herself against the tide.”	</a:t>
            </a:r>
            <a:endParaRPr lang="en-US" sz="1800" dirty="0" smtClean="0">
              <a:cs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913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ヒラギノ角ゴ Pro W3" pitchFamily="-111" charset="-128"/>
              </a:rPr>
              <a:t>More Accurate </a:t>
            </a:r>
            <a:r>
              <a:rPr lang="en-US" dirty="0" smtClean="0">
                <a:cs typeface="ヒラギノ角ゴ Pro W3" pitchFamily="-111" charset="-128"/>
              </a:rPr>
              <a:t>Information Than </a:t>
            </a:r>
            <a:r>
              <a:rPr lang="en-US" dirty="0">
                <a:cs typeface="ヒラギノ角ゴ Pro W3" pitchFamily="-111" charset="-128"/>
              </a:rPr>
              <a:t>Retrospective Recall</a:t>
            </a:r>
          </a:p>
        </p:txBody>
      </p:sp>
      <p:sp>
        <p:nvSpPr>
          <p:cNvPr id="208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088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71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Left Arrow 5"/>
          <p:cNvSpPr>
            <a:spLocks noChangeArrowheads="1"/>
          </p:cNvSpPr>
          <p:nvPr/>
        </p:nvSpPr>
        <p:spPr bwMode="auto">
          <a:xfrm rot="5400000">
            <a:off x="2247900" y="33274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1" name="TextBox 6"/>
          <p:cNvSpPr txBox="1">
            <a:spLocks noChangeArrowheads="1"/>
          </p:cNvSpPr>
          <p:nvPr/>
        </p:nvSpPr>
        <p:spPr bwMode="auto">
          <a:xfrm>
            <a:off x="2347913" y="3500438"/>
            <a:ext cx="5957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“No change in my mood since starting medication.”</a:t>
            </a:r>
          </a:p>
        </p:txBody>
      </p:sp>
      <p:sp>
        <p:nvSpPr>
          <p:cNvPr id="208902" name="Left Arrow 7"/>
          <p:cNvSpPr>
            <a:spLocks noChangeArrowheads="1"/>
          </p:cNvSpPr>
          <p:nvPr/>
        </p:nvSpPr>
        <p:spPr bwMode="auto">
          <a:xfrm>
            <a:off x="1527175" y="4656138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3" name="TextBox 8"/>
          <p:cNvSpPr txBox="1">
            <a:spLocks noChangeArrowheads="1"/>
          </p:cNvSpPr>
          <p:nvPr/>
        </p:nvSpPr>
        <p:spPr bwMode="auto">
          <a:xfrm>
            <a:off x="1862138" y="4491038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Initiation of medication.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1900" y="2362200"/>
            <a:ext cx="6632575" cy="1214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0250" y="2824163"/>
            <a:ext cx="4257675" cy="2054225"/>
            <a:chOff x="685800" y="2873176"/>
            <a:chExt cx="4257974" cy="2054623"/>
          </a:xfrm>
        </p:grpSpPr>
        <p:sp>
          <p:nvSpPr>
            <p:cNvPr id="10" name="Rectangle 9"/>
            <p:cNvSpPr/>
            <p:nvPr/>
          </p:nvSpPr>
          <p:spPr>
            <a:xfrm>
              <a:off x="685800" y="2873176"/>
              <a:ext cx="1219286" cy="2054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62221" y="4491151"/>
              <a:ext cx="3081553" cy="423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244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09575" y="304800"/>
            <a:ext cx="83534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solidFill>
                  <a:srgbClr val="FFFFFF"/>
                </a:solidFill>
                <a:latin typeface="News Gothic MT" charset="0"/>
                <a:ea typeface="ヒラギノ角ゴ Pro W3" charset="0"/>
                <a:cs typeface="ヒラギノ角ゴ Pro W3" charset="0"/>
              </a:rPr>
              <a:t>Recognizing the Patterns of Daily Living Aids With Stress Management</a:t>
            </a:r>
          </a:p>
        </p:txBody>
      </p:sp>
      <p:pic>
        <p:nvPicPr>
          <p:cNvPr id="2078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314575"/>
            <a:ext cx="90170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68450" y="1747838"/>
            <a:ext cx="6097588" cy="693737"/>
            <a:chOff x="1568450" y="1747838"/>
            <a:chExt cx="6097588" cy="693737"/>
          </a:xfrm>
        </p:grpSpPr>
        <p:sp>
          <p:nvSpPr>
            <p:cNvPr id="207883" name="Left Arrow 5"/>
            <p:cNvSpPr>
              <a:spLocks noChangeArrowheads="1"/>
            </p:cNvSpPr>
            <p:nvPr/>
          </p:nvSpPr>
          <p:spPr bwMode="auto">
            <a:xfrm rot="-2900394">
              <a:off x="1454150" y="2174875"/>
              <a:ext cx="381000" cy="152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84" name="TextBox 6"/>
            <p:cNvSpPr txBox="1">
              <a:spLocks noChangeArrowheads="1"/>
            </p:cNvSpPr>
            <p:nvPr/>
          </p:nvSpPr>
          <p:spPr bwMode="auto">
            <a:xfrm>
              <a:off x="1725613" y="1752600"/>
              <a:ext cx="13223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ea typeface="ヒラギノ角ゴ Pro W3" charset="0"/>
                  <a:cs typeface="ヒラギノ角ゴ Pro W3" charset="0"/>
                </a:rPr>
                <a:t>Weekend</a:t>
              </a:r>
            </a:p>
          </p:txBody>
        </p:sp>
        <p:sp>
          <p:nvSpPr>
            <p:cNvPr id="207885" name="Left Arrow 7"/>
            <p:cNvSpPr>
              <a:spLocks noChangeArrowheads="1"/>
            </p:cNvSpPr>
            <p:nvPr/>
          </p:nvSpPr>
          <p:spPr bwMode="auto">
            <a:xfrm rot="-7851696">
              <a:off x="2963863" y="2168525"/>
              <a:ext cx="381000" cy="152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86" name="Left Arrow 8"/>
            <p:cNvSpPr>
              <a:spLocks noChangeArrowheads="1"/>
            </p:cNvSpPr>
            <p:nvPr/>
          </p:nvSpPr>
          <p:spPr bwMode="auto">
            <a:xfrm rot="-2900394">
              <a:off x="5891213" y="2168525"/>
              <a:ext cx="381000" cy="152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87" name="TextBox 9"/>
            <p:cNvSpPr txBox="1">
              <a:spLocks noChangeArrowheads="1"/>
            </p:cNvSpPr>
            <p:nvPr/>
          </p:nvSpPr>
          <p:spPr bwMode="auto">
            <a:xfrm>
              <a:off x="6162675" y="1747838"/>
              <a:ext cx="13208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ea typeface="ヒラギノ角ゴ Pro W3" charset="0"/>
                  <a:cs typeface="ヒラギノ角ゴ Pro W3" charset="0"/>
                </a:rPr>
                <a:t>Weekend</a:t>
              </a:r>
            </a:p>
          </p:txBody>
        </p:sp>
        <p:sp>
          <p:nvSpPr>
            <p:cNvPr id="207888" name="Left Arrow 10"/>
            <p:cNvSpPr>
              <a:spLocks noChangeArrowheads="1"/>
            </p:cNvSpPr>
            <p:nvPr/>
          </p:nvSpPr>
          <p:spPr bwMode="auto">
            <a:xfrm rot="-7851696">
              <a:off x="7399338" y="2163763"/>
              <a:ext cx="381000" cy="152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89" name="Left Arrow 11"/>
            <p:cNvSpPr>
              <a:spLocks noChangeArrowheads="1"/>
            </p:cNvSpPr>
            <p:nvPr/>
          </p:nvSpPr>
          <p:spPr bwMode="auto">
            <a:xfrm rot="-5400000">
              <a:off x="6630987" y="2211388"/>
              <a:ext cx="301625" cy="152400"/>
            </a:xfrm>
            <a:prstGeom prst="leftArrow">
              <a:avLst>
                <a:gd name="adj1" fmla="val 50000"/>
                <a:gd name="adj2" fmla="val 4988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898650" y="3910013"/>
            <a:ext cx="5262563" cy="971550"/>
            <a:chOff x="1898650" y="3910013"/>
            <a:chExt cx="5262563" cy="971550"/>
          </a:xfrm>
        </p:grpSpPr>
        <p:sp>
          <p:nvSpPr>
            <p:cNvPr id="207878" name="TextBox 12"/>
            <p:cNvSpPr txBox="1">
              <a:spLocks noChangeArrowheads="1"/>
            </p:cNvSpPr>
            <p:nvPr/>
          </p:nvSpPr>
          <p:spPr bwMode="auto">
            <a:xfrm>
              <a:off x="3911600" y="4419600"/>
              <a:ext cx="86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ea typeface="ヒラギノ角ゴ Pro W3" charset="0"/>
                  <a:cs typeface="ヒラギノ角ゴ Pro W3" charset="0"/>
                </a:rPr>
                <a:t>Work</a:t>
              </a:r>
            </a:p>
          </p:txBody>
        </p:sp>
        <p:sp>
          <p:nvSpPr>
            <p:cNvPr id="207879" name="Left Arrow 13"/>
            <p:cNvSpPr>
              <a:spLocks noChangeArrowheads="1"/>
            </p:cNvSpPr>
            <p:nvPr/>
          </p:nvSpPr>
          <p:spPr bwMode="auto">
            <a:xfrm rot="10359485">
              <a:off x="4795838" y="4475163"/>
              <a:ext cx="2365375" cy="173037"/>
            </a:xfrm>
            <a:prstGeom prst="leftArrow">
              <a:avLst>
                <a:gd name="adj1" fmla="val 50000"/>
                <a:gd name="adj2" fmla="val 497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80" name="Left Arrow 14"/>
            <p:cNvSpPr>
              <a:spLocks noChangeArrowheads="1"/>
            </p:cNvSpPr>
            <p:nvPr/>
          </p:nvSpPr>
          <p:spPr bwMode="auto">
            <a:xfrm rot="8602628">
              <a:off x="4589463" y="3910013"/>
              <a:ext cx="1793875" cy="144462"/>
            </a:xfrm>
            <a:prstGeom prst="leftArrow">
              <a:avLst>
                <a:gd name="adj1" fmla="val 50000"/>
                <a:gd name="adj2" fmla="val 496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81" name="Left Arrow 15"/>
            <p:cNvSpPr>
              <a:spLocks noChangeArrowheads="1"/>
            </p:cNvSpPr>
            <p:nvPr/>
          </p:nvSpPr>
          <p:spPr bwMode="auto">
            <a:xfrm rot="1460053">
              <a:off x="3008313" y="4303713"/>
              <a:ext cx="958850" cy="185737"/>
            </a:xfrm>
            <a:prstGeom prst="leftArrow">
              <a:avLst>
                <a:gd name="adj1" fmla="val 50000"/>
                <a:gd name="adj2" fmla="val 496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82" name="Left Arrow 16"/>
            <p:cNvSpPr>
              <a:spLocks noChangeArrowheads="1"/>
            </p:cNvSpPr>
            <p:nvPr/>
          </p:nvSpPr>
          <p:spPr bwMode="auto">
            <a:xfrm rot="839932">
              <a:off x="1898650" y="4325938"/>
              <a:ext cx="2043113" cy="192087"/>
            </a:xfrm>
            <a:prstGeom prst="leftArrow">
              <a:avLst>
                <a:gd name="adj1" fmla="val 50000"/>
                <a:gd name="adj2" fmla="val 499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cs typeface="ヒラギノ角ゴ Pro W3" pitchFamily="-111" charset="-128"/>
              </a:rPr>
              <a:t>More Granular Information on Longitudinal Evaluation</a:t>
            </a:r>
            <a:endParaRPr lang="en-US" dirty="0">
              <a:cs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567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Does Treatment of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Depression Look Like?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4187991"/>
            <a:ext cx="4265337" cy="2076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009353"/>
            <a:ext cx="4265337" cy="21249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49" y="4187991"/>
            <a:ext cx="4375401" cy="2076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49" y="2003745"/>
            <a:ext cx="4375400" cy="21305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834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-223838"/>
            <a:ext cx="8229600" cy="1143001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Integration of Care: 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Coordinating Patient and HealthCare Providers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801688"/>
            <a:ext cx="4370388" cy="621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801688"/>
            <a:ext cx="4568825" cy="608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9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769938"/>
            <a:ext cx="8458200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6665913"/>
            <a:ext cx="5815013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060450" y="-119063"/>
            <a:ext cx="7369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/>
              <a:t>Increase in state suicide rates in the USA </a:t>
            </a:r>
          </a:p>
          <a:p>
            <a:pPr algn="ctr"/>
            <a:r>
              <a:rPr lang="en-US" sz="2800" b="1"/>
              <a:t>during economic recession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7916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5450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124200" y="6172200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Times" charset="0"/>
              </a:rPr>
              <a:t>MMWR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52400" y="2416175"/>
            <a:ext cx="411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Times" charset="0"/>
              </a:rPr>
              <a:t>By 1999, 80% reduction in suicide rate from lowest rate since 1980</a:t>
            </a:r>
            <a:endParaRPr lang="en-US" sz="2000" b="1" dirty="0">
              <a:latin typeface="Times" charset="0"/>
            </a:endParaRPr>
          </a:p>
        </p:txBody>
      </p:sp>
      <p:sp>
        <p:nvSpPr>
          <p:cNvPr id="29700" name="Title 1"/>
          <p:cNvSpPr txBox="1">
            <a:spLocks/>
          </p:cNvSpPr>
          <p:nvPr/>
        </p:nvSpPr>
        <p:spPr bwMode="auto">
          <a:xfrm>
            <a:off x="4578350" y="3200400"/>
            <a:ext cx="4565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>
                <a:solidFill>
                  <a:schemeClr val="tx2"/>
                </a:solidFill>
                <a:latin typeface="Times" charset="0"/>
                <a:ea typeface="ヒラギノ角ゴ Pro W3" charset="0"/>
                <a:cs typeface="ヒラギノ角ゴ Pro W3" charset="0"/>
              </a:rPr>
              <a:t>Proof of Effectiveness of Integrated Suicide Prevention Program Based on IOM</a:t>
            </a:r>
          </a:p>
        </p:txBody>
      </p:sp>
      <p:pic>
        <p:nvPicPr>
          <p:cNvPr id="2970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228600"/>
            <a:ext cx="48498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4800600" y="3810000"/>
            <a:ext cx="411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595959"/>
                </a:solidFill>
                <a:latin typeface="Times" charset="0"/>
                <a:ea typeface="ヒラギノ角ゴ Pro W3" charset="0"/>
                <a:cs typeface="ヒラギノ角ゴ Pro W3" charset="0"/>
              </a:rPr>
              <a:t>(Hampton, JAMA. 2010;303(19) 1903-1905)</a:t>
            </a:r>
          </a:p>
        </p:txBody>
      </p:sp>
      <p:sp>
        <p:nvSpPr>
          <p:cNvPr id="29703" name="Text Box 4"/>
          <p:cNvSpPr txBox="1">
            <a:spLocks noChangeArrowheads="1"/>
          </p:cNvSpPr>
          <p:nvPr/>
        </p:nvSpPr>
        <p:spPr bwMode="auto">
          <a:xfrm>
            <a:off x="76200" y="487363"/>
            <a:ext cx="4114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tx2"/>
                </a:solidFill>
                <a:latin typeface="Times" charset="0"/>
              </a:rPr>
              <a:t>What if we really cared about suicide in this country?</a:t>
            </a:r>
            <a:endParaRPr lang="en-US" sz="3200" b="1">
              <a:latin typeface="Times" charset="0"/>
            </a:endParaRPr>
          </a:p>
        </p:txBody>
      </p:sp>
      <p:sp>
        <p:nvSpPr>
          <p:cNvPr id="29704" name="Text Box 4"/>
          <p:cNvSpPr txBox="1">
            <a:spLocks noChangeArrowheads="1"/>
          </p:cNvSpPr>
          <p:nvPr/>
        </p:nvSpPr>
        <p:spPr bwMode="auto">
          <a:xfrm>
            <a:off x="5006975" y="4495800"/>
            <a:ext cx="411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tx2"/>
                </a:solidFill>
                <a:latin typeface="Times" charset="0"/>
              </a:rPr>
              <a:t>What do these programs have in common?</a:t>
            </a:r>
            <a:endParaRPr lang="en-US" sz="3200" b="1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4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2" grpId="0"/>
      <p:bldP spid="297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225425" y="1705305"/>
            <a:ext cx="8915400" cy="4495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cs typeface="ＭＳ Ｐゴシック" charset="0"/>
              </a:rPr>
              <a:t>Awareness:</a:t>
            </a:r>
          </a:p>
          <a:p>
            <a:pPr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Recognition of the problem of suicide and the need to address it.</a:t>
            </a:r>
          </a:p>
          <a:p>
            <a:pPr eaLnBrk="1" hangingPunct="1"/>
            <a:r>
              <a:rPr lang="en-US" sz="2400" dirty="0">
                <a:latin typeface="Arial" charset="0"/>
                <a:cs typeface="ＭＳ Ｐゴシック" charset="0"/>
              </a:rPr>
              <a:t>Accountability:</a:t>
            </a:r>
          </a:p>
          <a:p>
            <a:pPr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commitment by all stakeholders to address the issue and prevent it.</a:t>
            </a:r>
          </a:p>
          <a:p>
            <a:pPr eaLnBrk="1" hangingPunct="1"/>
            <a:r>
              <a:rPr lang="en-US" sz="2400" dirty="0">
                <a:latin typeface="Arial" charset="0"/>
                <a:cs typeface="ＭＳ Ｐゴシック" charset="0"/>
              </a:rPr>
              <a:t>Ascertainment:</a:t>
            </a:r>
          </a:p>
          <a:p>
            <a:pPr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Routine screening by diverse members of the community and a way of monitoring the problem and response to intervention.</a:t>
            </a:r>
          </a:p>
          <a:p>
            <a:pPr eaLnBrk="1" hangingPunct="1"/>
            <a:r>
              <a:rPr lang="en-US" sz="2400" dirty="0">
                <a:latin typeface="Arial" charset="0"/>
                <a:cs typeface="ＭＳ Ｐゴシック" charset="0"/>
              </a:rPr>
              <a:t>Active, Integrated, Timely Action Plan:</a:t>
            </a:r>
          </a:p>
          <a:p>
            <a:pPr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 integrated plan to address in a timely fashion those in need of help.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000000"/>
                </a:solidFill>
                <a:latin typeface="Times"/>
                <a:ea typeface="ＭＳ Ｐゴシック" pitchFamily="-112" charset="-128"/>
                <a:cs typeface="Times"/>
              </a:rPr>
              <a:t>Decreasing Suicide: </a:t>
            </a:r>
            <a:r>
              <a:rPr lang="en-US" sz="3600" dirty="0" smtClean="0">
                <a:solidFill>
                  <a:srgbClr val="000000"/>
                </a:solidFill>
                <a:latin typeface="Times"/>
                <a:ea typeface="ＭＳ Ｐゴシック" pitchFamily="-112" charset="-128"/>
                <a:cs typeface="Times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Times"/>
                <a:ea typeface="ＭＳ Ｐゴシック" pitchFamily="-112" charset="-128"/>
                <a:cs typeface="Times"/>
              </a:rPr>
            </a:br>
            <a:r>
              <a:rPr lang="en-US" sz="3600" dirty="0" smtClean="0">
                <a:solidFill>
                  <a:srgbClr val="000000"/>
                </a:solidFill>
                <a:latin typeface="Times"/>
                <a:ea typeface="ＭＳ Ｐゴシック" pitchFamily="-112" charset="-128"/>
                <a:cs typeface="Times"/>
              </a:rPr>
              <a:t>What </a:t>
            </a:r>
            <a:r>
              <a:rPr lang="en-US" sz="3600" dirty="0">
                <a:solidFill>
                  <a:srgbClr val="000000"/>
                </a:solidFill>
                <a:latin typeface="Times"/>
                <a:ea typeface="ＭＳ Ｐゴシック" pitchFamily="-112" charset="-128"/>
                <a:cs typeface="Times"/>
              </a:rPr>
              <a:t>Do These Programs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109688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-197873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cs typeface="ヒラギノ角ゴ Pro W3" pitchFamily="-111" charset="-128"/>
              </a:rPr>
              <a:t>Mood Rating Becomes Part of Daily Routine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812326"/>
            <a:ext cx="8013700" cy="461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420180"/>
            <a:ext cx="7556500" cy="1460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3254" y="1610312"/>
            <a:ext cx="1296996" cy="3163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7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2087422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"/>
                <a:cs typeface="Times"/>
                <a:hlinkClick r:id="rId2"/>
              </a:rPr>
              <a:t>www.mood247.com</a:t>
            </a:r>
            <a:r>
              <a:rPr lang="en-US" sz="4000" dirty="0" smtClean="0">
                <a:latin typeface="Times"/>
                <a:cs typeface="Times"/>
              </a:rPr>
              <a:t>: </a:t>
            </a:r>
            <a:br>
              <a:rPr lang="en-US" sz="4000" dirty="0" smtClean="0">
                <a:latin typeface="Times"/>
                <a:cs typeface="Times"/>
              </a:rPr>
            </a:br>
            <a:r>
              <a:rPr lang="en-US" sz="3600" dirty="0" smtClean="0">
                <a:latin typeface="Times"/>
                <a:cs typeface="Times"/>
              </a:rPr>
              <a:t>Transforming the technology you already own</a:t>
            </a:r>
            <a:r>
              <a:rPr lang="en-US" sz="4000" dirty="0" smtClean="0">
                <a:latin typeface="Times"/>
                <a:cs typeface="Times"/>
              </a:rPr>
              <a:t> </a:t>
            </a:r>
            <a:r>
              <a:rPr lang="en-US" sz="4000" dirty="0" smtClean="0">
                <a:latin typeface="Times"/>
                <a:cs typeface="Times"/>
              </a:rPr>
              <a:t/>
            </a:r>
            <a:br>
              <a:rPr lang="en-US" sz="4000" dirty="0" smtClean="0">
                <a:latin typeface="Times"/>
                <a:cs typeface="Times"/>
              </a:rPr>
            </a:br>
            <a:r>
              <a:rPr lang="en-US" sz="4000" dirty="0" smtClean="0">
                <a:latin typeface="Times"/>
                <a:cs typeface="Times"/>
              </a:rPr>
              <a:t> </a:t>
            </a:r>
            <a:br>
              <a:rPr lang="en-US" sz="4000" dirty="0" smtClean="0">
                <a:latin typeface="Times"/>
                <a:cs typeface="Times"/>
              </a:rPr>
            </a:br>
            <a:r>
              <a:rPr lang="en-US" sz="3600" dirty="0" smtClean="0">
                <a:latin typeface="Times"/>
                <a:cs typeface="Times"/>
              </a:rPr>
              <a:t>Simple </a:t>
            </a:r>
            <a:r>
              <a:rPr lang="en-US" sz="3600" dirty="0" smtClean="0">
                <a:latin typeface="Times"/>
                <a:cs typeface="Times"/>
              </a:rPr>
              <a:t>is </a:t>
            </a:r>
            <a:r>
              <a:rPr lang="en-US" sz="3600" dirty="0" smtClean="0">
                <a:latin typeface="Times"/>
                <a:cs typeface="Times"/>
              </a:rPr>
              <a:t>not </a:t>
            </a:r>
            <a:r>
              <a:rPr lang="en-US" sz="3600" dirty="0">
                <a:latin typeface="Times"/>
                <a:cs typeface="Times"/>
              </a:rPr>
              <a:t>n</a:t>
            </a:r>
            <a:r>
              <a:rPr lang="en-US" sz="3600" dirty="0" smtClean="0">
                <a:latin typeface="Times"/>
                <a:cs typeface="Times"/>
              </a:rPr>
              <a:t>ecessarily </a:t>
            </a:r>
            <a:r>
              <a:rPr lang="en-US" sz="3600" dirty="0">
                <a:latin typeface="Times"/>
                <a:cs typeface="Times"/>
              </a:rPr>
              <a:t>s</a:t>
            </a:r>
            <a:r>
              <a:rPr lang="en-US" sz="3600" dirty="0" smtClean="0">
                <a:latin typeface="Times"/>
                <a:cs typeface="Times"/>
              </a:rPr>
              <a:t>implistic</a:t>
            </a:r>
            <a:endParaRPr lang="en-US" sz="3600" dirty="0" smtClean="0">
              <a:latin typeface="Times"/>
              <a:ea typeface="ＭＳ Ｐゴシック" pitchFamily="-112" charset="-128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465" y="4725406"/>
            <a:ext cx="83502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"/>
                <a:cs typeface="Times"/>
              </a:rPr>
              <a:t>“The drive toward complex technical achievement offers a clue to why the U.S. is good at space gadgetry and bad at slum problems.”  </a:t>
            </a:r>
          </a:p>
          <a:p>
            <a:pPr algn="ctr"/>
            <a:r>
              <a:rPr lang="en-US" sz="3200" dirty="0" smtClean="0">
                <a:latin typeface="Times"/>
                <a:cs typeface="Times"/>
              </a:rPr>
              <a:t>~John Kenneth Galbraith</a:t>
            </a:r>
          </a:p>
          <a:p>
            <a:pPr algn="ctr"/>
            <a:endParaRPr lang="en-US" sz="3200" dirty="0" smtClean="0">
              <a:latin typeface="Times"/>
              <a:cs typeface="Time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4330" y="-61374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Times"/>
                <a:cs typeface="Times"/>
              </a:rPr>
              <a:t>AK@JHMI.EDU</a:t>
            </a:r>
            <a:endParaRPr lang="en-US" sz="4000" dirty="0" smtClean="0">
              <a:latin typeface="Times"/>
              <a:ea typeface="ＭＳ Ｐゴシック" pitchFamily="-112" charset="-128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0065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6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2800" b="1">
                <a:latin typeface="Arial" charset="0"/>
              </a:rPr>
              <a:t>Mood24/7 Reliable? Accurate?: 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Patient vs Clinician Rating vs Standardized Test</a:t>
            </a:r>
          </a:p>
        </p:txBody>
      </p:sp>
      <p:pic>
        <p:nvPicPr>
          <p:cNvPr id="286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7125"/>
            <a:ext cx="4529138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627313"/>
            <a:ext cx="45148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6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13"/>
            <a:ext cx="9144000" cy="66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>
            <a:off x="3273425" y="2360613"/>
            <a:ext cx="158750" cy="442912"/>
          </a:xfrm>
          <a:prstGeom prst="upArrow">
            <a:avLst/>
          </a:prstGeom>
          <a:gradFill>
            <a:gsLst>
              <a:gs pos="9900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6142038" y="2803525"/>
            <a:ext cx="158750" cy="442913"/>
          </a:xfrm>
          <a:prstGeom prst="upArrow">
            <a:avLst/>
          </a:prstGeom>
          <a:gradFill>
            <a:gsLst>
              <a:gs pos="9900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8297863" y="5751513"/>
            <a:ext cx="158750" cy="442912"/>
          </a:xfrm>
          <a:prstGeom prst="upArrow">
            <a:avLst/>
          </a:prstGeom>
          <a:gradFill>
            <a:gsLst>
              <a:gs pos="9900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1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0" y="1708150"/>
            <a:ext cx="9144000" cy="5149850"/>
          </a:xfrm>
        </p:spPr>
        <p:txBody>
          <a:bodyPr/>
          <a:lstStyle/>
          <a:p>
            <a:r>
              <a:rPr lang="en-US" sz="2200">
                <a:latin typeface="Arial" charset="0"/>
              </a:rPr>
              <a:t>Suicide is the 10th leading cause of death, claiming more than twice as many lives each year as does homicide.</a:t>
            </a:r>
          </a:p>
          <a:p>
            <a:r>
              <a:rPr lang="en-US" sz="2200">
                <a:latin typeface="Arial" charset="0"/>
              </a:rPr>
              <a:t>Suicide is the 2</a:t>
            </a:r>
            <a:r>
              <a:rPr lang="en-US" sz="2200" baseline="30000">
                <a:latin typeface="Arial" charset="0"/>
              </a:rPr>
              <a:t>nd</a:t>
            </a:r>
            <a:r>
              <a:rPr lang="en-US" sz="2200">
                <a:latin typeface="Arial" charset="0"/>
              </a:rPr>
              <a:t> leading cause of death for 25-34 year olds. </a:t>
            </a:r>
          </a:p>
          <a:p>
            <a:r>
              <a:rPr lang="en-US" sz="2200">
                <a:latin typeface="Arial" charset="0"/>
              </a:rPr>
              <a:t>On average, between 2001 and 2009, more than 33,000 Americans died each year as a result of suicide, which is more than 1 person every 15 minutes.</a:t>
            </a:r>
          </a:p>
          <a:p>
            <a:r>
              <a:rPr lang="en-US" sz="2200">
                <a:latin typeface="Arial" charset="0"/>
              </a:rPr>
              <a:t>In 2009, more Americans died from suicide than from motor vehicle traffic-related injuries.</a:t>
            </a:r>
          </a:p>
          <a:p>
            <a:r>
              <a:rPr lang="en-US" sz="2200">
                <a:latin typeface="Arial" charset="0"/>
              </a:rPr>
              <a:t>For every person who dies by suicide, more than 30 others attempt suicide.</a:t>
            </a:r>
          </a:p>
          <a:p>
            <a:r>
              <a:rPr lang="en-US" sz="2200">
                <a:latin typeface="Arial" charset="0"/>
              </a:rPr>
              <a:t>More than 8 million adults (3.7%) report having serious thoughts of suicide in the past year, 2.5 million report making a suicide plan in the past year, and 1.1 million report a suicide attempt in the past year.</a:t>
            </a:r>
          </a:p>
        </p:txBody>
      </p:sp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008063"/>
            <a:ext cx="68564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11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7625" y="2005013"/>
            <a:ext cx="9012238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charset="0"/>
              </a:rPr>
              <a:t>Why are We Failing to Effectively Treat Depression?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12713" y="3327400"/>
            <a:ext cx="9012237" cy="10033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Do we lack effective treatments?</a:t>
            </a:r>
          </a:p>
        </p:txBody>
      </p:sp>
    </p:spTree>
    <p:extLst>
      <p:ext uri="{BB962C8B-B14F-4D97-AF65-F5344CB8AC3E}">
        <p14:creationId xmlns:p14="http://schemas.microsoft.com/office/powerpoint/2010/main" val="263637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"/>
          <a:stretch>
            <a:fillRect/>
          </a:stretch>
        </p:blipFill>
        <p:spPr bwMode="auto">
          <a:xfrm>
            <a:off x="444500" y="53975"/>
            <a:ext cx="8266113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646363" y="6165850"/>
            <a:ext cx="402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Century Schoolbook Bd Ital BT" charset="0"/>
              </a:rPr>
              <a:t>“</a:t>
            </a:r>
            <a:r>
              <a:rPr lang="en-US" altLang="ja-JP" sz="1800" i="1">
                <a:latin typeface="New York" charset="0"/>
              </a:rPr>
              <a:t>Of course your daddy loves you. </a:t>
            </a:r>
          </a:p>
          <a:p>
            <a:pPr algn="ctr" eaLnBrk="1" hangingPunct="1"/>
            <a:r>
              <a:rPr lang="en-US" sz="1800" i="1">
                <a:latin typeface="New York" charset="0"/>
              </a:rPr>
              <a:t>He’s on Prozac--he loves everybody.”</a:t>
            </a:r>
            <a:endParaRPr lang="en-US" sz="1800">
              <a:latin typeface="Century Schoolbook Bd Ital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3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1620838"/>
            <a:ext cx="9012238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charset="0"/>
              </a:rPr>
              <a:t>Why are We Failing to Effectively Treat Depression?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8" y="2943225"/>
            <a:ext cx="9013825" cy="21002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What Does Behavioral Health Presently Lack?</a:t>
            </a:r>
          </a:p>
          <a:p>
            <a:pPr lvl="1">
              <a:defRPr/>
            </a:pPr>
            <a:r>
              <a:rPr lang="en-US" sz="3200" u="sng" dirty="0"/>
              <a:t>Information</a:t>
            </a:r>
          </a:p>
          <a:p>
            <a:pPr lvl="1">
              <a:defRPr/>
            </a:pPr>
            <a:r>
              <a:rPr lang="en-US" sz="3200" u="sng" dirty="0" smtClean="0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209561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1143000" y="503238"/>
            <a:ext cx="7620000" cy="411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ヒラギノ角ゴ Pro W3" pitchFamily="-111" charset="-128"/>
              </a:rPr>
              <a:t>Current Standard</a:t>
            </a:r>
          </a:p>
        </p:txBody>
      </p:sp>
      <p:pic>
        <p:nvPicPr>
          <p:cNvPr id="225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2663"/>
            <a:ext cx="6096000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0"/>
            <a:ext cx="32194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00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325"/>
            <a:ext cx="9144000" cy="895350"/>
          </a:xfrm>
        </p:spPr>
        <p:txBody>
          <a:bodyPr/>
          <a:lstStyle/>
          <a:p>
            <a:r>
              <a:rPr lang="en-US">
                <a:latin typeface="Arial" pitchFamily="-83" charset="0"/>
                <a:ea typeface="Times" pitchFamily="-83" charset="0"/>
                <a:cs typeface="Times" pitchFamily="-83" charset="0"/>
              </a:rPr>
              <a:t>DSM IV Inventory: SIGEMCAPS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-83" charset="0"/>
                <a:ea typeface="Times" pitchFamily="-83" charset="0"/>
                <a:cs typeface="Times" pitchFamily="-83" charset="0"/>
              </a:rPr>
              <a:t>Sleep ( </a:t>
            </a:r>
            <a:r>
              <a:rPr lang="en-US" sz="2400" dirty="0">
                <a:latin typeface="Arial" pitchFamily="-83" charset="0"/>
                <a:ea typeface="Times" pitchFamily="-83" charset="0"/>
                <a:cs typeface="Times" pitchFamily="-83" charset="0"/>
                <a:sym typeface="Symbol" pitchFamily="-83" charset="2"/>
              </a:rPr>
              <a:t> </a:t>
            </a:r>
            <a:r>
              <a:rPr lang="en-US" sz="2400" dirty="0">
                <a:latin typeface="Arial" pitchFamily="-83" charset="0"/>
                <a:ea typeface="Times" pitchFamily="-83" charset="0"/>
                <a:cs typeface="Times" pitchFamily="-83" charset="0"/>
              </a:rPr>
              <a:t>/ </a:t>
            </a:r>
            <a:r>
              <a:rPr lang="en-US" sz="2400" dirty="0">
                <a:latin typeface="Arial" pitchFamily="-83" charset="0"/>
                <a:ea typeface="Times" pitchFamily="-83" charset="0"/>
                <a:cs typeface="Times" pitchFamily="-83" charset="0"/>
                <a:sym typeface="Symbol" pitchFamily="-83" charset="2"/>
              </a:rPr>
              <a:t> </a:t>
            </a:r>
            <a:r>
              <a:rPr lang="en-US" dirty="0">
                <a:latin typeface="Arial" pitchFamily="-83" charset="0"/>
                <a:ea typeface="Times" pitchFamily="-83" charset="0"/>
                <a:cs typeface="Times" pitchFamily="-83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pitchFamily="-83" charset="0"/>
                <a:ea typeface="Times" pitchFamily="-83" charset="0"/>
                <a:cs typeface="Times" pitchFamily="-83" charset="0"/>
              </a:rPr>
              <a:t>Interest </a:t>
            </a:r>
            <a:r>
              <a:rPr lang="en-US" dirty="0">
                <a:latin typeface="Arial" pitchFamily="-83" charset="0"/>
                <a:ea typeface="Times" pitchFamily="-83" charset="0"/>
                <a:cs typeface="Times" pitchFamily="-83" charset="0"/>
              </a:rPr>
              <a:t>(or pleasure)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83" charset="0"/>
                <a:ea typeface="Times" pitchFamily="-83" charset="0"/>
                <a:cs typeface="Times" pitchFamily="-83" charset="0"/>
              </a:rPr>
              <a:t>Guilt (or worthlessness)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83" charset="0"/>
                <a:ea typeface="Times" pitchFamily="-83" charset="0"/>
                <a:cs typeface="Times" pitchFamily="-83" charset="0"/>
              </a:rPr>
              <a:t>Energy (fatigue)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pitchFamily="-83" charset="0"/>
                <a:ea typeface="Times" pitchFamily="-83" charset="0"/>
                <a:cs typeface="Times" pitchFamily="-83" charset="0"/>
              </a:rPr>
              <a:t>Mood</a:t>
            </a:r>
            <a:r>
              <a:rPr lang="en-US" dirty="0">
                <a:latin typeface="Arial" pitchFamily="-83" charset="0"/>
                <a:ea typeface="Times" pitchFamily="-83" charset="0"/>
                <a:cs typeface="Times" pitchFamily="-83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Arial" pitchFamily="-83" charset="0"/>
                <a:ea typeface="Times" pitchFamily="-83" charset="0"/>
                <a:cs typeface="Times" pitchFamily="-83" charset="0"/>
              </a:rPr>
              <a:t>Concentration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83" charset="0"/>
                <a:ea typeface="Times" pitchFamily="-83" charset="0"/>
                <a:cs typeface="Times" pitchFamily="-83" charset="0"/>
              </a:rPr>
              <a:t>Appetite ( </a:t>
            </a:r>
            <a:r>
              <a:rPr lang="en-US" sz="2400" dirty="0">
                <a:latin typeface="Arial" pitchFamily="-83" charset="0"/>
                <a:ea typeface="Times" pitchFamily="-83" charset="0"/>
                <a:cs typeface="Times" pitchFamily="-83" charset="0"/>
                <a:sym typeface="Symbol" pitchFamily="-83" charset="2"/>
              </a:rPr>
              <a:t> </a:t>
            </a:r>
            <a:r>
              <a:rPr lang="en-US" sz="2400" dirty="0">
                <a:latin typeface="Arial" pitchFamily="-83" charset="0"/>
                <a:ea typeface="Times" pitchFamily="-83" charset="0"/>
                <a:cs typeface="Times" pitchFamily="-83" charset="0"/>
              </a:rPr>
              <a:t>/ </a:t>
            </a:r>
            <a:r>
              <a:rPr lang="en-US" sz="2400" dirty="0">
                <a:latin typeface="Arial" pitchFamily="-83" charset="0"/>
                <a:ea typeface="Times" pitchFamily="-83" charset="0"/>
                <a:cs typeface="Times" pitchFamily="-83" charset="0"/>
                <a:sym typeface="Symbol" pitchFamily="-83" charset="2"/>
              </a:rPr>
              <a:t></a:t>
            </a:r>
            <a:r>
              <a:rPr lang="en-US" dirty="0">
                <a:latin typeface="Arial" pitchFamily="-83" charset="0"/>
                <a:ea typeface="Times" pitchFamily="-83" charset="0"/>
                <a:cs typeface="Times" pitchFamily="-83" charset="0"/>
              </a:rPr>
              <a:t> or weight loss or gain)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83" charset="0"/>
                <a:ea typeface="Times" pitchFamily="-83" charset="0"/>
                <a:cs typeface="Times" pitchFamily="-83" charset="0"/>
              </a:rPr>
              <a:t>Psychomotor retardation (or agitation)</a:t>
            </a:r>
          </a:p>
          <a:p>
            <a:pPr>
              <a:lnSpc>
                <a:spcPct val="90000"/>
              </a:lnSpc>
            </a:pPr>
            <a:r>
              <a:rPr lang="en-US" u="sng" dirty="0">
                <a:latin typeface="Arial" pitchFamily="-83" charset="0"/>
                <a:ea typeface="Times" pitchFamily="-83" charset="0"/>
                <a:cs typeface="Times" pitchFamily="-83" charset="0"/>
              </a:rPr>
              <a:t>Suicidal ideation (or thoughts of death)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83" charset="0"/>
                <a:ea typeface="Times" pitchFamily="-83" charset="0"/>
                <a:cs typeface="Times" pitchFamily="-83" charset="0"/>
              </a:rPr>
              <a:t>≥5/9 </a:t>
            </a:r>
            <a:r>
              <a:rPr lang="en-US" dirty="0" err="1">
                <a:latin typeface="Arial" pitchFamily="-83" charset="0"/>
                <a:ea typeface="Times" pitchFamily="-83" charset="0"/>
                <a:cs typeface="Times" pitchFamily="-83" charset="0"/>
              </a:rPr>
              <a:t>Sx</a:t>
            </a:r>
            <a:r>
              <a:rPr lang="en-US" dirty="0">
                <a:latin typeface="Arial" pitchFamily="-83" charset="0"/>
                <a:ea typeface="Times" pitchFamily="-83" charset="0"/>
                <a:cs typeface="Times" pitchFamily="-83" charset="0"/>
              </a:rPr>
              <a:t> for ≥2 weeks</a:t>
            </a:r>
            <a:endParaRPr lang="en-US" dirty="0">
              <a:solidFill>
                <a:schemeClr val="tx2"/>
              </a:solidFill>
              <a:latin typeface="Arial" pitchFamily="-83" charset="0"/>
              <a:ea typeface="Times" pitchFamily="-83" charset="0"/>
              <a:cs typeface="Times" pitchFamily="-83" charset="0"/>
            </a:endParaRP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609600" y="6514967"/>
            <a:ext cx="536579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50" dirty="0"/>
              <a:t>DSM </a:t>
            </a:r>
            <a:r>
              <a:rPr lang="en-US" sz="1050" dirty="0" smtClean="0"/>
              <a:t>V </a:t>
            </a:r>
            <a:r>
              <a:rPr lang="en-US" sz="1050" dirty="0"/>
              <a:t>= </a:t>
            </a:r>
            <a:r>
              <a:rPr lang="en-US" sz="1050" i="1" dirty="0"/>
              <a:t>Diagnostic and Statistical Manual of Mental Disorders </a:t>
            </a:r>
            <a:r>
              <a:rPr lang="en-US" sz="1050" dirty="0"/>
              <a:t>criteria; </a:t>
            </a:r>
            <a:r>
              <a:rPr lang="en-US" sz="1050" dirty="0" err="1" smtClean="0"/>
              <a:t>Sx</a:t>
            </a:r>
            <a:r>
              <a:rPr lang="en-US" sz="1050" dirty="0" smtClean="0"/>
              <a:t> </a:t>
            </a:r>
            <a:r>
              <a:rPr lang="en-US" sz="1050" dirty="0"/>
              <a:t>= symptoms.</a:t>
            </a:r>
          </a:p>
        </p:txBody>
      </p:sp>
    </p:spTree>
    <p:extLst>
      <p:ext uri="{BB962C8B-B14F-4D97-AF65-F5344CB8AC3E}">
        <p14:creationId xmlns:p14="http://schemas.microsoft.com/office/powerpoint/2010/main" val="148775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802</Words>
  <Application>Microsoft Macintosh PowerPoint</Application>
  <PresentationFormat>On-screen Show (4:3)</PresentationFormat>
  <Paragraphs>91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Mood247.com: Improving Healthcare  Information &amp; Integration</vt:lpstr>
      <vt:lpstr>PowerPoint Presentation</vt:lpstr>
      <vt:lpstr>PowerPoint Presentation</vt:lpstr>
      <vt:lpstr>PowerPoint Presentation</vt:lpstr>
      <vt:lpstr>Why are We Failing to Effectively Treat Depression? </vt:lpstr>
      <vt:lpstr>PowerPoint Presentation</vt:lpstr>
      <vt:lpstr>Why are We Failing to Effectively Treat Depression? </vt:lpstr>
      <vt:lpstr>Current Standard</vt:lpstr>
      <vt:lpstr>DSM IV Inventory: SIGEMCAPS</vt:lpstr>
      <vt:lpstr>Lack of Integration:  Evolution of the Practice of Medicine</vt:lpstr>
      <vt:lpstr>TIME HEALTH More People Have Cell Phones Than Toilets, U.N. Study Shows. Out of the world’s estimated 7 billion people, 6 billion have access to mobile phones (90%). Only 4.5 billion have access to working toilets. By Yue Wang March 25, 2013</vt:lpstr>
      <vt:lpstr>Academic-HIT Company Collaboration</vt:lpstr>
      <vt:lpstr>WWW.MOOD247.COM Mood 24/7: Transforming the Technology You Already Own</vt:lpstr>
      <vt:lpstr>PowerPoint Presentation</vt:lpstr>
      <vt:lpstr>Mood24/7 In Action</vt:lpstr>
      <vt:lpstr>More Accurate Information Than Retrospective Recall</vt:lpstr>
      <vt:lpstr>Recognizing the Patterns of Daily Living Aids With Stress Management</vt:lpstr>
      <vt:lpstr>What Does Treatment of  Depression Look Like?</vt:lpstr>
      <vt:lpstr>Integration of Care:  Coordinating Patient and HealthCare Providers</vt:lpstr>
      <vt:lpstr>PowerPoint Presentation</vt:lpstr>
      <vt:lpstr>Decreasing Suicide:  What Do These Programs Have in Common?</vt:lpstr>
      <vt:lpstr>Mood Rating Becomes Part of Daily Routine</vt:lpstr>
      <vt:lpstr>www.mood247.com:  Transforming the technology you already own    Simple is not necessarily simplistic</vt:lpstr>
      <vt:lpstr>PowerPoint Presentation</vt:lpstr>
      <vt:lpstr>Mood24/7 Reliable? Accurate?:  Patient vs Clinician Rating vs Standardized Test</vt:lpstr>
    </vt:vector>
  </TitlesOfParts>
  <Company>Johns Hopkins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Effects of Adaptive Skiing on Empowerment and PIL</dc:title>
  <dc:creator>Kristen Rahn</dc:creator>
  <cp:lastModifiedBy>Adam Kaplin</cp:lastModifiedBy>
  <cp:revision>91</cp:revision>
  <cp:lastPrinted>2014-06-17T21:27:52Z</cp:lastPrinted>
  <dcterms:created xsi:type="dcterms:W3CDTF">2014-04-22T22:03:08Z</dcterms:created>
  <dcterms:modified xsi:type="dcterms:W3CDTF">2014-10-21T02:32:26Z</dcterms:modified>
</cp:coreProperties>
</file>