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29"/>
  </p:notesMasterIdLst>
  <p:sldIdLst>
    <p:sldId id="256" r:id="rId2"/>
    <p:sldId id="312" r:id="rId3"/>
    <p:sldId id="305" r:id="rId4"/>
    <p:sldId id="320" r:id="rId5"/>
    <p:sldId id="321" r:id="rId6"/>
    <p:sldId id="307" r:id="rId7"/>
    <p:sldId id="317" r:id="rId8"/>
    <p:sldId id="310" r:id="rId9"/>
    <p:sldId id="259" r:id="rId10"/>
    <p:sldId id="316" r:id="rId11"/>
    <p:sldId id="313" r:id="rId12"/>
    <p:sldId id="308" r:id="rId13"/>
    <p:sldId id="309" r:id="rId14"/>
    <p:sldId id="318" r:id="rId15"/>
    <p:sldId id="311" r:id="rId16"/>
    <p:sldId id="319" r:id="rId17"/>
    <p:sldId id="270" r:id="rId18"/>
    <p:sldId id="322" r:id="rId19"/>
    <p:sldId id="267" r:id="rId20"/>
    <p:sldId id="326" r:id="rId21"/>
    <p:sldId id="325" r:id="rId22"/>
    <p:sldId id="324" r:id="rId23"/>
    <p:sldId id="323" r:id="rId24"/>
    <p:sldId id="271" r:id="rId25"/>
    <p:sldId id="292" r:id="rId26"/>
    <p:sldId id="293" r:id="rId27"/>
    <p:sldId id="306"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orbe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orbe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orbe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orbe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orbel" pitchFamily="34" charset="0"/>
        <a:ea typeface="MS PGothic" pitchFamily="34" charset="-128"/>
        <a:cs typeface="+mn-cs"/>
      </a:defRPr>
    </a:lvl5pPr>
    <a:lvl6pPr marL="2286000" algn="l" defTabSz="914400" rtl="0" eaLnBrk="1" latinLnBrk="0" hangingPunct="1">
      <a:defRPr kern="1200">
        <a:solidFill>
          <a:schemeClr val="tx1"/>
        </a:solidFill>
        <a:latin typeface="Corbel" pitchFamily="34" charset="0"/>
        <a:ea typeface="MS PGothic" pitchFamily="34" charset="-128"/>
        <a:cs typeface="+mn-cs"/>
      </a:defRPr>
    </a:lvl6pPr>
    <a:lvl7pPr marL="2743200" algn="l" defTabSz="914400" rtl="0" eaLnBrk="1" latinLnBrk="0" hangingPunct="1">
      <a:defRPr kern="1200">
        <a:solidFill>
          <a:schemeClr val="tx1"/>
        </a:solidFill>
        <a:latin typeface="Corbel" pitchFamily="34" charset="0"/>
        <a:ea typeface="MS PGothic" pitchFamily="34" charset="-128"/>
        <a:cs typeface="+mn-cs"/>
      </a:defRPr>
    </a:lvl7pPr>
    <a:lvl8pPr marL="3200400" algn="l" defTabSz="914400" rtl="0" eaLnBrk="1" latinLnBrk="0" hangingPunct="1">
      <a:defRPr kern="1200">
        <a:solidFill>
          <a:schemeClr val="tx1"/>
        </a:solidFill>
        <a:latin typeface="Corbel" pitchFamily="34" charset="0"/>
        <a:ea typeface="MS PGothic" pitchFamily="34" charset="-128"/>
        <a:cs typeface="+mn-cs"/>
      </a:defRPr>
    </a:lvl8pPr>
    <a:lvl9pPr marL="3657600" algn="l" defTabSz="914400" rtl="0" eaLnBrk="1" latinLnBrk="0" hangingPunct="1">
      <a:defRPr kern="1200">
        <a:solidFill>
          <a:schemeClr val="tx1"/>
        </a:solidFill>
        <a:latin typeface="Corbe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p:scale>
          <a:sx n="94" d="100"/>
          <a:sy n="94" d="100"/>
        </p:scale>
        <p:origin x="-7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5002BA01-5846-4089-9053-280619BD23B4}" type="datetimeFigureOut">
              <a:rPr lang="en-US"/>
              <a:pPr/>
              <a:t>10/31/2014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58A55FC7-BAC6-480F-8C35-7830A756609B}"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S PGothic"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Only go looking/case finding for Testosterone Deficiency in men with HIV associated weight loss or sellar mass or radiation, glucocorticoid or opioid use, ESRD and maintenance dialysis, COPD&lt; Infertility, Osteoporosis or low trauma fracture, Type 2 Diabetes Mellitus. Benefits are not clear in that population due to the lack of studies.</a:t>
            </a:r>
          </a:p>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a:lstStyle/>
          <a:p>
            <a:fld id="{3854DD28-4B09-4974-9D83-64AB83BDA26E}" type="slidenum">
              <a:rPr lang="en-US"/>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endParaRPr lang="en-US" smtClean="0"/>
          </a:p>
          <a:p>
            <a:pPr>
              <a:spcBef>
                <a:spcPct val="0"/>
              </a:spcBef>
            </a:pPr>
            <a:r>
              <a:rPr lang="en-US" smtClean="0"/>
              <a:t>In some labs, range lower limit is 280-300ng/dl but this range may vary in other labs. Use your reference lab levels.</a:t>
            </a:r>
          </a:p>
          <a:p>
            <a:pPr>
              <a:spcBef>
                <a:spcPct val="0"/>
              </a:spcBef>
            </a:pPr>
            <a:r>
              <a:rPr lang="en-US" smtClean="0"/>
              <a:t>Free testosterone lower levels range from &lt; 5-9ng/dl using equilibrium dialysis or calculated from total testosterone and SHBG, however this may vary between labs based on the method uses, the reference population used. Use your labs reference levels.</a:t>
            </a:r>
          </a:p>
          <a:p>
            <a:pPr>
              <a:spcBef>
                <a:spcPct val="0"/>
              </a:spcBef>
            </a:pPr>
            <a:r>
              <a:rPr lang="en-US" smtClean="0"/>
              <a:t>Perform MRI to exclude pituitary and/or hypothalamic tumor or infiltrative disease: If T &lt; 150ng/dl, pan hypopituitarism, persistent hyperprolactinemia or symptoms or signs of tumor mass effect such as headache, visual impairment, or visual field defect is present.</a:t>
            </a:r>
          </a:p>
        </p:txBody>
      </p:sp>
      <p:sp>
        <p:nvSpPr>
          <p:cNvPr id="45059" name="Slide Number Placeholder 3"/>
          <p:cNvSpPr>
            <a:spLocks noGrp="1"/>
          </p:cNvSpPr>
          <p:nvPr>
            <p:ph type="sldNum" sz="quarter" idx="5"/>
          </p:nvPr>
        </p:nvSpPr>
        <p:spPr bwMode="auto">
          <a:noFill/>
          <a:ln>
            <a:miter lim="800000"/>
            <a:headEnd/>
            <a:tailEnd/>
          </a:ln>
        </p:spPr>
        <p:txBody>
          <a:bodyPr/>
          <a:lstStyle/>
          <a:p>
            <a:fld id="{23F4AB9A-2E3A-49CB-A637-DA927FBA75E5}" type="slidenum">
              <a:rPr lang="en-US"/>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a:lstStyle/>
          <a:p>
            <a:fld id="{B55810C0-8A21-4E40-BA18-82692FE4B96B}" type="slidenum">
              <a:rPr lang="en-US"/>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noFill/>
          <a:ln>
            <a:miter lim="800000"/>
            <a:headEnd/>
            <a:tailEnd/>
          </a:ln>
        </p:spPr>
        <p:txBody>
          <a:bodyPr/>
          <a:lstStyle/>
          <a:p>
            <a:fld id="{CCBD81EF-1DB6-49F8-BD0F-5DA8725EB2AC}" type="slidenum">
              <a:rPr lang="en-US">
                <a:latin typeface="Arial" pitchFamily="34" charset="0"/>
              </a:rPr>
              <a:pPr/>
              <a:t>9</a:t>
            </a:fld>
            <a:endParaRPr lang="en-US">
              <a:latin typeface="Arial" pitchFamily="34" charset="0"/>
            </a:endParaRPr>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en-US" smtClean="0"/>
              <a:t>Free testosterone includes the unbound testosterone only. </a:t>
            </a:r>
          </a:p>
          <a:p>
            <a:pPr>
              <a:spcBef>
                <a:spcPct val="0"/>
              </a:spcBef>
            </a:pPr>
            <a:r>
              <a:rPr lang="en-US" smtClean="0"/>
              <a:t>Bioavailable testosterone includes free plus weakly bound to albumin</a:t>
            </a:r>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a:lstStyle/>
          <a:p>
            <a:fld id="{39CEDF9D-3AA7-4D52-A339-A94F59F71331}" type="slidenum">
              <a:rPr lang="en-US">
                <a:latin typeface="Arial" pitchFamily="34" charset="0"/>
              </a:rPr>
              <a:pPr/>
              <a:t>17</a:t>
            </a:fld>
            <a:endParaRPr lang="en-US">
              <a:latin typeface="Arial" pitchFamily="34" charset="0"/>
            </a:endParaRPr>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pitchFamily="34" charset="0"/>
              </a:rPr>
              <a:t>The 8</a:t>
            </a:r>
            <a:r>
              <a:rPr lang="en-US" baseline="30000" smtClean="0">
                <a:latin typeface="Arial" pitchFamily="34" charset="0"/>
              </a:rPr>
              <a:t>th</a:t>
            </a:r>
            <a:r>
              <a:rPr lang="en-US" smtClean="0">
                <a:latin typeface="Arial" pitchFamily="34" charset="0"/>
              </a:rPr>
              <a:t> CNICS site did not have data on TRT available</a:t>
            </a:r>
          </a:p>
          <a:p>
            <a:pPr>
              <a:spcBef>
                <a:spcPct val="0"/>
              </a:spcBef>
            </a:pPr>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BMI* = Moderate Obesity is associated but we may have coded improperly.</a:t>
            </a:r>
          </a:p>
        </p:txBody>
      </p:sp>
      <p:sp>
        <p:nvSpPr>
          <p:cNvPr id="49155" name="Slide Number Placeholder 3"/>
          <p:cNvSpPr>
            <a:spLocks noGrp="1"/>
          </p:cNvSpPr>
          <p:nvPr>
            <p:ph type="sldNum" sz="quarter" idx="5"/>
          </p:nvPr>
        </p:nvSpPr>
        <p:spPr bwMode="auto">
          <a:noFill/>
          <a:ln>
            <a:miter lim="800000"/>
            <a:headEnd/>
            <a:tailEnd/>
          </a:ln>
        </p:spPr>
        <p:txBody>
          <a:bodyPr/>
          <a:lstStyle/>
          <a:p>
            <a:fld id="{74F11C8A-A8FB-46BA-AC8B-2BF6A387CE80}" type="slidenum">
              <a:rPr lang="en-US"/>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To change to nmol/l multiple the testosterone level by 0.035.</a:t>
            </a:r>
          </a:p>
          <a:p>
            <a:pPr>
              <a:spcBef>
                <a:spcPct val="0"/>
              </a:spcBef>
            </a:pPr>
            <a:endParaRPr lang="en-US" smtClean="0"/>
          </a:p>
        </p:txBody>
      </p:sp>
      <p:sp>
        <p:nvSpPr>
          <p:cNvPr id="50179" name="Slide Number Placeholder 3"/>
          <p:cNvSpPr>
            <a:spLocks noGrp="1"/>
          </p:cNvSpPr>
          <p:nvPr>
            <p:ph type="sldNum" sz="quarter" idx="5"/>
          </p:nvPr>
        </p:nvSpPr>
        <p:spPr bwMode="auto">
          <a:noFill/>
          <a:ln>
            <a:miter lim="800000"/>
            <a:headEnd/>
            <a:tailEnd/>
          </a:ln>
        </p:spPr>
        <p:txBody>
          <a:bodyPr/>
          <a:lstStyle/>
          <a:p>
            <a:fld id="{4E062FC3-91E2-4DCC-BF07-922AC3142B1E}" type="slidenum">
              <a:rPr lang="en-US"/>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3" name="Slide Number Placeholder 3"/>
          <p:cNvSpPr>
            <a:spLocks noGrp="1"/>
          </p:cNvSpPr>
          <p:nvPr>
            <p:ph type="sldNum" sz="quarter" idx="5"/>
          </p:nvPr>
        </p:nvSpPr>
        <p:spPr bwMode="auto">
          <a:noFill/>
          <a:ln>
            <a:miter lim="800000"/>
            <a:headEnd/>
            <a:tailEnd/>
          </a:ln>
        </p:spPr>
        <p:txBody>
          <a:bodyPr/>
          <a:lstStyle/>
          <a:p>
            <a:fld id="{EDC60A35-4276-4539-A108-F02AEC869412}" type="slidenum">
              <a:rPr lang="en-US"/>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0"/>
          <p:cNvGrpSpPr>
            <a:grpSpLocks/>
          </p:cNvGrpSpPr>
          <p:nvPr/>
        </p:nvGrpSpPr>
        <p:grpSpPr bwMode="auto">
          <a:xfrm>
            <a:off x="0" y="3379788"/>
            <a:ext cx="7543800" cy="2603500"/>
            <a:chOff x="-1" y="3379694"/>
            <a:chExt cx="7543801" cy="2604247"/>
          </a:xfrm>
        </p:grpSpPr>
        <p:grpSp>
          <p:nvGrpSpPr>
            <p:cNvPr id="5" name="Group 11"/>
            <p:cNvGrpSpPr>
              <a:grpSpLocks/>
            </p:cNvGrpSpPr>
            <p:nvPr/>
          </p:nvGrpSpPr>
          <p:grpSpPr bwMode="auto">
            <a:xfrm>
              <a:off x="-1" y="3379694"/>
              <a:ext cx="7543801" cy="2604247"/>
              <a:chOff x="-1" y="3379694"/>
              <a:chExt cx="7543801" cy="2604247"/>
            </a:xfrm>
          </p:grpSpPr>
          <p:sp>
            <p:nvSpPr>
              <p:cNvPr id="7" name="Snip Single Corner Rectangle 9"/>
              <p:cNvSpPr>
                <a:spLocks/>
              </p:cNvSpPr>
              <p:nvPr/>
            </p:nvSpPr>
            <p:spPr bwMode="auto">
              <a:xfrm flipV="1">
                <a:off x="-1" y="3393141"/>
                <a:ext cx="7543800" cy="2590800"/>
              </a:xfrm>
              <a:custGeom>
                <a:avLst/>
                <a:gdLst>
                  <a:gd name="T0" fmla="*/ 0 w 7543800"/>
                  <a:gd name="T1" fmla="*/ 0 h 2590800"/>
                  <a:gd name="T2" fmla="*/ 7352625 w 7543800"/>
                  <a:gd name="T3" fmla="*/ 0 h 2590800"/>
                  <a:gd name="T4" fmla="*/ 7543800 w 7543800"/>
                  <a:gd name="T5" fmla="*/ 191175 h 2590800"/>
                  <a:gd name="T6" fmla="*/ 7543800 w 7543800"/>
                  <a:gd name="T7" fmla="*/ 2590800 h 2590800"/>
                  <a:gd name="T8" fmla="*/ 0 w 7543800"/>
                  <a:gd name="T9" fmla="*/ 2590800 h 2590800"/>
                  <a:gd name="T10" fmla="*/ 0 w 7543800"/>
                  <a:gd name="T11" fmla="*/ 0 h 25908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43800" h="2590800">
                    <a:moveTo>
                      <a:pt x="0" y="0"/>
                    </a:moveTo>
                    <a:lnTo>
                      <a:pt x="7352625" y="0"/>
                    </a:lnTo>
                    <a:lnTo>
                      <a:pt x="7543800" y="191175"/>
                    </a:lnTo>
                    <a:lnTo>
                      <a:pt x="7543800" y="2590800"/>
                    </a:lnTo>
                    <a:lnTo>
                      <a:pt x="0" y="2590800"/>
                    </a:lnTo>
                    <a:lnTo>
                      <a:pt x="0" y="0"/>
                    </a:lnTo>
                    <a:close/>
                  </a:path>
                </a:pathLst>
              </a:custGeom>
              <a:solidFill>
                <a:schemeClr val="bg1"/>
              </a:solidFill>
              <a:ln w="25400" cap="flat" cmpd="sng">
                <a:noFill/>
                <a:prstDash val="solid"/>
                <a:round/>
                <a:headEnd/>
                <a:tailEnd/>
              </a:ln>
              <a:effectLst>
                <a:outerShdw dist="63500" dir="2700000" algn="tl" rotWithShape="0">
                  <a:srgbClr val="000000">
                    <a:alpha val="50000"/>
                  </a:srgbClr>
                </a:outerShdw>
              </a:effectLst>
            </p:spPr>
            <p:txBody>
              <a:bodyPr anchor="ctr"/>
              <a:lstStyle/>
              <a:p>
                <a:endParaRPr lang="en-US"/>
              </a:p>
            </p:txBody>
          </p:sp>
          <p:cxnSp>
            <p:nvCxnSpPr>
              <p:cNvPr id="8" name="Straight Connector 7"/>
              <p:cNvCxnSpPr/>
              <p:nvPr/>
            </p:nvCxnSpPr>
            <p:spPr>
              <a:xfrm>
                <a:off x="-1" y="3379694"/>
                <a:ext cx="7543801" cy="158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Teardrop 5"/>
            <p:cNvSpPr/>
            <p:nvPr/>
          </p:nvSpPr>
          <p:spPr>
            <a:xfrm>
              <a:off x="6818313" y="3621063"/>
              <a:ext cx="393700" cy="3954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Date Placeholder 3"/>
          <p:cNvSpPr>
            <a:spLocks noGrp="1"/>
          </p:cNvSpPr>
          <p:nvPr>
            <p:ph type="dt" sz="half" idx="10"/>
          </p:nvPr>
        </p:nvSpPr>
        <p:spPr>
          <a:xfrm rot="16200000">
            <a:off x="-733424" y="4503737"/>
            <a:ext cx="2057400" cy="365125"/>
          </a:xfrm>
        </p:spPr>
        <p:txBody>
          <a:bodyPr tIns="0" bIns="0" anchor="b"/>
          <a:lstStyle>
            <a:lvl1pPr>
              <a:defRPr sz="1400">
                <a:solidFill>
                  <a:srgbClr val="08182A"/>
                </a:solidFill>
              </a:defRPr>
            </a:lvl1pPr>
          </a:lstStyle>
          <a:p>
            <a:fld id="{323512DA-A95E-44DC-ADCE-637356ED87F5}" type="datetimeFigureOut">
              <a:rPr lang="en-US"/>
              <a:pPr/>
              <a:t>10/31/2014</a:t>
            </a:fld>
            <a:endParaRPr lang="en-US"/>
          </a:p>
        </p:txBody>
      </p:sp>
      <p:sp>
        <p:nvSpPr>
          <p:cNvPr id="10" name="Footer Placeholder 4"/>
          <p:cNvSpPr>
            <a:spLocks noGrp="1"/>
          </p:cNvSpPr>
          <p:nvPr>
            <p:ph type="ftr" sz="quarter" idx="11"/>
          </p:nvPr>
        </p:nvSpPr>
        <p:spPr>
          <a:xfrm rot="16200000">
            <a:off x="-357187" y="4503737"/>
            <a:ext cx="2057400" cy="365125"/>
          </a:xfrm>
        </p:spPr>
        <p:txBody>
          <a:bodyPr tIns="0" bIns="0" anchor="t" anchorCtr="0"/>
          <a:lstStyle>
            <a:lvl1pPr algn="l">
              <a:defRPr b="1" dirty="0">
                <a:solidFill>
                  <a:schemeClr val="bg1">
                    <a:lumMod val="75000"/>
                  </a:schemeClr>
                </a:solidFill>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0"/>
          <p:cNvGrpSpPr>
            <a:grpSpLocks/>
          </p:cNvGrpSpPr>
          <p:nvPr/>
        </p:nvGrpSpPr>
        <p:grpSpPr bwMode="auto">
          <a:xfrm>
            <a:off x="228600" y="228600"/>
            <a:ext cx="4251325" cy="6388100"/>
            <a:chOff x="228600" y="228600"/>
            <a:chExt cx="4251960" cy="6387352"/>
          </a:xfrm>
        </p:grpSpPr>
        <p:sp>
          <p:nvSpPr>
            <p:cNvPr id="6" name="Snip Diagonal Corner Rectangle 7"/>
            <p:cNvSpPr>
              <a:spLocks/>
            </p:cNvSpPr>
            <p:nvPr/>
          </p:nvSpPr>
          <p:spPr bwMode="auto">
            <a:xfrm flipV="1">
              <a:off x="228600" y="228600"/>
              <a:ext cx="4251960" cy="6387352"/>
            </a:xfrm>
            <a:custGeom>
              <a:avLst/>
              <a:gdLst>
                <a:gd name="T0" fmla="*/ 0 w 4251960"/>
                <a:gd name="T1" fmla="*/ 0 h 6387352"/>
                <a:gd name="T2" fmla="*/ 4090641 w 4251960"/>
                <a:gd name="T3" fmla="*/ 0 h 6387352"/>
                <a:gd name="T4" fmla="*/ 4251960 w 4251960"/>
                <a:gd name="T5" fmla="*/ 161319 h 6387352"/>
                <a:gd name="T6" fmla="*/ 4251960 w 4251960"/>
                <a:gd name="T7" fmla="*/ 6387352 h 6387352"/>
                <a:gd name="T8" fmla="*/ 4251960 w 4251960"/>
                <a:gd name="T9" fmla="*/ 6387352 h 6387352"/>
                <a:gd name="T10" fmla="*/ 161319 w 4251960"/>
                <a:gd name="T11" fmla="*/ 6387352 h 6387352"/>
                <a:gd name="T12" fmla="*/ 0 w 4251960"/>
                <a:gd name="T13" fmla="*/ 6226033 h 6387352"/>
                <a:gd name="T14" fmla="*/ 0 w 4251960"/>
                <a:gd name="T15" fmla="*/ 0 h 63873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51960" h="6387352">
                  <a:moveTo>
                    <a:pt x="0" y="0"/>
                  </a:moveTo>
                  <a:lnTo>
                    <a:pt x="4090641" y="0"/>
                  </a:lnTo>
                  <a:lnTo>
                    <a:pt x="4251960" y="161319"/>
                  </a:lnTo>
                  <a:lnTo>
                    <a:pt x="4251960" y="6387352"/>
                  </a:lnTo>
                  <a:lnTo>
                    <a:pt x="161319" y="6387352"/>
                  </a:lnTo>
                  <a:lnTo>
                    <a:pt x="0" y="6226033"/>
                  </a:lnTo>
                  <a:lnTo>
                    <a:pt x="0" y="0"/>
                  </a:lnTo>
                  <a:close/>
                </a:path>
              </a:pathLst>
            </a:custGeom>
            <a:solidFill>
              <a:schemeClr val="bg1"/>
            </a:solidFill>
            <a:ln w="25400" cap="flat" cmpd="sng">
              <a:noFill/>
              <a:prstDash val="solid"/>
              <a:round/>
              <a:headEnd/>
              <a:tailEnd/>
            </a:ln>
            <a:effectLst>
              <a:outerShdw dist="63500" dir="2700000" algn="tl" rotWithShape="0">
                <a:srgbClr val="000000">
                  <a:alpha val="50000"/>
                </a:srgbClr>
              </a:outerShdw>
            </a:effectLst>
          </p:spPr>
          <p:txBody>
            <a:bodyPr anchor="ctr"/>
            <a:lstStyle/>
            <a:p>
              <a:endParaRPr lang="en-US"/>
            </a:p>
          </p:txBody>
        </p:sp>
        <p:sp>
          <p:nvSpPr>
            <p:cNvPr id="7" name="Teardrop 6"/>
            <p:cNvSpPr>
              <a:spLocks noChangeAspect="1"/>
            </p:cNvSpPr>
            <p:nvPr/>
          </p:nvSpPr>
          <p:spPr>
            <a:xfrm>
              <a:off x="3886746" y="431776"/>
              <a:ext cx="354066" cy="355558"/>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530352" y="2176272"/>
            <a:ext cx="3657600" cy="1161288"/>
          </a:xfrm>
        </p:spPr>
        <p:txBody>
          <a:bodyPr rtlCol="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noProof="0" dirty="0"/>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a:xfrm>
            <a:off x="758825" y="6300788"/>
            <a:ext cx="1298575" cy="365125"/>
          </a:xfrm>
        </p:spPr>
        <p:txBody>
          <a:bodyPr/>
          <a:lstStyle>
            <a:lvl1pPr>
              <a:defRPr/>
            </a:lvl1pPr>
          </a:lstStyle>
          <a:p>
            <a:fld id="{5EB1A9BB-0C8A-43B0-81BB-EB7BAA0E0FE8}" type="datetimeFigureOut">
              <a:rPr lang="en-US"/>
              <a:pPr/>
              <a:t>10/31/2014</a:t>
            </a:fld>
            <a:endParaRPr lang="en-US"/>
          </a:p>
        </p:txBody>
      </p:sp>
      <p:sp>
        <p:nvSpPr>
          <p:cNvPr id="9" name="Footer Placeholder 5"/>
          <p:cNvSpPr>
            <a:spLocks noGrp="1"/>
          </p:cNvSpPr>
          <p:nvPr>
            <p:ph type="ftr" sz="quarter" idx="11"/>
          </p:nvPr>
        </p:nvSpPr>
        <p:spPr>
          <a:xfrm>
            <a:off x="2057400" y="6300788"/>
            <a:ext cx="2341563" cy="365125"/>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301625" y="6300788"/>
            <a:ext cx="447675" cy="365125"/>
          </a:xfrm>
        </p:spPr>
        <p:txBody>
          <a:bodyPr/>
          <a:lstStyle>
            <a:lvl1pPr algn="l">
              <a:defRPr/>
            </a:lvl1pPr>
          </a:lstStyle>
          <a:p>
            <a:fld id="{67E24FCA-3C3C-497D-9CDD-9F270A1D274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5" name="Snip Diagonal Corner Rectangle 6"/>
          <p:cNvSpPr>
            <a:spLocks/>
          </p:cNvSpPr>
          <p:nvPr/>
        </p:nvSpPr>
        <p:spPr bwMode="auto">
          <a:xfrm flipV="1">
            <a:off x="228600" y="4648200"/>
            <a:ext cx="8686800" cy="1963738"/>
          </a:xfrm>
          <a:custGeom>
            <a:avLst/>
            <a:gdLst>
              <a:gd name="T0" fmla="*/ 0 w 8686800"/>
              <a:gd name="T1" fmla="*/ 0 h 1963271"/>
              <a:gd name="T2" fmla="*/ 8502783 w 8686800"/>
              <a:gd name="T3" fmla="*/ 0 h 1963271"/>
              <a:gd name="T4" fmla="*/ 8686800 w 8686800"/>
              <a:gd name="T5" fmla="*/ 184017 h 1963271"/>
              <a:gd name="T6" fmla="*/ 8686800 w 8686800"/>
              <a:gd name="T7" fmla="*/ 1963271 h 1963271"/>
              <a:gd name="T8" fmla="*/ 8686800 w 8686800"/>
              <a:gd name="T9" fmla="*/ 1963271 h 1963271"/>
              <a:gd name="T10" fmla="*/ 184017 w 8686800"/>
              <a:gd name="T11" fmla="*/ 1963271 h 1963271"/>
              <a:gd name="T12" fmla="*/ 0 w 8686800"/>
              <a:gd name="T13" fmla="*/ 1779254 h 1963271"/>
              <a:gd name="T14" fmla="*/ 0 w 8686800"/>
              <a:gd name="T15" fmla="*/ 0 h 19632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1963271">
                <a:moveTo>
                  <a:pt x="0" y="0"/>
                </a:moveTo>
                <a:lnTo>
                  <a:pt x="8502783" y="0"/>
                </a:lnTo>
                <a:lnTo>
                  <a:pt x="8686800" y="184017"/>
                </a:lnTo>
                <a:lnTo>
                  <a:pt x="8686800" y="1963271"/>
                </a:lnTo>
                <a:lnTo>
                  <a:pt x="184017" y="1963271"/>
                </a:lnTo>
                <a:lnTo>
                  <a:pt x="0" y="1779254"/>
                </a:lnTo>
                <a:lnTo>
                  <a:pt x="0" y="0"/>
                </a:lnTo>
                <a:close/>
              </a:path>
            </a:pathLst>
          </a:custGeom>
          <a:solidFill>
            <a:schemeClr val="bg1"/>
          </a:solidFill>
          <a:ln w="25400" cap="flat" cmpd="sng">
            <a:noFill/>
            <a:prstDash val="solid"/>
            <a:round/>
            <a:headEnd/>
            <a:tailEnd/>
          </a:ln>
          <a:effectLst>
            <a:outerShdw dist="63500" dir="2700000" algn="tl" rotWithShape="0">
              <a:srgbClr val="000000">
                <a:alpha val="50000"/>
              </a:srgbClr>
            </a:outerShdw>
          </a:effectLst>
        </p:spPr>
        <p:txBody>
          <a:bodyPr anchor="ctr"/>
          <a:lstStyle/>
          <a:p>
            <a:endParaRPr lang="en-US"/>
          </a:p>
        </p:txBody>
      </p:sp>
      <p:sp>
        <p:nvSpPr>
          <p:cNvPr id="2" name="Title 1"/>
          <p:cNvSpPr>
            <a:spLocks noGrp="1"/>
          </p:cNvSpPr>
          <p:nvPr>
            <p:ph type="title"/>
          </p:nvPr>
        </p:nvSpPr>
        <p:spPr>
          <a:xfrm>
            <a:off x="457200" y="4648200"/>
            <a:ext cx="8153400" cy="609600"/>
          </a:xfrm>
        </p:spPr>
        <p:txBody>
          <a:bodyPr rtlCol="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noProof="0" dirty="0"/>
          </a:p>
        </p:txBody>
      </p:sp>
      <p:sp>
        <p:nvSpPr>
          <p:cNvPr id="6" name="Date Placeholder 2"/>
          <p:cNvSpPr>
            <a:spLocks noGrp="1"/>
          </p:cNvSpPr>
          <p:nvPr>
            <p:ph type="dt" sz="half" idx="10"/>
          </p:nvPr>
        </p:nvSpPr>
        <p:spPr/>
        <p:txBody>
          <a:bodyPr/>
          <a:lstStyle>
            <a:lvl1pPr>
              <a:defRPr/>
            </a:lvl1pPr>
          </a:lstStyle>
          <a:p>
            <a:fld id="{A48A9DAA-4AB8-4DBF-8750-0DE053382F1D}" type="datetimeFigureOut">
              <a:rPr lang="en-US"/>
              <a:pPr/>
              <a:t>10/31/2014</a:t>
            </a:fld>
            <a:endParaRPr lang="en-US"/>
          </a:p>
        </p:txBody>
      </p:sp>
      <p:sp>
        <p:nvSpPr>
          <p:cNvPr id="9" name="Footer Placeholder 3"/>
          <p:cNvSpPr>
            <a:spLocks noGrp="1"/>
          </p:cNvSpPr>
          <p:nvPr>
            <p:ph type="ftr" sz="quarter" idx="11"/>
          </p:nvPr>
        </p:nvSpPr>
        <p:spPr/>
        <p:txBody>
          <a:bodyPr/>
          <a:lstStyle>
            <a:lvl1pPr>
              <a:defRPr/>
            </a:lvl1pPr>
          </a:lstStyle>
          <a:p>
            <a:pPr>
              <a:defRPr/>
            </a:pPr>
            <a:endParaRPr lang="en-US"/>
          </a:p>
        </p:txBody>
      </p:sp>
      <p:sp>
        <p:nvSpPr>
          <p:cNvPr id="10" name="Slide Number Placeholder 4"/>
          <p:cNvSpPr>
            <a:spLocks noGrp="1"/>
          </p:cNvSpPr>
          <p:nvPr>
            <p:ph type="sldNum" sz="quarter" idx="12"/>
          </p:nvPr>
        </p:nvSpPr>
        <p:spPr/>
        <p:txBody>
          <a:bodyPr/>
          <a:lstStyle>
            <a:lvl1pPr>
              <a:defRPr/>
            </a:lvl1pPr>
          </a:lstStyle>
          <a:p>
            <a:fld id="{EF81E65F-E956-4419-9617-DEDDF9EF404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3A03599-EDFC-4791-9853-1BBAF0612794}" type="datetimeFigureOut">
              <a:rPr lang="en-US"/>
              <a:pPr/>
              <a:t>10/31/2014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9382D51-D690-4D61-B2C8-FCF01D75C23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Snip Diagonal Corner Rectangle 6"/>
          <p:cNvSpPr>
            <a:spLocks/>
          </p:cNvSpPr>
          <p:nvPr/>
        </p:nvSpPr>
        <p:spPr bwMode="auto">
          <a:xfrm flipV="1">
            <a:off x="228600" y="1708150"/>
            <a:ext cx="8686800" cy="4908550"/>
          </a:xfrm>
          <a:custGeom>
            <a:avLst/>
            <a:gdLst>
              <a:gd name="T0" fmla="*/ 0 w 8686800"/>
              <a:gd name="T1" fmla="*/ 0 h 4908176"/>
              <a:gd name="T2" fmla="*/ 8490326 w 8686800"/>
              <a:gd name="T3" fmla="*/ 0 h 4908176"/>
              <a:gd name="T4" fmla="*/ 8686800 w 8686800"/>
              <a:gd name="T5" fmla="*/ 196474 h 4908176"/>
              <a:gd name="T6" fmla="*/ 8686800 w 8686800"/>
              <a:gd name="T7" fmla="*/ 4908176 h 4908176"/>
              <a:gd name="T8" fmla="*/ 8686800 w 8686800"/>
              <a:gd name="T9" fmla="*/ 4908176 h 4908176"/>
              <a:gd name="T10" fmla="*/ 196474 w 8686800"/>
              <a:gd name="T11" fmla="*/ 4908176 h 4908176"/>
              <a:gd name="T12" fmla="*/ 0 w 8686800"/>
              <a:gd name="T13" fmla="*/ 4711702 h 4908176"/>
              <a:gd name="T14" fmla="*/ 0 w 8686800"/>
              <a:gd name="T15" fmla="*/ 0 h 4908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4908176">
                <a:moveTo>
                  <a:pt x="0" y="0"/>
                </a:moveTo>
                <a:lnTo>
                  <a:pt x="8490326" y="0"/>
                </a:lnTo>
                <a:lnTo>
                  <a:pt x="8686800" y="196474"/>
                </a:lnTo>
                <a:lnTo>
                  <a:pt x="8686800" y="4908176"/>
                </a:lnTo>
                <a:lnTo>
                  <a:pt x="196474" y="4908176"/>
                </a:lnTo>
                <a:lnTo>
                  <a:pt x="0" y="4711702"/>
                </a:lnTo>
                <a:lnTo>
                  <a:pt x="0" y="0"/>
                </a:lnTo>
                <a:close/>
              </a:path>
            </a:pathLst>
          </a:custGeom>
          <a:solidFill>
            <a:schemeClr val="bg1"/>
          </a:solidFill>
          <a:ln w="25400" cap="flat" cmpd="sng">
            <a:noFill/>
            <a:prstDash val="solid"/>
            <a:round/>
            <a:headEnd/>
            <a:tailEnd/>
          </a:ln>
          <a:effectLst>
            <a:outerShdw dist="63500" dir="2700000" algn="tl" rotWithShape="0">
              <a:srgbClr val="000000">
                <a:alpha val="50000"/>
              </a:srgbClr>
            </a:outerShdw>
          </a:effectLst>
        </p:spPr>
        <p:txBody>
          <a:bodyPr anchor="ctr"/>
          <a:lstStyle/>
          <a:p>
            <a:endParaRPr lang="en-US"/>
          </a:p>
        </p:txBody>
      </p:sp>
      <p:sp>
        <p:nvSpPr>
          <p:cNvPr id="5" name="Snip Diagonal Corner Rectangle 7"/>
          <p:cNvSpPr>
            <a:spLocks/>
          </p:cNvSpPr>
          <p:nvPr/>
        </p:nvSpPr>
        <p:spPr bwMode="auto">
          <a:xfrm flipV="1">
            <a:off x="228600" y="228600"/>
            <a:ext cx="8686800" cy="1277938"/>
          </a:xfrm>
          <a:custGeom>
            <a:avLst/>
            <a:gdLst>
              <a:gd name="T0" fmla="*/ 0 w 8686800"/>
              <a:gd name="T1" fmla="*/ 0 h 1277473"/>
              <a:gd name="T2" fmla="*/ 8537668 w 8686800"/>
              <a:gd name="T3" fmla="*/ 0 h 1277473"/>
              <a:gd name="T4" fmla="*/ 8686800 w 8686800"/>
              <a:gd name="T5" fmla="*/ 149132 h 1277473"/>
              <a:gd name="T6" fmla="*/ 8686800 w 8686800"/>
              <a:gd name="T7" fmla="*/ 1277473 h 1277473"/>
              <a:gd name="T8" fmla="*/ 8686800 w 8686800"/>
              <a:gd name="T9" fmla="*/ 1277473 h 1277473"/>
              <a:gd name="T10" fmla="*/ 149132 w 8686800"/>
              <a:gd name="T11" fmla="*/ 1277473 h 1277473"/>
              <a:gd name="T12" fmla="*/ 0 w 8686800"/>
              <a:gd name="T13" fmla="*/ 1128341 h 1277473"/>
              <a:gd name="T14" fmla="*/ 0 w 8686800"/>
              <a:gd name="T15" fmla="*/ 0 h 12774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1277473">
                <a:moveTo>
                  <a:pt x="0" y="0"/>
                </a:moveTo>
                <a:lnTo>
                  <a:pt x="8537668" y="0"/>
                </a:lnTo>
                <a:lnTo>
                  <a:pt x="8686800" y="149132"/>
                </a:lnTo>
                <a:lnTo>
                  <a:pt x="8686800" y="1277473"/>
                </a:lnTo>
                <a:lnTo>
                  <a:pt x="149132" y="1277473"/>
                </a:lnTo>
                <a:lnTo>
                  <a:pt x="0" y="1128341"/>
                </a:lnTo>
                <a:lnTo>
                  <a:pt x="0" y="0"/>
                </a:lnTo>
                <a:close/>
              </a:path>
            </a:pathLst>
          </a:custGeom>
          <a:solidFill>
            <a:schemeClr val="bg1"/>
          </a:solidFill>
          <a:ln w="25400" cap="flat" cmpd="sng">
            <a:noFill/>
            <a:prstDash val="solid"/>
            <a:round/>
            <a:headEnd/>
            <a:tailEnd/>
          </a:ln>
          <a:effectLst>
            <a:outerShdw dist="63500" dir="2700000" algn="tl" rotWithShape="0">
              <a:srgbClr val="000000">
                <a:alpha val="50000"/>
              </a:srgbClr>
            </a:outerShdw>
          </a:effectLst>
        </p:spPr>
        <p:txBody>
          <a:bodyPr anchor="ctr"/>
          <a:lstStyle/>
          <a:p>
            <a:endParaRPr lang="en-US"/>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a:defRPr/>
            </a:lvl1pPr>
          </a:lstStyle>
          <a:p>
            <a:fld id="{A298F9EB-71E9-45A9-880A-CA368BB55AF0}" type="datetimeFigureOut">
              <a:rPr lang="en-US"/>
              <a:pPr/>
              <a:t>10/31/2014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D920B3F5-D93C-433F-9764-739859ECCD3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Snip Diagonal Corner Rectangle 6"/>
          <p:cNvSpPr>
            <a:spLocks/>
          </p:cNvSpPr>
          <p:nvPr/>
        </p:nvSpPr>
        <p:spPr bwMode="auto">
          <a:xfrm flipV="1">
            <a:off x="228600" y="228600"/>
            <a:ext cx="8686800" cy="6388100"/>
          </a:xfrm>
          <a:custGeom>
            <a:avLst/>
            <a:gdLst>
              <a:gd name="T0" fmla="*/ 0 w 8686800"/>
              <a:gd name="T1" fmla="*/ 0 h 6387352"/>
              <a:gd name="T2" fmla="*/ 8525264 w 8686800"/>
              <a:gd name="T3" fmla="*/ 0 h 6387352"/>
              <a:gd name="T4" fmla="*/ 8686800 w 8686800"/>
              <a:gd name="T5" fmla="*/ 161536 h 6387352"/>
              <a:gd name="T6" fmla="*/ 8686800 w 8686800"/>
              <a:gd name="T7" fmla="*/ 6387352 h 6387352"/>
              <a:gd name="T8" fmla="*/ 8686800 w 8686800"/>
              <a:gd name="T9" fmla="*/ 6387352 h 6387352"/>
              <a:gd name="T10" fmla="*/ 161536 w 8686800"/>
              <a:gd name="T11" fmla="*/ 6387352 h 6387352"/>
              <a:gd name="T12" fmla="*/ 0 w 8686800"/>
              <a:gd name="T13" fmla="*/ 6225816 h 6387352"/>
              <a:gd name="T14" fmla="*/ 0 w 8686800"/>
              <a:gd name="T15" fmla="*/ 0 h 63873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6387352">
                <a:moveTo>
                  <a:pt x="0" y="0"/>
                </a:moveTo>
                <a:lnTo>
                  <a:pt x="8525264" y="0"/>
                </a:lnTo>
                <a:lnTo>
                  <a:pt x="8686800" y="161536"/>
                </a:lnTo>
                <a:lnTo>
                  <a:pt x="8686800" y="6387352"/>
                </a:lnTo>
                <a:lnTo>
                  <a:pt x="161536" y="6387352"/>
                </a:lnTo>
                <a:lnTo>
                  <a:pt x="0" y="6225816"/>
                </a:lnTo>
                <a:lnTo>
                  <a:pt x="0" y="0"/>
                </a:lnTo>
                <a:close/>
              </a:path>
            </a:pathLst>
          </a:custGeom>
          <a:solidFill>
            <a:schemeClr val="bg1"/>
          </a:solidFill>
          <a:ln w="25400" cap="flat" cmpd="sng">
            <a:noFill/>
            <a:prstDash val="solid"/>
            <a:round/>
            <a:headEnd/>
            <a:tailEnd/>
          </a:ln>
          <a:effectLst>
            <a:outerShdw dist="63500" dir="2700000" algn="tl" rotWithShape="0">
              <a:srgbClr val="000000">
                <a:alpha val="50000"/>
              </a:srgbClr>
            </a:outerShdw>
          </a:effectLst>
        </p:spPr>
        <p:txBody>
          <a:bodyPr anchor="ctr"/>
          <a:lstStyle/>
          <a:p>
            <a:endParaRPr lang="en-US"/>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fld id="{90475201-58ED-4E17-A2CC-174E868A79CA}" type="datetimeFigureOut">
              <a:rPr lang="en-US"/>
              <a:pPr/>
              <a:t>10/31/2014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5CADC57-9C0A-4067-82B4-AB1E0874BB9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nip Diagonal Corner Rectangle 6"/>
          <p:cNvSpPr>
            <a:spLocks/>
          </p:cNvSpPr>
          <p:nvPr/>
        </p:nvSpPr>
        <p:spPr bwMode="auto">
          <a:xfrm flipV="1">
            <a:off x="228600" y="1708150"/>
            <a:ext cx="8686800" cy="4908550"/>
          </a:xfrm>
          <a:custGeom>
            <a:avLst/>
            <a:gdLst>
              <a:gd name="T0" fmla="*/ 0 w 8686800"/>
              <a:gd name="T1" fmla="*/ 0 h 4908176"/>
              <a:gd name="T2" fmla="*/ 8490326 w 8686800"/>
              <a:gd name="T3" fmla="*/ 0 h 4908176"/>
              <a:gd name="T4" fmla="*/ 8686800 w 8686800"/>
              <a:gd name="T5" fmla="*/ 196474 h 4908176"/>
              <a:gd name="T6" fmla="*/ 8686800 w 8686800"/>
              <a:gd name="T7" fmla="*/ 4908176 h 4908176"/>
              <a:gd name="T8" fmla="*/ 8686800 w 8686800"/>
              <a:gd name="T9" fmla="*/ 4908176 h 4908176"/>
              <a:gd name="T10" fmla="*/ 196474 w 8686800"/>
              <a:gd name="T11" fmla="*/ 4908176 h 4908176"/>
              <a:gd name="T12" fmla="*/ 0 w 8686800"/>
              <a:gd name="T13" fmla="*/ 4711702 h 4908176"/>
              <a:gd name="T14" fmla="*/ 0 w 8686800"/>
              <a:gd name="T15" fmla="*/ 0 h 4908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4908176">
                <a:moveTo>
                  <a:pt x="0" y="0"/>
                </a:moveTo>
                <a:lnTo>
                  <a:pt x="8490326" y="0"/>
                </a:lnTo>
                <a:lnTo>
                  <a:pt x="8686800" y="196474"/>
                </a:lnTo>
                <a:lnTo>
                  <a:pt x="8686800" y="4908176"/>
                </a:lnTo>
                <a:lnTo>
                  <a:pt x="196474" y="4908176"/>
                </a:lnTo>
                <a:lnTo>
                  <a:pt x="0" y="4711702"/>
                </a:lnTo>
                <a:lnTo>
                  <a:pt x="0" y="0"/>
                </a:lnTo>
                <a:close/>
              </a:path>
            </a:pathLst>
          </a:custGeom>
          <a:solidFill>
            <a:schemeClr val="bg1"/>
          </a:solidFill>
          <a:ln w="25400" cap="flat" cmpd="sng">
            <a:noFill/>
            <a:prstDash val="solid"/>
            <a:round/>
            <a:headEnd/>
            <a:tailEnd/>
          </a:ln>
          <a:effectLst>
            <a:outerShdw dist="63500" dir="2700000" algn="tl" rotWithShape="0">
              <a:srgbClr val="000000">
                <a:alpha val="50000"/>
              </a:srgbClr>
            </a:outerShdw>
          </a:effectLst>
        </p:spPr>
        <p:txBody>
          <a:bodyPr anchor="ctr"/>
          <a:lstStyle/>
          <a:p>
            <a:endParaRPr lang="en-US"/>
          </a:p>
        </p:txBody>
      </p:sp>
      <p:sp>
        <p:nvSpPr>
          <p:cNvPr id="5" name="Snip Diagonal Corner Rectangle 7"/>
          <p:cNvSpPr>
            <a:spLocks/>
          </p:cNvSpPr>
          <p:nvPr/>
        </p:nvSpPr>
        <p:spPr bwMode="auto">
          <a:xfrm flipV="1">
            <a:off x="228600" y="228600"/>
            <a:ext cx="8686800" cy="1277938"/>
          </a:xfrm>
          <a:custGeom>
            <a:avLst/>
            <a:gdLst>
              <a:gd name="T0" fmla="*/ 0 w 8686800"/>
              <a:gd name="T1" fmla="*/ 0 h 1277473"/>
              <a:gd name="T2" fmla="*/ 8537668 w 8686800"/>
              <a:gd name="T3" fmla="*/ 0 h 1277473"/>
              <a:gd name="T4" fmla="*/ 8686800 w 8686800"/>
              <a:gd name="T5" fmla="*/ 149132 h 1277473"/>
              <a:gd name="T6" fmla="*/ 8686800 w 8686800"/>
              <a:gd name="T7" fmla="*/ 1277473 h 1277473"/>
              <a:gd name="T8" fmla="*/ 8686800 w 8686800"/>
              <a:gd name="T9" fmla="*/ 1277473 h 1277473"/>
              <a:gd name="T10" fmla="*/ 149132 w 8686800"/>
              <a:gd name="T11" fmla="*/ 1277473 h 1277473"/>
              <a:gd name="T12" fmla="*/ 0 w 8686800"/>
              <a:gd name="T13" fmla="*/ 1128341 h 1277473"/>
              <a:gd name="T14" fmla="*/ 0 w 8686800"/>
              <a:gd name="T15" fmla="*/ 0 h 12774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1277473">
                <a:moveTo>
                  <a:pt x="0" y="0"/>
                </a:moveTo>
                <a:lnTo>
                  <a:pt x="8537668" y="0"/>
                </a:lnTo>
                <a:lnTo>
                  <a:pt x="8686800" y="149132"/>
                </a:lnTo>
                <a:lnTo>
                  <a:pt x="8686800" y="1277473"/>
                </a:lnTo>
                <a:lnTo>
                  <a:pt x="149132" y="1277473"/>
                </a:lnTo>
                <a:lnTo>
                  <a:pt x="0" y="1128341"/>
                </a:lnTo>
                <a:lnTo>
                  <a:pt x="0" y="0"/>
                </a:lnTo>
                <a:close/>
              </a:path>
            </a:pathLst>
          </a:custGeom>
          <a:solidFill>
            <a:schemeClr val="bg1"/>
          </a:solidFill>
          <a:ln w="25400" cap="flat" cmpd="sng">
            <a:noFill/>
            <a:prstDash val="solid"/>
            <a:round/>
            <a:headEnd/>
            <a:tailEnd/>
          </a:ln>
          <a:effectLst>
            <a:outerShdw dist="63500" dir="2700000" algn="tl" rotWithShape="0">
              <a:srgbClr val="000000">
                <a:alpha val="50000"/>
              </a:srgbClr>
            </a:outerShdw>
          </a:effectLst>
        </p:spPr>
        <p:txBody>
          <a:bodyPr anchor="ctr"/>
          <a:lstStyle/>
          <a:p>
            <a:endParaRPr lang="en-US"/>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a:defRPr/>
            </a:lvl1pPr>
          </a:lstStyle>
          <a:p>
            <a:fld id="{DA3DF87A-0373-4147-9C34-CEAA6710E893}" type="datetimeFigureOut">
              <a:rPr lang="en-US"/>
              <a:pPr/>
              <a:t>10/31/2014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3DDCFC2E-5042-478D-A341-2231F5B063A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5" name="Group 14"/>
          <p:cNvGrpSpPr>
            <a:grpSpLocks/>
          </p:cNvGrpSpPr>
          <p:nvPr/>
        </p:nvGrpSpPr>
        <p:grpSpPr bwMode="auto">
          <a:xfrm>
            <a:off x="0" y="3379788"/>
            <a:ext cx="7543800" cy="2603500"/>
            <a:chOff x="-1" y="3379694"/>
            <a:chExt cx="7543801" cy="2604247"/>
          </a:xfrm>
        </p:grpSpPr>
        <p:grpSp>
          <p:nvGrpSpPr>
            <p:cNvPr id="6" name="Group 11"/>
            <p:cNvGrpSpPr>
              <a:grpSpLocks/>
            </p:cNvGrpSpPr>
            <p:nvPr/>
          </p:nvGrpSpPr>
          <p:grpSpPr bwMode="auto">
            <a:xfrm>
              <a:off x="-1" y="3379694"/>
              <a:ext cx="7543801" cy="2604247"/>
              <a:chOff x="-1" y="3379694"/>
              <a:chExt cx="7543801" cy="2604247"/>
            </a:xfrm>
          </p:grpSpPr>
          <p:sp>
            <p:nvSpPr>
              <p:cNvPr id="8" name="Snip Single Corner Rectangle 9"/>
              <p:cNvSpPr>
                <a:spLocks/>
              </p:cNvSpPr>
              <p:nvPr/>
            </p:nvSpPr>
            <p:spPr bwMode="auto">
              <a:xfrm flipV="1">
                <a:off x="-1" y="3393141"/>
                <a:ext cx="7543800" cy="2590800"/>
              </a:xfrm>
              <a:custGeom>
                <a:avLst/>
                <a:gdLst>
                  <a:gd name="T0" fmla="*/ 0 w 7543800"/>
                  <a:gd name="T1" fmla="*/ 0 h 2590800"/>
                  <a:gd name="T2" fmla="*/ 7352625 w 7543800"/>
                  <a:gd name="T3" fmla="*/ 0 h 2590800"/>
                  <a:gd name="T4" fmla="*/ 7543800 w 7543800"/>
                  <a:gd name="T5" fmla="*/ 191175 h 2590800"/>
                  <a:gd name="T6" fmla="*/ 7543800 w 7543800"/>
                  <a:gd name="T7" fmla="*/ 2590800 h 2590800"/>
                  <a:gd name="T8" fmla="*/ 0 w 7543800"/>
                  <a:gd name="T9" fmla="*/ 2590800 h 2590800"/>
                  <a:gd name="T10" fmla="*/ 0 w 7543800"/>
                  <a:gd name="T11" fmla="*/ 0 h 25908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43800" h="2590800">
                    <a:moveTo>
                      <a:pt x="0" y="0"/>
                    </a:moveTo>
                    <a:lnTo>
                      <a:pt x="7352625" y="0"/>
                    </a:lnTo>
                    <a:lnTo>
                      <a:pt x="7543800" y="191175"/>
                    </a:lnTo>
                    <a:lnTo>
                      <a:pt x="7543800" y="2590800"/>
                    </a:lnTo>
                    <a:lnTo>
                      <a:pt x="0" y="2590800"/>
                    </a:lnTo>
                    <a:lnTo>
                      <a:pt x="0" y="0"/>
                    </a:lnTo>
                    <a:close/>
                  </a:path>
                </a:pathLst>
              </a:custGeom>
              <a:solidFill>
                <a:schemeClr val="bg1"/>
              </a:solidFill>
              <a:ln w="25400" cap="flat" cmpd="sng">
                <a:noFill/>
                <a:prstDash val="solid"/>
                <a:round/>
                <a:headEnd/>
                <a:tailEnd/>
              </a:ln>
              <a:effectLst>
                <a:outerShdw dist="63500" dir="2700000" algn="tl" rotWithShape="0">
                  <a:srgbClr val="000000">
                    <a:alpha val="50000"/>
                  </a:srgbClr>
                </a:outerShdw>
              </a:effectLst>
            </p:spPr>
            <p:txBody>
              <a:bodyPr anchor="ctr"/>
              <a:lstStyle/>
              <a:p>
                <a:endParaRPr lang="en-US"/>
              </a:p>
            </p:txBody>
          </p:sp>
          <p:cxnSp>
            <p:nvCxnSpPr>
              <p:cNvPr id="9" name="Straight Connector 8"/>
              <p:cNvCxnSpPr/>
              <p:nvPr/>
            </p:nvCxnSpPr>
            <p:spPr>
              <a:xfrm>
                <a:off x="-1" y="3379694"/>
                <a:ext cx="7543801" cy="158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 name="Teardrop 6"/>
            <p:cNvSpPr/>
            <p:nvPr/>
          </p:nvSpPr>
          <p:spPr>
            <a:xfrm>
              <a:off x="6818313" y="3621063"/>
              <a:ext cx="393700" cy="3954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rtlCol="0">
            <a:normAutofit/>
          </a:bodyPr>
          <a:lstStyle>
            <a:lvl1pPr marL="0" indent="0">
              <a:buNone/>
              <a:defRPr sz="1800"/>
            </a:lvl1pPr>
          </a:lstStyle>
          <a:p>
            <a:pPr lvl="0"/>
            <a:r>
              <a:rPr lang="en-US" noProof="0" dirty="0" smtClean="0"/>
              <a:t>Drag picture to placeholder or click icon to add</a:t>
            </a:r>
            <a:endParaRPr noProof="0" dirty="0"/>
          </a:p>
        </p:txBody>
      </p:sp>
      <p:sp>
        <p:nvSpPr>
          <p:cNvPr id="10" name="Date Placeholder 3"/>
          <p:cNvSpPr>
            <a:spLocks noGrp="1"/>
          </p:cNvSpPr>
          <p:nvPr>
            <p:ph type="dt" sz="half" idx="13"/>
          </p:nvPr>
        </p:nvSpPr>
        <p:spPr>
          <a:xfrm rot="16200000">
            <a:off x="-733424" y="4503737"/>
            <a:ext cx="2057400" cy="365125"/>
          </a:xfrm>
        </p:spPr>
        <p:txBody>
          <a:bodyPr tIns="0" bIns="0" anchor="b"/>
          <a:lstStyle>
            <a:lvl1pPr>
              <a:defRPr sz="1400">
                <a:solidFill>
                  <a:srgbClr val="08182A"/>
                </a:solidFill>
              </a:defRPr>
            </a:lvl1pPr>
          </a:lstStyle>
          <a:p>
            <a:fld id="{2F517A61-8476-4D91-B7DC-7DC9BADEB01D}" type="datetimeFigureOut">
              <a:rPr lang="en-US"/>
              <a:pPr/>
              <a:t>10/31/2014</a:t>
            </a:fld>
            <a:endParaRPr lang="en-US"/>
          </a:p>
        </p:txBody>
      </p:sp>
      <p:sp>
        <p:nvSpPr>
          <p:cNvPr id="11" name="Footer Placeholder 4"/>
          <p:cNvSpPr>
            <a:spLocks noGrp="1"/>
          </p:cNvSpPr>
          <p:nvPr>
            <p:ph type="ftr" sz="quarter" idx="14"/>
          </p:nvPr>
        </p:nvSpPr>
        <p:spPr>
          <a:xfrm rot="16200000">
            <a:off x="-357187" y="4503737"/>
            <a:ext cx="2057400" cy="365125"/>
          </a:xfrm>
        </p:spPr>
        <p:txBody>
          <a:bodyPr tIns="0" bIns="0" anchor="t" anchorCtr="0"/>
          <a:lstStyle>
            <a:lvl1pPr algn="l">
              <a:defRPr b="1" dirty="0">
                <a:solidFill>
                  <a:schemeClr val="bg1">
                    <a:lumMod val="75000"/>
                  </a:schemeClr>
                </a:solidFill>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6"/>
          <p:cNvGrpSpPr>
            <a:grpSpLocks/>
          </p:cNvGrpSpPr>
          <p:nvPr/>
        </p:nvGrpSpPr>
        <p:grpSpPr bwMode="auto">
          <a:xfrm flipH="1">
            <a:off x="1600200" y="2127250"/>
            <a:ext cx="7543800" cy="2603500"/>
            <a:chOff x="-1" y="3379694"/>
            <a:chExt cx="7543801" cy="2604247"/>
          </a:xfrm>
        </p:grpSpPr>
        <p:grpSp>
          <p:nvGrpSpPr>
            <p:cNvPr id="5" name="Group 11"/>
            <p:cNvGrpSpPr>
              <a:grpSpLocks/>
            </p:cNvGrpSpPr>
            <p:nvPr/>
          </p:nvGrpSpPr>
          <p:grpSpPr bwMode="auto">
            <a:xfrm>
              <a:off x="-1" y="3379694"/>
              <a:ext cx="7543801" cy="2604247"/>
              <a:chOff x="-1" y="3379694"/>
              <a:chExt cx="7543801" cy="2604247"/>
            </a:xfrm>
          </p:grpSpPr>
          <p:sp>
            <p:nvSpPr>
              <p:cNvPr id="7" name="Snip Single Corner Rectangle 9"/>
              <p:cNvSpPr>
                <a:spLocks/>
              </p:cNvSpPr>
              <p:nvPr/>
            </p:nvSpPr>
            <p:spPr bwMode="auto">
              <a:xfrm flipV="1">
                <a:off x="-1" y="3393141"/>
                <a:ext cx="7543800" cy="2590800"/>
              </a:xfrm>
              <a:custGeom>
                <a:avLst/>
                <a:gdLst>
                  <a:gd name="T0" fmla="*/ 0 w 7543800"/>
                  <a:gd name="T1" fmla="*/ 0 h 2590800"/>
                  <a:gd name="T2" fmla="*/ 7352625 w 7543800"/>
                  <a:gd name="T3" fmla="*/ 0 h 2590800"/>
                  <a:gd name="T4" fmla="*/ 7543800 w 7543800"/>
                  <a:gd name="T5" fmla="*/ 191175 h 2590800"/>
                  <a:gd name="T6" fmla="*/ 7543800 w 7543800"/>
                  <a:gd name="T7" fmla="*/ 2590800 h 2590800"/>
                  <a:gd name="T8" fmla="*/ 0 w 7543800"/>
                  <a:gd name="T9" fmla="*/ 2590800 h 2590800"/>
                  <a:gd name="T10" fmla="*/ 0 w 7543800"/>
                  <a:gd name="T11" fmla="*/ 0 h 25908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43800" h="2590800">
                    <a:moveTo>
                      <a:pt x="0" y="0"/>
                    </a:moveTo>
                    <a:lnTo>
                      <a:pt x="7352625" y="0"/>
                    </a:lnTo>
                    <a:lnTo>
                      <a:pt x="7543800" y="191175"/>
                    </a:lnTo>
                    <a:lnTo>
                      <a:pt x="7543800" y="2590800"/>
                    </a:lnTo>
                    <a:lnTo>
                      <a:pt x="0" y="2590800"/>
                    </a:lnTo>
                    <a:lnTo>
                      <a:pt x="0" y="0"/>
                    </a:lnTo>
                    <a:close/>
                  </a:path>
                </a:pathLst>
              </a:custGeom>
              <a:solidFill>
                <a:schemeClr val="bg1"/>
              </a:solidFill>
              <a:ln w="25400" cap="flat" cmpd="sng">
                <a:noFill/>
                <a:prstDash val="solid"/>
                <a:round/>
                <a:headEnd/>
                <a:tailEnd/>
              </a:ln>
              <a:effectLst>
                <a:outerShdw dist="63500" dir="2700000" algn="tl" rotWithShape="0">
                  <a:srgbClr val="000000">
                    <a:alpha val="50000"/>
                  </a:srgbClr>
                </a:outerShdw>
              </a:effectLst>
            </p:spPr>
            <p:txBody>
              <a:bodyPr anchor="ctr"/>
              <a:lstStyle/>
              <a:p>
                <a:endParaRPr lang="en-US"/>
              </a:p>
            </p:txBody>
          </p:sp>
          <p:cxnSp>
            <p:nvCxnSpPr>
              <p:cNvPr id="8" name="Straight Connector 7"/>
              <p:cNvCxnSpPr/>
              <p:nvPr/>
            </p:nvCxnSpPr>
            <p:spPr>
              <a:xfrm>
                <a:off x="-1" y="3379694"/>
                <a:ext cx="7543801" cy="158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Teardrop 5"/>
            <p:cNvSpPr/>
            <p:nvPr/>
          </p:nvSpPr>
          <p:spPr>
            <a:xfrm flipH="1">
              <a:off x="228599" y="3621063"/>
              <a:ext cx="393700" cy="395401"/>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1736105" y="2653553"/>
            <a:ext cx="5870448" cy="1472184"/>
          </a:xfrm>
        </p:spPr>
        <p:txBody>
          <a:bodyPr rtlCol="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Footer Placeholder 4"/>
          <p:cNvSpPr>
            <a:spLocks noGrp="1"/>
          </p:cNvSpPr>
          <p:nvPr>
            <p:ph type="ftr" sz="quarter" idx="10"/>
          </p:nvPr>
        </p:nvSpPr>
        <p:spPr>
          <a:xfrm rot="16200000">
            <a:off x="8034338" y="3475037"/>
            <a:ext cx="1828800" cy="365125"/>
          </a:xfrm>
        </p:spPr>
        <p:txBody>
          <a:bodyPr tIns="0" bIns="0" anchor="t" anchorCtr="0"/>
          <a:lstStyle>
            <a:lvl1pPr marL="0" algn="l" defTabSz="914400" rtl="0" eaLnBrk="1" latinLnBrk="0" hangingPunct="1">
              <a:defRPr sz="1100" b="1" kern="1200" dirty="0">
                <a:solidFill>
                  <a:schemeClr val="bg1">
                    <a:lumMod val="75000"/>
                  </a:schemeClr>
                </a:solidFill>
                <a:latin typeface="+mn-lt"/>
                <a:ea typeface="+mn-ea"/>
                <a:cs typeface="+mn-cs"/>
              </a:defRPr>
            </a:lvl1pPr>
          </a:lstStyle>
          <a:p>
            <a:pPr>
              <a:defRPr/>
            </a:pPr>
            <a:endParaRPr lang="en-US"/>
          </a:p>
        </p:txBody>
      </p:sp>
      <p:sp>
        <p:nvSpPr>
          <p:cNvPr id="10" name="Date Placeholder 3"/>
          <p:cNvSpPr>
            <a:spLocks noGrp="1"/>
          </p:cNvSpPr>
          <p:nvPr>
            <p:ph type="dt" sz="half" idx="11"/>
          </p:nvPr>
        </p:nvSpPr>
        <p:spPr>
          <a:xfrm rot="16200000">
            <a:off x="7658101" y="3475037"/>
            <a:ext cx="1828800" cy="365125"/>
          </a:xfrm>
        </p:spPr>
        <p:txBody>
          <a:bodyPr tIns="0" bIns="0" anchor="b"/>
          <a:lstStyle>
            <a:lvl1pPr defTabSz="914400">
              <a:defRPr sz="1400">
                <a:solidFill>
                  <a:srgbClr val="08182A"/>
                </a:solidFill>
              </a:defRPr>
            </a:lvl1pPr>
          </a:lstStyle>
          <a:p>
            <a:fld id="{0BDAC399-4232-4263-94BB-5BBFAF18076E}" type="datetimeFigureOut">
              <a:rPr lang="en-US"/>
              <a:pPr/>
              <a:t>10/31/2014</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nip Diagonal Corner Rectangle 6"/>
          <p:cNvSpPr>
            <a:spLocks/>
          </p:cNvSpPr>
          <p:nvPr/>
        </p:nvSpPr>
        <p:spPr bwMode="auto">
          <a:xfrm flipV="1">
            <a:off x="228600" y="1708150"/>
            <a:ext cx="8686800" cy="4908550"/>
          </a:xfrm>
          <a:custGeom>
            <a:avLst/>
            <a:gdLst>
              <a:gd name="T0" fmla="*/ 0 w 8686800"/>
              <a:gd name="T1" fmla="*/ 0 h 4908176"/>
              <a:gd name="T2" fmla="*/ 8490326 w 8686800"/>
              <a:gd name="T3" fmla="*/ 0 h 4908176"/>
              <a:gd name="T4" fmla="*/ 8686800 w 8686800"/>
              <a:gd name="T5" fmla="*/ 196474 h 4908176"/>
              <a:gd name="T6" fmla="*/ 8686800 w 8686800"/>
              <a:gd name="T7" fmla="*/ 4908176 h 4908176"/>
              <a:gd name="T8" fmla="*/ 8686800 w 8686800"/>
              <a:gd name="T9" fmla="*/ 4908176 h 4908176"/>
              <a:gd name="T10" fmla="*/ 196474 w 8686800"/>
              <a:gd name="T11" fmla="*/ 4908176 h 4908176"/>
              <a:gd name="T12" fmla="*/ 0 w 8686800"/>
              <a:gd name="T13" fmla="*/ 4711702 h 4908176"/>
              <a:gd name="T14" fmla="*/ 0 w 8686800"/>
              <a:gd name="T15" fmla="*/ 0 h 4908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4908176">
                <a:moveTo>
                  <a:pt x="0" y="0"/>
                </a:moveTo>
                <a:lnTo>
                  <a:pt x="8490326" y="0"/>
                </a:lnTo>
                <a:lnTo>
                  <a:pt x="8686800" y="196474"/>
                </a:lnTo>
                <a:lnTo>
                  <a:pt x="8686800" y="4908176"/>
                </a:lnTo>
                <a:lnTo>
                  <a:pt x="196474" y="4908176"/>
                </a:lnTo>
                <a:lnTo>
                  <a:pt x="0" y="4711702"/>
                </a:lnTo>
                <a:lnTo>
                  <a:pt x="0" y="0"/>
                </a:lnTo>
                <a:close/>
              </a:path>
            </a:pathLst>
          </a:custGeom>
          <a:solidFill>
            <a:schemeClr val="bg1"/>
          </a:solidFill>
          <a:ln w="25400" cap="flat" cmpd="sng">
            <a:noFill/>
            <a:prstDash val="solid"/>
            <a:round/>
            <a:headEnd/>
            <a:tailEnd/>
          </a:ln>
          <a:effectLst>
            <a:outerShdw dist="63500" dir="2700000" algn="tl" rotWithShape="0">
              <a:srgbClr val="000000">
                <a:alpha val="50000"/>
              </a:srgbClr>
            </a:outerShdw>
          </a:effectLst>
        </p:spPr>
        <p:txBody>
          <a:bodyPr anchor="ctr"/>
          <a:lstStyle/>
          <a:p>
            <a:endParaRPr lang="en-US"/>
          </a:p>
        </p:txBody>
      </p:sp>
      <p:sp>
        <p:nvSpPr>
          <p:cNvPr id="6" name="Snip Diagonal Corner Rectangle 7"/>
          <p:cNvSpPr>
            <a:spLocks/>
          </p:cNvSpPr>
          <p:nvPr/>
        </p:nvSpPr>
        <p:spPr bwMode="auto">
          <a:xfrm flipV="1">
            <a:off x="228600" y="228600"/>
            <a:ext cx="8686800" cy="1277938"/>
          </a:xfrm>
          <a:custGeom>
            <a:avLst/>
            <a:gdLst>
              <a:gd name="T0" fmla="*/ 0 w 8686800"/>
              <a:gd name="T1" fmla="*/ 0 h 1277473"/>
              <a:gd name="T2" fmla="*/ 8537668 w 8686800"/>
              <a:gd name="T3" fmla="*/ 0 h 1277473"/>
              <a:gd name="T4" fmla="*/ 8686800 w 8686800"/>
              <a:gd name="T5" fmla="*/ 149132 h 1277473"/>
              <a:gd name="T6" fmla="*/ 8686800 w 8686800"/>
              <a:gd name="T7" fmla="*/ 1277473 h 1277473"/>
              <a:gd name="T8" fmla="*/ 8686800 w 8686800"/>
              <a:gd name="T9" fmla="*/ 1277473 h 1277473"/>
              <a:gd name="T10" fmla="*/ 149132 w 8686800"/>
              <a:gd name="T11" fmla="*/ 1277473 h 1277473"/>
              <a:gd name="T12" fmla="*/ 0 w 8686800"/>
              <a:gd name="T13" fmla="*/ 1128341 h 1277473"/>
              <a:gd name="T14" fmla="*/ 0 w 8686800"/>
              <a:gd name="T15" fmla="*/ 0 h 12774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1277473">
                <a:moveTo>
                  <a:pt x="0" y="0"/>
                </a:moveTo>
                <a:lnTo>
                  <a:pt x="8537668" y="0"/>
                </a:lnTo>
                <a:lnTo>
                  <a:pt x="8686800" y="149132"/>
                </a:lnTo>
                <a:lnTo>
                  <a:pt x="8686800" y="1277473"/>
                </a:lnTo>
                <a:lnTo>
                  <a:pt x="149132" y="1277473"/>
                </a:lnTo>
                <a:lnTo>
                  <a:pt x="0" y="1128341"/>
                </a:lnTo>
                <a:lnTo>
                  <a:pt x="0" y="0"/>
                </a:lnTo>
                <a:close/>
              </a:path>
            </a:pathLst>
          </a:custGeom>
          <a:solidFill>
            <a:schemeClr val="bg1"/>
          </a:solidFill>
          <a:ln w="25400" cap="flat" cmpd="sng">
            <a:noFill/>
            <a:prstDash val="solid"/>
            <a:round/>
            <a:headEnd/>
            <a:tailEnd/>
          </a:ln>
          <a:effectLst>
            <a:outerShdw dist="63500" dir="2700000" algn="tl" rotWithShape="0">
              <a:srgbClr val="000000">
                <a:alpha val="50000"/>
              </a:srgbClr>
            </a:outerShdw>
          </a:effectLst>
        </p:spPr>
        <p:txBody>
          <a:bodyPr anchor="ctr"/>
          <a:lstStyle/>
          <a:p>
            <a:endParaRPr lang="en-US"/>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0"/>
          </p:nvPr>
        </p:nvSpPr>
        <p:spPr/>
        <p:txBody>
          <a:bodyPr/>
          <a:lstStyle>
            <a:lvl1pPr>
              <a:defRPr/>
            </a:lvl1pPr>
          </a:lstStyle>
          <a:p>
            <a:fld id="{076358AD-C96E-4EB3-AFD7-0512CDC8BF6A}" type="datetimeFigureOut">
              <a:rPr lang="en-US"/>
              <a:pPr/>
              <a:t>10/31/2014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45FD42B9-31C6-43F3-A808-24629228B7F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nip Diagonal Corner Rectangle 6"/>
          <p:cNvSpPr>
            <a:spLocks/>
          </p:cNvSpPr>
          <p:nvPr/>
        </p:nvSpPr>
        <p:spPr bwMode="auto">
          <a:xfrm flipV="1">
            <a:off x="228600" y="1708150"/>
            <a:ext cx="8686800" cy="4908550"/>
          </a:xfrm>
          <a:custGeom>
            <a:avLst/>
            <a:gdLst>
              <a:gd name="T0" fmla="*/ 0 w 8686800"/>
              <a:gd name="T1" fmla="*/ 0 h 4908176"/>
              <a:gd name="T2" fmla="*/ 8490326 w 8686800"/>
              <a:gd name="T3" fmla="*/ 0 h 4908176"/>
              <a:gd name="T4" fmla="*/ 8686800 w 8686800"/>
              <a:gd name="T5" fmla="*/ 196474 h 4908176"/>
              <a:gd name="T6" fmla="*/ 8686800 w 8686800"/>
              <a:gd name="T7" fmla="*/ 4908176 h 4908176"/>
              <a:gd name="T8" fmla="*/ 8686800 w 8686800"/>
              <a:gd name="T9" fmla="*/ 4908176 h 4908176"/>
              <a:gd name="T10" fmla="*/ 196474 w 8686800"/>
              <a:gd name="T11" fmla="*/ 4908176 h 4908176"/>
              <a:gd name="T12" fmla="*/ 0 w 8686800"/>
              <a:gd name="T13" fmla="*/ 4711702 h 4908176"/>
              <a:gd name="T14" fmla="*/ 0 w 8686800"/>
              <a:gd name="T15" fmla="*/ 0 h 4908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4908176">
                <a:moveTo>
                  <a:pt x="0" y="0"/>
                </a:moveTo>
                <a:lnTo>
                  <a:pt x="8490326" y="0"/>
                </a:lnTo>
                <a:lnTo>
                  <a:pt x="8686800" y="196474"/>
                </a:lnTo>
                <a:lnTo>
                  <a:pt x="8686800" y="4908176"/>
                </a:lnTo>
                <a:lnTo>
                  <a:pt x="196474" y="4908176"/>
                </a:lnTo>
                <a:lnTo>
                  <a:pt x="0" y="4711702"/>
                </a:lnTo>
                <a:lnTo>
                  <a:pt x="0" y="0"/>
                </a:lnTo>
                <a:close/>
              </a:path>
            </a:pathLst>
          </a:custGeom>
          <a:solidFill>
            <a:schemeClr val="bg1"/>
          </a:solidFill>
          <a:ln w="25400" cap="flat" cmpd="sng">
            <a:noFill/>
            <a:prstDash val="solid"/>
            <a:round/>
            <a:headEnd/>
            <a:tailEnd/>
          </a:ln>
          <a:effectLst>
            <a:outerShdw dist="63500" dir="2700000" algn="tl" rotWithShape="0">
              <a:srgbClr val="000000">
                <a:alpha val="50000"/>
              </a:srgbClr>
            </a:outerShdw>
          </a:effectLst>
        </p:spPr>
        <p:txBody>
          <a:bodyPr anchor="ctr"/>
          <a:lstStyle/>
          <a:p>
            <a:endParaRPr lang="en-US"/>
          </a:p>
        </p:txBody>
      </p:sp>
      <p:sp>
        <p:nvSpPr>
          <p:cNvPr id="8" name="Snip Diagonal Corner Rectangle 7"/>
          <p:cNvSpPr>
            <a:spLocks/>
          </p:cNvSpPr>
          <p:nvPr/>
        </p:nvSpPr>
        <p:spPr bwMode="auto">
          <a:xfrm flipV="1">
            <a:off x="228600" y="228600"/>
            <a:ext cx="8686800" cy="1277938"/>
          </a:xfrm>
          <a:custGeom>
            <a:avLst/>
            <a:gdLst>
              <a:gd name="T0" fmla="*/ 0 w 8686800"/>
              <a:gd name="T1" fmla="*/ 0 h 1277473"/>
              <a:gd name="T2" fmla="*/ 8537668 w 8686800"/>
              <a:gd name="T3" fmla="*/ 0 h 1277473"/>
              <a:gd name="T4" fmla="*/ 8686800 w 8686800"/>
              <a:gd name="T5" fmla="*/ 149132 h 1277473"/>
              <a:gd name="T6" fmla="*/ 8686800 w 8686800"/>
              <a:gd name="T7" fmla="*/ 1277473 h 1277473"/>
              <a:gd name="T8" fmla="*/ 8686800 w 8686800"/>
              <a:gd name="T9" fmla="*/ 1277473 h 1277473"/>
              <a:gd name="T10" fmla="*/ 149132 w 8686800"/>
              <a:gd name="T11" fmla="*/ 1277473 h 1277473"/>
              <a:gd name="T12" fmla="*/ 0 w 8686800"/>
              <a:gd name="T13" fmla="*/ 1128341 h 1277473"/>
              <a:gd name="T14" fmla="*/ 0 w 8686800"/>
              <a:gd name="T15" fmla="*/ 0 h 12774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1277473">
                <a:moveTo>
                  <a:pt x="0" y="0"/>
                </a:moveTo>
                <a:lnTo>
                  <a:pt x="8537668" y="0"/>
                </a:lnTo>
                <a:lnTo>
                  <a:pt x="8686800" y="149132"/>
                </a:lnTo>
                <a:lnTo>
                  <a:pt x="8686800" y="1277473"/>
                </a:lnTo>
                <a:lnTo>
                  <a:pt x="149132" y="1277473"/>
                </a:lnTo>
                <a:lnTo>
                  <a:pt x="0" y="1128341"/>
                </a:lnTo>
                <a:lnTo>
                  <a:pt x="0" y="0"/>
                </a:lnTo>
                <a:close/>
              </a:path>
            </a:pathLst>
          </a:custGeom>
          <a:solidFill>
            <a:schemeClr val="bg1"/>
          </a:solidFill>
          <a:ln w="25400" cap="flat" cmpd="sng">
            <a:noFill/>
            <a:prstDash val="solid"/>
            <a:round/>
            <a:headEnd/>
            <a:tailEnd/>
          </a:ln>
          <a:effectLst>
            <a:outerShdw dist="63500" dir="2700000" algn="tl" rotWithShape="0">
              <a:srgbClr val="000000">
                <a:alpha val="50000"/>
              </a:srgbClr>
            </a:outerShdw>
          </a:effectLst>
        </p:spPr>
        <p:txBody>
          <a:bodyPr anchor="ctr"/>
          <a:lstStyle/>
          <a:p>
            <a:endParaRPr lang="en-US"/>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6"/>
          <p:cNvSpPr>
            <a:spLocks noGrp="1"/>
          </p:cNvSpPr>
          <p:nvPr>
            <p:ph type="dt" sz="half" idx="10"/>
          </p:nvPr>
        </p:nvSpPr>
        <p:spPr/>
        <p:txBody>
          <a:bodyPr/>
          <a:lstStyle>
            <a:lvl1pPr>
              <a:defRPr/>
            </a:lvl1pPr>
          </a:lstStyle>
          <a:p>
            <a:fld id="{CFEB3042-7815-4C55-B176-87D7CED1DD75}" type="datetimeFigureOut">
              <a:rPr lang="en-US"/>
              <a:pPr/>
              <a:t>10/31/2014</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fld id="{0BB465D5-6D20-4D51-8128-BF893F7B647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nip Diagonal Corner Rectangle 6"/>
          <p:cNvSpPr>
            <a:spLocks/>
          </p:cNvSpPr>
          <p:nvPr/>
        </p:nvSpPr>
        <p:spPr bwMode="auto">
          <a:xfrm flipV="1">
            <a:off x="228600" y="1708150"/>
            <a:ext cx="8686800" cy="4908550"/>
          </a:xfrm>
          <a:custGeom>
            <a:avLst/>
            <a:gdLst>
              <a:gd name="T0" fmla="*/ 0 w 8686800"/>
              <a:gd name="T1" fmla="*/ 0 h 4908176"/>
              <a:gd name="T2" fmla="*/ 8490326 w 8686800"/>
              <a:gd name="T3" fmla="*/ 0 h 4908176"/>
              <a:gd name="T4" fmla="*/ 8686800 w 8686800"/>
              <a:gd name="T5" fmla="*/ 196474 h 4908176"/>
              <a:gd name="T6" fmla="*/ 8686800 w 8686800"/>
              <a:gd name="T7" fmla="*/ 4908176 h 4908176"/>
              <a:gd name="T8" fmla="*/ 8686800 w 8686800"/>
              <a:gd name="T9" fmla="*/ 4908176 h 4908176"/>
              <a:gd name="T10" fmla="*/ 196474 w 8686800"/>
              <a:gd name="T11" fmla="*/ 4908176 h 4908176"/>
              <a:gd name="T12" fmla="*/ 0 w 8686800"/>
              <a:gd name="T13" fmla="*/ 4711702 h 4908176"/>
              <a:gd name="T14" fmla="*/ 0 w 8686800"/>
              <a:gd name="T15" fmla="*/ 0 h 4908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4908176">
                <a:moveTo>
                  <a:pt x="0" y="0"/>
                </a:moveTo>
                <a:lnTo>
                  <a:pt x="8490326" y="0"/>
                </a:lnTo>
                <a:lnTo>
                  <a:pt x="8686800" y="196474"/>
                </a:lnTo>
                <a:lnTo>
                  <a:pt x="8686800" y="4908176"/>
                </a:lnTo>
                <a:lnTo>
                  <a:pt x="196474" y="4908176"/>
                </a:lnTo>
                <a:lnTo>
                  <a:pt x="0" y="4711702"/>
                </a:lnTo>
                <a:lnTo>
                  <a:pt x="0" y="0"/>
                </a:lnTo>
                <a:close/>
              </a:path>
            </a:pathLst>
          </a:custGeom>
          <a:solidFill>
            <a:schemeClr val="bg1"/>
          </a:solidFill>
          <a:ln w="25400" cap="flat" cmpd="sng">
            <a:noFill/>
            <a:prstDash val="solid"/>
            <a:round/>
            <a:headEnd/>
            <a:tailEnd/>
          </a:ln>
          <a:effectLst>
            <a:outerShdw dist="63500" dir="2700000" algn="tl" rotWithShape="0">
              <a:srgbClr val="000000">
                <a:alpha val="50000"/>
              </a:srgbClr>
            </a:outerShdw>
          </a:effectLst>
        </p:spPr>
        <p:txBody>
          <a:bodyPr anchor="ctr"/>
          <a:lstStyle/>
          <a:p>
            <a:endParaRPr lang="en-US"/>
          </a:p>
        </p:txBody>
      </p:sp>
      <p:sp>
        <p:nvSpPr>
          <p:cNvPr id="4" name="Snip Diagonal Corner Rectangle 7"/>
          <p:cNvSpPr>
            <a:spLocks/>
          </p:cNvSpPr>
          <p:nvPr/>
        </p:nvSpPr>
        <p:spPr bwMode="auto">
          <a:xfrm flipV="1">
            <a:off x="228600" y="228600"/>
            <a:ext cx="8686800" cy="1277938"/>
          </a:xfrm>
          <a:custGeom>
            <a:avLst/>
            <a:gdLst>
              <a:gd name="T0" fmla="*/ 0 w 8686800"/>
              <a:gd name="T1" fmla="*/ 0 h 1277473"/>
              <a:gd name="T2" fmla="*/ 8537668 w 8686800"/>
              <a:gd name="T3" fmla="*/ 0 h 1277473"/>
              <a:gd name="T4" fmla="*/ 8686800 w 8686800"/>
              <a:gd name="T5" fmla="*/ 149132 h 1277473"/>
              <a:gd name="T6" fmla="*/ 8686800 w 8686800"/>
              <a:gd name="T7" fmla="*/ 1277473 h 1277473"/>
              <a:gd name="T8" fmla="*/ 8686800 w 8686800"/>
              <a:gd name="T9" fmla="*/ 1277473 h 1277473"/>
              <a:gd name="T10" fmla="*/ 149132 w 8686800"/>
              <a:gd name="T11" fmla="*/ 1277473 h 1277473"/>
              <a:gd name="T12" fmla="*/ 0 w 8686800"/>
              <a:gd name="T13" fmla="*/ 1128341 h 1277473"/>
              <a:gd name="T14" fmla="*/ 0 w 8686800"/>
              <a:gd name="T15" fmla="*/ 0 h 12774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1277473">
                <a:moveTo>
                  <a:pt x="0" y="0"/>
                </a:moveTo>
                <a:lnTo>
                  <a:pt x="8537668" y="0"/>
                </a:lnTo>
                <a:lnTo>
                  <a:pt x="8686800" y="149132"/>
                </a:lnTo>
                <a:lnTo>
                  <a:pt x="8686800" y="1277473"/>
                </a:lnTo>
                <a:lnTo>
                  <a:pt x="149132" y="1277473"/>
                </a:lnTo>
                <a:lnTo>
                  <a:pt x="0" y="1128341"/>
                </a:lnTo>
                <a:lnTo>
                  <a:pt x="0" y="0"/>
                </a:lnTo>
                <a:close/>
              </a:path>
            </a:pathLst>
          </a:custGeom>
          <a:solidFill>
            <a:schemeClr val="bg1"/>
          </a:solidFill>
          <a:ln w="25400" cap="flat" cmpd="sng">
            <a:noFill/>
            <a:prstDash val="solid"/>
            <a:round/>
            <a:headEnd/>
            <a:tailEnd/>
          </a:ln>
          <a:effectLst>
            <a:outerShdw dist="63500" dir="2700000" algn="tl" rotWithShape="0">
              <a:srgbClr val="000000">
                <a:alpha val="50000"/>
              </a:srgbClr>
            </a:outerShdw>
          </a:effectLst>
        </p:spPr>
        <p:txBody>
          <a:bodyPr anchor="ctr"/>
          <a:lstStyle/>
          <a:p>
            <a:endParaRPr lang="en-US"/>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a:lvl1pPr>
          </a:lstStyle>
          <a:p>
            <a:fld id="{F63E3471-FBE8-42CA-AE8A-1ABF0935EFE0}" type="datetimeFigureOut">
              <a:rPr lang="en-US"/>
              <a:pPr/>
              <a:t>10/31/2014</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fld id="{402D6AC6-C984-42C0-A4AB-7C5C6A2C7A3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nip Diagonal Corner Rectangle 6"/>
          <p:cNvSpPr>
            <a:spLocks/>
          </p:cNvSpPr>
          <p:nvPr/>
        </p:nvSpPr>
        <p:spPr bwMode="auto">
          <a:xfrm flipV="1">
            <a:off x="228600" y="228600"/>
            <a:ext cx="8686800" cy="6388100"/>
          </a:xfrm>
          <a:custGeom>
            <a:avLst/>
            <a:gdLst>
              <a:gd name="T0" fmla="*/ 0 w 8686800"/>
              <a:gd name="T1" fmla="*/ 0 h 6387352"/>
              <a:gd name="T2" fmla="*/ 8525264 w 8686800"/>
              <a:gd name="T3" fmla="*/ 0 h 6387352"/>
              <a:gd name="T4" fmla="*/ 8686800 w 8686800"/>
              <a:gd name="T5" fmla="*/ 161536 h 6387352"/>
              <a:gd name="T6" fmla="*/ 8686800 w 8686800"/>
              <a:gd name="T7" fmla="*/ 6387352 h 6387352"/>
              <a:gd name="T8" fmla="*/ 8686800 w 8686800"/>
              <a:gd name="T9" fmla="*/ 6387352 h 6387352"/>
              <a:gd name="T10" fmla="*/ 161536 w 8686800"/>
              <a:gd name="T11" fmla="*/ 6387352 h 6387352"/>
              <a:gd name="T12" fmla="*/ 0 w 8686800"/>
              <a:gd name="T13" fmla="*/ 6225816 h 6387352"/>
              <a:gd name="T14" fmla="*/ 0 w 8686800"/>
              <a:gd name="T15" fmla="*/ 0 h 63873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6387352">
                <a:moveTo>
                  <a:pt x="0" y="0"/>
                </a:moveTo>
                <a:lnTo>
                  <a:pt x="8525264" y="0"/>
                </a:lnTo>
                <a:lnTo>
                  <a:pt x="8686800" y="161536"/>
                </a:lnTo>
                <a:lnTo>
                  <a:pt x="8686800" y="6387352"/>
                </a:lnTo>
                <a:lnTo>
                  <a:pt x="161536" y="6387352"/>
                </a:lnTo>
                <a:lnTo>
                  <a:pt x="0" y="6225816"/>
                </a:lnTo>
                <a:lnTo>
                  <a:pt x="0" y="0"/>
                </a:lnTo>
                <a:close/>
              </a:path>
            </a:pathLst>
          </a:custGeom>
          <a:solidFill>
            <a:schemeClr val="bg1"/>
          </a:solidFill>
          <a:ln w="25400" cap="flat" cmpd="sng">
            <a:noFill/>
            <a:prstDash val="solid"/>
            <a:round/>
            <a:headEnd/>
            <a:tailEnd/>
          </a:ln>
          <a:effectLst>
            <a:outerShdw dist="63500" dir="2700000" algn="tl" rotWithShape="0">
              <a:srgbClr val="000000">
                <a:alpha val="50000"/>
              </a:srgbClr>
            </a:outerShdw>
          </a:effectLst>
        </p:spPr>
        <p:txBody>
          <a:bodyPr anchor="ctr"/>
          <a:lstStyle/>
          <a:p>
            <a:endParaRPr lang="en-US"/>
          </a:p>
        </p:txBody>
      </p:sp>
      <p:sp>
        <p:nvSpPr>
          <p:cNvPr id="3" name="Date Placeholder 1"/>
          <p:cNvSpPr>
            <a:spLocks noGrp="1"/>
          </p:cNvSpPr>
          <p:nvPr>
            <p:ph type="dt" sz="half" idx="10"/>
          </p:nvPr>
        </p:nvSpPr>
        <p:spPr/>
        <p:txBody>
          <a:bodyPr/>
          <a:lstStyle>
            <a:lvl1pPr>
              <a:defRPr/>
            </a:lvl1pPr>
          </a:lstStyle>
          <a:p>
            <a:fld id="{EA0F5CB7-014E-4324-85FD-528F3D8A8DD5}" type="datetimeFigureOut">
              <a:rPr lang="en-US"/>
              <a:pPr/>
              <a:t>10/31/2014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37E1E3AD-B20D-40E8-BEE9-D25FC6B713F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228600" y="228600"/>
            <a:ext cx="4251325" cy="6388100"/>
            <a:chOff x="228600" y="228600"/>
            <a:chExt cx="4251960" cy="6387352"/>
          </a:xfrm>
        </p:grpSpPr>
        <p:sp>
          <p:nvSpPr>
            <p:cNvPr id="6" name="Snip Diagonal Corner Rectangle 7"/>
            <p:cNvSpPr>
              <a:spLocks/>
            </p:cNvSpPr>
            <p:nvPr/>
          </p:nvSpPr>
          <p:spPr bwMode="auto">
            <a:xfrm flipV="1">
              <a:off x="228600" y="228600"/>
              <a:ext cx="4251960" cy="6387352"/>
            </a:xfrm>
            <a:custGeom>
              <a:avLst/>
              <a:gdLst>
                <a:gd name="T0" fmla="*/ 0 w 4251960"/>
                <a:gd name="T1" fmla="*/ 0 h 6387352"/>
                <a:gd name="T2" fmla="*/ 4090641 w 4251960"/>
                <a:gd name="T3" fmla="*/ 0 h 6387352"/>
                <a:gd name="T4" fmla="*/ 4251960 w 4251960"/>
                <a:gd name="T5" fmla="*/ 161319 h 6387352"/>
                <a:gd name="T6" fmla="*/ 4251960 w 4251960"/>
                <a:gd name="T7" fmla="*/ 6387352 h 6387352"/>
                <a:gd name="T8" fmla="*/ 4251960 w 4251960"/>
                <a:gd name="T9" fmla="*/ 6387352 h 6387352"/>
                <a:gd name="T10" fmla="*/ 161319 w 4251960"/>
                <a:gd name="T11" fmla="*/ 6387352 h 6387352"/>
                <a:gd name="T12" fmla="*/ 0 w 4251960"/>
                <a:gd name="T13" fmla="*/ 6226033 h 6387352"/>
                <a:gd name="T14" fmla="*/ 0 w 4251960"/>
                <a:gd name="T15" fmla="*/ 0 h 63873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51960" h="6387352">
                  <a:moveTo>
                    <a:pt x="0" y="0"/>
                  </a:moveTo>
                  <a:lnTo>
                    <a:pt x="4090641" y="0"/>
                  </a:lnTo>
                  <a:lnTo>
                    <a:pt x="4251960" y="161319"/>
                  </a:lnTo>
                  <a:lnTo>
                    <a:pt x="4251960" y="6387352"/>
                  </a:lnTo>
                  <a:lnTo>
                    <a:pt x="161319" y="6387352"/>
                  </a:lnTo>
                  <a:lnTo>
                    <a:pt x="0" y="6226033"/>
                  </a:lnTo>
                  <a:lnTo>
                    <a:pt x="0" y="0"/>
                  </a:lnTo>
                  <a:close/>
                </a:path>
              </a:pathLst>
            </a:custGeom>
            <a:solidFill>
              <a:schemeClr val="bg1"/>
            </a:solidFill>
            <a:ln w="25400" cap="flat" cmpd="sng">
              <a:noFill/>
              <a:prstDash val="solid"/>
              <a:round/>
              <a:headEnd/>
              <a:tailEnd/>
            </a:ln>
            <a:effectLst>
              <a:outerShdw dist="63500" dir="2700000" algn="tl" rotWithShape="0">
                <a:srgbClr val="000000">
                  <a:alpha val="50000"/>
                </a:srgbClr>
              </a:outerShdw>
            </a:effectLst>
          </p:spPr>
          <p:txBody>
            <a:bodyPr anchor="ctr"/>
            <a:lstStyle/>
            <a:p>
              <a:endParaRPr lang="en-US"/>
            </a:p>
          </p:txBody>
        </p:sp>
        <p:sp>
          <p:nvSpPr>
            <p:cNvPr id="7" name="Teardrop 6"/>
            <p:cNvSpPr>
              <a:spLocks noChangeAspect="1"/>
            </p:cNvSpPr>
            <p:nvPr/>
          </p:nvSpPr>
          <p:spPr>
            <a:xfrm>
              <a:off x="3886746" y="431776"/>
              <a:ext cx="354066" cy="355558"/>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Snip Diagonal Corner Rectangle 9"/>
          <p:cNvSpPr>
            <a:spLocks/>
          </p:cNvSpPr>
          <p:nvPr/>
        </p:nvSpPr>
        <p:spPr bwMode="auto">
          <a:xfrm flipV="1">
            <a:off x="4648200" y="228600"/>
            <a:ext cx="4251325" cy="6388100"/>
          </a:xfrm>
          <a:custGeom>
            <a:avLst/>
            <a:gdLst>
              <a:gd name="T0" fmla="*/ 0 w 4251960"/>
              <a:gd name="T1" fmla="*/ 0 h 6387352"/>
              <a:gd name="T2" fmla="*/ 4090641 w 4251960"/>
              <a:gd name="T3" fmla="*/ 0 h 6387352"/>
              <a:gd name="T4" fmla="*/ 4251960 w 4251960"/>
              <a:gd name="T5" fmla="*/ 161319 h 6387352"/>
              <a:gd name="T6" fmla="*/ 4251960 w 4251960"/>
              <a:gd name="T7" fmla="*/ 6387352 h 6387352"/>
              <a:gd name="T8" fmla="*/ 4251960 w 4251960"/>
              <a:gd name="T9" fmla="*/ 6387352 h 6387352"/>
              <a:gd name="T10" fmla="*/ 161319 w 4251960"/>
              <a:gd name="T11" fmla="*/ 6387352 h 6387352"/>
              <a:gd name="T12" fmla="*/ 0 w 4251960"/>
              <a:gd name="T13" fmla="*/ 6226033 h 6387352"/>
              <a:gd name="T14" fmla="*/ 0 w 4251960"/>
              <a:gd name="T15" fmla="*/ 0 h 63873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51960" h="6387352">
                <a:moveTo>
                  <a:pt x="0" y="0"/>
                </a:moveTo>
                <a:lnTo>
                  <a:pt x="4090641" y="0"/>
                </a:lnTo>
                <a:lnTo>
                  <a:pt x="4251960" y="161319"/>
                </a:lnTo>
                <a:lnTo>
                  <a:pt x="4251960" y="6387352"/>
                </a:lnTo>
                <a:lnTo>
                  <a:pt x="161319" y="6387352"/>
                </a:lnTo>
                <a:lnTo>
                  <a:pt x="0" y="6226033"/>
                </a:lnTo>
                <a:lnTo>
                  <a:pt x="0" y="0"/>
                </a:lnTo>
                <a:close/>
              </a:path>
            </a:pathLst>
          </a:custGeom>
          <a:solidFill>
            <a:schemeClr val="bg1"/>
          </a:solidFill>
          <a:ln w="25400" cap="flat" cmpd="sng">
            <a:noFill/>
            <a:prstDash val="solid"/>
            <a:round/>
            <a:headEnd/>
            <a:tailEnd/>
          </a:ln>
          <a:effectLst>
            <a:outerShdw dist="63500" dir="2700000" algn="tl" rotWithShape="0">
              <a:srgbClr val="000000">
                <a:alpha val="50000"/>
              </a:srgbClr>
            </a:outerShdw>
          </a:effectLst>
        </p:spPr>
        <p:txBody>
          <a:bodyPr anchor="ctr"/>
          <a:lstStyle/>
          <a:p>
            <a:endParaRPr lang="en-US"/>
          </a:p>
        </p:txBody>
      </p:sp>
      <p:sp>
        <p:nvSpPr>
          <p:cNvPr id="2" name="Title 1"/>
          <p:cNvSpPr>
            <a:spLocks noGrp="1"/>
          </p:cNvSpPr>
          <p:nvPr>
            <p:ph type="title"/>
          </p:nvPr>
        </p:nvSpPr>
        <p:spPr>
          <a:xfrm>
            <a:off x="525780" y="2177303"/>
            <a:ext cx="3657600" cy="1162050"/>
          </a:xfrm>
        </p:spPr>
        <p:txBody>
          <a:bodyPr>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a:xfrm>
            <a:off x="762000" y="6297613"/>
            <a:ext cx="1295400" cy="365125"/>
          </a:xfrm>
        </p:spPr>
        <p:txBody>
          <a:bodyPr/>
          <a:lstStyle>
            <a:lvl1pPr>
              <a:defRPr/>
            </a:lvl1pPr>
          </a:lstStyle>
          <a:p>
            <a:fld id="{6A1465ED-DB6A-446E-90D1-3B1841CA855C}" type="datetimeFigureOut">
              <a:rPr lang="en-US"/>
              <a:pPr/>
              <a:t>10/31/2014</a:t>
            </a:fld>
            <a:endParaRPr lang="en-US"/>
          </a:p>
        </p:txBody>
      </p:sp>
      <p:sp>
        <p:nvSpPr>
          <p:cNvPr id="10" name="Footer Placeholder 5"/>
          <p:cNvSpPr>
            <a:spLocks noGrp="1"/>
          </p:cNvSpPr>
          <p:nvPr>
            <p:ph type="ftr" sz="quarter" idx="11"/>
          </p:nvPr>
        </p:nvSpPr>
        <p:spPr>
          <a:xfrm>
            <a:off x="2057400" y="6297613"/>
            <a:ext cx="2339975" cy="365125"/>
          </a:xfrm>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304800" y="6297613"/>
            <a:ext cx="444500" cy="365125"/>
          </a:xfrm>
        </p:spPr>
        <p:txBody>
          <a:bodyPr/>
          <a:lstStyle>
            <a:lvl1pPr algn="l">
              <a:defRPr/>
            </a:lvl1pPr>
          </a:lstStyle>
          <a:p>
            <a:fld id="{F2E6801C-752D-48F3-9D95-77990E50BDE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79463" y="295275"/>
            <a:ext cx="75834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779463" y="1949450"/>
            <a:ext cx="7583487" cy="4006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28600" y="6243638"/>
            <a:ext cx="21336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0A2037"/>
                </a:solidFill>
              </a:defRPr>
            </a:lvl1pPr>
          </a:lstStyle>
          <a:p>
            <a:fld id="{08E4F074-FD45-4319-8A9E-D869A86B3824}" type="datetimeFigureOut">
              <a:rPr lang="en-US"/>
              <a:pPr/>
              <a:t>10/31/2014</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fontAlgn="auto">
              <a:spcBef>
                <a:spcPts val="0"/>
              </a:spcBef>
              <a:spcAft>
                <a:spcPts val="0"/>
              </a:spcAft>
              <a:defRPr sz="1100" b="1" dirty="0">
                <a:solidFill>
                  <a:schemeClr val="bg1">
                    <a:lumMod val="6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wrap="square" lIns="91440" tIns="45720" rIns="91440" bIns="45720" numCol="1" anchor="ctr" anchorCtr="0" compatLnSpc="1">
            <a:prstTxWarp prst="textNoShape">
              <a:avLst/>
            </a:prstTxWarp>
          </a:bodyPr>
          <a:lstStyle>
            <a:lvl1pPr algn="ctr">
              <a:defRPr sz="1100" b="1">
                <a:solidFill>
                  <a:srgbClr val="0A2037"/>
                </a:solidFill>
              </a:defRPr>
            </a:lvl1pPr>
          </a:lstStyle>
          <a:p>
            <a:fld id="{420BB94B-25E8-4ADA-92C3-D619D96059DD}"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41" r:id="rId12"/>
    <p:sldLayoutId id="2147483753" r:id="rId13"/>
    <p:sldLayoutId id="2147483754" r:id="rId14"/>
  </p:sldLayoutIdLst>
  <p:txStyles>
    <p:titleStyle>
      <a:lvl1pPr algn="l" rtl="0" fontAlgn="base">
        <a:spcBef>
          <a:spcPct val="0"/>
        </a:spcBef>
        <a:spcAft>
          <a:spcPct val="0"/>
        </a:spcAft>
        <a:defRPr sz="3800" kern="1200">
          <a:solidFill>
            <a:srgbClr val="FFFFFF"/>
          </a:solidFill>
          <a:latin typeface="+mj-lt"/>
          <a:ea typeface="MS PGothic" pitchFamily="34" charset="-128"/>
          <a:cs typeface="+mj-cs"/>
        </a:defRPr>
      </a:lvl1pPr>
      <a:lvl2pPr algn="l" rtl="0" fontAlgn="base">
        <a:spcBef>
          <a:spcPct val="0"/>
        </a:spcBef>
        <a:spcAft>
          <a:spcPct val="0"/>
        </a:spcAft>
        <a:defRPr sz="3800">
          <a:solidFill>
            <a:srgbClr val="FFFFFF"/>
          </a:solidFill>
          <a:latin typeface="Corbel" pitchFamily="34" charset="0"/>
          <a:ea typeface="MS PGothic" pitchFamily="34" charset="-128"/>
        </a:defRPr>
      </a:lvl2pPr>
      <a:lvl3pPr algn="l" rtl="0" fontAlgn="base">
        <a:spcBef>
          <a:spcPct val="0"/>
        </a:spcBef>
        <a:spcAft>
          <a:spcPct val="0"/>
        </a:spcAft>
        <a:defRPr sz="3800">
          <a:solidFill>
            <a:srgbClr val="FFFFFF"/>
          </a:solidFill>
          <a:latin typeface="Corbel" pitchFamily="34" charset="0"/>
          <a:ea typeface="MS PGothic" pitchFamily="34" charset="-128"/>
        </a:defRPr>
      </a:lvl3pPr>
      <a:lvl4pPr algn="l" rtl="0" fontAlgn="base">
        <a:spcBef>
          <a:spcPct val="0"/>
        </a:spcBef>
        <a:spcAft>
          <a:spcPct val="0"/>
        </a:spcAft>
        <a:defRPr sz="3800">
          <a:solidFill>
            <a:srgbClr val="FFFFFF"/>
          </a:solidFill>
          <a:latin typeface="Corbel" pitchFamily="34" charset="0"/>
          <a:ea typeface="MS PGothic" pitchFamily="34" charset="-128"/>
        </a:defRPr>
      </a:lvl4pPr>
      <a:lvl5pPr algn="l" rtl="0" fontAlgn="base">
        <a:spcBef>
          <a:spcPct val="0"/>
        </a:spcBef>
        <a:spcAft>
          <a:spcPct val="0"/>
        </a:spcAft>
        <a:defRPr sz="3800">
          <a:solidFill>
            <a:srgbClr val="FFFFFF"/>
          </a:solidFill>
          <a:latin typeface="Corbel" pitchFamily="34" charset="0"/>
          <a:ea typeface="MS PGothic" pitchFamily="34" charset="-128"/>
        </a:defRPr>
      </a:lvl5pPr>
      <a:lvl6pPr marL="457200" algn="l" rtl="0" fontAlgn="base">
        <a:spcBef>
          <a:spcPct val="0"/>
        </a:spcBef>
        <a:spcAft>
          <a:spcPct val="0"/>
        </a:spcAft>
        <a:defRPr sz="3800">
          <a:solidFill>
            <a:srgbClr val="FFFFFF"/>
          </a:solidFill>
          <a:latin typeface="Corbel" pitchFamily="34" charset="0"/>
          <a:ea typeface="MS PGothic" pitchFamily="34" charset="-128"/>
        </a:defRPr>
      </a:lvl6pPr>
      <a:lvl7pPr marL="914400" algn="l" rtl="0" fontAlgn="base">
        <a:spcBef>
          <a:spcPct val="0"/>
        </a:spcBef>
        <a:spcAft>
          <a:spcPct val="0"/>
        </a:spcAft>
        <a:defRPr sz="3800">
          <a:solidFill>
            <a:srgbClr val="FFFFFF"/>
          </a:solidFill>
          <a:latin typeface="Corbel" pitchFamily="34" charset="0"/>
          <a:ea typeface="MS PGothic" pitchFamily="34" charset="-128"/>
        </a:defRPr>
      </a:lvl7pPr>
      <a:lvl8pPr marL="1371600" algn="l" rtl="0" fontAlgn="base">
        <a:spcBef>
          <a:spcPct val="0"/>
        </a:spcBef>
        <a:spcAft>
          <a:spcPct val="0"/>
        </a:spcAft>
        <a:defRPr sz="3800">
          <a:solidFill>
            <a:srgbClr val="FFFFFF"/>
          </a:solidFill>
          <a:latin typeface="Corbel" pitchFamily="34" charset="0"/>
          <a:ea typeface="MS PGothic" pitchFamily="34" charset="-128"/>
        </a:defRPr>
      </a:lvl8pPr>
      <a:lvl9pPr marL="1828800" algn="l" rtl="0" fontAlgn="base">
        <a:spcBef>
          <a:spcPct val="0"/>
        </a:spcBef>
        <a:spcAft>
          <a:spcPct val="0"/>
        </a:spcAft>
        <a:defRPr sz="3800">
          <a:solidFill>
            <a:srgbClr val="FFFFFF"/>
          </a:solidFill>
          <a:latin typeface="Corbel" pitchFamily="34" charset="0"/>
          <a:ea typeface="MS PGothic" pitchFamily="34" charset="-128"/>
        </a:defRPr>
      </a:lvl9pPr>
    </p:titleStyle>
    <p:bodyStyle>
      <a:lvl1pPr marL="342900" indent="-342900" algn="l" rtl="0" fontAlgn="base">
        <a:spcBef>
          <a:spcPts val="2000"/>
        </a:spcBef>
        <a:spcAft>
          <a:spcPct val="0"/>
        </a:spcAft>
        <a:buClr>
          <a:schemeClr val="accent1"/>
        </a:buClr>
        <a:buSzPct val="90000"/>
        <a:buFont typeface="Wingdings 2" pitchFamily="18" charset="2"/>
        <a:buChar char=""/>
        <a:defRPr sz="2200" kern="1200">
          <a:solidFill>
            <a:srgbClr val="FFFFFF"/>
          </a:solidFill>
          <a:latin typeface="+mn-lt"/>
          <a:ea typeface="MS PGothic" pitchFamily="34" charset="-128"/>
          <a:cs typeface="+mn-cs"/>
        </a:defRPr>
      </a:lvl1pPr>
      <a:lvl2pPr marL="685800" indent="-336550" algn="l" rtl="0" fontAlgn="base">
        <a:spcBef>
          <a:spcPts val="600"/>
        </a:spcBef>
        <a:spcAft>
          <a:spcPct val="0"/>
        </a:spcAft>
        <a:buClr>
          <a:schemeClr val="accent1"/>
        </a:buClr>
        <a:buSzPct val="90000"/>
        <a:buFont typeface="Wingdings 2" pitchFamily="18" charset="2"/>
        <a:buChar char=""/>
        <a:defRPr sz="2000" kern="1200">
          <a:solidFill>
            <a:srgbClr val="FFFFFF"/>
          </a:solidFill>
          <a:latin typeface="+mn-lt"/>
          <a:ea typeface="MS PGothic" pitchFamily="34" charset="-128"/>
          <a:cs typeface="+mn-cs"/>
        </a:defRPr>
      </a:lvl2pPr>
      <a:lvl3pPr marL="1035050" indent="-349250" algn="l" rtl="0" fontAlgn="base">
        <a:spcBef>
          <a:spcPts val="600"/>
        </a:spcBef>
        <a:spcAft>
          <a:spcPct val="0"/>
        </a:spcAft>
        <a:buClr>
          <a:schemeClr val="accent1"/>
        </a:buClr>
        <a:buSzPct val="90000"/>
        <a:buFont typeface="Wingdings 2" pitchFamily="18" charset="2"/>
        <a:buChar char=""/>
        <a:defRPr kern="1200">
          <a:solidFill>
            <a:srgbClr val="FFFFFF"/>
          </a:solidFill>
          <a:latin typeface="+mn-lt"/>
          <a:ea typeface="MS PGothic" pitchFamily="34" charset="-128"/>
          <a:cs typeface="+mn-cs"/>
        </a:defRPr>
      </a:lvl3pPr>
      <a:lvl4pPr marL="1371600" indent="-336550" algn="l" rtl="0" fontAlgn="base">
        <a:spcBef>
          <a:spcPts val="600"/>
        </a:spcBef>
        <a:spcAft>
          <a:spcPct val="0"/>
        </a:spcAft>
        <a:buClr>
          <a:schemeClr val="accent1"/>
        </a:buClr>
        <a:buSzPct val="90000"/>
        <a:buFont typeface="Wingdings 2" pitchFamily="18" charset="2"/>
        <a:buChar char=""/>
        <a:defRPr kern="1200">
          <a:solidFill>
            <a:srgbClr val="FFFFFF"/>
          </a:solidFill>
          <a:latin typeface="+mn-lt"/>
          <a:ea typeface="MS PGothic" pitchFamily="34" charset="-128"/>
          <a:cs typeface="+mn-cs"/>
        </a:defRPr>
      </a:lvl4pPr>
      <a:lvl5pPr marL="1720850" indent="-349250" algn="l" rtl="0" fontAlgn="base">
        <a:spcBef>
          <a:spcPts val="600"/>
        </a:spcBef>
        <a:spcAft>
          <a:spcPct val="0"/>
        </a:spcAft>
        <a:buClr>
          <a:schemeClr val="accent1"/>
        </a:buClr>
        <a:buSzPct val="90000"/>
        <a:buFont typeface="Wingdings 2" pitchFamily="18" charset="2"/>
        <a:buChar char=""/>
        <a:defRPr kern="1200">
          <a:solidFill>
            <a:srgbClr val="FFFFFF"/>
          </a:solidFill>
          <a:latin typeface="+mn-lt"/>
          <a:ea typeface="MS PGothic" pitchFamily="34" charset="-128"/>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endocrine.org/~/media/endosociety/Files/Publications/Clinical%20Practice%20Guidelines/FINAL-Androgens-in-Men-Standalone.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913" y="3913188"/>
            <a:ext cx="5867400" cy="1470025"/>
          </a:xfrm>
        </p:spPr>
        <p:txBody>
          <a:bodyPr rtlCol="0">
            <a:normAutofit fontScale="90000"/>
          </a:bodyPr>
          <a:lstStyle/>
          <a:p>
            <a:pPr fontAlgn="auto">
              <a:spcAft>
                <a:spcPts val="0"/>
              </a:spcAft>
              <a:defRPr/>
            </a:pPr>
            <a:r>
              <a:rPr lang="en-US" dirty="0" smtClean="0">
                <a:solidFill>
                  <a:schemeClr val="tx1">
                    <a:lumMod val="90000"/>
                    <a:lumOff val="10000"/>
                  </a:schemeClr>
                </a:solidFill>
                <a:latin typeface="Apple Chancery"/>
                <a:ea typeface="+mj-ea"/>
                <a:cs typeface="Apple Chancery"/>
              </a:rPr>
              <a:t>Testosterone Replacement Therapy &amp; Monitoring in HIV Infected Men</a:t>
            </a:r>
            <a:endParaRPr lang="en-US" dirty="0">
              <a:solidFill>
                <a:schemeClr val="tx1">
                  <a:lumMod val="90000"/>
                  <a:lumOff val="10000"/>
                </a:schemeClr>
              </a:solidFill>
              <a:latin typeface="Apple Chancery"/>
              <a:ea typeface="+mj-ea"/>
              <a:cs typeface="Apple Chancery"/>
            </a:endParaRPr>
          </a:p>
        </p:txBody>
      </p:sp>
      <p:sp>
        <p:nvSpPr>
          <p:cNvPr id="15362" name="Subtitle 2"/>
          <p:cNvSpPr>
            <a:spLocks noGrp="1"/>
          </p:cNvSpPr>
          <p:nvPr>
            <p:ph type="subTitle" idx="1"/>
          </p:nvPr>
        </p:nvSpPr>
        <p:spPr>
          <a:xfrm>
            <a:off x="1371600" y="5397500"/>
            <a:ext cx="5867400" cy="573088"/>
          </a:xfrm>
        </p:spPr>
        <p:txBody>
          <a:bodyPr/>
          <a:lstStyle/>
          <a:p>
            <a:r>
              <a:rPr lang="en-US" smtClean="0">
                <a:solidFill>
                  <a:srgbClr val="FFFFFF"/>
                </a:solidFill>
              </a:rPr>
              <a:t>Adam B. Murphy, MD, MBA, MSCI</a:t>
            </a:r>
          </a:p>
          <a:p>
            <a:r>
              <a:rPr lang="en-US" smtClean="0">
                <a:solidFill>
                  <a:srgbClr val="FFFFFF"/>
                </a:solidFill>
              </a:rPr>
              <a:t>October 29,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4"/>
          <p:cNvSpPr>
            <a:spLocks noGrp="1"/>
          </p:cNvSpPr>
          <p:nvPr>
            <p:ph type="title"/>
          </p:nvPr>
        </p:nvSpPr>
        <p:spPr/>
        <p:txBody>
          <a:bodyPr/>
          <a:lstStyle/>
          <a:p>
            <a:r>
              <a:rPr lang="en-US" smtClean="0"/>
              <a:t>If testosterone deficient…</a:t>
            </a:r>
          </a:p>
        </p:txBody>
      </p:sp>
      <p:sp>
        <p:nvSpPr>
          <p:cNvPr id="3" name="Content Placeholder 2"/>
          <p:cNvSpPr>
            <a:spLocks noGrp="1"/>
          </p:cNvSpPr>
          <p:nvPr>
            <p:ph idx="1"/>
          </p:nvPr>
        </p:nvSpPr>
        <p:spPr/>
        <p:txBody>
          <a:bodyPr rtlCol="0">
            <a:normAutofit lnSpcReduction="10000"/>
          </a:bodyPr>
          <a:lstStyle/>
          <a:p>
            <a:pPr fontAlgn="auto">
              <a:lnSpc>
                <a:spcPct val="90000"/>
              </a:lnSpc>
              <a:spcAft>
                <a:spcPts val="0"/>
              </a:spcAft>
              <a:buClr>
                <a:srgbClr val="FFFFFF"/>
              </a:buClr>
              <a:buFont typeface="Wingdings" pitchFamily="2" charset="2"/>
              <a:buChar char="q"/>
              <a:defRPr/>
            </a:pPr>
            <a:endParaRPr lang="en-US" dirty="0" smtClean="0">
              <a:solidFill>
                <a:schemeClr val="tx1">
                  <a:lumMod val="90000"/>
                  <a:lumOff val="10000"/>
                </a:schemeClr>
              </a:solidFill>
              <a:latin typeface="Arial Narrow" pitchFamily="34" charset="0"/>
              <a:ea typeface="+mn-ea"/>
            </a:endParaRPr>
          </a:p>
          <a:p>
            <a:pPr marL="0" indent="0" fontAlgn="auto">
              <a:lnSpc>
                <a:spcPct val="90000"/>
              </a:lnSpc>
              <a:spcAft>
                <a:spcPts val="0"/>
              </a:spcAft>
              <a:buClr>
                <a:srgbClr val="FFFFFF"/>
              </a:buClr>
              <a:buFont typeface="Wingdings 2" pitchFamily="18" charset="2"/>
              <a:buNone/>
              <a:defRPr/>
            </a:pPr>
            <a:r>
              <a:rPr lang="en-US" b="1" u="sng" dirty="0" smtClean="0">
                <a:solidFill>
                  <a:schemeClr val="tx1">
                    <a:lumMod val="90000"/>
                    <a:lumOff val="10000"/>
                  </a:schemeClr>
                </a:solidFill>
                <a:latin typeface="Arial Narrow" pitchFamily="34" charset="0"/>
                <a:ea typeface="+mn-ea"/>
              </a:rPr>
              <a:t>Primary vs. Secondary</a:t>
            </a:r>
            <a:endParaRPr lang="en-US" b="1" u="sng" dirty="0">
              <a:solidFill>
                <a:schemeClr val="tx1">
                  <a:lumMod val="90000"/>
                  <a:lumOff val="10000"/>
                </a:schemeClr>
              </a:solidFill>
              <a:latin typeface="Arial Narrow" pitchFamily="34" charset="0"/>
              <a:ea typeface="+mn-ea"/>
            </a:endParaRPr>
          </a:p>
          <a:p>
            <a:pPr fontAlgn="auto">
              <a:lnSpc>
                <a:spcPct val="90000"/>
              </a:lnSpc>
              <a:spcAft>
                <a:spcPts val="0"/>
              </a:spcAft>
              <a:buClr>
                <a:srgbClr val="FFFFFF"/>
              </a:buClr>
              <a:buFont typeface="Wingdings" pitchFamily="2" charset="2"/>
              <a:buChar char="q"/>
              <a:defRPr/>
            </a:pPr>
            <a:r>
              <a:rPr lang="en-US" dirty="0" smtClean="0">
                <a:solidFill>
                  <a:schemeClr val="tx1">
                    <a:lumMod val="90000"/>
                    <a:lumOff val="10000"/>
                  </a:schemeClr>
                </a:solidFill>
                <a:latin typeface="Arial Narrow" pitchFamily="34" charset="0"/>
                <a:ea typeface="+mn-ea"/>
              </a:rPr>
              <a:t>If </a:t>
            </a:r>
            <a:r>
              <a:rPr lang="en-US" dirty="0">
                <a:solidFill>
                  <a:schemeClr val="tx1">
                    <a:lumMod val="90000"/>
                    <a:lumOff val="10000"/>
                  </a:schemeClr>
                </a:solidFill>
                <a:latin typeface="Arial Narrow" pitchFamily="34" charset="0"/>
                <a:ea typeface="+mn-ea"/>
              </a:rPr>
              <a:t>deficient check LH and FSH </a:t>
            </a:r>
            <a:endParaRPr lang="en-US" dirty="0" smtClean="0">
              <a:solidFill>
                <a:schemeClr val="tx1">
                  <a:lumMod val="90000"/>
                  <a:lumOff val="10000"/>
                </a:schemeClr>
              </a:solidFill>
              <a:latin typeface="Arial Narrow" pitchFamily="34" charset="0"/>
              <a:ea typeface="+mn-ea"/>
            </a:endParaRPr>
          </a:p>
          <a:p>
            <a:pPr fontAlgn="auto">
              <a:lnSpc>
                <a:spcPct val="90000"/>
              </a:lnSpc>
              <a:spcAft>
                <a:spcPts val="0"/>
              </a:spcAft>
              <a:buClr>
                <a:srgbClr val="FFFFFF"/>
              </a:buClr>
              <a:buFont typeface="Wingdings" pitchFamily="2" charset="2"/>
              <a:buChar char="q"/>
              <a:defRPr/>
            </a:pPr>
            <a:r>
              <a:rPr lang="en-US" dirty="0" smtClean="0">
                <a:solidFill>
                  <a:schemeClr val="tx1">
                    <a:lumMod val="90000"/>
                    <a:lumOff val="10000"/>
                  </a:schemeClr>
                </a:solidFill>
                <a:latin typeface="Arial Narrow" pitchFamily="34" charset="0"/>
                <a:ea typeface="+mn-ea"/>
              </a:rPr>
              <a:t>If high</a:t>
            </a:r>
            <a:r>
              <a:rPr lang="en-US" dirty="0" smtClean="0">
                <a:solidFill>
                  <a:schemeClr val="tx1">
                    <a:lumMod val="90000"/>
                    <a:lumOff val="10000"/>
                  </a:schemeClr>
                </a:solidFill>
                <a:latin typeface="Arial Narrow" pitchFamily="34" charset="0"/>
                <a:ea typeface="+mn-ea"/>
                <a:sym typeface="Wingdings"/>
              </a:rPr>
              <a:t> Primary TD</a:t>
            </a:r>
          </a:p>
          <a:p>
            <a:pPr lvl="1" fontAlgn="auto">
              <a:lnSpc>
                <a:spcPct val="90000"/>
              </a:lnSpc>
              <a:spcAft>
                <a:spcPts val="0"/>
              </a:spcAft>
              <a:buClr>
                <a:srgbClr val="FFFFFF"/>
              </a:buClr>
              <a:buFont typeface="Wingdings" pitchFamily="2" charset="2"/>
              <a:buChar char="q"/>
              <a:defRPr/>
            </a:pPr>
            <a:r>
              <a:rPr lang="en-US" dirty="0" smtClean="0">
                <a:solidFill>
                  <a:schemeClr val="tx1">
                    <a:lumMod val="90000"/>
                    <a:lumOff val="10000"/>
                  </a:schemeClr>
                </a:solidFill>
                <a:latin typeface="Arial Narrow" pitchFamily="34" charset="0"/>
                <a:ea typeface="+mn-ea"/>
                <a:sym typeface="Wingdings"/>
              </a:rPr>
              <a:t>Check: Karyotype</a:t>
            </a:r>
          </a:p>
          <a:p>
            <a:pPr fontAlgn="auto">
              <a:lnSpc>
                <a:spcPct val="90000"/>
              </a:lnSpc>
              <a:spcAft>
                <a:spcPts val="0"/>
              </a:spcAft>
              <a:buClr>
                <a:srgbClr val="FFFFFF"/>
              </a:buClr>
              <a:buFont typeface="Wingdings" pitchFamily="2" charset="2"/>
              <a:buChar char="q"/>
              <a:defRPr/>
            </a:pPr>
            <a:r>
              <a:rPr lang="en-US" dirty="0" smtClean="0">
                <a:solidFill>
                  <a:schemeClr val="tx1">
                    <a:lumMod val="90000"/>
                    <a:lumOff val="10000"/>
                  </a:schemeClr>
                </a:solidFill>
                <a:latin typeface="Arial Narrow" pitchFamily="34" charset="0"/>
                <a:ea typeface="+mn-ea"/>
                <a:sym typeface="Wingdings"/>
              </a:rPr>
              <a:t>If low to normal  Secondary TD</a:t>
            </a:r>
          </a:p>
          <a:p>
            <a:pPr lvl="1" fontAlgn="auto">
              <a:lnSpc>
                <a:spcPct val="90000"/>
              </a:lnSpc>
              <a:spcAft>
                <a:spcPts val="0"/>
              </a:spcAft>
              <a:buClr>
                <a:srgbClr val="FFFFFF"/>
              </a:buClr>
              <a:buFont typeface="Wingdings" pitchFamily="2" charset="2"/>
              <a:buChar char="q"/>
              <a:defRPr/>
            </a:pPr>
            <a:r>
              <a:rPr lang="en-US" dirty="0" smtClean="0">
                <a:solidFill>
                  <a:schemeClr val="tx1">
                    <a:lumMod val="90000"/>
                    <a:lumOff val="10000"/>
                  </a:schemeClr>
                </a:solidFill>
                <a:latin typeface="Arial Narrow" pitchFamily="34" charset="0"/>
                <a:ea typeface="+mn-ea"/>
              </a:rPr>
              <a:t>Prolactin</a:t>
            </a:r>
            <a:r>
              <a:rPr lang="en-US" dirty="0">
                <a:solidFill>
                  <a:schemeClr val="tx1">
                    <a:lumMod val="90000"/>
                    <a:lumOff val="10000"/>
                  </a:schemeClr>
                </a:solidFill>
                <a:latin typeface="Arial Narrow" pitchFamily="34" charset="0"/>
                <a:ea typeface="+mn-ea"/>
              </a:rPr>
              <a:t>, Iron </a:t>
            </a:r>
            <a:r>
              <a:rPr lang="en-US" dirty="0" smtClean="0">
                <a:solidFill>
                  <a:schemeClr val="tx1">
                    <a:lumMod val="90000"/>
                    <a:lumOff val="10000"/>
                  </a:schemeClr>
                </a:solidFill>
                <a:latin typeface="Arial Narrow" pitchFamily="34" charset="0"/>
                <a:ea typeface="+mn-ea"/>
              </a:rPr>
              <a:t>Saturation</a:t>
            </a:r>
            <a:r>
              <a:rPr lang="en-US" dirty="0">
                <a:solidFill>
                  <a:schemeClr val="tx1">
                    <a:lumMod val="90000"/>
                    <a:lumOff val="10000"/>
                  </a:schemeClr>
                </a:solidFill>
                <a:latin typeface="Arial Narrow" pitchFamily="34" charset="0"/>
                <a:ea typeface="+mn-ea"/>
              </a:rPr>
              <a:t>, pituitary function tests and MRI sella turcica to evaluate for secondary hypogonadism </a:t>
            </a:r>
            <a:endParaRPr lang="en-US" dirty="0" smtClean="0">
              <a:solidFill>
                <a:schemeClr val="tx1">
                  <a:lumMod val="90000"/>
                  <a:lumOff val="10000"/>
                </a:schemeClr>
              </a:solidFill>
              <a:latin typeface="Arial Narrow" pitchFamily="34" charset="0"/>
              <a:ea typeface="+mn-ea"/>
            </a:endParaRPr>
          </a:p>
          <a:p>
            <a:pPr fontAlgn="auto">
              <a:lnSpc>
                <a:spcPct val="90000"/>
              </a:lnSpc>
              <a:spcAft>
                <a:spcPts val="0"/>
              </a:spcAft>
              <a:buClr>
                <a:srgbClr val="FFFFFF"/>
              </a:buClr>
              <a:buFont typeface="Wingdings" pitchFamily="2" charset="2"/>
              <a:buChar char="q"/>
              <a:defRPr/>
            </a:pPr>
            <a:r>
              <a:rPr lang="en-US" dirty="0">
                <a:solidFill>
                  <a:schemeClr val="tx1">
                    <a:lumMod val="90000"/>
                    <a:lumOff val="10000"/>
                  </a:schemeClr>
                </a:solidFill>
                <a:latin typeface="Arial Narrow" pitchFamily="34" charset="0"/>
                <a:ea typeface="+mn-ea"/>
              </a:rPr>
              <a:t>R</a:t>
            </a:r>
            <a:r>
              <a:rPr lang="en-US" dirty="0" smtClean="0">
                <a:solidFill>
                  <a:schemeClr val="tx1">
                    <a:lumMod val="90000"/>
                    <a:lumOff val="10000"/>
                  </a:schemeClr>
                </a:solidFill>
                <a:latin typeface="Arial Narrow" pitchFamily="34" charset="0"/>
                <a:ea typeface="+mn-ea"/>
              </a:rPr>
              <a:t>efer </a:t>
            </a:r>
            <a:r>
              <a:rPr lang="en-US" dirty="0">
                <a:solidFill>
                  <a:schemeClr val="tx1">
                    <a:lumMod val="90000"/>
                    <a:lumOff val="10000"/>
                  </a:schemeClr>
                </a:solidFill>
                <a:latin typeface="Arial Narrow" pitchFamily="34" charset="0"/>
                <a:ea typeface="+mn-ea"/>
              </a:rPr>
              <a:t>to </a:t>
            </a:r>
            <a:r>
              <a:rPr lang="en-US" dirty="0" smtClean="0">
                <a:solidFill>
                  <a:schemeClr val="tx1">
                    <a:lumMod val="90000"/>
                    <a:lumOff val="10000"/>
                  </a:schemeClr>
                </a:solidFill>
                <a:latin typeface="Arial Narrow" pitchFamily="34" charset="0"/>
                <a:ea typeface="+mn-ea"/>
              </a:rPr>
              <a:t>Endocrinology if abnormal otherwise treat</a:t>
            </a:r>
            <a:endParaRPr lang="en-US" dirty="0">
              <a:solidFill>
                <a:schemeClr val="tx1">
                  <a:lumMod val="90000"/>
                  <a:lumOff val="10000"/>
                </a:schemeClr>
              </a:solidFill>
              <a:latin typeface="Arial Narrow" pitchFamily="34" charset="0"/>
              <a:ea typeface="+mn-ea"/>
            </a:endParaRPr>
          </a:p>
          <a:p>
            <a:pPr fontAlgn="auto">
              <a:spcAft>
                <a:spcPts val="0"/>
              </a:spcAft>
              <a:defRPr/>
            </a:pPr>
            <a:endParaRPr lang="en-US" dirty="0">
              <a:solidFill>
                <a:schemeClr val="tx1">
                  <a:lumMod val="90000"/>
                  <a:lumOff val="10000"/>
                </a:schemeClr>
              </a:solidFill>
              <a:ea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Primary Testicular Failure</a:t>
            </a:r>
          </a:p>
        </p:txBody>
      </p:sp>
      <p:sp>
        <p:nvSpPr>
          <p:cNvPr id="25602" name="Content Placeholder 2"/>
          <p:cNvSpPr>
            <a:spLocks noGrp="1"/>
          </p:cNvSpPr>
          <p:nvPr>
            <p:ph idx="1"/>
          </p:nvPr>
        </p:nvSpPr>
        <p:spPr/>
        <p:txBody>
          <a:bodyPr/>
          <a:lstStyle/>
          <a:p>
            <a:r>
              <a:rPr lang="en-US" smtClean="0"/>
              <a:t>Testicular exam &lt; 6ml</a:t>
            </a:r>
          </a:p>
          <a:p>
            <a:r>
              <a:rPr lang="en-US" smtClean="0"/>
              <a:t>Karyotype for Klinefelter syndrome</a:t>
            </a:r>
          </a:p>
          <a:p>
            <a:r>
              <a:rPr lang="en-US" smtClean="0"/>
              <a:t>DXA (BMD)</a:t>
            </a:r>
          </a:p>
          <a:p>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Do not start in men with…</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defRPr/>
            </a:pPr>
            <a:r>
              <a:rPr lang="en-US" dirty="0" smtClean="0">
                <a:solidFill>
                  <a:schemeClr val="tx1">
                    <a:lumMod val="90000"/>
                    <a:lumOff val="10000"/>
                  </a:schemeClr>
                </a:solidFill>
                <a:ea typeface="+mn-ea"/>
              </a:rPr>
              <a:t>Breast or Prostate cancer</a:t>
            </a:r>
          </a:p>
          <a:p>
            <a:pPr fontAlgn="auto">
              <a:spcAft>
                <a:spcPts val="0"/>
              </a:spcAft>
              <a:defRPr/>
            </a:pPr>
            <a:r>
              <a:rPr lang="en-US" dirty="0" smtClean="0">
                <a:solidFill>
                  <a:schemeClr val="tx1">
                    <a:lumMod val="90000"/>
                    <a:lumOff val="10000"/>
                  </a:schemeClr>
                </a:solidFill>
                <a:ea typeface="+mn-ea"/>
              </a:rPr>
              <a:t>Abnormal rectal exam or PSA</a:t>
            </a:r>
          </a:p>
          <a:p>
            <a:pPr fontAlgn="auto">
              <a:spcAft>
                <a:spcPts val="0"/>
              </a:spcAft>
              <a:defRPr/>
            </a:pPr>
            <a:r>
              <a:rPr lang="en-US" dirty="0" smtClean="0">
                <a:solidFill>
                  <a:schemeClr val="tx1">
                    <a:lumMod val="90000"/>
                    <a:lumOff val="10000"/>
                  </a:schemeClr>
                </a:solidFill>
                <a:ea typeface="+mn-ea"/>
              </a:rPr>
              <a:t>Hematocrit &gt; 50%</a:t>
            </a:r>
          </a:p>
          <a:p>
            <a:pPr fontAlgn="auto">
              <a:spcAft>
                <a:spcPts val="0"/>
              </a:spcAft>
              <a:defRPr/>
            </a:pPr>
            <a:r>
              <a:rPr lang="en-US" dirty="0" smtClean="0">
                <a:solidFill>
                  <a:schemeClr val="tx1">
                    <a:lumMod val="90000"/>
                    <a:lumOff val="10000"/>
                  </a:schemeClr>
                </a:solidFill>
                <a:ea typeface="+mn-ea"/>
              </a:rPr>
              <a:t>Severe sleep apnea (untreated)</a:t>
            </a:r>
          </a:p>
          <a:p>
            <a:pPr fontAlgn="auto">
              <a:spcAft>
                <a:spcPts val="0"/>
              </a:spcAft>
              <a:defRPr/>
            </a:pPr>
            <a:r>
              <a:rPr lang="en-US" dirty="0" smtClean="0">
                <a:solidFill>
                  <a:schemeClr val="tx1">
                    <a:lumMod val="90000"/>
                    <a:lumOff val="10000"/>
                  </a:schemeClr>
                </a:solidFill>
                <a:ea typeface="+mn-ea"/>
              </a:rPr>
              <a:t>Severe LUTS (&gt;19 IPSS)</a:t>
            </a:r>
          </a:p>
          <a:p>
            <a:pPr fontAlgn="auto">
              <a:spcAft>
                <a:spcPts val="0"/>
              </a:spcAft>
              <a:defRPr/>
            </a:pPr>
            <a:r>
              <a:rPr lang="en-US" dirty="0" smtClean="0">
                <a:solidFill>
                  <a:schemeClr val="tx1">
                    <a:lumMod val="90000"/>
                    <a:lumOff val="10000"/>
                  </a:schemeClr>
                </a:solidFill>
                <a:ea typeface="+mn-ea"/>
              </a:rPr>
              <a:t>Poorly controlled heart failure</a:t>
            </a:r>
          </a:p>
          <a:p>
            <a:pPr fontAlgn="auto">
              <a:spcAft>
                <a:spcPts val="0"/>
              </a:spcAft>
              <a:defRPr/>
            </a:pPr>
            <a:r>
              <a:rPr lang="en-US" dirty="0" smtClean="0">
                <a:solidFill>
                  <a:schemeClr val="tx1">
                    <a:lumMod val="90000"/>
                    <a:lumOff val="10000"/>
                  </a:schemeClr>
                </a:solidFill>
                <a:ea typeface="+mn-ea"/>
              </a:rPr>
              <a:t>AAs &amp; men with Fam History and PSA &gt;3ng/ml should be referred to urologists first</a:t>
            </a:r>
          </a:p>
          <a:p>
            <a:pPr fontAlgn="auto">
              <a:spcAft>
                <a:spcPts val="0"/>
              </a:spcAft>
              <a:defRPr/>
            </a:pPr>
            <a:endParaRPr lang="en-US" dirty="0">
              <a:solidFill>
                <a:schemeClr val="tx1">
                  <a:lumMod val="90000"/>
                  <a:lumOff val="10000"/>
                </a:schemeClr>
              </a:solidFill>
              <a:ea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Treatment</a:t>
            </a:r>
          </a:p>
        </p:txBody>
      </p:sp>
      <p:sp>
        <p:nvSpPr>
          <p:cNvPr id="27650" name="Content Placeholder 2"/>
          <p:cNvSpPr>
            <a:spLocks noGrp="1"/>
          </p:cNvSpPr>
          <p:nvPr>
            <p:ph idx="1"/>
          </p:nvPr>
        </p:nvSpPr>
        <p:spPr/>
        <p:txBody>
          <a:bodyPr/>
          <a:lstStyle/>
          <a:p>
            <a:r>
              <a:rPr lang="en-US" smtClean="0"/>
              <a:t>Aim for mid-normal range 400-700ng/ml</a:t>
            </a:r>
          </a:p>
          <a:p>
            <a:r>
              <a:rPr lang="en-US" smtClean="0"/>
              <a:t> high &amp; low levels predispose to side effects, residual symptoms, likely PCa and cardiovascular disease</a:t>
            </a:r>
          </a:p>
          <a:p>
            <a:r>
              <a:rPr lang="en-US" smtClean="0"/>
              <a:t> Need to be monitored (varies by treatment type)</a:t>
            </a:r>
          </a:p>
          <a:p>
            <a:r>
              <a:rPr lang="en-US" smtClean="0"/>
              <a:t>PSA at baseline and at 3-6 months, then per guidelines</a:t>
            </a:r>
          </a:p>
          <a:p>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Prostate Cancer</a:t>
            </a:r>
          </a:p>
        </p:txBody>
      </p:sp>
      <p:sp>
        <p:nvSpPr>
          <p:cNvPr id="28674" name="Content Placeholder 2"/>
          <p:cNvSpPr>
            <a:spLocks noGrp="1"/>
          </p:cNvSpPr>
          <p:nvPr>
            <p:ph idx="1"/>
          </p:nvPr>
        </p:nvSpPr>
        <p:spPr/>
        <p:txBody>
          <a:bodyPr/>
          <a:lstStyle/>
          <a:p>
            <a:r>
              <a:rPr lang="en-US" smtClean="0"/>
              <a:t>Can give TRT if clinically localized prostate cancer post prostatectomy with stable PSA for 2 years.</a:t>
            </a:r>
          </a:p>
          <a:p>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779463" y="295275"/>
            <a:ext cx="7583487" cy="1143000"/>
          </a:xfrm>
        </p:spPr>
        <p:txBody>
          <a:bodyPr/>
          <a:lstStyle/>
          <a:p>
            <a:r>
              <a:rPr lang="en-US" sz="2000" smtClean="0"/>
              <a:t>Testosterone replacement therapy among HIV-infected men in the CFAR Network of Integrated Clinical Systems (CNICS). AIDS. Accepted.</a:t>
            </a:r>
          </a:p>
        </p:txBody>
      </p:sp>
      <p:sp>
        <p:nvSpPr>
          <p:cNvPr id="29698" name="Text Placeholder 4"/>
          <p:cNvSpPr>
            <a:spLocks noGrp="1"/>
          </p:cNvSpPr>
          <p:nvPr>
            <p:ph type="body" idx="1"/>
          </p:nvPr>
        </p:nvSpPr>
        <p:spPr>
          <a:xfrm>
            <a:off x="4705350" y="1879600"/>
            <a:ext cx="3657600" cy="868363"/>
          </a:xfrm>
        </p:spPr>
        <p:txBody>
          <a:bodyPr/>
          <a:lstStyle/>
          <a:p>
            <a:r>
              <a:rPr lang="en-US" smtClean="0"/>
              <a:t>CONCISE COMMUNICATION</a:t>
            </a:r>
          </a:p>
        </p:txBody>
      </p:sp>
      <p:pic>
        <p:nvPicPr>
          <p:cNvPr id="29699" name="Content Placeholder 6" descr="Screen Shot 2014-10-26 at 2.07.09 PM.png"/>
          <p:cNvPicPr>
            <a:picLocks noGrp="1" noChangeAspect="1"/>
          </p:cNvPicPr>
          <p:nvPr>
            <p:ph sz="half" idx="2"/>
          </p:nvPr>
        </p:nvPicPr>
        <p:blipFill>
          <a:blip r:embed="rId2"/>
          <a:srcRect l="-298"/>
          <a:stretch>
            <a:fillRect/>
          </a:stretch>
        </p:blipFill>
        <p:spPr>
          <a:xfrm>
            <a:off x="574675" y="1879600"/>
            <a:ext cx="3090863" cy="4198938"/>
          </a:xfrm>
        </p:spPr>
      </p:pic>
      <p:sp>
        <p:nvSpPr>
          <p:cNvPr id="6" name="Content Placeholder 5"/>
          <p:cNvSpPr>
            <a:spLocks noGrp="1"/>
          </p:cNvSpPr>
          <p:nvPr>
            <p:ph sz="quarter" idx="4"/>
          </p:nvPr>
        </p:nvSpPr>
        <p:spPr>
          <a:xfrm>
            <a:off x="4705350" y="2743200"/>
            <a:ext cx="3657600" cy="3213100"/>
          </a:xfrm>
        </p:spPr>
        <p:txBody>
          <a:bodyPr rtlCol="0">
            <a:normAutofit fontScale="92500" lnSpcReduction="10000"/>
          </a:bodyPr>
          <a:lstStyle/>
          <a:p>
            <a:pPr fontAlgn="auto">
              <a:spcAft>
                <a:spcPts val="0"/>
              </a:spcAft>
              <a:defRPr/>
            </a:pPr>
            <a:r>
              <a:rPr lang="en-US" dirty="0" smtClean="0">
                <a:solidFill>
                  <a:schemeClr val="tx1">
                    <a:lumMod val="90000"/>
                    <a:lumOff val="10000"/>
                  </a:schemeClr>
                </a:solidFill>
                <a:ea typeface="+mn-ea"/>
              </a:rPr>
              <a:t>HIV </a:t>
            </a:r>
          </a:p>
          <a:p>
            <a:pPr fontAlgn="auto">
              <a:spcAft>
                <a:spcPts val="0"/>
              </a:spcAft>
              <a:defRPr/>
            </a:pPr>
            <a:r>
              <a:rPr lang="en-US" dirty="0" smtClean="0">
                <a:solidFill>
                  <a:schemeClr val="tx1">
                    <a:lumMod val="90000"/>
                    <a:lumOff val="10000"/>
                  </a:schemeClr>
                </a:solidFill>
                <a:ea typeface="+mn-ea"/>
              </a:rPr>
              <a:t>Testosterone</a:t>
            </a:r>
          </a:p>
          <a:p>
            <a:pPr fontAlgn="auto">
              <a:spcAft>
                <a:spcPts val="0"/>
              </a:spcAft>
              <a:defRPr/>
            </a:pPr>
            <a:r>
              <a:rPr lang="en-US" dirty="0" smtClean="0">
                <a:solidFill>
                  <a:schemeClr val="tx1">
                    <a:lumMod val="90000"/>
                    <a:lumOff val="10000"/>
                  </a:schemeClr>
                </a:solidFill>
                <a:ea typeface="+mn-ea"/>
              </a:rPr>
              <a:t>Hypogonadism </a:t>
            </a:r>
          </a:p>
          <a:p>
            <a:pPr fontAlgn="auto">
              <a:spcAft>
                <a:spcPts val="0"/>
              </a:spcAft>
              <a:defRPr/>
            </a:pPr>
            <a:r>
              <a:rPr lang="en-US" dirty="0" smtClean="0">
                <a:solidFill>
                  <a:schemeClr val="tx1">
                    <a:lumMod val="90000"/>
                    <a:lumOff val="10000"/>
                  </a:schemeClr>
                </a:solidFill>
                <a:ea typeface="+mn-ea"/>
              </a:rPr>
              <a:t>Men's Health</a:t>
            </a:r>
            <a:endParaRPr lang="en-US" dirty="0">
              <a:solidFill>
                <a:schemeClr val="tx1">
                  <a:lumMod val="90000"/>
                  <a:lumOff val="10000"/>
                </a:schemeClr>
              </a:solidFill>
              <a:ea typeface="+mn-ea"/>
            </a:endParaRPr>
          </a:p>
          <a:p>
            <a:pPr fontAlgn="auto">
              <a:spcAft>
                <a:spcPts val="0"/>
              </a:spcAft>
              <a:defRPr/>
            </a:pPr>
            <a:r>
              <a:rPr lang="en-US" dirty="0" smtClean="0">
                <a:solidFill>
                  <a:schemeClr val="tx1">
                    <a:lumMod val="90000"/>
                    <a:lumOff val="10000"/>
                  </a:schemeClr>
                </a:solidFill>
                <a:ea typeface="+mn-ea"/>
              </a:rPr>
              <a:t>Patient Monitoring</a:t>
            </a:r>
          </a:p>
          <a:p>
            <a:pPr fontAlgn="auto">
              <a:spcAft>
                <a:spcPts val="0"/>
              </a:spcAft>
              <a:defRPr/>
            </a:pPr>
            <a:r>
              <a:rPr lang="en-US" dirty="0" smtClean="0">
                <a:solidFill>
                  <a:schemeClr val="tx1">
                    <a:lumMod val="90000"/>
                    <a:lumOff val="10000"/>
                  </a:schemeClr>
                </a:solidFill>
                <a:ea typeface="+mn-ea"/>
              </a:rPr>
              <a:t>Testosterone Replacement Therapy (TRT)</a:t>
            </a:r>
            <a:endParaRPr lang="en-US" dirty="0">
              <a:solidFill>
                <a:schemeClr val="tx1">
                  <a:lumMod val="90000"/>
                  <a:lumOff val="10000"/>
                </a:schemeClr>
              </a:solidFill>
              <a:ea typeface="+mn-ea"/>
            </a:endParaRPr>
          </a:p>
        </p:txBody>
      </p:sp>
      <p:sp>
        <p:nvSpPr>
          <p:cNvPr id="29701" name="TextBox 7"/>
          <p:cNvSpPr txBox="1">
            <a:spLocks noChangeArrowheads="1"/>
          </p:cNvSpPr>
          <p:nvPr/>
        </p:nvSpPr>
        <p:spPr bwMode="auto">
          <a:xfrm>
            <a:off x="4765675" y="6097588"/>
            <a:ext cx="4067175" cy="369887"/>
          </a:xfrm>
          <a:prstGeom prst="rect">
            <a:avLst/>
          </a:prstGeom>
          <a:noFill/>
          <a:ln w="9525">
            <a:noFill/>
            <a:miter lim="800000"/>
            <a:headEnd/>
            <a:tailEnd/>
          </a:ln>
        </p:spPr>
        <p:txBody>
          <a:bodyPr wrap="none">
            <a:spAutoFit/>
          </a:bodyPr>
          <a:lstStyle/>
          <a:p>
            <a:r>
              <a:rPr lang="en-US" b="1" i="1"/>
              <a:t>Authors declare no conflicts of interest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Objectives</a:t>
            </a:r>
          </a:p>
        </p:txBody>
      </p:sp>
      <p:sp>
        <p:nvSpPr>
          <p:cNvPr id="30722" name="Content Placeholder 2"/>
          <p:cNvSpPr>
            <a:spLocks noGrp="1"/>
          </p:cNvSpPr>
          <p:nvPr>
            <p:ph idx="1"/>
          </p:nvPr>
        </p:nvSpPr>
        <p:spPr/>
        <p:txBody>
          <a:bodyPr/>
          <a:lstStyle/>
          <a:p>
            <a:r>
              <a:rPr lang="en-US" smtClean="0"/>
              <a:t>The objectives of this study were to determine:</a:t>
            </a:r>
          </a:p>
          <a:p>
            <a:pPr lvl="1"/>
            <a:r>
              <a:rPr lang="en-US" smtClean="0"/>
              <a:t> the rate of testosterone replacement therapy (TRT) initiation</a:t>
            </a:r>
          </a:p>
          <a:p>
            <a:pPr lvl="1"/>
            <a:r>
              <a:rPr lang="en-US" smtClean="0"/>
              <a:t> TRT predictors </a:t>
            </a:r>
          </a:p>
          <a:p>
            <a:pPr lvl="1"/>
            <a:r>
              <a:rPr lang="en-US" smtClean="0"/>
              <a:t>patterns of monitoring in HIV-infected men.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smtClean="0">
                <a:latin typeface="Arial" pitchFamily="34" charset="0"/>
              </a:rPr>
              <a:t>Study Design</a:t>
            </a:r>
          </a:p>
        </p:txBody>
      </p:sp>
      <p:sp>
        <p:nvSpPr>
          <p:cNvPr id="31747" name="Rectangle 3"/>
          <p:cNvSpPr>
            <a:spLocks noGrp="1" noChangeArrowheads="1"/>
          </p:cNvSpPr>
          <p:nvPr>
            <p:ph idx="1"/>
          </p:nvPr>
        </p:nvSpPr>
        <p:spPr/>
        <p:txBody>
          <a:bodyPr rtlCol="0">
            <a:normAutofit fontScale="92500" lnSpcReduction="10000"/>
          </a:bodyPr>
          <a:lstStyle/>
          <a:p>
            <a:pPr fontAlgn="auto">
              <a:spcAft>
                <a:spcPts val="0"/>
              </a:spcAft>
              <a:defRPr/>
            </a:pPr>
            <a:r>
              <a:rPr lang="en-US" dirty="0" smtClean="0">
                <a:solidFill>
                  <a:schemeClr val="tx1">
                    <a:lumMod val="90000"/>
                    <a:lumOff val="10000"/>
                  </a:schemeClr>
                </a:solidFill>
                <a:latin typeface="Arial" charset="0"/>
                <a:ea typeface="+mn-ea"/>
              </a:rPr>
              <a:t>Multi-Site Cohort Study</a:t>
            </a:r>
            <a:endParaRPr lang="en-US" dirty="0">
              <a:solidFill>
                <a:schemeClr val="tx1">
                  <a:lumMod val="90000"/>
                  <a:lumOff val="10000"/>
                </a:schemeClr>
              </a:solidFill>
              <a:latin typeface="Arial" charset="0"/>
              <a:ea typeface="+mn-ea"/>
            </a:endParaRPr>
          </a:p>
          <a:p>
            <a:pPr fontAlgn="auto">
              <a:spcAft>
                <a:spcPts val="0"/>
              </a:spcAft>
              <a:defRPr/>
            </a:pPr>
            <a:r>
              <a:rPr lang="en-US" dirty="0" smtClean="0">
                <a:solidFill>
                  <a:schemeClr val="tx1">
                    <a:lumMod val="90000"/>
                    <a:lumOff val="10000"/>
                  </a:schemeClr>
                </a:solidFill>
                <a:latin typeface="Arial" charset="0"/>
                <a:ea typeface="+mn-ea"/>
              </a:rPr>
              <a:t>HIV + Men </a:t>
            </a:r>
            <a:r>
              <a:rPr lang="en-US" dirty="0">
                <a:solidFill>
                  <a:schemeClr val="tx1">
                    <a:lumMod val="90000"/>
                    <a:lumOff val="10000"/>
                  </a:schemeClr>
                </a:solidFill>
                <a:latin typeface="Arial" charset="0"/>
                <a:ea typeface="+mn-ea"/>
              </a:rPr>
              <a:t>age </a:t>
            </a:r>
            <a:r>
              <a:rPr lang="en-US" dirty="0" smtClean="0">
                <a:solidFill>
                  <a:schemeClr val="tx1">
                    <a:lumMod val="90000"/>
                    <a:lumOff val="10000"/>
                  </a:schemeClr>
                </a:solidFill>
                <a:latin typeface="Arial" charset="0"/>
                <a:ea typeface="+mn-ea"/>
              </a:rPr>
              <a:t>&gt; 18 followed in 1 of 7 CNICS sites from 1996-2011.</a:t>
            </a:r>
          </a:p>
          <a:p>
            <a:pPr fontAlgn="auto">
              <a:spcAft>
                <a:spcPts val="0"/>
              </a:spcAft>
              <a:defRPr/>
            </a:pPr>
            <a:r>
              <a:rPr lang="en-US" dirty="0" smtClean="0">
                <a:solidFill>
                  <a:schemeClr val="tx1"/>
                </a:solidFill>
                <a:latin typeface="Arial" charset="0"/>
                <a:ea typeface="+mn-ea"/>
              </a:rPr>
              <a:t>Serum testosterone levels, sociodemographic, lab, clinical and medication data, BMI, smoking, alcohol use, and race/ethnicity.</a:t>
            </a:r>
          </a:p>
          <a:p>
            <a:pPr fontAlgn="auto">
              <a:spcAft>
                <a:spcPts val="0"/>
              </a:spcAft>
              <a:defRPr/>
            </a:pPr>
            <a:r>
              <a:rPr lang="en-US" dirty="0" smtClean="0">
                <a:solidFill>
                  <a:schemeClr val="tx1"/>
                </a:solidFill>
                <a:latin typeface="Arial" charset="0"/>
                <a:ea typeface="+mn-ea"/>
              </a:rPr>
              <a:t>Excluded men already taking TRT or within 30 days of cohort entry or unknown initiation date</a:t>
            </a:r>
          </a:p>
          <a:p>
            <a:pPr fontAlgn="auto">
              <a:spcAft>
                <a:spcPts val="0"/>
              </a:spcAft>
              <a:defRPr/>
            </a:pPr>
            <a:r>
              <a:rPr lang="en-US" dirty="0" smtClean="0">
                <a:solidFill>
                  <a:schemeClr val="tx1"/>
                </a:solidFill>
                <a:latin typeface="Arial" charset="0"/>
                <a:ea typeface="+mn-ea"/>
              </a:rPr>
              <a:t>Medication, chart abstraction, EMRs and pharmacy data for initiation dates.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Study Design 2</a:t>
            </a:r>
          </a:p>
        </p:txBody>
      </p:sp>
      <p:sp>
        <p:nvSpPr>
          <p:cNvPr id="32770" name="Content Placeholder 2"/>
          <p:cNvSpPr>
            <a:spLocks noGrp="1"/>
          </p:cNvSpPr>
          <p:nvPr>
            <p:ph idx="1"/>
          </p:nvPr>
        </p:nvSpPr>
        <p:spPr/>
        <p:txBody>
          <a:bodyPr/>
          <a:lstStyle/>
          <a:p>
            <a:r>
              <a:rPr lang="en-US" smtClean="0">
                <a:latin typeface="Arial" pitchFamily="34" charset="0"/>
              </a:rPr>
              <a:t>TD = total testosterone &lt; 300ng/dl[3]</a:t>
            </a:r>
          </a:p>
          <a:p>
            <a:pPr lvl="1"/>
            <a:r>
              <a:rPr lang="en-US" smtClean="0">
                <a:latin typeface="Arial" pitchFamily="34" charset="0"/>
              </a:rPr>
              <a:t>free testosterone deficiency overlapped total testosterone</a:t>
            </a:r>
          </a:p>
          <a:p>
            <a:r>
              <a:rPr lang="en-US" smtClean="0"/>
              <a:t>We calculated TRT initiation rate as number of TRT initiation events per person-years (py) of follow-up time from cohort entry to initial TRT date, loss to follow-up, or death.</a:t>
            </a:r>
            <a:endParaRPr lang="en-US" smtClean="0">
              <a:solidFill>
                <a:srgbClr val="FF0000"/>
              </a:solidFill>
              <a:latin typeface="Arial" pitchFamily="34" charset="0"/>
            </a:endParaRPr>
          </a:p>
          <a:p>
            <a:r>
              <a:rPr lang="en-US" smtClean="0"/>
              <a:t>TRT initiation predictors with univariable and multivariable Cox regression.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141288" y="0"/>
            <a:ext cx="8545512" cy="1431925"/>
          </a:xfrm>
        </p:spPr>
        <p:txBody>
          <a:bodyPr/>
          <a:lstStyle/>
          <a:p>
            <a:r>
              <a:rPr lang="en-US" smtClean="0"/>
              <a:t>Results: Testosterone Supplementation</a:t>
            </a:r>
          </a:p>
        </p:txBody>
      </p:sp>
      <p:sp>
        <p:nvSpPr>
          <p:cNvPr id="33794" name="Content Placeholder 2"/>
          <p:cNvSpPr>
            <a:spLocks noGrp="1"/>
          </p:cNvSpPr>
          <p:nvPr>
            <p:ph idx="1"/>
          </p:nvPr>
        </p:nvSpPr>
        <p:spPr>
          <a:xfrm>
            <a:off x="457200" y="1601788"/>
            <a:ext cx="8229600" cy="4206875"/>
          </a:xfrm>
        </p:spPr>
        <p:txBody>
          <a:bodyPr/>
          <a:lstStyle/>
          <a:p>
            <a:r>
              <a:rPr lang="en-US" smtClean="0"/>
              <a:t>14,454 men without evidence of TRT prior to CNICS entry with 75,173 py of follow-up time. </a:t>
            </a:r>
          </a:p>
          <a:p>
            <a:r>
              <a:rPr lang="en-US" smtClean="0"/>
              <a:t>TRT was initiated in 1,482 (10%) men at a median age of 44 (IQR 38-51) years. </a:t>
            </a:r>
          </a:p>
          <a:p>
            <a:r>
              <a:rPr lang="en-US" smtClean="0"/>
              <a:t>The median time between cohort enrollment and TRT initiation was 868 days (IQR 280-1,907). </a:t>
            </a:r>
          </a:p>
          <a:p>
            <a:r>
              <a:rPr lang="en-US" smtClean="0"/>
              <a:t>Of the 1584 incident medications, 624 (39%) were intramuscular, 503 (32%) were transdermal, 1 (0.1%) was oral, and 456 (29%) were unspecified.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Acknowledgement</a:t>
            </a:r>
          </a:p>
        </p:txBody>
      </p:sp>
      <p:sp>
        <p:nvSpPr>
          <p:cNvPr id="16386" name="Content Placeholder 2"/>
          <p:cNvSpPr>
            <a:spLocks noGrp="1"/>
          </p:cNvSpPr>
          <p:nvPr>
            <p:ph idx="1"/>
          </p:nvPr>
        </p:nvSpPr>
        <p:spPr/>
        <p:txBody>
          <a:bodyPr/>
          <a:lstStyle/>
          <a:p>
            <a:r>
              <a:rPr lang="en-US" smtClean="0"/>
              <a:t>Ramona Bhatia MD (HIV Research Fellow, First Author)</a:t>
            </a:r>
          </a:p>
          <a:p>
            <a:r>
              <a:rPr lang="en-US" smtClean="0"/>
              <a:t>Chad Achenbach MD (HIV Researcher, senior author)</a:t>
            </a:r>
          </a:p>
          <a:p>
            <a:r>
              <a:rPr lang="en-US" smtClean="0"/>
              <a:t>James L. Raper, Gabriel Chamie, Mari M. Kitahata, Daniel R. Drozd, Kenneth Mayer, Sonia Napravnik, Richard Moore</a:t>
            </a:r>
          </a:p>
          <a:p>
            <a:r>
              <a:rPr lang="en-US" smtClean="0"/>
              <a:t>the Centers for AIDS Research (CFAR) Network of Integrated Clinical Systems (CNICS)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t>Results: TRT initiation</a:t>
            </a:r>
          </a:p>
        </p:txBody>
      </p:sp>
      <p:sp>
        <p:nvSpPr>
          <p:cNvPr id="34818" name="Content Placeholder 2"/>
          <p:cNvSpPr>
            <a:spLocks noGrp="1"/>
          </p:cNvSpPr>
          <p:nvPr>
            <p:ph idx="1"/>
          </p:nvPr>
        </p:nvSpPr>
        <p:spPr/>
        <p:txBody>
          <a:bodyPr/>
          <a:lstStyle/>
          <a:p>
            <a:r>
              <a:rPr lang="en-US" smtClean="0"/>
              <a:t>We calculated a TRT initiation rate of 19.7/1,000 py (95% CI 18.7-20.7). </a:t>
            </a:r>
          </a:p>
          <a:p>
            <a:r>
              <a:rPr lang="en-US" smtClean="0"/>
              <a:t>Higher rates of TRT initiation were associated with:</a:t>
            </a:r>
          </a:p>
          <a:p>
            <a:pPr lvl="1"/>
            <a:r>
              <a:rPr lang="en-US" smtClean="0"/>
              <a:t> age≥35y, White race, MSM (HIV risk factor), diagnosis of AIDS wasting, protease inhibitor (PI)-based ART, nadir CD4+ T-lymphocyte cell count (CD4)≤200 cells/mm</a:t>
            </a:r>
            <a:r>
              <a:rPr lang="en-US" baseline="30000" smtClean="0"/>
              <a:t>3</a:t>
            </a:r>
            <a:r>
              <a:rPr lang="en-US" smtClean="0"/>
              <a:t>, non-smoking, and absence of alcohol abuse.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Multivariate Predictors</a:t>
            </a:r>
          </a:p>
        </p:txBody>
      </p:sp>
      <p:sp>
        <p:nvSpPr>
          <p:cNvPr id="5" name="Content Placeholder 4"/>
          <p:cNvSpPr>
            <a:spLocks noGrp="1"/>
          </p:cNvSpPr>
          <p:nvPr>
            <p:ph idx="1"/>
          </p:nvPr>
        </p:nvSpPr>
        <p:spPr>
          <a:xfrm>
            <a:off x="247650" y="1762125"/>
            <a:ext cx="8413750" cy="4694238"/>
          </a:xfrm>
        </p:spPr>
        <p:txBody>
          <a:bodyPr rtlCol="0">
            <a:normAutofit fontScale="92500"/>
          </a:bodyPr>
          <a:lstStyle/>
          <a:p>
            <a:pPr fontAlgn="auto">
              <a:spcAft>
                <a:spcPts val="0"/>
              </a:spcAft>
              <a:defRPr/>
            </a:pPr>
            <a:r>
              <a:rPr lang="en-US" dirty="0" smtClean="0">
                <a:solidFill>
                  <a:schemeClr val="tx1">
                    <a:lumMod val="90000"/>
                    <a:lumOff val="10000"/>
                  </a:schemeClr>
                </a:solidFill>
                <a:ea typeface="+mn-ea"/>
              </a:rPr>
              <a:t>Age &lt; 34  (HR 1.00)</a:t>
            </a:r>
          </a:p>
          <a:p>
            <a:pPr lvl="1" fontAlgn="auto">
              <a:spcAft>
                <a:spcPts val="0"/>
              </a:spcAft>
              <a:defRPr/>
            </a:pPr>
            <a:r>
              <a:rPr lang="en-US" dirty="0" smtClean="0">
                <a:solidFill>
                  <a:schemeClr val="tx1">
                    <a:lumMod val="90000"/>
                    <a:lumOff val="10000"/>
                  </a:schemeClr>
                </a:solidFill>
                <a:ea typeface="+mn-ea"/>
              </a:rPr>
              <a:t>Age 35- 50 (HR 1.58, CI 1.37-1.83)</a:t>
            </a:r>
          </a:p>
          <a:p>
            <a:pPr lvl="1" fontAlgn="auto">
              <a:spcAft>
                <a:spcPts val="0"/>
              </a:spcAft>
              <a:defRPr/>
            </a:pPr>
            <a:r>
              <a:rPr lang="en-US" dirty="0" smtClean="0">
                <a:solidFill>
                  <a:schemeClr val="tx1">
                    <a:lumMod val="90000"/>
                    <a:lumOff val="10000"/>
                  </a:schemeClr>
                </a:solidFill>
                <a:ea typeface="+mn-ea"/>
              </a:rPr>
              <a:t>Age &gt; 50 (HR 1.82, CI 1.48-2.24)</a:t>
            </a:r>
          </a:p>
          <a:p>
            <a:pPr fontAlgn="auto">
              <a:spcAft>
                <a:spcPts val="0"/>
              </a:spcAft>
              <a:defRPr/>
            </a:pPr>
            <a:r>
              <a:rPr lang="en-US" dirty="0" smtClean="0">
                <a:solidFill>
                  <a:schemeClr val="tx1">
                    <a:lumMod val="90000"/>
                    <a:lumOff val="10000"/>
                  </a:schemeClr>
                </a:solidFill>
                <a:ea typeface="+mn-ea"/>
              </a:rPr>
              <a:t>White Race (HR 1.72, CI </a:t>
            </a:r>
            <a:r>
              <a:rPr lang="en-US" dirty="0">
                <a:solidFill>
                  <a:schemeClr val="tx1">
                    <a:lumMod val="90000"/>
                    <a:lumOff val="10000"/>
                  </a:schemeClr>
                </a:solidFill>
                <a:ea typeface="+mn-ea"/>
              </a:rPr>
              <a:t>1.51-</a:t>
            </a:r>
            <a:r>
              <a:rPr lang="en-US" dirty="0" smtClean="0">
                <a:solidFill>
                  <a:schemeClr val="tx1">
                    <a:lumMod val="90000"/>
                    <a:lumOff val="10000"/>
                  </a:schemeClr>
                </a:solidFill>
                <a:ea typeface="+mn-ea"/>
              </a:rPr>
              <a:t>1.96)</a:t>
            </a:r>
          </a:p>
          <a:p>
            <a:pPr fontAlgn="auto">
              <a:spcAft>
                <a:spcPts val="0"/>
              </a:spcAft>
              <a:defRPr/>
            </a:pPr>
            <a:r>
              <a:rPr lang="en-US" dirty="0" smtClean="0">
                <a:solidFill>
                  <a:schemeClr val="tx1">
                    <a:lumMod val="90000"/>
                    <a:lumOff val="10000"/>
                  </a:schemeClr>
                </a:solidFill>
                <a:ea typeface="+mn-ea"/>
              </a:rPr>
              <a:t>AIDS Wasting (HR 2.07, CI </a:t>
            </a:r>
            <a:r>
              <a:rPr lang="en-US" dirty="0">
                <a:solidFill>
                  <a:schemeClr val="tx1">
                    <a:lumMod val="90000"/>
                    <a:lumOff val="10000"/>
                  </a:schemeClr>
                </a:solidFill>
                <a:ea typeface="+mn-ea"/>
              </a:rPr>
              <a:t>1.64-</a:t>
            </a:r>
            <a:r>
              <a:rPr lang="en-US" dirty="0" smtClean="0">
                <a:solidFill>
                  <a:schemeClr val="tx1">
                    <a:lumMod val="90000"/>
                    <a:lumOff val="10000"/>
                  </a:schemeClr>
                </a:solidFill>
                <a:ea typeface="+mn-ea"/>
              </a:rPr>
              <a:t>2.60)</a:t>
            </a:r>
          </a:p>
          <a:p>
            <a:pPr fontAlgn="auto">
              <a:spcAft>
                <a:spcPts val="0"/>
              </a:spcAft>
              <a:defRPr/>
            </a:pPr>
            <a:r>
              <a:rPr lang="en-US" dirty="0" smtClean="0">
                <a:solidFill>
                  <a:schemeClr val="tx1">
                    <a:lumMod val="90000"/>
                    <a:lumOff val="10000"/>
                  </a:schemeClr>
                </a:solidFill>
                <a:ea typeface="+mn-ea"/>
              </a:rPr>
              <a:t>Nadir CD4 &lt; 200 cells/mm</a:t>
            </a:r>
            <a:r>
              <a:rPr lang="en-US" baseline="30000" dirty="0" smtClean="0">
                <a:solidFill>
                  <a:schemeClr val="tx1">
                    <a:lumMod val="90000"/>
                    <a:lumOff val="10000"/>
                  </a:schemeClr>
                </a:solidFill>
                <a:ea typeface="+mn-ea"/>
              </a:rPr>
              <a:t>3 </a:t>
            </a:r>
            <a:r>
              <a:rPr lang="en-US" dirty="0" smtClean="0">
                <a:solidFill>
                  <a:schemeClr val="tx1">
                    <a:lumMod val="90000"/>
                    <a:lumOff val="10000"/>
                  </a:schemeClr>
                </a:solidFill>
                <a:ea typeface="+mn-ea"/>
              </a:rPr>
              <a:t>(HR 1.23, CI </a:t>
            </a:r>
            <a:r>
              <a:rPr lang="en-US" dirty="0">
                <a:solidFill>
                  <a:schemeClr val="tx1">
                    <a:lumMod val="90000"/>
                    <a:lumOff val="10000"/>
                  </a:schemeClr>
                </a:solidFill>
                <a:ea typeface="+mn-ea"/>
              </a:rPr>
              <a:t>1.02-</a:t>
            </a:r>
            <a:r>
              <a:rPr lang="en-US" dirty="0" smtClean="0">
                <a:solidFill>
                  <a:schemeClr val="tx1">
                    <a:lumMod val="90000"/>
                    <a:lumOff val="10000"/>
                  </a:schemeClr>
                </a:solidFill>
                <a:ea typeface="+mn-ea"/>
              </a:rPr>
              <a:t>1.49)</a:t>
            </a:r>
            <a:endParaRPr lang="en-US" baseline="30000" dirty="0" smtClean="0">
              <a:solidFill>
                <a:schemeClr val="tx1">
                  <a:lumMod val="90000"/>
                  <a:lumOff val="10000"/>
                </a:schemeClr>
              </a:solidFill>
              <a:ea typeface="+mn-ea"/>
            </a:endParaRPr>
          </a:p>
          <a:p>
            <a:pPr fontAlgn="auto">
              <a:spcAft>
                <a:spcPts val="0"/>
              </a:spcAft>
              <a:defRPr/>
            </a:pPr>
            <a:r>
              <a:rPr lang="en-US" dirty="0" smtClean="0">
                <a:solidFill>
                  <a:schemeClr val="tx1">
                    <a:lumMod val="90000"/>
                    <a:lumOff val="10000"/>
                  </a:schemeClr>
                </a:solidFill>
                <a:ea typeface="+mn-ea"/>
              </a:rPr>
              <a:t> PI based ART (HR 1.44, CI </a:t>
            </a:r>
            <a:r>
              <a:rPr lang="en-US" dirty="0">
                <a:solidFill>
                  <a:schemeClr val="tx1">
                    <a:lumMod val="90000"/>
                    <a:lumOff val="10000"/>
                  </a:schemeClr>
                </a:solidFill>
                <a:ea typeface="+mn-ea"/>
              </a:rPr>
              <a:t>1.23-1.68</a:t>
            </a:r>
            <a:r>
              <a:rPr lang="en-US" dirty="0" smtClean="0">
                <a:solidFill>
                  <a:schemeClr val="tx1">
                    <a:lumMod val="90000"/>
                    <a:lumOff val="10000"/>
                  </a:schemeClr>
                </a:solidFill>
                <a:ea typeface="+mn-ea"/>
              </a:rPr>
              <a:t>)</a:t>
            </a:r>
          </a:p>
          <a:p>
            <a:pPr fontAlgn="auto">
              <a:spcAft>
                <a:spcPts val="0"/>
              </a:spcAft>
              <a:defRPr/>
            </a:pPr>
            <a:r>
              <a:rPr lang="en-US" dirty="0" smtClean="0">
                <a:solidFill>
                  <a:schemeClr val="tx1">
                    <a:lumMod val="90000"/>
                    <a:lumOff val="10000"/>
                  </a:schemeClr>
                </a:solidFill>
                <a:ea typeface="+mn-ea"/>
              </a:rPr>
              <a:t>Hep C (HR 1.2, CI </a:t>
            </a:r>
            <a:r>
              <a:rPr lang="en-US" dirty="0">
                <a:solidFill>
                  <a:schemeClr val="tx1">
                    <a:lumMod val="90000"/>
                    <a:lumOff val="10000"/>
                  </a:schemeClr>
                </a:solidFill>
                <a:ea typeface="+mn-ea"/>
              </a:rPr>
              <a:t>1.04-</a:t>
            </a:r>
            <a:r>
              <a:rPr lang="en-US" dirty="0" smtClean="0">
                <a:solidFill>
                  <a:schemeClr val="tx1">
                    <a:lumMod val="90000"/>
                    <a:lumOff val="10000"/>
                  </a:schemeClr>
                </a:solidFill>
                <a:ea typeface="+mn-ea"/>
              </a:rPr>
              <a:t>1.38)</a:t>
            </a:r>
          </a:p>
          <a:p>
            <a:pPr fontAlgn="auto">
              <a:spcAft>
                <a:spcPts val="0"/>
              </a:spcAft>
              <a:defRPr/>
            </a:pPr>
            <a:r>
              <a:rPr lang="en-US" dirty="0" smtClean="0">
                <a:solidFill>
                  <a:schemeClr val="tx1">
                    <a:lumMod val="90000"/>
                    <a:lumOff val="10000"/>
                  </a:schemeClr>
                </a:solidFill>
                <a:ea typeface="+mn-ea"/>
              </a:rPr>
              <a:t>Not associated: MSM, Hep B, HIV viral load, BMI*, smoking or alcohol use </a:t>
            </a:r>
          </a:p>
          <a:p>
            <a:pPr fontAlgn="auto">
              <a:spcAft>
                <a:spcPts val="0"/>
              </a:spcAft>
              <a:defRPr/>
            </a:pPr>
            <a:endParaRPr lang="en-US" dirty="0">
              <a:solidFill>
                <a:schemeClr val="tx1">
                  <a:lumMod val="90000"/>
                  <a:lumOff val="10000"/>
                </a:schemeClr>
              </a:solidFill>
              <a:ea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t>Assessment of Serum Testosterone</a:t>
            </a:r>
          </a:p>
        </p:txBody>
      </p:sp>
      <p:sp>
        <p:nvSpPr>
          <p:cNvPr id="3" name="Content Placeholder 2"/>
          <p:cNvSpPr>
            <a:spLocks noGrp="1"/>
          </p:cNvSpPr>
          <p:nvPr>
            <p:ph idx="1"/>
          </p:nvPr>
        </p:nvSpPr>
        <p:spPr/>
        <p:txBody>
          <a:bodyPr rtlCol="0">
            <a:normAutofit lnSpcReduction="10000"/>
          </a:bodyPr>
          <a:lstStyle/>
          <a:p>
            <a:pPr fontAlgn="auto">
              <a:spcAft>
                <a:spcPts val="0"/>
              </a:spcAft>
              <a:defRPr/>
            </a:pPr>
            <a:r>
              <a:rPr lang="en-US" dirty="0" smtClean="0">
                <a:solidFill>
                  <a:schemeClr val="tx1">
                    <a:lumMod val="90000"/>
                    <a:lumOff val="10000"/>
                  </a:schemeClr>
                </a:solidFill>
                <a:ea typeface="+mn-ea"/>
              </a:rPr>
              <a:t>992 (67%) of the </a:t>
            </a:r>
            <a:r>
              <a:rPr lang="en-US" dirty="0">
                <a:solidFill>
                  <a:schemeClr val="tx1">
                    <a:lumMod val="90000"/>
                    <a:lumOff val="10000"/>
                  </a:schemeClr>
                </a:solidFill>
                <a:ea typeface="+mn-ea"/>
              </a:rPr>
              <a:t>1,482 men initiating </a:t>
            </a:r>
            <a:r>
              <a:rPr lang="en-US" dirty="0" smtClean="0">
                <a:solidFill>
                  <a:schemeClr val="tx1">
                    <a:lumMod val="90000"/>
                    <a:lumOff val="10000"/>
                  </a:schemeClr>
                </a:solidFill>
                <a:ea typeface="+mn-ea"/>
              </a:rPr>
              <a:t>TRT had </a:t>
            </a:r>
            <a:r>
              <a:rPr lang="en-US" dirty="0">
                <a:solidFill>
                  <a:schemeClr val="tx1">
                    <a:lumMod val="90000"/>
                    <a:lumOff val="10000"/>
                  </a:schemeClr>
                </a:solidFill>
                <a:ea typeface="+mn-ea"/>
              </a:rPr>
              <a:t>pre-TRT serum total testosterone </a:t>
            </a:r>
            <a:r>
              <a:rPr lang="en-US" dirty="0" smtClean="0">
                <a:solidFill>
                  <a:schemeClr val="tx1">
                    <a:lumMod val="90000"/>
                    <a:lumOff val="10000"/>
                  </a:schemeClr>
                </a:solidFill>
                <a:ea typeface="+mn-ea"/>
              </a:rPr>
              <a:t>level measured</a:t>
            </a:r>
          </a:p>
          <a:p>
            <a:pPr lvl="1" fontAlgn="auto">
              <a:spcAft>
                <a:spcPts val="0"/>
              </a:spcAft>
              <a:defRPr/>
            </a:pPr>
            <a:r>
              <a:rPr lang="en-US" dirty="0" smtClean="0">
                <a:solidFill>
                  <a:schemeClr val="tx1">
                    <a:lumMod val="90000"/>
                    <a:lumOff val="10000"/>
                  </a:schemeClr>
                </a:solidFill>
                <a:ea typeface="+mn-ea"/>
              </a:rPr>
              <a:t>Median pre-treatment level was 358 (IQR 248-499) ng/dl. </a:t>
            </a:r>
          </a:p>
          <a:p>
            <a:pPr lvl="1" fontAlgn="auto">
              <a:spcAft>
                <a:spcPts val="0"/>
              </a:spcAft>
              <a:defRPr/>
            </a:pPr>
            <a:r>
              <a:rPr lang="en-US" dirty="0" smtClean="0">
                <a:solidFill>
                  <a:schemeClr val="tx1">
                    <a:lumMod val="90000"/>
                    <a:lumOff val="10000"/>
                  </a:schemeClr>
                </a:solidFill>
                <a:ea typeface="+mn-ea"/>
              </a:rPr>
              <a:t>Pre</a:t>
            </a:r>
            <a:r>
              <a:rPr lang="en-US" dirty="0">
                <a:solidFill>
                  <a:schemeClr val="tx1">
                    <a:lumMod val="90000"/>
                    <a:lumOff val="10000"/>
                  </a:schemeClr>
                </a:solidFill>
                <a:ea typeface="+mn-ea"/>
              </a:rPr>
              <a:t>-TRT testosterone deficiency was found in 360 (24%)</a:t>
            </a:r>
            <a:r>
              <a:rPr lang="en-US" dirty="0" smtClean="0">
                <a:solidFill>
                  <a:schemeClr val="tx1">
                    <a:lumMod val="90000"/>
                    <a:lumOff val="10000"/>
                  </a:schemeClr>
                </a:solidFill>
                <a:ea typeface="+mn-ea"/>
              </a:rPr>
              <a:t>.</a:t>
            </a:r>
          </a:p>
          <a:p>
            <a:pPr fontAlgn="auto">
              <a:spcAft>
                <a:spcPts val="0"/>
              </a:spcAft>
              <a:defRPr/>
            </a:pPr>
            <a:r>
              <a:rPr lang="en-US" dirty="0" smtClean="0">
                <a:solidFill>
                  <a:schemeClr val="tx1">
                    <a:lumMod val="90000"/>
                    <a:lumOff val="10000"/>
                  </a:schemeClr>
                </a:solidFill>
                <a:ea typeface="+mn-ea"/>
              </a:rPr>
              <a:t> </a:t>
            </a:r>
            <a:r>
              <a:rPr lang="en-US" dirty="0">
                <a:solidFill>
                  <a:schemeClr val="tx1">
                    <a:lumMod val="90000"/>
                    <a:lumOff val="10000"/>
                  </a:schemeClr>
                </a:solidFill>
                <a:ea typeface="+mn-ea"/>
              </a:rPr>
              <a:t>Serum </a:t>
            </a:r>
            <a:r>
              <a:rPr lang="en-US" dirty="0" smtClean="0">
                <a:solidFill>
                  <a:schemeClr val="tx1">
                    <a:lumMod val="90000"/>
                    <a:lumOff val="10000"/>
                  </a:schemeClr>
                </a:solidFill>
                <a:ea typeface="+mn-ea"/>
              </a:rPr>
              <a:t>total Testosterone </a:t>
            </a:r>
            <a:r>
              <a:rPr lang="en-US" dirty="0">
                <a:solidFill>
                  <a:schemeClr val="tx1">
                    <a:lumMod val="90000"/>
                    <a:lumOff val="10000"/>
                  </a:schemeClr>
                </a:solidFill>
                <a:ea typeface="+mn-ea"/>
              </a:rPr>
              <a:t>was measured at least once after TRT initiation in 898 (61%</a:t>
            </a:r>
            <a:r>
              <a:rPr lang="en-US" dirty="0" smtClean="0">
                <a:solidFill>
                  <a:schemeClr val="tx1">
                    <a:lumMod val="90000"/>
                    <a:lumOff val="10000"/>
                  </a:schemeClr>
                </a:solidFill>
                <a:ea typeface="+mn-ea"/>
              </a:rPr>
              <a:t>) </a:t>
            </a:r>
          </a:p>
          <a:p>
            <a:pPr lvl="1" fontAlgn="auto">
              <a:spcAft>
                <a:spcPts val="0"/>
              </a:spcAft>
              <a:defRPr/>
            </a:pPr>
            <a:r>
              <a:rPr lang="en-US" dirty="0" smtClean="0">
                <a:solidFill>
                  <a:schemeClr val="tx1">
                    <a:lumMod val="90000"/>
                    <a:lumOff val="10000"/>
                  </a:schemeClr>
                </a:solidFill>
                <a:ea typeface="+mn-ea"/>
              </a:rPr>
              <a:t>Median maximum </a:t>
            </a:r>
            <a:r>
              <a:rPr lang="en-US" dirty="0">
                <a:solidFill>
                  <a:schemeClr val="tx1">
                    <a:lumMod val="90000"/>
                    <a:lumOff val="10000"/>
                  </a:schemeClr>
                </a:solidFill>
                <a:ea typeface="+mn-ea"/>
              </a:rPr>
              <a:t>post-TRT level of 569 (IQR 370, 841) ng/</a:t>
            </a:r>
            <a:r>
              <a:rPr lang="en-US" dirty="0" smtClean="0">
                <a:solidFill>
                  <a:schemeClr val="tx1">
                    <a:lumMod val="90000"/>
                    <a:lumOff val="10000"/>
                  </a:schemeClr>
                </a:solidFill>
                <a:ea typeface="+mn-ea"/>
              </a:rPr>
              <a:t>dl. </a:t>
            </a:r>
          </a:p>
          <a:p>
            <a:pPr lvl="1" fontAlgn="auto">
              <a:spcAft>
                <a:spcPts val="0"/>
              </a:spcAft>
              <a:defRPr/>
            </a:pPr>
            <a:r>
              <a:rPr lang="en-US" dirty="0" smtClean="0">
                <a:solidFill>
                  <a:schemeClr val="tx1">
                    <a:lumMod val="90000"/>
                    <a:lumOff val="10000"/>
                  </a:schemeClr>
                </a:solidFill>
                <a:ea typeface="+mn-ea"/>
              </a:rPr>
              <a:t>Median</a:t>
            </a:r>
            <a:r>
              <a:rPr lang="en-US" dirty="0">
                <a:solidFill>
                  <a:schemeClr val="tx1">
                    <a:lumMod val="90000"/>
                    <a:lumOff val="10000"/>
                  </a:schemeClr>
                </a:solidFill>
                <a:ea typeface="+mn-ea"/>
              </a:rPr>
              <a:t> </a:t>
            </a:r>
            <a:r>
              <a:rPr lang="en-US" dirty="0" smtClean="0">
                <a:solidFill>
                  <a:schemeClr val="tx1">
                    <a:lumMod val="90000"/>
                    <a:lumOff val="10000"/>
                  </a:schemeClr>
                </a:solidFill>
                <a:ea typeface="+mn-ea"/>
              </a:rPr>
              <a:t>time </a:t>
            </a:r>
            <a:r>
              <a:rPr lang="en-US" dirty="0">
                <a:solidFill>
                  <a:schemeClr val="tx1">
                    <a:lumMod val="90000"/>
                    <a:lumOff val="10000"/>
                  </a:schemeClr>
                </a:solidFill>
                <a:ea typeface="+mn-ea"/>
              </a:rPr>
              <a:t>to first post-TRT serum total testosterone measurement was 303 (IQR 104, 885) days. </a:t>
            </a:r>
            <a:endParaRPr lang="en-US" dirty="0" smtClean="0">
              <a:solidFill>
                <a:schemeClr val="tx1">
                  <a:lumMod val="90000"/>
                  <a:lumOff val="10000"/>
                </a:schemeClr>
              </a:solidFill>
              <a:ea typeface="+mn-ea"/>
            </a:endParaRPr>
          </a:p>
          <a:p>
            <a:pPr lvl="1" fontAlgn="auto">
              <a:spcAft>
                <a:spcPts val="0"/>
              </a:spcAft>
              <a:defRPr/>
            </a:pPr>
            <a:r>
              <a:rPr lang="en-US" dirty="0" smtClean="0">
                <a:solidFill>
                  <a:schemeClr val="tx1">
                    <a:lumMod val="90000"/>
                    <a:lumOff val="10000"/>
                  </a:schemeClr>
                </a:solidFill>
                <a:ea typeface="+mn-ea"/>
              </a:rPr>
              <a:t>The</a:t>
            </a:r>
            <a:r>
              <a:rPr lang="en-US" dirty="0">
                <a:solidFill>
                  <a:schemeClr val="tx1">
                    <a:lumMod val="90000"/>
                    <a:lumOff val="10000"/>
                  </a:schemeClr>
                </a:solidFill>
                <a:ea typeface="+mn-ea"/>
              </a:rPr>
              <a:t> </a:t>
            </a:r>
            <a:r>
              <a:rPr lang="en-US" dirty="0" smtClean="0">
                <a:solidFill>
                  <a:schemeClr val="tx1">
                    <a:lumMod val="90000"/>
                    <a:lumOff val="10000"/>
                  </a:schemeClr>
                </a:solidFill>
                <a:ea typeface="+mn-ea"/>
              </a:rPr>
              <a:t>first </a:t>
            </a:r>
            <a:r>
              <a:rPr lang="en-US" dirty="0">
                <a:solidFill>
                  <a:schemeClr val="tx1">
                    <a:lumMod val="90000"/>
                    <a:lumOff val="10000"/>
                  </a:schemeClr>
                </a:solidFill>
                <a:ea typeface="+mn-ea"/>
              </a:rPr>
              <a:t>post-TRT serum total testosterone measurement occurred within six months of </a:t>
            </a:r>
            <a:r>
              <a:rPr lang="en-US" dirty="0" smtClean="0">
                <a:solidFill>
                  <a:schemeClr val="tx1">
                    <a:lumMod val="90000"/>
                    <a:lumOff val="10000"/>
                  </a:schemeClr>
                </a:solidFill>
                <a:ea typeface="+mn-ea"/>
              </a:rPr>
              <a:t>TRT initiation </a:t>
            </a:r>
            <a:r>
              <a:rPr lang="en-US" dirty="0">
                <a:solidFill>
                  <a:schemeClr val="tx1">
                    <a:lumMod val="90000"/>
                    <a:lumOff val="10000"/>
                  </a:schemeClr>
                </a:solidFill>
                <a:ea typeface="+mn-ea"/>
              </a:rPr>
              <a:t>in 377 (25%) men.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PSA monitoring</a:t>
            </a:r>
          </a:p>
        </p:txBody>
      </p:sp>
      <p:sp>
        <p:nvSpPr>
          <p:cNvPr id="37890" name="Content Placeholder 2"/>
          <p:cNvSpPr>
            <a:spLocks noGrp="1"/>
          </p:cNvSpPr>
          <p:nvPr>
            <p:ph idx="1"/>
          </p:nvPr>
        </p:nvSpPr>
        <p:spPr/>
        <p:txBody>
          <a:bodyPr/>
          <a:lstStyle/>
          <a:p>
            <a:r>
              <a:rPr lang="en-US" smtClean="0"/>
              <a:t>Over half (55%, 812/1,482) of those initiating TRT were above age 40. In this group, 273 (34%) and 97 (12%) had pre- and six month post-TRT prostate specific antigen (PSA) measurements, respectively.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t>We did not track </a:t>
            </a:r>
          </a:p>
        </p:txBody>
      </p:sp>
      <p:sp>
        <p:nvSpPr>
          <p:cNvPr id="3" name="Content Placeholder 2"/>
          <p:cNvSpPr>
            <a:spLocks noGrp="1"/>
          </p:cNvSpPr>
          <p:nvPr>
            <p:ph idx="1"/>
          </p:nvPr>
        </p:nvSpPr>
        <p:spPr/>
        <p:txBody>
          <a:bodyPr rtlCol="0">
            <a:normAutofit/>
          </a:bodyPr>
          <a:lstStyle/>
          <a:p>
            <a:pPr marL="0" indent="0" fontAlgn="auto">
              <a:spcAft>
                <a:spcPts val="0"/>
              </a:spcAft>
              <a:buFont typeface="Wingdings 2" pitchFamily="18" charset="2"/>
              <a:buNone/>
              <a:defRPr/>
            </a:pPr>
            <a:endParaRPr lang="en-US" dirty="0" smtClean="0">
              <a:solidFill>
                <a:schemeClr val="tx1">
                  <a:lumMod val="90000"/>
                  <a:lumOff val="10000"/>
                </a:schemeClr>
              </a:solidFill>
              <a:ea typeface="+mn-ea"/>
            </a:endParaRPr>
          </a:p>
          <a:p>
            <a:pPr fontAlgn="auto">
              <a:spcAft>
                <a:spcPts val="0"/>
              </a:spcAft>
              <a:defRPr/>
            </a:pPr>
            <a:r>
              <a:rPr lang="en-US" dirty="0" smtClean="0">
                <a:solidFill>
                  <a:schemeClr val="tx1">
                    <a:lumMod val="90000"/>
                    <a:lumOff val="10000"/>
                  </a:schemeClr>
                </a:solidFill>
                <a:ea typeface="+mn-ea"/>
              </a:rPr>
              <a:t>Hematocrit levels</a:t>
            </a:r>
          </a:p>
          <a:p>
            <a:pPr fontAlgn="auto">
              <a:spcAft>
                <a:spcPts val="0"/>
              </a:spcAft>
              <a:defRPr/>
            </a:pPr>
            <a:r>
              <a:rPr lang="en-US" dirty="0" smtClean="0">
                <a:solidFill>
                  <a:schemeClr val="tx1">
                    <a:lumMod val="90000"/>
                    <a:lumOff val="10000"/>
                  </a:schemeClr>
                </a:solidFill>
                <a:ea typeface="+mn-ea"/>
              </a:rPr>
              <a:t>Side Effect monitoring</a:t>
            </a:r>
          </a:p>
          <a:p>
            <a:pPr fontAlgn="auto">
              <a:spcAft>
                <a:spcPts val="0"/>
              </a:spcAft>
              <a:defRPr/>
            </a:pPr>
            <a:r>
              <a:rPr lang="en-US" dirty="0" smtClean="0">
                <a:solidFill>
                  <a:schemeClr val="tx1">
                    <a:lumMod val="90000"/>
                    <a:lumOff val="10000"/>
                  </a:schemeClr>
                </a:solidFill>
                <a:ea typeface="+mn-ea"/>
              </a:rPr>
              <a:t>Erectile Dysfunction</a:t>
            </a:r>
          </a:p>
          <a:p>
            <a:pPr fontAlgn="auto">
              <a:spcAft>
                <a:spcPts val="0"/>
              </a:spcAft>
              <a:defRPr/>
            </a:pPr>
            <a:r>
              <a:rPr lang="en-US" dirty="0" smtClean="0">
                <a:solidFill>
                  <a:schemeClr val="tx1">
                    <a:lumMod val="90000"/>
                    <a:lumOff val="10000"/>
                  </a:schemeClr>
                </a:solidFill>
                <a:ea typeface="+mn-ea"/>
              </a:rPr>
              <a:t>Bone Mineral Density</a:t>
            </a:r>
            <a:endParaRPr lang="en-US" dirty="0">
              <a:solidFill>
                <a:schemeClr val="tx1">
                  <a:lumMod val="90000"/>
                  <a:lumOff val="10000"/>
                </a:schemeClr>
              </a:solidFill>
              <a:ea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9463" y="2024063"/>
            <a:ext cx="7583487" cy="3416300"/>
          </a:xfrm>
          <a:prstGeom prst="rect">
            <a:avLst/>
          </a:prstGeom>
        </p:spPr>
        <p:txBody>
          <a:bodyPr>
            <a:spAutoFit/>
          </a:bodyPr>
          <a:lstStyle/>
          <a:p>
            <a:pPr fontAlgn="auto">
              <a:spcBef>
                <a:spcPts val="0"/>
              </a:spcBef>
              <a:spcAft>
                <a:spcPts val="0"/>
              </a:spcAft>
              <a:defRPr/>
            </a:pPr>
            <a:endParaRPr lang="en-US" b="1" dirty="0">
              <a:latin typeface="Arial"/>
              <a:ea typeface="+mn-ea"/>
              <a:cs typeface="Arial"/>
            </a:endParaRPr>
          </a:p>
          <a:p>
            <a:pPr marL="584164" indent="-584164" fontAlgn="auto">
              <a:spcBef>
                <a:spcPts val="0"/>
              </a:spcBef>
              <a:spcAft>
                <a:spcPts val="0"/>
              </a:spcAft>
              <a:buFont typeface="Arial"/>
              <a:buChar char="•"/>
              <a:defRPr/>
            </a:pPr>
            <a:r>
              <a:rPr lang="en-US" b="1" dirty="0">
                <a:latin typeface="Arial"/>
                <a:ea typeface="+mn-ea"/>
                <a:cs typeface="Arial"/>
              </a:rPr>
              <a:t>The rate of testosterone supplementation is higher than reported in the general population</a:t>
            </a:r>
          </a:p>
          <a:p>
            <a:pPr marL="584164" indent="-584164" fontAlgn="auto">
              <a:spcBef>
                <a:spcPts val="0"/>
              </a:spcBef>
              <a:spcAft>
                <a:spcPts val="0"/>
              </a:spcAft>
              <a:buFont typeface="Arial"/>
              <a:buChar char="•"/>
              <a:defRPr/>
            </a:pPr>
            <a:endParaRPr lang="en-US" b="1" dirty="0">
              <a:latin typeface="Arial"/>
              <a:ea typeface="+mn-ea"/>
              <a:cs typeface="Arial"/>
            </a:endParaRPr>
          </a:p>
          <a:p>
            <a:pPr marL="584164" indent="-584164" fontAlgn="auto">
              <a:spcBef>
                <a:spcPts val="0"/>
              </a:spcBef>
              <a:spcAft>
                <a:spcPts val="0"/>
              </a:spcAft>
              <a:buFont typeface="Arial"/>
              <a:buChar char="•"/>
              <a:defRPr/>
            </a:pPr>
            <a:r>
              <a:rPr lang="en-US" b="1" dirty="0">
                <a:latin typeface="Arial"/>
                <a:ea typeface="+mn-ea"/>
                <a:cs typeface="Arial"/>
              </a:rPr>
              <a:t>Treatment Is often not accompanied by appropriate laboratory testing</a:t>
            </a:r>
          </a:p>
          <a:p>
            <a:pPr marL="584164" indent="-584164" fontAlgn="auto">
              <a:spcBef>
                <a:spcPts val="0"/>
              </a:spcBef>
              <a:spcAft>
                <a:spcPts val="0"/>
              </a:spcAft>
              <a:buFont typeface="Arial"/>
              <a:buChar char="•"/>
              <a:defRPr/>
            </a:pPr>
            <a:endParaRPr lang="en-US" b="1" dirty="0">
              <a:latin typeface="Arial"/>
              <a:ea typeface="+mn-ea"/>
              <a:cs typeface="Arial"/>
            </a:endParaRPr>
          </a:p>
          <a:p>
            <a:pPr marL="584164" indent="-584164" fontAlgn="auto">
              <a:spcBef>
                <a:spcPts val="0"/>
              </a:spcBef>
              <a:spcAft>
                <a:spcPts val="0"/>
              </a:spcAft>
              <a:buFont typeface="Arial"/>
              <a:buChar char="•"/>
              <a:defRPr/>
            </a:pPr>
            <a:r>
              <a:rPr lang="en-US" b="1" dirty="0">
                <a:latin typeface="Arial"/>
                <a:ea typeface="+mn-ea"/>
                <a:cs typeface="Arial"/>
              </a:rPr>
              <a:t>Monitoring &amp; follow up seem poor.</a:t>
            </a:r>
          </a:p>
          <a:p>
            <a:pPr marL="584164" indent="-584164" fontAlgn="auto">
              <a:spcBef>
                <a:spcPts val="0"/>
              </a:spcBef>
              <a:spcAft>
                <a:spcPts val="0"/>
              </a:spcAft>
              <a:buFont typeface="Arial"/>
              <a:buChar char="•"/>
              <a:defRPr/>
            </a:pPr>
            <a:endParaRPr lang="en-US" b="1" dirty="0">
              <a:latin typeface="Arial"/>
              <a:ea typeface="+mn-ea"/>
              <a:cs typeface="Arial"/>
            </a:endParaRPr>
          </a:p>
          <a:p>
            <a:pPr marL="584164" indent="-584164" fontAlgn="auto">
              <a:spcBef>
                <a:spcPts val="0"/>
              </a:spcBef>
              <a:spcAft>
                <a:spcPts val="0"/>
              </a:spcAft>
              <a:buFont typeface="Arial"/>
              <a:buChar char="•"/>
              <a:defRPr/>
            </a:pPr>
            <a:r>
              <a:rPr lang="en-US" b="1" dirty="0">
                <a:latin typeface="Arial"/>
                <a:ea typeface="+mn-ea"/>
                <a:cs typeface="Arial"/>
              </a:rPr>
              <a:t>Limitations: under-reporting of testosterone use,</a:t>
            </a:r>
          </a:p>
          <a:p>
            <a:pPr marL="584164" indent="-584164" fontAlgn="auto">
              <a:spcBef>
                <a:spcPts val="0"/>
              </a:spcBef>
              <a:spcAft>
                <a:spcPts val="0"/>
              </a:spcAft>
              <a:buFont typeface="Arial"/>
              <a:buChar char="•"/>
              <a:defRPr/>
            </a:pPr>
            <a:r>
              <a:rPr lang="en-US" b="1" dirty="0">
                <a:latin typeface="Arial"/>
                <a:ea typeface="+mn-ea"/>
                <a:cs typeface="Arial"/>
              </a:rPr>
              <a:t>u</a:t>
            </a:r>
            <a:r>
              <a:rPr lang="en-US" b="1" dirty="0">
                <a:latin typeface="Arial"/>
                <a:ea typeface="+mn-ea"/>
                <a:cs typeface="Arial"/>
              </a:rPr>
              <a:t>nder-reporting of testosterone from outside labs, PSA controversies may effect clinical decisions</a:t>
            </a:r>
          </a:p>
        </p:txBody>
      </p:sp>
      <p:sp>
        <p:nvSpPr>
          <p:cNvPr id="39938" name="Title 2"/>
          <p:cNvSpPr>
            <a:spLocks noGrp="1"/>
          </p:cNvSpPr>
          <p:nvPr>
            <p:ph type="title"/>
          </p:nvPr>
        </p:nvSpPr>
        <p:spPr/>
        <p:txBody>
          <a:bodyPr/>
          <a:lstStyle/>
          <a:p>
            <a:r>
              <a:rPr lang="en-US" smtClean="0"/>
              <a:t>Conclusions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4"/>
          <p:cNvSpPr>
            <a:spLocks noGrp="1"/>
          </p:cNvSpPr>
          <p:nvPr>
            <p:ph type="title"/>
          </p:nvPr>
        </p:nvSpPr>
        <p:spPr/>
        <p:txBody>
          <a:bodyPr/>
          <a:lstStyle/>
          <a:p>
            <a:r>
              <a:rPr lang="en-US" smtClean="0"/>
              <a:t>Next Steps</a:t>
            </a:r>
          </a:p>
        </p:txBody>
      </p:sp>
      <p:sp>
        <p:nvSpPr>
          <p:cNvPr id="40962" name="Content Placeholder 5"/>
          <p:cNvSpPr>
            <a:spLocks noGrp="1"/>
          </p:cNvSpPr>
          <p:nvPr>
            <p:ph idx="1"/>
          </p:nvPr>
        </p:nvSpPr>
        <p:spPr/>
        <p:txBody>
          <a:bodyPr/>
          <a:lstStyle/>
          <a:p>
            <a:r>
              <a:rPr lang="en-US" smtClean="0"/>
              <a:t>Explore rates of prostate cancer, advanced prostate cancer and treatment initiation rates for BPH/LUTS after TRT in HIV+ men.</a:t>
            </a:r>
          </a:p>
          <a:p>
            <a:r>
              <a:rPr lang="en-US" smtClean="0"/>
              <a:t>Explore rates of non-fatal and fatal MI in CNICS cohort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t>References</a:t>
            </a:r>
          </a:p>
        </p:txBody>
      </p:sp>
      <p:sp>
        <p:nvSpPr>
          <p:cNvPr id="3" name="Content Placeholder 2"/>
          <p:cNvSpPr>
            <a:spLocks noGrp="1"/>
          </p:cNvSpPr>
          <p:nvPr>
            <p:ph idx="1"/>
          </p:nvPr>
        </p:nvSpPr>
        <p:spPr>
          <a:xfrm>
            <a:off x="792163" y="1458913"/>
            <a:ext cx="7570787" cy="5018087"/>
          </a:xfrm>
        </p:spPr>
        <p:txBody>
          <a:bodyPr>
            <a:noAutofit/>
          </a:bodyPr>
          <a:lstStyle/>
          <a:p>
            <a:pPr>
              <a:spcBef>
                <a:spcPts val="600"/>
              </a:spcBef>
              <a:buFont typeface="Corbel" pitchFamily="34" charset="0"/>
              <a:buAutoNum type="arabicPeriod"/>
            </a:pPr>
            <a:r>
              <a:rPr lang="en-US" sz="800" smtClean="0"/>
              <a:t>Handelsman DJ. Global trends in testosterone prescribing, 2000-2011: expanding the spectrum of prescription drug misuse. Med J Aust 2013;199:548-551.</a:t>
            </a:r>
          </a:p>
          <a:p>
            <a:pPr>
              <a:spcBef>
                <a:spcPts val="600"/>
              </a:spcBef>
              <a:buFont typeface="Corbel" pitchFamily="34" charset="0"/>
              <a:buAutoNum type="arabicPeriod"/>
            </a:pPr>
            <a:r>
              <a:rPr lang="en-US" sz="800" smtClean="0"/>
              <a:t>Baillargeon J, Urban RJ, Ottenbacher KJ, Pierson KS, Goodwin JS. Trends in androgen prescribing in the United States, 2001 to 2011. JAMA Intern Med 2013;173:1465-1466.</a:t>
            </a:r>
          </a:p>
          <a:p>
            <a:pPr>
              <a:spcBef>
                <a:spcPts val="600"/>
              </a:spcBef>
              <a:buFont typeface="Corbel" pitchFamily="34" charset="0"/>
              <a:buAutoNum type="arabicPeriod"/>
            </a:pPr>
            <a:r>
              <a:rPr lang="en-US" sz="800" smtClean="0"/>
              <a:t>Bhasin S, Cunningham GR, Hayes FJ, Matsumoto AM, Snyder PJ, Swerdloff RS, et al. Testosterone therapy in men with androgen deficiency syndromes: an Endocrine Society clinical practice guideline. J Clin Endocrinol Metab 2010;95:2536-2559.</a:t>
            </a:r>
          </a:p>
          <a:p>
            <a:pPr>
              <a:spcBef>
                <a:spcPts val="600"/>
              </a:spcBef>
              <a:buFont typeface="Corbel" pitchFamily="34" charset="0"/>
              <a:buAutoNum type="arabicPeriod"/>
            </a:pPr>
            <a:r>
              <a:rPr lang="en-US" sz="800" smtClean="0"/>
              <a:t>Katz A, Katz A, Burchill C. Androgen therapy: testing before prescribing and monitoring during therapy. Can Fam Physician 2007;53:1936-1942.</a:t>
            </a:r>
          </a:p>
          <a:p>
            <a:pPr>
              <a:spcBef>
                <a:spcPts val="600"/>
              </a:spcBef>
              <a:buFont typeface="Corbel" pitchFamily="34" charset="0"/>
              <a:buAutoNum type="arabicPeriod"/>
            </a:pPr>
            <a:r>
              <a:rPr lang="en-US" sz="800" smtClean="0"/>
              <a:t>Layton JB, Li D, Meier CR, Sharpless J, Sturmer T, Jick SS, et al. Testosterone Lab Testing and Initiation in the United Kingdom and the United States, 2000-2011. J Cliin </a:t>
            </a:r>
            <a:r>
              <a:rPr lang="hu-HU" sz="800" smtClean="0"/>
              <a:t>Endocrinol Metab 2014:jc20133570.</a:t>
            </a:r>
          </a:p>
          <a:p>
            <a:pPr>
              <a:spcBef>
                <a:spcPts val="600"/>
              </a:spcBef>
              <a:buFont typeface="Corbel" pitchFamily="34" charset="0"/>
              <a:buAutoNum type="arabicPeriod"/>
            </a:pPr>
            <a:r>
              <a:rPr lang="en-US" sz="800" smtClean="0"/>
              <a:t>Wolfe SM. Increased heart attacks in men using testosterone: the UK importantly lags far behind the US in prescribing testosterone. BMJ 2014;348:g1789.</a:t>
            </a:r>
          </a:p>
          <a:p>
            <a:pPr>
              <a:spcBef>
                <a:spcPts val="600"/>
              </a:spcBef>
              <a:buFont typeface="Corbel" pitchFamily="34" charset="0"/>
              <a:buAutoNum type="arabicPeriod"/>
            </a:pPr>
            <a:r>
              <a:rPr lang="en-US" sz="800" smtClean="0"/>
              <a:t> Xu L, Freeman G, Cowling BJ, Schooling CM. Testosterone therapy and cardiovascular events among men: a systematic review and meta-analysis of placebo-controlled randomized trials. BMC Med 2013;11:108.</a:t>
            </a:r>
          </a:p>
          <a:p>
            <a:pPr>
              <a:spcBef>
                <a:spcPts val="600"/>
              </a:spcBef>
              <a:buFont typeface="Corbel" pitchFamily="34" charset="0"/>
              <a:buAutoNum type="arabicPeriod"/>
            </a:pPr>
            <a:r>
              <a:rPr lang="en-US" sz="800" smtClean="0"/>
              <a:t>Basaria S, Coviello AD, Travison TG, Storer TW, Farwell WR, Jette AM, et al. Adverse events associated with testosterone administration. N Engl J Med 2010;363:109-122.</a:t>
            </a:r>
          </a:p>
          <a:p>
            <a:pPr>
              <a:spcBef>
                <a:spcPts val="600"/>
              </a:spcBef>
              <a:buFont typeface="Corbel" pitchFamily="34" charset="0"/>
              <a:buAutoNum type="arabicPeriod"/>
            </a:pPr>
            <a:r>
              <a:rPr lang="en-US" sz="800" smtClean="0"/>
              <a:t> Finkle WD, Greenland S, Ridgeway GK, Adams JL, Frasco MA, Cook MB, et al. Increased risk of non-fatal myocardial infarction following testosterone therapy prescription in men. PLoS One 2014;9:e85805.</a:t>
            </a:r>
          </a:p>
          <a:p>
            <a:pPr>
              <a:spcBef>
                <a:spcPts val="600"/>
              </a:spcBef>
              <a:buFont typeface="Corbel" pitchFamily="34" charset="0"/>
              <a:buAutoNum type="arabicPeriod"/>
            </a:pPr>
            <a:r>
              <a:rPr lang="en-US" sz="800" smtClean="0"/>
              <a:t>Vigen R, O'Donnell CI, Baron AE, Grunwald GK, Maddox TM, Bradley SM, et al. Association of testosterone therapy with mortality, myocardial infarction, and stroke in men with low testosterone levels. JAMA 2013;310:1829-1836.</a:t>
            </a:r>
          </a:p>
          <a:p>
            <a:pPr>
              <a:spcBef>
                <a:spcPts val="600"/>
              </a:spcBef>
              <a:buFont typeface="Corbel" pitchFamily="34" charset="0"/>
              <a:buAutoNum type="arabicPeriod"/>
            </a:pPr>
            <a:r>
              <a:rPr lang="en-US" sz="800" smtClean="0"/>
              <a:t>Glueck CJ, Wang P. Testosterone therapy, thrombosis, thrombophilia, cardiovascular events. Metabolism 2014;63:989-994.</a:t>
            </a:r>
          </a:p>
          <a:p>
            <a:pPr>
              <a:spcBef>
                <a:spcPts val="600"/>
              </a:spcBef>
              <a:buFont typeface="Corbel" pitchFamily="34" charset="0"/>
              <a:buAutoNum type="arabicPeriod"/>
            </a:pPr>
            <a:r>
              <a:rPr lang="en-US" sz="800" smtClean="0"/>
              <a:t>Crum NF, Furtek KJ, Olson PE, Amling CL, Wallace MR. A review of hypogonadism and erectile dysfunction among HIV-infected men during the pre- and post-HAART eras: diagnosis, pathogenesis, and management. AIDS Patient Care STDS 2005;19:655-671.</a:t>
            </a:r>
          </a:p>
          <a:p>
            <a:pPr>
              <a:spcBef>
                <a:spcPts val="600"/>
              </a:spcBef>
              <a:buFont typeface="Corbel" pitchFamily="34" charset="0"/>
              <a:buAutoNum type="arabicPeriod"/>
            </a:pPr>
            <a:r>
              <a:rPr lang="en-US" sz="800" smtClean="0"/>
              <a:t>Wunder DM, Bersinger NA, Fux CA, Mueller NJ, Hirschel B, Cavassini M, et al. Hypogonadism in HIV-1-infected men is common and does not resolve during antiretroviral therapy. Antivir Ther 2007;12:261-265.</a:t>
            </a:r>
          </a:p>
          <a:p>
            <a:pPr>
              <a:spcBef>
                <a:spcPts val="600"/>
              </a:spcBef>
              <a:buFont typeface="Corbel" pitchFamily="34" charset="0"/>
              <a:buAutoNum type="arabicPeriod"/>
            </a:pPr>
            <a:r>
              <a:rPr lang="en-US" sz="800" smtClean="0"/>
              <a:t>Ashby J, Goldmeier D, Sadeghi-Nejad H. Hypogonadism in human immunodeficiency virus-positive men. Korean J Urol 2014;55:9-16.</a:t>
            </a:r>
          </a:p>
          <a:p>
            <a:pPr>
              <a:spcBef>
                <a:spcPts val="600"/>
              </a:spcBef>
              <a:buFont typeface="Corbel" pitchFamily="34" charset="0"/>
              <a:buAutoNum type="arabicPeriod"/>
            </a:pPr>
            <a:r>
              <a:rPr lang="en-US" sz="800" smtClean="0"/>
              <a:t>Dobs AS, Few WL, 3rd, Blackman MR, Harman SM, Hoover DR, Graham NM. 1996. Serum hormones in men with human immunodeficiency virus-associated wasting. J Clin endocrinol Metab 81:4108-4112.</a:t>
            </a:r>
          </a:p>
          <a:p>
            <a:pPr>
              <a:spcBef>
                <a:spcPts val="600"/>
              </a:spcBef>
              <a:buFont typeface="Corbel" pitchFamily="34" charset="0"/>
              <a:buAutoNum type="arabicPeriod"/>
            </a:pPr>
            <a:r>
              <a:rPr lang="en-US" sz="800" smtClean="0"/>
              <a:t>Arver S, Sinba-Hikim I, Beall G, Guerrero M, Shen R, Bhasin S 1999, Serum dihydrotestosterone and testosterone concentrations in human immunodeficiency virus-infected men with and without weight loss. J Androl 20:611-618.</a:t>
            </a:r>
          </a:p>
          <a:p>
            <a:pPr>
              <a:spcBef>
                <a:spcPts val="600"/>
              </a:spcBef>
              <a:buFont typeface="Corbel" pitchFamily="34" charset="0"/>
              <a:buAutoNum type="arabicPeriod"/>
            </a:pPr>
            <a:r>
              <a:rPr lang="en-US" sz="800" smtClean="0">
                <a:hlinkClick r:id="rId2"/>
              </a:rPr>
              <a:t>https://www.endocrine.org/~/media/endosociety/Files/Publications/Clinical%20Practice%20Guidelines/FINAL-Androgens-in-Men-Standalone.pdf</a:t>
            </a:r>
            <a:endParaRPr lang="en-US" sz="800" smtClean="0"/>
          </a:p>
          <a:p>
            <a:pPr>
              <a:spcBef>
                <a:spcPts val="600"/>
              </a:spcBef>
              <a:buFont typeface="Wingdings 2" pitchFamily="18" charset="2"/>
              <a:buNone/>
            </a:pPr>
            <a:endParaRPr lang="en-US" sz="800" smtClean="0"/>
          </a:p>
          <a:p>
            <a:pPr>
              <a:spcBef>
                <a:spcPts val="600"/>
              </a:spcBef>
              <a:buFont typeface="Wingdings 2" pitchFamily="18" charset="2"/>
              <a:buNone/>
            </a:pPr>
            <a:endParaRPr lang="en-US" sz="8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163" y="203200"/>
            <a:ext cx="7570787" cy="1249363"/>
          </a:xfrm>
        </p:spPr>
        <p:txBody>
          <a:bodyPr rtlCol="0">
            <a:normAutofit fontScale="90000"/>
          </a:bodyPr>
          <a:lstStyle/>
          <a:p>
            <a:pPr fontAlgn="auto">
              <a:spcAft>
                <a:spcPts val="0"/>
              </a:spcAft>
              <a:defRPr/>
            </a:pPr>
            <a:r>
              <a:rPr lang="en-US" b="1" dirty="0" smtClean="0">
                <a:solidFill>
                  <a:schemeClr val="tx1">
                    <a:lumMod val="90000"/>
                    <a:lumOff val="10000"/>
                  </a:schemeClr>
                </a:solidFill>
                <a:ea typeface="+mj-ea"/>
              </a:rPr>
              <a:t>Support</a:t>
            </a:r>
            <a:r>
              <a:rPr lang="en-US" dirty="0" smtClean="0">
                <a:solidFill>
                  <a:schemeClr val="tx1">
                    <a:lumMod val="90000"/>
                    <a:lumOff val="10000"/>
                  </a:schemeClr>
                </a:solidFill>
                <a:ea typeface="+mj-ea"/>
              </a:rPr>
              <a:t> </a:t>
            </a:r>
            <a:r>
              <a:rPr lang="en-US" dirty="0">
                <a:solidFill>
                  <a:schemeClr val="tx1">
                    <a:lumMod val="90000"/>
                    <a:lumOff val="10000"/>
                  </a:schemeClr>
                </a:solidFill>
                <a:ea typeface="+mj-ea"/>
              </a:rPr>
              <a:t/>
            </a:r>
            <a:br>
              <a:rPr lang="en-US" dirty="0">
                <a:solidFill>
                  <a:schemeClr val="tx1">
                    <a:lumMod val="90000"/>
                    <a:lumOff val="10000"/>
                  </a:schemeClr>
                </a:solidFill>
                <a:ea typeface="+mj-ea"/>
              </a:rPr>
            </a:br>
            <a:endParaRPr lang="en-US" dirty="0">
              <a:solidFill>
                <a:schemeClr val="tx1">
                  <a:lumMod val="90000"/>
                  <a:lumOff val="10000"/>
                </a:schemeClr>
              </a:solidFill>
              <a:ea typeface="+mj-ea"/>
            </a:endParaRPr>
          </a:p>
        </p:txBody>
      </p:sp>
      <p:sp>
        <p:nvSpPr>
          <p:cNvPr id="17410" name="Content Placeholder 2"/>
          <p:cNvSpPr>
            <a:spLocks noGrp="1"/>
          </p:cNvSpPr>
          <p:nvPr>
            <p:ph idx="1"/>
          </p:nvPr>
        </p:nvSpPr>
        <p:spPr/>
        <p:txBody>
          <a:bodyPr/>
          <a:lstStyle/>
          <a:p>
            <a:r>
              <a:rPr lang="en-US" smtClean="0"/>
              <a:t>Creative and Novel Ideas in HIV Research (CNIHR) Award from the US National Institutes of Health (NIH) Office of AIDS Research </a:t>
            </a:r>
          </a:p>
          <a:p>
            <a:r>
              <a:rPr lang="en-US" smtClean="0"/>
              <a:t>NIH-funded Centers for AIDS Research[grant number 60032569 ]; </a:t>
            </a:r>
          </a:p>
          <a:p>
            <a:r>
              <a:rPr lang="en-US" smtClean="0"/>
              <a:t>the National Institute of Allergy and Infectious Diseases at the NIH[grant numbers R24 AI067039 and P30 AI027757 and P30 AI50410], with a supplement from the National Cancer Institute; and the National Center for Advancing Translational Sciences at the NIH[grant number KL2 TR000421].</a:t>
            </a:r>
          </a:p>
          <a:p>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Background</a:t>
            </a:r>
          </a:p>
        </p:txBody>
      </p:sp>
      <p:sp>
        <p:nvSpPr>
          <p:cNvPr id="18434" name="Content Placeholder 2"/>
          <p:cNvSpPr>
            <a:spLocks noGrp="1"/>
          </p:cNvSpPr>
          <p:nvPr>
            <p:ph idx="1"/>
          </p:nvPr>
        </p:nvSpPr>
        <p:spPr/>
        <p:txBody>
          <a:bodyPr/>
          <a:lstStyle/>
          <a:p>
            <a:r>
              <a:rPr lang="en-US" smtClean="0"/>
              <a:t>Global testosterone sales have increased 12-fold over the last decade</a:t>
            </a:r>
          </a:p>
          <a:p>
            <a:r>
              <a:rPr lang="en-US" smtClean="0"/>
              <a:t>US is the 2</a:t>
            </a:r>
            <a:r>
              <a:rPr lang="en-US" baseline="30000" smtClean="0"/>
              <a:t>nd</a:t>
            </a:r>
            <a:r>
              <a:rPr lang="en-US" smtClean="0"/>
              <a:t> leading consumer worldwide[1]. </a:t>
            </a:r>
          </a:p>
          <a:p>
            <a:r>
              <a:rPr lang="en-US" smtClean="0"/>
              <a:t>Androgen use tripled from 2001-2011 in the US, with 2.9% of men over 40 years of age on testosterone replacement therapy (TRT)[2].</a:t>
            </a:r>
          </a:p>
          <a:p>
            <a:r>
              <a:rPr lang="en-US" smtClean="0"/>
              <a:t>Establishing biochemical testosterone deficiency is recommended before TRT initiation[3], yet up to 83% of men on TRT lack pre-treatment testosterone measurements[4].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Background 2</a:t>
            </a:r>
          </a:p>
        </p:txBody>
      </p:sp>
      <p:sp>
        <p:nvSpPr>
          <p:cNvPr id="19458" name="Content Placeholder 2"/>
          <p:cNvSpPr>
            <a:spLocks noGrp="1"/>
          </p:cNvSpPr>
          <p:nvPr>
            <p:ph idx="1"/>
          </p:nvPr>
        </p:nvSpPr>
        <p:spPr/>
        <p:txBody>
          <a:bodyPr/>
          <a:lstStyle/>
          <a:p>
            <a:r>
              <a:rPr lang="en-US" smtClean="0"/>
              <a:t>TRT may increase the risk of cardiovascular events[7, 8], including myocardial infarction[9, 10], stroke[10], thrombosis[11], and death[10].</a:t>
            </a:r>
          </a:p>
          <a:p>
            <a:r>
              <a:rPr lang="en-US" smtClean="0"/>
              <a:t>HIV is associated with testosterone deficiency[12] in 20-70% of men, despite successful antiretroviral therapy (ART)[3,13]</a:t>
            </a:r>
          </a:p>
          <a:p>
            <a:r>
              <a:rPr lang="en-US" smtClean="0"/>
              <a:t>HIV associated hypogonadism is expected to increase as this population ages[14]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11188" y="2236788"/>
            <a:ext cx="7570787" cy="3830637"/>
          </a:xfrm>
        </p:spPr>
        <p:txBody>
          <a:bodyPr/>
          <a:lstStyle/>
          <a:p>
            <a:r>
              <a:rPr lang="en-US" smtClean="0"/>
              <a:t>Diagnosis in men with signs &amp; symptoms &amp; unequivocally low serum Testosterone level </a:t>
            </a:r>
          </a:p>
        </p:txBody>
      </p:sp>
      <p:pic>
        <p:nvPicPr>
          <p:cNvPr id="20482" name="Content Placeholder 3" descr="Screen Shot 2014-10-26 at 12.01.36 PM.png"/>
          <p:cNvPicPr>
            <a:picLocks noGrp="1" noChangeAspect="1"/>
          </p:cNvPicPr>
          <p:nvPr>
            <p:ph idx="1"/>
          </p:nvPr>
        </p:nvPicPr>
        <p:blipFill>
          <a:blip r:embed="rId3"/>
          <a:srcRect t="-4276" b="-84"/>
          <a:stretch>
            <a:fillRect/>
          </a:stretch>
        </p:blipFill>
        <p:spPr>
          <a:xfrm>
            <a:off x="611188" y="0"/>
            <a:ext cx="7570787" cy="181451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5"/>
          <p:cNvSpPr>
            <a:spLocks noGrp="1"/>
          </p:cNvSpPr>
          <p:nvPr>
            <p:ph type="title"/>
          </p:nvPr>
        </p:nvSpPr>
        <p:spPr>
          <a:xfrm>
            <a:off x="122238" y="39688"/>
            <a:ext cx="8877300" cy="933450"/>
          </a:xfrm>
        </p:spPr>
        <p:txBody>
          <a:bodyPr/>
          <a:lstStyle/>
          <a:p>
            <a:r>
              <a:rPr lang="en-US" smtClean="0"/>
              <a:t>Diagnostic evaluation of TD</a:t>
            </a:r>
          </a:p>
        </p:txBody>
      </p:sp>
      <p:pic>
        <p:nvPicPr>
          <p:cNvPr id="21506" name="Content Placeholder 4" descr="Screen Shot 2014-10-26 at 1.19.51 PM.png"/>
          <p:cNvPicPr>
            <a:picLocks noGrp="1" noChangeAspect="1"/>
          </p:cNvPicPr>
          <p:nvPr>
            <p:ph sz="half" idx="4294967295"/>
          </p:nvPr>
        </p:nvPicPr>
        <p:blipFill>
          <a:blip r:embed="rId3"/>
          <a:srcRect t="17" b="-816"/>
          <a:stretch>
            <a:fillRect/>
          </a:stretch>
        </p:blipFill>
        <p:spPr>
          <a:xfrm>
            <a:off x="1857375" y="1235075"/>
            <a:ext cx="7286625" cy="566102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p:cNvSpPr>
            <a:spLocks noGrp="1"/>
          </p:cNvSpPr>
          <p:nvPr>
            <p:ph type="title"/>
          </p:nvPr>
        </p:nvSpPr>
        <p:spPr>
          <a:xfrm>
            <a:off x="779463" y="295275"/>
            <a:ext cx="7583487" cy="1143000"/>
          </a:xfrm>
        </p:spPr>
        <p:txBody>
          <a:bodyPr/>
          <a:lstStyle/>
          <a:p>
            <a:r>
              <a:rPr lang="en-US" smtClean="0"/>
              <a:t>Signs &amp; Symptoms</a:t>
            </a:r>
          </a:p>
        </p:txBody>
      </p:sp>
      <p:pic>
        <p:nvPicPr>
          <p:cNvPr id="22530" name="Content Placeholder 10" descr="Screen Shot 2014-10-26 at 12.14.12 PM.png"/>
          <p:cNvPicPr>
            <a:picLocks noGrp="1" noChangeAspect="1"/>
          </p:cNvPicPr>
          <p:nvPr>
            <p:ph sz="half" idx="2"/>
          </p:nvPr>
        </p:nvPicPr>
        <p:blipFill>
          <a:blip r:embed="rId3"/>
          <a:srcRect l="-1184" r="-1184"/>
          <a:stretch>
            <a:fillRect/>
          </a:stretch>
        </p:blipFill>
        <p:spPr>
          <a:xfrm>
            <a:off x="328613" y="2282825"/>
            <a:ext cx="4518025" cy="3679825"/>
          </a:xfrm>
        </p:spPr>
      </p:pic>
      <p:pic>
        <p:nvPicPr>
          <p:cNvPr id="22531" name="Content Placeholder 11" descr="Screen Shot 2014-10-26 at 12.12.57 PM.png"/>
          <p:cNvPicPr>
            <a:picLocks noGrp="1" noChangeAspect="1"/>
          </p:cNvPicPr>
          <p:nvPr>
            <p:ph sz="quarter" idx="4"/>
          </p:nvPr>
        </p:nvPicPr>
        <p:blipFill>
          <a:blip r:embed="rId4"/>
          <a:srcRect l="2867" t="2136" b="153"/>
          <a:stretch>
            <a:fillRect/>
          </a:stretch>
        </p:blipFill>
        <p:spPr>
          <a:xfrm>
            <a:off x="4692650" y="2282825"/>
            <a:ext cx="4451350" cy="3679825"/>
          </a:xfrm>
        </p:spPr>
      </p:pic>
      <p:sp>
        <p:nvSpPr>
          <p:cNvPr id="13" name="Frame 12"/>
          <p:cNvSpPr/>
          <p:nvPr/>
        </p:nvSpPr>
        <p:spPr>
          <a:xfrm>
            <a:off x="13513" y="1812907"/>
            <a:ext cx="9143999" cy="4569061"/>
          </a:xfrm>
          <a:prstGeom prst="frame">
            <a:avLst>
              <a:gd name="adj1" fmla="val 9411"/>
            </a:avLst>
          </a:prstGeom>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779463" y="295275"/>
            <a:ext cx="7583487" cy="1143000"/>
          </a:xfrm>
        </p:spPr>
        <p:txBody>
          <a:bodyPr/>
          <a:lstStyle/>
          <a:p>
            <a:r>
              <a:rPr lang="en-US" sz="4000" b="1" smtClean="0">
                <a:latin typeface="Arial Narrow" pitchFamily="34" charset="0"/>
              </a:rPr>
              <a:t>Confirmation</a:t>
            </a:r>
            <a:endParaRPr lang="en-US" sz="4000" smtClean="0">
              <a:latin typeface="Arial Narrow" pitchFamily="34" charset="0"/>
            </a:endParaRPr>
          </a:p>
        </p:txBody>
      </p:sp>
      <p:sp>
        <p:nvSpPr>
          <p:cNvPr id="23554" name="Rectangle 3"/>
          <p:cNvSpPr>
            <a:spLocks noGrp="1" noChangeArrowheads="1"/>
          </p:cNvSpPr>
          <p:nvPr>
            <p:ph sz="half" idx="1"/>
          </p:nvPr>
        </p:nvSpPr>
        <p:spPr>
          <a:xfrm>
            <a:off x="779463" y="1981200"/>
            <a:ext cx="3657600" cy="3975100"/>
          </a:xfrm>
        </p:spPr>
        <p:txBody>
          <a:bodyPr/>
          <a:lstStyle/>
          <a:p>
            <a:pPr>
              <a:lnSpc>
                <a:spcPct val="90000"/>
              </a:lnSpc>
              <a:buClr>
                <a:srgbClr val="FFFFFF"/>
              </a:buClr>
              <a:buSzTx/>
              <a:buFont typeface="Wingdings" pitchFamily="2" charset="2"/>
              <a:buChar char="q"/>
            </a:pPr>
            <a:r>
              <a:rPr lang="en-US" smtClean="0">
                <a:latin typeface="Arial Narrow" pitchFamily="34" charset="0"/>
              </a:rPr>
              <a:t>Confirm the diagnosis by repeating measurement of morning total testosterone.</a:t>
            </a:r>
          </a:p>
          <a:p>
            <a:pPr>
              <a:lnSpc>
                <a:spcPct val="90000"/>
              </a:lnSpc>
              <a:buClr>
                <a:srgbClr val="FFFFFF"/>
              </a:buClr>
              <a:buFont typeface="Wingdings" pitchFamily="2" charset="2"/>
              <a:buChar char="q"/>
            </a:pPr>
            <a:r>
              <a:rPr lang="en-US" smtClean="0">
                <a:latin typeface="Arial Narrow" pitchFamily="34" charset="0"/>
              </a:rPr>
              <a:t>Can add free or bioavailable testosterone in men with low normal levels or where </a:t>
            </a:r>
            <a:r>
              <a:rPr lang="en-US" b="1" smtClean="0">
                <a:latin typeface="Arial Narrow" pitchFamily="34" charset="0"/>
              </a:rPr>
              <a:t>SHBG abnormality is suspected.</a:t>
            </a:r>
          </a:p>
          <a:p>
            <a:pPr>
              <a:lnSpc>
                <a:spcPct val="90000"/>
              </a:lnSpc>
              <a:buClr>
                <a:srgbClr val="FFFFFF"/>
              </a:buClr>
              <a:buFontTx/>
              <a:buChar char="•"/>
            </a:pPr>
            <a:endParaRPr lang="en-US" sz="2800" smtClean="0">
              <a:latin typeface="Arial Narrow" pitchFamily="34" charset="0"/>
            </a:endParaRPr>
          </a:p>
          <a:p>
            <a:pPr lvl="1">
              <a:lnSpc>
                <a:spcPct val="90000"/>
              </a:lnSpc>
              <a:buClr>
                <a:srgbClr val="FFFFFF"/>
              </a:buClr>
              <a:buFontTx/>
              <a:buNone/>
            </a:pPr>
            <a:endParaRPr lang="en-US" smtClean="0">
              <a:latin typeface="Arial Narrow" pitchFamily="34" charset="0"/>
            </a:endParaRPr>
          </a:p>
          <a:p>
            <a:pPr lvl="1">
              <a:lnSpc>
                <a:spcPct val="90000"/>
              </a:lnSpc>
              <a:buClr>
                <a:srgbClr val="FFFFFF"/>
              </a:buClr>
              <a:buFontTx/>
              <a:buNone/>
            </a:pPr>
            <a:endParaRPr lang="en-US" smtClean="0">
              <a:latin typeface="Arial Narrow" pitchFamily="34" charset="0"/>
            </a:endParaRPr>
          </a:p>
          <a:p>
            <a:pPr>
              <a:lnSpc>
                <a:spcPct val="90000"/>
              </a:lnSpc>
              <a:buFont typeface="Wingdings" pitchFamily="2" charset="2"/>
              <a:buBlip>
                <a:blip r:embed="rId3"/>
              </a:buBlip>
            </a:pPr>
            <a:endParaRPr lang="en-US" smtClean="0">
              <a:latin typeface="Arial Narrow" pitchFamily="34" charset="0"/>
            </a:endParaRPr>
          </a:p>
        </p:txBody>
      </p:sp>
      <p:pic>
        <p:nvPicPr>
          <p:cNvPr id="23555" name="Content Placeholder 4" descr="Screen Shot 2014-10-26 at 1.15.58 PM.png"/>
          <p:cNvPicPr>
            <a:picLocks noGrp="1" noChangeAspect="1"/>
          </p:cNvPicPr>
          <p:nvPr>
            <p:ph sz="half" idx="2"/>
          </p:nvPr>
        </p:nvPicPr>
        <p:blipFill>
          <a:blip r:embed="rId4"/>
          <a:srcRect l="-218" r="-139"/>
          <a:stretch>
            <a:fillRect/>
          </a:stretch>
        </p:blipFill>
        <p:spPr>
          <a:xfrm>
            <a:off x="4699000" y="1824038"/>
            <a:ext cx="3881438" cy="4738687"/>
          </a:xfrm>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3083</TotalTime>
  <Words>1999</Words>
  <Application>Microsoft Macintosh PowerPoint</Application>
  <PresentationFormat>On-screen Show (4:3)</PresentationFormat>
  <Paragraphs>167</Paragraphs>
  <Slides>27</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Corbel</vt:lpstr>
      <vt:lpstr>MS PGothic</vt:lpstr>
      <vt:lpstr>Arial</vt:lpstr>
      <vt:lpstr>Wingdings 2</vt:lpstr>
      <vt:lpstr>Calibri</vt:lpstr>
      <vt:lpstr>Apple Chancery</vt:lpstr>
      <vt:lpstr>Arial Narrow</vt:lpstr>
      <vt:lpstr>Wingdings</vt:lpstr>
      <vt:lpstr>Pixel</vt:lpstr>
      <vt:lpstr>Testosterone Replacement Therapy &amp; Monitoring in HIV Infected Men</vt:lpstr>
      <vt:lpstr>Acknowledgement</vt:lpstr>
      <vt:lpstr>Support  </vt:lpstr>
      <vt:lpstr>Background</vt:lpstr>
      <vt:lpstr>Background 2</vt:lpstr>
      <vt:lpstr>Diagnosis in men with signs &amp; symptoms &amp; unequivocally low serum Testosterone level </vt:lpstr>
      <vt:lpstr>Diagnostic evaluation of TD</vt:lpstr>
      <vt:lpstr>Signs &amp; Symptoms</vt:lpstr>
      <vt:lpstr>Confirmation</vt:lpstr>
      <vt:lpstr>If testosterone deficient…</vt:lpstr>
      <vt:lpstr>Primary Testicular Failure</vt:lpstr>
      <vt:lpstr>Do not start in men with…</vt:lpstr>
      <vt:lpstr>Treatment</vt:lpstr>
      <vt:lpstr>Prostate Cancer</vt:lpstr>
      <vt:lpstr>Testosterone replacement therapy among HIV-infected men in the CFAR Network of Integrated Clinical Systems (CNICS). AIDS. Accepted.</vt:lpstr>
      <vt:lpstr>Objectives</vt:lpstr>
      <vt:lpstr>Study Design</vt:lpstr>
      <vt:lpstr>Study Design 2</vt:lpstr>
      <vt:lpstr>Results: Testosterone Supplementation</vt:lpstr>
      <vt:lpstr>Results: TRT initiation</vt:lpstr>
      <vt:lpstr>Multivariate Predictors</vt:lpstr>
      <vt:lpstr>Assessment of Serum Testosterone</vt:lpstr>
      <vt:lpstr>PSA monitoring</vt:lpstr>
      <vt:lpstr>We did not track </vt:lpstr>
      <vt:lpstr>Conclusions </vt:lpstr>
      <vt:lpstr>Next Steps</vt:lpstr>
      <vt:lpstr>References</vt:lpstr>
    </vt:vector>
  </TitlesOfParts>
  <Company>Northwestern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Vitamin D and Prostate Cancer Risk</dc:title>
  <dc:creator>Adam Murphy</dc:creator>
  <cp:lastModifiedBy>sahoo</cp:lastModifiedBy>
  <cp:revision>66</cp:revision>
  <dcterms:created xsi:type="dcterms:W3CDTF">2014-05-13T03:17:40Z</dcterms:created>
  <dcterms:modified xsi:type="dcterms:W3CDTF">2014-10-31T10:38:48Z</dcterms:modified>
</cp:coreProperties>
</file>