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5" r:id="rId3"/>
    <p:sldId id="257" r:id="rId4"/>
    <p:sldId id="280" r:id="rId5"/>
    <p:sldId id="283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84" r:id="rId18"/>
    <p:sldId id="269" r:id="rId19"/>
    <p:sldId id="276" r:id="rId20"/>
    <p:sldId id="277" r:id="rId21"/>
    <p:sldId id="285" r:id="rId22"/>
    <p:sldId id="278" r:id="rId23"/>
    <p:sldId id="270" r:id="rId24"/>
    <p:sldId id="282" r:id="rId25"/>
    <p:sldId id="271" r:id="rId26"/>
    <p:sldId id="286" r:id="rId27"/>
    <p:sldId id="272" r:id="rId28"/>
    <p:sldId id="281" r:id="rId29"/>
    <p:sldId id="288" r:id="rId30"/>
    <p:sldId id="287" r:id="rId31"/>
    <p:sldId id="289" r:id="rId32"/>
    <p:sldId id="290" r:id="rId33"/>
    <p:sldId id="291" r:id="rId34"/>
    <p:sldId id="279" r:id="rId35"/>
    <p:sldId id="292" r:id="rId36"/>
    <p:sldId id="293" r:id="rId37"/>
    <p:sldId id="273" r:id="rId38"/>
    <p:sldId id="294" r:id="rId39"/>
    <p:sldId id="303" r:id="rId40"/>
    <p:sldId id="298" r:id="rId41"/>
    <p:sldId id="299" r:id="rId42"/>
    <p:sldId id="300" r:id="rId43"/>
    <p:sldId id="301" r:id="rId44"/>
    <p:sldId id="302" r:id="rId45"/>
    <p:sldId id="296" r:id="rId46"/>
    <p:sldId id="297" r:id="rId47"/>
    <p:sldId id="295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295400"/>
            <a:ext cx="8228013" cy="1927225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307976"/>
            <a:ext cx="8228013" cy="1066800"/>
          </a:xfrm>
        </p:spPr>
        <p:txBody>
          <a:bodyPr tIns="0" bIns="0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19B3-BC6D-4E56-93BC-B9B0EF1523FC}" type="datetime1">
              <a:rPr lang="en-US" smtClean="0"/>
              <a:pPr/>
              <a:t>11/16/2015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smtClean="0"/>
              <a:t>
              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E285-444D-4C0C-8BFA-BDB311F86A90}" type="slidenum">
              <a:rPr/>
              <a:pPr/>
              <a:t>‹#›</a:t>
            </a:fld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2DC8F-3CDD-8646-8AF7-CFCE761546EA}" type="datetimeFigureOut">
              <a:rPr lang="en-US" smtClean="0"/>
              <a:pPr/>
              <a:t>11/16/2015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3EAC2-731B-D64A-BB2D-4B10B212CB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D2DC8F-3CDD-8646-8AF7-CFCE761546EA}" type="datetimeFigureOut">
              <a:rPr lang="en-US" smtClean="0"/>
              <a:pPr/>
              <a:t>11/16/2015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D2DC8F-3CDD-8646-8AF7-CFCE761546EA}" type="datetimeFigureOut">
              <a:rPr lang="en-US" smtClean="0"/>
              <a:pPr/>
              <a:t>11/16/2015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3EAC2-731B-D64A-BB2D-4B10B212CB0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D2DC8F-3CDD-8646-8AF7-CFCE761546EA}" type="datetimeFigureOut">
              <a:rPr lang="en-US" smtClean="0"/>
              <a:pPr/>
              <a:t>11/16/2015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3EAC2-731B-D64A-BB2D-4B10B212CB0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2DC8F-3CDD-8646-8AF7-CFCE761546EA}" type="datetimeFigureOut">
              <a:rPr lang="en-US" smtClean="0"/>
              <a:pPr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3EAC2-731B-D64A-BB2D-4B10B212CB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2DC8F-3CDD-8646-8AF7-CFCE761546EA}" type="datetimeFigureOut">
              <a:rPr lang="en-US" smtClean="0"/>
              <a:pPr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3EAC2-731B-D64A-BB2D-4B10B212CB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2DC8F-3CDD-8646-8AF7-CFCE761546EA}" type="datetimeFigureOut">
              <a:rPr lang="en-US" smtClean="0"/>
              <a:pPr/>
              <a:t>11/16/2015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3EAC2-731B-D64A-BB2D-4B10B212CB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2DC8F-3CDD-8646-8AF7-CFCE761546EA}" type="datetimeFigureOut">
              <a:rPr lang="en-US" smtClean="0"/>
              <a:pPr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3EAC2-731B-D64A-BB2D-4B10B212CB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4"/>
            <a:ext cx="6400800" cy="1362075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99" y="3609695"/>
            <a:ext cx="5181601" cy="1500187"/>
          </a:xfrm>
        </p:spPr>
        <p:txBody>
          <a:bodyPr anchor="t" anchorCtr="0"/>
          <a:lstStyle>
            <a:lvl1pPr marL="0" indent="0" algn="r"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8301A2-9537-4F11-903A-9D7FEDBB449A}" type="datetime1">
              <a:rPr lang="en-US" smtClean="0"/>
              <a:pPr/>
              <a:t>11/16/2015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1446213" cy="365125"/>
          </a:xfrm>
        </p:spPr>
        <p:txBody>
          <a:bodyPr/>
          <a:lstStyle/>
          <a:p>
            <a:r>
              <a:rPr smtClean="0"/>
              <a:t>
              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F02B71-8991-4516-A01E-F1A9ACD28BDC}" type="slidenum">
              <a:rPr smtClean="0"/>
              <a:pPr/>
              <a:t>‹#›</a:t>
            </a:fld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2DC8F-3CDD-8646-8AF7-CFCE761546EA}" type="datetimeFigureOut">
              <a:rPr lang="en-US" smtClean="0"/>
              <a:pPr/>
              <a:t>11/16/2015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3EAC2-731B-D64A-BB2D-4B10B212CB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2DC8F-3CDD-8646-8AF7-CFCE761546EA}" type="datetimeFigureOut">
              <a:rPr lang="en-US" smtClean="0"/>
              <a:pPr/>
              <a:t>11/16/2015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3EAC2-731B-D64A-BB2D-4B10B212CB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2DC8F-3CDD-8646-8AF7-CFCE761546EA}" type="datetimeFigureOut">
              <a:rPr lang="en-US" smtClean="0"/>
              <a:pPr/>
              <a:t>11/16/2015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3EAC2-731B-D64A-BB2D-4B10B212CB0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2DC8F-3CDD-8646-8AF7-CFCE761546EA}" type="datetimeFigureOut">
              <a:rPr lang="en-US" smtClean="0"/>
              <a:pPr/>
              <a:t>11/16/2015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3EAC2-731B-D64A-BB2D-4B10B212CB0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2DC8F-3CDD-8646-8AF7-CFCE761546EA}" type="datetimeFigureOut">
              <a:rPr lang="en-US" smtClean="0"/>
              <a:pPr/>
              <a:t>11/16/2015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3EAC2-731B-D64A-BB2D-4B10B212CB0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2DC8F-3CDD-8646-8AF7-CFCE761546EA}" type="datetimeFigureOut">
              <a:rPr lang="en-US" smtClean="0"/>
              <a:pPr/>
              <a:t>11/16/2015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3EAC2-731B-D64A-BB2D-4B10B212CB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770094"/>
            <a:ext cx="7662864" cy="326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4D2DC8F-3CDD-8646-8AF7-CFCE761546EA}" type="datetimeFigureOut">
              <a:rPr lang="en-US" smtClean="0"/>
              <a:pPr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83EAC2-731B-D64A-BB2D-4B10B212CB0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fetus.ucsfmedicalcenter.org/monochorionic-twins" TargetMode="Externa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radiopaedia.org/articles/yolk-sac" TargetMode="External"/><Relationship Id="rId2" Type="http://schemas.openxmlformats.org/officeDocument/2006/relationships/hyperlink" Target="http://radiopaedia.org/articles/chorionic-sac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radiopaedia.org/articles/missing?article%5btitle%5d=missin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079126"/>
            <a:ext cx="8534400" cy="222885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CAREFULL DIAGNOSIS &amp; MANAGEMENT OF MONOCHORIONIC MONOAMNIOTIC TWINS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581400"/>
            <a:ext cx="8228013" cy="1066800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DR.ABINAYA VIJAYAN</a:t>
            </a:r>
          </a:p>
          <a:p>
            <a:pPr>
              <a:buFontTx/>
              <a:buChar char="-"/>
            </a:pPr>
            <a:r>
              <a:rPr lang="en-US" sz="32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Sree</a:t>
            </a:r>
            <a:r>
              <a:rPr lang="en-US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Balaji</a:t>
            </a:r>
            <a:r>
              <a:rPr lang="en-US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 Medical College &amp; Hospital</a:t>
            </a:r>
          </a:p>
          <a:p>
            <a:pPr>
              <a:buFontTx/>
              <a:buChar char="-"/>
            </a:pPr>
            <a:r>
              <a:rPr lang="en-US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Chennai, INDIA</a:t>
            </a:r>
          </a:p>
          <a:p>
            <a:endParaRPr lang="en-US" sz="28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81000"/>
            <a:ext cx="8305800" cy="5816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 smtClean="0">
              <a:latin typeface="Times New Roman"/>
              <a:cs typeface="Times New Roman"/>
            </a:endParaRPr>
          </a:p>
          <a:p>
            <a:r>
              <a:rPr lang="en-US" sz="2800" b="1" dirty="0" smtClean="0">
                <a:latin typeface="Times New Roman"/>
                <a:cs typeface="Times New Roman"/>
              </a:rPr>
              <a:t>2</a:t>
            </a:r>
            <a:r>
              <a:rPr lang="en-US" sz="2800" b="1" baseline="30000" dirty="0" smtClean="0">
                <a:latin typeface="Times New Roman"/>
                <a:cs typeface="Times New Roman"/>
              </a:rPr>
              <a:t>nd</a:t>
            </a:r>
            <a:r>
              <a:rPr lang="en-US" sz="2800" b="1" dirty="0" smtClean="0">
                <a:latin typeface="Times New Roman"/>
                <a:cs typeface="Times New Roman"/>
              </a:rPr>
              <a:t> pregnancy :</a:t>
            </a:r>
          </a:p>
          <a:p>
            <a:r>
              <a:rPr lang="en-US" sz="2800" b="1" dirty="0" smtClean="0">
                <a:latin typeface="Times New Roman"/>
                <a:cs typeface="Times New Roman"/>
              </a:rPr>
              <a:t>1</a:t>
            </a:r>
            <a:r>
              <a:rPr lang="en-US" sz="2800" b="1" baseline="30000" dirty="0" smtClean="0">
                <a:latin typeface="Times New Roman"/>
                <a:cs typeface="Times New Roman"/>
              </a:rPr>
              <a:t>ST</a:t>
            </a:r>
            <a:r>
              <a:rPr lang="en-US" sz="2800" b="1" dirty="0" smtClean="0">
                <a:latin typeface="Times New Roman"/>
                <a:cs typeface="Times New Roman"/>
              </a:rPr>
              <a:t> TRIMESTER : 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latin typeface="Times New Roman"/>
                <a:cs typeface="Times New Roman"/>
              </a:rPr>
              <a:t> confirmed by UPT at 2 months of </a:t>
            </a:r>
            <a:r>
              <a:rPr lang="en-US" sz="2800" dirty="0" err="1" smtClean="0">
                <a:latin typeface="Times New Roman"/>
                <a:cs typeface="Times New Roman"/>
              </a:rPr>
              <a:t>amenorhoea</a:t>
            </a:r>
            <a:endParaRPr lang="en-US" sz="2800" dirty="0" smtClean="0">
              <a:latin typeface="Times New Roman"/>
              <a:cs typeface="Times New Roman"/>
            </a:endParaRPr>
          </a:p>
          <a:p>
            <a:pPr>
              <a:buFont typeface="Arial"/>
              <a:buChar char="•"/>
            </a:pPr>
            <a:r>
              <a:rPr lang="en-US" sz="2800" dirty="0" smtClean="0">
                <a:latin typeface="Times New Roman"/>
                <a:cs typeface="Times New Roman"/>
              </a:rPr>
              <a:t> Dating scan done 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latin typeface="Times New Roman"/>
                <a:cs typeface="Times New Roman"/>
              </a:rPr>
              <a:t>USG at 11 wks revealed – </a:t>
            </a:r>
            <a:r>
              <a:rPr lang="en-US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“MONOCHORIONIC MONOAMNIOTIC TWIN PREGNANCIES”</a:t>
            </a:r>
          </a:p>
          <a:p>
            <a:pPr>
              <a:buFont typeface="Arial"/>
              <a:buChar char="•"/>
            </a:pPr>
            <a:endParaRPr lang="en-US" sz="2800" dirty="0" smtClean="0">
              <a:latin typeface="Times New Roman"/>
              <a:cs typeface="Times New Roman"/>
            </a:endParaRPr>
          </a:p>
          <a:p>
            <a:pPr>
              <a:buFont typeface="Arial"/>
              <a:buChar char="•"/>
            </a:pPr>
            <a:r>
              <a:rPr lang="en-US" sz="2800" dirty="0" smtClean="0">
                <a:latin typeface="Times New Roman"/>
                <a:cs typeface="Times New Roman"/>
              </a:rPr>
              <a:t> Tablet Folic acid taken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latin typeface="Times New Roman"/>
                <a:cs typeface="Times New Roman"/>
              </a:rPr>
              <a:t> No H/O fever with rash/ irradiation exposure/ spotting or bleeding </a:t>
            </a:r>
            <a:r>
              <a:rPr lang="en-US" sz="2800" dirty="0" err="1" smtClean="0">
                <a:latin typeface="Times New Roman"/>
                <a:cs typeface="Times New Roman"/>
              </a:rPr>
              <a:t>p/v</a:t>
            </a:r>
            <a:r>
              <a:rPr lang="en-US" sz="2800" dirty="0" smtClean="0">
                <a:latin typeface="Times New Roman"/>
                <a:cs typeface="Times New Roman"/>
              </a:rPr>
              <a:t>.</a:t>
            </a:r>
          </a:p>
          <a:p>
            <a:endParaRPr lang="en-US" sz="2800" dirty="0" smtClean="0">
              <a:latin typeface="Times New Roman"/>
              <a:cs typeface="Times New Roman"/>
            </a:endParaRPr>
          </a:p>
          <a:p>
            <a:pPr>
              <a:buFont typeface="Arial"/>
              <a:buChar char="•"/>
            </a:pPr>
            <a:endParaRPr lang="en-US"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457200"/>
            <a:ext cx="8077200" cy="6555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 smtClean="0">
              <a:latin typeface="Times New Roman"/>
              <a:cs typeface="Times New Roman"/>
            </a:endParaRPr>
          </a:p>
          <a:p>
            <a:r>
              <a:rPr lang="en-US" sz="2800" b="1" dirty="0" smtClean="0">
                <a:latin typeface="Times New Roman"/>
                <a:cs typeface="Times New Roman"/>
              </a:rPr>
              <a:t>2</a:t>
            </a:r>
            <a:r>
              <a:rPr lang="en-US" sz="2800" b="1" baseline="30000" dirty="0" smtClean="0">
                <a:latin typeface="Times New Roman"/>
                <a:cs typeface="Times New Roman"/>
              </a:rPr>
              <a:t>nd</a:t>
            </a:r>
            <a:r>
              <a:rPr lang="en-US" sz="2800" b="1" dirty="0" smtClean="0">
                <a:latin typeface="Times New Roman"/>
                <a:cs typeface="Times New Roman"/>
              </a:rPr>
              <a:t> TRIMESTER :</a:t>
            </a:r>
          </a:p>
          <a:p>
            <a:pPr>
              <a:buFontTx/>
              <a:buChar char="-"/>
            </a:pPr>
            <a:r>
              <a:rPr lang="en-US" sz="2800" dirty="0" smtClean="0">
                <a:latin typeface="Times New Roman"/>
                <a:cs typeface="Times New Roman"/>
              </a:rPr>
              <a:t>Quickening at 18 weeks of gestation.</a:t>
            </a:r>
          </a:p>
          <a:p>
            <a:pPr>
              <a:buFontTx/>
              <a:buChar char="-"/>
            </a:pPr>
            <a:r>
              <a:rPr lang="en-US" sz="2800" dirty="0" smtClean="0">
                <a:latin typeface="Times New Roman"/>
                <a:cs typeface="Times New Roman"/>
              </a:rPr>
              <a:t>Anomaly scan at 20weeks – one fetus had 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SINGLE UMBILICAL ARTERY </a:t>
            </a:r>
          </a:p>
          <a:p>
            <a:pPr>
              <a:buFontTx/>
              <a:buChar char="-"/>
            </a:pPr>
            <a:r>
              <a:rPr lang="en-US" sz="2800" dirty="0" smtClean="0">
                <a:latin typeface="Times New Roman"/>
                <a:cs typeface="Times New Roman"/>
              </a:rPr>
              <a:t>- After 22 weeks </a:t>
            </a:r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SERIAL ULTRASOUND </a:t>
            </a:r>
            <a:r>
              <a:rPr lang="en-US" sz="2800" dirty="0" smtClean="0">
                <a:latin typeface="Times New Roman"/>
                <a:cs typeface="Times New Roman"/>
              </a:rPr>
              <a:t>every 2 weeks was performed with regular Antenatal visits.</a:t>
            </a:r>
          </a:p>
          <a:p>
            <a:pPr>
              <a:buFontTx/>
              <a:buChar char="-"/>
            </a:pPr>
            <a:endParaRPr lang="en-US" sz="2800" dirty="0" smtClean="0">
              <a:latin typeface="Times New Roman"/>
              <a:cs typeface="Times New Roman"/>
            </a:endParaRPr>
          </a:p>
          <a:p>
            <a:pPr>
              <a:buFontTx/>
              <a:buChar char="-"/>
            </a:pPr>
            <a:r>
              <a:rPr lang="en-US" sz="2800" dirty="0" smtClean="0">
                <a:latin typeface="Times New Roman"/>
                <a:cs typeface="Times New Roman"/>
              </a:rPr>
              <a:t>Every USG – 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Full assessment of fetal growth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                      - Amniotic fluid volume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                      - fetal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doppler</a:t>
            </a:r>
            <a:endParaRPr lang="en-US" sz="28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endParaRPr lang="en-US" sz="2800" dirty="0" smtClean="0">
              <a:latin typeface="Times New Roman"/>
              <a:cs typeface="Times New Roman"/>
            </a:endParaRPr>
          </a:p>
          <a:p>
            <a:r>
              <a:rPr lang="en-US" sz="2800" dirty="0" smtClean="0">
                <a:latin typeface="Times New Roman"/>
                <a:cs typeface="Times New Roman"/>
              </a:rPr>
              <a:t>-2 doses of Inj. TT were given.</a:t>
            </a:r>
          </a:p>
          <a:p>
            <a:pPr>
              <a:buFontTx/>
              <a:buChar char="-"/>
            </a:pPr>
            <a:r>
              <a:rPr lang="en-US" sz="2800" dirty="0" smtClean="0">
                <a:latin typeface="Times New Roman"/>
                <a:cs typeface="Times New Roman"/>
              </a:rPr>
              <a:t>No H/O abdominal pain/ discharge </a:t>
            </a:r>
            <a:r>
              <a:rPr lang="en-US" sz="2800" dirty="0" err="1" smtClean="0">
                <a:latin typeface="Times New Roman"/>
                <a:cs typeface="Times New Roman"/>
              </a:rPr>
              <a:t>p/v</a:t>
            </a:r>
            <a:r>
              <a:rPr lang="en-US" sz="2800" dirty="0" smtClean="0">
                <a:latin typeface="Times New Roman"/>
                <a:cs typeface="Times New Roman"/>
              </a:rPr>
              <a:t>/ pedal edema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 </a:t>
            </a:r>
            <a:endParaRPr lang="en-US"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81000"/>
            <a:ext cx="8458200" cy="5970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 smtClean="0">
              <a:latin typeface="Times New Roman"/>
              <a:cs typeface="Times New Roman"/>
            </a:endParaRPr>
          </a:p>
          <a:p>
            <a:r>
              <a:rPr lang="en-US" sz="2800" b="1" dirty="0" smtClean="0">
                <a:latin typeface="Times New Roman"/>
                <a:cs typeface="Times New Roman"/>
              </a:rPr>
              <a:t>3</a:t>
            </a:r>
            <a:r>
              <a:rPr lang="en-US" sz="2800" b="1" baseline="30000" dirty="0" smtClean="0">
                <a:latin typeface="Times New Roman"/>
                <a:cs typeface="Times New Roman"/>
              </a:rPr>
              <a:t>rd</a:t>
            </a:r>
            <a:r>
              <a:rPr lang="en-US" sz="2800" b="1" dirty="0" smtClean="0">
                <a:latin typeface="Times New Roman"/>
                <a:cs typeface="Times New Roman"/>
              </a:rPr>
              <a:t> TRIMESTER:</a:t>
            </a:r>
          </a:p>
          <a:p>
            <a:pPr>
              <a:buFontTx/>
              <a:buChar char="-"/>
            </a:pPr>
            <a:r>
              <a:rPr lang="en-US" sz="2800" dirty="0" smtClean="0">
                <a:latin typeface="Times New Roman"/>
                <a:cs typeface="Times New Roman"/>
              </a:rPr>
              <a:t>Perceived fetal movements well</a:t>
            </a:r>
          </a:p>
          <a:p>
            <a:pPr>
              <a:buFontTx/>
              <a:buChar char="-"/>
            </a:pPr>
            <a:r>
              <a:rPr lang="en-US" sz="2800" dirty="0" smtClean="0">
                <a:latin typeface="Times New Roman"/>
                <a:cs typeface="Times New Roman"/>
              </a:rPr>
              <a:t>At 34 weeks – INJ.BETAMETHASONE 12mg IM 2 DOSES, 24 HOURS APART were given</a:t>
            </a:r>
          </a:p>
          <a:p>
            <a:pPr>
              <a:buFontTx/>
              <a:buChar char="-"/>
            </a:pPr>
            <a:r>
              <a:rPr lang="en-US" sz="2800" dirty="0" smtClean="0">
                <a:latin typeface="Times New Roman"/>
                <a:cs typeface="Times New Roman"/>
              </a:rPr>
              <a:t>Admitted at 34 weeks of gestation – “CLOSE MONITORING”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       - DAILY NONSTRESS TEST WITH WEEKLY ULTRASOUND WITH DOPPLER</a:t>
            </a:r>
          </a:p>
          <a:p>
            <a:endParaRPr lang="en-US" sz="2800" dirty="0" smtClean="0">
              <a:latin typeface="Times New Roman"/>
              <a:cs typeface="Times New Roman"/>
            </a:endParaRPr>
          </a:p>
          <a:p>
            <a:pPr>
              <a:buFontTx/>
              <a:buChar char="-"/>
            </a:pPr>
            <a:r>
              <a:rPr lang="en-US" sz="2800" dirty="0" smtClean="0">
                <a:latin typeface="Times New Roman"/>
                <a:cs typeface="Times New Roman"/>
              </a:rPr>
              <a:t>At 37 weeks she was taken up for EMERGENCY LSCS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     - in view of PROM for &gt;12 hours and non-progress of </a:t>
            </a:r>
            <a:r>
              <a:rPr lang="en-US" sz="2800" dirty="0" err="1" smtClean="0">
                <a:latin typeface="Times New Roman"/>
                <a:cs typeface="Times New Roman"/>
              </a:rPr>
              <a:t>labour</a:t>
            </a:r>
            <a:r>
              <a:rPr lang="en-US" sz="2800" dirty="0" smtClean="0">
                <a:latin typeface="Times New Roman"/>
                <a:cs typeface="Times New Roman"/>
              </a:rPr>
              <a:t>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9144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endParaRPr lang="en-US" sz="2800" dirty="0" smtClean="0">
              <a:latin typeface="Times New Roman"/>
              <a:cs typeface="Times New Roman"/>
            </a:endParaRPr>
          </a:p>
          <a:p>
            <a:pPr>
              <a:buFont typeface="Arial"/>
              <a:buChar char="•"/>
            </a:pPr>
            <a:r>
              <a:rPr lang="en-US" sz="2800" dirty="0" smtClean="0">
                <a:latin typeface="Times New Roman"/>
                <a:cs typeface="Times New Roman"/>
              </a:rPr>
              <a:t>Caesarean section was performed -  I twin was delivered by vertex presentation and II twin by breech extraction.</a:t>
            </a:r>
          </a:p>
          <a:p>
            <a:endParaRPr lang="en-US" sz="2800" dirty="0" smtClean="0">
              <a:latin typeface="Times New Roman"/>
              <a:cs typeface="Times New Roman"/>
            </a:endParaRPr>
          </a:p>
          <a:p>
            <a:pPr>
              <a:buFont typeface="Arial"/>
              <a:buChar char="•"/>
            </a:pPr>
            <a:r>
              <a:rPr lang="en-US" sz="2800" dirty="0" smtClean="0">
                <a:latin typeface="Times New Roman"/>
                <a:cs typeface="Times New Roman"/>
              </a:rPr>
              <a:t> She delivered 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two live female babies weighing 2.5kgs and 2.9kgs respectively with good APGAR score.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latin typeface="Times New Roman"/>
                <a:cs typeface="Times New Roman"/>
              </a:rPr>
              <a:t> The first twin had single umbilical artery .</a:t>
            </a:r>
          </a:p>
          <a:p>
            <a:endParaRPr lang="en-US" sz="2800" dirty="0" smtClean="0">
              <a:latin typeface="Times New Roman"/>
              <a:cs typeface="Times New Roman"/>
            </a:endParaRPr>
          </a:p>
          <a:p>
            <a:pPr>
              <a:buFont typeface="Arial"/>
              <a:buChar char="•"/>
            </a:pPr>
            <a:r>
              <a:rPr lang="en-US" sz="2800" dirty="0" smtClean="0">
                <a:latin typeface="Times New Roman"/>
                <a:cs typeface="Times New Roman"/>
              </a:rPr>
              <a:t> Placental examination showed a </a:t>
            </a:r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SINGLE PLACENTA WITH MONOCHORIONIC MONOAMNIOTIC MEMBRANE AND UMBILICAL CORD ENTANGLEMENT 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latin typeface="Times New Roman"/>
                <a:cs typeface="Times New Roman"/>
              </a:rPr>
              <a:t>Both infants showed good growth and development with nil complications at 6 months of age. </a:t>
            </a:r>
            <a:endParaRPr lang="en-US"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UMBILICAL ARTERY</a:t>
            </a:r>
            <a:endParaRPr lang="en-US" dirty="0"/>
          </a:p>
        </p:txBody>
      </p:sp>
      <p:pic>
        <p:nvPicPr>
          <p:cNvPr id="3" name="Picture 2" descr="Figure - 1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452282"/>
            <a:ext cx="9144000" cy="5405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41"/>
            <a:ext cx="9144000" cy="1411941"/>
          </a:xfrm>
        </p:spPr>
        <p:txBody>
          <a:bodyPr/>
          <a:lstStyle/>
          <a:p>
            <a:r>
              <a:rPr lang="en-US" sz="4000" dirty="0" smtClean="0">
                <a:latin typeface="Times New Roman"/>
                <a:cs typeface="Times New Roman"/>
              </a:rPr>
              <a:t>SINGLE PLACENTA WITH MOMO MEMBRANE &amp; ENTANGLED CORD</a:t>
            </a:r>
            <a:endParaRPr lang="en-US" sz="4000" dirty="0">
              <a:latin typeface="Times New Roman"/>
              <a:cs typeface="Times New Roman"/>
            </a:endParaRPr>
          </a:p>
        </p:txBody>
      </p:sp>
      <p:pic>
        <p:nvPicPr>
          <p:cNvPr id="3" name="Picture 2" descr="20150303_133251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452282"/>
            <a:ext cx="9144000" cy="5405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latin typeface="Times New Roman"/>
                <a:cs typeface="Times New Roman"/>
              </a:rPr>
              <a:t>COMPLICATIONS</a:t>
            </a:r>
            <a:endParaRPr lang="en-US" sz="4800" dirty="0">
              <a:latin typeface="Times New Roman"/>
              <a:cs typeface="Times New Roman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838200" y="1828800"/>
            <a:ext cx="3352800" cy="1752600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43000" y="2198132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/>
                <a:cs typeface="Times New Roman"/>
              </a:rPr>
              <a:t>CORD ENTANGLEMENT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5257800" y="2198132"/>
            <a:ext cx="2895600" cy="1688068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Callout 6"/>
          <p:cNvSpPr/>
          <p:nvPr/>
        </p:nvSpPr>
        <p:spPr>
          <a:xfrm>
            <a:off x="838200" y="4419600"/>
            <a:ext cx="3352800" cy="1905000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Callout 7"/>
          <p:cNvSpPr/>
          <p:nvPr/>
        </p:nvSpPr>
        <p:spPr>
          <a:xfrm>
            <a:off x="5257800" y="4800600"/>
            <a:ext cx="3105149" cy="1524000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715000" y="27432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ANOMALIES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00" y="4800600"/>
            <a:ext cx="2590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/>
                <a:cs typeface="Times New Roman"/>
              </a:rPr>
              <a:t>TWIN TO TWIN TRANSFUSION SYNDROME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5000" y="53340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PREMATURITY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pic>
        <p:nvPicPr>
          <p:cNvPr id="12" name="Picture 11" descr="whiplash-complicatio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1648" y="1"/>
            <a:ext cx="2022351" cy="1310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CMA-placenta-with-cord-entanglem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CORD ENTANGLEMENT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828800"/>
            <a:ext cx="790574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  <a:buFont typeface="Arial"/>
              <a:buChar char="•"/>
            </a:pPr>
            <a:endParaRPr lang="en-US" sz="3200" dirty="0" smtClean="0">
              <a:latin typeface="Times New Roman"/>
              <a:cs typeface="Times New Roman"/>
            </a:endParaRPr>
          </a:p>
          <a:p>
            <a:pPr>
              <a:spcAft>
                <a:spcPts val="2400"/>
              </a:spcAft>
              <a:buFont typeface="Arial"/>
              <a:buChar char="•"/>
            </a:pPr>
            <a:r>
              <a:rPr lang="en-US" sz="3200" dirty="0" smtClean="0">
                <a:latin typeface="Times New Roman"/>
                <a:cs typeface="Times New Roman"/>
              </a:rPr>
              <a:t>42% - 80% of cases</a:t>
            </a:r>
          </a:p>
          <a:p>
            <a:pPr>
              <a:spcAft>
                <a:spcPts val="2400"/>
              </a:spcAft>
              <a:buFont typeface="Arial"/>
              <a:buChar char="•"/>
            </a:pPr>
            <a:r>
              <a:rPr lang="en-US" sz="3200" dirty="0" smtClean="0">
                <a:latin typeface="Times New Roman"/>
                <a:cs typeface="Times New Roman"/>
              </a:rPr>
              <a:t>traditionally related to high </a:t>
            </a:r>
            <a:r>
              <a:rPr lang="en-US" sz="3200" dirty="0" err="1" smtClean="0">
                <a:latin typeface="Times New Roman"/>
                <a:cs typeface="Times New Roman"/>
              </a:rPr>
              <a:t>perinatal</a:t>
            </a:r>
            <a:r>
              <a:rPr lang="en-US" sz="3200" dirty="0" smtClean="0">
                <a:latin typeface="Times New Roman"/>
                <a:cs typeface="Times New Roman"/>
              </a:rPr>
              <a:t> mortality </a:t>
            </a:r>
          </a:p>
          <a:p>
            <a:pPr>
              <a:spcAft>
                <a:spcPts val="2400"/>
              </a:spcAft>
              <a:buFont typeface="Arial"/>
              <a:buChar char="•"/>
            </a:pPr>
            <a:r>
              <a:rPr lang="en-US" sz="3200" dirty="0" smtClean="0">
                <a:latin typeface="Times New Roman"/>
                <a:cs typeface="Times New Roman"/>
              </a:rPr>
              <a:t>CORD COMPRESSION is another life threatening condition preventing oxygenation and vital nutrients resulting in fetal demise  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524000"/>
            <a:ext cx="861060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sz="3600" dirty="0" smtClean="0"/>
              <a:t>Cord entanglement is one of the main complications associated with monoamniotic twins.</a:t>
            </a:r>
            <a:endParaRPr lang="en-US" sz="3600" dirty="0" smtClean="0"/>
          </a:p>
          <a:p>
            <a:r>
              <a:rPr sz="3600" dirty="0" smtClean="0"/>
              <a:t> </a:t>
            </a:r>
            <a:endParaRPr lang="en-US" sz="3600" dirty="0" smtClean="0"/>
          </a:p>
          <a:p>
            <a:pPr>
              <a:buFont typeface="Arial"/>
              <a:buChar char="•"/>
            </a:pPr>
            <a:r>
              <a:rPr sz="3600" dirty="0" smtClean="0"/>
              <a:t>Because the twins have </a:t>
            </a:r>
            <a:r>
              <a:rPr lang="en-US" sz="3600" b="1" dirty="0" smtClean="0">
                <a:solidFill>
                  <a:srgbClr val="0000FF"/>
                </a:solidFill>
              </a:rPr>
              <a:t>NO AMNIOTIC MEMBRANE</a:t>
            </a:r>
            <a:r>
              <a:rPr sz="3600" b="1" dirty="0" smtClean="0">
                <a:solidFill>
                  <a:srgbClr val="0000FF"/>
                </a:solidFill>
              </a:rPr>
              <a:t> </a:t>
            </a:r>
            <a:r>
              <a:rPr sz="3600" dirty="0" smtClean="0"/>
              <a:t>separating them</a:t>
            </a:r>
            <a:r>
              <a:rPr lang="en-US" sz="3600" dirty="0" smtClean="0"/>
              <a:t>,</a:t>
            </a:r>
            <a:r>
              <a:rPr sz="3600" dirty="0" smtClean="0"/>
              <a:t> their umbilical cords can easily become entangled.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latin typeface="Times New Roman"/>
                <a:cs typeface="Times New Roman"/>
              </a:rPr>
              <a:t>MOMO TWINS</a:t>
            </a:r>
            <a:endParaRPr lang="en-US" sz="4800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259080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/>
                <a:cs typeface="Times New Roman"/>
              </a:rPr>
              <a:t>Monochorionic</a:t>
            </a:r>
            <a:r>
              <a:rPr lang="en-US" sz="2800" i="1" dirty="0" smtClean="0">
                <a:latin typeface="Times New Roman"/>
                <a:cs typeface="Times New Roman"/>
              </a:rPr>
              <a:t> </a:t>
            </a:r>
            <a:r>
              <a:rPr lang="en-US" sz="2800" i="1" dirty="0" err="1" smtClean="0">
                <a:latin typeface="Times New Roman"/>
                <a:cs typeface="Times New Roman"/>
              </a:rPr>
              <a:t>monoamniotic</a:t>
            </a:r>
            <a:r>
              <a:rPr lang="en-US" sz="2800" i="1" dirty="0" smtClean="0">
                <a:latin typeface="Times New Roman"/>
                <a:cs typeface="Times New Roman"/>
              </a:rPr>
              <a:t> twins are a subtype in monozygotic twin pregnancy</a:t>
            </a:r>
          </a:p>
          <a:p>
            <a:endParaRPr lang="en-US" sz="2800" b="1" dirty="0" smtClean="0">
              <a:latin typeface="Times New Roman"/>
              <a:cs typeface="Times New Roman"/>
            </a:endParaRPr>
          </a:p>
        </p:txBody>
      </p:sp>
      <p:pic>
        <p:nvPicPr>
          <p:cNvPr id="4" name="Picture 3" descr="defining_internet_addic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907" y="3544906"/>
            <a:ext cx="3313093" cy="3313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2333685"/>
            <a:ext cx="9067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sz="3200" dirty="0" smtClean="0">
                <a:latin typeface="Times New Roman"/>
                <a:cs typeface="Times New Roman"/>
              </a:rPr>
              <a:t>Cord compression is another life threatening condition common in monoamniotic twins.</a:t>
            </a:r>
            <a:endParaRPr lang="en-US" sz="3200" dirty="0" smtClean="0">
              <a:latin typeface="Times New Roman"/>
              <a:cs typeface="Times New Roman"/>
            </a:endParaRPr>
          </a:p>
          <a:p>
            <a:endParaRPr lang="en-US" sz="3200" dirty="0" smtClean="0">
              <a:latin typeface="Times New Roman"/>
              <a:cs typeface="Times New Roman"/>
            </a:endParaRPr>
          </a:p>
          <a:p>
            <a:pPr>
              <a:buFontTx/>
              <a:buChar char="-"/>
            </a:pPr>
            <a:r>
              <a:rPr sz="3200" dirty="0" smtClean="0">
                <a:latin typeface="Times New Roman"/>
                <a:cs typeface="Times New Roman"/>
              </a:rPr>
              <a:t> As the twins move around in the amniotic sac</a:t>
            </a:r>
            <a:r>
              <a:rPr lang="en-US" sz="3200" dirty="0" smtClean="0">
                <a:latin typeface="Times New Roman"/>
                <a:cs typeface="Times New Roman"/>
              </a:rPr>
              <a:t>,</a:t>
            </a:r>
            <a:r>
              <a:rPr sz="3200" dirty="0" smtClean="0">
                <a:latin typeface="Times New Roman"/>
                <a:cs typeface="Times New Roman"/>
              </a:rPr>
              <a:t> it is possible that one will compress the other"s umbilical cord.</a:t>
            </a:r>
            <a:endParaRPr lang="en-US" sz="3200" dirty="0" smtClean="0">
              <a:latin typeface="Times New Roman"/>
              <a:cs typeface="Times New Roman"/>
            </a:endParaRPr>
          </a:p>
          <a:p>
            <a:r>
              <a:rPr sz="3200" dirty="0" smtClean="0">
                <a:latin typeface="Times New Roman"/>
                <a:cs typeface="Times New Roman"/>
              </a:rPr>
              <a:t> </a:t>
            </a:r>
            <a:endParaRPr lang="en-US" sz="3200" dirty="0" smtClean="0">
              <a:latin typeface="Times New Roman"/>
              <a:cs typeface="Times New Roman"/>
            </a:endParaRPr>
          </a:p>
          <a:p>
            <a:pPr>
              <a:buFontTx/>
              <a:buChar char="-"/>
            </a:pPr>
            <a:r>
              <a:rPr sz="3200" dirty="0" smtClean="0">
                <a:latin typeface="Times New Roman"/>
                <a:cs typeface="Times New Roman"/>
              </a:rPr>
              <a:t>This can prevent vital nutrients and blood from traveling to the other baby. resulting in fetal death.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CORD COMPRESSION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TT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TWIN TO TWIN TRANSFUSION SYNDROME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752600"/>
            <a:ext cx="822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-</a:t>
            </a:r>
            <a:r>
              <a:rPr sz="2400" dirty="0" smtClean="0"/>
              <a:t>Because there is no barrier separating the two fetuses from each other, there are almost always blood vessel connections in the placenta shared by two fetuses in </a:t>
            </a:r>
            <a:r>
              <a:rPr sz="2400" dirty="0" smtClean="0">
                <a:hlinkClick r:id="rId2"/>
              </a:rPr>
              <a:t>monochorionic twin</a:t>
            </a:r>
            <a:r>
              <a:rPr sz="2400" dirty="0" smtClean="0"/>
              <a:t> (MC) pregnancies.</a:t>
            </a:r>
            <a:endParaRPr lang="en-US" sz="2400" dirty="0" smtClean="0"/>
          </a:p>
          <a:p>
            <a:r>
              <a:rPr sz="2400" dirty="0" smtClean="0"/>
              <a:t> </a:t>
            </a:r>
            <a:endParaRPr lang="en-US" sz="2400" dirty="0" smtClean="0"/>
          </a:p>
          <a:p>
            <a:r>
              <a:rPr lang="en-US" sz="2400" dirty="0" smtClean="0"/>
              <a:t>-</a:t>
            </a:r>
            <a:r>
              <a:rPr sz="2400" dirty="0" smtClean="0"/>
              <a:t>10-15% of monochorionic twins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-</a:t>
            </a:r>
            <a:r>
              <a:rPr sz="2400" dirty="0" smtClean="0"/>
              <a:t>In these instances, there may be significant transfer of blood from one twin (the so-called “donor”) to the other twin (the so-called “recipient”), resulting in twin-to-twin transfusion syndrome (TTTS).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41"/>
            <a:ext cx="8763000" cy="141194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TWIN TO TWIN TRANSFUSION SYNDROME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1595021"/>
            <a:ext cx="8382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400" dirty="0" smtClean="0">
                <a:latin typeface="Times New Roman"/>
                <a:cs typeface="Times New Roman"/>
              </a:rPr>
              <a:t>one twin becomes undernourished whereas the other develops </a:t>
            </a:r>
            <a:r>
              <a:rPr lang="en-US" sz="2400" dirty="0" err="1" smtClean="0">
                <a:latin typeface="Times New Roman"/>
                <a:cs typeface="Times New Roman"/>
              </a:rPr>
              <a:t>hyperdynamic</a:t>
            </a:r>
            <a:r>
              <a:rPr lang="en-US" sz="2400" dirty="0" smtClean="0">
                <a:latin typeface="Times New Roman"/>
                <a:cs typeface="Times New Roman"/>
              </a:rPr>
              <a:t> circulation and heart failure.</a:t>
            </a:r>
          </a:p>
          <a:p>
            <a:pPr>
              <a:buFontTx/>
              <a:buChar char="-"/>
            </a:pPr>
            <a:endParaRPr lang="en-US" sz="2400" dirty="0" smtClean="0">
              <a:latin typeface="Times New Roman"/>
              <a:cs typeface="Times New Roman"/>
            </a:endParaRPr>
          </a:p>
          <a:p>
            <a:pPr>
              <a:buFontTx/>
              <a:buChar char="-"/>
            </a:pPr>
            <a:r>
              <a:rPr lang="en-US" sz="2400" dirty="0" smtClean="0">
                <a:latin typeface="Times New Roman"/>
                <a:cs typeface="Times New Roman"/>
              </a:rPr>
              <a:t> In severe TTTS presenting with acute </a:t>
            </a:r>
            <a:r>
              <a:rPr lang="en-US" sz="2400" dirty="0" err="1" smtClean="0">
                <a:latin typeface="Times New Roman"/>
                <a:cs typeface="Times New Roman"/>
              </a:rPr>
              <a:t>polyhydramnios</a:t>
            </a:r>
            <a:r>
              <a:rPr lang="en-US" sz="2400" dirty="0" smtClean="0">
                <a:latin typeface="Times New Roman"/>
                <a:cs typeface="Times New Roman"/>
              </a:rPr>
              <a:t> during the second trimester, endoscopic laser coagulation of the intercommunicating placental vessels is associated with survival of at least one baby in about 70% of the pregnancies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 </a:t>
            </a:r>
          </a:p>
          <a:p>
            <a:pPr>
              <a:buFontTx/>
              <a:buChar char="-"/>
            </a:pPr>
            <a:r>
              <a:rPr lang="en-US" sz="2400" baseline="30000" dirty="0" smtClean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TTTS is not as common among </a:t>
            </a:r>
            <a:r>
              <a:rPr lang="en-US" sz="2400" dirty="0" err="1" smtClean="0">
                <a:latin typeface="Times New Roman"/>
                <a:cs typeface="Times New Roman"/>
              </a:rPr>
              <a:t>MoMo</a:t>
            </a:r>
            <a:r>
              <a:rPr lang="en-US" sz="2400" dirty="0" smtClean="0">
                <a:latin typeface="Times New Roman"/>
                <a:cs typeface="Times New Roman"/>
              </a:rPr>
              <a:t> as in </a:t>
            </a:r>
            <a:r>
              <a:rPr lang="en-US" sz="2400" dirty="0" err="1" smtClean="0">
                <a:latin typeface="Times New Roman"/>
                <a:cs typeface="Times New Roman"/>
              </a:rPr>
              <a:t>MoDi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cs typeface="Times New Roman"/>
              </a:rPr>
              <a:t>pregnacies</a:t>
            </a:r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pPr>
              <a:buFontTx/>
              <a:buChar char="-"/>
            </a:pPr>
            <a:r>
              <a:rPr lang="en-US" sz="2400" baseline="30000" dirty="0" smtClean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The presence of </a:t>
            </a:r>
            <a:r>
              <a:rPr lang="en-US" sz="2400" dirty="0" err="1" smtClean="0">
                <a:latin typeface="Times New Roman"/>
                <a:cs typeface="Times New Roman"/>
              </a:rPr>
              <a:t>polyhydramnios</a:t>
            </a:r>
            <a:r>
              <a:rPr lang="en-US" sz="2400" dirty="0" smtClean="0">
                <a:latin typeface="Times New Roman"/>
                <a:cs typeface="Times New Roman"/>
              </a:rPr>
              <a:t>, discordant fetal growth, </a:t>
            </a:r>
            <a:r>
              <a:rPr lang="en-US" sz="2400" dirty="0" err="1" smtClean="0">
                <a:latin typeface="Times New Roman"/>
                <a:cs typeface="Times New Roman"/>
              </a:rPr>
              <a:t>hydrops</a:t>
            </a:r>
            <a:r>
              <a:rPr lang="en-US" sz="2400" dirty="0" smtClean="0">
                <a:latin typeface="Times New Roman"/>
                <a:cs typeface="Times New Roman"/>
              </a:rPr>
              <a:t>, congestive heart failure, tricuspid regurgitation and discordant bladder fillings make the prenatal diagnosis of TTTS possible. 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981200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/>
            </a:r>
            <a:br>
              <a:rPr lang="en-US" sz="2800" dirty="0" smtClean="0">
                <a:latin typeface="Times New Roman"/>
                <a:cs typeface="Times New Roman"/>
              </a:rPr>
            </a:br>
            <a:r>
              <a:rPr lang="en-US" sz="2800" dirty="0" smtClean="0">
                <a:latin typeface="Times New Roman"/>
                <a:cs typeface="Times New Roman"/>
              </a:rPr>
              <a:t>-FETOSCPOIC LASER INTERVENTION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-AMNIOREDUCTION IN DI AMNIOTICS</a:t>
            </a:r>
            <a:endParaRPr lang="en-US" sz="2800" dirty="0">
              <a:latin typeface="Times New Roman"/>
              <a:cs typeface="Times New Roman"/>
            </a:endParaRPr>
          </a:p>
        </p:txBody>
      </p:sp>
      <p:pic>
        <p:nvPicPr>
          <p:cNvPr id="4" name="Picture 3" descr="TTTS_laser_carto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3632073"/>
            <a:ext cx="3657600" cy="2771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PREMATURITY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7200" y="2286000"/>
            <a:ext cx="79057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b="1" dirty="0" smtClean="0">
                <a:latin typeface="Times New Roman"/>
                <a:cs typeface="Times New Roman"/>
              </a:rPr>
              <a:t>It is known that uncomplicated twin pregnancies have a higher incidence of premature birth than singletons and that </a:t>
            </a:r>
            <a:r>
              <a:rPr lang="en-US" sz="2800" b="1" dirty="0" err="1" smtClean="0">
                <a:latin typeface="Times New Roman"/>
                <a:cs typeface="Times New Roman"/>
              </a:rPr>
              <a:t>MoMo</a:t>
            </a:r>
            <a:r>
              <a:rPr lang="en-US" sz="2800" b="1" dirty="0" smtClean="0">
                <a:latin typeface="Times New Roman"/>
                <a:cs typeface="Times New Roman"/>
              </a:rPr>
              <a:t> twins are at an even greater risk of being born before 32 weeks of gestation.</a:t>
            </a:r>
          </a:p>
        </p:txBody>
      </p:sp>
      <p:pic>
        <p:nvPicPr>
          <p:cNvPr id="4" name="Picture 3" descr="preterm-birt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4191000"/>
            <a:ext cx="4343400" cy="2666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447800"/>
            <a:ext cx="83058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Those born before 32 weeks of gestation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have a high incidence of </a:t>
            </a:r>
          </a:p>
          <a:p>
            <a:pPr>
              <a:buFont typeface="Arial"/>
              <a:buChar char="•"/>
            </a:pPr>
            <a:r>
              <a:rPr lang="en-US" sz="2800" dirty="0" err="1" smtClean="0">
                <a:latin typeface="Times New Roman"/>
                <a:cs typeface="Times New Roman"/>
              </a:rPr>
              <a:t>perinatal</a:t>
            </a:r>
            <a:r>
              <a:rPr lang="en-US" sz="2800" dirty="0" smtClean="0">
                <a:latin typeface="Times New Roman"/>
                <a:cs typeface="Times New Roman"/>
              </a:rPr>
              <a:t> depression, 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latin typeface="Times New Roman"/>
                <a:cs typeface="Times New Roman"/>
              </a:rPr>
              <a:t>respiratory distress, 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latin typeface="Times New Roman"/>
                <a:cs typeface="Times New Roman"/>
              </a:rPr>
              <a:t>early and late onset sepsis,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latin typeface="Times New Roman"/>
                <a:cs typeface="Times New Roman"/>
              </a:rPr>
              <a:t>patent </a:t>
            </a:r>
            <a:r>
              <a:rPr lang="en-US" sz="2800" dirty="0" err="1" smtClean="0">
                <a:latin typeface="Times New Roman"/>
                <a:cs typeface="Times New Roman"/>
              </a:rPr>
              <a:t>ductus</a:t>
            </a:r>
            <a:r>
              <a:rPr lang="en-US" sz="2800" dirty="0" smtClean="0"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latin typeface="Times New Roman"/>
                <a:cs typeface="Times New Roman"/>
              </a:rPr>
              <a:t>arteriosus</a:t>
            </a:r>
            <a:r>
              <a:rPr lang="en-US" sz="2800" dirty="0" smtClean="0">
                <a:latin typeface="Times New Roman"/>
                <a:cs typeface="Times New Roman"/>
              </a:rPr>
              <a:t>, 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latin typeface="Times New Roman"/>
                <a:cs typeface="Times New Roman"/>
              </a:rPr>
              <a:t>necrotizing </a:t>
            </a:r>
            <a:r>
              <a:rPr lang="en-US" sz="2800" dirty="0" err="1" smtClean="0">
                <a:latin typeface="Times New Roman"/>
                <a:cs typeface="Times New Roman"/>
              </a:rPr>
              <a:t>enterocolitis</a:t>
            </a:r>
            <a:r>
              <a:rPr lang="en-US" sz="2800" dirty="0" smtClean="0">
                <a:latin typeface="Times New Roman"/>
                <a:cs typeface="Times New Roman"/>
              </a:rPr>
              <a:t>,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latin typeface="Times New Roman"/>
                <a:cs typeface="Times New Roman"/>
              </a:rPr>
              <a:t>Intracranial hemorrhage,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latin typeface="Times New Roman"/>
                <a:cs typeface="Times New Roman"/>
              </a:rPr>
              <a:t>prolonged hospitalization and 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latin typeface="Times New Roman"/>
                <a:cs typeface="Times New Roman"/>
              </a:rPr>
              <a:t>poor neurological outcomes.</a:t>
            </a:r>
            <a:r>
              <a:rPr lang="en-US" sz="2800" baseline="30000" dirty="0" smtClean="0">
                <a:latin typeface="Times New Roman"/>
                <a:cs typeface="Times New Roman"/>
              </a:rPr>
              <a:t> </a:t>
            </a:r>
            <a:r>
              <a:rPr lang="en-US" sz="2800" b="1" dirty="0" smtClean="0">
                <a:latin typeface="Times New Roman"/>
                <a:cs typeface="Times New Roman"/>
              </a:rPr>
              <a:t> </a:t>
            </a:r>
          </a:p>
          <a:p>
            <a:endParaRPr lang="en-US" dirty="0"/>
          </a:p>
        </p:txBody>
      </p:sp>
      <p:pic>
        <p:nvPicPr>
          <p:cNvPr id="3" name="Picture 2" descr="complications_sign_webpag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34" y="2057400"/>
            <a:ext cx="3857666" cy="4532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981200"/>
            <a:ext cx="5029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3200" dirty="0" smtClean="0">
                <a:latin typeface="Times New Roman"/>
                <a:cs typeface="Times New Roman"/>
              </a:rPr>
              <a:t>MOMO twins has the highest </a:t>
            </a:r>
            <a:r>
              <a:rPr lang="en-US" sz="3200" dirty="0" err="1" smtClean="0">
                <a:latin typeface="Times New Roman"/>
                <a:cs typeface="Times New Roman"/>
              </a:rPr>
              <a:t>perinatal</a:t>
            </a:r>
            <a:r>
              <a:rPr lang="en-US" sz="3200" dirty="0" smtClean="0">
                <a:latin typeface="Times New Roman"/>
                <a:cs typeface="Times New Roman"/>
              </a:rPr>
              <a:t> mortality, about 50%. </a:t>
            </a:r>
          </a:p>
          <a:p>
            <a:pPr>
              <a:buFont typeface="Arial"/>
              <a:buChar char="•"/>
            </a:pPr>
            <a:r>
              <a:rPr lang="en-US" sz="3200" dirty="0" smtClean="0">
                <a:latin typeface="Times New Roman"/>
                <a:cs typeface="Times New Roman"/>
              </a:rPr>
              <a:t>Detection of </a:t>
            </a:r>
            <a:r>
              <a:rPr lang="en-US" sz="3200" dirty="0" err="1" smtClean="0">
                <a:latin typeface="Times New Roman"/>
                <a:cs typeface="Times New Roman"/>
              </a:rPr>
              <a:t>monochorionic</a:t>
            </a:r>
            <a:r>
              <a:rPr lang="en-US" sz="3200" dirty="0" smtClean="0">
                <a:latin typeface="Times New Roman"/>
                <a:cs typeface="Times New Roman"/>
              </a:rPr>
              <a:t> pregnancies at 10 to 14 weeks of gestation and monitoring by serial ultrasounds should lead to early diagnosis of TTTS </a:t>
            </a:r>
            <a:endParaRPr lang="en-US" sz="3200" dirty="0">
              <a:latin typeface="Times New Roman"/>
              <a:cs typeface="Times New Roman"/>
            </a:endParaRPr>
          </a:p>
        </p:txBody>
      </p:sp>
      <p:pic>
        <p:nvPicPr>
          <p:cNvPr id="4" name="Picture 3" descr="universal-diagnos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981200"/>
            <a:ext cx="4114800" cy="4799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ULTRASOUND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488141"/>
            <a:ext cx="82296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err="1" smtClean="0">
                <a:latin typeface="Times New Roman"/>
                <a:cs typeface="Times New Roman"/>
              </a:rPr>
              <a:t>Ist</a:t>
            </a:r>
            <a:r>
              <a:rPr lang="en-US" sz="2400" dirty="0" smtClean="0">
                <a:latin typeface="Times New Roman"/>
                <a:cs typeface="Times New Roman"/>
              </a:rPr>
              <a:t> TRIMESTER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    * shows a twin pregnancy with a single gestational sac and a single yolk sac (differentiating from a DCDA and MCDA pregnancy)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    * there is no inter twin membrane: theoretically this differentiates from a DCDA and MCDA pregnancy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          </a:t>
            </a:r>
            <a:r>
              <a:rPr lang="en-US" sz="2400" dirty="0" err="1" smtClean="0">
                <a:latin typeface="Times New Roman"/>
                <a:cs typeface="Times New Roman"/>
              </a:rPr>
              <a:t>o</a:t>
            </a:r>
            <a:r>
              <a:rPr lang="en-US" sz="2400" dirty="0" smtClean="0">
                <a:latin typeface="Times New Roman"/>
                <a:cs typeface="Times New Roman"/>
              </a:rPr>
              <a:t> however, even in a MCDA pregnancy the </a:t>
            </a:r>
            <a:r>
              <a:rPr lang="en-US" sz="2400" dirty="0" err="1" smtClean="0">
                <a:latin typeface="Times New Roman"/>
                <a:cs typeface="Times New Roman"/>
              </a:rPr>
              <a:t>intertwin</a:t>
            </a:r>
            <a:r>
              <a:rPr lang="en-US" sz="2400" dirty="0" smtClean="0">
                <a:latin typeface="Times New Roman"/>
                <a:cs typeface="Times New Roman"/>
              </a:rPr>
              <a:t> membrane may be difficult to see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          </a:t>
            </a:r>
            <a:r>
              <a:rPr lang="en-US" sz="2400" dirty="0" err="1" smtClean="0">
                <a:latin typeface="Times New Roman"/>
                <a:cs typeface="Times New Roman"/>
              </a:rPr>
              <a:t>o</a:t>
            </a:r>
            <a:r>
              <a:rPr lang="en-US" sz="2400" dirty="0" smtClean="0">
                <a:latin typeface="Times New Roman"/>
                <a:cs typeface="Times New Roman"/>
              </a:rPr>
              <a:t> therefore non-</a:t>
            </a:r>
            <a:r>
              <a:rPr lang="en-US" sz="2400" dirty="0" err="1" smtClean="0">
                <a:latin typeface="Times New Roman"/>
                <a:cs typeface="Times New Roman"/>
              </a:rPr>
              <a:t>visualisation</a:t>
            </a:r>
            <a:r>
              <a:rPr lang="en-US" sz="2400" dirty="0" smtClean="0">
                <a:latin typeface="Times New Roman"/>
                <a:cs typeface="Times New Roman"/>
              </a:rPr>
              <a:t> of the </a:t>
            </a:r>
            <a:r>
              <a:rPr lang="en-US" sz="2400" dirty="0" err="1" smtClean="0">
                <a:latin typeface="Times New Roman"/>
                <a:cs typeface="Times New Roman"/>
              </a:rPr>
              <a:t>intertwin</a:t>
            </a:r>
            <a:r>
              <a:rPr lang="en-US" sz="2400" dirty="0" smtClean="0">
                <a:latin typeface="Times New Roman"/>
                <a:cs typeface="Times New Roman"/>
              </a:rPr>
              <a:t> membrane is not in itself diagnostic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-mo-ultras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057400"/>
            <a:ext cx="3657600" cy="4267200"/>
          </a:xfrm>
          <a:prstGeom prst="rect">
            <a:avLst/>
          </a:prstGeom>
        </p:spPr>
      </p:pic>
      <p:pic>
        <p:nvPicPr>
          <p:cNvPr id="4" name="Picture 3" descr="610e41d3faa4f9f862901decb7fc91_thum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057400"/>
            <a:ext cx="3581400" cy="4267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132841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MOMO TWINS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0" y="132841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6A1BB4"/>
                </a:solidFill>
                <a:latin typeface="Times New Roman"/>
                <a:cs typeface="Times New Roman"/>
              </a:rPr>
              <a:t>MCDA TWINS</a:t>
            </a:r>
            <a:endParaRPr lang="en-US" sz="2800" b="1" dirty="0">
              <a:solidFill>
                <a:srgbClr val="6A1BB4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2133600"/>
            <a:ext cx="8458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3200" dirty="0" smtClean="0">
                <a:latin typeface="Times New Roman"/>
                <a:cs typeface="Times New Roman"/>
              </a:rPr>
              <a:t> </a:t>
            </a:r>
            <a:r>
              <a:rPr sz="3200" b="1" dirty="0" smtClean="0">
                <a:latin typeface="Times New Roman"/>
                <a:cs typeface="Times New Roman"/>
              </a:rPr>
              <a:t>Monoamniotic twins</a:t>
            </a:r>
            <a:r>
              <a:rPr sz="3200" dirty="0" smtClean="0">
                <a:latin typeface="Times New Roman"/>
                <a:cs typeface="Times New Roman"/>
              </a:rPr>
              <a:t> are identical </a:t>
            </a:r>
            <a:r>
              <a:rPr sz="3200" b="1" dirty="0" smtClean="0">
                <a:latin typeface="Times New Roman"/>
                <a:cs typeface="Times New Roman"/>
              </a:rPr>
              <a:t>twins</a:t>
            </a:r>
            <a:r>
              <a:rPr sz="3200" dirty="0" smtClean="0">
                <a:latin typeface="Times New Roman"/>
                <a:cs typeface="Times New Roman"/>
              </a:rPr>
              <a:t> that share the single </a:t>
            </a:r>
            <a:r>
              <a:rPr sz="3200" dirty="0" smtClean="0">
                <a:latin typeface="Times New Roman"/>
                <a:cs typeface="Times New Roman"/>
                <a:hlinkClick r:id="rId2"/>
              </a:rPr>
              <a:t>chorionic sac, </a:t>
            </a:r>
            <a:r>
              <a:rPr sz="3200" dirty="0" smtClean="0">
                <a:latin typeface="Times New Roman"/>
                <a:cs typeface="Times New Roman"/>
              </a:rPr>
              <a:t>a single </a:t>
            </a:r>
            <a:r>
              <a:rPr sz="3200" dirty="0" smtClean="0">
                <a:latin typeface="Times New Roman"/>
                <a:cs typeface="Times New Roman"/>
                <a:hlinkClick r:id="rId3"/>
              </a:rPr>
              <a:t>yolk sac</a:t>
            </a:r>
            <a:r>
              <a:rPr sz="3200" dirty="0" smtClean="0">
                <a:latin typeface="Times New Roman"/>
                <a:cs typeface="Times New Roman"/>
              </a:rPr>
              <a:t> and a single </a:t>
            </a:r>
            <a:r>
              <a:rPr sz="3200" dirty="0" smtClean="0">
                <a:latin typeface="Times New Roman"/>
                <a:cs typeface="Times New Roman"/>
                <a:hlinkClick r:id="rId4"/>
              </a:rPr>
              <a:t>amniotic sac</a:t>
            </a:r>
            <a:r>
              <a:rPr sz="3200" dirty="0" smtClean="0">
                <a:latin typeface="Times New Roman"/>
                <a:cs typeface="Times New Roman"/>
              </a:rPr>
              <a:t> </a:t>
            </a:r>
            <a:r>
              <a:rPr lang="en-US" sz="3200" dirty="0" smtClean="0">
                <a:latin typeface="Times New Roman"/>
                <a:cs typeface="Times New Roman"/>
              </a:rPr>
              <a:t>.</a:t>
            </a:r>
          </a:p>
          <a:p>
            <a:pPr>
              <a:buFontTx/>
              <a:buChar char="-"/>
            </a:pPr>
            <a:r>
              <a:rPr sz="3200" dirty="0" smtClean="0">
                <a:latin typeface="Times New Roman"/>
                <a:cs typeface="Times New Roman"/>
              </a:rPr>
              <a:t>always identical</a:t>
            </a:r>
            <a:endParaRPr lang="en-US" sz="3200" dirty="0" smtClean="0">
              <a:latin typeface="Times New Roman"/>
              <a:cs typeface="Times New Roman"/>
            </a:endParaRPr>
          </a:p>
          <a:p>
            <a:pPr>
              <a:buFontTx/>
              <a:buChar char="-"/>
            </a:pPr>
            <a:r>
              <a:rPr sz="3200" dirty="0" smtClean="0">
                <a:latin typeface="Times New Roman"/>
                <a:cs typeface="Times New Roman"/>
              </a:rPr>
              <a:t>always monochorionic and are usually termed </a:t>
            </a:r>
            <a:r>
              <a:rPr sz="3200" b="1" dirty="0" smtClean="0">
                <a:latin typeface="Times New Roman"/>
                <a:cs typeface="Times New Roman"/>
              </a:rPr>
              <a:t>Monoamniotic</a:t>
            </a:r>
            <a:r>
              <a:rPr sz="3200" dirty="0" smtClean="0">
                <a:latin typeface="Times New Roman"/>
                <a:cs typeface="Times New Roman"/>
              </a:rPr>
              <a:t>-Monochorionic ("</a:t>
            </a:r>
            <a:r>
              <a:rPr sz="3200" b="1" dirty="0" smtClean="0">
                <a:latin typeface="Times New Roman"/>
                <a:cs typeface="Times New Roman"/>
              </a:rPr>
              <a:t>MoMo</a:t>
            </a:r>
            <a:r>
              <a:rPr sz="3200" dirty="0" smtClean="0">
                <a:latin typeface="Times New Roman"/>
                <a:cs typeface="Times New Roman"/>
              </a:rPr>
              <a:t>") </a:t>
            </a:r>
            <a:r>
              <a:rPr sz="3200" b="1" dirty="0" smtClean="0">
                <a:latin typeface="Times New Roman"/>
                <a:cs typeface="Times New Roman"/>
              </a:rPr>
              <a:t>twins</a:t>
            </a:r>
            <a:r>
              <a:rPr sz="3200" dirty="0" smtClean="0">
                <a:latin typeface="Times New Roman"/>
                <a:cs typeface="Times New Roman"/>
              </a:rPr>
              <a:t>.</a:t>
            </a:r>
            <a:endParaRPr lang="en-US" sz="3200" dirty="0" smtClean="0">
              <a:latin typeface="Times New Roman"/>
              <a:cs typeface="Times New Roman"/>
            </a:endParaRPr>
          </a:p>
          <a:p>
            <a:pPr>
              <a:buFontTx/>
              <a:buChar char="-"/>
            </a:pPr>
            <a:r>
              <a:rPr sz="3200" dirty="0" smtClean="0">
                <a:latin typeface="Times New Roman"/>
                <a:cs typeface="Times New Roman"/>
              </a:rPr>
              <a:t> They also share the placenta, but have two separate umbilical cords.</a:t>
            </a:r>
            <a:endParaRPr lang="en-US" sz="3200" dirty="0" smtClean="0">
              <a:latin typeface="Times New Roman"/>
              <a:cs typeface="Times New Roman"/>
            </a:endParaRPr>
          </a:p>
          <a:p>
            <a:endParaRPr lang="en-US" sz="3200" dirty="0" smtClean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1219200"/>
            <a:ext cx="8534400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Second trimester</a:t>
            </a:r>
          </a:p>
          <a:p>
            <a:endParaRPr lang="en-US" sz="2800" dirty="0" smtClean="0">
              <a:latin typeface="Times New Roman"/>
              <a:cs typeface="Times New Roman"/>
            </a:endParaRPr>
          </a:p>
          <a:p>
            <a:r>
              <a:rPr lang="en-US" sz="2800" dirty="0" smtClean="0">
                <a:latin typeface="Times New Roman"/>
                <a:cs typeface="Times New Roman"/>
              </a:rPr>
              <a:t>    * specific to a MCMA pregnancy: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          </a:t>
            </a:r>
            <a:r>
              <a:rPr lang="en-US" sz="2800" dirty="0" smtClean="0">
                <a:latin typeface="Times New Roman"/>
                <a:cs typeface="Times New Roman"/>
              </a:rPr>
              <a:t>- </a:t>
            </a:r>
            <a:r>
              <a:rPr lang="en-US" sz="2800" dirty="0" smtClean="0">
                <a:latin typeface="Times New Roman"/>
                <a:cs typeface="Times New Roman"/>
              </a:rPr>
              <a:t>there </a:t>
            </a:r>
            <a:r>
              <a:rPr lang="en-US" sz="2800" dirty="0" smtClean="0">
                <a:latin typeface="Times New Roman"/>
                <a:cs typeface="Times New Roman"/>
              </a:rPr>
              <a:t>can be presence of cord entanglement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          </a:t>
            </a:r>
            <a:r>
              <a:rPr lang="en-US" sz="2800" dirty="0">
                <a:latin typeface="Times New Roman"/>
                <a:cs typeface="Times New Roman"/>
              </a:rPr>
              <a:t>-</a:t>
            </a:r>
            <a:r>
              <a:rPr lang="en-US" sz="2800" dirty="0" smtClean="0">
                <a:latin typeface="Times New Roman"/>
                <a:cs typeface="Times New Roman"/>
              </a:rPr>
              <a:t> </a:t>
            </a:r>
            <a:r>
              <a:rPr lang="en-US" sz="2800" dirty="0" smtClean="0">
                <a:latin typeface="Times New Roman"/>
                <a:cs typeface="Times New Roman"/>
              </a:rPr>
              <a:t>there can be presence of cord fusion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          </a:t>
            </a:r>
            <a:r>
              <a:rPr lang="en-US" sz="2800" dirty="0" smtClean="0">
                <a:latin typeface="Times New Roman"/>
                <a:cs typeface="Times New Roman"/>
              </a:rPr>
              <a:t>- </a:t>
            </a:r>
            <a:r>
              <a:rPr lang="en-US" sz="2800" dirty="0" smtClean="0">
                <a:latin typeface="Times New Roman"/>
                <a:cs typeface="Times New Roman"/>
              </a:rPr>
              <a:t>absent </a:t>
            </a:r>
            <a:r>
              <a:rPr lang="en-US" sz="2800" dirty="0" smtClean="0">
                <a:latin typeface="Times New Roman"/>
                <a:cs typeface="Times New Roman"/>
              </a:rPr>
              <a:t>inter twin membrane: although may be difficult to see sometimes even with a MCDA pregnancy</a:t>
            </a:r>
          </a:p>
          <a:p>
            <a:endParaRPr lang="en-US" sz="2800" dirty="0" smtClean="0">
              <a:latin typeface="Times New Roman"/>
              <a:cs typeface="Times New Roman"/>
            </a:endParaRPr>
          </a:p>
          <a:p>
            <a:r>
              <a:rPr lang="en-US" sz="2800" dirty="0" smtClean="0">
                <a:latin typeface="Times New Roman"/>
                <a:cs typeface="Times New Roman"/>
              </a:rPr>
              <a:t>    * common to both </a:t>
            </a:r>
            <a:r>
              <a:rPr lang="en-US" sz="2800" dirty="0" smtClean="0">
                <a:latin typeface="Times New Roman"/>
                <a:cs typeface="Times New Roman"/>
              </a:rPr>
              <a:t>MCMA </a:t>
            </a:r>
            <a:r>
              <a:rPr lang="en-US" sz="2800" dirty="0" smtClean="0">
                <a:latin typeface="Times New Roman"/>
                <a:cs typeface="Times New Roman"/>
              </a:rPr>
              <a:t>and </a:t>
            </a:r>
            <a:r>
              <a:rPr lang="en-US" sz="2800" dirty="0" smtClean="0">
                <a:latin typeface="Times New Roman"/>
                <a:cs typeface="Times New Roman"/>
              </a:rPr>
              <a:t>MCDA </a:t>
            </a:r>
            <a:r>
              <a:rPr lang="en-US" sz="2800" dirty="0" smtClean="0">
                <a:latin typeface="Times New Roman"/>
                <a:cs typeface="Times New Roman"/>
              </a:rPr>
              <a:t>pregnancies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          </a:t>
            </a:r>
            <a:r>
              <a:rPr lang="en-US" sz="2800" dirty="0" smtClean="0">
                <a:latin typeface="Times New Roman"/>
                <a:cs typeface="Times New Roman"/>
              </a:rPr>
              <a:t>- </a:t>
            </a:r>
            <a:r>
              <a:rPr lang="en-US" sz="2800" dirty="0" smtClean="0">
                <a:latin typeface="Times New Roman"/>
                <a:cs typeface="Times New Roman"/>
              </a:rPr>
              <a:t> </a:t>
            </a:r>
            <a:r>
              <a:rPr lang="en-US" sz="2800" dirty="0" smtClean="0">
                <a:latin typeface="Times New Roman"/>
                <a:cs typeface="Times New Roman"/>
              </a:rPr>
              <a:t>a single placenta is seen </a:t>
            </a:r>
          </a:p>
          <a:p>
            <a:r>
              <a:rPr lang="en-US" sz="2800" smtClean="0">
                <a:latin typeface="Times New Roman"/>
                <a:cs typeface="Times New Roman"/>
              </a:rPr>
              <a:t>          </a:t>
            </a:r>
            <a:r>
              <a:rPr lang="en-US" sz="2800" smtClean="0">
                <a:latin typeface="Times New Roman"/>
                <a:cs typeface="Times New Roman"/>
              </a:rPr>
              <a:t>- </a:t>
            </a:r>
            <a:r>
              <a:rPr lang="en-US" sz="2800" smtClean="0">
                <a:latin typeface="Times New Roman"/>
                <a:cs typeface="Times New Roman"/>
              </a:rPr>
              <a:t> </a:t>
            </a:r>
            <a:r>
              <a:rPr lang="en-US" sz="2800" dirty="0" smtClean="0">
                <a:latin typeface="Times New Roman"/>
                <a:cs typeface="Times New Roman"/>
              </a:rPr>
              <a:t>absent twin peak sign </a:t>
            </a:r>
            <a:endParaRPr lang="en-US"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amniotic_twins_at_15_week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1" y="2057400"/>
            <a:ext cx="7239000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140461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/>
                <a:cs typeface="Times New Roman"/>
              </a:rPr>
              <a:t>MOMO TWINS AT 16 WEEKS</a:t>
            </a:r>
            <a:endParaRPr lang="en-US"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d2c193dc40d4184f01ae992b4d7eb_big_gallery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0"/>
            <a:ext cx="48006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057400"/>
            <a:ext cx="342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/>
                <a:cs typeface="Times New Roman"/>
              </a:rPr>
              <a:t>TWIN PEAK SIGN IN DCDA TWINS</a:t>
            </a:r>
            <a:endParaRPr lang="en-US" sz="4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4160520" cy="3200400"/>
          </a:xfrm>
          <a:prstGeom prst="rect">
            <a:avLst/>
          </a:prstGeom>
        </p:spPr>
      </p:pic>
      <p:pic>
        <p:nvPicPr>
          <p:cNvPr id="3" name="Picture 2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304800"/>
            <a:ext cx="4495800" cy="3200400"/>
          </a:xfrm>
          <a:prstGeom prst="rect">
            <a:avLst/>
          </a:prstGeom>
        </p:spPr>
      </p:pic>
      <p:pic>
        <p:nvPicPr>
          <p:cNvPr id="4" name="Picture 3" descr="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450" y="3487615"/>
            <a:ext cx="4381500" cy="3370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2209800"/>
            <a:ext cx="86868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</a:t>
            </a:r>
            <a:r>
              <a:rPr sz="2800" dirty="0" smtClean="0"/>
              <a:t>Unfortunately. there is no treatment that can reverse this pregnancy condition.  </a:t>
            </a:r>
            <a:endParaRPr lang="en-US" sz="2800" dirty="0" smtClean="0"/>
          </a:p>
          <a:p>
            <a:pPr>
              <a:buFontTx/>
              <a:buChar char="-"/>
            </a:pPr>
            <a:r>
              <a:rPr sz="2800" dirty="0" smtClean="0"/>
              <a:t>An experimental drug. </a:t>
            </a:r>
            <a:r>
              <a:rPr lang="en-US" sz="2800" b="1" dirty="0" smtClean="0">
                <a:solidFill>
                  <a:srgbClr val="0000FF"/>
                </a:solidFill>
              </a:rPr>
              <a:t>SULINDAC</a:t>
            </a:r>
            <a:r>
              <a:rPr lang="en-US" sz="2800" dirty="0" smtClean="0"/>
              <a:t> - </a:t>
            </a:r>
            <a:r>
              <a:rPr sz="2800" dirty="0" smtClean="0"/>
              <a:t>has been used to in some monoamniotic twins. </a:t>
            </a:r>
            <a:endParaRPr lang="en-US" sz="2800" dirty="0" smtClean="0"/>
          </a:p>
          <a:p>
            <a:pPr>
              <a:buFontTx/>
              <a:buChar char="-"/>
            </a:pPr>
            <a:r>
              <a:rPr sz="2800" dirty="0" smtClean="0"/>
              <a:t>This drug lowers the amount of fluid in the amniotic sac thereby reducing the amount of fetal movement. </a:t>
            </a:r>
            <a:endParaRPr lang="en-US" sz="2800" dirty="0" smtClean="0"/>
          </a:p>
          <a:p>
            <a:pPr>
              <a:buFontTx/>
              <a:buChar char="-"/>
            </a:pPr>
            <a:r>
              <a:rPr sz="2800" dirty="0" smtClean="0"/>
              <a:t>This is thought to lower the chances of cord entanglement or compression. However. this drug has not been studied in a large number of pregnancies and its potential side effects are unknown.</a:t>
            </a:r>
          </a:p>
          <a:p>
            <a:r>
              <a:rPr dirty="0" smtClean="0"/>
              <a:t/>
            </a:r>
            <a:br>
              <a:rPr dirty="0" smtClean="0"/>
            </a:br>
            <a:endParaRPr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295400"/>
            <a:ext cx="54864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sz="2400" dirty="0" smtClean="0">
                <a:latin typeface="Times New Roman"/>
                <a:cs typeface="Times New Roman"/>
              </a:rPr>
              <a:t>The best treatment for monoamniotic twins is to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sz="2400" dirty="0" smtClean="0">
                <a:latin typeface="Times New Roman"/>
                <a:cs typeface="Times New Roman"/>
              </a:rPr>
              <a:t>have regular and aggressive fetal monitoring.</a:t>
            </a:r>
            <a:endParaRPr lang="en-US" sz="2400" dirty="0" smtClean="0">
              <a:latin typeface="Times New Roman"/>
              <a:cs typeface="Times New Roman"/>
            </a:endParaRPr>
          </a:p>
          <a:p>
            <a:r>
              <a:rPr sz="2400" dirty="0" smtClean="0">
                <a:latin typeface="Times New Roman"/>
                <a:cs typeface="Times New Roman"/>
              </a:rPr>
              <a:t> </a:t>
            </a:r>
            <a:endParaRPr lang="en-US" sz="2400" dirty="0" smtClean="0">
              <a:latin typeface="Times New Roman"/>
              <a:cs typeface="Times New Roman"/>
            </a:endParaRPr>
          </a:p>
          <a:p>
            <a:pPr>
              <a:buFont typeface="Arial"/>
              <a:buChar char="•"/>
            </a:pPr>
            <a:r>
              <a:rPr sz="2400" dirty="0" smtClean="0">
                <a:latin typeface="Times New Roman"/>
                <a:cs typeface="Times New Roman"/>
              </a:rPr>
              <a:t> twice-weekly monitoring of fetal heart rate and movement. particularly after the 26th week. </a:t>
            </a:r>
            <a:endParaRPr lang="en-US" sz="2400" dirty="0" smtClean="0">
              <a:latin typeface="Times New Roman"/>
              <a:cs typeface="Times New Roman"/>
            </a:endParaRPr>
          </a:p>
          <a:p>
            <a:pPr>
              <a:buFont typeface="Arial"/>
              <a:buChar char="•"/>
            </a:pPr>
            <a:endParaRPr lang="en-US" sz="2400" dirty="0" smtClean="0">
              <a:latin typeface="Times New Roman"/>
              <a:cs typeface="Times New Roman"/>
            </a:endParaRPr>
          </a:p>
          <a:p>
            <a:pPr>
              <a:buFont typeface="Arial"/>
              <a:buChar char="•"/>
            </a:pPr>
            <a:r>
              <a:rPr sz="2400" dirty="0" smtClean="0">
                <a:latin typeface="Times New Roman"/>
                <a:cs typeface="Times New Roman"/>
              </a:rPr>
              <a:t>Aggressive monitoring can help to lower the risk of fetal death considerably.</a:t>
            </a:r>
          </a:p>
          <a:p>
            <a:endParaRPr lang="en-US" dirty="0"/>
          </a:p>
        </p:txBody>
      </p:sp>
      <p:pic>
        <p:nvPicPr>
          <p:cNvPr id="3" name="Picture 2" descr="plan-gu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1295400"/>
            <a:ext cx="3352800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clus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452282"/>
            <a:ext cx="4724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>
              <a:latin typeface="Times New Roman"/>
              <a:cs typeface="Times New Roman"/>
            </a:endParaRPr>
          </a:p>
          <a:p>
            <a:endParaRPr lang="en-US" sz="2800" dirty="0" smtClean="0">
              <a:latin typeface="Times New Roman"/>
              <a:cs typeface="Times New Roman"/>
            </a:endParaRPr>
          </a:p>
          <a:p>
            <a:r>
              <a:rPr lang="en-US" sz="3200" dirty="0" smtClean="0">
                <a:latin typeface="Times New Roman"/>
                <a:cs typeface="Times New Roman"/>
              </a:rPr>
              <a:t>Women with </a:t>
            </a:r>
            <a:r>
              <a:rPr lang="en-US" sz="3200" dirty="0" err="1" smtClean="0">
                <a:latin typeface="Times New Roman"/>
                <a:cs typeface="Times New Roman"/>
              </a:rPr>
              <a:t>monochorionic</a:t>
            </a:r>
            <a:r>
              <a:rPr lang="en-US" sz="3200" dirty="0" smtClean="0"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cs typeface="Times New Roman"/>
              </a:rPr>
              <a:t>monoamniotic</a:t>
            </a:r>
            <a:r>
              <a:rPr lang="en-US" sz="3200" dirty="0" smtClean="0">
                <a:latin typeface="Times New Roman"/>
                <a:cs typeface="Times New Roman"/>
              </a:rPr>
              <a:t> twins should be 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counseled</a:t>
            </a:r>
            <a:r>
              <a:rPr lang="en-US" sz="3200" dirty="0" smtClean="0">
                <a:latin typeface="Times New Roman"/>
                <a:cs typeface="Times New Roman"/>
              </a:rPr>
              <a:t> immediately after the diagnosis of </a:t>
            </a:r>
            <a:r>
              <a:rPr lang="en-US" sz="3200" dirty="0" err="1" smtClean="0">
                <a:latin typeface="Times New Roman"/>
                <a:cs typeface="Times New Roman"/>
              </a:rPr>
              <a:t>MoMo</a:t>
            </a:r>
            <a:r>
              <a:rPr lang="en-US" sz="3200" dirty="0" smtClean="0">
                <a:latin typeface="Times New Roman"/>
                <a:cs typeface="Times New Roman"/>
              </a:rPr>
              <a:t> twins regarding the complications and </a:t>
            </a:r>
            <a:r>
              <a:rPr lang="en-US" sz="3200" dirty="0" err="1" smtClean="0">
                <a:latin typeface="Times New Roman"/>
                <a:cs typeface="Times New Roman"/>
              </a:rPr>
              <a:t>perinatal</a:t>
            </a:r>
            <a:r>
              <a:rPr lang="en-US" sz="3200" dirty="0" smtClean="0">
                <a:latin typeface="Times New Roman"/>
                <a:cs typeface="Times New Roman"/>
              </a:rPr>
              <a:t> mortality.</a:t>
            </a:r>
          </a:p>
          <a:p>
            <a:endParaRPr lang="en-US" sz="3200" dirty="0">
              <a:latin typeface="Times New Roman"/>
              <a:cs typeface="Times New Roman"/>
            </a:endParaRPr>
          </a:p>
        </p:txBody>
      </p:sp>
      <p:pic>
        <p:nvPicPr>
          <p:cNvPr id="6" name="Picture 5" descr="counselling-in-the-workplac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159000"/>
            <a:ext cx="4419600" cy="469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95400"/>
            <a:ext cx="48768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>
                <a:latin typeface="Times New Roman"/>
                <a:cs typeface="Times New Roman"/>
              </a:rPr>
              <a:t>With a </a:t>
            </a:r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multidisciplinary approach </a:t>
            </a:r>
            <a:r>
              <a:rPr lang="en-US" sz="2800" dirty="0" smtClean="0">
                <a:latin typeface="Times New Roman"/>
                <a:cs typeface="Times New Roman"/>
              </a:rPr>
              <a:t>a good outcome can be achieved. 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latin typeface="Times New Roman"/>
                <a:cs typeface="Times New Roman"/>
              </a:rPr>
              <a:t>These antenatal women should be subjected to </a:t>
            </a:r>
            <a:r>
              <a:rPr lang="en-US" sz="28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intensified monitoring </a:t>
            </a:r>
            <a:r>
              <a:rPr lang="en-US" sz="2800" dirty="0" smtClean="0">
                <a:latin typeface="Times New Roman"/>
                <a:cs typeface="Times New Roman"/>
              </a:rPr>
              <a:t>as well early admission in the hospital for close monitoring; taking care and caution to prevent </a:t>
            </a:r>
            <a:r>
              <a:rPr lang="en-US" sz="2800" dirty="0" err="1" smtClean="0">
                <a:latin typeface="Times New Roman"/>
                <a:cs typeface="Times New Roman"/>
              </a:rPr>
              <a:t>perinatal</a:t>
            </a:r>
            <a:r>
              <a:rPr lang="en-US" sz="2800" dirty="0" smtClean="0">
                <a:latin typeface="Times New Roman"/>
                <a:cs typeface="Times New Roman"/>
              </a:rPr>
              <a:t> mortality, thus, progressing to deliver at term. </a:t>
            </a:r>
          </a:p>
          <a:p>
            <a:endParaRPr lang="en-US" dirty="0"/>
          </a:p>
        </p:txBody>
      </p:sp>
      <p:pic>
        <p:nvPicPr>
          <p:cNvPr id="3" name="Picture 2" descr="2013-11-upfront-multidisciplinary_tcm7-1622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295400"/>
            <a:ext cx="3714750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524000"/>
            <a:ext cx="8686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/>
                <a:cs typeface="Times New Roman"/>
              </a:rPr>
              <a:t>REVIEW OF LITERATURE</a:t>
            </a:r>
            <a:endParaRPr lang="en-US" sz="6000" dirty="0">
              <a:latin typeface="Times New Roman"/>
              <a:cs typeface="Times New Roman"/>
            </a:endParaRPr>
          </a:p>
        </p:txBody>
      </p:sp>
      <p:pic>
        <p:nvPicPr>
          <p:cNvPr id="3" name="Picture 2" descr="CLIPART_OF_26151_SMJP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3646771"/>
            <a:ext cx="4267200" cy="3048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Times New Roman"/>
                <a:cs typeface="Times New Roman"/>
              </a:rPr>
              <a:t>PATHOLOGY</a:t>
            </a:r>
            <a:endParaRPr lang="en-US" sz="5400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2133600"/>
            <a:ext cx="8229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-</a:t>
            </a:r>
            <a:r>
              <a:rPr sz="2800" dirty="0" smtClean="0">
                <a:latin typeface="Times New Roman"/>
                <a:cs typeface="Times New Roman"/>
              </a:rPr>
              <a:t>It results from a separation of a single ovum at  8-13 days following </a:t>
            </a:r>
            <a:r>
              <a:rPr lang="en-US" sz="2800" dirty="0" err="1" smtClean="0">
                <a:latin typeface="Times New Roman"/>
                <a:cs typeface="Times New Roman"/>
              </a:rPr>
              <a:t>fertilisation</a:t>
            </a:r>
            <a:r>
              <a:rPr sz="2800" dirty="0" smtClean="0">
                <a:latin typeface="Times New Roman"/>
                <a:cs typeface="Times New Roman"/>
              </a:rPr>
              <a:t> (i.e. later than with an MCDA pregnancy). </a:t>
            </a:r>
            <a:endParaRPr lang="en-US" sz="2800" dirty="0" smtClean="0">
              <a:latin typeface="Times New Roman"/>
              <a:cs typeface="Times New Roman"/>
            </a:endParaRPr>
          </a:p>
          <a:p>
            <a:pPr>
              <a:buFontTx/>
              <a:buChar char="-"/>
            </a:pPr>
            <a:endParaRPr lang="en-US" sz="2800" dirty="0" smtClean="0">
              <a:latin typeface="Times New Roman"/>
              <a:cs typeface="Times New Roman"/>
            </a:endParaRPr>
          </a:p>
          <a:p>
            <a:pPr>
              <a:buFontTx/>
              <a:buChar char="-"/>
            </a:pPr>
            <a:r>
              <a:rPr sz="2800" dirty="0" smtClean="0">
                <a:latin typeface="Times New Roman"/>
                <a:cs typeface="Times New Roman"/>
              </a:rPr>
              <a:t>By this time a trophoblast </a:t>
            </a:r>
            <a:endParaRPr lang="en-US" sz="2800" dirty="0" smtClean="0">
              <a:latin typeface="Times New Roman"/>
              <a:cs typeface="Times New Roman"/>
            </a:endParaRPr>
          </a:p>
          <a:p>
            <a:r>
              <a:rPr sz="2800" dirty="0" smtClean="0">
                <a:latin typeface="Times New Roman"/>
                <a:cs typeface="Times New Roman"/>
              </a:rPr>
              <a:t>has already formed, </a:t>
            </a:r>
            <a:endParaRPr lang="en-US" sz="2800" dirty="0" smtClean="0">
              <a:latin typeface="Times New Roman"/>
              <a:cs typeface="Times New Roman"/>
            </a:endParaRPr>
          </a:p>
          <a:p>
            <a:r>
              <a:rPr sz="2800" dirty="0" smtClean="0">
                <a:latin typeface="Times New Roman"/>
                <a:cs typeface="Times New Roman"/>
              </a:rPr>
              <a:t>yielding a single placenta. </a:t>
            </a:r>
            <a:endParaRPr lang="en-US" sz="2800" dirty="0" smtClean="0">
              <a:latin typeface="Times New Roman"/>
              <a:cs typeface="Times New Roman"/>
            </a:endParaRPr>
          </a:p>
          <a:p>
            <a:endParaRPr lang="en-US" sz="2800" dirty="0" smtClean="0">
              <a:latin typeface="Times New Roman"/>
              <a:cs typeface="Times New Roman"/>
            </a:endParaRPr>
          </a:p>
          <a:p>
            <a:r>
              <a:rPr sz="2800" dirty="0" smtClean="0">
                <a:latin typeface="Times New Roman"/>
                <a:cs typeface="Times New Roman"/>
              </a:rPr>
              <a:t> </a:t>
            </a:r>
          </a:p>
          <a:p>
            <a:endParaRPr lang="en-US" dirty="0"/>
          </a:p>
        </p:txBody>
      </p:sp>
      <p:pic>
        <p:nvPicPr>
          <p:cNvPr id="4" name="Picture 3" descr="istock_000004306483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276" y="4114800"/>
            <a:ext cx="4123724" cy="2739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6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0"/>
            <a:ext cx="5029201" cy="6858000"/>
          </a:xfrm>
          <a:prstGeom prst="rect">
            <a:avLst/>
          </a:prstGeom>
        </p:spPr>
      </p:pic>
      <p:sp>
        <p:nvSpPr>
          <p:cNvPr id="4" name="Vertical Title 3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Vertical Text Placeholder 4"/>
          <p:cNvSpPr>
            <a:spLocks noGrp="1"/>
          </p:cNvSpPr>
          <p:nvPr>
            <p:ph type="body" orient="vert" idx="1"/>
          </p:nvPr>
        </p:nvSpPr>
        <p:spPr>
          <a:xfrm rot="16200000">
            <a:off x="-800099" y="1014880"/>
            <a:ext cx="6019800" cy="4419598"/>
          </a:xfrm>
        </p:spPr>
        <p:txBody>
          <a:bodyPr>
            <a:normAutofit/>
          </a:bodyPr>
          <a:lstStyle/>
          <a:p>
            <a:endParaRPr lang="en-US" sz="4400" b="1" dirty="0" smtClean="0">
              <a:solidFill>
                <a:schemeClr val="accent5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Times New Roman"/>
              </a:rPr>
              <a:t>IMPROVED PERINATAL SURVIVAL WITH INPATIENT MONITORING</a:t>
            </a:r>
            <a:endParaRPr lang="en-US" sz="4400" b="1" dirty="0">
              <a:solidFill>
                <a:schemeClr val="accent5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-887724" y="1102504"/>
            <a:ext cx="6019800" cy="424435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dirty="0" smtClean="0"/>
              <a:t>   </a:t>
            </a:r>
          </a:p>
          <a:p>
            <a:pPr>
              <a:buNone/>
            </a:pPr>
            <a:r>
              <a:rPr lang="en-US" sz="4000" dirty="0" smtClean="0"/>
              <a:t>  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ALL WOMEN WERE DELIVERED BY CAESAREAN SECTION</a:t>
            </a:r>
            <a:endParaRPr lang="en-US" sz="40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IMG_0168.png"/>
          <p:cNvPicPr>
            <a:picLocks noChangeAspect="1"/>
          </p:cNvPicPr>
          <p:nvPr/>
        </p:nvPicPr>
        <p:blipFill>
          <a:blip r:embed="rId2">
            <a:lum bright="2000" contrast="24000"/>
          </a:blip>
          <a:stretch>
            <a:fillRect/>
          </a:stretch>
        </p:blipFill>
        <p:spPr>
          <a:xfrm>
            <a:off x="4244351" y="0"/>
            <a:ext cx="489964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96135" y="612994"/>
            <a:ext cx="4831103" cy="522337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INCIDENCE OF PERINATAL MORTALITY HAS DECREASED</a:t>
            </a:r>
            <a:endParaRPr lang="en-US" sz="3600" b="1" dirty="0">
              <a:solidFill>
                <a:schemeClr val="bg2">
                  <a:lumMod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IMG_0169.png"/>
          <p:cNvPicPr>
            <a:picLocks noChangeAspect="1"/>
          </p:cNvPicPr>
          <p:nvPr/>
        </p:nvPicPr>
        <p:blipFill>
          <a:blip r:embed="rId2">
            <a:lum bright="-33000" contrast="59000"/>
          </a:blip>
          <a:stretch>
            <a:fillRect/>
          </a:stretch>
        </p:blipFill>
        <p:spPr>
          <a:xfrm>
            <a:off x="5288303" y="0"/>
            <a:ext cx="385569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-419099" y="2552700"/>
            <a:ext cx="6019800" cy="47244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3F248C"/>
                </a:solidFill>
                <a:latin typeface="Times New Roman"/>
                <a:cs typeface="Times New Roman"/>
              </a:rPr>
              <a:t>NO IUD IN ANY HOSPITALISED PATIENT</a:t>
            </a:r>
            <a:endParaRPr lang="en-US" sz="4400" dirty="0">
              <a:solidFill>
                <a:srgbClr val="3F248C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IMG_0170.png"/>
          <p:cNvPicPr>
            <a:picLocks noChangeAspect="1"/>
          </p:cNvPicPr>
          <p:nvPr/>
        </p:nvPicPr>
        <p:blipFill>
          <a:blip r:embed="rId2">
            <a:lum bright="-24000" contrast="37000"/>
          </a:blip>
          <a:stretch>
            <a:fillRect/>
          </a:stretch>
        </p:blipFill>
        <p:spPr>
          <a:xfrm>
            <a:off x="4953001" y="0"/>
            <a:ext cx="4191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-887723" y="1102504"/>
            <a:ext cx="6019800" cy="4244350"/>
          </a:xfrm>
        </p:spPr>
        <p:txBody>
          <a:bodyPr>
            <a:noAutofit/>
          </a:bodyPr>
          <a:lstStyle/>
          <a:p>
            <a:endParaRPr lang="en-US" sz="3600" dirty="0" smtClean="0">
              <a:latin typeface="Times New Roman"/>
              <a:cs typeface="Times New Roman"/>
            </a:endParaRPr>
          </a:p>
          <a:p>
            <a:pPr>
              <a:buNone/>
            </a:pP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Times New Roman"/>
              </a:rPr>
              <a:t>RISK FOR CORD ENTANGLEMENT, CONGENITAL MALFORMATION, TTS &amp; PREMATURITY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IMG_017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351" y="0"/>
            <a:ext cx="489964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286000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1.Benirschke K. The biology of the twinning process: how </a:t>
            </a:r>
            <a:r>
              <a:rPr lang="en-US" sz="2400" dirty="0" err="1" smtClean="0">
                <a:latin typeface="Times New Roman"/>
                <a:cs typeface="Times New Roman"/>
              </a:rPr>
              <a:t>placentation</a:t>
            </a:r>
            <a:r>
              <a:rPr lang="en-US" sz="2400" dirty="0" smtClean="0">
                <a:latin typeface="Times New Roman"/>
                <a:cs typeface="Times New Roman"/>
              </a:rPr>
              <a:t> influences outcome. </a:t>
            </a:r>
            <a:r>
              <a:rPr lang="en-US" sz="2400" dirty="0" err="1" smtClean="0">
                <a:latin typeface="Times New Roman"/>
                <a:cs typeface="Times New Roman"/>
              </a:rPr>
              <a:t>Semin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cs typeface="Times New Roman"/>
              </a:rPr>
              <a:t>Perinatol</a:t>
            </a:r>
            <a:r>
              <a:rPr lang="en-US" sz="2400" dirty="0" smtClean="0">
                <a:latin typeface="Times New Roman"/>
                <a:cs typeface="Times New Roman"/>
              </a:rPr>
              <a:t> 1995; 19: 342–350.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2.Carr SR, Aronson MP, </a:t>
            </a:r>
            <a:r>
              <a:rPr lang="en-US" sz="2400" dirty="0" err="1" smtClean="0">
                <a:latin typeface="Times New Roman"/>
                <a:cs typeface="Times New Roman"/>
              </a:rPr>
              <a:t>Coustan</a:t>
            </a:r>
            <a:r>
              <a:rPr lang="en-US" sz="2400" dirty="0" smtClean="0">
                <a:latin typeface="Times New Roman"/>
                <a:cs typeface="Times New Roman"/>
              </a:rPr>
              <a:t> DR. Survival rates of </a:t>
            </a:r>
            <a:r>
              <a:rPr lang="en-US" sz="2400" dirty="0" err="1" smtClean="0">
                <a:latin typeface="Times New Roman"/>
                <a:cs typeface="Times New Roman"/>
              </a:rPr>
              <a:t>monoamniotic</a:t>
            </a:r>
            <a:r>
              <a:rPr lang="en-US" sz="2400" dirty="0" smtClean="0">
                <a:latin typeface="Times New Roman"/>
                <a:cs typeface="Times New Roman"/>
              </a:rPr>
              <a:t> twins do not decrease after 30 weeks’ gestation. Am J </a:t>
            </a:r>
            <a:r>
              <a:rPr lang="en-US" sz="2400" dirty="0" err="1" smtClean="0">
                <a:latin typeface="Times New Roman"/>
                <a:cs typeface="Times New Roman"/>
              </a:rPr>
              <a:t>Obstet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cs typeface="Times New Roman"/>
              </a:rPr>
              <a:t>Gynecol</a:t>
            </a:r>
            <a:r>
              <a:rPr lang="en-US" sz="2400" dirty="0" smtClean="0">
                <a:latin typeface="Times New Roman"/>
                <a:cs typeface="Times New Roman"/>
              </a:rPr>
              <a:t> 1990; 163: 719 – 722.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3.Bilardo CM, </a:t>
            </a:r>
            <a:r>
              <a:rPr lang="en-US" sz="2400" dirty="0" err="1" smtClean="0">
                <a:latin typeface="Times New Roman"/>
                <a:cs typeface="Times New Roman"/>
              </a:rPr>
              <a:t>Arabin</a:t>
            </a:r>
            <a:r>
              <a:rPr lang="en-US" sz="2400" dirty="0" smtClean="0">
                <a:latin typeface="Times New Roman"/>
                <a:cs typeface="Times New Roman"/>
              </a:rPr>
              <a:t> B. </a:t>
            </a:r>
            <a:r>
              <a:rPr lang="en-US" sz="2400" dirty="0" err="1" smtClean="0">
                <a:latin typeface="Times New Roman"/>
                <a:cs typeface="Times New Roman"/>
              </a:rPr>
              <a:t>Monoamniotic</a:t>
            </a:r>
            <a:r>
              <a:rPr lang="en-US" sz="2400" dirty="0" smtClean="0">
                <a:latin typeface="Times New Roman"/>
                <a:cs typeface="Times New Roman"/>
              </a:rPr>
              <a:t> twins. In: </a:t>
            </a:r>
            <a:r>
              <a:rPr lang="en-US" sz="2400" dirty="0" err="1" smtClean="0">
                <a:latin typeface="Times New Roman"/>
                <a:cs typeface="Times New Roman"/>
              </a:rPr>
              <a:t>Blickstein</a:t>
            </a:r>
            <a:r>
              <a:rPr lang="en-US" sz="2400" dirty="0" smtClean="0">
                <a:latin typeface="Times New Roman"/>
                <a:cs typeface="Times New Roman"/>
              </a:rPr>
              <a:t> I, Keith LG (</a:t>
            </a:r>
            <a:r>
              <a:rPr lang="en-US" sz="2400" dirty="0" err="1" smtClean="0">
                <a:latin typeface="Times New Roman"/>
                <a:cs typeface="Times New Roman"/>
              </a:rPr>
              <a:t>eds</a:t>
            </a:r>
            <a:r>
              <a:rPr lang="en-US" sz="2400" dirty="0" smtClean="0">
                <a:latin typeface="Times New Roman"/>
                <a:cs typeface="Times New Roman"/>
              </a:rPr>
              <a:t>) Multiple Pregnancy. Taylor &amp; Francis: London and New York, 2005, pp	574 – 582.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4. </a:t>
            </a:r>
            <a:r>
              <a:rPr lang="en-US" sz="2400" dirty="0" err="1" smtClean="0">
                <a:latin typeface="Times New Roman"/>
                <a:cs typeface="Times New Roman"/>
              </a:rPr>
              <a:t>Rodis</a:t>
            </a:r>
            <a:r>
              <a:rPr lang="en-US" sz="2400" dirty="0" smtClean="0">
                <a:latin typeface="Times New Roman"/>
                <a:cs typeface="Times New Roman"/>
              </a:rPr>
              <a:t> JF, </a:t>
            </a:r>
            <a:r>
              <a:rPr lang="en-US" sz="2400" dirty="0" err="1" smtClean="0">
                <a:latin typeface="Times New Roman"/>
                <a:cs typeface="Times New Roman"/>
              </a:rPr>
              <a:t>McIlveen</a:t>
            </a:r>
            <a:r>
              <a:rPr lang="en-US" sz="2400" dirty="0" smtClean="0">
                <a:latin typeface="Times New Roman"/>
                <a:cs typeface="Times New Roman"/>
              </a:rPr>
              <a:t> PF, </a:t>
            </a:r>
            <a:r>
              <a:rPr lang="en-US" sz="2400" dirty="0" err="1" smtClean="0">
                <a:latin typeface="Times New Roman"/>
                <a:cs typeface="Times New Roman"/>
              </a:rPr>
              <a:t>Eagen</a:t>
            </a:r>
            <a:r>
              <a:rPr lang="en-US" sz="2400" dirty="0" smtClean="0">
                <a:latin typeface="Times New Roman"/>
                <a:cs typeface="Times New Roman"/>
              </a:rPr>
              <a:t> JF, </a:t>
            </a:r>
            <a:r>
              <a:rPr lang="en-US" sz="2400" dirty="0" err="1" smtClean="0">
                <a:latin typeface="Times New Roman"/>
                <a:cs typeface="Times New Roman"/>
              </a:rPr>
              <a:t>Borgida</a:t>
            </a:r>
            <a:r>
              <a:rPr lang="en-US" sz="2400" dirty="0" smtClean="0">
                <a:latin typeface="Times New Roman"/>
                <a:cs typeface="Times New Roman"/>
              </a:rPr>
              <a:t> AF, Turner GW, Campbell WA. </a:t>
            </a:r>
            <a:r>
              <a:rPr lang="en-US" sz="2400" dirty="0" err="1" smtClean="0">
                <a:latin typeface="Times New Roman"/>
                <a:cs typeface="Times New Roman"/>
              </a:rPr>
              <a:t>Monoamniotic</a:t>
            </a:r>
            <a:r>
              <a:rPr lang="en-US" sz="2400" dirty="0" smtClean="0">
                <a:latin typeface="Times New Roman"/>
                <a:cs typeface="Times New Roman"/>
              </a:rPr>
              <a:t> twins: improved </a:t>
            </a:r>
            <a:r>
              <a:rPr lang="en-US" sz="2400" dirty="0" err="1" smtClean="0">
                <a:latin typeface="Times New Roman"/>
                <a:cs typeface="Times New Roman"/>
              </a:rPr>
              <a:t>perinatal</a:t>
            </a:r>
            <a:r>
              <a:rPr lang="en-US" sz="2400" dirty="0" smtClean="0">
                <a:latin typeface="Times New Roman"/>
                <a:cs typeface="Times New Roman"/>
              </a:rPr>
              <a:t> survival with accurate prenatal diagnosis and antenatal fetal surveillance. Am J </a:t>
            </a:r>
            <a:r>
              <a:rPr lang="en-US" sz="2400" dirty="0" err="1" smtClean="0">
                <a:latin typeface="Times New Roman"/>
                <a:cs typeface="Times New Roman"/>
              </a:rPr>
              <a:t>Obstet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cs typeface="Times New Roman"/>
              </a:rPr>
              <a:t>Gynecol</a:t>
            </a:r>
            <a:r>
              <a:rPr lang="en-US" sz="2400" dirty="0" smtClean="0">
                <a:latin typeface="Times New Roman"/>
                <a:cs typeface="Times New Roman"/>
              </a:rPr>
              <a:t> 1997; 177: 1046 – 1049.</a:t>
            </a:r>
          </a:p>
          <a:p>
            <a:endParaRPr lang="en-US" dirty="0"/>
          </a:p>
        </p:txBody>
      </p:sp>
      <p:pic>
        <p:nvPicPr>
          <p:cNvPr id="5" name="Picture 4" descr="inset-other_referenc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54366" cy="226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1143000"/>
            <a:ext cx="8686800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5. Allen VM, </a:t>
            </a:r>
            <a:r>
              <a:rPr lang="en-US" sz="2400" dirty="0" err="1" smtClean="0">
                <a:latin typeface="Times New Roman"/>
                <a:cs typeface="Times New Roman"/>
              </a:rPr>
              <a:t>Windrim</a:t>
            </a:r>
            <a:r>
              <a:rPr lang="en-US" sz="2400" dirty="0" smtClean="0">
                <a:latin typeface="Times New Roman"/>
                <a:cs typeface="Times New Roman"/>
              </a:rPr>
              <a:t> R, Barrett J, </a:t>
            </a:r>
            <a:r>
              <a:rPr lang="en-US" sz="2400" dirty="0" err="1" smtClean="0">
                <a:latin typeface="Times New Roman"/>
                <a:cs typeface="Times New Roman"/>
              </a:rPr>
              <a:t>Ohlsson</a:t>
            </a:r>
            <a:r>
              <a:rPr lang="en-US" sz="2400" dirty="0" smtClean="0">
                <a:latin typeface="Times New Roman"/>
                <a:cs typeface="Times New Roman"/>
              </a:rPr>
              <a:t> A. Management of </a:t>
            </a:r>
            <a:r>
              <a:rPr lang="en-US" sz="2400" dirty="0" err="1" smtClean="0">
                <a:latin typeface="Times New Roman"/>
                <a:cs typeface="Times New Roman"/>
              </a:rPr>
              <a:t>monoamniotic</a:t>
            </a:r>
            <a:r>
              <a:rPr lang="en-US" sz="2400" dirty="0" smtClean="0">
                <a:latin typeface="Times New Roman"/>
                <a:cs typeface="Times New Roman"/>
              </a:rPr>
              <a:t> twin pregnancies: a case series and systematic review of the literature. Br J </a:t>
            </a:r>
            <a:r>
              <a:rPr lang="en-US" sz="2400" dirty="0" err="1" smtClean="0">
                <a:latin typeface="Times New Roman"/>
                <a:cs typeface="Times New Roman"/>
              </a:rPr>
              <a:t>Obstet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cs typeface="Times New Roman"/>
              </a:rPr>
              <a:t>Gynecol</a:t>
            </a:r>
            <a:r>
              <a:rPr lang="en-US" sz="2400" dirty="0" smtClean="0">
                <a:latin typeface="Times New Roman"/>
                <a:cs typeface="Times New Roman"/>
              </a:rPr>
              <a:t> 2001; 108: 931–936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6.Yosef Ezra, David </a:t>
            </a:r>
            <a:r>
              <a:rPr lang="en-US" sz="2400" dirty="0" err="1" smtClean="0">
                <a:latin typeface="Times New Roman"/>
                <a:cs typeface="Times New Roman"/>
              </a:rPr>
              <a:t>Shveiky</a:t>
            </a:r>
            <a:r>
              <a:rPr lang="en-US" sz="2400" dirty="0" smtClean="0">
                <a:latin typeface="Times New Roman"/>
                <a:cs typeface="Times New Roman"/>
              </a:rPr>
              <a:t>, Ella </a:t>
            </a:r>
            <a:r>
              <a:rPr lang="en-US" sz="2400" dirty="0" err="1" smtClean="0">
                <a:latin typeface="Times New Roman"/>
                <a:cs typeface="Times New Roman"/>
              </a:rPr>
              <a:t>OphirMicael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cs typeface="Times New Roman"/>
              </a:rPr>
              <a:t>Nadjari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cs typeface="Times New Roman"/>
              </a:rPr>
              <a:t>etal</a:t>
            </a:r>
            <a:r>
              <a:rPr lang="en-US" sz="2400" dirty="0" smtClean="0">
                <a:latin typeface="Times New Roman"/>
                <a:cs typeface="Times New Roman"/>
              </a:rPr>
              <a:t>. Intensive management and early delivery reduce antenatal mortality in </a:t>
            </a:r>
            <a:r>
              <a:rPr lang="en-US" sz="2400" dirty="0" err="1" smtClean="0">
                <a:latin typeface="Times New Roman"/>
                <a:cs typeface="Times New Roman"/>
              </a:rPr>
              <a:t>monoamniotic</a:t>
            </a:r>
            <a:r>
              <a:rPr lang="en-US" sz="2400" dirty="0" smtClean="0">
                <a:latin typeface="Times New Roman"/>
                <a:cs typeface="Times New Roman"/>
              </a:rPr>
              <a:t> twin pregnancies. </a:t>
            </a:r>
            <a:r>
              <a:rPr lang="en-US" sz="2400" dirty="0" err="1" smtClean="0">
                <a:latin typeface="Times New Roman"/>
                <a:cs typeface="Times New Roman"/>
              </a:rPr>
              <a:t>Acta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cs typeface="Times New Roman"/>
              </a:rPr>
              <a:t>Obstet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cs typeface="Times New Roman"/>
              </a:rPr>
              <a:t>Gynecol</a:t>
            </a:r>
            <a:r>
              <a:rPr lang="en-US" sz="2400" dirty="0" smtClean="0">
                <a:latin typeface="Times New Roman"/>
                <a:cs typeface="Times New Roman"/>
              </a:rPr>
              <a:t> Scand  2005:84; 432-435.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7.Obstetrics &amp; </a:t>
            </a:r>
            <a:r>
              <a:rPr lang="en-US" sz="2400" dirty="0" err="1" smtClean="0">
                <a:latin typeface="Times New Roman"/>
                <a:cs typeface="Times New Roman"/>
              </a:rPr>
              <a:t>Gynaecology</a:t>
            </a:r>
            <a:r>
              <a:rPr lang="en-US" sz="2400" dirty="0" smtClean="0">
                <a:latin typeface="Times New Roman"/>
                <a:cs typeface="Times New Roman"/>
              </a:rPr>
              <a:t>: February 2009 – Volume 113 – issue 2, Part1 – pp 353-360 </a:t>
            </a:r>
            <a:r>
              <a:rPr lang="en-US" sz="2400" dirty="0" err="1" smtClean="0">
                <a:latin typeface="Times New Roman"/>
                <a:cs typeface="Times New Roman"/>
              </a:rPr>
              <a:t>Perinatal</a:t>
            </a:r>
            <a:r>
              <a:rPr lang="en-US" sz="2400" dirty="0" smtClean="0">
                <a:latin typeface="Times New Roman"/>
                <a:cs typeface="Times New Roman"/>
              </a:rPr>
              <a:t> Outcome of </a:t>
            </a:r>
            <a:r>
              <a:rPr lang="en-US" sz="2400" dirty="0" err="1" smtClean="0">
                <a:latin typeface="Times New Roman"/>
                <a:cs typeface="Times New Roman"/>
              </a:rPr>
              <a:t>Monoamniotic</a:t>
            </a:r>
            <a:r>
              <a:rPr lang="en-US" sz="2400" dirty="0" smtClean="0">
                <a:latin typeface="Times New Roman"/>
                <a:cs typeface="Times New Roman"/>
              </a:rPr>
              <a:t> twin pregnancies.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8.Roque H, Gillen-Goldstein J, </a:t>
            </a:r>
            <a:r>
              <a:rPr lang="en-US" sz="2400" dirty="0" err="1" smtClean="0">
                <a:latin typeface="Times New Roman"/>
                <a:cs typeface="Times New Roman"/>
              </a:rPr>
              <a:t>Funai</a:t>
            </a:r>
            <a:r>
              <a:rPr lang="en-US" sz="2400" dirty="0" smtClean="0">
                <a:latin typeface="Times New Roman"/>
                <a:cs typeface="Times New Roman"/>
              </a:rPr>
              <a:t> E, Young BK, Lockwood CJ. </a:t>
            </a:r>
            <a:r>
              <a:rPr lang="en-US" sz="2400" dirty="0" err="1" smtClean="0">
                <a:latin typeface="Times New Roman"/>
                <a:cs typeface="Times New Roman"/>
              </a:rPr>
              <a:t>Perinatal</a:t>
            </a:r>
            <a:r>
              <a:rPr lang="en-US" sz="2400" dirty="0" smtClean="0">
                <a:latin typeface="Times New Roman"/>
                <a:cs typeface="Times New Roman"/>
              </a:rPr>
              <a:t> outcomes in </a:t>
            </a:r>
            <a:r>
              <a:rPr lang="en-US" sz="2400" dirty="0" err="1" smtClean="0">
                <a:latin typeface="Times New Roman"/>
                <a:cs typeface="Times New Roman"/>
              </a:rPr>
              <a:t>monoamniotic</a:t>
            </a:r>
            <a:r>
              <a:rPr lang="en-US" sz="2400" dirty="0" smtClean="0">
                <a:latin typeface="Times New Roman"/>
                <a:cs typeface="Times New Roman"/>
              </a:rPr>
              <a:t> gestations. J </a:t>
            </a:r>
            <a:r>
              <a:rPr lang="en-US" sz="2400" dirty="0" err="1" smtClean="0">
                <a:latin typeface="Times New Roman"/>
                <a:cs typeface="Times New Roman"/>
              </a:rPr>
              <a:t>Matern</a:t>
            </a:r>
            <a:r>
              <a:rPr lang="en-US" sz="2400" dirty="0" smtClean="0">
                <a:latin typeface="Times New Roman"/>
                <a:cs typeface="Times New Roman"/>
              </a:rPr>
              <a:t>-Fetal </a:t>
            </a:r>
            <a:r>
              <a:rPr lang="en-US" sz="2400" dirty="0" err="1" smtClean="0">
                <a:latin typeface="Times New Roman"/>
                <a:cs typeface="Times New Roman"/>
              </a:rPr>
              <a:t>Neonat</a:t>
            </a:r>
            <a:r>
              <a:rPr lang="en-US" sz="2400" dirty="0" smtClean="0">
                <a:latin typeface="Times New Roman"/>
                <a:cs typeface="Times New Roman"/>
              </a:rPr>
              <a:t> Med 2003; 13: 414–421.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l_570xN.815158435_mj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pic>
        <p:nvPicPr>
          <p:cNvPr id="3" name="Picture 2" descr="twinstwopeasinapodcabstyc2girl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72px-Placentation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3999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INCIDENCE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2667000"/>
            <a:ext cx="716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3200" dirty="0" smtClean="0">
                <a:latin typeface="Times New Roman"/>
                <a:cs typeface="Times New Roman"/>
              </a:rPr>
              <a:t>RARE</a:t>
            </a:r>
          </a:p>
          <a:p>
            <a:pPr>
              <a:buFontTx/>
              <a:buChar char="-"/>
            </a:pPr>
            <a:r>
              <a:rPr lang="en-US" sz="3200" b="1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1 in 35,000 to 1 in 60,000 </a:t>
            </a:r>
            <a:r>
              <a:rPr lang="en-US" sz="3200" i="1" dirty="0" smtClean="0">
                <a:latin typeface="Times New Roman"/>
                <a:cs typeface="Times New Roman"/>
              </a:rPr>
              <a:t>pregnancies</a:t>
            </a:r>
            <a:r>
              <a:rPr lang="en-US" sz="3200" dirty="0" smtClean="0">
                <a:latin typeface="Times New Roman"/>
                <a:cs typeface="Times New Roman"/>
              </a:rPr>
              <a:t> </a:t>
            </a:r>
            <a:endParaRPr lang="en-US"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INTENSIFIED MONITORING ???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5000" y="2133600"/>
            <a:ext cx="66754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i="1" dirty="0" smtClean="0">
              <a:latin typeface="Times New Roman"/>
              <a:cs typeface="Times New Roman"/>
            </a:endParaRPr>
          </a:p>
          <a:p>
            <a:r>
              <a:rPr lang="en-US" sz="3600" b="1" i="1" dirty="0" smtClean="0">
                <a:latin typeface="Times New Roman"/>
                <a:cs typeface="Times New Roman"/>
              </a:rPr>
              <a:t> associated with</a:t>
            </a:r>
          </a:p>
          <a:p>
            <a:r>
              <a:rPr lang="en-US" sz="3600" b="1" i="1" dirty="0" smtClean="0">
                <a:latin typeface="Times New Roman"/>
                <a:cs typeface="Times New Roman"/>
              </a:rPr>
              <a:t> </a:t>
            </a:r>
          </a:p>
          <a:p>
            <a:r>
              <a:rPr lang="en-US" sz="36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Morbidity</a:t>
            </a:r>
          </a:p>
          <a:p>
            <a:r>
              <a:rPr lang="en-US" sz="36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and </a:t>
            </a:r>
          </a:p>
          <a:p>
            <a:r>
              <a:rPr lang="en-US" sz="36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Mortality</a:t>
            </a:r>
            <a:r>
              <a:rPr lang="en-US" i="1" dirty="0" smtClean="0"/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Up Arrow 3"/>
          <p:cNvSpPr/>
          <p:nvPr/>
        </p:nvSpPr>
        <p:spPr>
          <a:xfrm>
            <a:off x="457200" y="3429000"/>
            <a:ext cx="1447800" cy="2592527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CASE REPORT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" y="1752600"/>
            <a:ext cx="83058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sz="3200" dirty="0" err="1" smtClean="0">
                <a:latin typeface="Times New Roman"/>
                <a:cs typeface="Times New Roman"/>
              </a:rPr>
              <a:t>Mrs.X</a:t>
            </a:r>
            <a:r>
              <a:rPr lang="en-US" sz="3200" dirty="0" smtClean="0">
                <a:latin typeface="Times New Roman"/>
                <a:cs typeface="Times New Roman"/>
              </a:rPr>
              <a:t>, 30 yrs old, G2P1L1</a:t>
            </a:r>
          </a:p>
          <a:p>
            <a:pPr>
              <a:buFont typeface="Arial"/>
              <a:buChar char="•"/>
            </a:pPr>
            <a:endParaRPr lang="en-US" sz="3200" dirty="0" smtClean="0">
              <a:latin typeface="Times New Roman"/>
              <a:cs typeface="Times New Roman"/>
            </a:endParaRPr>
          </a:p>
          <a:p>
            <a:r>
              <a:rPr lang="en-US" sz="3200" dirty="0" smtClean="0">
                <a:latin typeface="Times New Roman"/>
                <a:cs typeface="Times New Roman"/>
              </a:rPr>
              <a:t>-with previous Full term normal vaginal delivery,</a:t>
            </a:r>
          </a:p>
          <a:p>
            <a:endParaRPr lang="en-US" sz="3200" dirty="0" smtClean="0">
              <a:latin typeface="Times New Roman"/>
              <a:cs typeface="Times New Roman"/>
            </a:endParaRPr>
          </a:p>
          <a:p>
            <a:r>
              <a:rPr lang="en-US" sz="3200" dirty="0" smtClean="0">
                <a:latin typeface="Times New Roman"/>
                <a:cs typeface="Times New Roman"/>
              </a:rPr>
              <a:t> -LCB- 9 years back</a:t>
            </a:r>
          </a:p>
          <a:p>
            <a:endParaRPr lang="en-US" sz="3200" dirty="0" smtClean="0">
              <a:latin typeface="Times New Roman"/>
              <a:cs typeface="Times New Roman"/>
            </a:endParaRPr>
          </a:p>
          <a:p>
            <a:r>
              <a:rPr lang="en-US" sz="3200" dirty="0" smtClean="0">
                <a:latin typeface="Times New Roman"/>
                <a:cs typeface="Times New Roman"/>
              </a:rPr>
              <a:t>-Booked with our hospital from 2 months of </a:t>
            </a:r>
            <a:r>
              <a:rPr lang="en-US" sz="3200" dirty="0" err="1" smtClean="0">
                <a:latin typeface="Times New Roman"/>
                <a:cs typeface="Times New Roman"/>
              </a:rPr>
              <a:t>amenorrhoea</a:t>
            </a:r>
            <a:r>
              <a:rPr lang="en-US" sz="3200" dirty="0" smtClean="0">
                <a:latin typeface="Times New Roman"/>
                <a:cs typeface="Times New Roman"/>
              </a:rPr>
              <a:t> </a:t>
            </a:r>
            <a:endParaRPr lang="en-US"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457200"/>
            <a:ext cx="79248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 smtClean="0">
              <a:latin typeface="Times New Roman"/>
              <a:cs typeface="Times New Roman"/>
            </a:endParaRPr>
          </a:p>
          <a:p>
            <a:r>
              <a:rPr lang="en-US" sz="2800" b="1" dirty="0" smtClean="0">
                <a:latin typeface="Times New Roman"/>
                <a:cs typeface="Times New Roman"/>
              </a:rPr>
              <a:t>Menstrual H/O: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RMP, 3/30 days cycle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Not associated with pain or clots</a:t>
            </a:r>
          </a:p>
          <a:p>
            <a:endParaRPr lang="en-US" sz="2800" dirty="0" smtClean="0">
              <a:latin typeface="Times New Roman"/>
              <a:cs typeface="Times New Roman"/>
            </a:endParaRPr>
          </a:p>
          <a:p>
            <a:r>
              <a:rPr lang="en-US" sz="2800" b="1" dirty="0" smtClean="0">
                <a:latin typeface="Times New Roman"/>
                <a:cs typeface="Times New Roman"/>
              </a:rPr>
              <a:t>Marital H/O: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Married since 10 years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Non </a:t>
            </a:r>
            <a:r>
              <a:rPr lang="en-US" sz="2800" dirty="0" err="1" smtClean="0">
                <a:latin typeface="Times New Roman"/>
                <a:cs typeface="Times New Roman"/>
              </a:rPr>
              <a:t>consanguinous</a:t>
            </a:r>
            <a:r>
              <a:rPr lang="en-US" sz="2800" dirty="0" smtClean="0">
                <a:latin typeface="Times New Roman"/>
                <a:cs typeface="Times New Roman"/>
              </a:rPr>
              <a:t> marriage</a:t>
            </a:r>
          </a:p>
          <a:p>
            <a:endParaRPr lang="en-US" sz="2800" dirty="0" smtClean="0">
              <a:latin typeface="Times New Roman"/>
              <a:cs typeface="Times New Roman"/>
            </a:endParaRPr>
          </a:p>
          <a:p>
            <a:r>
              <a:rPr lang="en-US" sz="2800" b="1" dirty="0" err="1" smtClean="0">
                <a:latin typeface="Times New Roman"/>
                <a:cs typeface="Times New Roman"/>
              </a:rPr>
              <a:t>Obstertric</a:t>
            </a:r>
            <a:r>
              <a:rPr lang="en-US" sz="2800" b="1" dirty="0" smtClean="0">
                <a:latin typeface="Times New Roman"/>
                <a:cs typeface="Times New Roman"/>
              </a:rPr>
              <a:t> H/O: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1</a:t>
            </a:r>
            <a:r>
              <a:rPr lang="en-US" sz="2800" baseline="30000" dirty="0" smtClean="0">
                <a:latin typeface="Times New Roman"/>
                <a:cs typeface="Times New Roman"/>
              </a:rPr>
              <a:t>st</a:t>
            </a:r>
            <a:r>
              <a:rPr lang="en-US" sz="2800" dirty="0" smtClean="0">
                <a:latin typeface="Times New Roman"/>
                <a:cs typeface="Times New Roman"/>
              </a:rPr>
              <a:t> pregnancy :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Conceived spontaneously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Boy/ FTNVD/ 9yrs/ Institutional/ Alive &amp; Healthy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No H/O contraceptives   </a:t>
            </a:r>
            <a:endParaRPr lang="en-US"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Genesis.thmx</Template>
  <TotalTime>1190</TotalTime>
  <Words>1505</Words>
  <Application>Microsoft Office PowerPoint</Application>
  <PresentationFormat>On-screen Show (4:3)</PresentationFormat>
  <Paragraphs>209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Calisto MT</vt:lpstr>
      <vt:lpstr>Times New Roman</vt:lpstr>
      <vt:lpstr>Wingdings</vt:lpstr>
      <vt:lpstr>Genesis</vt:lpstr>
      <vt:lpstr>CAREFULL DIAGNOSIS &amp; MANAGEMENT OF MONOCHORIONIC MONOAMNIOTIC TWINS</vt:lpstr>
      <vt:lpstr>MOMO TWINS</vt:lpstr>
      <vt:lpstr>DEFINITION</vt:lpstr>
      <vt:lpstr>PATHOLOGY</vt:lpstr>
      <vt:lpstr>PowerPoint Presentation</vt:lpstr>
      <vt:lpstr>INCIDENCE</vt:lpstr>
      <vt:lpstr>WHY INTENSIFIED MONITORING ???</vt:lpstr>
      <vt:lpstr>CASE REPORT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SINGLE UMBILICAL ARTERY</vt:lpstr>
      <vt:lpstr>SINGLE PLACENTA WITH MOMO MEMBRANE &amp; ENTANGLED CORD</vt:lpstr>
      <vt:lpstr>COMPLICATIONS</vt:lpstr>
      <vt:lpstr>PowerPoint Presentation</vt:lpstr>
      <vt:lpstr>CORD ENTANGLEMENT </vt:lpstr>
      <vt:lpstr>PowerPoint Presentation</vt:lpstr>
      <vt:lpstr>CORD COMPRESSION</vt:lpstr>
      <vt:lpstr>PowerPoint Presentation</vt:lpstr>
      <vt:lpstr>TWIN TO TWIN TRANSFUSION SYNDROME</vt:lpstr>
      <vt:lpstr>TWIN TO TWIN TRANSFUSION SYNDROME</vt:lpstr>
      <vt:lpstr>TREATMENT</vt:lpstr>
      <vt:lpstr>PREMATURITY</vt:lpstr>
      <vt:lpstr>PowerPoint Presentation</vt:lpstr>
      <vt:lpstr>DIAGNOSIS</vt:lpstr>
      <vt:lpstr>ULTRASOUND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TREATMENT</vt:lpstr>
      <vt:lpstr>PowerPoint Presentation</vt:lpstr>
      <vt:lpstr>PowerPoint Presentation</vt:lpstr>
      <vt:lpstr>CONCLUSION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  <vt:lpstr>PowerPoint Presentation</vt:lpstr>
      <vt:lpstr>PowerPoint Presentation</vt:lpstr>
    </vt:vector>
  </TitlesOfParts>
  <Company>unite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CAREFULL DIAGNOSIS AND MANAGEMENT OF MONOCHORIONIC MONOAMNIOTIC TWINS</dc:title>
  <dc:creator>gokulr</dc:creator>
  <cp:lastModifiedBy>saranya</cp:lastModifiedBy>
  <cp:revision>64</cp:revision>
  <dcterms:created xsi:type="dcterms:W3CDTF">2015-11-16T03:14:19Z</dcterms:created>
  <dcterms:modified xsi:type="dcterms:W3CDTF">2015-11-16T17:33:26Z</dcterms:modified>
</cp:coreProperties>
</file>