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49" r:id="rId3"/>
  </p:sldMasterIdLst>
  <p:notesMasterIdLst>
    <p:notesMasterId r:id="rId33"/>
  </p:notesMasterIdLst>
  <p:sldIdLst>
    <p:sldId id="301" r:id="rId4"/>
    <p:sldId id="302" r:id="rId5"/>
    <p:sldId id="256" r:id="rId6"/>
    <p:sldId id="257" r:id="rId7"/>
    <p:sldId id="258" r:id="rId8"/>
    <p:sldId id="259" r:id="rId9"/>
    <p:sldId id="260" r:id="rId10"/>
    <p:sldId id="261" r:id="rId11"/>
    <p:sldId id="262" r:id="rId12"/>
    <p:sldId id="263" r:id="rId13"/>
    <p:sldId id="264" r:id="rId14"/>
    <p:sldId id="286" r:id="rId15"/>
    <p:sldId id="265" r:id="rId16"/>
    <p:sldId id="291" r:id="rId17"/>
    <p:sldId id="272" r:id="rId18"/>
    <p:sldId id="288" r:id="rId19"/>
    <p:sldId id="289" r:id="rId20"/>
    <p:sldId id="293" r:id="rId21"/>
    <p:sldId id="276" r:id="rId22"/>
    <p:sldId id="292" r:id="rId23"/>
    <p:sldId id="294" r:id="rId24"/>
    <p:sldId id="278" r:id="rId25"/>
    <p:sldId id="295" r:id="rId26"/>
    <p:sldId id="296" r:id="rId27"/>
    <p:sldId id="297" r:id="rId28"/>
    <p:sldId id="285" r:id="rId29"/>
    <p:sldId id="300" r:id="rId30"/>
    <p:sldId id="299" r:id="rId31"/>
    <p:sldId id="298" r:id="rId32"/>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A02"/>
    <a:srgbClr val="E7E20A"/>
    <a:srgbClr val="24F42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83005" autoAdjust="0"/>
  </p:normalViewPr>
  <p:slideViewPr>
    <p:cSldViewPr>
      <p:cViewPr varScale="1">
        <p:scale>
          <a:sx n="75" d="100"/>
          <a:sy n="75" d="100"/>
        </p:scale>
        <p:origin x="-116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3D9BD-DD74-4E42-8CC3-951FED2DF997}" type="doc">
      <dgm:prSet loTypeId="urn:microsoft.com/office/officeart/2005/8/layout/vList2" loCatId="list" qsTypeId="urn:microsoft.com/office/officeart/2005/8/quickstyle/simple1#1" qsCatId="simple" csTypeId="urn:microsoft.com/office/officeart/2005/8/colors/accent1_2#1" csCatId="accent1" phldr="1"/>
      <dgm:spPr/>
      <dgm:t>
        <a:bodyPr/>
        <a:lstStyle/>
        <a:p>
          <a:endParaRPr lang="tr-TR"/>
        </a:p>
      </dgm:t>
    </dgm:pt>
    <dgm:pt modelId="{3338E7A9-CE31-4C3B-A17C-560FA2D2F98E}">
      <dgm:prSet/>
      <dgm:spPr/>
      <dgm:t>
        <a:bodyPr/>
        <a:lstStyle/>
        <a:p>
          <a:r>
            <a:rPr lang="tr-TR" dirty="0" smtClean="0"/>
            <a:t>Chemical composition</a:t>
          </a:r>
          <a:endParaRPr lang="tr-TR" dirty="0"/>
        </a:p>
      </dgm:t>
    </dgm:pt>
    <dgm:pt modelId="{EA96B60B-473A-43C8-BE88-3677A1E303FD}" type="parTrans" cxnId="{BFE94E89-9DD7-42BF-91C5-23FB9EC7C89F}">
      <dgm:prSet/>
      <dgm:spPr/>
      <dgm:t>
        <a:bodyPr/>
        <a:lstStyle/>
        <a:p>
          <a:endParaRPr lang="tr-TR"/>
        </a:p>
      </dgm:t>
    </dgm:pt>
    <dgm:pt modelId="{86A0A8FF-93A9-49BA-8048-D8E96400CDBC}" type="sibTrans" cxnId="{BFE94E89-9DD7-42BF-91C5-23FB9EC7C89F}">
      <dgm:prSet/>
      <dgm:spPr/>
      <dgm:t>
        <a:bodyPr/>
        <a:lstStyle/>
        <a:p>
          <a:endParaRPr lang="tr-TR"/>
        </a:p>
      </dgm:t>
    </dgm:pt>
    <dgm:pt modelId="{7C8BD29A-9825-4662-8781-51D7DCD18D35}" type="pres">
      <dgm:prSet presAssocID="{9FC3D9BD-DD74-4E42-8CC3-951FED2DF997}" presName="linear" presStyleCnt="0">
        <dgm:presLayoutVars>
          <dgm:animLvl val="lvl"/>
          <dgm:resizeHandles val="exact"/>
        </dgm:presLayoutVars>
      </dgm:prSet>
      <dgm:spPr/>
      <dgm:t>
        <a:bodyPr/>
        <a:lstStyle/>
        <a:p>
          <a:endParaRPr lang="tr-TR"/>
        </a:p>
      </dgm:t>
    </dgm:pt>
    <dgm:pt modelId="{BCC1B669-8573-4983-BC13-7E4018CD1A04}" type="pres">
      <dgm:prSet presAssocID="{3338E7A9-CE31-4C3B-A17C-560FA2D2F98E}" presName="parentText" presStyleLbl="node1" presStyleIdx="0" presStyleCnt="1" custScaleY="45187" custLinFactY="-32046" custLinFactNeighborX="2500" custLinFactNeighborY="-100000">
        <dgm:presLayoutVars>
          <dgm:chMax val="0"/>
          <dgm:bulletEnabled val="1"/>
        </dgm:presLayoutVars>
      </dgm:prSet>
      <dgm:spPr/>
      <dgm:t>
        <a:bodyPr/>
        <a:lstStyle/>
        <a:p>
          <a:endParaRPr lang="tr-TR"/>
        </a:p>
      </dgm:t>
    </dgm:pt>
  </dgm:ptLst>
  <dgm:cxnLst>
    <dgm:cxn modelId="{BFE94E89-9DD7-42BF-91C5-23FB9EC7C89F}" srcId="{9FC3D9BD-DD74-4E42-8CC3-951FED2DF997}" destId="{3338E7A9-CE31-4C3B-A17C-560FA2D2F98E}" srcOrd="0" destOrd="0" parTransId="{EA96B60B-473A-43C8-BE88-3677A1E303FD}" sibTransId="{86A0A8FF-93A9-49BA-8048-D8E96400CDBC}"/>
    <dgm:cxn modelId="{A71A3CE4-15AC-4B36-9E16-759302DC522F}" type="presOf" srcId="{9FC3D9BD-DD74-4E42-8CC3-951FED2DF997}" destId="{7C8BD29A-9825-4662-8781-51D7DCD18D35}" srcOrd="0" destOrd="0" presId="urn:microsoft.com/office/officeart/2005/8/layout/vList2"/>
    <dgm:cxn modelId="{7BAA31F7-B6B6-4D56-AB55-759B7E406F07}" type="presOf" srcId="{3338E7A9-CE31-4C3B-A17C-560FA2D2F98E}" destId="{BCC1B669-8573-4983-BC13-7E4018CD1A04}" srcOrd="0" destOrd="0" presId="urn:microsoft.com/office/officeart/2005/8/layout/vList2"/>
    <dgm:cxn modelId="{5B85C164-1BF5-4D31-ADDF-FA2E54CA2FD9}" type="presParOf" srcId="{7C8BD29A-9825-4662-8781-51D7DCD18D35}" destId="{BCC1B669-8573-4983-BC13-7E4018CD1A0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FAF1D4-2262-4DDF-8EAF-F95947AC123F}" type="doc">
      <dgm:prSet loTypeId="urn:microsoft.com/office/officeart/2005/8/layout/hierarchy4" loCatId="list" qsTypeId="urn:microsoft.com/office/officeart/2005/8/quickstyle/simple1#2" qsCatId="simple" csTypeId="urn:microsoft.com/office/officeart/2005/8/colors/accent1_2#2" csCatId="accent1" phldr="1"/>
      <dgm:spPr/>
      <dgm:t>
        <a:bodyPr/>
        <a:lstStyle/>
        <a:p>
          <a:endParaRPr lang="tr-TR"/>
        </a:p>
      </dgm:t>
    </dgm:pt>
    <dgm:pt modelId="{830C0347-4FB9-4E14-9BEC-177432715F3F}">
      <dgm:prSet phldrT="[Metin]" custT="1"/>
      <dgm:spPr/>
      <dgm:t>
        <a:bodyPr/>
        <a:lstStyle/>
        <a:p>
          <a:r>
            <a:rPr lang="tr-TR" sz="4400" dirty="0" err="1" smtClean="0">
              <a:solidFill>
                <a:srgbClr val="FF0000"/>
              </a:solidFill>
            </a:rPr>
            <a:t>Cutting</a:t>
          </a:r>
          <a:r>
            <a:rPr lang="tr-TR" sz="4400" dirty="0" smtClean="0">
              <a:solidFill>
                <a:srgbClr val="FF0000"/>
              </a:solidFill>
            </a:rPr>
            <a:t> </a:t>
          </a:r>
          <a:r>
            <a:rPr lang="tr-TR" sz="4400" dirty="0" err="1" smtClean="0">
              <a:solidFill>
                <a:srgbClr val="FF0000"/>
              </a:solidFill>
            </a:rPr>
            <a:t>Tools</a:t>
          </a:r>
          <a:endParaRPr lang="tr-TR" sz="4400" dirty="0">
            <a:solidFill>
              <a:srgbClr val="FF0000"/>
            </a:solidFill>
          </a:endParaRPr>
        </a:p>
      </dgm:t>
    </dgm:pt>
    <dgm:pt modelId="{203173D0-5DAF-4794-9997-0121DE449D9C}" type="parTrans" cxnId="{77BFB44A-C811-436A-844D-0DCAD9006CA9}">
      <dgm:prSet/>
      <dgm:spPr/>
      <dgm:t>
        <a:bodyPr/>
        <a:lstStyle/>
        <a:p>
          <a:endParaRPr lang="tr-TR"/>
        </a:p>
      </dgm:t>
    </dgm:pt>
    <dgm:pt modelId="{B7AD74E1-3B7D-4904-8382-7669F7D182EA}" type="sibTrans" cxnId="{77BFB44A-C811-436A-844D-0DCAD9006CA9}">
      <dgm:prSet/>
      <dgm:spPr/>
      <dgm:t>
        <a:bodyPr/>
        <a:lstStyle/>
        <a:p>
          <a:endParaRPr lang="tr-TR"/>
        </a:p>
      </dgm:t>
    </dgm:pt>
    <dgm:pt modelId="{C5951DAA-20CF-4697-8E51-AC95701B536F}">
      <dgm:prSet phldrT="[Metin]"/>
      <dgm:spPr/>
      <dgm:t>
        <a:bodyPr/>
        <a:lstStyle/>
        <a:p>
          <a:r>
            <a:rPr lang="tr-TR" dirty="0" err="1" smtClean="0">
              <a:solidFill>
                <a:srgbClr val="FFFF00"/>
              </a:solidFill>
            </a:rPr>
            <a:t>Covered</a:t>
          </a:r>
          <a:r>
            <a:rPr lang="tr-TR" dirty="0" smtClean="0">
              <a:solidFill>
                <a:srgbClr val="FFFF00"/>
              </a:solidFill>
            </a:rPr>
            <a:t> </a:t>
          </a:r>
          <a:r>
            <a:rPr lang="tr-TR" dirty="0" err="1" smtClean="0">
              <a:solidFill>
                <a:srgbClr val="FFFF00"/>
              </a:solidFill>
            </a:rPr>
            <a:t>tools</a:t>
          </a:r>
          <a:endParaRPr lang="tr-TR" dirty="0">
            <a:solidFill>
              <a:srgbClr val="FFFF00"/>
            </a:solidFill>
          </a:endParaRPr>
        </a:p>
      </dgm:t>
    </dgm:pt>
    <dgm:pt modelId="{B6900DB5-568B-4C83-BEF4-E76EDEE93815}" type="parTrans" cxnId="{225ED4C0-F9ED-4685-B6FD-ADF4418B1BB0}">
      <dgm:prSet/>
      <dgm:spPr/>
      <dgm:t>
        <a:bodyPr/>
        <a:lstStyle/>
        <a:p>
          <a:endParaRPr lang="tr-TR"/>
        </a:p>
      </dgm:t>
    </dgm:pt>
    <dgm:pt modelId="{14E1E280-201B-4579-B06B-2781660D4451}" type="sibTrans" cxnId="{225ED4C0-F9ED-4685-B6FD-ADF4418B1BB0}">
      <dgm:prSet/>
      <dgm:spPr/>
      <dgm:t>
        <a:bodyPr/>
        <a:lstStyle/>
        <a:p>
          <a:endParaRPr lang="tr-TR"/>
        </a:p>
      </dgm:t>
    </dgm:pt>
    <dgm:pt modelId="{2005AE48-E1C7-4733-91D6-ACC7400A563C}">
      <dgm:prSet phldrT="[Metin]"/>
      <dgm:spPr/>
      <dgm:t>
        <a:bodyPr/>
        <a:lstStyle/>
        <a:p>
          <a:r>
            <a:rPr lang="tr-TR" dirty="0" smtClean="0">
              <a:solidFill>
                <a:srgbClr val="C00000"/>
              </a:solidFill>
            </a:rPr>
            <a:t>KT315</a:t>
          </a:r>
          <a:endParaRPr lang="tr-TR" dirty="0">
            <a:solidFill>
              <a:srgbClr val="C00000"/>
            </a:solidFill>
          </a:endParaRPr>
        </a:p>
      </dgm:t>
    </dgm:pt>
    <dgm:pt modelId="{365E67DE-F320-4E50-BBE8-8CA3AD93F9CC}" type="parTrans" cxnId="{6B02EFB0-1CF9-4123-B869-1A4B80A14D80}">
      <dgm:prSet/>
      <dgm:spPr/>
      <dgm:t>
        <a:bodyPr/>
        <a:lstStyle/>
        <a:p>
          <a:endParaRPr lang="tr-TR"/>
        </a:p>
      </dgm:t>
    </dgm:pt>
    <dgm:pt modelId="{CD2A8A54-D227-4566-A1B3-E59527633DC7}" type="sibTrans" cxnId="{6B02EFB0-1CF9-4123-B869-1A4B80A14D80}">
      <dgm:prSet/>
      <dgm:spPr/>
      <dgm:t>
        <a:bodyPr/>
        <a:lstStyle/>
        <a:p>
          <a:endParaRPr lang="tr-TR"/>
        </a:p>
      </dgm:t>
    </dgm:pt>
    <dgm:pt modelId="{E7C336CB-FF82-4F1A-ABF3-DDF68E7FB2A4}">
      <dgm:prSet phldrT="[Metin]"/>
      <dgm:spPr/>
      <dgm:t>
        <a:bodyPr/>
        <a:lstStyle/>
        <a:p>
          <a:r>
            <a:rPr lang="tr-TR" dirty="0" smtClean="0">
              <a:solidFill>
                <a:srgbClr val="FFC000"/>
              </a:solidFill>
            </a:rPr>
            <a:t>KC9240</a:t>
          </a:r>
          <a:endParaRPr lang="tr-TR" dirty="0">
            <a:solidFill>
              <a:srgbClr val="FFC000"/>
            </a:solidFill>
          </a:endParaRPr>
        </a:p>
      </dgm:t>
    </dgm:pt>
    <dgm:pt modelId="{E896BEC3-C60B-4856-9511-9ACDC9F8BE8C}" type="parTrans" cxnId="{C917F5DE-3444-4190-89E8-1E089158FA67}">
      <dgm:prSet/>
      <dgm:spPr/>
      <dgm:t>
        <a:bodyPr/>
        <a:lstStyle/>
        <a:p>
          <a:endParaRPr lang="tr-TR"/>
        </a:p>
      </dgm:t>
    </dgm:pt>
    <dgm:pt modelId="{99BCF699-775F-4F92-BB5B-AB93496A9E08}" type="sibTrans" cxnId="{C917F5DE-3444-4190-89E8-1E089158FA67}">
      <dgm:prSet/>
      <dgm:spPr/>
      <dgm:t>
        <a:bodyPr/>
        <a:lstStyle/>
        <a:p>
          <a:endParaRPr lang="tr-TR"/>
        </a:p>
      </dgm:t>
    </dgm:pt>
    <dgm:pt modelId="{9EA17BF7-691B-4F14-9B13-455FD1609426}">
      <dgm:prSet phldrT="[Metin]"/>
      <dgm:spPr/>
      <dgm:t>
        <a:bodyPr/>
        <a:lstStyle/>
        <a:p>
          <a:r>
            <a:rPr lang="tr-TR" dirty="0" err="1" smtClean="0">
              <a:solidFill>
                <a:srgbClr val="FFFF00"/>
              </a:solidFill>
            </a:rPr>
            <a:t>Uncovered</a:t>
          </a:r>
          <a:r>
            <a:rPr lang="tr-TR" dirty="0" smtClean="0"/>
            <a:t> </a:t>
          </a:r>
          <a:endParaRPr lang="tr-TR" dirty="0"/>
        </a:p>
      </dgm:t>
    </dgm:pt>
    <dgm:pt modelId="{A7946A22-6929-4155-AC2D-212A011ABC3F}" type="parTrans" cxnId="{BB01CEED-DCFD-4601-897F-DD36CB560421}">
      <dgm:prSet/>
      <dgm:spPr/>
      <dgm:t>
        <a:bodyPr/>
        <a:lstStyle/>
        <a:p>
          <a:endParaRPr lang="tr-TR"/>
        </a:p>
      </dgm:t>
    </dgm:pt>
    <dgm:pt modelId="{E30DA824-0F39-439D-B9B3-791C64EA8379}" type="sibTrans" cxnId="{BB01CEED-DCFD-4601-897F-DD36CB560421}">
      <dgm:prSet/>
      <dgm:spPr/>
      <dgm:t>
        <a:bodyPr/>
        <a:lstStyle/>
        <a:p>
          <a:endParaRPr lang="tr-TR"/>
        </a:p>
      </dgm:t>
    </dgm:pt>
    <dgm:pt modelId="{8DBCB1B6-7F75-4597-8BC0-573A93DC980A}">
      <dgm:prSet phldrT="[Metin]"/>
      <dgm:spPr/>
      <dgm:t>
        <a:bodyPr/>
        <a:lstStyle/>
        <a:p>
          <a:r>
            <a:rPr lang="tr-TR" dirty="0" smtClean="0">
              <a:solidFill>
                <a:schemeClr val="tx1"/>
              </a:solidFill>
            </a:rPr>
            <a:t>K313</a:t>
          </a:r>
          <a:endParaRPr lang="tr-TR" dirty="0">
            <a:solidFill>
              <a:schemeClr val="tx1"/>
            </a:solidFill>
          </a:endParaRPr>
        </a:p>
      </dgm:t>
    </dgm:pt>
    <dgm:pt modelId="{D57BB99D-1851-48B4-A163-9BC18B47FE85}" type="parTrans" cxnId="{4CD1539C-4B8D-4D73-8190-5838593BD865}">
      <dgm:prSet/>
      <dgm:spPr/>
      <dgm:t>
        <a:bodyPr/>
        <a:lstStyle/>
        <a:p>
          <a:endParaRPr lang="tr-TR"/>
        </a:p>
      </dgm:t>
    </dgm:pt>
    <dgm:pt modelId="{623338E7-AC05-4DE1-8FED-A3B44789DA3C}" type="sibTrans" cxnId="{4CD1539C-4B8D-4D73-8190-5838593BD865}">
      <dgm:prSet/>
      <dgm:spPr/>
      <dgm:t>
        <a:bodyPr/>
        <a:lstStyle/>
        <a:p>
          <a:endParaRPr lang="tr-TR"/>
        </a:p>
      </dgm:t>
    </dgm:pt>
    <dgm:pt modelId="{3AB10083-7B96-4FB2-8292-0865228D6193}" type="pres">
      <dgm:prSet presAssocID="{A9FAF1D4-2262-4DDF-8EAF-F95947AC123F}" presName="Name0" presStyleCnt="0">
        <dgm:presLayoutVars>
          <dgm:chPref val="1"/>
          <dgm:dir/>
          <dgm:animOne val="branch"/>
          <dgm:animLvl val="lvl"/>
          <dgm:resizeHandles/>
        </dgm:presLayoutVars>
      </dgm:prSet>
      <dgm:spPr/>
      <dgm:t>
        <a:bodyPr/>
        <a:lstStyle/>
        <a:p>
          <a:endParaRPr lang="tr-TR"/>
        </a:p>
      </dgm:t>
    </dgm:pt>
    <dgm:pt modelId="{AD6EDC8A-98A2-4694-A165-C9923F94F227}" type="pres">
      <dgm:prSet presAssocID="{830C0347-4FB9-4E14-9BEC-177432715F3F}" presName="vertOne" presStyleCnt="0"/>
      <dgm:spPr/>
    </dgm:pt>
    <dgm:pt modelId="{0B7A5054-2F16-4805-B071-EA9D7FC7B938}" type="pres">
      <dgm:prSet presAssocID="{830C0347-4FB9-4E14-9BEC-177432715F3F}" presName="txOne" presStyleLbl="node0" presStyleIdx="0" presStyleCnt="1">
        <dgm:presLayoutVars>
          <dgm:chPref val="3"/>
        </dgm:presLayoutVars>
      </dgm:prSet>
      <dgm:spPr/>
      <dgm:t>
        <a:bodyPr/>
        <a:lstStyle/>
        <a:p>
          <a:endParaRPr lang="tr-TR"/>
        </a:p>
      </dgm:t>
    </dgm:pt>
    <dgm:pt modelId="{DF75D532-4514-47D0-8E6F-404AE83E2E49}" type="pres">
      <dgm:prSet presAssocID="{830C0347-4FB9-4E14-9BEC-177432715F3F}" presName="parTransOne" presStyleCnt="0"/>
      <dgm:spPr/>
    </dgm:pt>
    <dgm:pt modelId="{0FD26041-EAD1-4C46-9B79-CAF394F9F302}" type="pres">
      <dgm:prSet presAssocID="{830C0347-4FB9-4E14-9BEC-177432715F3F}" presName="horzOne" presStyleCnt="0"/>
      <dgm:spPr/>
    </dgm:pt>
    <dgm:pt modelId="{AB308226-AB6C-48FB-AEEF-7B815A84E77C}" type="pres">
      <dgm:prSet presAssocID="{C5951DAA-20CF-4697-8E51-AC95701B536F}" presName="vertTwo" presStyleCnt="0"/>
      <dgm:spPr/>
    </dgm:pt>
    <dgm:pt modelId="{258522CB-BB48-422C-9F07-957848D3297D}" type="pres">
      <dgm:prSet presAssocID="{C5951DAA-20CF-4697-8E51-AC95701B536F}" presName="txTwo" presStyleLbl="node2" presStyleIdx="0" presStyleCnt="2">
        <dgm:presLayoutVars>
          <dgm:chPref val="3"/>
        </dgm:presLayoutVars>
      </dgm:prSet>
      <dgm:spPr/>
      <dgm:t>
        <a:bodyPr/>
        <a:lstStyle/>
        <a:p>
          <a:endParaRPr lang="tr-TR"/>
        </a:p>
      </dgm:t>
    </dgm:pt>
    <dgm:pt modelId="{0A5DB4C6-7F88-4615-9030-CABD267B458F}" type="pres">
      <dgm:prSet presAssocID="{C5951DAA-20CF-4697-8E51-AC95701B536F}" presName="parTransTwo" presStyleCnt="0"/>
      <dgm:spPr/>
    </dgm:pt>
    <dgm:pt modelId="{AD094504-BC28-4EFE-A4B3-DA2FCEA4F3E2}" type="pres">
      <dgm:prSet presAssocID="{C5951DAA-20CF-4697-8E51-AC95701B536F}" presName="horzTwo" presStyleCnt="0"/>
      <dgm:spPr/>
    </dgm:pt>
    <dgm:pt modelId="{666C5F1C-7BE0-44A9-8D7A-5228E53971BC}" type="pres">
      <dgm:prSet presAssocID="{2005AE48-E1C7-4733-91D6-ACC7400A563C}" presName="vertThree" presStyleCnt="0"/>
      <dgm:spPr/>
    </dgm:pt>
    <dgm:pt modelId="{B3B84922-DFE9-46B4-B5E8-9A0B61627F81}" type="pres">
      <dgm:prSet presAssocID="{2005AE48-E1C7-4733-91D6-ACC7400A563C}" presName="txThree" presStyleLbl="node3" presStyleIdx="0" presStyleCnt="3">
        <dgm:presLayoutVars>
          <dgm:chPref val="3"/>
        </dgm:presLayoutVars>
      </dgm:prSet>
      <dgm:spPr/>
      <dgm:t>
        <a:bodyPr/>
        <a:lstStyle/>
        <a:p>
          <a:endParaRPr lang="tr-TR"/>
        </a:p>
      </dgm:t>
    </dgm:pt>
    <dgm:pt modelId="{5CAE8225-47D0-47AC-9FBD-B154E6541D27}" type="pres">
      <dgm:prSet presAssocID="{2005AE48-E1C7-4733-91D6-ACC7400A563C}" presName="horzThree" presStyleCnt="0"/>
      <dgm:spPr/>
    </dgm:pt>
    <dgm:pt modelId="{5F1D0E73-E350-4566-9EAD-488DF21E43BF}" type="pres">
      <dgm:prSet presAssocID="{CD2A8A54-D227-4566-A1B3-E59527633DC7}" presName="sibSpaceThree" presStyleCnt="0"/>
      <dgm:spPr/>
    </dgm:pt>
    <dgm:pt modelId="{71705F71-7F1B-4EC9-B49F-21F33D409C19}" type="pres">
      <dgm:prSet presAssocID="{E7C336CB-FF82-4F1A-ABF3-DDF68E7FB2A4}" presName="vertThree" presStyleCnt="0"/>
      <dgm:spPr/>
    </dgm:pt>
    <dgm:pt modelId="{B8462E01-49F8-4FBB-AD9B-58AA847C0C98}" type="pres">
      <dgm:prSet presAssocID="{E7C336CB-FF82-4F1A-ABF3-DDF68E7FB2A4}" presName="txThree" presStyleLbl="node3" presStyleIdx="1" presStyleCnt="3">
        <dgm:presLayoutVars>
          <dgm:chPref val="3"/>
        </dgm:presLayoutVars>
      </dgm:prSet>
      <dgm:spPr/>
      <dgm:t>
        <a:bodyPr/>
        <a:lstStyle/>
        <a:p>
          <a:endParaRPr lang="tr-TR"/>
        </a:p>
      </dgm:t>
    </dgm:pt>
    <dgm:pt modelId="{C840A2AD-1BFD-48A2-9677-1846388EDD26}" type="pres">
      <dgm:prSet presAssocID="{E7C336CB-FF82-4F1A-ABF3-DDF68E7FB2A4}" presName="horzThree" presStyleCnt="0"/>
      <dgm:spPr/>
    </dgm:pt>
    <dgm:pt modelId="{61CFDCE9-C2D4-4048-AD0B-1015B63B73FB}" type="pres">
      <dgm:prSet presAssocID="{14E1E280-201B-4579-B06B-2781660D4451}" presName="sibSpaceTwo" presStyleCnt="0"/>
      <dgm:spPr/>
    </dgm:pt>
    <dgm:pt modelId="{0D75EEB7-92ED-4771-AE18-2A035B0F2F4E}" type="pres">
      <dgm:prSet presAssocID="{9EA17BF7-691B-4F14-9B13-455FD1609426}" presName="vertTwo" presStyleCnt="0"/>
      <dgm:spPr/>
    </dgm:pt>
    <dgm:pt modelId="{3E3ADA8D-4566-4D48-A1C9-372B4E06A6A6}" type="pres">
      <dgm:prSet presAssocID="{9EA17BF7-691B-4F14-9B13-455FD1609426}" presName="txTwo" presStyleLbl="node2" presStyleIdx="1" presStyleCnt="2">
        <dgm:presLayoutVars>
          <dgm:chPref val="3"/>
        </dgm:presLayoutVars>
      </dgm:prSet>
      <dgm:spPr/>
      <dgm:t>
        <a:bodyPr/>
        <a:lstStyle/>
        <a:p>
          <a:endParaRPr lang="tr-TR"/>
        </a:p>
      </dgm:t>
    </dgm:pt>
    <dgm:pt modelId="{AD58BC2D-A070-4910-97A3-E31FAD33C77C}" type="pres">
      <dgm:prSet presAssocID="{9EA17BF7-691B-4F14-9B13-455FD1609426}" presName="parTransTwo" presStyleCnt="0"/>
      <dgm:spPr/>
    </dgm:pt>
    <dgm:pt modelId="{E6462710-E70B-486E-9322-072ADDAB3A97}" type="pres">
      <dgm:prSet presAssocID="{9EA17BF7-691B-4F14-9B13-455FD1609426}" presName="horzTwo" presStyleCnt="0"/>
      <dgm:spPr/>
    </dgm:pt>
    <dgm:pt modelId="{926F44B9-9517-4678-961A-3FDB7B0D6185}" type="pres">
      <dgm:prSet presAssocID="{8DBCB1B6-7F75-4597-8BC0-573A93DC980A}" presName="vertThree" presStyleCnt="0"/>
      <dgm:spPr/>
    </dgm:pt>
    <dgm:pt modelId="{80D8EDF5-C613-496D-9A34-DD2D1269A78C}" type="pres">
      <dgm:prSet presAssocID="{8DBCB1B6-7F75-4597-8BC0-573A93DC980A}" presName="txThree" presStyleLbl="node3" presStyleIdx="2" presStyleCnt="3">
        <dgm:presLayoutVars>
          <dgm:chPref val="3"/>
        </dgm:presLayoutVars>
      </dgm:prSet>
      <dgm:spPr/>
      <dgm:t>
        <a:bodyPr/>
        <a:lstStyle/>
        <a:p>
          <a:endParaRPr lang="tr-TR"/>
        </a:p>
      </dgm:t>
    </dgm:pt>
    <dgm:pt modelId="{3A6BEEDE-36DE-4E9A-9F43-454EA4649A84}" type="pres">
      <dgm:prSet presAssocID="{8DBCB1B6-7F75-4597-8BC0-573A93DC980A}" presName="horzThree" presStyleCnt="0"/>
      <dgm:spPr/>
    </dgm:pt>
  </dgm:ptLst>
  <dgm:cxnLst>
    <dgm:cxn modelId="{7C5C5BB7-754E-40B8-8FEC-EB3378460A8B}" type="presOf" srcId="{8DBCB1B6-7F75-4597-8BC0-573A93DC980A}" destId="{80D8EDF5-C613-496D-9A34-DD2D1269A78C}" srcOrd="0" destOrd="0" presId="urn:microsoft.com/office/officeart/2005/8/layout/hierarchy4"/>
    <dgm:cxn modelId="{6B02EFB0-1CF9-4123-B869-1A4B80A14D80}" srcId="{C5951DAA-20CF-4697-8E51-AC95701B536F}" destId="{2005AE48-E1C7-4733-91D6-ACC7400A563C}" srcOrd="0" destOrd="0" parTransId="{365E67DE-F320-4E50-BBE8-8CA3AD93F9CC}" sibTransId="{CD2A8A54-D227-4566-A1B3-E59527633DC7}"/>
    <dgm:cxn modelId="{C917F5DE-3444-4190-89E8-1E089158FA67}" srcId="{C5951DAA-20CF-4697-8E51-AC95701B536F}" destId="{E7C336CB-FF82-4F1A-ABF3-DDF68E7FB2A4}" srcOrd="1" destOrd="0" parTransId="{E896BEC3-C60B-4856-9511-9ACDC9F8BE8C}" sibTransId="{99BCF699-775F-4F92-BB5B-AB93496A9E08}"/>
    <dgm:cxn modelId="{8ABDC561-6D91-4A07-B44A-48359CD19E57}" type="presOf" srcId="{E7C336CB-FF82-4F1A-ABF3-DDF68E7FB2A4}" destId="{B8462E01-49F8-4FBB-AD9B-58AA847C0C98}" srcOrd="0" destOrd="0" presId="urn:microsoft.com/office/officeart/2005/8/layout/hierarchy4"/>
    <dgm:cxn modelId="{389EA4D6-3FEA-419F-835E-5FF5D946D298}" type="presOf" srcId="{2005AE48-E1C7-4733-91D6-ACC7400A563C}" destId="{B3B84922-DFE9-46B4-B5E8-9A0B61627F81}" srcOrd="0" destOrd="0" presId="urn:microsoft.com/office/officeart/2005/8/layout/hierarchy4"/>
    <dgm:cxn modelId="{5364EF95-84FC-4FC0-9F5E-FB7D69295CE6}" type="presOf" srcId="{A9FAF1D4-2262-4DDF-8EAF-F95947AC123F}" destId="{3AB10083-7B96-4FB2-8292-0865228D6193}" srcOrd="0" destOrd="0" presId="urn:microsoft.com/office/officeart/2005/8/layout/hierarchy4"/>
    <dgm:cxn modelId="{D1DEB944-3270-4EF9-963F-B2FC285BEBCE}" type="presOf" srcId="{9EA17BF7-691B-4F14-9B13-455FD1609426}" destId="{3E3ADA8D-4566-4D48-A1C9-372B4E06A6A6}" srcOrd="0" destOrd="0" presId="urn:microsoft.com/office/officeart/2005/8/layout/hierarchy4"/>
    <dgm:cxn modelId="{9F591C0B-A19D-4D9A-9680-68CD324AE142}" type="presOf" srcId="{C5951DAA-20CF-4697-8E51-AC95701B536F}" destId="{258522CB-BB48-422C-9F07-957848D3297D}" srcOrd="0" destOrd="0" presId="urn:microsoft.com/office/officeart/2005/8/layout/hierarchy4"/>
    <dgm:cxn modelId="{971B852E-3E69-498A-BD02-5DC51CA445A6}" type="presOf" srcId="{830C0347-4FB9-4E14-9BEC-177432715F3F}" destId="{0B7A5054-2F16-4805-B071-EA9D7FC7B938}" srcOrd="0" destOrd="0" presId="urn:microsoft.com/office/officeart/2005/8/layout/hierarchy4"/>
    <dgm:cxn modelId="{225ED4C0-F9ED-4685-B6FD-ADF4418B1BB0}" srcId="{830C0347-4FB9-4E14-9BEC-177432715F3F}" destId="{C5951DAA-20CF-4697-8E51-AC95701B536F}" srcOrd="0" destOrd="0" parTransId="{B6900DB5-568B-4C83-BEF4-E76EDEE93815}" sibTransId="{14E1E280-201B-4579-B06B-2781660D4451}"/>
    <dgm:cxn modelId="{BB01CEED-DCFD-4601-897F-DD36CB560421}" srcId="{830C0347-4FB9-4E14-9BEC-177432715F3F}" destId="{9EA17BF7-691B-4F14-9B13-455FD1609426}" srcOrd="1" destOrd="0" parTransId="{A7946A22-6929-4155-AC2D-212A011ABC3F}" sibTransId="{E30DA824-0F39-439D-B9B3-791C64EA8379}"/>
    <dgm:cxn modelId="{4CD1539C-4B8D-4D73-8190-5838593BD865}" srcId="{9EA17BF7-691B-4F14-9B13-455FD1609426}" destId="{8DBCB1B6-7F75-4597-8BC0-573A93DC980A}" srcOrd="0" destOrd="0" parTransId="{D57BB99D-1851-48B4-A163-9BC18B47FE85}" sibTransId="{623338E7-AC05-4DE1-8FED-A3B44789DA3C}"/>
    <dgm:cxn modelId="{77BFB44A-C811-436A-844D-0DCAD9006CA9}" srcId="{A9FAF1D4-2262-4DDF-8EAF-F95947AC123F}" destId="{830C0347-4FB9-4E14-9BEC-177432715F3F}" srcOrd="0" destOrd="0" parTransId="{203173D0-5DAF-4794-9997-0121DE449D9C}" sibTransId="{B7AD74E1-3B7D-4904-8382-7669F7D182EA}"/>
    <dgm:cxn modelId="{B1D8900B-DBB2-4797-9531-8D9C430B84A0}" type="presParOf" srcId="{3AB10083-7B96-4FB2-8292-0865228D6193}" destId="{AD6EDC8A-98A2-4694-A165-C9923F94F227}" srcOrd="0" destOrd="0" presId="urn:microsoft.com/office/officeart/2005/8/layout/hierarchy4"/>
    <dgm:cxn modelId="{DA4F49CC-408E-47F8-BFCE-7D2F35C0AC64}" type="presParOf" srcId="{AD6EDC8A-98A2-4694-A165-C9923F94F227}" destId="{0B7A5054-2F16-4805-B071-EA9D7FC7B938}" srcOrd="0" destOrd="0" presId="urn:microsoft.com/office/officeart/2005/8/layout/hierarchy4"/>
    <dgm:cxn modelId="{FC914B40-8EA9-4B18-BA65-162889716463}" type="presParOf" srcId="{AD6EDC8A-98A2-4694-A165-C9923F94F227}" destId="{DF75D532-4514-47D0-8E6F-404AE83E2E49}" srcOrd="1" destOrd="0" presId="urn:microsoft.com/office/officeart/2005/8/layout/hierarchy4"/>
    <dgm:cxn modelId="{AA8EC33B-8DDA-4949-8F90-9E36EAF4279C}" type="presParOf" srcId="{AD6EDC8A-98A2-4694-A165-C9923F94F227}" destId="{0FD26041-EAD1-4C46-9B79-CAF394F9F302}" srcOrd="2" destOrd="0" presId="urn:microsoft.com/office/officeart/2005/8/layout/hierarchy4"/>
    <dgm:cxn modelId="{D9A15514-5B9E-47B6-9AC4-37DAA0081C98}" type="presParOf" srcId="{0FD26041-EAD1-4C46-9B79-CAF394F9F302}" destId="{AB308226-AB6C-48FB-AEEF-7B815A84E77C}" srcOrd="0" destOrd="0" presId="urn:microsoft.com/office/officeart/2005/8/layout/hierarchy4"/>
    <dgm:cxn modelId="{2810305B-1A51-4616-A51C-28F366AB0685}" type="presParOf" srcId="{AB308226-AB6C-48FB-AEEF-7B815A84E77C}" destId="{258522CB-BB48-422C-9F07-957848D3297D}" srcOrd="0" destOrd="0" presId="urn:microsoft.com/office/officeart/2005/8/layout/hierarchy4"/>
    <dgm:cxn modelId="{DAF846A9-130E-4832-AB6A-51C94CE846A0}" type="presParOf" srcId="{AB308226-AB6C-48FB-AEEF-7B815A84E77C}" destId="{0A5DB4C6-7F88-4615-9030-CABD267B458F}" srcOrd="1" destOrd="0" presId="urn:microsoft.com/office/officeart/2005/8/layout/hierarchy4"/>
    <dgm:cxn modelId="{7F0BDA65-BA6F-479D-BC30-7290DFF7E41E}" type="presParOf" srcId="{AB308226-AB6C-48FB-AEEF-7B815A84E77C}" destId="{AD094504-BC28-4EFE-A4B3-DA2FCEA4F3E2}" srcOrd="2" destOrd="0" presId="urn:microsoft.com/office/officeart/2005/8/layout/hierarchy4"/>
    <dgm:cxn modelId="{81D503AC-6BA3-4356-9259-93259E56FFA6}" type="presParOf" srcId="{AD094504-BC28-4EFE-A4B3-DA2FCEA4F3E2}" destId="{666C5F1C-7BE0-44A9-8D7A-5228E53971BC}" srcOrd="0" destOrd="0" presId="urn:microsoft.com/office/officeart/2005/8/layout/hierarchy4"/>
    <dgm:cxn modelId="{C53FF3A3-A102-4B30-8C4E-D70A840AEFEC}" type="presParOf" srcId="{666C5F1C-7BE0-44A9-8D7A-5228E53971BC}" destId="{B3B84922-DFE9-46B4-B5E8-9A0B61627F81}" srcOrd="0" destOrd="0" presId="urn:microsoft.com/office/officeart/2005/8/layout/hierarchy4"/>
    <dgm:cxn modelId="{A3B2A76E-B82F-4012-BB38-8DE6C07BFD41}" type="presParOf" srcId="{666C5F1C-7BE0-44A9-8D7A-5228E53971BC}" destId="{5CAE8225-47D0-47AC-9FBD-B154E6541D27}" srcOrd="1" destOrd="0" presId="urn:microsoft.com/office/officeart/2005/8/layout/hierarchy4"/>
    <dgm:cxn modelId="{FED380FB-3992-4CB1-9C5F-803DC894262E}" type="presParOf" srcId="{AD094504-BC28-4EFE-A4B3-DA2FCEA4F3E2}" destId="{5F1D0E73-E350-4566-9EAD-488DF21E43BF}" srcOrd="1" destOrd="0" presId="urn:microsoft.com/office/officeart/2005/8/layout/hierarchy4"/>
    <dgm:cxn modelId="{6A03E3DC-BAD5-43E3-BF3E-5B1CAA62E1F9}" type="presParOf" srcId="{AD094504-BC28-4EFE-A4B3-DA2FCEA4F3E2}" destId="{71705F71-7F1B-4EC9-B49F-21F33D409C19}" srcOrd="2" destOrd="0" presId="urn:microsoft.com/office/officeart/2005/8/layout/hierarchy4"/>
    <dgm:cxn modelId="{BE61CD25-C70E-458F-A678-0DEB203F30F0}" type="presParOf" srcId="{71705F71-7F1B-4EC9-B49F-21F33D409C19}" destId="{B8462E01-49F8-4FBB-AD9B-58AA847C0C98}" srcOrd="0" destOrd="0" presId="urn:microsoft.com/office/officeart/2005/8/layout/hierarchy4"/>
    <dgm:cxn modelId="{517DBCC1-4D31-4E96-AF5B-7DDFB7BDB7A4}" type="presParOf" srcId="{71705F71-7F1B-4EC9-B49F-21F33D409C19}" destId="{C840A2AD-1BFD-48A2-9677-1846388EDD26}" srcOrd="1" destOrd="0" presId="urn:microsoft.com/office/officeart/2005/8/layout/hierarchy4"/>
    <dgm:cxn modelId="{56E5F4D1-87C5-4BA0-80D4-7B75C482ABCB}" type="presParOf" srcId="{0FD26041-EAD1-4C46-9B79-CAF394F9F302}" destId="{61CFDCE9-C2D4-4048-AD0B-1015B63B73FB}" srcOrd="1" destOrd="0" presId="urn:microsoft.com/office/officeart/2005/8/layout/hierarchy4"/>
    <dgm:cxn modelId="{D663338C-B052-4BAA-9EA5-5568AA8FE4FD}" type="presParOf" srcId="{0FD26041-EAD1-4C46-9B79-CAF394F9F302}" destId="{0D75EEB7-92ED-4771-AE18-2A035B0F2F4E}" srcOrd="2" destOrd="0" presId="urn:microsoft.com/office/officeart/2005/8/layout/hierarchy4"/>
    <dgm:cxn modelId="{0B632AB5-12E5-469E-9A17-E214E71B17A3}" type="presParOf" srcId="{0D75EEB7-92ED-4771-AE18-2A035B0F2F4E}" destId="{3E3ADA8D-4566-4D48-A1C9-372B4E06A6A6}" srcOrd="0" destOrd="0" presId="urn:microsoft.com/office/officeart/2005/8/layout/hierarchy4"/>
    <dgm:cxn modelId="{A898278A-AB14-4CE8-BC77-13D7B2164369}" type="presParOf" srcId="{0D75EEB7-92ED-4771-AE18-2A035B0F2F4E}" destId="{AD58BC2D-A070-4910-97A3-E31FAD33C77C}" srcOrd="1" destOrd="0" presId="urn:microsoft.com/office/officeart/2005/8/layout/hierarchy4"/>
    <dgm:cxn modelId="{A951700C-D441-46B1-B6C3-6A60BA693018}" type="presParOf" srcId="{0D75EEB7-92ED-4771-AE18-2A035B0F2F4E}" destId="{E6462710-E70B-486E-9322-072ADDAB3A97}" srcOrd="2" destOrd="0" presId="urn:microsoft.com/office/officeart/2005/8/layout/hierarchy4"/>
    <dgm:cxn modelId="{CBAF7864-E605-4C52-BB1E-F0C3C662A30F}" type="presParOf" srcId="{E6462710-E70B-486E-9322-072ADDAB3A97}" destId="{926F44B9-9517-4678-961A-3FDB7B0D6185}" srcOrd="0" destOrd="0" presId="urn:microsoft.com/office/officeart/2005/8/layout/hierarchy4"/>
    <dgm:cxn modelId="{954506B1-0499-4739-82FC-DA2C26C81D82}" type="presParOf" srcId="{926F44B9-9517-4678-961A-3FDB7B0D6185}" destId="{80D8EDF5-C613-496D-9A34-DD2D1269A78C}" srcOrd="0" destOrd="0" presId="urn:microsoft.com/office/officeart/2005/8/layout/hierarchy4"/>
    <dgm:cxn modelId="{B0325BAC-28EA-47BB-B8C0-CCADBCFC8610}" type="presParOf" srcId="{926F44B9-9517-4678-961A-3FDB7B0D6185}" destId="{3A6BEEDE-36DE-4E9A-9F43-454EA4649A8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DB544A0-FA3E-4EAC-BCA6-02744B5762F2}" type="datetimeFigureOut">
              <a:rPr lang="tr-TR"/>
              <a:pPr>
                <a:defRPr/>
              </a:pPr>
              <a:t>13.10.2015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79D5910-5FC7-432B-B044-2CD259A33BBA}" type="slidenum">
              <a:rPr lang="tr-TR"/>
              <a:pPr>
                <a:defRPr/>
              </a:pPr>
              <a:t>‹#›</a:t>
            </a:fld>
            <a:endParaRPr lang="tr-TR"/>
          </a:p>
        </p:txBody>
      </p:sp>
    </p:spTree>
    <p:extLst>
      <p:ext uri="{BB962C8B-B14F-4D97-AF65-F5344CB8AC3E}">
        <p14:creationId xmlns:p14="http://schemas.microsoft.com/office/powerpoint/2010/main" val="1060976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Slayt Görüntüsü Yer Tutucusu"/>
          <p:cNvSpPr>
            <a:spLocks noGrp="1" noRot="1" noChangeAspect="1"/>
          </p:cNvSpPr>
          <p:nvPr>
            <p:ph type="sldImg"/>
          </p:nvPr>
        </p:nvSpPr>
        <p:spPr bwMode="auto">
          <a:noFill/>
          <a:ln>
            <a:solidFill>
              <a:srgbClr val="000000"/>
            </a:solidFill>
            <a:miter lim="800000"/>
            <a:headEnd/>
            <a:tailEnd/>
          </a:ln>
        </p:spPr>
      </p:sp>
      <p:sp>
        <p:nvSpPr>
          <p:cNvPr id="15362"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15363"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E7316B-AD6B-4767-9C8E-642BE167500D}" type="slidenum">
              <a:rPr lang="tr-TR">
                <a:cs typeface="Arial" charset="0"/>
              </a:rPr>
              <a:pPr fontAlgn="base">
                <a:spcBef>
                  <a:spcPct val="0"/>
                </a:spcBef>
                <a:spcAft>
                  <a:spcPct val="0"/>
                </a:spcAft>
                <a:defRPr/>
              </a:pPr>
              <a:t>3</a:t>
            </a:fld>
            <a:endParaRPr lang="tr-T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ayt Görüntüsü Yer Tutucusu 1"/>
          <p:cNvSpPr>
            <a:spLocks noGrp="1" noRot="1" noChangeAspect="1"/>
          </p:cNvSpPr>
          <p:nvPr>
            <p:ph type="sldImg"/>
          </p:nvPr>
        </p:nvSpPr>
        <p:spPr bwMode="auto">
          <a:noFill/>
          <a:ln>
            <a:solidFill>
              <a:srgbClr val="000000"/>
            </a:solidFill>
            <a:miter lim="800000"/>
            <a:headEnd/>
            <a:tailEnd/>
          </a:ln>
        </p:spPr>
      </p:sp>
      <p:sp>
        <p:nvSpPr>
          <p:cNvPr id="28674"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8675"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AA4E7E-8578-47D7-926D-183A3FC5CF72}" type="slidenum">
              <a:rPr lang="tr-TR">
                <a:cs typeface="Arial" charset="0"/>
              </a:rPr>
              <a:pPr fontAlgn="base">
                <a:spcBef>
                  <a:spcPct val="0"/>
                </a:spcBef>
                <a:spcAft>
                  <a:spcPct val="0"/>
                </a:spcAft>
                <a:defRPr/>
              </a:pPr>
              <a:t>15</a:t>
            </a:fld>
            <a:endParaRPr lang="tr-T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ayt Görüntüsü Yer Tutucusu 1"/>
          <p:cNvSpPr>
            <a:spLocks noGrp="1" noRot="1" noChangeAspect="1"/>
          </p:cNvSpPr>
          <p:nvPr>
            <p:ph type="sldImg"/>
          </p:nvPr>
        </p:nvSpPr>
        <p:spPr bwMode="auto">
          <a:noFill/>
          <a:ln>
            <a:solidFill>
              <a:srgbClr val="000000"/>
            </a:solidFill>
            <a:miter lim="800000"/>
            <a:headEnd/>
            <a:tailEnd/>
          </a:ln>
        </p:spPr>
      </p:sp>
      <p:sp>
        <p:nvSpPr>
          <p:cNvPr id="35842"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5843"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4A23E7-FB91-4C6A-BD95-E0534ACEA6E9}" type="slidenum">
              <a:rPr lang="tr-TR">
                <a:cs typeface="Arial" charset="0"/>
              </a:rPr>
              <a:pPr fontAlgn="base">
                <a:spcBef>
                  <a:spcPct val="0"/>
                </a:spcBef>
                <a:spcAft>
                  <a:spcPct val="0"/>
                </a:spcAft>
                <a:defRPr/>
              </a:pPr>
              <a:t>19</a:t>
            </a:fld>
            <a:endParaRPr lang="tr-TR">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ayt Görüntüsü Yer Tutucusu 1"/>
          <p:cNvSpPr>
            <a:spLocks noGrp="1" noRot="1" noChangeAspect="1"/>
          </p:cNvSpPr>
          <p:nvPr>
            <p:ph type="sldImg"/>
          </p:nvPr>
        </p:nvSpPr>
        <p:spPr bwMode="auto">
          <a:noFill/>
          <a:ln>
            <a:solidFill>
              <a:srgbClr val="000000"/>
            </a:solidFill>
            <a:miter lim="800000"/>
            <a:headEnd/>
            <a:tailEnd/>
          </a:ln>
        </p:spPr>
      </p:sp>
      <p:sp>
        <p:nvSpPr>
          <p:cNvPr id="3993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39939"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4A366D-F355-4FD6-82F2-EA960426B9D7}" type="slidenum">
              <a:rPr lang="tr-TR">
                <a:cs typeface="Arial" charset="0"/>
              </a:rPr>
              <a:pPr fontAlgn="base">
                <a:spcBef>
                  <a:spcPct val="0"/>
                </a:spcBef>
                <a:spcAft>
                  <a:spcPct val="0"/>
                </a:spcAft>
                <a:defRPr/>
              </a:pPr>
              <a:t>22</a:t>
            </a:fld>
            <a:endParaRPr lang="tr-TR">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FD4B354A-A3AC-4BFE-9074-69D94ACC0B6C}" type="datetimeFigureOut">
              <a:rPr lang="tr-TR"/>
              <a:pPr>
                <a:defRPr/>
              </a:pPr>
              <a:t>13.10.2015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BED4A04-676B-4E3D-8AE5-9B78C397BE44}"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33F02B6-2621-4504-8E95-3882BAE23912}" type="datetimeFigureOut">
              <a:rPr lang="tr-TR"/>
              <a:pPr>
                <a:defRPr/>
              </a:pPr>
              <a:t>13.10.2015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2C2B5A6-3AF0-48BA-8D27-A8B542F23DA3}"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806FFF9-AD53-4714-AAAA-1EA0BBD56C7E}" type="datetimeFigureOut">
              <a:rPr lang="tr-TR"/>
              <a:pPr>
                <a:defRPr/>
              </a:pPr>
              <a:t>13.10.2015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4ADD94F-B5BE-4591-ADBE-BD017EEC9C38}"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2015/10/13</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427148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41296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2015/10/13</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592053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454065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2015/10/13</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862197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259570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2015/10/13</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37704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2015/10/13</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84227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A923BCA6-8DCE-40E0-A5B2-4F61457CDA04}" type="datetimeFigureOut">
              <a:rPr lang="tr-TR"/>
              <a:pPr>
                <a:defRPr/>
              </a:pPr>
              <a:t>13.10.2015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1176F538-6DEF-4758-B922-B65465EEAF30}"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E3A3E07B-162F-4EA7-84DA-8E3A4771DFB2}" type="datetimeFigureOut">
              <a:rPr lang="tr-TR"/>
              <a:pPr>
                <a:defRPr/>
              </a:pPr>
              <a:t>13.10.2015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A65487A-1719-495A-8D36-1A2BA914F55B}"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E2F2A32F-0EC8-4A2E-857B-5CA2082A4970}" type="datetimeFigureOut">
              <a:rPr lang="tr-TR"/>
              <a:pPr>
                <a:defRPr/>
              </a:pPr>
              <a:t>13.10.2015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5796FA6-69ED-4BCC-A13C-3B8F3E7BD5F3}"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FF3E05D6-2A24-408A-95CF-501AA19677D8}" type="datetimeFigureOut">
              <a:rPr lang="tr-TR"/>
              <a:pPr>
                <a:defRPr/>
              </a:pPr>
              <a:t>13.10.2015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3160AE93-3819-425B-87EC-6F2C465B7447}"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CA6B1390-28FA-4E57-AF18-C7D9A6445B0A}" type="datetimeFigureOut">
              <a:rPr lang="tr-TR"/>
              <a:pPr>
                <a:defRPr/>
              </a:pPr>
              <a:t>13.10.2015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E1012F81-0563-4CA2-9ED7-D4338C8D80C6}"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85E6D223-79FE-4B23-A4ED-385EC315066A}" type="datetimeFigureOut">
              <a:rPr lang="tr-TR"/>
              <a:pPr>
                <a:defRPr/>
              </a:pPr>
              <a:t>13.10.2015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E17015A0-A4B3-48FA-A97E-A726AF8D8872}"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83C031DF-74D7-4583-9B7C-0A179A9CD87A}" type="datetimeFigureOut">
              <a:rPr lang="tr-TR"/>
              <a:pPr>
                <a:defRPr/>
              </a:pPr>
              <a:t>13.10.2015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74EB1710-D8B6-4356-9737-2135BB41558A}"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FD64D723-DCC0-43BB-B478-A52DEAA9E012}" type="datetimeFigureOut">
              <a:rPr lang="tr-TR"/>
              <a:pPr>
                <a:defRPr/>
              </a:pPr>
              <a:t>13.10.2015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129FB4C7-658B-48DE-A914-88D94552C4EF}"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theme" Target="../theme/theme3.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7519879-20D7-4819-A38A-CF427863FE08}" type="datetimeFigureOut">
              <a:rPr lang="tr-TR"/>
              <a:pPr>
                <a:defRPr/>
              </a:pPr>
              <a:t>13.10.2015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6069DF-54A1-41EC-B6AE-082C53EE011F}"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defRPr/>
            </a:pPr>
            <a:fld id="{660B9A97-EAE3-4393-9844-3EC263B28109}" type="datetime1">
              <a:rPr kumimoji="1" lang="ja-JP" altLang="en-US">
                <a:solidFill>
                  <a:srgbClr val="FFFFFF"/>
                </a:solidFill>
                <a:latin typeface="Times New Roman" pitchFamily="18" charset="0"/>
                <a:ea typeface="ＭＳ Ｐゴシック" pitchFamily="34" charset="-128"/>
                <a:cs typeface="+mn-cs"/>
              </a:rPr>
              <a:pPr>
                <a:defRPr/>
              </a:pPr>
              <a:t>2015/10/13</a:t>
            </a:fld>
            <a:endParaRPr kumimoji="1" lang="en-US" altLang="ja-JP">
              <a:solidFill>
                <a:srgbClr val="FFFFFF"/>
              </a:solidFill>
              <a:latin typeface="Times New Roman" pitchFamily="18" charset="0"/>
              <a:ea typeface="ＭＳ Ｐゴシック" pitchFamily="34" charset="-128"/>
              <a:cs typeface="+mn-cs"/>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a:defRPr/>
            </a:pPr>
            <a:endParaRPr kumimoji="1" lang="en-US" altLang="ja-JP">
              <a:solidFill>
                <a:srgbClr val="FFFFFF"/>
              </a:solidFill>
              <a:latin typeface="Times New Roman" pitchFamily="18" charset="0"/>
              <a:ea typeface="ＭＳ Ｐゴシック" pitchFamily="34" charset="-128"/>
              <a:cs typeface="+mn-cs"/>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a:defRPr/>
            </a:pPr>
            <a:fld id="{B8230C9D-D6AA-4A10-B604-F50816F95B66}" type="slidenum">
              <a:rPr kumimoji="1" lang="en-US" altLang="ja-JP">
                <a:solidFill>
                  <a:srgbClr val="FFFFFF"/>
                </a:solidFill>
                <a:latin typeface="Times New Roman" pitchFamily="18" charset="0"/>
                <a:ea typeface="ＭＳ Ｐゴシック" pitchFamily="34" charset="-128"/>
                <a:cs typeface="+mn-cs"/>
              </a:rPr>
              <a:pPr>
                <a:defRPr/>
              </a:pPr>
              <a:t>‹#›</a:t>
            </a:fld>
            <a:endParaRPr kumimoji="1" lang="en-US" altLang="ja-JP">
              <a:solidFill>
                <a:srgbClr val="FFFFFF"/>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1132019225"/>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defRPr/>
            </a:pPr>
            <a:fld id="{660B9A97-EAE3-4393-9844-3EC263B28109}" type="datetime1">
              <a:rPr kumimoji="1" lang="ja-JP" altLang="en-US">
                <a:solidFill>
                  <a:srgbClr val="FFFFFF"/>
                </a:solidFill>
                <a:latin typeface="Times New Roman" pitchFamily="18" charset="0"/>
                <a:ea typeface="ＭＳ Ｐゴシック" pitchFamily="34" charset="-128"/>
                <a:cs typeface="+mn-cs"/>
              </a:rPr>
              <a:pPr>
                <a:defRPr/>
              </a:pPr>
              <a:t>2015/10/13</a:t>
            </a:fld>
            <a:endParaRPr kumimoji="1" lang="en-US" altLang="ja-JP">
              <a:solidFill>
                <a:srgbClr val="FFFFFF"/>
              </a:solidFill>
              <a:latin typeface="Times New Roman" pitchFamily="18" charset="0"/>
              <a:ea typeface="ＭＳ Ｐゴシック" pitchFamily="34" charset="-128"/>
              <a:cs typeface="+mn-cs"/>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a:defRPr/>
            </a:pPr>
            <a:endParaRPr kumimoji="1" lang="en-US" altLang="ja-JP">
              <a:solidFill>
                <a:srgbClr val="FFFFFF"/>
              </a:solidFill>
              <a:latin typeface="Times New Roman" pitchFamily="18" charset="0"/>
              <a:ea typeface="ＭＳ Ｐゴシック" pitchFamily="34" charset="-128"/>
              <a:cs typeface="+mn-cs"/>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a:defRPr/>
            </a:pPr>
            <a:fld id="{B8230C9D-D6AA-4A10-B604-F50816F95B66}" type="slidenum">
              <a:rPr kumimoji="1" lang="en-US" altLang="ja-JP">
                <a:solidFill>
                  <a:srgbClr val="FFFFFF"/>
                </a:solidFill>
                <a:latin typeface="Times New Roman" pitchFamily="18" charset="0"/>
                <a:ea typeface="ＭＳ Ｐゴシック" pitchFamily="34" charset="-128"/>
                <a:cs typeface="+mn-cs"/>
              </a:rPr>
              <a:pPr>
                <a:defRPr/>
              </a:pPr>
              <a:t>‹#›</a:t>
            </a:fld>
            <a:endParaRPr kumimoji="1" lang="en-US" altLang="ja-JP">
              <a:solidFill>
                <a:srgbClr val="FFFFFF"/>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306596682"/>
      </p:ext>
    </p:extLst>
  </p:cSld>
  <p:clrMap bg1="dk2" tx1="lt1" bg2="dk1"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omicsgroup.com/mechanical-aerospace-engineering-conference-2014/"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47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dirty="0" smtClean="0"/>
              <a:t>An experimental </a:t>
            </a:r>
            <a:r>
              <a:rPr lang="tr-TR" dirty="0" err="1" smtClean="0"/>
              <a:t>study</a:t>
            </a:r>
            <a:r>
              <a:rPr lang="tr-TR" b="1" dirty="0" smtClean="0">
                <a:solidFill>
                  <a:srgbClr val="002060"/>
                </a:solidFill>
                <a:latin typeface="Cambria" pitchFamily="18" charset="0"/>
              </a:rPr>
              <a:t/>
            </a:r>
            <a:br>
              <a:rPr lang="tr-TR" b="1" dirty="0" smtClean="0">
                <a:solidFill>
                  <a:srgbClr val="002060"/>
                </a:solidFill>
                <a:latin typeface="Cambria" pitchFamily="18" charset="0"/>
              </a:rPr>
            </a:br>
            <a:endParaRPr lang="tr-TR" dirty="0"/>
          </a:p>
        </p:txBody>
      </p:sp>
      <p:sp>
        <p:nvSpPr>
          <p:cNvPr id="3" name="2 İçerik Yer Tutucusu"/>
          <p:cNvSpPr>
            <a:spLocks noGrp="1"/>
          </p:cNvSpPr>
          <p:nvPr>
            <p:ph idx="1"/>
          </p:nvPr>
        </p:nvSpPr>
        <p:spPr/>
        <p:txBody>
          <a:bodyPr>
            <a:normAutofit/>
          </a:bodyPr>
          <a:lstStyle/>
          <a:p>
            <a:pPr algn="just" eaLnBrk="1" hangingPunct="1">
              <a:buClr>
                <a:srgbClr val="FF0000"/>
              </a:buClr>
              <a:buFont typeface="Wingdings" pitchFamily="2" charset="2"/>
              <a:buChar char="q"/>
              <a:defRPr/>
            </a:pPr>
            <a:r>
              <a:rPr lang="tr-TR" b="1" smtClean="0">
                <a:solidFill>
                  <a:schemeClr val="accent1"/>
                </a:solidFill>
                <a:effectLst>
                  <a:outerShdw blurRad="38100" dist="38100" dir="2700000" algn="tl">
                    <a:srgbClr val="C0C0C0"/>
                  </a:outerShdw>
                </a:effectLst>
                <a:latin typeface="Cambria" pitchFamily="18" charset="0"/>
              </a:rPr>
              <a:t>Method</a:t>
            </a:r>
          </a:p>
          <a:p>
            <a:pPr algn="just" eaLnBrk="1" hangingPunct="1">
              <a:buClr>
                <a:srgbClr val="FF0000"/>
              </a:buClr>
              <a:buFont typeface="Wingdings" pitchFamily="2" charset="2"/>
              <a:buChar char="q"/>
              <a:defRPr/>
            </a:pPr>
            <a:r>
              <a:rPr lang="tr-TR" b="1" smtClean="0">
                <a:solidFill>
                  <a:schemeClr val="accent1"/>
                </a:solidFill>
                <a:effectLst>
                  <a:outerShdw blurRad="38100" dist="38100" dir="2700000" algn="tl">
                    <a:srgbClr val="C0C0C0"/>
                  </a:outerShdw>
                </a:effectLst>
                <a:latin typeface="Cambria" pitchFamily="18" charset="0"/>
              </a:rPr>
              <a:t> Material</a:t>
            </a:r>
          </a:p>
          <a:p>
            <a:pPr algn="just" eaLnBrk="1" hangingPunct="1">
              <a:buClr>
                <a:srgbClr val="FF0000"/>
              </a:buClr>
              <a:buFont typeface="Wingdings" pitchFamily="2" charset="2"/>
              <a:buChar char="q"/>
              <a:defRPr/>
            </a:pPr>
            <a:r>
              <a:rPr lang="tr-TR" b="1" smtClean="0">
                <a:solidFill>
                  <a:schemeClr val="accent1"/>
                </a:solidFill>
                <a:effectLst>
                  <a:outerShdw blurRad="38100" dist="38100" dir="2700000" algn="tl">
                    <a:srgbClr val="C0C0C0"/>
                  </a:outerShdw>
                </a:effectLst>
                <a:latin typeface="Cambria" pitchFamily="18" charset="0"/>
              </a:rPr>
              <a:t>Orthogonal design</a:t>
            </a:r>
          </a:p>
          <a:p>
            <a:pPr algn="just" eaLnBrk="1" hangingPunct="1">
              <a:buClr>
                <a:srgbClr val="FF0000"/>
              </a:buClr>
              <a:buFont typeface="Wingdings" pitchFamily="2" charset="2"/>
              <a:buChar char="q"/>
              <a:defRPr/>
            </a:pPr>
            <a:r>
              <a:rPr lang="tr-TR" b="1" smtClean="0">
                <a:solidFill>
                  <a:schemeClr val="accent1"/>
                </a:solidFill>
                <a:effectLst>
                  <a:outerShdw blurRad="38100" dist="38100" dir="2700000" algn="tl">
                    <a:srgbClr val="C0C0C0"/>
                  </a:outerShdw>
                </a:effectLst>
                <a:latin typeface="Cambria" pitchFamily="18" charset="0"/>
              </a:rPr>
              <a:t> Cutting conditions</a:t>
            </a:r>
          </a:p>
          <a:p>
            <a:pPr algn="just" eaLnBrk="1" hangingPunct="1">
              <a:buClr>
                <a:srgbClr val="FF0000"/>
              </a:buClr>
              <a:buFont typeface="Wingdings" pitchFamily="2" charset="2"/>
              <a:buChar char="q"/>
              <a:defRPr/>
            </a:pPr>
            <a:r>
              <a:rPr lang="tr-TR" b="1" smtClean="0">
                <a:solidFill>
                  <a:schemeClr val="accent1"/>
                </a:solidFill>
                <a:effectLst>
                  <a:outerShdw blurRad="38100" dist="38100" dir="2700000" algn="tl">
                    <a:srgbClr val="C0C0C0"/>
                  </a:outerShdw>
                </a:effectLst>
                <a:latin typeface="Cambria" pitchFamily="18" charset="0"/>
              </a:rPr>
              <a:t> Cutting force and surface roughness measurement</a:t>
            </a:r>
          </a:p>
          <a:p>
            <a:pPr algn="just" eaLnBrk="1" hangingPunct="1">
              <a:buClr>
                <a:srgbClr val="FF0000"/>
              </a:buClr>
              <a:buFont typeface="Wingdings" pitchFamily="2" charset="2"/>
              <a:buChar char="q"/>
              <a:defRPr/>
            </a:pPr>
            <a:r>
              <a:rPr lang="tr-TR" b="1" smtClean="0">
                <a:solidFill>
                  <a:schemeClr val="accent1"/>
                </a:solidFill>
                <a:effectLst>
                  <a:outerShdw blurRad="38100" dist="38100" dir="2700000" algn="tl">
                    <a:srgbClr val="C0C0C0"/>
                  </a:outerShdw>
                </a:effectLst>
                <a:latin typeface="Cambria" pitchFamily="18" charset="0"/>
              </a:rPr>
              <a:t> Taguchi Analysis</a:t>
            </a:r>
          </a:p>
          <a:p>
            <a:pPr eaLnBrk="1" hangingPunct="1">
              <a:defRPr/>
            </a:pPr>
            <a:endParaRPr lang="tr-TR" b="1" smtClean="0">
              <a:solidFill>
                <a:schemeClr val="accent1"/>
              </a:solidFill>
            </a:endParaRPr>
          </a:p>
        </p:txBody>
      </p:sp>
      <p:sp>
        <p:nvSpPr>
          <p:cNvPr id="4" name="3 Akış Çizelgesi: Öteki İşlem"/>
          <p:cNvSpPr/>
          <p:nvPr/>
        </p:nvSpPr>
        <p:spPr>
          <a:xfrm>
            <a:off x="838200" y="381000"/>
            <a:ext cx="7924800" cy="457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tr-TR" sz="2800" b="1">
                <a:solidFill>
                  <a:srgbClr val="FF0000"/>
                </a:solidFill>
                <a:cs typeface="Arial" charset="0"/>
              </a:rPr>
              <a:t>An Experimental Study</a:t>
            </a:r>
            <a:endParaRPr lang="tr-TR" sz="2800" b="1">
              <a:solidFill>
                <a:srgbClr val="FF0000"/>
              </a:solidFill>
              <a:latin typeface="Cambria" pitchFamily="18" charset="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METHOD</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dirty="0"/>
          </a:p>
        </p:txBody>
      </p:sp>
      <p:sp>
        <p:nvSpPr>
          <p:cNvPr id="3" name="2 İçerik Yer Tutucusu"/>
          <p:cNvSpPr>
            <a:spLocks noGrp="1"/>
          </p:cNvSpPr>
          <p:nvPr>
            <p:ph idx="1"/>
          </p:nvPr>
        </p:nvSpPr>
        <p:spPr>
          <a:xfrm>
            <a:off x="457200" y="762000"/>
            <a:ext cx="3276600" cy="1981200"/>
          </a:xfrm>
        </p:spPr>
        <p:txBody>
          <a:bodyPr rtlCol="0">
            <a:normAutofit fontScale="92500" lnSpcReduction="10000"/>
          </a:bodyPr>
          <a:lstStyle/>
          <a:p>
            <a:pPr algn="ctr" eaLnBrk="1" fontAlgn="auto" hangingPunct="1">
              <a:spcBef>
                <a:spcPts val="300"/>
              </a:spcBef>
              <a:spcAft>
                <a:spcPts val="0"/>
              </a:spcAft>
              <a:buFont typeface="Arial" pitchFamily="34" charset="0"/>
              <a:buChar char="•"/>
              <a:defRPr/>
            </a:pPr>
            <a:r>
              <a:rPr lang="tr-TR" b="1" i="1" dirty="0" err="1" smtClean="0">
                <a:solidFill>
                  <a:srgbClr val="0070C0"/>
                </a:solidFill>
                <a:latin typeface="Cambria" pitchFamily="18" charset="0"/>
              </a:rPr>
              <a:t>Control</a:t>
            </a:r>
            <a:r>
              <a:rPr lang="tr-TR" b="1" i="1" dirty="0" smtClean="0">
                <a:solidFill>
                  <a:srgbClr val="0070C0"/>
                </a:solidFill>
                <a:latin typeface="Cambria" pitchFamily="18" charset="0"/>
              </a:rPr>
              <a:t> </a:t>
            </a:r>
            <a:r>
              <a:rPr lang="tr-TR" b="1" i="1" dirty="0" err="1" smtClean="0">
                <a:solidFill>
                  <a:srgbClr val="0070C0"/>
                </a:solidFill>
                <a:latin typeface="Cambria" pitchFamily="18" charset="0"/>
              </a:rPr>
              <a:t>factors</a:t>
            </a:r>
            <a:endParaRPr lang="tr-TR" b="1" i="1" dirty="0" smtClean="0">
              <a:solidFill>
                <a:srgbClr val="0070C0"/>
              </a:solidFill>
              <a:latin typeface="Cambria" pitchFamily="18" charset="0"/>
            </a:endParaRPr>
          </a:p>
          <a:p>
            <a:pPr eaLnBrk="1" fontAlgn="auto" hangingPunct="1">
              <a:spcBef>
                <a:spcPts val="300"/>
              </a:spcBef>
              <a:spcAft>
                <a:spcPts val="0"/>
              </a:spcAft>
              <a:buFont typeface="Arial" pitchFamily="34" charset="0"/>
              <a:buNone/>
              <a:defRPr/>
            </a:pPr>
            <a:r>
              <a:rPr lang="tr-TR" b="1" dirty="0" smtClean="0">
                <a:latin typeface="Cambria" pitchFamily="18" charset="0"/>
              </a:rPr>
              <a:t> V</a:t>
            </a:r>
            <a:r>
              <a:rPr lang="tr-TR" b="1" baseline="-25000" dirty="0" smtClean="0">
                <a:latin typeface="Cambria" pitchFamily="18" charset="0"/>
              </a:rPr>
              <a:t> </a:t>
            </a:r>
            <a:r>
              <a:rPr lang="tr-TR" b="1" dirty="0" smtClean="0">
                <a:latin typeface="Cambria" pitchFamily="18" charset="0"/>
              </a:rPr>
              <a:t>: </a:t>
            </a:r>
            <a:r>
              <a:rPr lang="tr-TR" b="1" dirty="0" err="1" smtClean="0">
                <a:latin typeface="Cambria" pitchFamily="18" charset="0"/>
              </a:rPr>
              <a:t>Cutting</a:t>
            </a:r>
            <a:r>
              <a:rPr lang="tr-TR" b="1" dirty="0" smtClean="0">
                <a:latin typeface="Cambria" pitchFamily="18" charset="0"/>
              </a:rPr>
              <a:t> </a:t>
            </a:r>
            <a:r>
              <a:rPr lang="tr-TR" b="1" dirty="0" err="1" smtClean="0">
                <a:latin typeface="Cambria" pitchFamily="18" charset="0"/>
              </a:rPr>
              <a:t>speed</a:t>
            </a:r>
            <a:endParaRPr lang="tr-TR" b="1" dirty="0" smtClean="0">
              <a:latin typeface="Cambria" pitchFamily="18" charset="0"/>
            </a:endParaRPr>
          </a:p>
          <a:p>
            <a:pPr eaLnBrk="1" fontAlgn="auto" hangingPunct="1">
              <a:spcBef>
                <a:spcPts val="300"/>
              </a:spcBef>
              <a:spcAft>
                <a:spcPts val="0"/>
              </a:spcAft>
              <a:buFont typeface="Arial" pitchFamily="34" charset="0"/>
              <a:buNone/>
              <a:defRPr/>
            </a:pPr>
            <a:r>
              <a:rPr lang="tr-TR" b="1" dirty="0" smtClean="0">
                <a:latin typeface="Cambria" pitchFamily="18" charset="0"/>
              </a:rPr>
              <a:t> f: </a:t>
            </a:r>
            <a:r>
              <a:rPr lang="tr-TR" b="1" dirty="0" err="1" smtClean="0">
                <a:latin typeface="Cambria" pitchFamily="18" charset="0"/>
              </a:rPr>
              <a:t>Feedrate</a:t>
            </a:r>
            <a:endParaRPr lang="tr-TR" b="1" dirty="0" smtClean="0">
              <a:latin typeface="Cambria" pitchFamily="18" charset="0"/>
            </a:endParaRPr>
          </a:p>
          <a:p>
            <a:pPr eaLnBrk="1" fontAlgn="auto" hangingPunct="1">
              <a:spcBef>
                <a:spcPts val="300"/>
              </a:spcBef>
              <a:spcAft>
                <a:spcPts val="0"/>
              </a:spcAft>
              <a:buFont typeface="Arial" pitchFamily="34" charset="0"/>
              <a:buNone/>
              <a:defRPr/>
            </a:pPr>
            <a:r>
              <a:rPr lang="tr-TR" b="1" dirty="0">
                <a:latin typeface="Cambria" pitchFamily="18" charset="0"/>
              </a:rPr>
              <a:t> </a:t>
            </a:r>
            <a:r>
              <a:rPr lang="tr-TR" b="1" dirty="0" smtClean="0">
                <a:latin typeface="Cambria" pitchFamily="18" charset="0"/>
              </a:rPr>
              <a:t>    : </a:t>
            </a:r>
            <a:r>
              <a:rPr lang="tr-TR" b="1" dirty="0" err="1" smtClean="0">
                <a:latin typeface="Cambria" pitchFamily="18" charset="0"/>
              </a:rPr>
              <a:t>Cutting</a:t>
            </a:r>
            <a:r>
              <a:rPr lang="tr-TR" b="1" dirty="0" smtClean="0">
                <a:latin typeface="Cambria" pitchFamily="18" charset="0"/>
              </a:rPr>
              <a:t> </a:t>
            </a:r>
            <a:r>
              <a:rPr lang="tr-TR" b="1" dirty="0" err="1" smtClean="0">
                <a:latin typeface="Cambria" pitchFamily="18" charset="0"/>
              </a:rPr>
              <a:t>tool</a:t>
            </a:r>
            <a:endParaRPr lang="tr-TR" b="1" dirty="0" smtClean="0">
              <a:latin typeface="Cambria" pitchFamily="18" charset="0"/>
            </a:endParaRPr>
          </a:p>
          <a:p>
            <a:pPr eaLnBrk="1" fontAlgn="auto" hangingPunct="1">
              <a:spcAft>
                <a:spcPts val="0"/>
              </a:spcAft>
              <a:buFont typeface="Arial" pitchFamily="34" charset="0"/>
              <a:buChar char="•"/>
              <a:defRPr/>
            </a:pPr>
            <a:endParaRPr lang="tr-TR" dirty="0"/>
          </a:p>
        </p:txBody>
      </p:sp>
      <p:sp>
        <p:nvSpPr>
          <p:cNvPr id="23555" name="5 Dikdörtgen"/>
          <p:cNvSpPr>
            <a:spLocks noChangeArrowheads="1"/>
          </p:cNvSpPr>
          <p:nvPr/>
        </p:nvSpPr>
        <p:spPr bwMode="auto">
          <a:xfrm>
            <a:off x="7467600" y="3429000"/>
            <a:ext cx="1676400" cy="1938338"/>
          </a:xfrm>
          <a:prstGeom prst="rect">
            <a:avLst/>
          </a:prstGeom>
          <a:noFill/>
          <a:ln w="9525">
            <a:noFill/>
            <a:miter lim="800000"/>
            <a:headEnd/>
            <a:tailEnd/>
          </a:ln>
        </p:spPr>
        <p:txBody>
          <a:bodyPr>
            <a:spAutoFit/>
          </a:bodyPr>
          <a:lstStyle/>
          <a:p>
            <a:pPr algn="ctr"/>
            <a:r>
              <a:rPr lang="tr-TR" sz="2400" b="1" i="1">
                <a:solidFill>
                  <a:srgbClr val="FF0000"/>
                </a:solidFill>
                <a:latin typeface="Cambria" pitchFamily="18" charset="0"/>
              </a:rPr>
              <a:t>Out</a:t>
            </a:r>
            <a:r>
              <a:rPr lang="tr-TR" sz="2400" b="1" i="1">
                <a:solidFill>
                  <a:srgbClr val="0070C0"/>
                </a:solidFill>
                <a:latin typeface="Cambria" pitchFamily="18" charset="0"/>
              </a:rPr>
              <a:t> </a:t>
            </a:r>
            <a:r>
              <a:rPr lang="tr-TR" sz="2400" b="1">
                <a:solidFill>
                  <a:srgbClr val="0070C0"/>
                </a:solidFill>
                <a:latin typeface="Cambria" pitchFamily="18" charset="0"/>
              </a:rPr>
              <a:t> </a:t>
            </a:r>
          </a:p>
          <a:p>
            <a:pPr algn="ctr"/>
            <a:r>
              <a:rPr lang="tr-TR" sz="2400" b="1">
                <a:solidFill>
                  <a:srgbClr val="0070C0"/>
                </a:solidFill>
                <a:latin typeface="Cambria" pitchFamily="18" charset="0"/>
              </a:rPr>
              <a:t>(Cutting force-Surface finish</a:t>
            </a:r>
            <a:r>
              <a:rPr lang="tr-TR" sz="2400" b="1">
                <a:solidFill>
                  <a:srgbClr val="FFFF00"/>
                </a:solidFill>
                <a:latin typeface="Cambria" pitchFamily="18" charset="0"/>
              </a:rPr>
              <a:t>)</a:t>
            </a:r>
          </a:p>
        </p:txBody>
      </p:sp>
      <p:sp>
        <p:nvSpPr>
          <p:cNvPr id="8" name="7 Aşağı Ok"/>
          <p:cNvSpPr/>
          <p:nvPr/>
        </p:nvSpPr>
        <p:spPr>
          <a:xfrm>
            <a:off x="1905000" y="2514600"/>
            <a:ext cx="865188"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dirty="0">
              <a:solidFill>
                <a:srgbClr val="FFFF00"/>
              </a:solidFill>
            </a:endParaRPr>
          </a:p>
        </p:txBody>
      </p:sp>
      <p:sp>
        <p:nvSpPr>
          <p:cNvPr id="9" name="8 Sağ Ok"/>
          <p:cNvSpPr/>
          <p:nvPr/>
        </p:nvSpPr>
        <p:spPr>
          <a:xfrm>
            <a:off x="6934200" y="4114800"/>
            <a:ext cx="685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pic>
        <p:nvPicPr>
          <p:cNvPr id="23558" name="Picture 2"/>
          <p:cNvPicPr>
            <a:picLocks noChangeAspect="1" noChangeArrowheads="1"/>
          </p:cNvPicPr>
          <p:nvPr/>
        </p:nvPicPr>
        <p:blipFill>
          <a:blip r:embed="rId2"/>
          <a:srcRect/>
          <a:stretch>
            <a:fillRect/>
          </a:stretch>
        </p:blipFill>
        <p:spPr bwMode="auto">
          <a:xfrm>
            <a:off x="1905000" y="2895600"/>
            <a:ext cx="5118100" cy="3581400"/>
          </a:xfrm>
          <a:prstGeom prst="rect">
            <a:avLst/>
          </a:prstGeom>
          <a:noFill/>
          <a:ln w="9525">
            <a:noFill/>
            <a:miter lim="800000"/>
            <a:headEnd/>
            <a:tailEnd/>
          </a:ln>
        </p:spPr>
      </p:pic>
      <p:sp>
        <p:nvSpPr>
          <p:cNvPr id="10" name="9 Akış Çizelgesi: Öteki İşlem"/>
          <p:cNvSpPr/>
          <p:nvPr/>
        </p:nvSpPr>
        <p:spPr>
          <a:xfrm>
            <a:off x="838200" y="228600"/>
            <a:ext cx="7924800" cy="5334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2800" b="1" dirty="0">
                <a:solidFill>
                  <a:srgbClr val="FF0000"/>
                </a:solidFill>
                <a:latin typeface="Cambria" pitchFamily="18" charset="0"/>
              </a:rPr>
              <a:t>METHOD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90600" y="533400"/>
            <a:ext cx="7086600" cy="685800"/>
          </a:xfrm>
        </p:spPr>
        <p:txBody>
          <a:bodyPr rtlCol="0">
            <a:normAutofit fontScale="90000"/>
          </a:bodyPr>
          <a:lstStyle/>
          <a:p>
            <a:pPr eaLnBrk="1" fontAlgn="auto" hangingPunct="1">
              <a:spcAft>
                <a:spcPts val="0"/>
              </a:spcAft>
              <a:defRPr/>
            </a:pPr>
            <a:endParaRPr lang="tr-TR" dirty="0"/>
          </a:p>
        </p:txBody>
      </p:sp>
      <p:pic>
        <p:nvPicPr>
          <p:cNvPr id="24578" name="Picture 4"/>
          <p:cNvPicPr>
            <a:picLocks noGrp="1" noChangeAspect="1" noChangeArrowheads="1"/>
          </p:cNvPicPr>
          <p:nvPr>
            <p:ph idx="1"/>
          </p:nvPr>
        </p:nvPicPr>
        <p:blipFill>
          <a:blip r:embed="rId2"/>
          <a:srcRect/>
          <a:stretch>
            <a:fillRect/>
          </a:stretch>
        </p:blipFill>
        <p:spPr>
          <a:xfrm>
            <a:off x="990600" y="1295400"/>
            <a:ext cx="7086600" cy="5205413"/>
          </a:xfrm>
        </p:spPr>
      </p:pic>
      <p:sp>
        <p:nvSpPr>
          <p:cNvPr id="4" name="3 Akış Çizelgesi: Öteki İşlem"/>
          <p:cNvSpPr/>
          <p:nvPr/>
        </p:nvSpPr>
        <p:spPr>
          <a:xfrm>
            <a:off x="609600" y="533400"/>
            <a:ext cx="7924800" cy="6858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2800" b="1" dirty="0">
                <a:solidFill>
                  <a:srgbClr val="FF0000"/>
                </a:solidFill>
              </a:rPr>
              <a:t>The experimental setup</a:t>
            </a:r>
            <a:endParaRPr lang="tr-TR" sz="2800" b="1" dirty="0">
              <a:solidFill>
                <a:srgbClr val="FF0000"/>
              </a:solidFill>
              <a:latin typeface="Cambria" pitchFamily="18" charset="0"/>
            </a:endParaRPr>
          </a:p>
        </p:txBody>
      </p:sp>
      <p:pic>
        <p:nvPicPr>
          <p:cNvPr id="24580" name="Picture 2" descr="http://www.bilginoglu-endustri.com.tr/images2/img/4463/Image/urunler/form/yuzey/sv-2100_r.jpg"/>
          <p:cNvPicPr>
            <a:picLocks noChangeAspect="1" noChangeArrowheads="1"/>
          </p:cNvPicPr>
          <p:nvPr/>
        </p:nvPicPr>
        <p:blipFill>
          <a:blip r:embed="rId3"/>
          <a:srcRect/>
          <a:stretch>
            <a:fillRect/>
          </a:stretch>
        </p:blipFill>
        <p:spPr bwMode="auto">
          <a:xfrm>
            <a:off x="7010400" y="4953000"/>
            <a:ext cx="1838325" cy="1400175"/>
          </a:xfrm>
          <a:prstGeom prst="rect">
            <a:avLst/>
          </a:prstGeom>
          <a:noFill/>
          <a:ln w="9525">
            <a:noFill/>
            <a:miter lim="800000"/>
            <a:headEnd/>
            <a:tailEnd/>
          </a:ln>
        </p:spPr>
      </p:pic>
      <p:sp>
        <p:nvSpPr>
          <p:cNvPr id="24581" name="7 Dikdörtgen"/>
          <p:cNvSpPr>
            <a:spLocks noChangeArrowheads="1"/>
          </p:cNvSpPr>
          <p:nvPr/>
        </p:nvSpPr>
        <p:spPr bwMode="auto">
          <a:xfrm>
            <a:off x="4343400" y="5791200"/>
            <a:ext cx="2971800" cy="369888"/>
          </a:xfrm>
          <a:prstGeom prst="rect">
            <a:avLst/>
          </a:prstGeom>
          <a:noFill/>
          <a:ln w="9525">
            <a:noFill/>
            <a:miter lim="800000"/>
            <a:headEnd/>
            <a:tailEnd/>
          </a:ln>
        </p:spPr>
        <p:txBody>
          <a:bodyPr>
            <a:spAutoFit/>
          </a:bodyPr>
          <a:lstStyle/>
          <a:p>
            <a:pPr algn="ctr"/>
            <a:r>
              <a:rPr lang="tr-TR" b="1">
                <a:latin typeface="Cambria" pitchFamily="18" charset="0"/>
              </a:rPr>
              <a:t>and surface roughness Ra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MATERİALS</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dirty="0"/>
          </a:p>
        </p:txBody>
      </p:sp>
      <p:sp>
        <p:nvSpPr>
          <p:cNvPr id="25602" name="2 İçerik Yer Tutucusu"/>
          <p:cNvSpPr>
            <a:spLocks noGrp="1"/>
          </p:cNvSpPr>
          <p:nvPr>
            <p:ph idx="1"/>
          </p:nvPr>
        </p:nvSpPr>
        <p:spPr>
          <a:xfrm>
            <a:off x="609600" y="1524000"/>
            <a:ext cx="7848600" cy="4221163"/>
          </a:xfrm>
        </p:spPr>
        <p:txBody>
          <a:bodyPr/>
          <a:lstStyle/>
          <a:p>
            <a:pPr algn="just" eaLnBrk="1" hangingPunct="1">
              <a:lnSpc>
                <a:spcPct val="120000"/>
              </a:lnSpc>
              <a:buClr>
                <a:srgbClr val="FF0000"/>
              </a:buClr>
              <a:buSzPct val="80000"/>
              <a:buFont typeface="Wingdings" pitchFamily="2" charset="2"/>
              <a:buChar char="q"/>
            </a:pPr>
            <a:endParaRPr lang="tr-TR" sz="2400" smtClean="0"/>
          </a:p>
        </p:txBody>
      </p:sp>
      <p:sp>
        <p:nvSpPr>
          <p:cNvPr id="4" name="3 Akış Çizelgesi: Öteki İşlem"/>
          <p:cNvSpPr/>
          <p:nvPr/>
        </p:nvSpPr>
        <p:spPr>
          <a:xfrm>
            <a:off x="838200" y="228600"/>
            <a:ext cx="7315200" cy="838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a:r>
              <a:rPr lang="tr-TR" sz="2800" b="1">
                <a:solidFill>
                  <a:srgbClr val="FF0000"/>
                </a:solidFill>
                <a:latin typeface="Cambria" pitchFamily="18" charset="0"/>
                <a:cs typeface="Arial" charset="0"/>
              </a:rPr>
              <a:t>MATER</a:t>
            </a:r>
            <a:r>
              <a:rPr lang="tr-TR" sz="2800" b="1">
                <a:solidFill>
                  <a:srgbClr val="FF0000"/>
                </a:solidFill>
                <a:latin typeface="Arial" charset="0"/>
                <a:cs typeface="Arial" charset="0"/>
              </a:rPr>
              <a:t>I</a:t>
            </a:r>
            <a:r>
              <a:rPr lang="tr-TR" sz="2800" b="1">
                <a:solidFill>
                  <a:srgbClr val="FF0000"/>
                </a:solidFill>
                <a:latin typeface="Cambria" pitchFamily="18" charset="0"/>
                <a:cs typeface="Arial" charset="0"/>
              </a:rPr>
              <a:t>ALS</a:t>
            </a:r>
          </a:p>
        </p:txBody>
      </p:sp>
      <p:sp>
        <p:nvSpPr>
          <p:cNvPr id="8" name="Dikdörtgen 7"/>
          <p:cNvSpPr txBox="1">
            <a:spLocks/>
          </p:cNvSpPr>
          <p:nvPr/>
        </p:nvSpPr>
        <p:spPr>
          <a:xfrm>
            <a:off x="368300" y="3846512"/>
            <a:ext cx="8305800" cy="2751523"/>
          </a:xfrm>
          <a:prstGeom prst="rect">
            <a:avLst/>
          </a:prstGeom>
        </p:spPr>
        <p:style>
          <a:lnRef idx="1">
            <a:schemeClr val="accent1"/>
          </a:lnRef>
          <a:fillRef idx="2">
            <a:schemeClr val="accent1"/>
          </a:fillRef>
          <a:effectRef idx="1">
            <a:schemeClr val="accent1"/>
          </a:effectRef>
          <a:fontRef idx="minor">
            <a:schemeClr val="dk1"/>
          </a:fontRef>
        </p:style>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fontAlgn="auto">
              <a:lnSpc>
                <a:spcPct val="120000"/>
              </a:lnSpc>
              <a:spcBef>
                <a:spcPts val="0"/>
              </a:spcBef>
              <a:spcAft>
                <a:spcPts val="0"/>
              </a:spcAft>
              <a:buClr>
                <a:srgbClr val="FF0000"/>
              </a:buClr>
              <a:buSzPct val="80000"/>
              <a:buFont typeface="Wingdings" pitchFamily="2" charset="2"/>
              <a:buChar char="q"/>
              <a:defRPr/>
            </a:pPr>
            <a:r>
              <a:rPr lang="en-US" sz="2400" dirty="0">
                <a:solidFill>
                  <a:srgbClr val="FFC000"/>
                </a:solidFill>
              </a:rPr>
              <a:t>Hastelloy </a:t>
            </a:r>
            <a:r>
              <a:rPr lang="tr-TR" sz="2400" dirty="0">
                <a:solidFill>
                  <a:srgbClr val="FFC000"/>
                </a:solidFill>
              </a:rPr>
              <a:t>X</a:t>
            </a:r>
            <a:r>
              <a:rPr lang="en-US" sz="2400" dirty="0">
                <a:solidFill>
                  <a:srgbClr val="FFC000"/>
                </a:solidFill>
              </a:rPr>
              <a:t> </a:t>
            </a:r>
            <a:r>
              <a:rPr lang="en-US" sz="2400" dirty="0"/>
              <a:t>is </a:t>
            </a:r>
            <a:r>
              <a:rPr lang="tr-TR" sz="2400" dirty="0"/>
              <a:t>a</a:t>
            </a:r>
            <a:r>
              <a:rPr lang="en-US" sz="2400" dirty="0"/>
              <a:t> nickel-chromium-iron-molybdenum alloy developed for high temperature applications. Hastelloy X is a</a:t>
            </a:r>
            <a:r>
              <a:rPr lang="tr-TR" sz="2400" dirty="0"/>
              <a:t> </a:t>
            </a:r>
            <a:r>
              <a:rPr lang="en-US" sz="2400" dirty="0"/>
              <a:t>face-centered cubic (FCC), nickel-based and corrosion-resistant </a:t>
            </a:r>
            <a:r>
              <a:rPr lang="en-US" sz="2400" dirty="0" err="1"/>
              <a:t>superalloy</a:t>
            </a:r>
            <a:r>
              <a:rPr lang="en-US" sz="2400" dirty="0"/>
              <a:t>. The Hastelloy is derived from the strengthening particles, Ni2 (Mo, Cr), which is formed after the two-step age-hardening heat treatment process. </a:t>
            </a:r>
            <a:endParaRPr lang="tr-TR" sz="2400" dirty="0"/>
          </a:p>
        </p:txBody>
      </p:sp>
      <p:pic>
        <p:nvPicPr>
          <p:cNvPr id="25609" name="Picture 9"/>
          <p:cNvPicPr>
            <a:picLocks noChangeAspect="1" noChangeArrowheads="1"/>
          </p:cNvPicPr>
          <p:nvPr/>
        </p:nvPicPr>
        <p:blipFill>
          <a:blip r:embed="rId2"/>
          <a:srcRect/>
          <a:stretch>
            <a:fillRect/>
          </a:stretch>
        </p:blipFill>
        <p:spPr bwMode="auto">
          <a:xfrm>
            <a:off x="381000" y="1219200"/>
            <a:ext cx="8305800" cy="2514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yagram"/>
          <p:cNvGraphicFramePr/>
          <p:nvPr/>
        </p:nvGraphicFramePr>
        <p:xfrm>
          <a:off x="1663700" y="4048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7249" name="Group 625"/>
          <p:cNvGraphicFramePr>
            <a:graphicFrameLocks noGrp="1"/>
          </p:cNvGraphicFramePr>
          <p:nvPr/>
        </p:nvGraphicFramePr>
        <p:xfrm>
          <a:off x="1371600" y="1752600"/>
          <a:ext cx="6781800" cy="4857750"/>
        </p:xfrm>
        <a:graphic>
          <a:graphicData uri="http://schemas.openxmlformats.org/drawingml/2006/table">
            <a:tbl>
              <a:tblPr/>
              <a:tblGrid>
                <a:gridCol w="2286000"/>
                <a:gridCol w="1858963"/>
                <a:gridCol w="2636837"/>
              </a:tblGrid>
              <a:tr h="5032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Elements</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4F42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       Inconel 625</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4F42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smtClean="0">
                          <a:ln>
                            <a:noFill/>
                          </a:ln>
                          <a:solidFill>
                            <a:schemeClr val="tx1"/>
                          </a:solidFill>
                          <a:effectLst/>
                          <a:latin typeface="Times New Roman" pitchFamily="18" charset="0"/>
                          <a:cs typeface="Times New Roman" pitchFamily="18" charset="0"/>
                        </a:rPr>
                        <a:t>Hastelloy X</a:t>
                      </a:r>
                      <a:endParaRPr kumimoji="0" lang="tr-TR"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Carbon (C)</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tr-TR" sz="1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1</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1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Silicon (Si)</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333333"/>
                          </a:solidFill>
                          <a:effectLst/>
                          <a:latin typeface="Times New Roman" pitchFamily="18" charset="0"/>
                          <a:cs typeface="Times New Roman" pitchFamily="18" charset="0"/>
                        </a:rPr>
                        <a:t>0.1</a:t>
                      </a:r>
                      <a:endParaRPr kumimoji="0" lang="tr-T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0.08</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Chrome (Cr)</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333333"/>
                          </a:solidFill>
                          <a:effectLst/>
                          <a:latin typeface="Times New Roman" pitchFamily="18" charset="0"/>
                          <a:cs typeface="Times New Roman" pitchFamily="18" charset="0"/>
                        </a:rPr>
                        <a:t>22</a:t>
                      </a:r>
                      <a:endParaRPr kumimoji="0" lang="tr-T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20.5-23</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Nickel (Ni) + Cobalt (Co)</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333333"/>
                          </a:solidFill>
                          <a:effectLst/>
                          <a:latin typeface="Times New Roman" pitchFamily="18" charset="0"/>
                          <a:cs typeface="Times New Roman" pitchFamily="18" charset="0"/>
                        </a:rPr>
                        <a:t>58,08</a:t>
                      </a:r>
                      <a:endParaRPr kumimoji="0" lang="tr-T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51</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Molybdenum (Mo)</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333333"/>
                          </a:solidFill>
                          <a:effectLst/>
                          <a:latin typeface="Times New Roman" pitchFamily="18" charset="0"/>
                          <a:cs typeface="Times New Roman" pitchFamily="18" charset="0"/>
                        </a:rPr>
                        <a:t>9,1</a:t>
                      </a:r>
                      <a:endParaRPr kumimoji="0" lang="tr-T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8-10</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Manganese (Mn)</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333333"/>
                          </a:solidFill>
                          <a:effectLst/>
                          <a:latin typeface="Times New Roman" pitchFamily="18" charset="0"/>
                          <a:cs typeface="Times New Roman" pitchFamily="18" charset="0"/>
                        </a:rPr>
                        <a:t>11</a:t>
                      </a:r>
                      <a:endParaRPr kumimoji="0" lang="tr-T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0.8</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Phosphorus (P)</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333333"/>
                          </a:solidFill>
                          <a:effectLst/>
                          <a:latin typeface="Times New Roman" pitchFamily="18" charset="0"/>
                          <a:cs typeface="Times New Roman" pitchFamily="18" charset="0"/>
                        </a:rPr>
                        <a:t>0.015</a:t>
                      </a:r>
                      <a:endParaRPr kumimoji="0" lang="tr-T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tr-T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Sulfur (S)</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tr-TR" sz="1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0.01</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Iron (Fe)</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333333"/>
                          </a:solidFill>
                          <a:effectLst/>
                          <a:latin typeface="Times New Roman" pitchFamily="18" charset="0"/>
                          <a:cs typeface="Times New Roman" pitchFamily="18" charset="0"/>
                        </a:rPr>
                        <a:t>4.73</a:t>
                      </a:r>
                      <a:endParaRPr kumimoji="0" lang="tr-TR" sz="14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17-20</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Cooper (Cu)</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tr-TR" sz="14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tr-T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54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Niobyum (Ni) +Tantal (Ta)</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333333"/>
                          </a:solidFill>
                          <a:effectLst/>
                          <a:latin typeface="Times New Roman" pitchFamily="18" charset="0"/>
                          <a:cs typeface="Times New Roman" pitchFamily="18" charset="0"/>
                        </a:rPr>
                        <a:t> 5.325</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tr-T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Aluminium</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tr-T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tr-T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400" b="1" i="0" u="none" strike="noStrike" cap="none" normalizeH="0" baseline="0" smtClean="0">
                          <a:ln>
                            <a:noFill/>
                          </a:ln>
                          <a:solidFill>
                            <a:srgbClr val="FF0000"/>
                          </a:solidFill>
                          <a:effectLst/>
                          <a:latin typeface="Times New Roman" pitchFamily="18" charset="0"/>
                          <a:cs typeface="Times New Roman" pitchFamily="18" charset="0"/>
                        </a:rPr>
                        <a:t>Titanium (Ti)</a:t>
                      </a:r>
                      <a:endParaRPr kumimoji="0" lang="tr-TR" sz="14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tr-TR" sz="1400" b="1" i="0" u="none" strike="noStrike" cap="none" normalizeH="0" baseline="0" smtClean="0">
                          <a:ln>
                            <a:noFill/>
                          </a:ln>
                          <a:solidFill>
                            <a:schemeClr val="tx1"/>
                          </a:solidFill>
                          <a:effectLst/>
                          <a:latin typeface="Times New Roman" pitchFamily="18" charset="0"/>
                          <a:cs typeface="Times New Roman" pitchFamily="18" charset="0"/>
                        </a:rPr>
                        <a:t>0.33</a:t>
                      </a:r>
                      <a:endParaRPr kumimoji="0" lang="tr-TR" sz="14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endParaRPr kumimoji="0" lang="tr-TR" sz="14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3851275" y="6492875"/>
            <a:ext cx="1828800" cy="365125"/>
          </a:xfrm>
        </p:spPr>
        <p:txBody>
          <a:bodyPr/>
          <a:lstStyle/>
          <a:p>
            <a:pPr algn="ctr">
              <a:defRPr/>
            </a:pPr>
            <a:fld id="{AE53350F-6651-453D-BCCC-ACE4EAC1D907}" type="slidenum">
              <a:rPr lang="tr-TR"/>
              <a:pPr algn="ctr">
                <a:defRPr/>
              </a:pPr>
              <a:t>15</a:t>
            </a:fld>
            <a:endParaRPr lang="tr-TR" dirty="0"/>
          </a:p>
        </p:txBody>
      </p:sp>
      <p:sp>
        <p:nvSpPr>
          <p:cNvPr id="5" name="Dikdörtgen 4"/>
          <p:cNvSpPr/>
          <p:nvPr/>
        </p:nvSpPr>
        <p:spPr>
          <a:xfrm>
            <a:off x="2987824" y="393508"/>
            <a:ext cx="3528392" cy="1015663"/>
          </a:xfrm>
          <a:prstGeom prst="rect">
            <a:avLst/>
          </a:prstGeom>
        </p:spPr>
        <p:style>
          <a:lnRef idx="1">
            <a:schemeClr val="accent1"/>
          </a:lnRef>
          <a:fillRef idx="2">
            <a:schemeClr val="accent1"/>
          </a:fillRef>
          <a:effectRef idx="1">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3000" b="1" dirty="0">
                <a:ln w="11430"/>
                <a:solidFill>
                  <a:srgbClr val="FF0000"/>
                </a:solidFill>
                <a:effectLst>
                  <a:outerShdw blurRad="50800" dist="39000" dir="5460000" algn="tl">
                    <a:srgbClr val="000000">
                      <a:alpha val="38000"/>
                    </a:srgbClr>
                  </a:outerShdw>
                </a:effectLst>
                <a:latin typeface="Cambria" pitchFamily="18" charset="0"/>
              </a:rPr>
              <a:t>CUTTING CONDITIONS</a:t>
            </a:r>
            <a:endParaRPr lang="tr-TR" sz="3000" b="1" dirty="0">
              <a:ln w="11430"/>
              <a:solidFill>
                <a:srgbClr val="FF0000"/>
              </a:solidFill>
              <a:effectLst>
                <a:outerShdw blurRad="50800" dist="39000" dir="5460000" algn="tl">
                  <a:srgbClr val="000000">
                    <a:alpha val="38000"/>
                  </a:srgbClr>
                </a:outerShdw>
              </a:effectLst>
            </a:endParaRPr>
          </a:p>
        </p:txBody>
      </p:sp>
      <p:graphicFrame>
        <p:nvGraphicFramePr>
          <p:cNvPr id="3" name="Tablo 2"/>
          <p:cNvGraphicFramePr>
            <a:graphicFrameLocks noGrp="1"/>
          </p:cNvGraphicFramePr>
          <p:nvPr/>
        </p:nvGraphicFramePr>
        <p:xfrm>
          <a:off x="1407604" y="1988840"/>
          <a:ext cx="7050596" cy="3871302"/>
        </p:xfrm>
        <a:graphic>
          <a:graphicData uri="http://schemas.openxmlformats.org/drawingml/2006/table">
            <a:tbl>
              <a:tblPr firstRow="1" firstCol="1" lastRow="1" lastCol="1" bandRow="1" bandCol="1">
                <a:tableStyleId>{5C22544A-7EE6-4342-B048-85BDC9FD1C3A}</a:tableStyleId>
              </a:tblPr>
              <a:tblGrid>
                <a:gridCol w="2014456"/>
                <a:gridCol w="1683340"/>
                <a:gridCol w="1752600"/>
                <a:gridCol w="1600200"/>
              </a:tblGrid>
              <a:tr h="504056">
                <a:tc rowSpan="2">
                  <a:txBody>
                    <a:bodyPr/>
                    <a:lstStyle/>
                    <a:p>
                      <a:pPr algn="ctr">
                        <a:lnSpc>
                          <a:spcPct val="115000"/>
                        </a:lnSpc>
                        <a:spcAft>
                          <a:spcPts val="0"/>
                        </a:spcAft>
                        <a:tabLst>
                          <a:tab pos="355600" algn="l"/>
                        </a:tabLst>
                      </a:pPr>
                      <a:r>
                        <a:rPr lang="tr-TR" sz="2000" b="1" i="1" dirty="0" err="1" smtClean="0">
                          <a:effectLst/>
                          <a:latin typeface="Cambria" pitchFamily="18" charset="0"/>
                        </a:rPr>
                        <a:t>Levels</a:t>
                      </a:r>
                      <a:endParaRPr lang="tr-TR" sz="2000" b="1" i="1" dirty="0">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rgbClr val="00FF00"/>
                    </a:solidFill>
                  </a:tcPr>
                </a:tc>
                <a:tc gridSpan="3">
                  <a:txBody>
                    <a:bodyPr/>
                    <a:lstStyle/>
                    <a:p>
                      <a:pPr algn="ctr">
                        <a:lnSpc>
                          <a:spcPct val="115000"/>
                        </a:lnSpc>
                        <a:spcAft>
                          <a:spcPts val="0"/>
                        </a:spcAft>
                        <a:tabLst>
                          <a:tab pos="355600" algn="l"/>
                        </a:tabLst>
                      </a:pPr>
                      <a:r>
                        <a:rPr lang="tr-TR" sz="2000" b="1" i="1" dirty="0" err="1" smtClean="0">
                          <a:effectLst/>
                          <a:latin typeface="Cambria" pitchFamily="18" charset="0"/>
                        </a:rPr>
                        <a:t>Parameters</a:t>
                      </a:r>
                      <a:endParaRPr lang="tr-TR" sz="2000" b="1" i="1" dirty="0">
                        <a:effectLst/>
                        <a:latin typeface="Cambria" pitchFamily="18" charset="0"/>
                        <a:ea typeface="Calibri"/>
                        <a:cs typeface="Times New Roman"/>
                      </a:endParaRPr>
                    </a:p>
                  </a:txBody>
                  <a:tcPr marL="68580" marR="68580" marT="0" marB="0" anchor="ctr">
                    <a:cell3D prstMaterial="dkEdge">
                      <a:bevel w="25400" h="25400" prst="angle"/>
                      <a:lightRig rig="flood" dir="t"/>
                    </a:cell3D>
                  </a:tcPr>
                </a:tc>
                <a:tc hMerge="1">
                  <a:txBody>
                    <a:bodyPr/>
                    <a:lstStyle/>
                    <a:p>
                      <a:endParaRPr lang="tr-TR"/>
                    </a:p>
                  </a:txBody>
                  <a:tcPr/>
                </a:tc>
                <a:tc hMerge="1">
                  <a:txBody>
                    <a:bodyPr/>
                    <a:lstStyle/>
                    <a:p>
                      <a:endParaRPr lang="tr-TR"/>
                    </a:p>
                  </a:txBody>
                  <a:tcPr/>
                </a:tc>
              </a:tr>
              <a:tr h="720080">
                <a:tc vMerge="1">
                  <a:txBody>
                    <a:bodyPr/>
                    <a:lstStyle/>
                    <a:p>
                      <a:endParaRPr lang="tr-TR"/>
                    </a:p>
                  </a:txBody>
                  <a:tcPr/>
                </a:tc>
                <a:tc>
                  <a:txBody>
                    <a:bodyPr/>
                    <a:lstStyle/>
                    <a:p>
                      <a:pPr algn="ctr">
                        <a:lnSpc>
                          <a:spcPct val="115000"/>
                        </a:lnSpc>
                        <a:spcAft>
                          <a:spcPts val="0"/>
                        </a:spcAft>
                        <a:tabLst>
                          <a:tab pos="355600" algn="l"/>
                        </a:tabLst>
                      </a:pPr>
                      <a:r>
                        <a:rPr lang="tr-TR" sz="2000" b="1" dirty="0" smtClean="0">
                          <a:solidFill>
                            <a:schemeClr val="tx1"/>
                          </a:solidFill>
                          <a:effectLst/>
                          <a:latin typeface="Cambria" pitchFamily="18" charset="0"/>
                        </a:rPr>
                        <a:t>F</a:t>
                      </a:r>
                    </a:p>
                    <a:p>
                      <a:pPr algn="ctr">
                        <a:lnSpc>
                          <a:spcPct val="115000"/>
                        </a:lnSpc>
                        <a:spcAft>
                          <a:spcPts val="0"/>
                        </a:spcAft>
                        <a:tabLst>
                          <a:tab pos="355600" algn="l"/>
                        </a:tabLst>
                      </a:pPr>
                      <a:r>
                        <a:rPr lang="tr-TR" sz="2000" b="1" dirty="0" smtClean="0">
                          <a:solidFill>
                            <a:schemeClr val="tx1"/>
                          </a:solidFill>
                          <a:effectLst/>
                          <a:latin typeface="Cambria" pitchFamily="18" charset="0"/>
                        </a:rPr>
                        <a:t>(mm/</a:t>
                      </a:r>
                      <a:r>
                        <a:rPr lang="tr-TR" sz="2000" b="1" dirty="0" err="1" smtClean="0">
                          <a:solidFill>
                            <a:schemeClr val="tx1"/>
                          </a:solidFill>
                          <a:effectLst/>
                          <a:latin typeface="Cambria" pitchFamily="18" charset="0"/>
                        </a:rPr>
                        <a:t>rev</a:t>
                      </a:r>
                      <a:r>
                        <a:rPr lang="tr-TR" sz="2000" b="1" dirty="0" smtClean="0">
                          <a:solidFill>
                            <a:schemeClr val="tx1"/>
                          </a:solidFill>
                          <a:effectLst/>
                          <a:latin typeface="Cambria" pitchFamily="18" charset="0"/>
                        </a:rPr>
                        <a:t>)</a:t>
                      </a:r>
                    </a:p>
                    <a:p>
                      <a:pPr algn="ctr">
                        <a:lnSpc>
                          <a:spcPct val="115000"/>
                        </a:lnSpc>
                        <a:spcAft>
                          <a:spcPts val="0"/>
                        </a:spcAft>
                        <a:tabLst>
                          <a:tab pos="355600" algn="l"/>
                        </a:tabLst>
                      </a:pPr>
                      <a:endParaRPr lang="tr-TR" sz="2000" b="1" dirty="0" smtClean="0">
                        <a:solidFill>
                          <a:schemeClr val="tx1"/>
                        </a:solidFill>
                        <a:effectLst/>
                        <a:latin typeface="Cambria" pitchFamily="18" charset="0"/>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tab pos="355600" algn="l"/>
                        </a:tabLst>
                        <a:defRPr/>
                      </a:pPr>
                      <a:r>
                        <a:rPr lang="tr-TR" sz="2000" b="1" dirty="0" smtClean="0">
                          <a:solidFill>
                            <a:schemeClr val="tx1"/>
                          </a:solidFill>
                          <a:effectLst/>
                          <a:latin typeface="Cambria" pitchFamily="18" charset="0"/>
                        </a:rPr>
                        <a:t>(A)</a:t>
                      </a:r>
                    </a:p>
                    <a:p>
                      <a:pPr algn="ctr">
                        <a:lnSpc>
                          <a:spcPct val="115000"/>
                        </a:lnSpc>
                        <a:spcAft>
                          <a:spcPts val="0"/>
                        </a:spcAft>
                        <a:tabLst>
                          <a:tab pos="355600" algn="l"/>
                        </a:tabLst>
                      </a:pPr>
                      <a:endParaRPr lang="tr-TR" sz="2000" b="1" dirty="0" smtClean="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rgbClr val="FFFF00"/>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355600" algn="l"/>
                        </a:tabLst>
                        <a:defRPr/>
                      </a:pPr>
                      <a:r>
                        <a:rPr lang="tr-TR" sz="2000" b="1" dirty="0" smtClean="0">
                          <a:solidFill>
                            <a:schemeClr val="tx1"/>
                          </a:solidFill>
                          <a:effectLst/>
                          <a:latin typeface="Cambria" pitchFamily="18" charset="0"/>
                        </a:rPr>
                        <a:t>V</a:t>
                      </a:r>
                      <a:r>
                        <a:rPr lang="tr-TR" sz="2000" b="1" baseline="-25000" dirty="0" smtClean="0">
                          <a:solidFill>
                            <a:schemeClr val="tx1"/>
                          </a:solidFill>
                          <a:effectLst/>
                          <a:latin typeface="Cambria" pitchFamily="18" charset="0"/>
                        </a:rPr>
                        <a:t>  </a:t>
                      </a:r>
                    </a:p>
                    <a:p>
                      <a:pPr marL="0" marR="0" indent="0" algn="ctr" defTabSz="914400" rtl="0" eaLnBrk="1" fontAlgn="auto" latinLnBrk="0" hangingPunct="1">
                        <a:lnSpc>
                          <a:spcPct val="115000"/>
                        </a:lnSpc>
                        <a:spcBef>
                          <a:spcPts val="0"/>
                        </a:spcBef>
                        <a:spcAft>
                          <a:spcPts val="0"/>
                        </a:spcAft>
                        <a:buClrTx/>
                        <a:buSzTx/>
                        <a:buFontTx/>
                        <a:buNone/>
                        <a:tabLst>
                          <a:tab pos="355600" algn="l"/>
                        </a:tabLst>
                        <a:defRPr/>
                      </a:pPr>
                      <a:r>
                        <a:rPr lang="tr-TR" sz="2000" b="1" dirty="0" smtClean="0">
                          <a:solidFill>
                            <a:schemeClr val="tx1"/>
                          </a:solidFill>
                          <a:effectLst/>
                          <a:latin typeface="Cambria" pitchFamily="18" charset="0"/>
                        </a:rPr>
                        <a:t>(m/</a:t>
                      </a:r>
                      <a:r>
                        <a:rPr lang="tr-TR" sz="2000" b="1" dirty="0" err="1" smtClean="0">
                          <a:solidFill>
                            <a:schemeClr val="tx1"/>
                          </a:solidFill>
                          <a:effectLst/>
                          <a:latin typeface="Cambria" pitchFamily="18" charset="0"/>
                        </a:rPr>
                        <a:t>min</a:t>
                      </a:r>
                      <a:r>
                        <a:rPr lang="tr-TR" sz="2000" b="1" dirty="0" smtClean="0">
                          <a:solidFill>
                            <a:schemeClr val="tx1"/>
                          </a:solidFill>
                          <a:effectLst/>
                          <a:latin typeface="Cambria" pitchFamily="18" charset="0"/>
                        </a:rPr>
                        <a:t>)</a:t>
                      </a:r>
                      <a:endParaRPr lang="tr-TR" sz="2000" b="1" dirty="0" smtClean="0">
                        <a:solidFill>
                          <a:schemeClr val="tx1"/>
                        </a:solidFill>
                        <a:effectLst/>
                        <a:latin typeface="Cambria" pitchFamily="18" charset="0"/>
                        <a:ea typeface="Calibri"/>
                        <a:cs typeface="Times New Roman"/>
                      </a:endParaRPr>
                    </a:p>
                    <a:p>
                      <a:pPr algn="ctr">
                        <a:lnSpc>
                          <a:spcPct val="115000"/>
                        </a:lnSpc>
                        <a:spcAft>
                          <a:spcPts val="0"/>
                        </a:spcAft>
                        <a:tabLst>
                          <a:tab pos="355600" algn="l"/>
                        </a:tabLst>
                      </a:pPr>
                      <a:endParaRPr lang="tr-TR" sz="2000" b="1" dirty="0" smtClean="0">
                        <a:solidFill>
                          <a:schemeClr val="tx1"/>
                        </a:solidFill>
                        <a:effectLst/>
                        <a:latin typeface="Cambria" pitchFamily="18" charset="0"/>
                        <a:ea typeface="Calibri"/>
                        <a:cs typeface="Times New Roman"/>
                      </a:endParaRPr>
                    </a:p>
                    <a:p>
                      <a:pPr marL="0" marR="0" indent="0" algn="ctr" defTabSz="914400" rtl="0" eaLnBrk="1" fontAlgn="auto" latinLnBrk="0" hangingPunct="1">
                        <a:lnSpc>
                          <a:spcPct val="115000"/>
                        </a:lnSpc>
                        <a:spcBef>
                          <a:spcPts val="0"/>
                        </a:spcBef>
                        <a:spcAft>
                          <a:spcPts val="0"/>
                        </a:spcAft>
                        <a:buClrTx/>
                        <a:buSzTx/>
                        <a:buFontTx/>
                        <a:buNone/>
                        <a:tabLst>
                          <a:tab pos="355600" algn="l"/>
                        </a:tabLst>
                        <a:defRPr/>
                      </a:pPr>
                      <a:r>
                        <a:rPr lang="tr-TR" sz="2000" b="1" dirty="0" smtClean="0">
                          <a:solidFill>
                            <a:schemeClr val="tx1"/>
                          </a:solidFill>
                          <a:effectLst/>
                          <a:latin typeface="Cambria" pitchFamily="18" charset="0"/>
                        </a:rPr>
                        <a:t>(B)</a:t>
                      </a:r>
                    </a:p>
                    <a:p>
                      <a:pPr algn="ctr">
                        <a:lnSpc>
                          <a:spcPct val="115000"/>
                        </a:lnSpc>
                        <a:spcAft>
                          <a:spcPts val="0"/>
                        </a:spcAft>
                        <a:tabLst>
                          <a:tab pos="355600" algn="l"/>
                        </a:tabLst>
                      </a:pPr>
                      <a:endParaRPr lang="tr-TR" sz="2000" b="1"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rgbClr val="FFFF00"/>
                    </a:solidFill>
                  </a:tcPr>
                </a:tc>
                <a:tc>
                  <a:txBody>
                    <a:bodyPr/>
                    <a:lstStyle/>
                    <a:p>
                      <a:pPr algn="ctr">
                        <a:lnSpc>
                          <a:spcPct val="115000"/>
                        </a:lnSpc>
                        <a:spcAft>
                          <a:spcPts val="0"/>
                        </a:spcAft>
                        <a:tabLst>
                          <a:tab pos="355600" algn="l"/>
                        </a:tabLst>
                      </a:pPr>
                      <a:r>
                        <a:rPr lang="tr-TR" sz="2000" b="1" dirty="0" err="1" smtClean="0">
                          <a:solidFill>
                            <a:schemeClr val="tx1"/>
                          </a:solidFill>
                          <a:effectLst/>
                          <a:latin typeface="Cambria" pitchFamily="18" charset="0"/>
                        </a:rPr>
                        <a:t>Tool</a:t>
                      </a:r>
                      <a:endParaRPr lang="tr-TR" sz="2000" b="1" dirty="0" smtClean="0">
                        <a:solidFill>
                          <a:schemeClr val="tx1"/>
                        </a:solidFill>
                        <a:effectLst/>
                        <a:latin typeface="Cambria" pitchFamily="18" charset="0"/>
                      </a:endParaRPr>
                    </a:p>
                    <a:p>
                      <a:pPr algn="ctr">
                        <a:lnSpc>
                          <a:spcPct val="115000"/>
                        </a:lnSpc>
                        <a:spcAft>
                          <a:spcPts val="0"/>
                        </a:spcAft>
                        <a:tabLst>
                          <a:tab pos="355600" algn="l"/>
                        </a:tabLst>
                      </a:pPr>
                      <a:endParaRPr lang="tr-TR" sz="2000" b="1" dirty="0" smtClean="0">
                        <a:solidFill>
                          <a:schemeClr val="tx1"/>
                        </a:solidFill>
                        <a:effectLst/>
                        <a:latin typeface="Cambria" pitchFamily="18" charset="0"/>
                      </a:endParaRPr>
                    </a:p>
                    <a:p>
                      <a:pPr algn="ctr">
                        <a:lnSpc>
                          <a:spcPct val="115000"/>
                        </a:lnSpc>
                        <a:spcAft>
                          <a:spcPts val="0"/>
                        </a:spcAft>
                        <a:tabLst>
                          <a:tab pos="355600" algn="l"/>
                        </a:tabLst>
                      </a:pPr>
                      <a:endParaRPr lang="tr-TR" sz="2000" b="1" dirty="0" smtClean="0">
                        <a:solidFill>
                          <a:schemeClr val="tx1"/>
                        </a:solidFill>
                        <a:effectLst/>
                        <a:latin typeface="Cambria" pitchFamily="18" charset="0"/>
                      </a:endParaRPr>
                    </a:p>
                    <a:p>
                      <a:pPr algn="ctr">
                        <a:lnSpc>
                          <a:spcPct val="115000"/>
                        </a:lnSpc>
                        <a:spcAft>
                          <a:spcPts val="0"/>
                        </a:spcAft>
                        <a:tabLst>
                          <a:tab pos="355600" algn="l"/>
                        </a:tabLst>
                      </a:pPr>
                      <a:r>
                        <a:rPr lang="tr-TR" sz="2000" b="1" dirty="0" smtClean="0">
                          <a:solidFill>
                            <a:schemeClr val="tx1"/>
                          </a:solidFill>
                          <a:effectLst/>
                          <a:latin typeface="Cambria" pitchFamily="18" charset="0"/>
                        </a:rPr>
                        <a:t>(</a:t>
                      </a:r>
                      <a:r>
                        <a:rPr lang="tr-TR" sz="2000" b="1" baseline="0" dirty="0" smtClean="0">
                          <a:solidFill>
                            <a:schemeClr val="tx1"/>
                          </a:solidFill>
                          <a:effectLst/>
                          <a:latin typeface="Cambria" pitchFamily="18" charset="0"/>
                        </a:rPr>
                        <a:t>C)</a:t>
                      </a:r>
                      <a:endParaRPr lang="tr-TR" sz="2000" b="1" dirty="0" smtClean="0">
                        <a:solidFill>
                          <a:schemeClr val="tx1"/>
                        </a:solidFill>
                        <a:effectLst/>
                        <a:latin typeface="Cambria" pitchFamily="18" charset="0"/>
                      </a:endParaRPr>
                    </a:p>
                    <a:p>
                      <a:pPr algn="ctr">
                        <a:lnSpc>
                          <a:spcPct val="115000"/>
                        </a:lnSpc>
                        <a:spcAft>
                          <a:spcPts val="0"/>
                        </a:spcAft>
                        <a:tabLst>
                          <a:tab pos="355600" algn="l"/>
                        </a:tabLst>
                      </a:pPr>
                      <a:endParaRPr lang="tr-TR" sz="2000" b="1" dirty="0" smtClean="0">
                        <a:solidFill>
                          <a:schemeClr val="tx1"/>
                        </a:solidFill>
                        <a:effectLst/>
                        <a:latin typeface="Cambria" pitchFamily="18" charset="0"/>
                      </a:endParaRPr>
                    </a:p>
                  </a:txBody>
                  <a:tcPr marL="68580" marR="68580" marT="0" marB="0" anchor="ctr">
                    <a:cell3D prstMaterial="dkEdge">
                      <a:bevel w="25400" h="25400" prst="angle"/>
                      <a:lightRig rig="flood" dir="t"/>
                    </a:cell3D>
                    <a:solidFill>
                      <a:srgbClr val="FFFF00"/>
                    </a:solidFill>
                  </a:tcPr>
                </a:tc>
              </a:tr>
              <a:tr h="534526">
                <a:tc>
                  <a:txBody>
                    <a:bodyPr/>
                    <a:lstStyle/>
                    <a:p>
                      <a:pPr algn="ctr">
                        <a:lnSpc>
                          <a:spcPct val="115000"/>
                        </a:lnSpc>
                        <a:spcAft>
                          <a:spcPts val="0"/>
                        </a:spcAft>
                        <a:tabLst>
                          <a:tab pos="355600" algn="l"/>
                        </a:tabLst>
                      </a:pPr>
                      <a:r>
                        <a:rPr lang="tr-TR" sz="2000" b="1" dirty="0">
                          <a:solidFill>
                            <a:schemeClr val="tx1"/>
                          </a:solidFill>
                          <a:effectLst/>
                          <a:latin typeface="Cambria" pitchFamily="18" charset="0"/>
                        </a:rPr>
                        <a:t>1</a:t>
                      </a:r>
                      <a:endParaRPr lang="tr-TR" sz="2000" b="1"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tcPr>
                </a:tc>
                <a:tc>
                  <a:txBody>
                    <a:bodyPr/>
                    <a:lstStyle/>
                    <a:p>
                      <a:pPr algn="ctr">
                        <a:lnSpc>
                          <a:spcPct val="115000"/>
                        </a:lnSpc>
                        <a:spcAft>
                          <a:spcPts val="0"/>
                        </a:spcAft>
                        <a:tabLst>
                          <a:tab pos="355600" algn="l"/>
                        </a:tabLst>
                      </a:pPr>
                      <a:r>
                        <a:rPr lang="tr-TR" sz="2000" b="0" dirty="0" smtClean="0">
                          <a:solidFill>
                            <a:schemeClr val="tx1"/>
                          </a:solidFill>
                          <a:effectLst/>
                          <a:latin typeface="Cambria" pitchFamily="18" charset="0"/>
                          <a:ea typeface="Calibri"/>
                          <a:cs typeface="Times New Roman"/>
                        </a:rPr>
                        <a:t>0.1</a:t>
                      </a:r>
                      <a:endParaRPr lang="tr-TR" sz="2000" b="0"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chemeClr val="accent2">
                        <a:lumMod val="40000"/>
                        <a:lumOff val="60000"/>
                      </a:schemeClr>
                    </a:solidFill>
                  </a:tcPr>
                </a:tc>
                <a:tc>
                  <a:txBody>
                    <a:bodyPr/>
                    <a:lstStyle/>
                    <a:p>
                      <a:pPr algn="ctr">
                        <a:lnSpc>
                          <a:spcPct val="115000"/>
                        </a:lnSpc>
                        <a:spcAft>
                          <a:spcPts val="0"/>
                        </a:spcAft>
                        <a:tabLst>
                          <a:tab pos="355600" algn="l"/>
                        </a:tabLst>
                      </a:pPr>
                      <a:r>
                        <a:rPr lang="tr-TR" sz="2000" b="0" dirty="0" smtClean="0">
                          <a:solidFill>
                            <a:schemeClr val="tx1"/>
                          </a:solidFill>
                          <a:effectLst/>
                          <a:latin typeface="Cambria" pitchFamily="18" charset="0"/>
                          <a:ea typeface="Calibri"/>
                          <a:cs typeface="Times New Roman"/>
                        </a:rPr>
                        <a:t>65</a:t>
                      </a:r>
                      <a:endParaRPr lang="tr-TR" sz="2000" b="0"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chemeClr val="accent2">
                        <a:lumMod val="40000"/>
                        <a:lumOff val="60000"/>
                      </a:schemeClr>
                    </a:solidFill>
                  </a:tcPr>
                </a:tc>
                <a:tc>
                  <a:txBody>
                    <a:bodyPr/>
                    <a:lstStyle/>
                    <a:p>
                      <a:pPr algn="ctr">
                        <a:lnSpc>
                          <a:spcPct val="115000"/>
                        </a:lnSpc>
                        <a:spcAft>
                          <a:spcPts val="0"/>
                        </a:spcAft>
                        <a:tabLst>
                          <a:tab pos="355600" algn="l"/>
                        </a:tabLst>
                      </a:pPr>
                      <a:r>
                        <a:rPr lang="tr-TR" sz="2000" b="0" dirty="0" smtClean="0">
                          <a:solidFill>
                            <a:schemeClr val="tx1"/>
                          </a:solidFill>
                          <a:effectLst/>
                          <a:latin typeface="Cambria" pitchFamily="18" charset="0"/>
                          <a:ea typeface="Calibri"/>
                          <a:cs typeface="Times New Roman"/>
                        </a:rPr>
                        <a:t>K313</a:t>
                      </a:r>
                      <a:endParaRPr lang="tr-TR" sz="2000" b="0"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chemeClr val="accent2">
                        <a:lumMod val="40000"/>
                        <a:lumOff val="60000"/>
                      </a:schemeClr>
                    </a:solidFill>
                  </a:tcPr>
                </a:tc>
              </a:tr>
              <a:tr h="576064">
                <a:tc>
                  <a:txBody>
                    <a:bodyPr/>
                    <a:lstStyle/>
                    <a:p>
                      <a:pPr algn="ctr">
                        <a:lnSpc>
                          <a:spcPct val="115000"/>
                        </a:lnSpc>
                        <a:spcAft>
                          <a:spcPts val="0"/>
                        </a:spcAft>
                        <a:tabLst>
                          <a:tab pos="355600" algn="l"/>
                        </a:tabLst>
                      </a:pPr>
                      <a:r>
                        <a:rPr lang="tr-TR" sz="2000" b="1" dirty="0">
                          <a:solidFill>
                            <a:schemeClr val="tx1"/>
                          </a:solidFill>
                          <a:effectLst/>
                          <a:latin typeface="Cambria" pitchFamily="18" charset="0"/>
                        </a:rPr>
                        <a:t>2</a:t>
                      </a:r>
                      <a:endParaRPr lang="tr-TR" sz="2000" b="1"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tcPr>
                </a:tc>
                <a:tc>
                  <a:txBody>
                    <a:bodyPr/>
                    <a:lstStyle/>
                    <a:p>
                      <a:pPr algn="ctr">
                        <a:lnSpc>
                          <a:spcPct val="115000"/>
                        </a:lnSpc>
                        <a:spcAft>
                          <a:spcPts val="0"/>
                        </a:spcAft>
                        <a:tabLst>
                          <a:tab pos="355600" algn="l"/>
                        </a:tabLst>
                      </a:pPr>
                      <a:r>
                        <a:rPr lang="tr-TR" sz="2000" b="0" dirty="0" smtClean="0">
                          <a:solidFill>
                            <a:schemeClr val="tx1"/>
                          </a:solidFill>
                          <a:effectLst/>
                          <a:latin typeface="Cambria" pitchFamily="18" charset="0"/>
                          <a:ea typeface="Calibri"/>
                          <a:cs typeface="Times New Roman"/>
                        </a:rPr>
                        <a:t>0.15</a:t>
                      </a:r>
                      <a:endParaRPr lang="tr-TR" sz="2000" b="0"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chemeClr val="accent2">
                        <a:lumMod val="40000"/>
                        <a:lumOff val="60000"/>
                      </a:schemeClr>
                    </a:solidFill>
                  </a:tcPr>
                </a:tc>
                <a:tc>
                  <a:txBody>
                    <a:bodyPr/>
                    <a:lstStyle/>
                    <a:p>
                      <a:pPr algn="ctr">
                        <a:lnSpc>
                          <a:spcPct val="115000"/>
                        </a:lnSpc>
                        <a:spcAft>
                          <a:spcPts val="0"/>
                        </a:spcAft>
                        <a:tabLst>
                          <a:tab pos="355600" algn="l"/>
                        </a:tabLst>
                      </a:pPr>
                      <a:r>
                        <a:rPr lang="tr-TR" sz="2000" b="0" dirty="0" smtClean="0">
                          <a:solidFill>
                            <a:schemeClr val="tx1"/>
                          </a:solidFill>
                          <a:effectLst/>
                          <a:latin typeface="Cambria" pitchFamily="18" charset="0"/>
                          <a:ea typeface="Calibri"/>
                          <a:cs typeface="Times New Roman"/>
                        </a:rPr>
                        <a:t>80</a:t>
                      </a:r>
                      <a:endParaRPr lang="tr-TR" sz="2000" b="0"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chemeClr val="accent2">
                        <a:lumMod val="40000"/>
                        <a:lumOff val="60000"/>
                      </a:schemeClr>
                    </a:solidFill>
                  </a:tcPr>
                </a:tc>
                <a:tc>
                  <a:txBody>
                    <a:bodyPr/>
                    <a:lstStyle/>
                    <a:p>
                      <a:pPr algn="ctr">
                        <a:lnSpc>
                          <a:spcPct val="115000"/>
                        </a:lnSpc>
                        <a:spcAft>
                          <a:spcPts val="0"/>
                        </a:spcAft>
                        <a:tabLst>
                          <a:tab pos="355600" algn="l"/>
                        </a:tabLst>
                      </a:pPr>
                      <a:r>
                        <a:rPr lang="tr-TR" sz="2000" b="0" dirty="0" smtClean="0">
                          <a:solidFill>
                            <a:schemeClr val="tx1"/>
                          </a:solidFill>
                          <a:effectLst/>
                          <a:latin typeface="Cambria" pitchFamily="18" charset="0"/>
                          <a:ea typeface="Calibri"/>
                          <a:cs typeface="Times New Roman"/>
                        </a:rPr>
                        <a:t>KT315</a:t>
                      </a:r>
                      <a:endParaRPr lang="tr-TR" sz="2000" b="0"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chemeClr val="accent2">
                        <a:lumMod val="40000"/>
                        <a:lumOff val="60000"/>
                      </a:schemeClr>
                    </a:solidFill>
                  </a:tcPr>
                </a:tc>
              </a:tr>
              <a:tr h="504056">
                <a:tc>
                  <a:txBody>
                    <a:bodyPr/>
                    <a:lstStyle/>
                    <a:p>
                      <a:pPr algn="ctr">
                        <a:lnSpc>
                          <a:spcPct val="115000"/>
                        </a:lnSpc>
                        <a:spcAft>
                          <a:spcPts val="0"/>
                        </a:spcAft>
                        <a:tabLst>
                          <a:tab pos="355600" algn="l"/>
                        </a:tabLst>
                      </a:pPr>
                      <a:r>
                        <a:rPr lang="tr-TR" sz="2000" b="1" dirty="0">
                          <a:solidFill>
                            <a:schemeClr val="tx1"/>
                          </a:solidFill>
                          <a:effectLst/>
                          <a:latin typeface="Cambria" pitchFamily="18" charset="0"/>
                        </a:rPr>
                        <a:t>3</a:t>
                      </a:r>
                      <a:endParaRPr lang="tr-TR" sz="2000" b="1"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tcPr>
                </a:tc>
                <a:tc>
                  <a:txBody>
                    <a:bodyPr/>
                    <a:lstStyle/>
                    <a:p>
                      <a:pPr algn="ctr">
                        <a:lnSpc>
                          <a:spcPct val="115000"/>
                        </a:lnSpc>
                        <a:spcAft>
                          <a:spcPts val="0"/>
                        </a:spcAft>
                        <a:tabLst>
                          <a:tab pos="355600" algn="l"/>
                        </a:tabLst>
                      </a:pPr>
                      <a:endParaRPr lang="tr-TR" sz="2000" b="0"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chemeClr val="accent2">
                        <a:lumMod val="40000"/>
                        <a:lumOff val="60000"/>
                      </a:schemeClr>
                    </a:solidFill>
                  </a:tcPr>
                </a:tc>
                <a:tc>
                  <a:txBody>
                    <a:bodyPr/>
                    <a:lstStyle/>
                    <a:p>
                      <a:pPr algn="ctr">
                        <a:lnSpc>
                          <a:spcPct val="115000"/>
                        </a:lnSpc>
                        <a:spcAft>
                          <a:spcPts val="0"/>
                        </a:spcAft>
                        <a:tabLst>
                          <a:tab pos="355600" algn="l"/>
                        </a:tabLst>
                      </a:pPr>
                      <a:r>
                        <a:rPr lang="tr-TR" sz="2000" b="0" dirty="0" smtClean="0">
                          <a:solidFill>
                            <a:schemeClr val="tx1"/>
                          </a:solidFill>
                          <a:effectLst/>
                          <a:latin typeface="Cambria" pitchFamily="18" charset="0"/>
                          <a:ea typeface="Calibri"/>
                          <a:cs typeface="Times New Roman"/>
                        </a:rPr>
                        <a:t>100</a:t>
                      </a:r>
                      <a:endParaRPr lang="tr-TR" sz="2000" b="0"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chemeClr val="accent2">
                        <a:lumMod val="40000"/>
                        <a:lumOff val="60000"/>
                      </a:schemeClr>
                    </a:solidFill>
                  </a:tcPr>
                </a:tc>
                <a:tc>
                  <a:txBody>
                    <a:bodyPr/>
                    <a:lstStyle/>
                    <a:p>
                      <a:pPr algn="ctr">
                        <a:lnSpc>
                          <a:spcPct val="115000"/>
                        </a:lnSpc>
                        <a:spcAft>
                          <a:spcPts val="0"/>
                        </a:spcAft>
                        <a:tabLst>
                          <a:tab pos="355600" algn="l"/>
                        </a:tabLst>
                      </a:pPr>
                      <a:r>
                        <a:rPr lang="tr-TR" sz="2000" b="0" dirty="0" smtClean="0">
                          <a:solidFill>
                            <a:schemeClr val="tx1"/>
                          </a:solidFill>
                          <a:effectLst/>
                          <a:latin typeface="Cambria" pitchFamily="18" charset="0"/>
                          <a:ea typeface="Calibri"/>
                          <a:cs typeface="Times New Roman"/>
                        </a:rPr>
                        <a:t>KC9240</a:t>
                      </a:r>
                      <a:endParaRPr lang="tr-TR" sz="2000" b="0" dirty="0">
                        <a:solidFill>
                          <a:schemeClr val="tx1"/>
                        </a:solidFill>
                        <a:effectLst/>
                        <a:latin typeface="Cambria" pitchFamily="18" charset="0"/>
                        <a:ea typeface="Calibri"/>
                        <a:cs typeface="Times New Roman"/>
                      </a:endParaRPr>
                    </a:p>
                  </a:txBody>
                  <a:tcPr marL="68580" marR="68580" marT="0" marB="0" anchor="ctr">
                    <a:cell3D prstMaterial="dkEdge">
                      <a:bevel w="25400" h="25400" prst="angle"/>
                      <a:lightRig rig="flood" dir="t"/>
                    </a:cell3D>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152400"/>
            <a:ext cx="8229600" cy="685800"/>
          </a:xfrm>
        </p:spPr>
        <p:txBody>
          <a:bodyPr rtlCol="0">
            <a:normAutofit fontScale="90000"/>
          </a:bodyPr>
          <a:lstStyle/>
          <a:p>
            <a:pPr eaLnBrk="1" fontAlgn="auto" hangingPunct="1">
              <a:spcAft>
                <a:spcPts val="0"/>
              </a:spcAft>
              <a:defRPr/>
            </a:pPr>
            <a:r>
              <a:rPr lang="tr-TR" dirty="0" smtClean="0">
                <a:solidFill>
                  <a:srgbClr val="FF0000"/>
                </a:solidFill>
              </a:rPr>
              <a:t>The Experimental setup</a:t>
            </a:r>
            <a:br>
              <a:rPr lang="tr-TR" dirty="0" smtClean="0">
                <a:solidFill>
                  <a:srgbClr val="FF0000"/>
                </a:solidFill>
              </a:rPr>
            </a:br>
            <a:endParaRPr lang="tr-TR" sz="2000" dirty="0">
              <a:solidFill>
                <a:srgbClr val="FFFF00"/>
              </a:solidFill>
            </a:endParaRPr>
          </a:p>
        </p:txBody>
      </p:sp>
      <p:sp>
        <p:nvSpPr>
          <p:cNvPr id="4" name="3 Akış Çizelgesi: Öteki İşlem"/>
          <p:cNvSpPr/>
          <p:nvPr/>
        </p:nvSpPr>
        <p:spPr>
          <a:xfrm>
            <a:off x="914400" y="152400"/>
            <a:ext cx="7315200" cy="838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2800" b="1" dirty="0">
                <a:solidFill>
                  <a:srgbClr val="FF0000"/>
                </a:solidFill>
              </a:rPr>
              <a:t>The experimental setup</a:t>
            </a:r>
          </a:p>
          <a:p>
            <a:pPr algn="ctr" fontAlgn="auto">
              <a:spcBef>
                <a:spcPts val="0"/>
              </a:spcBef>
              <a:spcAft>
                <a:spcPts val="0"/>
              </a:spcAft>
              <a:defRPr/>
            </a:pPr>
            <a:r>
              <a:rPr lang="tr-TR" sz="2800" b="1" dirty="0" err="1">
                <a:solidFill>
                  <a:srgbClr val="FFFF00"/>
                </a:solidFill>
              </a:rPr>
              <a:t>Orthogonal</a:t>
            </a:r>
            <a:r>
              <a:rPr lang="tr-TR" sz="2800" b="1" dirty="0">
                <a:solidFill>
                  <a:srgbClr val="FFFF00"/>
                </a:solidFill>
              </a:rPr>
              <a:t> </a:t>
            </a:r>
            <a:r>
              <a:rPr lang="tr-TR" sz="2800" b="1" dirty="0" err="1">
                <a:solidFill>
                  <a:srgbClr val="FFFF00"/>
                </a:solidFill>
              </a:rPr>
              <a:t>design</a:t>
            </a:r>
            <a:r>
              <a:rPr lang="tr-TR" sz="2800" b="1" dirty="0">
                <a:solidFill>
                  <a:srgbClr val="FFFF00"/>
                </a:solidFill>
              </a:rPr>
              <a:t> L</a:t>
            </a:r>
            <a:r>
              <a:rPr lang="tr-TR" sz="1200" b="1" dirty="0">
                <a:solidFill>
                  <a:srgbClr val="FFFF00"/>
                </a:solidFill>
              </a:rPr>
              <a:t>18 2x (3)³</a:t>
            </a:r>
            <a:endParaRPr lang="tr-TR" sz="2800" b="1" dirty="0">
              <a:solidFill>
                <a:srgbClr val="FF0000"/>
              </a:solidFill>
              <a:latin typeface="Cambria" pitchFamily="18" charset="0"/>
            </a:endParaRPr>
          </a:p>
        </p:txBody>
      </p:sp>
      <p:pic>
        <p:nvPicPr>
          <p:cNvPr id="29699" name="Picture 1"/>
          <p:cNvPicPr>
            <a:picLocks noGrp="1" noChangeAspect="1" noChangeArrowheads="1"/>
          </p:cNvPicPr>
          <p:nvPr>
            <p:ph idx="1"/>
          </p:nvPr>
        </p:nvPicPr>
        <p:blipFill>
          <a:blip r:embed="rId2"/>
          <a:srcRect/>
          <a:stretch>
            <a:fillRect/>
          </a:stretch>
        </p:blipFill>
        <p:spPr>
          <a:xfrm>
            <a:off x="990600" y="1706563"/>
            <a:ext cx="7315200" cy="446563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Başlık"/>
          <p:cNvSpPr>
            <a:spLocks noGrp="1"/>
          </p:cNvSpPr>
          <p:nvPr>
            <p:ph type="title"/>
          </p:nvPr>
        </p:nvSpPr>
        <p:spPr/>
        <p:txBody>
          <a:bodyPr/>
          <a:lstStyle/>
          <a:p>
            <a:pPr eaLnBrk="1" hangingPunct="1"/>
            <a:r>
              <a:rPr lang="tr-TR" sz="5400" smtClean="0">
                <a:solidFill>
                  <a:srgbClr val="FFFF00"/>
                </a:solidFill>
              </a:rPr>
              <a:t>Types of cutting tools</a:t>
            </a:r>
          </a:p>
        </p:txBody>
      </p:sp>
      <p:graphicFrame>
        <p:nvGraphicFramePr>
          <p:cNvPr id="4" name="3 İçerik Yer Tutucusu"/>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Akış Çizelgesi: Öteki İşlem"/>
          <p:cNvSpPr/>
          <p:nvPr/>
        </p:nvSpPr>
        <p:spPr>
          <a:xfrm>
            <a:off x="914400" y="457200"/>
            <a:ext cx="7315200" cy="838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4400" b="1" dirty="0" err="1">
                <a:solidFill>
                  <a:srgbClr val="FF0000"/>
                </a:solidFill>
              </a:rPr>
              <a:t>Types</a:t>
            </a:r>
            <a:r>
              <a:rPr lang="tr-TR" sz="4400" b="1" dirty="0">
                <a:solidFill>
                  <a:srgbClr val="FF0000"/>
                </a:solidFill>
              </a:rPr>
              <a:t> of </a:t>
            </a:r>
            <a:r>
              <a:rPr lang="tr-TR" sz="4400" b="1" dirty="0" err="1">
                <a:solidFill>
                  <a:srgbClr val="FF0000"/>
                </a:solidFill>
              </a:rPr>
              <a:t>cutting</a:t>
            </a:r>
            <a:r>
              <a:rPr lang="tr-TR" sz="4400" b="1" dirty="0">
                <a:solidFill>
                  <a:srgbClr val="FF0000"/>
                </a:solidFill>
              </a:rPr>
              <a:t> </a:t>
            </a:r>
            <a:r>
              <a:rPr lang="tr-TR" sz="4400" b="1" dirty="0" err="1">
                <a:solidFill>
                  <a:srgbClr val="FF0000"/>
                </a:solidFill>
              </a:rPr>
              <a:t>tools</a:t>
            </a:r>
            <a:endParaRPr lang="tr-TR" sz="4400" b="1" dirty="0">
              <a:solidFill>
                <a:srgbClr val="FF0000"/>
              </a:solidFill>
              <a:latin typeface="Cambr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4"/>
          <p:cNvSpPr>
            <a:spLocks noGrp="1"/>
          </p:cNvSpPr>
          <p:nvPr>
            <p:ph type="title"/>
          </p:nvPr>
        </p:nvSpPr>
        <p:spPr>
          <a:xfrm>
            <a:off x="457200" y="0"/>
            <a:ext cx="8229600" cy="553998"/>
          </a:xfrm>
        </p:spPr>
        <p:style>
          <a:lnRef idx="1">
            <a:schemeClr val="accent1"/>
          </a:lnRef>
          <a:fillRef idx="2">
            <a:schemeClr val="accent1"/>
          </a:fillRef>
          <a:effectRef idx="1">
            <a:schemeClr val="accent1"/>
          </a:effectRef>
          <a:fontRef idx="minor">
            <a:schemeClr val="dk1"/>
          </a:fontRef>
        </p:style>
        <p:txBody>
          <a:bodyPr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tr-TR"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S/N </a:t>
            </a:r>
            <a:r>
              <a:rPr lang="tr-TR" sz="3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ratio</a:t>
            </a:r>
            <a:r>
              <a:rPr lang="tr-TR"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 </a:t>
            </a:r>
            <a:r>
              <a:rPr lang="tr-TR" sz="3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analysis</a:t>
            </a:r>
            <a:endPar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33796" name="Object 4"/>
          <p:cNvGraphicFramePr>
            <a:graphicFrameLocks noChangeAspect="1"/>
          </p:cNvGraphicFramePr>
          <p:nvPr/>
        </p:nvGraphicFramePr>
        <p:xfrm>
          <a:off x="3581400" y="609600"/>
          <a:ext cx="2219325" cy="762000"/>
        </p:xfrm>
        <a:graphic>
          <a:graphicData uri="http://schemas.openxmlformats.org/presentationml/2006/ole">
            <mc:AlternateContent xmlns:mc="http://schemas.openxmlformats.org/markup-compatibility/2006">
              <mc:Choice xmlns:v="urn:schemas-microsoft-com:vml" Requires="v">
                <p:oleObj spid="_x0000_s33797" name="Equation" r:id="rId3" imgW="1040948" imgH="355446" progId="">
                  <p:embed/>
                </p:oleObj>
              </mc:Choice>
              <mc:Fallback>
                <p:oleObj name="Equation" r:id="rId3" imgW="1040948" imgH="355446"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609600"/>
                        <a:ext cx="2219325" cy="762000"/>
                      </a:xfrm>
                      <a:prstGeom prst="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9 Dikdörtgen"/>
          <p:cNvSpPr/>
          <p:nvPr/>
        </p:nvSpPr>
        <p:spPr bwMode="auto">
          <a:xfrm>
            <a:off x="2438400" y="762000"/>
            <a:ext cx="917575" cy="369888"/>
          </a:xfrm>
          <a:prstGeom prst="rect">
            <a:avLst/>
          </a:prstGeom>
          <a:ln>
            <a:solidFill>
              <a:srgbClr val="FF66FF"/>
            </a:solidFill>
          </a:ln>
        </p:spPr>
        <p:style>
          <a:lnRef idx="1">
            <a:schemeClr val="accent1"/>
          </a:lnRef>
          <a:fillRef idx="2">
            <a:schemeClr val="accent1"/>
          </a:fillRef>
          <a:effectRef idx="1">
            <a:schemeClr val="accent1"/>
          </a:effectRef>
          <a:fontRef idx="minor">
            <a:schemeClr val="dk1"/>
          </a:fontRef>
        </p:style>
        <p:txBody>
          <a:bodyPr>
            <a:spAutoFit/>
          </a:bodyPr>
          <a:lstStyle/>
          <a:p>
            <a:pPr fontAlgn="auto">
              <a:spcBef>
                <a:spcPts val="0"/>
              </a:spcBef>
              <a:spcAft>
                <a:spcPts val="0"/>
              </a:spcAft>
              <a:defRPr/>
            </a:pPr>
            <a:r>
              <a:rPr lang="tr-TR" b="1" i="1" dirty="0"/>
              <a:t>S/N</a:t>
            </a:r>
            <a:r>
              <a:rPr lang="tr-TR" b="1" i="1" baseline="-25000" dirty="0"/>
              <a:t>SB</a:t>
            </a:r>
            <a:endParaRPr lang="tr-TR" dirty="0"/>
          </a:p>
        </p:txBody>
      </p:sp>
      <p:pic>
        <p:nvPicPr>
          <p:cNvPr id="33799" name="Picture 5"/>
          <p:cNvPicPr>
            <a:picLocks noGrp="1" noChangeAspect="1" noChangeArrowheads="1"/>
          </p:cNvPicPr>
          <p:nvPr>
            <p:ph idx="1"/>
          </p:nvPr>
        </p:nvPicPr>
        <p:blipFill>
          <a:blip r:embed="rId5"/>
          <a:srcRect/>
          <a:stretch>
            <a:fillRect/>
          </a:stretch>
        </p:blipFill>
        <p:spPr>
          <a:xfrm>
            <a:off x="228600" y="1371600"/>
            <a:ext cx="8686800" cy="5181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3851275" y="6492875"/>
            <a:ext cx="1828800" cy="365125"/>
          </a:xfrm>
        </p:spPr>
        <p:txBody>
          <a:bodyPr/>
          <a:lstStyle/>
          <a:p>
            <a:pPr algn="ctr">
              <a:defRPr/>
            </a:pPr>
            <a:fld id="{561EA6CA-C87E-4FD2-B1E5-B505625F1936}" type="slidenum">
              <a:rPr lang="tr-TR"/>
              <a:pPr algn="ctr">
                <a:defRPr/>
              </a:pPr>
              <a:t>19</a:t>
            </a:fld>
            <a:endParaRPr lang="tr-TR" dirty="0"/>
          </a:p>
        </p:txBody>
      </p:sp>
      <p:sp>
        <p:nvSpPr>
          <p:cNvPr id="5" name="Dikdörtgen 4"/>
          <p:cNvSpPr/>
          <p:nvPr/>
        </p:nvSpPr>
        <p:spPr>
          <a:xfrm>
            <a:off x="1905000" y="381000"/>
            <a:ext cx="5791200" cy="1015663"/>
          </a:xfrm>
          <a:prstGeom prst="rect">
            <a:avLst/>
          </a:prstGeom>
        </p:spPr>
        <p:style>
          <a:lnRef idx="1">
            <a:schemeClr val="accent1"/>
          </a:lnRef>
          <a:fillRef idx="2">
            <a:schemeClr val="accent1"/>
          </a:fillRef>
          <a:effectRef idx="1">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THE AVERAGE ANSWER SHEET (</a:t>
            </a:r>
            <a:r>
              <a:rPr lang="tr-TR"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Ra</a:t>
            </a:r>
            <a:r>
              <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a:t>
            </a:r>
            <a:endPar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4819" name="Picture 5"/>
          <p:cNvPicPr>
            <a:picLocks noChangeAspect="1" noChangeArrowheads="1"/>
          </p:cNvPicPr>
          <p:nvPr/>
        </p:nvPicPr>
        <p:blipFill>
          <a:blip r:embed="rId3"/>
          <a:srcRect/>
          <a:stretch>
            <a:fillRect/>
          </a:stretch>
        </p:blipFill>
        <p:spPr bwMode="auto">
          <a:xfrm>
            <a:off x="1828800" y="1676400"/>
            <a:ext cx="60198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75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87362"/>
          </a:xfrm>
        </p:spPr>
        <p:txBody>
          <a:bodyPr rtlCol="0">
            <a:normAutofit fontScale="90000"/>
          </a:bodyPr>
          <a:lstStyle/>
          <a:p>
            <a:pPr eaLnBrk="1" fontAlgn="auto" hangingPunct="1">
              <a:spcAft>
                <a:spcPts val="0"/>
              </a:spcAft>
              <a:defRPr/>
            </a:pP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THE AVERAGE ANSWER SHEET  </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dirty="0"/>
          </a:p>
        </p:txBody>
      </p:sp>
      <p:sp>
        <p:nvSpPr>
          <p:cNvPr id="7" name="Dikdörtgen 4"/>
          <p:cNvSpPr/>
          <p:nvPr/>
        </p:nvSpPr>
        <p:spPr>
          <a:xfrm>
            <a:off x="914400" y="304800"/>
            <a:ext cx="7620000" cy="553998"/>
          </a:xfrm>
          <a:prstGeom prst="rect">
            <a:avLst/>
          </a:prstGeom>
        </p:spPr>
        <p:style>
          <a:lnRef idx="1">
            <a:schemeClr val="accent1"/>
          </a:lnRef>
          <a:fillRef idx="2">
            <a:schemeClr val="accent1"/>
          </a:fillRef>
          <a:effectRef idx="1">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THE AVERAGE ANSWER SHEET (</a:t>
            </a:r>
            <a:r>
              <a:rPr lang="tr-TR" sz="3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Fx</a:t>
            </a:r>
            <a:r>
              <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a:t>
            </a:r>
            <a:endPar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6867" name="Picture 6"/>
          <p:cNvPicPr>
            <a:picLocks noChangeAspect="1" noChangeArrowheads="1"/>
          </p:cNvPicPr>
          <p:nvPr/>
        </p:nvPicPr>
        <p:blipFill>
          <a:blip r:embed="rId2"/>
          <a:srcRect/>
          <a:stretch>
            <a:fillRect/>
          </a:stretch>
        </p:blipFill>
        <p:spPr bwMode="auto">
          <a:xfrm>
            <a:off x="1400175" y="1495425"/>
            <a:ext cx="634365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6"/>
          <p:cNvSpPr>
            <a:spLocks noChangeArrowheads="1"/>
          </p:cNvSpPr>
          <p:nvPr/>
        </p:nvSpPr>
        <p:spPr bwMode="auto">
          <a:xfrm>
            <a:off x="0" y="457200"/>
            <a:ext cx="9144000" cy="0"/>
          </a:xfrm>
          <a:prstGeom prst="rect">
            <a:avLst/>
          </a:prstGeom>
          <a:noFill/>
          <a:ln w="9525">
            <a:noFill/>
            <a:miter lim="800000"/>
            <a:headEnd/>
            <a:tailEnd/>
          </a:ln>
        </p:spPr>
        <p:txBody>
          <a:bodyPr anchor="ctr">
            <a:spAutoFit/>
          </a:bodyPr>
          <a:lstStyle/>
          <a:p>
            <a:endParaRPr lang="tr-TR">
              <a:latin typeface="Calibri" pitchFamily="34" charset="0"/>
            </a:endParaRPr>
          </a:p>
        </p:txBody>
      </p:sp>
      <p:sp>
        <p:nvSpPr>
          <p:cNvPr id="9" name="Slayt Numarası Yer Tutucusu 8"/>
          <p:cNvSpPr txBox="1">
            <a:spLocks noGrp="1"/>
          </p:cNvSpPr>
          <p:nvPr/>
        </p:nvSpPr>
        <p:spPr>
          <a:xfrm>
            <a:off x="3851275" y="6492875"/>
            <a:ext cx="1828800" cy="365125"/>
          </a:xfrm>
          <a:prstGeom prst="rect">
            <a:avLst/>
          </a:prstGeom>
          <a:noFill/>
        </p:spPr>
        <p:txBody>
          <a:bodyPr anchor="ctr"/>
          <a:lstStyle/>
          <a:p>
            <a:pPr algn="ctr" fontAlgn="auto">
              <a:spcBef>
                <a:spcPts val="0"/>
              </a:spcBef>
              <a:spcAft>
                <a:spcPts val="0"/>
              </a:spcAft>
              <a:defRPr/>
            </a:pPr>
            <a:fld id="{8DD6FDC7-A53B-4299-B577-A30F8C0C55EC}" type="slidenum">
              <a:rPr lang="tr-TR" sz="1200">
                <a:solidFill>
                  <a:schemeClr val="tx1">
                    <a:tint val="75000"/>
                  </a:schemeClr>
                </a:solidFill>
                <a:latin typeface="+mn-lt"/>
                <a:cs typeface="+mn-cs"/>
              </a:rPr>
              <a:pPr algn="ctr" fontAlgn="auto">
                <a:spcBef>
                  <a:spcPts val="0"/>
                </a:spcBef>
                <a:spcAft>
                  <a:spcPts val="0"/>
                </a:spcAft>
                <a:defRPr/>
              </a:pPr>
              <a:t>21</a:t>
            </a:fld>
            <a:endParaRPr lang="tr-TR" sz="1200" dirty="0">
              <a:solidFill>
                <a:schemeClr val="tx1">
                  <a:tint val="75000"/>
                </a:schemeClr>
              </a:solidFill>
              <a:latin typeface="+mn-lt"/>
              <a:cs typeface="+mn-cs"/>
            </a:endParaRPr>
          </a:p>
        </p:txBody>
      </p:sp>
      <p:graphicFrame>
        <p:nvGraphicFramePr>
          <p:cNvPr id="2" name="Tablo 1"/>
          <p:cNvGraphicFramePr>
            <a:graphicFrameLocks noGrp="1"/>
          </p:cNvGraphicFramePr>
          <p:nvPr/>
        </p:nvGraphicFramePr>
        <p:xfrm>
          <a:off x="612775" y="1198563"/>
          <a:ext cx="7704857" cy="2261038"/>
        </p:xfrm>
        <a:graphic>
          <a:graphicData uri="http://schemas.openxmlformats.org/drawingml/2006/table">
            <a:tbl>
              <a:tblPr firstRow="1" firstCol="1" lastRow="1" lastCol="1" bandRow="1" bandCol="1">
                <a:tableStyleId>{5C22544A-7EE6-4342-B048-85BDC9FD1C3A}</a:tableStyleId>
              </a:tblPr>
              <a:tblGrid>
                <a:gridCol w="1897571"/>
                <a:gridCol w="1249350"/>
                <a:gridCol w="1249350"/>
                <a:gridCol w="853559"/>
                <a:gridCol w="834257"/>
                <a:gridCol w="842279"/>
                <a:gridCol w="778491"/>
              </a:tblGrid>
              <a:tr h="457200">
                <a:tc>
                  <a:txBody>
                    <a:bodyPr/>
                    <a:lstStyle/>
                    <a:p>
                      <a:pPr algn="ctr">
                        <a:spcAft>
                          <a:spcPts val="0"/>
                        </a:spcAft>
                      </a:pPr>
                      <a:r>
                        <a:rPr lang="sl-SI" sz="1600" b="1" dirty="0" smtClean="0">
                          <a:solidFill>
                            <a:schemeClr val="tx1"/>
                          </a:solidFill>
                          <a:latin typeface="Times New Roman"/>
                          <a:ea typeface="Calibri"/>
                          <a:cs typeface="Times New Roman"/>
                        </a:rPr>
                        <a:t>Taguchi Optimiza</a:t>
                      </a:r>
                      <a:r>
                        <a:rPr lang="tr-TR" sz="1600" b="1" dirty="0" err="1" smtClean="0">
                          <a:solidFill>
                            <a:schemeClr val="tx1"/>
                          </a:solidFill>
                          <a:latin typeface="Times New Roman"/>
                          <a:ea typeface="Calibri"/>
                          <a:cs typeface="Times New Roman"/>
                        </a:rPr>
                        <a:t>tion</a:t>
                      </a:r>
                      <a:endParaRPr lang="tr-TR" sz="1600" b="1" dirty="0">
                        <a:solidFill>
                          <a:schemeClr val="tx1"/>
                        </a:solidFill>
                        <a:latin typeface="Times New Roman"/>
                        <a:ea typeface="Calibri"/>
                        <a:cs typeface="Times New Roman"/>
                      </a:endParaRPr>
                    </a:p>
                  </a:txBody>
                  <a:tcPr marL="36195" marR="36195" marT="0" marB="0" anchor="ctr">
                    <a:cell3D prstMaterial="dkEdge">
                      <a:bevel w="25400" h="25400" prst="angle"/>
                      <a:lightRig rig="flood" dir="t"/>
                    </a:cell3D>
                    <a:solidFill>
                      <a:srgbClr val="00FF00"/>
                    </a:solidFill>
                  </a:tcPr>
                </a:tc>
                <a:tc gridSpan="3">
                  <a:txBody>
                    <a:bodyPr/>
                    <a:lstStyle/>
                    <a:p>
                      <a:pPr algn="ctr">
                        <a:spcAft>
                          <a:spcPts val="0"/>
                        </a:spcAft>
                      </a:pPr>
                      <a:r>
                        <a:rPr lang="tr-TR" sz="1600" b="1" dirty="0" smtClean="0">
                          <a:solidFill>
                            <a:schemeClr val="tx1"/>
                          </a:solidFill>
                          <a:latin typeface="Times New Roman"/>
                          <a:ea typeface="Calibri"/>
                          <a:cs typeface="Times New Roman"/>
                        </a:rPr>
                        <a:t>Predict</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gridSpan="3">
                  <a:txBody>
                    <a:bodyPr/>
                    <a:lstStyle/>
                    <a:p>
                      <a:pPr algn="ctr">
                        <a:spcAft>
                          <a:spcPts val="0"/>
                        </a:spcAft>
                      </a:pPr>
                      <a:r>
                        <a:rPr lang="tr-TR" sz="1600" b="1" dirty="0" smtClean="0">
                          <a:solidFill>
                            <a:schemeClr val="tx1"/>
                          </a:solidFill>
                          <a:latin typeface="Times New Roman"/>
                          <a:ea typeface="Calibri"/>
                          <a:cs typeface="Times New Roman"/>
                        </a:rPr>
                        <a:t>Correction </a:t>
                      </a:r>
                      <a:r>
                        <a:rPr lang="tr-TR" sz="1600" b="1" dirty="0" err="1" smtClean="0">
                          <a:solidFill>
                            <a:schemeClr val="tx1"/>
                          </a:solidFill>
                          <a:latin typeface="Times New Roman"/>
                          <a:ea typeface="Calibri"/>
                          <a:cs typeface="Times New Roman"/>
                        </a:rPr>
                        <a:t>experiment</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r>
              <a:tr h="381000">
                <a:tc>
                  <a:txBody>
                    <a:bodyPr/>
                    <a:lstStyle/>
                    <a:p>
                      <a:pPr algn="ctr">
                        <a:spcAft>
                          <a:spcPts val="0"/>
                        </a:spcAft>
                      </a:pPr>
                      <a:r>
                        <a:rPr lang="tr-TR" sz="1600" b="1" dirty="0" err="1" smtClean="0">
                          <a:solidFill>
                            <a:schemeClr val="tx1"/>
                          </a:solidFill>
                          <a:latin typeface="Times New Roman"/>
                          <a:ea typeface="Calibri"/>
                          <a:cs typeface="Times New Roman"/>
                        </a:rPr>
                        <a:t>Level</a:t>
                      </a:r>
                      <a:endParaRPr lang="tr-TR" sz="1600" b="1" dirty="0">
                        <a:solidFill>
                          <a:schemeClr val="tx1"/>
                        </a:solidFill>
                        <a:latin typeface="Times New Roman"/>
                        <a:ea typeface="Calibri"/>
                        <a:cs typeface="Times New Roman"/>
                      </a:endParaRPr>
                    </a:p>
                  </a:txBody>
                  <a:tcPr marL="36195" marR="36195" marT="0" marB="0" anchor="ctr">
                    <a:cell3D prstMaterial="dkEdge">
                      <a:bevel w="25400" h="25400" prst="angle"/>
                      <a:lightRig rig="flood" dir="t"/>
                    </a:cell3D>
                    <a:solidFill>
                      <a:srgbClr val="00FF00"/>
                    </a:solidFill>
                  </a:tcPr>
                </a:tc>
                <a:tc gridSpan="3">
                  <a:txBody>
                    <a:bodyPr/>
                    <a:lstStyle/>
                    <a:p>
                      <a:pPr algn="ctr">
                        <a:spcAft>
                          <a:spcPts val="0"/>
                        </a:spcAft>
                      </a:pPr>
                      <a:r>
                        <a:rPr lang="sl-SI" sz="1600" b="1" dirty="0" smtClean="0">
                          <a:solidFill>
                            <a:schemeClr val="tx1"/>
                          </a:solidFill>
                          <a:latin typeface="Times New Roman"/>
                          <a:ea typeface="Calibri"/>
                          <a:cs typeface="Times New Roman"/>
                        </a:rPr>
                        <a:t>A</a:t>
                      </a:r>
                      <a:r>
                        <a:rPr lang="tr-TR" sz="1600" b="1" dirty="0" smtClean="0">
                          <a:solidFill>
                            <a:schemeClr val="tx1"/>
                          </a:solidFill>
                          <a:latin typeface="Times New Roman"/>
                          <a:ea typeface="Calibri"/>
                          <a:cs typeface="Times New Roman"/>
                        </a:rPr>
                        <a:t>1</a:t>
                      </a:r>
                      <a:r>
                        <a:rPr lang="sl-SI" sz="1600" b="1" dirty="0" smtClean="0">
                          <a:solidFill>
                            <a:schemeClr val="tx1"/>
                          </a:solidFill>
                          <a:latin typeface="Times New Roman"/>
                          <a:ea typeface="Calibri"/>
                          <a:cs typeface="Times New Roman"/>
                        </a:rPr>
                        <a:t>B</a:t>
                      </a:r>
                      <a:r>
                        <a:rPr lang="tr-TR" sz="1600" b="1" dirty="0" smtClean="0">
                          <a:solidFill>
                            <a:schemeClr val="tx1"/>
                          </a:solidFill>
                          <a:latin typeface="Times New Roman"/>
                          <a:ea typeface="Calibri"/>
                          <a:cs typeface="Times New Roman"/>
                        </a:rPr>
                        <a:t>3</a:t>
                      </a:r>
                      <a:r>
                        <a:rPr lang="sl-SI" sz="1600" b="1" dirty="0" smtClean="0">
                          <a:solidFill>
                            <a:schemeClr val="tx1"/>
                          </a:solidFill>
                          <a:latin typeface="Times New Roman"/>
                          <a:ea typeface="Calibri"/>
                          <a:cs typeface="Times New Roman"/>
                        </a:rPr>
                        <a:t>C</a:t>
                      </a:r>
                      <a:r>
                        <a:rPr lang="tr-TR" sz="1600" b="1" dirty="0" smtClean="0">
                          <a:solidFill>
                            <a:schemeClr val="tx1"/>
                          </a:solidFill>
                          <a:latin typeface="Times New Roman"/>
                          <a:ea typeface="Calibri"/>
                          <a:cs typeface="Times New Roman"/>
                        </a:rPr>
                        <a:t>2</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gridSpan="3">
                  <a:txBody>
                    <a:bodyPr/>
                    <a:lstStyle/>
                    <a:p>
                      <a:pPr algn="ctr">
                        <a:spcAft>
                          <a:spcPts val="0"/>
                        </a:spcAft>
                      </a:pPr>
                      <a:r>
                        <a:rPr lang="sl-SI" sz="1600" b="1" dirty="0" smtClean="0">
                          <a:solidFill>
                            <a:schemeClr val="tx1"/>
                          </a:solidFill>
                          <a:latin typeface="Times New Roman"/>
                          <a:ea typeface="Calibri"/>
                          <a:cs typeface="Times New Roman"/>
                        </a:rPr>
                        <a:t>A</a:t>
                      </a:r>
                      <a:r>
                        <a:rPr lang="tr-TR" sz="1600" b="1" dirty="0" smtClean="0">
                          <a:solidFill>
                            <a:schemeClr val="tx1"/>
                          </a:solidFill>
                          <a:latin typeface="Times New Roman"/>
                          <a:ea typeface="Calibri"/>
                          <a:cs typeface="Times New Roman"/>
                        </a:rPr>
                        <a:t>1</a:t>
                      </a:r>
                      <a:r>
                        <a:rPr lang="sl-SI" sz="1600" b="1" dirty="0" smtClean="0">
                          <a:solidFill>
                            <a:schemeClr val="tx1"/>
                          </a:solidFill>
                          <a:latin typeface="Times New Roman"/>
                          <a:ea typeface="Calibri"/>
                          <a:cs typeface="Times New Roman"/>
                        </a:rPr>
                        <a:t>B</a:t>
                      </a:r>
                      <a:r>
                        <a:rPr lang="tr-TR" sz="1600" b="1" dirty="0" smtClean="0">
                          <a:solidFill>
                            <a:schemeClr val="tx1"/>
                          </a:solidFill>
                          <a:latin typeface="Times New Roman"/>
                          <a:ea typeface="Calibri"/>
                          <a:cs typeface="Times New Roman"/>
                        </a:rPr>
                        <a:t>3</a:t>
                      </a:r>
                      <a:r>
                        <a:rPr lang="sl-SI" sz="1600" b="1" dirty="0" smtClean="0">
                          <a:solidFill>
                            <a:schemeClr val="tx1"/>
                          </a:solidFill>
                          <a:latin typeface="Times New Roman"/>
                          <a:ea typeface="Calibri"/>
                          <a:cs typeface="Times New Roman"/>
                        </a:rPr>
                        <a:t>C</a:t>
                      </a:r>
                      <a:r>
                        <a:rPr lang="tr-TR" sz="1600" b="1" dirty="0" smtClean="0">
                          <a:solidFill>
                            <a:schemeClr val="tx1"/>
                          </a:solidFill>
                          <a:latin typeface="Times New Roman"/>
                          <a:ea typeface="Calibri"/>
                          <a:cs typeface="Times New Roman"/>
                        </a:rPr>
                        <a:t>2</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r>
              <a:tr h="457200">
                <a:tc>
                  <a:txBody>
                    <a:bodyPr/>
                    <a:lstStyle/>
                    <a:p>
                      <a:pPr algn="ctr">
                        <a:spcAft>
                          <a:spcPts val="0"/>
                        </a:spcAft>
                      </a:pPr>
                      <a:r>
                        <a:rPr lang="tr-TR" sz="1600" b="1" dirty="0" err="1" smtClean="0">
                          <a:solidFill>
                            <a:schemeClr val="tx1"/>
                          </a:solidFill>
                          <a:latin typeface="Times New Roman"/>
                          <a:ea typeface="Calibri"/>
                          <a:cs typeface="Times New Roman"/>
                        </a:rPr>
                        <a:t>Cutting</a:t>
                      </a:r>
                      <a:r>
                        <a:rPr lang="tr-TR" sz="1600" b="1" baseline="0" dirty="0" smtClean="0">
                          <a:solidFill>
                            <a:schemeClr val="tx1"/>
                          </a:solidFill>
                          <a:latin typeface="Times New Roman"/>
                          <a:ea typeface="Calibri"/>
                          <a:cs typeface="Times New Roman"/>
                        </a:rPr>
                        <a:t> </a:t>
                      </a:r>
                      <a:r>
                        <a:rPr lang="tr-TR" sz="1600" b="1" baseline="0" dirty="0" err="1" smtClean="0">
                          <a:solidFill>
                            <a:schemeClr val="tx1"/>
                          </a:solidFill>
                          <a:latin typeface="Times New Roman"/>
                          <a:ea typeface="Calibri"/>
                          <a:cs typeface="Times New Roman"/>
                        </a:rPr>
                        <a:t>conditions</a:t>
                      </a:r>
                      <a:endParaRPr lang="tr-TR" sz="1600" b="1" dirty="0">
                        <a:solidFill>
                          <a:schemeClr val="tx1"/>
                        </a:solidFill>
                        <a:latin typeface="Times New Roman"/>
                        <a:ea typeface="Calibri"/>
                        <a:cs typeface="Times New Roman"/>
                      </a:endParaRPr>
                    </a:p>
                  </a:txBody>
                  <a:tcPr marL="36195" marR="36195" marT="0" marB="0" anchor="ctr">
                    <a:cell3D prstMaterial="dkEdge">
                      <a:bevel w="25400" h="25400" prst="angle"/>
                      <a:lightRig rig="flood" dir="t"/>
                    </a:cell3D>
                    <a:solidFill>
                      <a:srgbClr val="00FF00"/>
                    </a:solidFill>
                  </a:tcPr>
                </a:tc>
                <a:tc>
                  <a:txBody>
                    <a:bodyPr/>
                    <a:lstStyle/>
                    <a:p>
                      <a:pPr algn="ctr">
                        <a:spcAft>
                          <a:spcPts val="0"/>
                        </a:spcAft>
                      </a:pPr>
                      <a:r>
                        <a:rPr lang="sl-SI" sz="1600" b="1" dirty="0" smtClean="0">
                          <a:solidFill>
                            <a:schemeClr val="tx1"/>
                          </a:solidFill>
                          <a:latin typeface="Times New Roman"/>
                          <a:ea typeface="Calibri"/>
                          <a:cs typeface="Times New Roman"/>
                        </a:rPr>
                        <a:t>0,1</a:t>
                      </a:r>
                      <a:r>
                        <a:rPr lang="tr-TR" sz="1600" b="1" dirty="0" smtClean="0">
                          <a:solidFill>
                            <a:schemeClr val="tx1"/>
                          </a:solidFill>
                          <a:latin typeface="Times New Roman"/>
                          <a:ea typeface="Calibri"/>
                          <a:cs typeface="Times New Roman"/>
                        </a:rPr>
                        <a:t>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a:txBody>
                    <a:bodyPr/>
                    <a:lstStyle/>
                    <a:p>
                      <a:pPr algn="ctr">
                        <a:spcAft>
                          <a:spcPts val="0"/>
                        </a:spcAft>
                      </a:pPr>
                      <a:r>
                        <a:rPr lang="tr-TR" sz="1600" b="1" dirty="0" smtClean="0">
                          <a:solidFill>
                            <a:schemeClr val="tx1"/>
                          </a:solidFill>
                          <a:latin typeface="Times New Roman"/>
                          <a:ea typeface="Calibri"/>
                          <a:cs typeface="Times New Roman"/>
                        </a:rPr>
                        <a:t>100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a:txBody>
                    <a:bodyPr/>
                    <a:lstStyle/>
                    <a:p>
                      <a:pPr algn="ctr">
                        <a:spcAft>
                          <a:spcPts val="0"/>
                        </a:spcAft>
                      </a:pPr>
                      <a:r>
                        <a:rPr lang="sl-SI" sz="1600" b="1" dirty="0" smtClean="0">
                          <a:solidFill>
                            <a:schemeClr val="tx1"/>
                          </a:solidFill>
                          <a:latin typeface="Times New Roman"/>
                          <a:ea typeface="Calibri"/>
                          <a:cs typeface="Times New Roman"/>
                        </a:rPr>
                        <a:t>K</a:t>
                      </a:r>
                      <a:r>
                        <a:rPr lang="tr-TR" sz="1600" b="1" dirty="0" smtClean="0">
                          <a:solidFill>
                            <a:schemeClr val="tx1"/>
                          </a:solidFill>
                          <a:latin typeface="Times New Roman"/>
                          <a:ea typeface="Calibri"/>
                          <a:cs typeface="Times New Roman"/>
                        </a:rPr>
                        <a:t>T</a:t>
                      </a:r>
                      <a:r>
                        <a:rPr lang="sl-SI" sz="1600" b="1" dirty="0" smtClean="0">
                          <a:solidFill>
                            <a:schemeClr val="tx1"/>
                          </a:solidFill>
                          <a:latin typeface="Times New Roman"/>
                          <a:ea typeface="Calibri"/>
                          <a:cs typeface="Times New Roman"/>
                        </a:rPr>
                        <a:t>31</a:t>
                      </a:r>
                      <a:r>
                        <a:rPr lang="tr-TR" sz="1600" b="1" dirty="0" smtClean="0">
                          <a:solidFill>
                            <a:schemeClr val="tx1"/>
                          </a:solidFill>
                          <a:latin typeface="Times New Roman"/>
                          <a:ea typeface="Calibri"/>
                          <a:cs typeface="Times New Roman"/>
                        </a:rPr>
                        <a:t>5</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a:txBody>
                    <a:bodyPr/>
                    <a:lstStyle/>
                    <a:p>
                      <a:pPr algn="ctr">
                        <a:spcAft>
                          <a:spcPts val="0"/>
                        </a:spcAft>
                      </a:pPr>
                      <a:r>
                        <a:rPr lang="sl-SI" sz="1600" b="1" dirty="0" smtClean="0">
                          <a:solidFill>
                            <a:schemeClr val="tx1"/>
                          </a:solidFill>
                          <a:latin typeface="Times New Roman"/>
                          <a:ea typeface="Calibri"/>
                          <a:cs typeface="Times New Roman"/>
                        </a:rPr>
                        <a:t>0,1</a:t>
                      </a:r>
                      <a:r>
                        <a:rPr lang="tr-TR" sz="1600" b="1" dirty="0" smtClean="0">
                          <a:solidFill>
                            <a:schemeClr val="tx1"/>
                          </a:solidFill>
                          <a:latin typeface="Times New Roman"/>
                          <a:ea typeface="Calibri"/>
                          <a:cs typeface="Times New Roman"/>
                        </a:rPr>
                        <a:t>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a:txBody>
                    <a:bodyPr/>
                    <a:lstStyle/>
                    <a:p>
                      <a:pPr algn="ctr">
                        <a:spcAft>
                          <a:spcPts val="0"/>
                        </a:spcAft>
                      </a:pPr>
                      <a:r>
                        <a:rPr lang="tr-TR" sz="1600" b="1" dirty="0" smtClean="0">
                          <a:solidFill>
                            <a:schemeClr val="tx1"/>
                          </a:solidFill>
                          <a:latin typeface="Times New Roman"/>
                          <a:ea typeface="Calibri"/>
                          <a:cs typeface="Times New Roman"/>
                        </a:rPr>
                        <a:t>100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a:txBody>
                    <a:bodyPr/>
                    <a:lstStyle/>
                    <a:p>
                      <a:pPr algn="ctr">
                        <a:spcAft>
                          <a:spcPts val="0"/>
                        </a:spcAft>
                      </a:pPr>
                      <a:r>
                        <a:rPr lang="sl-SI" sz="1600" b="1" dirty="0" smtClean="0">
                          <a:solidFill>
                            <a:schemeClr val="tx1"/>
                          </a:solidFill>
                          <a:latin typeface="Times New Roman"/>
                          <a:ea typeface="Calibri"/>
                          <a:cs typeface="Times New Roman"/>
                        </a:rPr>
                        <a:t>K</a:t>
                      </a:r>
                      <a:r>
                        <a:rPr lang="tr-TR" sz="1600" b="1" dirty="0" smtClean="0">
                          <a:solidFill>
                            <a:schemeClr val="tx1"/>
                          </a:solidFill>
                          <a:latin typeface="Times New Roman"/>
                          <a:ea typeface="Calibri"/>
                          <a:cs typeface="Times New Roman"/>
                        </a:rPr>
                        <a:t>T315</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r>
              <a:tr h="381000">
                <a:tc>
                  <a:txBody>
                    <a:bodyPr/>
                    <a:lstStyle/>
                    <a:p>
                      <a:pPr algn="ctr">
                        <a:spcAft>
                          <a:spcPts val="0"/>
                        </a:spcAft>
                      </a:pPr>
                      <a:r>
                        <a:rPr lang="tr-TR" sz="1600" b="1" dirty="0" err="1" smtClean="0">
                          <a:solidFill>
                            <a:schemeClr val="tx1"/>
                          </a:solidFill>
                          <a:latin typeface="Times New Roman"/>
                          <a:ea typeface="Calibri"/>
                          <a:cs typeface="Times New Roman"/>
                        </a:rPr>
                        <a:t>Surfage</a:t>
                      </a:r>
                      <a:r>
                        <a:rPr lang="tr-TR" sz="1600" b="1" dirty="0" smtClean="0">
                          <a:solidFill>
                            <a:schemeClr val="tx1"/>
                          </a:solidFill>
                          <a:latin typeface="Times New Roman"/>
                          <a:ea typeface="Calibri"/>
                          <a:cs typeface="Times New Roman"/>
                        </a:rPr>
                        <a:t> </a:t>
                      </a:r>
                      <a:r>
                        <a:rPr lang="tr-TR" sz="1600" b="1" dirty="0" err="1" smtClean="0">
                          <a:solidFill>
                            <a:schemeClr val="tx1"/>
                          </a:solidFill>
                          <a:latin typeface="Times New Roman"/>
                          <a:ea typeface="Calibri"/>
                          <a:cs typeface="Times New Roman"/>
                        </a:rPr>
                        <a:t>roughness</a:t>
                      </a:r>
                      <a:r>
                        <a:rPr lang="tr-TR" sz="1600" b="1" dirty="0" smtClean="0">
                          <a:solidFill>
                            <a:schemeClr val="tx1"/>
                          </a:solidFill>
                          <a:latin typeface="Times New Roman"/>
                          <a:ea typeface="Calibri"/>
                          <a:cs typeface="Times New Roman"/>
                        </a:rPr>
                        <a:t> (</a:t>
                      </a:r>
                      <a:r>
                        <a:rPr lang="tr-TR" sz="1600" b="1" dirty="0" err="1" smtClean="0">
                          <a:solidFill>
                            <a:schemeClr val="tx1"/>
                          </a:solidFill>
                          <a:latin typeface="Times New Roman"/>
                          <a:ea typeface="Calibri"/>
                          <a:cs typeface="Times New Roman"/>
                        </a:rPr>
                        <a:t>Ra</a:t>
                      </a:r>
                      <a:r>
                        <a:rPr lang="tr-TR" sz="1600" b="1" dirty="0" smtClean="0">
                          <a:solidFill>
                            <a:schemeClr val="tx1"/>
                          </a:solidFill>
                          <a:latin typeface="Times New Roman"/>
                          <a:ea typeface="Calibri"/>
                          <a:cs typeface="Times New Roman"/>
                        </a:rPr>
                        <a:t>)</a:t>
                      </a:r>
                      <a:endParaRPr lang="tr-TR" sz="1600" b="1" dirty="0">
                        <a:solidFill>
                          <a:schemeClr val="tx1"/>
                        </a:solidFill>
                        <a:latin typeface="Times New Roman"/>
                        <a:ea typeface="Calibri"/>
                        <a:cs typeface="Times New Roman"/>
                      </a:endParaRPr>
                    </a:p>
                  </a:txBody>
                  <a:tcPr marL="17780" marR="17780" marT="0" marB="0" anchor="b">
                    <a:cell3D prstMaterial="dkEdge">
                      <a:bevel w="25400" h="25400" prst="angle"/>
                      <a:lightRig rig="flood" dir="t"/>
                    </a:cell3D>
                  </a:tcPr>
                </a:tc>
                <a:tc gridSpan="3">
                  <a:txBody>
                    <a:bodyPr/>
                    <a:lstStyle/>
                    <a:p>
                      <a:pPr algn="ctr">
                        <a:spcAft>
                          <a:spcPts val="0"/>
                        </a:spcAft>
                      </a:pPr>
                      <a:r>
                        <a:rPr lang="sl-SI" sz="1600" b="1" dirty="0" smtClean="0">
                          <a:solidFill>
                            <a:schemeClr val="tx1"/>
                          </a:solidFill>
                          <a:latin typeface="Times New Roman"/>
                          <a:ea typeface="Calibri"/>
                          <a:cs typeface="Times New Roman"/>
                        </a:rPr>
                        <a:t>780,389</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gridSpan="3">
                  <a:txBody>
                    <a:bodyPr/>
                    <a:lstStyle/>
                    <a:p>
                      <a:pPr algn="ctr">
                        <a:spcAft>
                          <a:spcPts val="0"/>
                        </a:spcAft>
                      </a:pPr>
                      <a:r>
                        <a:rPr lang="sl-SI" sz="1600" b="1" dirty="0">
                          <a:solidFill>
                            <a:schemeClr val="tx1"/>
                          </a:solidFill>
                          <a:latin typeface="Times New Roman"/>
                          <a:ea typeface="Calibri"/>
                          <a:cs typeface="Times New Roman"/>
                        </a:rPr>
                        <a:t>765</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r>
              <a:tr h="447478">
                <a:tc>
                  <a:txBody>
                    <a:bodyPr/>
                    <a:lstStyle/>
                    <a:p>
                      <a:pPr algn="ctr">
                        <a:spcAft>
                          <a:spcPts val="0"/>
                        </a:spcAft>
                      </a:pPr>
                      <a:r>
                        <a:rPr lang="sl-SI" sz="1600" b="1" dirty="0" smtClean="0">
                          <a:solidFill>
                            <a:schemeClr val="tx1"/>
                          </a:solidFill>
                          <a:latin typeface="Times New Roman"/>
                          <a:ea typeface="Calibri"/>
                          <a:cs typeface="Times New Roman"/>
                        </a:rPr>
                        <a:t>S/N </a:t>
                      </a:r>
                      <a:r>
                        <a:rPr lang="tr-TR" sz="1600" b="1" dirty="0" err="1" smtClean="0">
                          <a:solidFill>
                            <a:schemeClr val="tx1"/>
                          </a:solidFill>
                          <a:latin typeface="Times New Roman"/>
                          <a:ea typeface="Calibri"/>
                          <a:cs typeface="Times New Roman"/>
                        </a:rPr>
                        <a:t>ratio</a:t>
                      </a:r>
                      <a:endParaRPr lang="tr-TR" sz="1600" b="1" dirty="0">
                        <a:solidFill>
                          <a:schemeClr val="tx1"/>
                        </a:solidFill>
                        <a:latin typeface="Times New Roman"/>
                        <a:ea typeface="Calibri"/>
                        <a:cs typeface="Times New Roman"/>
                      </a:endParaRPr>
                    </a:p>
                  </a:txBody>
                  <a:tcPr marL="17780" marR="17780" marT="0" marB="0" anchor="b">
                    <a:cell3D prstMaterial="dkEdge">
                      <a:bevel w="25400" h="25400" prst="angle"/>
                      <a:lightRig rig="flood" dir="t"/>
                    </a:cell3D>
                  </a:tcPr>
                </a:tc>
                <a:tc gridSpan="3">
                  <a:txBody>
                    <a:bodyPr/>
                    <a:lstStyle/>
                    <a:p>
                      <a:pPr algn="ctr">
                        <a:spcAft>
                          <a:spcPts val="0"/>
                        </a:spcAft>
                      </a:pPr>
                      <a:r>
                        <a:rPr lang="sl-SI" sz="1600" b="1" dirty="0" smtClean="0">
                          <a:solidFill>
                            <a:schemeClr val="tx1"/>
                          </a:solidFill>
                          <a:latin typeface="Times New Roman"/>
                          <a:ea typeface="Calibri"/>
                          <a:cs typeface="Times New Roman"/>
                        </a:rPr>
                        <a:t>-57.717</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gridSpan="3">
                  <a:txBody>
                    <a:bodyPr/>
                    <a:lstStyle/>
                    <a:p>
                      <a:pPr algn="ctr">
                        <a:spcAft>
                          <a:spcPts val="0"/>
                        </a:spcAft>
                      </a:pPr>
                      <a:r>
                        <a:rPr lang="sl-SI" sz="1600" b="1" dirty="0">
                          <a:solidFill>
                            <a:schemeClr val="tx1"/>
                          </a:solidFill>
                          <a:latin typeface="Times New Roman"/>
                          <a:ea typeface="Calibri"/>
                          <a:cs typeface="Times New Roman"/>
                        </a:rPr>
                        <a:t>-57,673</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r>
            </a:tbl>
          </a:graphicData>
        </a:graphic>
      </p:graphicFrame>
      <p:sp>
        <p:nvSpPr>
          <p:cNvPr id="37892" name="Rectangle 3"/>
          <p:cNvSpPr>
            <a:spLocks noChangeArrowheads="1"/>
          </p:cNvSpPr>
          <p:nvPr/>
        </p:nvSpPr>
        <p:spPr bwMode="auto">
          <a:xfrm>
            <a:off x="1143000" y="3733800"/>
            <a:ext cx="1524000" cy="523875"/>
          </a:xfrm>
          <a:prstGeom prst="rect">
            <a:avLst/>
          </a:prstGeom>
          <a:noFill/>
          <a:ln w="9525">
            <a:noFill/>
            <a:miter lim="800000"/>
            <a:headEnd/>
            <a:tailEnd/>
          </a:ln>
        </p:spPr>
        <p:txBody>
          <a:bodyPr anchor="ctr">
            <a:spAutoFit/>
          </a:bodyPr>
          <a:lstStyle/>
          <a:p>
            <a:r>
              <a:rPr lang="tr-TR" sz="1000"/>
              <a:t>According to Fz</a:t>
            </a:r>
          </a:p>
          <a:p>
            <a:pPr eaLnBrk="0" hangingPunct="0"/>
            <a:endParaRPr lang="tr-TR"/>
          </a:p>
        </p:txBody>
      </p:sp>
      <p:sp>
        <p:nvSpPr>
          <p:cNvPr id="37893" name="Rectangle 5"/>
          <p:cNvSpPr>
            <a:spLocks noChangeArrowheads="1"/>
          </p:cNvSpPr>
          <p:nvPr/>
        </p:nvSpPr>
        <p:spPr bwMode="auto">
          <a:xfrm>
            <a:off x="457200" y="663575"/>
            <a:ext cx="9144000" cy="0"/>
          </a:xfrm>
          <a:prstGeom prst="rect">
            <a:avLst/>
          </a:prstGeom>
          <a:solidFill>
            <a:srgbClr val="FFFFFF"/>
          </a:solidFill>
          <a:ln w="9525">
            <a:noFill/>
            <a:miter lim="800000"/>
            <a:headEnd/>
            <a:tailEnd/>
          </a:ln>
        </p:spPr>
        <p:txBody>
          <a:bodyPr wrap="none" anchor="ctr">
            <a:spAutoFit/>
          </a:bodyPr>
          <a:lstStyle/>
          <a:p>
            <a:endParaRPr lang="tr-TR">
              <a:latin typeface="Calibri" pitchFamily="34" charset="0"/>
            </a:endParaRPr>
          </a:p>
        </p:txBody>
      </p:sp>
      <p:sp>
        <p:nvSpPr>
          <p:cNvPr id="37894" name="Rectangle 6"/>
          <p:cNvSpPr>
            <a:spLocks noChangeArrowheads="1"/>
          </p:cNvSpPr>
          <p:nvPr/>
        </p:nvSpPr>
        <p:spPr bwMode="auto">
          <a:xfrm>
            <a:off x="1295400" y="6303963"/>
            <a:ext cx="1593850" cy="554037"/>
          </a:xfrm>
          <a:prstGeom prst="rect">
            <a:avLst/>
          </a:prstGeom>
          <a:solidFill>
            <a:srgbClr val="FFFFFF"/>
          </a:solidFill>
          <a:ln w="9525">
            <a:noFill/>
            <a:miter lim="800000"/>
            <a:headEnd/>
            <a:tailEnd/>
          </a:ln>
        </p:spPr>
        <p:txBody>
          <a:bodyPr wrap="none" anchor="ctr">
            <a:spAutoFit/>
          </a:bodyPr>
          <a:lstStyle/>
          <a:p>
            <a:r>
              <a:rPr lang="tr-TR" sz="1200"/>
              <a:t>S/N Smaller is better</a:t>
            </a:r>
          </a:p>
          <a:p>
            <a:endParaRPr lang="tr-TR"/>
          </a:p>
        </p:txBody>
      </p:sp>
      <p:sp>
        <p:nvSpPr>
          <p:cNvPr id="37895" name="Text Box 3"/>
          <p:cNvSpPr txBox="1">
            <a:spLocks noChangeArrowheads="1"/>
          </p:cNvSpPr>
          <p:nvPr/>
        </p:nvSpPr>
        <p:spPr bwMode="auto">
          <a:xfrm flipH="1">
            <a:off x="2057400" y="3962400"/>
            <a:ext cx="762000" cy="2286000"/>
          </a:xfrm>
          <a:prstGeom prst="rect">
            <a:avLst/>
          </a:prstGeom>
          <a:solidFill>
            <a:srgbClr val="FFFFFF"/>
          </a:solidFill>
          <a:ln w="9525">
            <a:solidFill>
              <a:srgbClr val="000000"/>
            </a:solidFill>
            <a:miter lim="800000"/>
            <a:headEnd/>
            <a:tailEnd/>
          </a:ln>
        </p:spPr>
        <p:txBody>
          <a:bodyPr/>
          <a:lstStyle/>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r>
              <a:rPr lang="tr-TR" sz="1200">
                <a:solidFill>
                  <a:srgbClr val="FF0000"/>
                </a:solidFill>
                <a:latin typeface="Times New Roman" pitchFamily="18" charset="0"/>
                <a:ea typeface="Calibri" pitchFamily="34" charset="0"/>
                <a:cs typeface="Times New Roman" pitchFamily="18" charset="0"/>
              </a:rPr>
              <a:t>Average S/N ratio</a:t>
            </a:r>
            <a:endParaRPr lang="tr-TR">
              <a:solidFill>
                <a:srgbClr val="FF0000"/>
              </a:solidFill>
              <a:ea typeface="Calibri" pitchFamily="34" charset="0"/>
              <a:cs typeface="Times New Roman" pitchFamily="18" charset="0"/>
            </a:endParaRPr>
          </a:p>
        </p:txBody>
      </p:sp>
      <p:sp>
        <p:nvSpPr>
          <p:cNvPr id="37896" name="10 Dikdörtgen"/>
          <p:cNvSpPr>
            <a:spLocks noChangeArrowheads="1"/>
          </p:cNvSpPr>
          <p:nvPr/>
        </p:nvSpPr>
        <p:spPr bwMode="auto">
          <a:xfrm>
            <a:off x="3048000" y="3733800"/>
            <a:ext cx="3886200" cy="246063"/>
          </a:xfrm>
          <a:prstGeom prst="rect">
            <a:avLst/>
          </a:prstGeom>
          <a:noFill/>
          <a:ln w="9525">
            <a:noFill/>
            <a:miter lim="800000"/>
            <a:headEnd/>
            <a:tailEnd/>
          </a:ln>
        </p:spPr>
        <p:txBody>
          <a:bodyPr>
            <a:spAutoFit/>
          </a:bodyPr>
          <a:lstStyle/>
          <a:p>
            <a:r>
              <a:rPr lang="tr-TR" sz="1000"/>
              <a:t>Feed rate		Cutting speed</a:t>
            </a:r>
          </a:p>
        </p:txBody>
      </p:sp>
      <p:sp>
        <p:nvSpPr>
          <p:cNvPr id="37897" name="11 Dikdörtgen"/>
          <p:cNvSpPr>
            <a:spLocks noChangeArrowheads="1"/>
          </p:cNvSpPr>
          <p:nvPr/>
        </p:nvSpPr>
        <p:spPr bwMode="auto">
          <a:xfrm>
            <a:off x="2971800" y="6248400"/>
            <a:ext cx="828675" cy="246063"/>
          </a:xfrm>
          <a:prstGeom prst="rect">
            <a:avLst/>
          </a:prstGeom>
          <a:noFill/>
          <a:ln w="9525">
            <a:noFill/>
            <a:miter lim="800000"/>
            <a:headEnd/>
            <a:tailEnd/>
          </a:ln>
        </p:spPr>
        <p:txBody>
          <a:bodyPr wrap="none">
            <a:spAutoFit/>
          </a:bodyPr>
          <a:lstStyle/>
          <a:p>
            <a:r>
              <a:rPr lang="tr-TR" sz="1000"/>
              <a:t>Cutting tool</a:t>
            </a:r>
          </a:p>
        </p:txBody>
      </p:sp>
      <p:pic>
        <p:nvPicPr>
          <p:cNvPr id="37898" name="Picture 2"/>
          <p:cNvPicPr>
            <a:picLocks noChangeAspect="1" noChangeArrowheads="1"/>
          </p:cNvPicPr>
          <p:nvPr/>
        </p:nvPicPr>
        <p:blipFill>
          <a:blip r:embed="rId2"/>
          <a:srcRect/>
          <a:stretch>
            <a:fillRect/>
          </a:stretch>
        </p:blipFill>
        <p:spPr bwMode="auto">
          <a:xfrm>
            <a:off x="2819400" y="3962400"/>
            <a:ext cx="3505200" cy="2286000"/>
          </a:xfrm>
          <a:prstGeom prst="rect">
            <a:avLst/>
          </a:prstGeom>
          <a:noFill/>
          <a:ln w="9525">
            <a:noFill/>
            <a:miter lim="800000"/>
            <a:headEnd/>
            <a:tailEnd/>
          </a:ln>
        </p:spPr>
      </p:pic>
      <p:sp>
        <p:nvSpPr>
          <p:cNvPr id="37899" name="Rectangle 21"/>
          <p:cNvSpPr>
            <a:spLocks noChangeArrowheads="1"/>
          </p:cNvSpPr>
          <p:nvPr/>
        </p:nvSpPr>
        <p:spPr bwMode="auto">
          <a:xfrm>
            <a:off x="468313" y="260350"/>
            <a:ext cx="8229600" cy="561975"/>
          </a:xfrm>
          <a:prstGeom prst="rect">
            <a:avLst/>
          </a:prstGeom>
          <a:noFill/>
          <a:ln w="9525">
            <a:noFill/>
            <a:miter lim="800000"/>
            <a:headEnd/>
            <a:tailEnd/>
          </a:ln>
        </p:spPr>
        <p:txBody>
          <a:bodyPr anchor="ctr"/>
          <a:lstStyle/>
          <a:p>
            <a:pPr algn="ctr" eaLnBrk="0" hangingPunct="0"/>
            <a:r>
              <a:rPr lang="tr-TR" sz="4000">
                <a:solidFill>
                  <a:srgbClr val="FF0066"/>
                </a:solidFill>
                <a:latin typeface="Calibri" pitchFamily="34" charset="0"/>
              </a:rPr>
              <a:t>ANOVA ANALYSIS of INCONEL 625(Fz)</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ayt Numarası Yer Tutucusu 8"/>
          <p:cNvSpPr>
            <a:spLocks noGrp="1"/>
          </p:cNvSpPr>
          <p:nvPr>
            <p:ph type="sldNum" sz="quarter" idx="12"/>
          </p:nvPr>
        </p:nvSpPr>
        <p:spPr>
          <a:xfrm>
            <a:off x="3851275" y="6492875"/>
            <a:ext cx="1828800" cy="365125"/>
          </a:xfrm>
        </p:spPr>
        <p:txBody>
          <a:bodyPr/>
          <a:lstStyle/>
          <a:p>
            <a:pPr algn="ctr">
              <a:defRPr/>
            </a:pPr>
            <a:fld id="{9AC58ADE-D4A7-4995-8A21-0186EBF363BD}" type="slidenum">
              <a:rPr lang="tr-TR"/>
              <a:pPr algn="ctr">
                <a:defRPr/>
              </a:pPr>
              <a:t>22</a:t>
            </a:fld>
            <a:endParaRPr lang="tr-TR" dirty="0"/>
          </a:p>
        </p:txBody>
      </p:sp>
      <p:sp>
        <p:nvSpPr>
          <p:cNvPr id="38914" name="Rectangle 5"/>
          <p:cNvSpPr>
            <a:spLocks noChangeArrowheads="1"/>
          </p:cNvSpPr>
          <p:nvPr/>
        </p:nvSpPr>
        <p:spPr bwMode="auto">
          <a:xfrm>
            <a:off x="457200" y="663575"/>
            <a:ext cx="9144000" cy="0"/>
          </a:xfrm>
          <a:prstGeom prst="rect">
            <a:avLst/>
          </a:prstGeom>
          <a:solidFill>
            <a:srgbClr val="FFFFFF"/>
          </a:solidFill>
          <a:ln w="9525">
            <a:noFill/>
            <a:miter lim="800000"/>
            <a:headEnd/>
            <a:tailEnd/>
          </a:ln>
        </p:spPr>
        <p:txBody>
          <a:bodyPr wrap="none" anchor="ctr">
            <a:spAutoFit/>
          </a:bodyPr>
          <a:lstStyle/>
          <a:p>
            <a:endParaRPr lang="tr-TR">
              <a:latin typeface="Calibri" pitchFamily="34" charset="0"/>
            </a:endParaRPr>
          </a:p>
        </p:txBody>
      </p:sp>
      <p:sp>
        <p:nvSpPr>
          <p:cNvPr id="38915" name="Rectangle 6"/>
          <p:cNvSpPr>
            <a:spLocks noChangeArrowheads="1"/>
          </p:cNvSpPr>
          <p:nvPr/>
        </p:nvSpPr>
        <p:spPr bwMode="auto">
          <a:xfrm>
            <a:off x="1295400" y="6305550"/>
            <a:ext cx="184150" cy="549275"/>
          </a:xfrm>
          <a:prstGeom prst="rect">
            <a:avLst/>
          </a:prstGeom>
          <a:solidFill>
            <a:srgbClr val="FFFFFF"/>
          </a:solidFill>
          <a:ln w="9525">
            <a:noFill/>
            <a:miter lim="800000"/>
            <a:headEnd/>
            <a:tailEnd/>
          </a:ln>
        </p:spPr>
        <p:txBody>
          <a:bodyPr wrap="none" anchor="ctr">
            <a:spAutoFit/>
          </a:bodyPr>
          <a:lstStyle/>
          <a:p>
            <a:endParaRPr lang="tr-TR" sz="1200"/>
          </a:p>
          <a:p>
            <a:endParaRPr lang="tr-TR"/>
          </a:p>
        </p:txBody>
      </p:sp>
      <p:sp>
        <p:nvSpPr>
          <p:cNvPr id="38916" name="Text Box 3"/>
          <p:cNvSpPr txBox="1">
            <a:spLocks noChangeArrowheads="1"/>
          </p:cNvSpPr>
          <p:nvPr/>
        </p:nvSpPr>
        <p:spPr bwMode="auto">
          <a:xfrm flipH="1">
            <a:off x="2286000" y="3429000"/>
            <a:ext cx="762000" cy="2582863"/>
          </a:xfrm>
          <a:prstGeom prst="rect">
            <a:avLst/>
          </a:prstGeom>
          <a:solidFill>
            <a:srgbClr val="FFFFFF"/>
          </a:solidFill>
          <a:ln w="9525">
            <a:solidFill>
              <a:srgbClr val="000000"/>
            </a:solidFill>
            <a:miter lim="800000"/>
            <a:headEnd/>
            <a:tailEnd/>
          </a:ln>
        </p:spPr>
        <p:txBody>
          <a:bodyPr/>
          <a:lstStyle/>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r>
              <a:rPr lang="tr-TR" sz="1200">
                <a:solidFill>
                  <a:srgbClr val="FF0000"/>
                </a:solidFill>
                <a:latin typeface="Times New Roman" pitchFamily="18" charset="0"/>
                <a:ea typeface="Calibri" pitchFamily="34" charset="0"/>
                <a:cs typeface="Times New Roman" pitchFamily="18" charset="0"/>
              </a:rPr>
              <a:t>Average S/N ratio</a:t>
            </a:r>
            <a:endParaRPr lang="tr-TR">
              <a:solidFill>
                <a:srgbClr val="FF0000"/>
              </a:solidFill>
              <a:ea typeface="Calibri" pitchFamily="34" charset="0"/>
              <a:cs typeface="Times New Roman" pitchFamily="18" charset="0"/>
            </a:endParaRPr>
          </a:p>
        </p:txBody>
      </p:sp>
      <p:sp>
        <p:nvSpPr>
          <p:cNvPr id="38917" name="Rectangle 4"/>
          <p:cNvSpPr>
            <a:spLocks noChangeArrowheads="1"/>
          </p:cNvSpPr>
          <p:nvPr/>
        </p:nvSpPr>
        <p:spPr bwMode="auto">
          <a:xfrm>
            <a:off x="990600" y="3200400"/>
            <a:ext cx="1120775" cy="246063"/>
          </a:xfrm>
          <a:prstGeom prst="rect">
            <a:avLst/>
          </a:prstGeom>
          <a:noFill/>
          <a:ln w="9525">
            <a:noFill/>
            <a:miter lim="800000"/>
            <a:headEnd/>
            <a:tailEnd/>
          </a:ln>
        </p:spPr>
        <p:txBody>
          <a:bodyPr wrap="none" anchor="ctr">
            <a:spAutoFit/>
          </a:bodyPr>
          <a:lstStyle/>
          <a:p>
            <a:r>
              <a:rPr lang="tr-TR" sz="1000" i="1"/>
              <a:t>According to Ra’</a:t>
            </a:r>
            <a:endParaRPr lang="tr-TR" sz="1000"/>
          </a:p>
        </p:txBody>
      </p:sp>
      <p:sp>
        <p:nvSpPr>
          <p:cNvPr id="38918" name="Rectangle 6"/>
          <p:cNvSpPr>
            <a:spLocks noChangeArrowheads="1"/>
          </p:cNvSpPr>
          <p:nvPr/>
        </p:nvSpPr>
        <p:spPr bwMode="auto">
          <a:xfrm>
            <a:off x="0" y="260350"/>
            <a:ext cx="9144000" cy="366713"/>
          </a:xfrm>
          <a:prstGeom prst="rect">
            <a:avLst/>
          </a:prstGeom>
          <a:noFill/>
          <a:ln w="9525">
            <a:noFill/>
            <a:miter lim="800000"/>
            <a:headEnd/>
            <a:tailEnd/>
          </a:ln>
        </p:spPr>
        <p:txBody>
          <a:bodyPr anchor="ctr">
            <a:spAutoFit/>
          </a:bodyPr>
          <a:lstStyle/>
          <a:p>
            <a:endParaRPr lang="tr-TR">
              <a:latin typeface="Calibri" pitchFamily="34" charset="0"/>
            </a:endParaRPr>
          </a:p>
        </p:txBody>
      </p:sp>
      <p:sp>
        <p:nvSpPr>
          <p:cNvPr id="38919" name="Rectangle 7"/>
          <p:cNvSpPr>
            <a:spLocks noChangeArrowheads="1"/>
          </p:cNvSpPr>
          <p:nvPr/>
        </p:nvSpPr>
        <p:spPr bwMode="auto">
          <a:xfrm>
            <a:off x="1143000" y="6172200"/>
            <a:ext cx="1593850" cy="276225"/>
          </a:xfrm>
          <a:prstGeom prst="rect">
            <a:avLst/>
          </a:prstGeom>
          <a:solidFill>
            <a:srgbClr val="FFFFFF"/>
          </a:solidFill>
          <a:ln w="9525">
            <a:noFill/>
            <a:miter lim="800000"/>
            <a:headEnd/>
            <a:tailEnd/>
          </a:ln>
        </p:spPr>
        <p:txBody>
          <a:bodyPr wrap="none" anchor="ctr">
            <a:spAutoFit/>
          </a:bodyPr>
          <a:lstStyle/>
          <a:p>
            <a:r>
              <a:rPr lang="tr-TR" sz="1200"/>
              <a:t>S/N Smaller is better</a:t>
            </a:r>
          </a:p>
        </p:txBody>
      </p:sp>
      <p:sp>
        <p:nvSpPr>
          <p:cNvPr id="38920" name="8 Dikdörtgen"/>
          <p:cNvSpPr>
            <a:spLocks noChangeArrowheads="1"/>
          </p:cNvSpPr>
          <p:nvPr/>
        </p:nvSpPr>
        <p:spPr bwMode="auto">
          <a:xfrm>
            <a:off x="2819400" y="3200400"/>
            <a:ext cx="4267200" cy="246063"/>
          </a:xfrm>
          <a:prstGeom prst="rect">
            <a:avLst/>
          </a:prstGeom>
          <a:noFill/>
          <a:ln w="9525">
            <a:noFill/>
            <a:miter lim="800000"/>
            <a:headEnd/>
            <a:tailEnd/>
          </a:ln>
        </p:spPr>
        <p:txBody>
          <a:bodyPr>
            <a:spAutoFit/>
          </a:bodyPr>
          <a:lstStyle/>
          <a:p>
            <a:r>
              <a:rPr lang="tr-TR" sz="1000"/>
              <a:t>Feed rate		       Cutting speed</a:t>
            </a:r>
          </a:p>
        </p:txBody>
      </p:sp>
      <p:sp>
        <p:nvSpPr>
          <p:cNvPr id="38921" name="9 Dikdörtgen"/>
          <p:cNvSpPr>
            <a:spLocks noChangeArrowheads="1"/>
          </p:cNvSpPr>
          <p:nvPr/>
        </p:nvSpPr>
        <p:spPr bwMode="auto">
          <a:xfrm>
            <a:off x="3352800" y="6019800"/>
            <a:ext cx="828675" cy="246063"/>
          </a:xfrm>
          <a:prstGeom prst="rect">
            <a:avLst/>
          </a:prstGeom>
          <a:noFill/>
          <a:ln w="9525">
            <a:noFill/>
            <a:miter lim="800000"/>
            <a:headEnd/>
            <a:tailEnd/>
          </a:ln>
        </p:spPr>
        <p:txBody>
          <a:bodyPr wrap="none">
            <a:spAutoFit/>
          </a:bodyPr>
          <a:lstStyle/>
          <a:p>
            <a:r>
              <a:rPr lang="tr-TR" sz="1000" i="1"/>
              <a:t>Cutting tool</a:t>
            </a:r>
            <a:endParaRPr lang="tr-TR" sz="1000"/>
          </a:p>
        </p:txBody>
      </p:sp>
      <p:pic>
        <p:nvPicPr>
          <p:cNvPr id="38922" name="Picture 2"/>
          <p:cNvPicPr>
            <a:picLocks noChangeAspect="1" noChangeArrowheads="1"/>
          </p:cNvPicPr>
          <p:nvPr/>
        </p:nvPicPr>
        <p:blipFill>
          <a:blip r:embed="rId3"/>
          <a:srcRect/>
          <a:stretch>
            <a:fillRect/>
          </a:stretch>
        </p:blipFill>
        <p:spPr bwMode="auto">
          <a:xfrm>
            <a:off x="2971800" y="3505200"/>
            <a:ext cx="4038600" cy="2514600"/>
          </a:xfrm>
          <a:prstGeom prst="rect">
            <a:avLst/>
          </a:prstGeom>
          <a:noFill/>
          <a:ln w="9525">
            <a:noFill/>
            <a:miter lim="800000"/>
            <a:headEnd/>
            <a:tailEnd/>
          </a:ln>
        </p:spPr>
      </p:pic>
      <p:sp>
        <p:nvSpPr>
          <p:cNvPr id="38923" name="15 İçerik Yer Tutucusu"/>
          <p:cNvSpPr>
            <a:spLocks/>
          </p:cNvSpPr>
          <p:nvPr/>
        </p:nvSpPr>
        <p:spPr bwMode="auto">
          <a:xfrm>
            <a:off x="304800" y="1676400"/>
            <a:ext cx="8229600" cy="762000"/>
          </a:xfrm>
          <a:prstGeom prst="rect">
            <a:avLst/>
          </a:prstGeom>
          <a:noFill/>
          <a:ln w="9525">
            <a:noFill/>
            <a:miter lim="800000"/>
            <a:headEnd/>
            <a:tailEnd/>
          </a:ln>
        </p:spPr>
        <p:txBody>
          <a:bodyPr/>
          <a:lstStyle/>
          <a:p>
            <a:pPr marL="342900" indent="-342900" eaLnBrk="0" hangingPunct="0">
              <a:spcBef>
                <a:spcPct val="20000"/>
              </a:spcBef>
              <a:buFont typeface="Arial" charset="0"/>
              <a:buNone/>
            </a:pPr>
            <a:r>
              <a:rPr lang="tr-TR" sz="3200">
                <a:latin typeface="Calibri" pitchFamily="34" charset="0"/>
              </a:rPr>
              <a:t>.</a:t>
            </a:r>
          </a:p>
        </p:txBody>
      </p:sp>
      <p:graphicFrame>
        <p:nvGraphicFramePr>
          <p:cNvPr id="17" name="16 Tablo"/>
          <p:cNvGraphicFramePr>
            <a:graphicFrameLocks noGrp="1"/>
          </p:cNvGraphicFramePr>
          <p:nvPr/>
        </p:nvGraphicFramePr>
        <p:xfrm>
          <a:off x="612775" y="909638"/>
          <a:ext cx="7704857" cy="2261038"/>
        </p:xfrm>
        <a:graphic>
          <a:graphicData uri="http://schemas.openxmlformats.org/drawingml/2006/table">
            <a:tbl>
              <a:tblPr firstRow="1" firstCol="1" lastRow="1" lastCol="1" bandRow="1" bandCol="1">
                <a:tableStyleId>{5C22544A-7EE6-4342-B048-85BDC9FD1C3A}</a:tableStyleId>
              </a:tblPr>
              <a:tblGrid>
                <a:gridCol w="1897571"/>
                <a:gridCol w="1249350"/>
                <a:gridCol w="1249350"/>
                <a:gridCol w="853559"/>
                <a:gridCol w="834257"/>
                <a:gridCol w="697713"/>
                <a:gridCol w="923057"/>
              </a:tblGrid>
              <a:tr h="457200">
                <a:tc>
                  <a:txBody>
                    <a:bodyPr/>
                    <a:lstStyle/>
                    <a:p>
                      <a:pPr algn="ctr">
                        <a:spcAft>
                          <a:spcPts val="0"/>
                        </a:spcAft>
                      </a:pPr>
                      <a:r>
                        <a:rPr lang="sl-SI" sz="1600" b="1" dirty="0" smtClean="0">
                          <a:solidFill>
                            <a:schemeClr val="tx1"/>
                          </a:solidFill>
                          <a:latin typeface="Times New Roman"/>
                          <a:ea typeface="Calibri"/>
                          <a:cs typeface="Times New Roman"/>
                        </a:rPr>
                        <a:t>Taguchi Optimiza</a:t>
                      </a:r>
                      <a:r>
                        <a:rPr lang="tr-TR" sz="1600" b="1" dirty="0" err="1" smtClean="0">
                          <a:solidFill>
                            <a:schemeClr val="tx1"/>
                          </a:solidFill>
                          <a:latin typeface="Times New Roman"/>
                          <a:ea typeface="Calibri"/>
                          <a:cs typeface="Times New Roman"/>
                        </a:rPr>
                        <a:t>tion</a:t>
                      </a:r>
                      <a:endParaRPr lang="tr-TR" sz="1600" b="1" dirty="0">
                        <a:solidFill>
                          <a:schemeClr val="tx1"/>
                        </a:solidFill>
                        <a:latin typeface="Times New Roman"/>
                        <a:ea typeface="Calibri"/>
                        <a:cs typeface="Times New Roman"/>
                      </a:endParaRPr>
                    </a:p>
                  </a:txBody>
                  <a:tcPr marL="36195" marR="36195" marT="0" marB="0" anchor="ctr">
                    <a:cell3D prstMaterial="dkEdge">
                      <a:bevel w="25400" h="25400" prst="angle"/>
                      <a:lightRig rig="flood" dir="t"/>
                    </a:cell3D>
                    <a:solidFill>
                      <a:srgbClr val="00FF00"/>
                    </a:solidFill>
                  </a:tcPr>
                </a:tc>
                <a:tc gridSpan="3">
                  <a:txBody>
                    <a:bodyPr/>
                    <a:lstStyle/>
                    <a:p>
                      <a:pPr algn="ctr">
                        <a:spcAft>
                          <a:spcPts val="0"/>
                        </a:spcAft>
                      </a:pPr>
                      <a:r>
                        <a:rPr lang="tr-TR" sz="1600" b="1" dirty="0" smtClean="0">
                          <a:solidFill>
                            <a:schemeClr val="tx1"/>
                          </a:solidFill>
                          <a:latin typeface="Times New Roman"/>
                          <a:ea typeface="Calibri"/>
                          <a:cs typeface="Times New Roman"/>
                        </a:rPr>
                        <a:t>Predict</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gridSpan="3">
                  <a:txBody>
                    <a:bodyPr/>
                    <a:lstStyle/>
                    <a:p>
                      <a:pPr algn="ctr">
                        <a:spcAft>
                          <a:spcPts val="0"/>
                        </a:spcAft>
                      </a:pPr>
                      <a:r>
                        <a:rPr lang="tr-TR" sz="1600" b="1" dirty="0" smtClean="0">
                          <a:solidFill>
                            <a:schemeClr val="tx1"/>
                          </a:solidFill>
                          <a:latin typeface="Times New Roman"/>
                          <a:ea typeface="Calibri"/>
                          <a:cs typeface="Times New Roman"/>
                        </a:rPr>
                        <a:t>Correction </a:t>
                      </a:r>
                      <a:r>
                        <a:rPr lang="tr-TR" sz="1600" b="1" dirty="0" err="1" smtClean="0">
                          <a:solidFill>
                            <a:schemeClr val="tx1"/>
                          </a:solidFill>
                          <a:latin typeface="Times New Roman"/>
                          <a:ea typeface="Calibri"/>
                          <a:cs typeface="Times New Roman"/>
                        </a:rPr>
                        <a:t>experiment</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r>
              <a:tr h="381000">
                <a:tc>
                  <a:txBody>
                    <a:bodyPr/>
                    <a:lstStyle/>
                    <a:p>
                      <a:pPr algn="ctr">
                        <a:spcAft>
                          <a:spcPts val="0"/>
                        </a:spcAft>
                      </a:pPr>
                      <a:r>
                        <a:rPr lang="tr-TR" sz="1600" b="1" dirty="0" err="1" smtClean="0">
                          <a:solidFill>
                            <a:schemeClr val="tx1"/>
                          </a:solidFill>
                          <a:latin typeface="Times New Roman"/>
                          <a:ea typeface="Calibri"/>
                          <a:cs typeface="Times New Roman"/>
                        </a:rPr>
                        <a:t>Level</a:t>
                      </a:r>
                      <a:endParaRPr lang="tr-TR" sz="1600" b="1" dirty="0">
                        <a:solidFill>
                          <a:schemeClr val="tx1"/>
                        </a:solidFill>
                        <a:latin typeface="Times New Roman"/>
                        <a:ea typeface="Calibri"/>
                        <a:cs typeface="Times New Roman"/>
                      </a:endParaRPr>
                    </a:p>
                  </a:txBody>
                  <a:tcPr marL="36195" marR="36195" marT="0" marB="0" anchor="ctr">
                    <a:cell3D prstMaterial="dkEdge">
                      <a:bevel w="25400" h="25400" prst="angle"/>
                      <a:lightRig rig="flood" dir="t"/>
                    </a:cell3D>
                    <a:solidFill>
                      <a:srgbClr val="00FF00"/>
                    </a:solidFill>
                  </a:tcPr>
                </a:tc>
                <a:tc gridSpan="3">
                  <a:txBody>
                    <a:bodyPr/>
                    <a:lstStyle/>
                    <a:p>
                      <a:pPr algn="ctr">
                        <a:spcAft>
                          <a:spcPts val="0"/>
                        </a:spcAft>
                      </a:pPr>
                      <a:r>
                        <a:rPr lang="sl-SI" sz="1600" b="1" dirty="0" smtClean="0">
                          <a:solidFill>
                            <a:schemeClr val="tx1"/>
                          </a:solidFill>
                          <a:latin typeface="Times New Roman"/>
                          <a:ea typeface="Calibri"/>
                          <a:cs typeface="Times New Roman"/>
                        </a:rPr>
                        <a:t>A</a:t>
                      </a:r>
                      <a:r>
                        <a:rPr lang="tr-TR" sz="1600" b="1" dirty="0" smtClean="0">
                          <a:solidFill>
                            <a:schemeClr val="tx1"/>
                          </a:solidFill>
                          <a:latin typeface="Times New Roman"/>
                          <a:ea typeface="Calibri"/>
                          <a:cs typeface="Times New Roman"/>
                        </a:rPr>
                        <a:t>1</a:t>
                      </a:r>
                      <a:r>
                        <a:rPr lang="sl-SI" sz="1600" b="1" dirty="0" smtClean="0">
                          <a:solidFill>
                            <a:schemeClr val="tx1"/>
                          </a:solidFill>
                          <a:latin typeface="Times New Roman"/>
                          <a:ea typeface="Calibri"/>
                          <a:cs typeface="Times New Roman"/>
                        </a:rPr>
                        <a:t>B</a:t>
                      </a:r>
                      <a:r>
                        <a:rPr lang="tr-TR" sz="1600" b="1" dirty="0" smtClean="0">
                          <a:solidFill>
                            <a:schemeClr val="tx1"/>
                          </a:solidFill>
                          <a:latin typeface="Times New Roman"/>
                          <a:ea typeface="Calibri"/>
                          <a:cs typeface="Times New Roman"/>
                        </a:rPr>
                        <a:t>3</a:t>
                      </a:r>
                      <a:r>
                        <a:rPr lang="sl-SI" sz="1600" b="1" dirty="0" smtClean="0">
                          <a:solidFill>
                            <a:schemeClr val="tx1"/>
                          </a:solidFill>
                          <a:latin typeface="Times New Roman"/>
                          <a:ea typeface="Calibri"/>
                          <a:cs typeface="Times New Roman"/>
                        </a:rPr>
                        <a:t>C</a:t>
                      </a:r>
                      <a:r>
                        <a:rPr lang="tr-TR" sz="1600" b="1" dirty="0" smtClean="0">
                          <a:solidFill>
                            <a:schemeClr val="tx1"/>
                          </a:solidFill>
                          <a:latin typeface="Times New Roman"/>
                          <a:ea typeface="Calibri"/>
                          <a:cs typeface="Times New Roman"/>
                        </a:rPr>
                        <a:t>3</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gridSpan="3">
                  <a:txBody>
                    <a:bodyPr/>
                    <a:lstStyle/>
                    <a:p>
                      <a:pPr algn="ctr">
                        <a:spcAft>
                          <a:spcPts val="0"/>
                        </a:spcAft>
                      </a:pPr>
                      <a:r>
                        <a:rPr lang="sl-SI" sz="1600" b="1" dirty="0" smtClean="0">
                          <a:solidFill>
                            <a:schemeClr val="tx1"/>
                          </a:solidFill>
                          <a:latin typeface="Times New Roman"/>
                          <a:ea typeface="Calibri"/>
                          <a:cs typeface="Times New Roman"/>
                        </a:rPr>
                        <a:t>A</a:t>
                      </a:r>
                      <a:r>
                        <a:rPr lang="tr-TR" sz="1600" b="1" dirty="0" smtClean="0">
                          <a:solidFill>
                            <a:schemeClr val="tx1"/>
                          </a:solidFill>
                          <a:latin typeface="Times New Roman"/>
                          <a:ea typeface="Calibri"/>
                          <a:cs typeface="Times New Roman"/>
                        </a:rPr>
                        <a:t>1</a:t>
                      </a:r>
                      <a:r>
                        <a:rPr lang="sl-SI" sz="1600" b="1" dirty="0" smtClean="0">
                          <a:solidFill>
                            <a:schemeClr val="tx1"/>
                          </a:solidFill>
                          <a:latin typeface="Times New Roman"/>
                          <a:ea typeface="Calibri"/>
                          <a:cs typeface="Times New Roman"/>
                        </a:rPr>
                        <a:t>B</a:t>
                      </a:r>
                      <a:r>
                        <a:rPr lang="tr-TR" sz="1600" b="1" dirty="0" smtClean="0">
                          <a:solidFill>
                            <a:schemeClr val="tx1"/>
                          </a:solidFill>
                          <a:latin typeface="Times New Roman"/>
                          <a:ea typeface="Calibri"/>
                          <a:cs typeface="Times New Roman"/>
                        </a:rPr>
                        <a:t>3</a:t>
                      </a:r>
                      <a:r>
                        <a:rPr lang="sl-SI" sz="1600" b="1" dirty="0" smtClean="0">
                          <a:solidFill>
                            <a:schemeClr val="tx1"/>
                          </a:solidFill>
                          <a:latin typeface="Times New Roman"/>
                          <a:ea typeface="Calibri"/>
                          <a:cs typeface="Times New Roman"/>
                        </a:rPr>
                        <a:t>C</a:t>
                      </a:r>
                      <a:r>
                        <a:rPr lang="tr-TR" sz="1600" b="1" dirty="0" smtClean="0">
                          <a:solidFill>
                            <a:schemeClr val="tx1"/>
                          </a:solidFill>
                          <a:latin typeface="Times New Roman"/>
                          <a:ea typeface="Calibri"/>
                          <a:cs typeface="Times New Roman"/>
                        </a:rPr>
                        <a:t>3</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c hMerge="1">
                  <a:txBody>
                    <a:bodyPr/>
                    <a:lstStyle/>
                    <a:p>
                      <a:endParaRPr lang="tr-TR"/>
                    </a:p>
                  </a:txBody>
                  <a:tcPr>
                    <a:cell3D prstMaterial="dkEdge">
                      <a:bevel w="25400" h="25400" prst="angle"/>
                      <a:lightRig rig="flood" dir="t"/>
                    </a:cell3D>
                    <a:solidFill>
                      <a:srgbClr val="FFFF00"/>
                    </a:solidFill>
                  </a:tcPr>
                </a:tc>
              </a:tr>
              <a:tr h="457200">
                <a:tc>
                  <a:txBody>
                    <a:bodyPr/>
                    <a:lstStyle/>
                    <a:p>
                      <a:pPr algn="ctr">
                        <a:spcAft>
                          <a:spcPts val="0"/>
                        </a:spcAft>
                      </a:pPr>
                      <a:r>
                        <a:rPr lang="tr-TR" sz="1600" b="1" dirty="0" err="1" smtClean="0">
                          <a:solidFill>
                            <a:schemeClr val="tx1"/>
                          </a:solidFill>
                          <a:latin typeface="Times New Roman"/>
                          <a:ea typeface="Calibri"/>
                          <a:cs typeface="Times New Roman"/>
                        </a:rPr>
                        <a:t>Cutting</a:t>
                      </a:r>
                      <a:r>
                        <a:rPr lang="tr-TR" sz="1600" b="1" baseline="0" dirty="0" smtClean="0">
                          <a:solidFill>
                            <a:schemeClr val="tx1"/>
                          </a:solidFill>
                          <a:latin typeface="Times New Roman"/>
                          <a:ea typeface="Calibri"/>
                          <a:cs typeface="Times New Roman"/>
                        </a:rPr>
                        <a:t> </a:t>
                      </a:r>
                      <a:r>
                        <a:rPr lang="tr-TR" sz="1600" b="1" baseline="0" dirty="0" err="1" smtClean="0">
                          <a:solidFill>
                            <a:schemeClr val="tx1"/>
                          </a:solidFill>
                          <a:latin typeface="Times New Roman"/>
                          <a:ea typeface="Calibri"/>
                          <a:cs typeface="Times New Roman"/>
                        </a:rPr>
                        <a:t>conditions</a:t>
                      </a:r>
                      <a:endParaRPr lang="tr-TR" sz="1600" b="1" dirty="0">
                        <a:solidFill>
                          <a:schemeClr val="tx1"/>
                        </a:solidFill>
                        <a:latin typeface="Times New Roman"/>
                        <a:ea typeface="Calibri"/>
                        <a:cs typeface="Times New Roman"/>
                      </a:endParaRPr>
                    </a:p>
                  </a:txBody>
                  <a:tcPr marL="36195" marR="36195" marT="0" marB="0" anchor="ctr">
                    <a:cell3D prstMaterial="dkEdge">
                      <a:bevel w="25400" h="25400" prst="angle"/>
                      <a:lightRig rig="flood" dir="t"/>
                    </a:cell3D>
                    <a:solidFill>
                      <a:srgbClr val="00FF00"/>
                    </a:solidFill>
                  </a:tcPr>
                </a:tc>
                <a:tc>
                  <a:txBody>
                    <a:bodyPr/>
                    <a:lstStyle/>
                    <a:p>
                      <a:pPr algn="ctr">
                        <a:spcAft>
                          <a:spcPts val="0"/>
                        </a:spcAft>
                      </a:pPr>
                      <a:r>
                        <a:rPr lang="sl-SI" sz="1600" b="1" dirty="0" smtClean="0">
                          <a:solidFill>
                            <a:schemeClr val="tx1"/>
                          </a:solidFill>
                          <a:latin typeface="Times New Roman"/>
                          <a:ea typeface="Calibri"/>
                          <a:cs typeface="Times New Roman"/>
                        </a:rPr>
                        <a:t>0,1</a:t>
                      </a:r>
                      <a:r>
                        <a:rPr lang="tr-TR" sz="1600" b="1" dirty="0" smtClean="0">
                          <a:solidFill>
                            <a:schemeClr val="tx1"/>
                          </a:solidFill>
                          <a:latin typeface="Times New Roman"/>
                          <a:ea typeface="Calibri"/>
                          <a:cs typeface="Times New Roman"/>
                        </a:rPr>
                        <a:t>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a:txBody>
                    <a:bodyPr/>
                    <a:lstStyle/>
                    <a:p>
                      <a:pPr algn="ctr">
                        <a:spcAft>
                          <a:spcPts val="0"/>
                        </a:spcAft>
                      </a:pPr>
                      <a:r>
                        <a:rPr lang="tr-TR" sz="1600" b="1" dirty="0" smtClean="0">
                          <a:solidFill>
                            <a:schemeClr val="tx1"/>
                          </a:solidFill>
                          <a:latin typeface="Times New Roman"/>
                          <a:ea typeface="Calibri"/>
                          <a:cs typeface="Times New Roman"/>
                        </a:rPr>
                        <a:t>100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a:txBody>
                    <a:bodyPr/>
                    <a:lstStyle/>
                    <a:p>
                      <a:pPr algn="ctr">
                        <a:spcAft>
                          <a:spcPts val="0"/>
                        </a:spcAft>
                      </a:pPr>
                      <a:r>
                        <a:rPr lang="sl-SI" sz="1600" b="1" dirty="0" smtClean="0">
                          <a:solidFill>
                            <a:schemeClr val="tx1"/>
                          </a:solidFill>
                          <a:latin typeface="Times New Roman"/>
                          <a:ea typeface="Calibri"/>
                          <a:cs typeface="Times New Roman"/>
                        </a:rPr>
                        <a:t>K</a:t>
                      </a:r>
                      <a:r>
                        <a:rPr lang="tr-TR" sz="1600" b="1" dirty="0" smtClean="0">
                          <a:solidFill>
                            <a:schemeClr val="tx1"/>
                          </a:solidFill>
                          <a:latin typeface="Times New Roman"/>
                          <a:ea typeface="Calibri"/>
                          <a:cs typeface="Times New Roman"/>
                        </a:rPr>
                        <a:t>C940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a:txBody>
                    <a:bodyPr/>
                    <a:lstStyle/>
                    <a:p>
                      <a:pPr algn="ctr">
                        <a:spcAft>
                          <a:spcPts val="0"/>
                        </a:spcAft>
                      </a:pPr>
                      <a:r>
                        <a:rPr lang="sl-SI" sz="1600" b="1" dirty="0" smtClean="0">
                          <a:solidFill>
                            <a:schemeClr val="tx1"/>
                          </a:solidFill>
                          <a:latin typeface="Times New Roman"/>
                          <a:ea typeface="Calibri"/>
                          <a:cs typeface="Times New Roman"/>
                        </a:rPr>
                        <a:t>0,1</a:t>
                      </a:r>
                      <a:r>
                        <a:rPr lang="tr-TR" sz="1600" b="1" dirty="0" smtClean="0">
                          <a:solidFill>
                            <a:schemeClr val="tx1"/>
                          </a:solidFill>
                          <a:latin typeface="Times New Roman"/>
                          <a:ea typeface="Calibri"/>
                          <a:cs typeface="Times New Roman"/>
                        </a:rPr>
                        <a:t>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a:txBody>
                    <a:bodyPr/>
                    <a:lstStyle/>
                    <a:p>
                      <a:pPr algn="ctr">
                        <a:spcAft>
                          <a:spcPts val="0"/>
                        </a:spcAft>
                      </a:pPr>
                      <a:r>
                        <a:rPr lang="tr-TR" sz="1600" b="1" dirty="0" smtClean="0">
                          <a:solidFill>
                            <a:schemeClr val="tx1"/>
                          </a:solidFill>
                          <a:latin typeface="Times New Roman"/>
                          <a:ea typeface="Calibri"/>
                          <a:cs typeface="Times New Roman"/>
                        </a:rPr>
                        <a:t>100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c>
                  <a:txBody>
                    <a:bodyPr/>
                    <a:lstStyle/>
                    <a:p>
                      <a:pPr algn="ctr">
                        <a:spcAft>
                          <a:spcPts val="0"/>
                        </a:spcAft>
                      </a:pPr>
                      <a:r>
                        <a:rPr lang="sl-SI" sz="1600" b="1" dirty="0" smtClean="0">
                          <a:solidFill>
                            <a:schemeClr val="tx1"/>
                          </a:solidFill>
                          <a:latin typeface="Times New Roman"/>
                          <a:ea typeface="Calibri"/>
                          <a:cs typeface="Times New Roman"/>
                        </a:rPr>
                        <a:t>K</a:t>
                      </a:r>
                      <a:r>
                        <a:rPr lang="tr-TR" sz="1600" b="1" dirty="0" smtClean="0">
                          <a:solidFill>
                            <a:schemeClr val="tx1"/>
                          </a:solidFill>
                          <a:latin typeface="Times New Roman"/>
                          <a:ea typeface="Calibri"/>
                          <a:cs typeface="Times New Roman"/>
                        </a:rPr>
                        <a:t>C9240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rgbClr val="FFFF00"/>
                    </a:solidFill>
                  </a:tcPr>
                </a:tc>
              </a:tr>
              <a:tr h="381000">
                <a:tc>
                  <a:txBody>
                    <a:bodyPr/>
                    <a:lstStyle/>
                    <a:p>
                      <a:pPr algn="ctr">
                        <a:spcAft>
                          <a:spcPts val="0"/>
                        </a:spcAft>
                      </a:pPr>
                      <a:r>
                        <a:rPr lang="tr-TR" sz="1600" b="1" dirty="0" err="1" smtClean="0">
                          <a:solidFill>
                            <a:schemeClr val="tx1"/>
                          </a:solidFill>
                          <a:latin typeface="Times New Roman"/>
                          <a:ea typeface="Calibri"/>
                          <a:cs typeface="Times New Roman"/>
                        </a:rPr>
                        <a:t>Surfage</a:t>
                      </a:r>
                      <a:r>
                        <a:rPr lang="tr-TR" sz="1600" b="1" dirty="0" smtClean="0">
                          <a:solidFill>
                            <a:schemeClr val="tx1"/>
                          </a:solidFill>
                          <a:latin typeface="Times New Roman"/>
                          <a:ea typeface="Calibri"/>
                          <a:cs typeface="Times New Roman"/>
                        </a:rPr>
                        <a:t> </a:t>
                      </a:r>
                      <a:r>
                        <a:rPr lang="tr-TR" sz="1600" b="1" dirty="0" err="1" smtClean="0">
                          <a:solidFill>
                            <a:schemeClr val="tx1"/>
                          </a:solidFill>
                          <a:latin typeface="Times New Roman"/>
                          <a:ea typeface="Calibri"/>
                          <a:cs typeface="Times New Roman"/>
                        </a:rPr>
                        <a:t>roughness</a:t>
                      </a:r>
                      <a:r>
                        <a:rPr lang="tr-TR" sz="1600" b="1" dirty="0" smtClean="0">
                          <a:solidFill>
                            <a:schemeClr val="tx1"/>
                          </a:solidFill>
                          <a:latin typeface="Times New Roman"/>
                          <a:ea typeface="Calibri"/>
                          <a:cs typeface="Times New Roman"/>
                        </a:rPr>
                        <a:t> (</a:t>
                      </a:r>
                      <a:r>
                        <a:rPr lang="tr-TR" sz="1600" b="1" dirty="0" err="1" smtClean="0">
                          <a:solidFill>
                            <a:schemeClr val="tx1"/>
                          </a:solidFill>
                          <a:latin typeface="Times New Roman"/>
                          <a:ea typeface="Calibri"/>
                          <a:cs typeface="Times New Roman"/>
                        </a:rPr>
                        <a:t>Ra</a:t>
                      </a:r>
                      <a:r>
                        <a:rPr lang="tr-TR" sz="1600" b="1" dirty="0" smtClean="0">
                          <a:solidFill>
                            <a:schemeClr val="tx1"/>
                          </a:solidFill>
                          <a:latin typeface="Times New Roman"/>
                          <a:ea typeface="Calibri"/>
                          <a:cs typeface="Times New Roman"/>
                        </a:rPr>
                        <a:t>)</a:t>
                      </a:r>
                      <a:endParaRPr lang="tr-TR" sz="1600" b="1" dirty="0">
                        <a:solidFill>
                          <a:schemeClr val="tx1"/>
                        </a:solidFill>
                        <a:latin typeface="Times New Roman"/>
                        <a:ea typeface="Calibri"/>
                        <a:cs typeface="Times New Roman"/>
                      </a:endParaRPr>
                    </a:p>
                  </a:txBody>
                  <a:tcPr marL="17780" marR="17780" marT="0" marB="0" anchor="b">
                    <a:cell3D prstMaterial="dkEdge">
                      <a:bevel w="25400" h="25400" prst="angle"/>
                      <a:lightRig rig="flood" dir="t"/>
                    </a:cell3D>
                  </a:tcPr>
                </a:tc>
                <a:tc gridSpan="3">
                  <a:txBody>
                    <a:bodyPr/>
                    <a:lstStyle/>
                    <a:p>
                      <a:pPr algn="ctr">
                        <a:spcAft>
                          <a:spcPts val="0"/>
                        </a:spcAft>
                      </a:pPr>
                      <a:r>
                        <a:rPr lang="tr-TR" sz="1600" b="1" dirty="0" smtClean="0">
                          <a:solidFill>
                            <a:schemeClr val="tx1"/>
                          </a:solidFill>
                          <a:latin typeface="Times New Roman"/>
                          <a:ea typeface="Calibri"/>
                          <a:cs typeface="Times New Roman"/>
                        </a:rPr>
                        <a:t>0.280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gridSpan="3">
                  <a:txBody>
                    <a:bodyPr/>
                    <a:lstStyle/>
                    <a:p>
                      <a:pPr algn="ctr">
                        <a:spcAft>
                          <a:spcPts val="0"/>
                        </a:spcAft>
                      </a:pPr>
                      <a:r>
                        <a:rPr lang="tr-TR" sz="1600" b="1" dirty="0" smtClean="0">
                          <a:solidFill>
                            <a:schemeClr val="tx1"/>
                          </a:solidFill>
                          <a:latin typeface="Times New Roman"/>
                          <a:ea typeface="Calibri"/>
                          <a:cs typeface="Times New Roman"/>
                        </a:rPr>
                        <a:t>0.179</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r>
              <a:tr h="447478">
                <a:tc>
                  <a:txBody>
                    <a:bodyPr/>
                    <a:lstStyle/>
                    <a:p>
                      <a:pPr algn="ctr">
                        <a:spcAft>
                          <a:spcPts val="0"/>
                        </a:spcAft>
                      </a:pPr>
                      <a:r>
                        <a:rPr lang="sl-SI" sz="1600" b="1" dirty="0" smtClean="0">
                          <a:solidFill>
                            <a:schemeClr val="tx1"/>
                          </a:solidFill>
                          <a:latin typeface="Times New Roman"/>
                          <a:ea typeface="Calibri"/>
                          <a:cs typeface="Times New Roman"/>
                        </a:rPr>
                        <a:t>S/N </a:t>
                      </a:r>
                      <a:r>
                        <a:rPr lang="tr-TR" sz="1600" b="1" dirty="0" err="1" smtClean="0">
                          <a:solidFill>
                            <a:schemeClr val="tx1"/>
                          </a:solidFill>
                          <a:latin typeface="Times New Roman"/>
                          <a:ea typeface="Calibri"/>
                          <a:cs typeface="Times New Roman"/>
                        </a:rPr>
                        <a:t>ratio</a:t>
                      </a:r>
                      <a:endParaRPr lang="tr-TR" sz="1600" b="1" dirty="0">
                        <a:solidFill>
                          <a:schemeClr val="tx1"/>
                        </a:solidFill>
                        <a:latin typeface="Times New Roman"/>
                        <a:ea typeface="Calibri"/>
                        <a:cs typeface="Times New Roman"/>
                      </a:endParaRPr>
                    </a:p>
                  </a:txBody>
                  <a:tcPr marL="17780" marR="17780" marT="0" marB="0" anchor="b">
                    <a:cell3D prstMaterial="dkEdge">
                      <a:bevel w="25400" h="25400" prst="angle"/>
                      <a:lightRig rig="flood" dir="t"/>
                    </a:cell3D>
                  </a:tcPr>
                </a:tc>
                <a:tc gridSpan="3">
                  <a:txBody>
                    <a:bodyPr/>
                    <a:lstStyle/>
                    <a:p>
                      <a:pPr algn="ctr">
                        <a:spcAft>
                          <a:spcPts val="0"/>
                        </a:spcAft>
                      </a:pPr>
                      <a:r>
                        <a:rPr lang="sl-SI" sz="1600" b="1" dirty="0" smtClean="0">
                          <a:solidFill>
                            <a:schemeClr val="tx1"/>
                          </a:solidFill>
                          <a:latin typeface="Times New Roman"/>
                          <a:ea typeface="Calibri"/>
                          <a:cs typeface="Times New Roman"/>
                        </a:rPr>
                        <a:t>-</a:t>
                      </a:r>
                      <a:r>
                        <a:rPr lang="tr-TR" sz="1600" b="1" dirty="0" smtClean="0">
                          <a:solidFill>
                            <a:schemeClr val="tx1"/>
                          </a:solidFill>
                          <a:latin typeface="Times New Roman"/>
                          <a:ea typeface="Calibri"/>
                          <a:cs typeface="Times New Roman"/>
                        </a:rPr>
                        <a:t>11.350</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gridSpan="3">
                  <a:txBody>
                    <a:bodyPr/>
                    <a:lstStyle/>
                    <a:p>
                      <a:pPr algn="ctr">
                        <a:spcAft>
                          <a:spcPts val="0"/>
                        </a:spcAft>
                      </a:pPr>
                      <a:r>
                        <a:rPr lang="sl-SI" sz="1600" b="1" dirty="0" smtClean="0">
                          <a:solidFill>
                            <a:schemeClr val="tx1"/>
                          </a:solidFill>
                          <a:latin typeface="Times New Roman"/>
                          <a:ea typeface="Calibri"/>
                          <a:cs typeface="Times New Roman"/>
                        </a:rPr>
                        <a:t>-</a:t>
                      </a:r>
                      <a:r>
                        <a:rPr lang="tr-TR" sz="1600" b="1" dirty="0" smtClean="0">
                          <a:solidFill>
                            <a:schemeClr val="tx1"/>
                          </a:solidFill>
                          <a:latin typeface="Times New Roman"/>
                          <a:ea typeface="Calibri"/>
                          <a:cs typeface="Times New Roman"/>
                        </a:rPr>
                        <a:t>14.942</a:t>
                      </a:r>
                      <a:endParaRPr lang="tr-TR" sz="1600" b="1" dirty="0">
                        <a:solidFill>
                          <a:schemeClr val="tx1"/>
                        </a:solidFill>
                        <a:latin typeface="Times New Roman"/>
                        <a:ea typeface="Calibri"/>
                        <a:cs typeface="Times New Roman"/>
                      </a:endParaRPr>
                    </a:p>
                  </a:txBody>
                  <a:tcPr marL="68580" marR="68580" marT="0" marB="0">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c hMerge="1">
                  <a:txBody>
                    <a:bodyPr/>
                    <a:lstStyle/>
                    <a:p>
                      <a:endParaRPr lang="tr-TR"/>
                    </a:p>
                  </a:txBody>
                  <a:tcPr>
                    <a:cell3D prstMaterial="dkEdge">
                      <a:bevel w="25400" h="25400" prst="angle"/>
                      <a:lightRig rig="flood" dir="t"/>
                    </a:cell3D>
                    <a:solidFill>
                      <a:schemeClr val="accent2">
                        <a:lumMod val="60000"/>
                        <a:lumOff val="40000"/>
                      </a:schemeClr>
                    </a:solidFill>
                  </a:tcPr>
                </a:tc>
              </a:tr>
            </a:tbl>
          </a:graphicData>
        </a:graphic>
      </p:graphicFrame>
      <p:sp>
        <p:nvSpPr>
          <p:cNvPr id="38925" name="Rectangle 21"/>
          <p:cNvSpPr>
            <a:spLocks noChangeArrowheads="1"/>
          </p:cNvSpPr>
          <p:nvPr/>
        </p:nvSpPr>
        <p:spPr bwMode="auto">
          <a:xfrm>
            <a:off x="1042988" y="260350"/>
            <a:ext cx="6724650" cy="519113"/>
          </a:xfrm>
          <a:prstGeom prst="rect">
            <a:avLst/>
          </a:prstGeom>
          <a:noFill/>
          <a:ln w="9525">
            <a:noFill/>
            <a:miter lim="800000"/>
            <a:headEnd/>
            <a:tailEnd/>
          </a:ln>
        </p:spPr>
        <p:txBody>
          <a:bodyPr wrap="none">
            <a:spAutoFit/>
          </a:bodyPr>
          <a:lstStyle/>
          <a:p>
            <a:r>
              <a:rPr lang="tr-TR" sz="2800">
                <a:solidFill>
                  <a:srgbClr val="FF0066"/>
                </a:solidFill>
              </a:rPr>
              <a:t>ANOVA ANALYSIS of INCONEL 625(Ra)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3 İçerik Yer Tutucusu"/>
          <p:cNvPicPr>
            <a:picLocks noGrp="1"/>
          </p:cNvPicPr>
          <p:nvPr>
            <p:ph idx="1"/>
          </p:nvPr>
        </p:nvPicPr>
        <p:blipFill>
          <a:blip r:embed="rId2"/>
          <a:srcRect/>
          <a:stretch>
            <a:fillRect/>
          </a:stretch>
        </p:blipFill>
        <p:spPr>
          <a:xfrm>
            <a:off x="2590800" y="3505200"/>
            <a:ext cx="4191000" cy="2636838"/>
          </a:xfrm>
        </p:spPr>
      </p:pic>
      <p:sp>
        <p:nvSpPr>
          <p:cNvPr id="5" name="Dikdörtgen 4"/>
          <p:cNvSpPr>
            <a:spLocks noGrp="1"/>
          </p:cNvSpPr>
          <p:nvPr>
            <p:ph type="title"/>
          </p:nvPr>
        </p:nvSpPr>
        <p:spPr>
          <a:xfrm>
            <a:off x="457200" y="274638"/>
            <a:ext cx="8229600" cy="584775"/>
          </a:xfrm>
        </p:spPr>
        <p:style>
          <a:lnRef idx="1">
            <a:schemeClr val="accent1"/>
          </a:lnRef>
          <a:fillRef idx="2">
            <a:schemeClr val="accent1"/>
          </a:fillRef>
          <a:effectRef idx="1">
            <a:schemeClr val="accent1"/>
          </a:effectRef>
          <a:fontRef idx="minor">
            <a:schemeClr val="dk1"/>
          </a:fontRef>
        </p:style>
        <p:txBody>
          <a:bodyPr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ANOVA ANALYSIS </a:t>
            </a:r>
            <a:r>
              <a:rPr lang="tr-TR"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Hastelloy</a:t>
            </a: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 X (</a:t>
            </a:r>
            <a:r>
              <a:rPr lang="tr-TR" sz="32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Fx</a:t>
            </a: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 </a:t>
            </a:r>
            <a:endPar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6" name="5 Tablo"/>
          <p:cNvGraphicFramePr>
            <a:graphicFrameLocks noGrp="1"/>
          </p:cNvGraphicFramePr>
          <p:nvPr/>
        </p:nvGraphicFramePr>
        <p:xfrm>
          <a:off x="838200" y="1600200"/>
          <a:ext cx="6096000" cy="1593850"/>
        </p:xfrm>
        <a:graphic>
          <a:graphicData uri="http://schemas.openxmlformats.org/drawingml/2006/table">
            <a:tbl>
              <a:tblPr/>
              <a:tblGrid>
                <a:gridCol w="1692221"/>
                <a:gridCol w="537069"/>
                <a:gridCol w="473212"/>
                <a:gridCol w="596161"/>
                <a:gridCol w="687182"/>
                <a:gridCol w="773914"/>
                <a:gridCol w="773914"/>
                <a:gridCol w="562326"/>
              </a:tblGrid>
              <a:tr h="343114">
                <a:tc>
                  <a:txBody>
                    <a:bodyPr/>
                    <a:lstStyle/>
                    <a:p>
                      <a:pPr algn="ctr">
                        <a:lnSpc>
                          <a:spcPct val="115000"/>
                        </a:lnSpc>
                        <a:spcAft>
                          <a:spcPts val="0"/>
                        </a:spcAft>
                      </a:pPr>
                      <a:r>
                        <a:rPr lang="sl-SI" sz="1200" b="1" kern="1200" dirty="0">
                          <a:solidFill>
                            <a:srgbClr val="000000"/>
                          </a:solidFill>
                          <a:latin typeface="Times New Roman"/>
                          <a:ea typeface="Calibri"/>
                          <a:cs typeface="Times New Roman"/>
                        </a:rPr>
                        <a:t>Taguchi Optimization </a:t>
                      </a:r>
                      <a:endParaRPr lang="tr-TR" sz="900" dirty="0">
                        <a:latin typeface="Calibri"/>
                        <a:ea typeface="Calibri"/>
                        <a:cs typeface="Times New Roman"/>
                      </a:endParaRPr>
                    </a:p>
                  </a:txBody>
                  <a:tcPr marL="27163" marR="27163"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FF00"/>
                    </a:solidFill>
                  </a:tcPr>
                </a:tc>
                <a:tc gridSpan="3">
                  <a:txBody>
                    <a:bodyPr/>
                    <a:lstStyle/>
                    <a:p>
                      <a:pPr algn="ctr">
                        <a:lnSpc>
                          <a:spcPct val="115000"/>
                        </a:lnSpc>
                        <a:spcAft>
                          <a:spcPts val="0"/>
                        </a:spcAft>
                      </a:pPr>
                      <a:r>
                        <a:rPr lang="sl-SI" sz="1200" b="1" kern="1200" dirty="0">
                          <a:solidFill>
                            <a:srgbClr val="000000"/>
                          </a:solidFill>
                          <a:latin typeface="Times New Roman"/>
                          <a:ea typeface="Calibri"/>
                          <a:cs typeface="Times New Roman"/>
                        </a:rPr>
                        <a:t>Predict </a:t>
                      </a:r>
                      <a:endParaRPr lang="tr-TR" sz="900" dirty="0">
                        <a:latin typeface="Calibri"/>
                        <a:ea typeface="Calibri"/>
                        <a:cs typeface="Times New Roman"/>
                      </a:endParaRPr>
                    </a:p>
                  </a:txBody>
                  <a:tcPr marL="51467" marR="51467"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gridSpan="4">
                  <a:txBody>
                    <a:bodyPr/>
                    <a:lstStyle/>
                    <a:p>
                      <a:pPr>
                        <a:lnSpc>
                          <a:spcPct val="115000"/>
                        </a:lnSpc>
                        <a:spcAft>
                          <a:spcPts val="0"/>
                        </a:spcAft>
                        <a:tabLst>
                          <a:tab pos="2319655" algn="l"/>
                        </a:tabLst>
                      </a:pPr>
                      <a:r>
                        <a:rPr lang="tr-TR" sz="1200" b="1" kern="1200" dirty="0">
                          <a:solidFill>
                            <a:srgbClr val="000000"/>
                          </a:solidFill>
                          <a:latin typeface="Times New Roman"/>
                          <a:ea typeface="Calibri"/>
                          <a:cs typeface="Times New Roman"/>
                        </a:rPr>
                        <a:t>  Correction </a:t>
                      </a:r>
                      <a:r>
                        <a:rPr lang="tr-TR" sz="1200" b="1" kern="1200" dirty="0" err="1">
                          <a:solidFill>
                            <a:srgbClr val="000000"/>
                          </a:solidFill>
                          <a:latin typeface="Times New Roman"/>
                          <a:ea typeface="Calibri"/>
                          <a:cs typeface="Times New Roman"/>
                        </a:rPr>
                        <a:t>experiment</a:t>
                      </a:r>
                      <a:r>
                        <a:rPr lang="tr-TR" sz="1200" b="1" kern="1200" dirty="0">
                          <a:solidFill>
                            <a:srgbClr val="000000"/>
                          </a:solidFill>
                          <a:latin typeface="Times New Roman"/>
                          <a:ea typeface="Calibri"/>
                          <a:cs typeface="Times New Roman"/>
                        </a:rPr>
                        <a:t> </a:t>
                      </a:r>
                      <a:endParaRPr lang="tr-TR" sz="900" dirty="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85929">
                <a:tc>
                  <a:txBody>
                    <a:bodyPr/>
                    <a:lstStyle/>
                    <a:p>
                      <a:pPr algn="ctr">
                        <a:lnSpc>
                          <a:spcPct val="115000"/>
                        </a:lnSpc>
                        <a:spcAft>
                          <a:spcPts val="0"/>
                        </a:spcAft>
                      </a:pPr>
                      <a:r>
                        <a:rPr lang="sl-SI" sz="1200" b="1" kern="1200">
                          <a:solidFill>
                            <a:srgbClr val="000000"/>
                          </a:solidFill>
                          <a:latin typeface="Times New Roman"/>
                          <a:ea typeface="Calibri"/>
                          <a:cs typeface="Times New Roman"/>
                        </a:rPr>
                        <a:t>Level </a:t>
                      </a:r>
                      <a:endParaRPr lang="tr-TR" sz="900">
                        <a:latin typeface="Calibri"/>
                        <a:ea typeface="Calibri"/>
                        <a:cs typeface="Times New Roman"/>
                      </a:endParaRPr>
                    </a:p>
                  </a:txBody>
                  <a:tcPr marL="27163" marR="27163"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FF00"/>
                    </a:solidFill>
                  </a:tcPr>
                </a:tc>
                <a:tc gridSpan="3">
                  <a:txBody>
                    <a:bodyPr/>
                    <a:lstStyle/>
                    <a:p>
                      <a:pPr algn="ctr">
                        <a:lnSpc>
                          <a:spcPct val="115000"/>
                        </a:lnSpc>
                        <a:spcAft>
                          <a:spcPts val="0"/>
                        </a:spcAft>
                      </a:pPr>
                      <a:r>
                        <a:rPr lang="en-US" sz="1200" b="1">
                          <a:solidFill>
                            <a:srgbClr val="000000"/>
                          </a:solidFill>
                          <a:latin typeface="Calibri"/>
                          <a:ea typeface="Calibri"/>
                          <a:cs typeface="Times New Roman"/>
                        </a:rPr>
                        <a:t>A1B3C2</a:t>
                      </a:r>
                      <a:endParaRPr lang="tr-TR" sz="900">
                        <a:latin typeface="Calibri"/>
                        <a:ea typeface="Calibri"/>
                        <a:cs typeface="Times New Roman"/>
                      </a:endParaRPr>
                    </a:p>
                  </a:txBody>
                  <a:tcPr marL="51467" marR="51467"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en-US" sz="1200" b="1">
                          <a:solidFill>
                            <a:srgbClr val="000000"/>
                          </a:solidFill>
                          <a:latin typeface="Calibri"/>
                          <a:ea typeface="Calibri"/>
                          <a:cs typeface="Times New Roman"/>
                        </a:rPr>
                        <a:t>A1B3C2</a:t>
                      </a:r>
                      <a:endParaRPr lang="tr-TR" sz="90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43114">
                <a:tc>
                  <a:txBody>
                    <a:bodyPr/>
                    <a:lstStyle/>
                    <a:p>
                      <a:pPr algn="ctr">
                        <a:lnSpc>
                          <a:spcPct val="115000"/>
                        </a:lnSpc>
                        <a:spcAft>
                          <a:spcPts val="0"/>
                        </a:spcAft>
                      </a:pPr>
                      <a:r>
                        <a:rPr lang="sl-SI" sz="1200" b="1" kern="1200">
                          <a:solidFill>
                            <a:srgbClr val="000000"/>
                          </a:solidFill>
                          <a:latin typeface="Times New Roman"/>
                          <a:ea typeface="Calibri"/>
                          <a:cs typeface="Times New Roman"/>
                        </a:rPr>
                        <a:t>Cutting conditions </a:t>
                      </a:r>
                      <a:endParaRPr lang="tr-TR" sz="900">
                        <a:latin typeface="Calibri"/>
                        <a:ea typeface="Calibri"/>
                        <a:cs typeface="Times New Roman"/>
                      </a:endParaRPr>
                    </a:p>
                  </a:txBody>
                  <a:tcPr marL="27163" marR="27163"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FF00"/>
                    </a:solidFill>
                  </a:tcPr>
                </a:tc>
                <a:tc>
                  <a:txBody>
                    <a:bodyPr/>
                    <a:lstStyle/>
                    <a:p>
                      <a:pPr>
                        <a:lnSpc>
                          <a:spcPct val="115000"/>
                        </a:lnSpc>
                        <a:spcAft>
                          <a:spcPts val="0"/>
                        </a:spcAft>
                      </a:pPr>
                      <a:r>
                        <a:rPr lang="en-US" sz="1200" b="1">
                          <a:latin typeface="Calibri"/>
                          <a:ea typeface="Calibri"/>
                          <a:cs typeface="Times New Roman"/>
                        </a:rPr>
                        <a:t>0.10</a:t>
                      </a:r>
                      <a:endParaRPr lang="tr-TR" sz="900">
                        <a:latin typeface="Calibri"/>
                        <a:ea typeface="Calibri"/>
                        <a:cs typeface="Times New Roman"/>
                      </a:endParaRPr>
                    </a:p>
                  </a:txBody>
                  <a:tcPr marL="51467" marR="51467"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US" sz="1200" b="1">
                          <a:latin typeface="Calibri"/>
                          <a:ea typeface="Calibri"/>
                          <a:cs typeface="Times New Roman"/>
                        </a:rPr>
                        <a:t>100</a:t>
                      </a:r>
                      <a:endParaRPr lang="tr-TR" sz="90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US" sz="1200" b="1" dirty="0" smtClean="0">
                          <a:latin typeface="Calibri"/>
                          <a:ea typeface="Calibri"/>
                          <a:cs typeface="Times New Roman"/>
                        </a:rPr>
                        <a:t>K</a:t>
                      </a:r>
                      <a:r>
                        <a:rPr lang="tr-TR" sz="1200" b="1" dirty="0" smtClean="0">
                          <a:latin typeface="Calibri"/>
                          <a:ea typeface="Calibri"/>
                          <a:cs typeface="Times New Roman"/>
                        </a:rPr>
                        <a:t>C9240</a:t>
                      </a:r>
                      <a:endParaRPr lang="tr-TR" sz="900" dirty="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US" sz="1200" b="1">
                          <a:latin typeface="Calibri"/>
                          <a:ea typeface="Calibri"/>
                          <a:cs typeface="Times New Roman"/>
                        </a:rPr>
                        <a:t>0.10</a:t>
                      </a:r>
                      <a:endParaRPr lang="tr-TR" sz="90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US" sz="1200" b="1">
                          <a:latin typeface="Calibri"/>
                          <a:ea typeface="Calibri"/>
                          <a:cs typeface="Times New Roman"/>
                        </a:rPr>
                        <a:t>100</a:t>
                      </a:r>
                      <a:endParaRPr lang="tr-TR" sz="90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US" sz="1200" b="1" dirty="0" smtClean="0">
                          <a:latin typeface="Calibri"/>
                          <a:ea typeface="Calibri"/>
                          <a:cs typeface="Times New Roman"/>
                        </a:rPr>
                        <a:t>K</a:t>
                      </a:r>
                      <a:r>
                        <a:rPr lang="tr-TR" sz="1200" b="1" dirty="0" smtClean="0">
                          <a:latin typeface="Calibri"/>
                          <a:ea typeface="Calibri"/>
                          <a:cs typeface="Times New Roman"/>
                        </a:rPr>
                        <a:t>C9240</a:t>
                      </a:r>
                      <a:endParaRPr lang="tr-TR" sz="900" dirty="0">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pPr>
                      <a:endParaRPr lang="tr-TR" sz="800">
                        <a:latin typeface="Calibri"/>
                        <a:ea typeface="Times New Roman"/>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285929">
                <a:tc>
                  <a:txBody>
                    <a:bodyPr/>
                    <a:lstStyle/>
                    <a:p>
                      <a:pPr algn="ctr">
                        <a:lnSpc>
                          <a:spcPct val="115000"/>
                        </a:lnSpc>
                        <a:spcAft>
                          <a:spcPts val="0"/>
                        </a:spcAft>
                      </a:pPr>
                      <a:r>
                        <a:rPr lang="tr-TR" sz="1200" b="1" kern="1200">
                          <a:solidFill>
                            <a:srgbClr val="000000"/>
                          </a:solidFill>
                          <a:latin typeface="Times New Roman"/>
                          <a:ea typeface="Calibri"/>
                          <a:cs typeface="Times New Roman"/>
                        </a:rPr>
                        <a:t>Cutting force</a:t>
                      </a:r>
                      <a:endParaRPr lang="tr-TR" sz="900">
                        <a:latin typeface="Calibri"/>
                        <a:ea typeface="Calibri"/>
                        <a:cs typeface="Times New Roman"/>
                      </a:endParaRPr>
                    </a:p>
                  </a:txBody>
                  <a:tcPr marL="13343" marR="13343" marT="571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gridSpan="3">
                  <a:txBody>
                    <a:bodyPr/>
                    <a:lstStyle/>
                    <a:p>
                      <a:pPr algn="ctr">
                        <a:lnSpc>
                          <a:spcPct val="115000"/>
                        </a:lnSpc>
                        <a:spcAft>
                          <a:spcPts val="0"/>
                        </a:spcAft>
                      </a:pPr>
                      <a:r>
                        <a:rPr lang="en-US" sz="1200" b="1">
                          <a:solidFill>
                            <a:srgbClr val="000000"/>
                          </a:solidFill>
                          <a:latin typeface="Calibri"/>
                          <a:ea typeface="Calibri"/>
                          <a:cs typeface="Times New Roman"/>
                        </a:rPr>
                        <a:t>562</a:t>
                      </a:r>
                      <a:endParaRPr lang="tr-TR" sz="900">
                        <a:latin typeface="Calibri"/>
                        <a:ea typeface="Calibri"/>
                        <a:cs typeface="Times New Roman"/>
                      </a:endParaRPr>
                    </a:p>
                  </a:txBody>
                  <a:tcPr marL="51467" marR="51467"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767C"/>
                    </a:solidFill>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en-US" sz="1200" b="1">
                          <a:solidFill>
                            <a:srgbClr val="000000"/>
                          </a:solidFill>
                          <a:latin typeface="Calibri"/>
                          <a:ea typeface="Calibri"/>
                          <a:cs typeface="Times New Roman"/>
                        </a:rPr>
                        <a:t>598</a:t>
                      </a:r>
                      <a:endParaRPr lang="tr-TR" sz="900">
                        <a:latin typeface="Calibri"/>
                        <a:ea typeface="Calibri"/>
                        <a:cs typeface="Times New Roman"/>
                      </a:endParaRPr>
                    </a:p>
                  </a:txBody>
                  <a:tcPr marL="13343" marR="1334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767C"/>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35966">
                <a:tc>
                  <a:txBody>
                    <a:bodyPr/>
                    <a:lstStyle/>
                    <a:p>
                      <a:pPr algn="ctr">
                        <a:lnSpc>
                          <a:spcPct val="115000"/>
                        </a:lnSpc>
                        <a:spcAft>
                          <a:spcPts val="0"/>
                        </a:spcAft>
                      </a:pPr>
                      <a:r>
                        <a:rPr lang="sl-SI" sz="1200" b="1" kern="1200">
                          <a:solidFill>
                            <a:srgbClr val="000000"/>
                          </a:solidFill>
                          <a:latin typeface="Times New Roman"/>
                          <a:ea typeface="Calibri"/>
                          <a:cs typeface="Times New Roman"/>
                        </a:rPr>
                        <a:t>S/N ratio </a:t>
                      </a:r>
                      <a:endParaRPr lang="tr-TR" sz="900">
                        <a:latin typeface="Calibri"/>
                        <a:ea typeface="Calibri"/>
                        <a:cs typeface="Times New Roman"/>
                      </a:endParaRPr>
                    </a:p>
                  </a:txBody>
                  <a:tcPr marL="13343" marR="13343" marT="571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DA2BF"/>
                    </a:solidFill>
                  </a:tcPr>
                </a:tc>
                <a:tc gridSpan="3">
                  <a:txBody>
                    <a:bodyPr/>
                    <a:lstStyle/>
                    <a:p>
                      <a:pPr algn="ctr">
                        <a:lnSpc>
                          <a:spcPct val="115000"/>
                        </a:lnSpc>
                        <a:spcAft>
                          <a:spcPts val="0"/>
                        </a:spcAft>
                      </a:pPr>
                      <a:r>
                        <a:rPr lang="en-US" sz="1200" b="1" dirty="0">
                          <a:solidFill>
                            <a:srgbClr val="000000"/>
                          </a:solidFill>
                          <a:latin typeface="Calibri"/>
                          <a:ea typeface="Calibri"/>
                          <a:cs typeface="Times New Roman"/>
                        </a:rPr>
                        <a:t>-54.99</a:t>
                      </a:r>
                      <a:endParaRPr lang="tr-TR" sz="900" dirty="0">
                        <a:latin typeface="Calibri"/>
                        <a:ea typeface="Calibri"/>
                        <a:cs typeface="Times New Roman"/>
                      </a:endParaRPr>
                    </a:p>
                  </a:txBody>
                  <a:tcPr marL="51467" marR="51467"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767C"/>
                    </a:solidFill>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en-US" sz="1200" b="1" dirty="0">
                          <a:solidFill>
                            <a:srgbClr val="000000"/>
                          </a:solidFill>
                          <a:latin typeface="Calibri"/>
                          <a:ea typeface="Calibri"/>
                          <a:cs typeface="Times New Roman"/>
                        </a:rPr>
                        <a:t>-55.53</a:t>
                      </a:r>
                      <a:endParaRPr lang="tr-TR" sz="900" dirty="0">
                        <a:latin typeface="Calibri"/>
                        <a:ea typeface="Calibri"/>
                        <a:cs typeface="Times New Roman"/>
                      </a:endParaRPr>
                    </a:p>
                  </a:txBody>
                  <a:tcPr marL="13343" marR="1334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767C"/>
                    </a:solidFill>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40999" name="7 Dikdörtgen"/>
          <p:cNvSpPr>
            <a:spLocks noChangeArrowheads="1"/>
          </p:cNvSpPr>
          <p:nvPr/>
        </p:nvSpPr>
        <p:spPr bwMode="auto">
          <a:xfrm>
            <a:off x="1981200" y="6324600"/>
            <a:ext cx="1593850" cy="276225"/>
          </a:xfrm>
          <a:prstGeom prst="rect">
            <a:avLst/>
          </a:prstGeom>
          <a:noFill/>
          <a:ln w="9525">
            <a:noFill/>
            <a:miter lim="800000"/>
            <a:headEnd/>
            <a:tailEnd/>
          </a:ln>
        </p:spPr>
        <p:txBody>
          <a:bodyPr wrap="none">
            <a:spAutoFit/>
          </a:bodyPr>
          <a:lstStyle/>
          <a:p>
            <a:r>
              <a:rPr lang="tr-TR" sz="1200"/>
              <a:t>S/N Smaller is better</a:t>
            </a:r>
          </a:p>
        </p:txBody>
      </p:sp>
      <p:sp>
        <p:nvSpPr>
          <p:cNvPr id="41000" name="Text Box 3"/>
          <p:cNvSpPr txBox="1">
            <a:spLocks noChangeArrowheads="1"/>
          </p:cNvSpPr>
          <p:nvPr/>
        </p:nvSpPr>
        <p:spPr bwMode="auto">
          <a:xfrm flipH="1">
            <a:off x="1752600" y="3733800"/>
            <a:ext cx="838200" cy="2209800"/>
          </a:xfrm>
          <a:prstGeom prst="rect">
            <a:avLst/>
          </a:prstGeom>
          <a:solidFill>
            <a:srgbClr val="FFFFFF"/>
          </a:solidFill>
          <a:ln w="9525">
            <a:solidFill>
              <a:srgbClr val="000000"/>
            </a:solidFill>
            <a:miter lim="800000"/>
            <a:headEnd/>
            <a:tailEnd/>
          </a:ln>
        </p:spPr>
        <p:txBody>
          <a:bodyPr/>
          <a:lstStyle/>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r>
              <a:rPr lang="tr-TR" sz="1200">
                <a:solidFill>
                  <a:srgbClr val="FF0000"/>
                </a:solidFill>
                <a:latin typeface="Times New Roman" pitchFamily="18" charset="0"/>
                <a:ea typeface="Calibri" pitchFamily="34" charset="0"/>
                <a:cs typeface="Times New Roman" pitchFamily="18" charset="0"/>
              </a:rPr>
              <a:t>Average S/N ratio</a:t>
            </a:r>
            <a:endParaRPr lang="tr-TR">
              <a:solidFill>
                <a:srgbClr val="FF0000"/>
              </a:solidFill>
              <a:ea typeface="Calibri" pitchFamily="34" charset="0"/>
              <a:cs typeface="Times New Roman" pitchFamily="18" charset="0"/>
            </a:endParaRPr>
          </a:p>
        </p:txBody>
      </p:sp>
      <p:sp>
        <p:nvSpPr>
          <p:cNvPr id="41001" name="9 Dikdörtgen"/>
          <p:cNvSpPr>
            <a:spLocks noChangeArrowheads="1"/>
          </p:cNvSpPr>
          <p:nvPr/>
        </p:nvSpPr>
        <p:spPr bwMode="auto">
          <a:xfrm>
            <a:off x="685800" y="3276600"/>
            <a:ext cx="6477000" cy="862013"/>
          </a:xfrm>
          <a:prstGeom prst="rect">
            <a:avLst/>
          </a:prstGeom>
          <a:noFill/>
          <a:ln w="9525">
            <a:noFill/>
            <a:miter lim="800000"/>
            <a:headEnd/>
            <a:tailEnd/>
          </a:ln>
        </p:spPr>
        <p:txBody>
          <a:bodyPr>
            <a:spAutoFit/>
          </a:bodyPr>
          <a:lstStyle/>
          <a:p>
            <a:r>
              <a:rPr lang="tr-TR" sz="1000"/>
              <a:t>According to Fz</a:t>
            </a:r>
          </a:p>
          <a:p>
            <a:pPr eaLnBrk="0" hangingPunct="0"/>
            <a:endParaRPr lang="tr-TR" sz="4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ANOVA ANALYSIS </a:t>
            </a:r>
            <a:r>
              <a:rPr lang="tr-T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Hastelloy</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 X (</a:t>
            </a:r>
            <a:r>
              <a:rPr lang="tr-TR"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Ra</a:t>
            </a: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 </a:t>
            </a:r>
            <a:endParaRPr lang="tr-TR" dirty="0"/>
          </a:p>
        </p:txBody>
      </p:sp>
      <p:pic>
        <p:nvPicPr>
          <p:cNvPr id="41986" name="3 İçerik Yer Tutucusu"/>
          <p:cNvPicPr>
            <a:picLocks noGrp="1"/>
          </p:cNvPicPr>
          <p:nvPr>
            <p:ph idx="1"/>
          </p:nvPr>
        </p:nvPicPr>
        <p:blipFill>
          <a:blip r:embed="rId2"/>
          <a:srcRect/>
          <a:stretch>
            <a:fillRect/>
          </a:stretch>
        </p:blipFill>
        <p:spPr>
          <a:xfrm>
            <a:off x="2667000" y="3124200"/>
            <a:ext cx="4343400" cy="2943225"/>
          </a:xfrm>
        </p:spPr>
      </p:pic>
      <p:graphicFrame>
        <p:nvGraphicFramePr>
          <p:cNvPr id="5" name="4 Tablo"/>
          <p:cNvGraphicFramePr>
            <a:graphicFrameLocks noGrp="1"/>
          </p:cNvGraphicFramePr>
          <p:nvPr/>
        </p:nvGraphicFramePr>
        <p:xfrm>
          <a:off x="1600200" y="1447800"/>
          <a:ext cx="6096000" cy="1593850"/>
        </p:xfrm>
        <a:graphic>
          <a:graphicData uri="http://schemas.openxmlformats.org/drawingml/2006/table">
            <a:tbl>
              <a:tblPr/>
              <a:tblGrid>
                <a:gridCol w="1692221"/>
                <a:gridCol w="537069"/>
                <a:gridCol w="473212"/>
                <a:gridCol w="596161"/>
                <a:gridCol w="687182"/>
                <a:gridCol w="773914"/>
                <a:gridCol w="773914"/>
                <a:gridCol w="562326"/>
              </a:tblGrid>
              <a:tr h="343114">
                <a:tc>
                  <a:txBody>
                    <a:bodyPr/>
                    <a:lstStyle/>
                    <a:p>
                      <a:pPr algn="ctr">
                        <a:lnSpc>
                          <a:spcPct val="115000"/>
                        </a:lnSpc>
                        <a:spcAft>
                          <a:spcPts val="0"/>
                        </a:spcAft>
                      </a:pPr>
                      <a:r>
                        <a:rPr lang="sl-SI" sz="1200" b="1" kern="1200" dirty="0">
                          <a:solidFill>
                            <a:srgbClr val="000000"/>
                          </a:solidFill>
                          <a:latin typeface="Times New Roman"/>
                          <a:ea typeface="Calibri"/>
                          <a:cs typeface="Times New Roman"/>
                        </a:rPr>
                        <a:t>Taguchi Optimization </a:t>
                      </a:r>
                      <a:endParaRPr lang="tr-TR" sz="900" dirty="0">
                        <a:latin typeface="Calibri"/>
                        <a:ea typeface="Calibri"/>
                        <a:cs typeface="Times New Roman"/>
                      </a:endParaRPr>
                    </a:p>
                  </a:txBody>
                  <a:tcPr marL="27163" marR="27163"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FF00"/>
                    </a:solidFill>
                  </a:tcPr>
                </a:tc>
                <a:tc gridSpan="3">
                  <a:txBody>
                    <a:bodyPr/>
                    <a:lstStyle/>
                    <a:p>
                      <a:pPr algn="ctr">
                        <a:lnSpc>
                          <a:spcPct val="115000"/>
                        </a:lnSpc>
                        <a:spcAft>
                          <a:spcPts val="0"/>
                        </a:spcAft>
                      </a:pPr>
                      <a:r>
                        <a:rPr lang="sl-SI" sz="1200" b="1" kern="1200">
                          <a:solidFill>
                            <a:srgbClr val="000000"/>
                          </a:solidFill>
                          <a:latin typeface="Times New Roman"/>
                          <a:ea typeface="Calibri"/>
                          <a:cs typeface="Times New Roman"/>
                        </a:rPr>
                        <a:t>Predict </a:t>
                      </a:r>
                      <a:endParaRPr lang="tr-TR" sz="900">
                        <a:latin typeface="Calibri"/>
                        <a:ea typeface="Calibri"/>
                        <a:cs typeface="Times New Roman"/>
                      </a:endParaRPr>
                    </a:p>
                  </a:txBody>
                  <a:tcPr marL="51467" marR="51467"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gridSpan="4">
                  <a:txBody>
                    <a:bodyPr/>
                    <a:lstStyle/>
                    <a:p>
                      <a:pPr>
                        <a:lnSpc>
                          <a:spcPct val="115000"/>
                        </a:lnSpc>
                        <a:spcAft>
                          <a:spcPts val="0"/>
                        </a:spcAft>
                        <a:tabLst>
                          <a:tab pos="2319655" algn="l"/>
                        </a:tabLst>
                      </a:pPr>
                      <a:r>
                        <a:rPr lang="tr-TR" sz="1200" b="1" kern="1200" dirty="0">
                          <a:solidFill>
                            <a:srgbClr val="000000"/>
                          </a:solidFill>
                          <a:latin typeface="Times New Roman"/>
                          <a:ea typeface="Calibri"/>
                          <a:cs typeface="Times New Roman"/>
                        </a:rPr>
                        <a:t>  Correction </a:t>
                      </a:r>
                      <a:r>
                        <a:rPr lang="tr-TR" sz="1200" b="1" kern="1200" dirty="0" err="1">
                          <a:solidFill>
                            <a:srgbClr val="000000"/>
                          </a:solidFill>
                          <a:latin typeface="Times New Roman"/>
                          <a:ea typeface="Calibri"/>
                          <a:cs typeface="Times New Roman"/>
                        </a:rPr>
                        <a:t>experiment</a:t>
                      </a:r>
                      <a:r>
                        <a:rPr lang="tr-TR" sz="1200" b="1" kern="1200" dirty="0">
                          <a:solidFill>
                            <a:srgbClr val="000000"/>
                          </a:solidFill>
                          <a:latin typeface="Times New Roman"/>
                          <a:ea typeface="Calibri"/>
                          <a:cs typeface="Times New Roman"/>
                        </a:rPr>
                        <a:t> </a:t>
                      </a:r>
                      <a:endParaRPr lang="tr-TR" sz="900" dirty="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85929">
                <a:tc>
                  <a:txBody>
                    <a:bodyPr/>
                    <a:lstStyle/>
                    <a:p>
                      <a:pPr algn="ctr">
                        <a:lnSpc>
                          <a:spcPct val="115000"/>
                        </a:lnSpc>
                        <a:spcAft>
                          <a:spcPts val="0"/>
                        </a:spcAft>
                      </a:pPr>
                      <a:r>
                        <a:rPr lang="sl-SI" sz="1200" b="1" kern="1200">
                          <a:solidFill>
                            <a:srgbClr val="000000"/>
                          </a:solidFill>
                          <a:latin typeface="Times New Roman"/>
                          <a:ea typeface="Calibri"/>
                          <a:cs typeface="Times New Roman"/>
                        </a:rPr>
                        <a:t>Level </a:t>
                      </a:r>
                      <a:endParaRPr lang="tr-TR" sz="900">
                        <a:latin typeface="Calibri"/>
                        <a:ea typeface="Calibri"/>
                        <a:cs typeface="Times New Roman"/>
                      </a:endParaRPr>
                    </a:p>
                  </a:txBody>
                  <a:tcPr marL="27163" marR="27163"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FF00"/>
                    </a:solidFill>
                  </a:tcPr>
                </a:tc>
                <a:tc gridSpan="3">
                  <a:txBody>
                    <a:bodyPr/>
                    <a:lstStyle/>
                    <a:p>
                      <a:pPr algn="ctr">
                        <a:lnSpc>
                          <a:spcPct val="115000"/>
                        </a:lnSpc>
                        <a:spcAft>
                          <a:spcPts val="0"/>
                        </a:spcAft>
                      </a:pPr>
                      <a:r>
                        <a:rPr lang="tr-TR" sz="1200" b="1">
                          <a:latin typeface="Arial"/>
                          <a:ea typeface="Times New Roman"/>
                          <a:cs typeface="Times New Roman"/>
                        </a:rPr>
                        <a:t>A1B3C2</a:t>
                      </a:r>
                      <a:endParaRPr lang="tr-TR" sz="900">
                        <a:latin typeface="Calibri"/>
                        <a:ea typeface="Calibri"/>
                        <a:cs typeface="Times New Roman"/>
                      </a:endParaRPr>
                    </a:p>
                  </a:txBody>
                  <a:tcPr marL="51467" marR="51467"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tr-TR" sz="1200" b="1">
                          <a:latin typeface="Arial"/>
                          <a:ea typeface="Times New Roman"/>
                          <a:cs typeface="Times New Roman"/>
                        </a:rPr>
                        <a:t>A1B3C2</a:t>
                      </a:r>
                      <a:endParaRPr lang="tr-TR" sz="90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43114">
                <a:tc>
                  <a:txBody>
                    <a:bodyPr/>
                    <a:lstStyle/>
                    <a:p>
                      <a:pPr algn="ctr">
                        <a:lnSpc>
                          <a:spcPct val="115000"/>
                        </a:lnSpc>
                        <a:spcAft>
                          <a:spcPts val="0"/>
                        </a:spcAft>
                      </a:pPr>
                      <a:r>
                        <a:rPr lang="sl-SI" sz="1200" b="1" kern="1200">
                          <a:solidFill>
                            <a:srgbClr val="000000"/>
                          </a:solidFill>
                          <a:latin typeface="Times New Roman"/>
                          <a:ea typeface="Calibri"/>
                          <a:cs typeface="Times New Roman"/>
                        </a:rPr>
                        <a:t>Cutting conditions </a:t>
                      </a:r>
                      <a:endParaRPr lang="tr-TR" sz="900">
                        <a:latin typeface="Calibri"/>
                        <a:ea typeface="Calibri"/>
                        <a:cs typeface="Times New Roman"/>
                      </a:endParaRPr>
                    </a:p>
                  </a:txBody>
                  <a:tcPr marL="27163" marR="27163" marT="571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FF00"/>
                    </a:solidFill>
                  </a:tcPr>
                </a:tc>
                <a:tc>
                  <a:txBody>
                    <a:bodyPr/>
                    <a:lstStyle/>
                    <a:p>
                      <a:pPr>
                        <a:lnSpc>
                          <a:spcPct val="115000"/>
                        </a:lnSpc>
                        <a:spcAft>
                          <a:spcPts val="0"/>
                        </a:spcAft>
                      </a:pPr>
                      <a:r>
                        <a:rPr lang="en-US" sz="1200" b="1">
                          <a:latin typeface="Calibri"/>
                          <a:ea typeface="Calibri"/>
                          <a:cs typeface="Times New Roman"/>
                        </a:rPr>
                        <a:t>0.10</a:t>
                      </a:r>
                      <a:endParaRPr lang="tr-TR" sz="900">
                        <a:latin typeface="Calibri"/>
                        <a:ea typeface="Calibri"/>
                        <a:cs typeface="Times New Roman"/>
                      </a:endParaRPr>
                    </a:p>
                  </a:txBody>
                  <a:tcPr marL="51467" marR="51467"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US" sz="1200" b="1">
                          <a:latin typeface="Calibri"/>
                          <a:ea typeface="Calibri"/>
                          <a:cs typeface="Times New Roman"/>
                        </a:rPr>
                        <a:t>100</a:t>
                      </a:r>
                      <a:endParaRPr lang="tr-TR" sz="90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US" sz="1200" b="1" dirty="0" smtClean="0">
                          <a:latin typeface="Calibri"/>
                          <a:ea typeface="Calibri"/>
                          <a:cs typeface="Times New Roman"/>
                        </a:rPr>
                        <a:t>K</a:t>
                      </a:r>
                      <a:r>
                        <a:rPr lang="tr-TR" sz="1200" b="1" dirty="0" smtClean="0">
                          <a:latin typeface="Calibri"/>
                          <a:ea typeface="Calibri"/>
                          <a:cs typeface="Times New Roman"/>
                        </a:rPr>
                        <a:t>C9240</a:t>
                      </a:r>
                      <a:endParaRPr lang="tr-TR" sz="900" dirty="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US" sz="1200" b="1">
                          <a:latin typeface="Calibri"/>
                          <a:ea typeface="Calibri"/>
                          <a:cs typeface="Times New Roman"/>
                        </a:rPr>
                        <a:t>0.10</a:t>
                      </a:r>
                      <a:endParaRPr lang="tr-TR" sz="90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US" sz="1200" b="1">
                          <a:latin typeface="Calibri"/>
                          <a:ea typeface="Calibri"/>
                          <a:cs typeface="Times New Roman"/>
                        </a:rPr>
                        <a:t>100</a:t>
                      </a:r>
                      <a:endParaRPr lang="tr-TR" sz="900">
                        <a:latin typeface="Calibri"/>
                        <a:ea typeface="Calibri"/>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spcAft>
                          <a:spcPts val="0"/>
                        </a:spcAft>
                      </a:pPr>
                      <a:r>
                        <a:rPr lang="en-US" sz="1200" b="1" dirty="0" smtClean="0">
                          <a:latin typeface="Calibri"/>
                          <a:ea typeface="Calibri"/>
                          <a:cs typeface="Times New Roman"/>
                        </a:rPr>
                        <a:t>K</a:t>
                      </a:r>
                      <a:r>
                        <a:rPr lang="tr-TR" sz="1200" b="1" dirty="0" smtClean="0">
                          <a:latin typeface="Calibri"/>
                          <a:ea typeface="Calibri"/>
                          <a:cs typeface="Times New Roman"/>
                        </a:rPr>
                        <a:t>C9240</a:t>
                      </a:r>
                      <a:endParaRPr lang="tr-TR" sz="900" dirty="0">
                        <a:latin typeface="Calibri"/>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c>
                  <a:txBody>
                    <a:bodyPr/>
                    <a:lstStyle/>
                    <a:p>
                      <a:pPr>
                        <a:lnSpc>
                          <a:spcPct val="115000"/>
                        </a:lnSpc>
                      </a:pPr>
                      <a:endParaRPr lang="tr-TR" sz="800">
                        <a:latin typeface="Calibri"/>
                        <a:ea typeface="Times New Roman"/>
                        <a:cs typeface="Times New Roman"/>
                      </a:endParaRPr>
                    </a:p>
                  </a:txBody>
                  <a:tcPr marL="27163" marR="2716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00"/>
                    </a:solidFill>
                  </a:tcPr>
                </a:tc>
              </a:tr>
              <a:tr h="285929">
                <a:tc>
                  <a:txBody>
                    <a:bodyPr/>
                    <a:lstStyle/>
                    <a:p>
                      <a:pPr algn="ctr">
                        <a:lnSpc>
                          <a:spcPct val="115000"/>
                        </a:lnSpc>
                        <a:spcAft>
                          <a:spcPts val="0"/>
                        </a:spcAft>
                      </a:pPr>
                      <a:r>
                        <a:rPr lang="tr-TR" sz="1200" b="1" kern="1200">
                          <a:solidFill>
                            <a:srgbClr val="000000"/>
                          </a:solidFill>
                          <a:latin typeface="Times New Roman"/>
                          <a:ea typeface="Calibri"/>
                          <a:cs typeface="Times New Roman"/>
                        </a:rPr>
                        <a:t>Surface roughness </a:t>
                      </a:r>
                      <a:endParaRPr lang="tr-TR" sz="900">
                        <a:latin typeface="Calibri"/>
                        <a:ea typeface="Calibri"/>
                        <a:cs typeface="Times New Roman"/>
                      </a:endParaRPr>
                    </a:p>
                  </a:txBody>
                  <a:tcPr marL="13343" marR="13343" marT="571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2DA2BF"/>
                    </a:solidFill>
                  </a:tcPr>
                </a:tc>
                <a:tc gridSpan="3">
                  <a:txBody>
                    <a:bodyPr/>
                    <a:lstStyle/>
                    <a:p>
                      <a:pPr algn="ctr">
                        <a:lnSpc>
                          <a:spcPct val="115000"/>
                        </a:lnSpc>
                        <a:spcAft>
                          <a:spcPts val="0"/>
                        </a:spcAft>
                      </a:pPr>
                      <a:r>
                        <a:rPr lang="en-US" sz="1200" b="1">
                          <a:solidFill>
                            <a:srgbClr val="000000"/>
                          </a:solidFill>
                          <a:latin typeface="Calibri"/>
                          <a:ea typeface="Calibri"/>
                          <a:cs typeface="Times New Roman"/>
                        </a:rPr>
                        <a:t>1.050</a:t>
                      </a:r>
                      <a:endParaRPr lang="tr-TR" sz="900">
                        <a:latin typeface="Calibri"/>
                        <a:ea typeface="Calibri"/>
                        <a:cs typeface="Times New Roman"/>
                      </a:endParaRPr>
                    </a:p>
                  </a:txBody>
                  <a:tcPr marL="51467" marR="51467"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767C"/>
                    </a:solidFill>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en-US" sz="1200" b="1">
                          <a:solidFill>
                            <a:srgbClr val="000000"/>
                          </a:solidFill>
                          <a:latin typeface="Calibri"/>
                          <a:ea typeface="Calibri"/>
                          <a:cs typeface="Times New Roman"/>
                        </a:rPr>
                        <a:t>1.667</a:t>
                      </a:r>
                      <a:endParaRPr lang="tr-TR" sz="900">
                        <a:latin typeface="Calibri"/>
                        <a:ea typeface="Calibri"/>
                        <a:cs typeface="Times New Roman"/>
                      </a:endParaRPr>
                    </a:p>
                  </a:txBody>
                  <a:tcPr marL="13343" marR="1334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EC767C"/>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35966">
                <a:tc>
                  <a:txBody>
                    <a:bodyPr/>
                    <a:lstStyle/>
                    <a:p>
                      <a:pPr algn="ctr">
                        <a:lnSpc>
                          <a:spcPct val="115000"/>
                        </a:lnSpc>
                        <a:spcAft>
                          <a:spcPts val="0"/>
                        </a:spcAft>
                      </a:pPr>
                      <a:r>
                        <a:rPr lang="sl-SI" sz="1200" b="1" kern="1200" dirty="0">
                          <a:solidFill>
                            <a:srgbClr val="000000"/>
                          </a:solidFill>
                          <a:latin typeface="Times New Roman"/>
                          <a:ea typeface="Calibri"/>
                          <a:cs typeface="Times New Roman"/>
                        </a:rPr>
                        <a:t>S/N ratio </a:t>
                      </a:r>
                      <a:endParaRPr lang="tr-TR" sz="900" dirty="0">
                        <a:latin typeface="Calibri"/>
                        <a:ea typeface="Calibri"/>
                        <a:cs typeface="Times New Roman"/>
                      </a:endParaRPr>
                    </a:p>
                  </a:txBody>
                  <a:tcPr marL="13343" marR="13343" marT="571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2DA2BF"/>
                    </a:solidFill>
                  </a:tcPr>
                </a:tc>
                <a:tc gridSpan="3">
                  <a:txBody>
                    <a:bodyPr/>
                    <a:lstStyle/>
                    <a:p>
                      <a:pPr algn="ctr">
                        <a:lnSpc>
                          <a:spcPct val="115000"/>
                        </a:lnSpc>
                        <a:spcAft>
                          <a:spcPts val="0"/>
                        </a:spcAft>
                      </a:pPr>
                      <a:r>
                        <a:rPr lang="en-US" sz="1200" b="1">
                          <a:solidFill>
                            <a:srgbClr val="000000"/>
                          </a:solidFill>
                          <a:latin typeface="Calibri"/>
                          <a:ea typeface="Calibri"/>
                          <a:cs typeface="Times New Roman"/>
                        </a:rPr>
                        <a:t>-0.423</a:t>
                      </a:r>
                      <a:endParaRPr lang="tr-TR" sz="900">
                        <a:latin typeface="Calibri"/>
                        <a:ea typeface="Calibri"/>
                        <a:cs typeface="Times New Roman"/>
                      </a:endParaRPr>
                    </a:p>
                  </a:txBody>
                  <a:tcPr marL="51467" marR="51467"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767C"/>
                    </a:solidFill>
                  </a:tcPr>
                </a:tc>
                <a:tc hMerge="1">
                  <a:txBody>
                    <a:bodyPr/>
                    <a:lstStyle/>
                    <a:p>
                      <a:endParaRPr lang="tr-TR"/>
                    </a:p>
                  </a:txBody>
                  <a:tcPr/>
                </a:tc>
                <a:tc hMerge="1">
                  <a:txBody>
                    <a:bodyPr/>
                    <a:lstStyle/>
                    <a:p>
                      <a:endParaRPr lang="tr-TR"/>
                    </a:p>
                  </a:txBody>
                  <a:tcPr/>
                </a:tc>
                <a:tc gridSpan="4">
                  <a:txBody>
                    <a:bodyPr/>
                    <a:lstStyle/>
                    <a:p>
                      <a:pPr algn="ctr">
                        <a:lnSpc>
                          <a:spcPct val="115000"/>
                        </a:lnSpc>
                        <a:spcAft>
                          <a:spcPts val="0"/>
                        </a:spcAft>
                      </a:pPr>
                      <a:r>
                        <a:rPr lang="en-US" sz="1200" b="1" dirty="0">
                          <a:solidFill>
                            <a:srgbClr val="000000"/>
                          </a:solidFill>
                          <a:latin typeface="Calibri"/>
                          <a:ea typeface="Calibri"/>
                          <a:cs typeface="Times New Roman"/>
                        </a:rPr>
                        <a:t>-4.43</a:t>
                      </a:r>
                      <a:endParaRPr lang="tr-TR" sz="900" dirty="0">
                        <a:latin typeface="Calibri"/>
                        <a:ea typeface="Calibri"/>
                        <a:cs typeface="Times New Roman"/>
                      </a:endParaRPr>
                    </a:p>
                  </a:txBody>
                  <a:tcPr marL="13343" marR="13343" marT="5719"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C767C"/>
                    </a:solidFill>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42023" name="Text Box 3"/>
          <p:cNvSpPr txBox="1">
            <a:spLocks noChangeArrowheads="1"/>
          </p:cNvSpPr>
          <p:nvPr/>
        </p:nvSpPr>
        <p:spPr bwMode="auto">
          <a:xfrm flipH="1">
            <a:off x="1676400" y="3429000"/>
            <a:ext cx="762000" cy="2514600"/>
          </a:xfrm>
          <a:prstGeom prst="rect">
            <a:avLst/>
          </a:prstGeom>
          <a:solidFill>
            <a:srgbClr val="FFFFFF"/>
          </a:solidFill>
          <a:ln w="9525">
            <a:solidFill>
              <a:srgbClr val="000000"/>
            </a:solidFill>
            <a:miter lim="800000"/>
            <a:headEnd/>
            <a:tailEnd/>
          </a:ln>
        </p:spPr>
        <p:txBody>
          <a:bodyPr/>
          <a:lstStyle/>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endParaRPr lang="tr-TR" sz="1200">
              <a:solidFill>
                <a:srgbClr val="FF0000"/>
              </a:solidFill>
              <a:latin typeface="Times New Roman" pitchFamily="18" charset="0"/>
              <a:ea typeface="Calibri" pitchFamily="34" charset="0"/>
              <a:cs typeface="Times New Roman" pitchFamily="18" charset="0"/>
            </a:endParaRPr>
          </a:p>
          <a:p>
            <a:r>
              <a:rPr lang="tr-TR" sz="1200">
                <a:solidFill>
                  <a:srgbClr val="FF0000"/>
                </a:solidFill>
                <a:latin typeface="Times New Roman" pitchFamily="18" charset="0"/>
                <a:ea typeface="Calibri" pitchFamily="34" charset="0"/>
                <a:cs typeface="Times New Roman" pitchFamily="18" charset="0"/>
              </a:rPr>
              <a:t>Average S/N ratio</a:t>
            </a:r>
            <a:endParaRPr lang="tr-TR">
              <a:solidFill>
                <a:srgbClr val="FF0000"/>
              </a:solidFill>
              <a:ea typeface="Calibri" pitchFamily="34" charset="0"/>
              <a:cs typeface="Times New Roman" pitchFamily="18" charset="0"/>
            </a:endParaRPr>
          </a:p>
        </p:txBody>
      </p:sp>
      <p:sp>
        <p:nvSpPr>
          <p:cNvPr id="42024" name="6 Dikdörtgen"/>
          <p:cNvSpPr>
            <a:spLocks noChangeArrowheads="1"/>
          </p:cNvSpPr>
          <p:nvPr/>
        </p:nvSpPr>
        <p:spPr bwMode="auto">
          <a:xfrm>
            <a:off x="1371600" y="3124200"/>
            <a:ext cx="4572000" cy="246063"/>
          </a:xfrm>
          <a:prstGeom prst="rect">
            <a:avLst/>
          </a:prstGeom>
          <a:noFill/>
          <a:ln w="9525">
            <a:noFill/>
            <a:miter lim="800000"/>
            <a:headEnd/>
            <a:tailEnd/>
          </a:ln>
        </p:spPr>
        <p:txBody>
          <a:bodyPr>
            <a:spAutoFit/>
          </a:bodyPr>
          <a:lstStyle/>
          <a:p>
            <a:r>
              <a:rPr lang="tr-TR" sz="1000"/>
              <a:t>According to  Ra</a:t>
            </a:r>
            <a:endParaRPr lang="tr-TR" sz="4000"/>
          </a:p>
        </p:txBody>
      </p:sp>
      <p:sp>
        <p:nvSpPr>
          <p:cNvPr id="42025" name="7 Dikdörtgen"/>
          <p:cNvSpPr>
            <a:spLocks noChangeArrowheads="1"/>
          </p:cNvSpPr>
          <p:nvPr/>
        </p:nvSpPr>
        <p:spPr bwMode="auto">
          <a:xfrm>
            <a:off x="1371600" y="6324600"/>
            <a:ext cx="1593850" cy="276225"/>
          </a:xfrm>
          <a:prstGeom prst="rect">
            <a:avLst/>
          </a:prstGeom>
          <a:noFill/>
          <a:ln w="9525">
            <a:noFill/>
            <a:miter lim="800000"/>
            <a:headEnd/>
            <a:tailEnd/>
          </a:ln>
        </p:spPr>
        <p:txBody>
          <a:bodyPr wrap="none">
            <a:spAutoFit/>
          </a:bodyPr>
          <a:lstStyle/>
          <a:p>
            <a:r>
              <a:rPr lang="tr-TR" sz="1200"/>
              <a:t>S/N Smaller is better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nvPr>
        </p:nvGraphicFramePr>
        <p:xfrm>
          <a:off x="1219200" y="4648200"/>
          <a:ext cx="6248400" cy="1752600"/>
        </p:xfrm>
        <a:graphic>
          <a:graphicData uri="http://schemas.openxmlformats.org/drawingml/2006/table">
            <a:tbl>
              <a:tblPr/>
              <a:tblGrid>
                <a:gridCol w="1043169"/>
                <a:gridCol w="826862"/>
                <a:gridCol w="852983"/>
                <a:gridCol w="918282"/>
                <a:gridCol w="885632"/>
                <a:gridCol w="885632"/>
                <a:gridCol w="835841"/>
              </a:tblGrid>
              <a:tr h="543483">
                <a:tc>
                  <a:txBody>
                    <a:bodyPr/>
                    <a:lstStyle/>
                    <a:p>
                      <a:pPr algn="ctr">
                        <a:lnSpc>
                          <a:spcPct val="150000"/>
                        </a:lnSpc>
                        <a:spcAft>
                          <a:spcPts val="0"/>
                        </a:spcAft>
                      </a:pPr>
                      <a:r>
                        <a:rPr lang="tr-TR" sz="800" b="1" dirty="0" err="1" smtClean="0">
                          <a:latin typeface="Times New Roman"/>
                          <a:ea typeface="Calibri"/>
                          <a:cs typeface="Times New Roman"/>
                        </a:rPr>
                        <a:t>Parameters</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err="1" smtClean="0">
                          <a:latin typeface="Times New Roman"/>
                          <a:ea typeface="Calibri"/>
                          <a:cs typeface="Times New Roman"/>
                        </a:rPr>
                        <a:t>Degree</a:t>
                      </a:r>
                      <a:r>
                        <a:rPr lang="tr-TR" sz="800" b="1" baseline="0" dirty="0" smtClean="0">
                          <a:latin typeface="Times New Roman"/>
                          <a:ea typeface="Calibri"/>
                          <a:cs typeface="Times New Roman"/>
                        </a:rPr>
                        <a:t> of </a:t>
                      </a:r>
                      <a:r>
                        <a:rPr lang="tr-TR" sz="800" b="1" baseline="0" dirty="0" err="1" smtClean="0">
                          <a:latin typeface="Times New Roman"/>
                          <a:ea typeface="Calibri"/>
                          <a:cs typeface="Times New Roman"/>
                        </a:rPr>
                        <a:t>freedom</a:t>
                      </a:r>
                      <a:r>
                        <a:rPr lang="tr-TR" sz="800" b="1" dirty="0" smtClean="0">
                          <a:latin typeface="Times New Roman"/>
                          <a:ea typeface="Calibri"/>
                          <a:cs typeface="Times New Roman"/>
                        </a:rPr>
                        <a:t> </a:t>
                      </a:r>
                      <a:r>
                        <a:rPr lang="tr-TR" sz="800" b="1" dirty="0">
                          <a:latin typeface="Times New Roman"/>
                          <a:ea typeface="Calibri"/>
                          <a:cs typeface="Times New Roman"/>
                        </a:rPr>
                        <a:t>(</a:t>
                      </a:r>
                      <a:r>
                        <a:rPr lang="tr-TR" sz="800" b="1" dirty="0" err="1">
                          <a:latin typeface="Times New Roman"/>
                          <a:ea typeface="Calibri"/>
                          <a:cs typeface="Times New Roman"/>
                        </a:rPr>
                        <a:t>Dof</a:t>
                      </a:r>
                      <a:r>
                        <a:rPr lang="tr-TR" sz="800" b="1" dirty="0">
                          <a:latin typeface="Times New Roman"/>
                          <a:ea typeface="Calibri"/>
                          <a:cs typeface="Times New Roman"/>
                        </a:rPr>
                        <a:t>)</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err="1" smtClean="0">
                          <a:latin typeface="Times New Roman"/>
                          <a:ea typeface="Calibri"/>
                          <a:cs typeface="Times New Roman"/>
                        </a:rPr>
                        <a:t>Sum</a:t>
                      </a:r>
                      <a:r>
                        <a:rPr lang="tr-TR" sz="800" b="1" baseline="0" dirty="0" smtClean="0">
                          <a:latin typeface="Times New Roman"/>
                          <a:ea typeface="Calibri"/>
                          <a:cs typeface="Times New Roman"/>
                        </a:rPr>
                        <a:t> of </a:t>
                      </a:r>
                      <a:r>
                        <a:rPr lang="tr-TR" sz="800" b="1" baseline="0" dirty="0" err="1" smtClean="0">
                          <a:latin typeface="Times New Roman"/>
                          <a:ea typeface="Calibri"/>
                          <a:cs typeface="Times New Roman"/>
                        </a:rPr>
                        <a:t>squares</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err="1" smtClean="0">
                          <a:latin typeface="Times New Roman"/>
                          <a:ea typeface="Calibri"/>
                          <a:cs typeface="Times New Roman"/>
                        </a:rPr>
                        <a:t>Means</a:t>
                      </a:r>
                      <a:r>
                        <a:rPr lang="tr-TR" sz="800" b="1" dirty="0" smtClean="0">
                          <a:latin typeface="Times New Roman"/>
                          <a:ea typeface="Calibri"/>
                          <a:cs typeface="Times New Roman"/>
                        </a:rPr>
                        <a:t> of </a:t>
                      </a:r>
                      <a:r>
                        <a:rPr lang="tr-TR" sz="800" b="1" dirty="0" err="1" smtClean="0">
                          <a:latin typeface="Times New Roman"/>
                          <a:ea typeface="Calibri"/>
                          <a:cs typeface="Times New Roman"/>
                        </a:rPr>
                        <a:t>squares</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a:latin typeface="Times New Roman"/>
                          <a:ea typeface="Calibri"/>
                          <a:cs typeface="Times New Roman"/>
                        </a:rPr>
                        <a:t>F</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a:latin typeface="Times New Roman"/>
                          <a:ea typeface="Calibri"/>
                          <a:cs typeface="Times New Roman"/>
                        </a:rPr>
                        <a:t>P</a:t>
                      </a:r>
                      <a:endParaRPr lang="tr-TR" sz="1200" dirty="0">
                        <a:latin typeface="Times New Roman"/>
                        <a:ea typeface="Calibri"/>
                        <a:cs typeface="Times New Roman"/>
                      </a:endParaRPr>
                    </a:p>
                    <a:p>
                      <a:pPr algn="ctr">
                        <a:spcAft>
                          <a:spcPts val="0"/>
                        </a:spcAft>
                      </a:pPr>
                      <a:r>
                        <a:rPr lang="tr-TR" sz="800" b="1" dirty="0">
                          <a:latin typeface="Times New Roman"/>
                          <a:ea typeface="Calibri"/>
                          <a:cs typeface="Times New Roman"/>
                        </a:rPr>
                        <a:t>(p&lt;0.05)</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err="1" smtClean="0">
                          <a:latin typeface="Times New Roman"/>
                          <a:ea typeface="Calibri"/>
                          <a:cs typeface="Times New Roman"/>
                        </a:rPr>
                        <a:t>Effect</a:t>
                      </a:r>
                      <a:r>
                        <a:rPr lang="tr-TR" sz="800" b="1" dirty="0" smtClean="0">
                          <a:latin typeface="Times New Roman"/>
                          <a:ea typeface="Calibri"/>
                          <a:cs typeface="Times New Roman"/>
                        </a:rPr>
                        <a:t> of </a:t>
                      </a:r>
                      <a:r>
                        <a:rPr lang="tr-TR" sz="800" b="1" dirty="0" err="1" smtClean="0">
                          <a:latin typeface="Times New Roman"/>
                          <a:ea typeface="Calibri"/>
                          <a:cs typeface="Times New Roman"/>
                        </a:rPr>
                        <a:t>parameter</a:t>
                      </a:r>
                      <a:r>
                        <a:rPr lang="tr-TR" sz="800" b="1" dirty="0" smtClean="0">
                          <a:latin typeface="Times New Roman"/>
                          <a:ea typeface="Calibri"/>
                          <a:cs typeface="Times New Roman"/>
                        </a:rPr>
                        <a:t> </a:t>
                      </a:r>
                      <a:r>
                        <a:rPr lang="tr-TR" sz="800" b="1" dirty="0">
                          <a:latin typeface="Times New Roman"/>
                          <a:ea typeface="Calibri"/>
                          <a:cs typeface="Times New Roman"/>
                        </a:rPr>
                        <a:t>(%)</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14">
                <a:tc>
                  <a:txBody>
                    <a:bodyPr/>
                    <a:lstStyle/>
                    <a:p>
                      <a:pPr>
                        <a:spcAft>
                          <a:spcPts val="0"/>
                        </a:spcAft>
                      </a:pPr>
                      <a:r>
                        <a:rPr lang="tr-TR" sz="800" dirty="0" err="1" smtClean="0">
                          <a:latin typeface="Times New Roman"/>
                          <a:ea typeface="Calibri"/>
                          <a:cs typeface="Times New Roman"/>
                        </a:rPr>
                        <a:t>Feed</a:t>
                      </a:r>
                      <a:r>
                        <a:rPr lang="tr-TR" sz="800" baseline="0" dirty="0" smtClean="0">
                          <a:latin typeface="Times New Roman"/>
                          <a:ea typeface="Calibri"/>
                          <a:cs typeface="Times New Roman"/>
                        </a:rPr>
                        <a:t> rate</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dirty="0">
                          <a:latin typeface="Times New Roman"/>
                          <a:ea typeface="Times New Roman"/>
                          <a:cs typeface="Times New Roman"/>
                        </a:rPr>
                        <a:t>1</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dirty="0">
                          <a:latin typeface="Times New Roman"/>
                          <a:ea typeface="Times New Roman"/>
                          <a:cs typeface="Times New Roman"/>
                        </a:rPr>
                        <a:t>181805</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dirty="0">
                          <a:latin typeface="Times New Roman"/>
                          <a:ea typeface="Times New Roman"/>
                          <a:cs typeface="Times New Roman"/>
                        </a:rPr>
                        <a:t>181805</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57.75</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0.002</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i="1">
                          <a:latin typeface="Times New Roman"/>
                          <a:ea typeface="Times New Roman"/>
                          <a:cs typeface="Times New Roman"/>
                        </a:rPr>
                        <a:t>65.99</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722">
                <a:tc>
                  <a:txBody>
                    <a:bodyPr/>
                    <a:lstStyle/>
                    <a:p>
                      <a:pPr>
                        <a:spcAft>
                          <a:spcPts val="0"/>
                        </a:spcAft>
                      </a:pPr>
                      <a:r>
                        <a:rPr lang="tr-TR" sz="800" dirty="0" err="1" smtClean="0">
                          <a:latin typeface="Times New Roman"/>
                          <a:ea typeface="Calibri"/>
                          <a:cs typeface="Times New Roman"/>
                        </a:rPr>
                        <a:t>Cutting</a:t>
                      </a:r>
                      <a:r>
                        <a:rPr lang="tr-TR" sz="800" baseline="0" dirty="0" smtClean="0">
                          <a:latin typeface="Times New Roman"/>
                          <a:ea typeface="Calibri"/>
                          <a:cs typeface="Times New Roman"/>
                        </a:rPr>
                        <a:t> </a:t>
                      </a:r>
                      <a:r>
                        <a:rPr lang="tr-TR" sz="800" baseline="0" dirty="0" err="1" smtClean="0">
                          <a:latin typeface="Times New Roman"/>
                          <a:ea typeface="Calibri"/>
                          <a:cs typeface="Times New Roman"/>
                        </a:rPr>
                        <a:t>speed</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dirty="0">
                          <a:latin typeface="Times New Roman"/>
                          <a:ea typeface="Times New Roman"/>
                          <a:cs typeface="Times New Roman"/>
                        </a:rPr>
                        <a:t>2</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30700</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15350</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4.88</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0.085</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i="1">
                          <a:latin typeface="Times New Roman"/>
                          <a:ea typeface="Times New Roman"/>
                          <a:cs typeface="Times New Roman"/>
                        </a:rPr>
                        <a:t>11.14</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302">
                <a:tc>
                  <a:txBody>
                    <a:bodyPr/>
                    <a:lstStyle/>
                    <a:p>
                      <a:pPr>
                        <a:spcAft>
                          <a:spcPts val="0"/>
                        </a:spcAft>
                      </a:pPr>
                      <a:r>
                        <a:rPr lang="tr-TR" sz="800" dirty="0" err="1" smtClean="0">
                          <a:latin typeface="Times New Roman"/>
                          <a:ea typeface="Calibri"/>
                          <a:cs typeface="Times New Roman"/>
                        </a:rPr>
                        <a:t>Cutting</a:t>
                      </a:r>
                      <a:r>
                        <a:rPr lang="tr-TR" sz="800" baseline="0" dirty="0" smtClean="0">
                          <a:latin typeface="Times New Roman"/>
                          <a:ea typeface="Calibri"/>
                          <a:cs typeface="Times New Roman"/>
                        </a:rPr>
                        <a:t> </a:t>
                      </a:r>
                      <a:r>
                        <a:rPr lang="tr-TR" sz="800" baseline="0" dirty="0" err="1" smtClean="0">
                          <a:latin typeface="Times New Roman"/>
                          <a:ea typeface="Calibri"/>
                          <a:cs typeface="Times New Roman"/>
                        </a:rPr>
                        <a:t>tool</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dirty="0">
                          <a:latin typeface="Times New Roman"/>
                          <a:ea typeface="Times New Roman"/>
                          <a:cs typeface="Times New Roman"/>
                        </a:rPr>
                        <a:t>2</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13213</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6607</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2.1</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0.238</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i="1">
                          <a:latin typeface="Times New Roman"/>
                          <a:ea typeface="Times New Roman"/>
                          <a:cs typeface="Times New Roman"/>
                        </a:rPr>
                        <a:t>4.80</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322">
                <a:tc>
                  <a:txBody>
                    <a:bodyPr/>
                    <a:lstStyle/>
                    <a:p>
                      <a:pPr>
                        <a:spcAft>
                          <a:spcPts val="0"/>
                        </a:spcAft>
                      </a:pPr>
                      <a:r>
                        <a:rPr lang="tr-TR" sz="800" b="1" i="1" dirty="0" err="1" smtClean="0">
                          <a:latin typeface="Times New Roman"/>
                          <a:ea typeface="Calibri"/>
                          <a:cs typeface="Times New Roman"/>
                        </a:rPr>
                        <a:t>Error</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12</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12592</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3148</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8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8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i="1">
                          <a:latin typeface="Times New Roman"/>
                          <a:ea typeface="Times New Roman"/>
                          <a:cs typeface="Times New Roman"/>
                        </a:rPr>
                        <a:t>4.57</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058">
                <a:tc>
                  <a:txBody>
                    <a:bodyPr/>
                    <a:lstStyle/>
                    <a:p>
                      <a:pPr>
                        <a:spcAft>
                          <a:spcPts val="0"/>
                        </a:spcAft>
                      </a:pPr>
                      <a:r>
                        <a:rPr lang="tr-TR" sz="800" b="1" i="1" dirty="0" smtClean="0">
                          <a:latin typeface="Times New Roman"/>
                          <a:ea typeface="Times New Roman"/>
                          <a:cs typeface="Times New Roman"/>
                        </a:rPr>
                        <a:t>Total</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17</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dirty="0">
                          <a:latin typeface="Times New Roman"/>
                          <a:ea typeface="Times New Roman"/>
                          <a:cs typeface="Times New Roman"/>
                        </a:rPr>
                        <a:t>275517</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8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8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8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i="1" dirty="0">
                          <a:latin typeface="Times New Roman"/>
                          <a:ea typeface="Times New Roman"/>
                          <a:cs typeface="Times New Roman"/>
                        </a:rPr>
                        <a:t>100</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4 Tablo"/>
          <p:cNvGraphicFramePr>
            <a:graphicFrameLocks noGrp="1"/>
          </p:cNvGraphicFramePr>
          <p:nvPr/>
        </p:nvGraphicFramePr>
        <p:xfrm>
          <a:off x="1219200" y="1219200"/>
          <a:ext cx="6324600" cy="1752600"/>
        </p:xfrm>
        <a:graphic>
          <a:graphicData uri="http://schemas.openxmlformats.org/drawingml/2006/table">
            <a:tbl>
              <a:tblPr/>
              <a:tblGrid>
                <a:gridCol w="1132377"/>
                <a:gridCol w="819270"/>
                <a:gridCol w="832248"/>
                <a:gridCol w="906875"/>
                <a:gridCol w="747076"/>
                <a:gridCol w="836305"/>
                <a:gridCol w="1050450"/>
              </a:tblGrid>
              <a:tr h="505254">
                <a:tc>
                  <a:txBody>
                    <a:bodyPr/>
                    <a:lstStyle/>
                    <a:p>
                      <a:pPr algn="ctr">
                        <a:lnSpc>
                          <a:spcPct val="150000"/>
                        </a:lnSpc>
                        <a:spcAft>
                          <a:spcPts val="0"/>
                        </a:spcAft>
                      </a:pPr>
                      <a:r>
                        <a:rPr lang="tr-TR" sz="800" b="1" dirty="0" err="1" smtClean="0">
                          <a:latin typeface="Times New Roman"/>
                          <a:ea typeface="Calibri"/>
                          <a:cs typeface="Times New Roman"/>
                        </a:rPr>
                        <a:t>Parameters</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err="1" smtClean="0">
                          <a:latin typeface="Times New Roman"/>
                          <a:ea typeface="Calibri"/>
                          <a:cs typeface="Times New Roman"/>
                        </a:rPr>
                        <a:t>Degree</a:t>
                      </a:r>
                      <a:r>
                        <a:rPr lang="tr-TR" sz="800" b="1" baseline="0" dirty="0" smtClean="0">
                          <a:latin typeface="Times New Roman"/>
                          <a:ea typeface="Calibri"/>
                          <a:cs typeface="Times New Roman"/>
                        </a:rPr>
                        <a:t> of </a:t>
                      </a:r>
                      <a:r>
                        <a:rPr lang="tr-TR" sz="800" b="1" baseline="0" dirty="0" err="1" smtClean="0">
                          <a:latin typeface="Times New Roman"/>
                          <a:ea typeface="Calibri"/>
                          <a:cs typeface="Times New Roman"/>
                        </a:rPr>
                        <a:t>freedom</a:t>
                      </a:r>
                      <a:r>
                        <a:rPr lang="tr-TR" sz="800" b="1" dirty="0" smtClean="0">
                          <a:latin typeface="Times New Roman"/>
                          <a:ea typeface="Calibri"/>
                          <a:cs typeface="Times New Roman"/>
                        </a:rPr>
                        <a:t> </a:t>
                      </a:r>
                      <a:r>
                        <a:rPr lang="tr-TR" sz="800" b="1" dirty="0">
                          <a:latin typeface="Times New Roman"/>
                          <a:ea typeface="Calibri"/>
                          <a:cs typeface="Times New Roman"/>
                        </a:rPr>
                        <a:t>(</a:t>
                      </a:r>
                      <a:r>
                        <a:rPr lang="tr-TR" sz="800" b="1" dirty="0" err="1">
                          <a:latin typeface="Times New Roman"/>
                          <a:ea typeface="Calibri"/>
                          <a:cs typeface="Times New Roman"/>
                        </a:rPr>
                        <a:t>Dof</a:t>
                      </a:r>
                      <a:r>
                        <a:rPr lang="tr-TR" sz="800" b="1" dirty="0">
                          <a:latin typeface="Times New Roman"/>
                          <a:ea typeface="Calibri"/>
                          <a:cs typeface="Times New Roman"/>
                        </a:rPr>
                        <a:t>)</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err="1" smtClean="0">
                          <a:latin typeface="Times New Roman"/>
                          <a:ea typeface="Calibri"/>
                          <a:cs typeface="Times New Roman"/>
                        </a:rPr>
                        <a:t>Sum</a:t>
                      </a:r>
                      <a:r>
                        <a:rPr lang="tr-TR" sz="800" b="1" baseline="0" dirty="0" smtClean="0">
                          <a:latin typeface="Times New Roman"/>
                          <a:ea typeface="Calibri"/>
                          <a:cs typeface="Times New Roman"/>
                        </a:rPr>
                        <a:t> of </a:t>
                      </a:r>
                      <a:r>
                        <a:rPr lang="tr-TR" sz="800" b="1" baseline="0" dirty="0" err="1" smtClean="0">
                          <a:latin typeface="Times New Roman"/>
                          <a:ea typeface="Calibri"/>
                          <a:cs typeface="Times New Roman"/>
                        </a:rPr>
                        <a:t>squares</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err="1" smtClean="0">
                          <a:latin typeface="Times New Roman"/>
                          <a:ea typeface="Calibri"/>
                          <a:cs typeface="Times New Roman"/>
                        </a:rPr>
                        <a:t>Means</a:t>
                      </a:r>
                      <a:r>
                        <a:rPr lang="tr-TR" sz="800" b="1" dirty="0" smtClean="0">
                          <a:latin typeface="Times New Roman"/>
                          <a:ea typeface="Calibri"/>
                          <a:cs typeface="Times New Roman"/>
                        </a:rPr>
                        <a:t> of </a:t>
                      </a:r>
                      <a:r>
                        <a:rPr lang="tr-TR" sz="800" b="1" dirty="0" err="1" smtClean="0">
                          <a:latin typeface="Times New Roman"/>
                          <a:ea typeface="Calibri"/>
                          <a:cs typeface="Times New Roman"/>
                        </a:rPr>
                        <a:t>squares</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a:latin typeface="Times New Roman"/>
                          <a:ea typeface="Calibri"/>
                          <a:cs typeface="Times New Roman"/>
                        </a:rPr>
                        <a:t>F</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a:latin typeface="Times New Roman"/>
                          <a:ea typeface="Calibri"/>
                          <a:cs typeface="Times New Roman"/>
                        </a:rPr>
                        <a:t>P</a:t>
                      </a:r>
                      <a:endParaRPr lang="tr-TR" sz="1200" dirty="0">
                        <a:latin typeface="Times New Roman"/>
                        <a:ea typeface="Calibri"/>
                        <a:cs typeface="Times New Roman"/>
                      </a:endParaRPr>
                    </a:p>
                    <a:p>
                      <a:pPr algn="ctr">
                        <a:spcAft>
                          <a:spcPts val="0"/>
                        </a:spcAft>
                      </a:pPr>
                      <a:r>
                        <a:rPr lang="tr-TR" sz="800" b="1" dirty="0">
                          <a:latin typeface="Times New Roman"/>
                          <a:ea typeface="Calibri"/>
                          <a:cs typeface="Times New Roman"/>
                        </a:rPr>
                        <a:t>(p&lt;0.05)</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dirty="0" err="1" smtClean="0">
                          <a:latin typeface="Times New Roman"/>
                          <a:ea typeface="Calibri"/>
                          <a:cs typeface="Times New Roman"/>
                        </a:rPr>
                        <a:t>Effect</a:t>
                      </a:r>
                      <a:r>
                        <a:rPr lang="tr-TR" sz="800" b="1" dirty="0" smtClean="0">
                          <a:latin typeface="Times New Roman"/>
                          <a:ea typeface="Calibri"/>
                          <a:cs typeface="Times New Roman"/>
                        </a:rPr>
                        <a:t> of </a:t>
                      </a:r>
                      <a:r>
                        <a:rPr lang="tr-TR" sz="800" b="1" dirty="0" err="1" smtClean="0">
                          <a:latin typeface="Times New Roman"/>
                          <a:ea typeface="Calibri"/>
                          <a:cs typeface="Times New Roman"/>
                        </a:rPr>
                        <a:t>parameter</a:t>
                      </a:r>
                      <a:r>
                        <a:rPr lang="tr-TR" sz="800" b="1" dirty="0" smtClean="0">
                          <a:latin typeface="Times New Roman"/>
                          <a:ea typeface="Calibri"/>
                          <a:cs typeface="Times New Roman"/>
                        </a:rPr>
                        <a:t> </a:t>
                      </a:r>
                      <a:r>
                        <a:rPr lang="tr-TR" sz="800" b="1" dirty="0">
                          <a:latin typeface="Times New Roman"/>
                          <a:ea typeface="Calibri"/>
                          <a:cs typeface="Times New Roman"/>
                        </a:rPr>
                        <a:t>(%)</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224">
                <a:tc>
                  <a:txBody>
                    <a:bodyPr/>
                    <a:lstStyle/>
                    <a:p>
                      <a:pPr>
                        <a:spcAft>
                          <a:spcPts val="0"/>
                        </a:spcAft>
                      </a:pPr>
                      <a:r>
                        <a:rPr lang="tr-TR" sz="800" dirty="0" err="1" smtClean="0">
                          <a:latin typeface="Times New Roman"/>
                          <a:ea typeface="Calibri"/>
                          <a:cs typeface="Times New Roman"/>
                        </a:rPr>
                        <a:t>Feed</a:t>
                      </a:r>
                      <a:r>
                        <a:rPr lang="tr-TR" sz="800" baseline="0" dirty="0" smtClean="0">
                          <a:latin typeface="Times New Roman"/>
                          <a:ea typeface="Calibri"/>
                          <a:cs typeface="Times New Roman"/>
                        </a:rPr>
                        <a:t> rate</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dirty="0">
                          <a:latin typeface="Times New Roman"/>
                          <a:ea typeface="Times New Roman"/>
                          <a:cs typeface="Times New Roman"/>
                        </a:rPr>
                        <a:t>1</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4.1424</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dirty="0">
                          <a:latin typeface="Times New Roman"/>
                          <a:ea typeface="Times New Roman"/>
                          <a:cs typeface="Times New Roman"/>
                        </a:rPr>
                        <a:t>4.1424</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56.56</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0.002</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i="1">
                          <a:latin typeface="Times New Roman"/>
                          <a:ea typeface="Times New Roman"/>
                          <a:cs typeface="Times New Roman"/>
                        </a:rPr>
                        <a:t>33.15</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766">
                <a:tc>
                  <a:txBody>
                    <a:bodyPr/>
                    <a:lstStyle/>
                    <a:p>
                      <a:pPr>
                        <a:spcAft>
                          <a:spcPts val="0"/>
                        </a:spcAft>
                      </a:pPr>
                      <a:r>
                        <a:rPr lang="tr-TR" sz="800" dirty="0" err="1" smtClean="0">
                          <a:latin typeface="Times New Roman"/>
                          <a:ea typeface="Calibri"/>
                          <a:cs typeface="Times New Roman"/>
                        </a:rPr>
                        <a:t>Cutting</a:t>
                      </a:r>
                      <a:r>
                        <a:rPr lang="tr-TR" sz="800" baseline="0" dirty="0" smtClean="0">
                          <a:latin typeface="Times New Roman"/>
                          <a:ea typeface="Calibri"/>
                          <a:cs typeface="Times New Roman"/>
                        </a:rPr>
                        <a:t> </a:t>
                      </a:r>
                      <a:r>
                        <a:rPr lang="tr-TR" sz="800" baseline="0" dirty="0" err="1" smtClean="0">
                          <a:latin typeface="Times New Roman"/>
                          <a:ea typeface="Calibri"/>
                          <a:cs typeface="Times New Roman"/>
                        </a:rPr>
                        <a:t>speed</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2</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0.18817</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dirty="0">
                          <a:latin typeface="Times New Roman"/>
                          <a:ea typeface="Times New Roman"/>
                          <a:cs typeface="Times New Roman"/>
                        </a:rPr>
                        <a:t>0.09408</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1.28</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0.371</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i="1">
                          <a:latin typeface="Times New Roman"/>
                          <a:ea typeface="Times New Roman"/>
                          <a:cs typeface="Times New Roman"/>
                        </a:rPr>
                        <a:t>1.51</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71">
                <a:tc>
                  <a:txBody>
                    <a:bodyPr/>
                    <a:lstStyle/>
                    <a:p>
                      <a:pPr>
                        <a:spcAft>
                          <a:spcPts val="0"/>
                        </a:spcAft>
                      </a:pPr>
                      <a:r>
                        <a:rPr lang="tr-TR" sz="800" dirty="0" err="1" smtClean="0">
                          <a:latin typeface="Times New Roman"/>
                          <a:ea typeface="Calibri"/>
                          <a:cs typeface="Times New Roman"/>
                        </a:rPr>
                        <a:t>Cutting</a:t>
                      </a:r>
                      <a:r>
                        <a:rPr lang="tr-TR" sz="800" baseline="0" dirty="0" smtClean="0">
                          <a:latin typeface="Times New Roman"/>
                          <a:ea typeface="Calibri"/>
                          <a:cs typeface="Times New Roman"/>
                        </a:rPr>
                        <a:t> </a:t>
                      </a:r>
                      <a:r>
                        <a:rPr lang="tr-TR" sz="800" baseline="0" dirty="0" err="1" smtClean="0">
                          <a:latin typeface="Times New Roman"/>
                          <a:ea typeface="Calibri"/>
                          <a:cs typeface="Times New Roman"/>
                        </a:rPr>
                        <a:t>tool</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2</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5.04646</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2.52323</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34.45</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0.003</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i="1">
                          <a:latin typeface="Times New Roman"/>
                          <a:ea typeface="Times New Roman"/>
                          <a:cs typeface="Times New Roman"/>
                        </a:rPr>
                        <a:t>40.38</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838">
                <a:tc>
                  <a:txBody>
                    <a:bodyPr/>
                    <a:lstStyle/>
                    <a:p>
                      <a:pPr>
                        <a:spcAft>
                          <a:spcPts val="0"/>
                        </a:spcAft>
                      </a:pPr>
                      <a:r>
                        <a:rPr lang="tr-TR" sz="800" b="1" i="1" dirty="0" err="1" smtClean="0">
                          <a:latin typeface="Times New Roman"/>
                          <a:ea typeface="Calibri"/>
                          <a:cs typeface="Times New Roman"/>
                        </a:rPr>
                        <a:t>Error</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12</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0.29294</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0.07323</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8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8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i="1">
                          <a:latin typeface="Times New Roman"/>
                          <a:ea typeface="Times New Roman"/>
                          <a:cs typeface="Times New Roman"/>
                        </a:rPr>
                        <a:t>2.34</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347">
                <a:tc>
                  <a:txBody>
                    <a:bodyPr/>
                    <a:lstStyle/>
                    <a:p>
                      <a:pPr>
                        <a:spcAft>
                          <a:spcPts val="0"/>
                        </a:spcAft>
                      </a:pPr>
                      <a:r>
                        <a:rPr lang="tr-TR" sz="800" b="1" i="1" dirty="0" smtClean="0">
                          <a:latin typeface="Times New Roman"/>
                          <a:ea typeface="Times New Roman"/>
                          <a:cs typeface="Times New Roman"/>
                        </a:rPr>
                        <a:t>Total</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17</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a:latin typeface="Times New Roman"/>
                          <a:ea typeface="Times New Roman"/>
                          <a:cs typeface="Times New Roman"/>
                        </a:rPr>
                        <a:t>12.4974</a:t>
                      </a:r>
                      <a:endParaRPr lang="tr-TR" sz="12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8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8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tr-TR" sz="80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800" b="1" i="1" dirty="0">
                          <a:latin typeface="Times New Roman"/>
                          <a:ea typeface="Times New Roman"/>
                          <a:cs typeface="Times New Roman"/>
                        </a:rPr>
                        <a:t>100</a:t>
                      </a:r>
                      <a:endParaRPr lang="tr-TR" sz="1200" dirty="0">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312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GB" sz="1000" b="1">
                <a:solidFill>
                  <a:srgbClr val="000000"/>
                </a:solidFill>
                <a:latin typeface="Times New Roman" pitchFamily="18" charset="0"/>
                <a:ea typeface="Calibri" pitchFamily="34" charset="0"/>
                <a:cs typeface="Times New Roman" pitchFamily="18" charset="0"/>
              </a:rPr>
              <a:t>Table 6.</a:t>
            </a:r>
            <a:r>
              <a:rPr lang="en-GB" sz="1200" b="1">
                <a:solidFill>
                  <a:srgbClr val="222222"/>
                </a:solidFill>
                <a:latin typeface="Times New Roman" pitchFamily="18" charset="0"/>
                <a:ea typeface="Calibri" pitchFamily="34" charset="0"/>
                <a:cs typeface="Times New Roman" pitchFamily="18" charset="0"/>
              </a:rPr>
              <a:t> </a:t>
            </a:r>
            <a:r>
              <a:rPr lang="en-US" sz="1000">
                <a:solidFill>
                  <a:srgbClr val="222222"/>
                </a:solidFill>
                <a:latin typeface="Times New Roman" pitchFamily="18" charset="0"/>
                <a:ea typeface="Calibri" pitchFamily="34" charset="0"/>
                <a:cs typeface="Times New Roman" pitchFamily="18" charset="0"/>
              </a:rPr>
              <a:t>ANOVA results for the main cutting force (Fz) S/N ratio  in </a:t>
            </a:r>
            <a:r>
              <a:rPr lang="en-GB" sz="1000">
                <a:solidFill>
                  <a:srgbClr val="000000"/>
                </a:solidFill>
                <a:latin typeface="Times New Roman" pitchFamily="18" charset="0"/>
                <a:ea typeface="Calibri" pitchFamily="34" charset="0"/>
                <a:cs typeface="Times New Roman" pitchFamily="18" charset="0"/>
              </a:rPr>
              <a:t> Inconel 600</a:t>
            </a:r>
            <a:endParaRPr lang="tr-TR" sz="900">
              <a:ea typeface="Calibri" pitchFamily="34" charset="0"/>
              <a:cs typeface="Times New Roman" pitchFamily="18" charset="0"/>
            </a:endParaRPr>
          </a:p>
          <a:p>
            <a:pPr eaLnBrk="0" hangingPunct="0"/>
            <a:endParaRPr lang="tr-TR">
              <a:ea typeface="Calibri" pitchFamily="34" charset="0"/>
              <a:cs typeface="Times New Roman" pitchFamily="18" charset="0"/>
            </a:endParaRPr>
          </a:p>
        </p:txBody>
      </p:sp>
      <p:sp>
        <p:nvSpPr>
          <p:cNvPr id="11" name="Dikdörtgen 3"/>
          <p:cNvSpPr>
            <a:spLocks noGrp="1"/>
          </p:cNvSpPr>
          <p:nvPr>
            <p:ph type="title"/>
          </p:nvPr>
        </p:nvSpPr>
        <p:spPr>
          <a:xfrm>
            <a:off x="741362" y="274638"/>
            <a:ext cx="7086601" cy="630942"/>
          </a:xfrm>
        </p:spPr>
        <p:style>
          <a:lnRef idx="1">
            <a:schemeClr val="accent1"/>
          </a:lnRef>
          <a:fillRef idx="2">
            <a:schemeClr val="accent1"/>
          </a:fillRef>
          <a:effectRef idx="1">
            <a:schemeClr val="accent1"/>
          </a:effectRef>
          <a:fontRef idx="minor">
            <a:schemeClr val="dk1"/>
          </a:fontRef>
        </p:style>
        <p:txBody>
          <a:bodyPr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tr-TR" sz="35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Hastelloy</a:t>
            </a:r>
            <a:r>
              <a:rPr lang="tr-TR" sz="3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X (</a:t>
            </a:r>
            <a:r>
              <a:rPr lang="tr-TR" sz="35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a:t>
            </a:r>
            <a:r>
              <a:rPr lang="tr-TR" sz="35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tr-TR" sz="3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2" name="Dikdörtgen 3"/>
          <p:cNvSpPr/>
          <p:nvPr/>
        </p:nvSpPr>
        <p:spPr>
          <a:xfrm>
            <a:off x="914400" y="3810000"/>
            <a:ext cx="7010400" cy="630942"/>
          </a:xfrm>
          <a:prstGeom prst="rect">
            <a:avLst/>
          </a:prstGeom>
        </p:spPr>
        <p:style>
          <a:lnRef idx="1">
            <a:schemeClr val="accent1"/>
          </a:lnRef>
          <a:fillRef idx="2">
            <a:schemeClr val="accent1"/>
          </a:fillRef>
          <a:effectRef idx="1">
            <a:schemeClr val="accent1"/>
          </a:effectRef>
          <a:fontRef idx="minor">
            <a:schemeClr val="dk1"/>
          </a:fontRef>
        </p:style>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tr-TR" sz="3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Hastelloy</a:t>
            </a:r>
            <a:r>
              <a:rPr lang="tr-TR" sz="3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X (</a:t>
            </a:r>
            <a:r>
              <a:rPr lang="tr-TR" sz="35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Fz</a:t>
            </a:r>
            <a:r>
              <a:rPr lang="tr-TR" sz="35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txBox="1">
            <a:spLocks noGrp="1"/>
          </p:cNvSpPr>
          <p:nvPr/>
        </p:nvSpPr>
        <p:spPr>
          <a:xfrm>
            <a:off x="4549775" y="6237288"/>
            <a:ext cx="762000" cy="365125"/>
          </a:xfrm>
          <a:prstGeom prst="rect">
            <a:avLst/>
          </a:prstGeom>
          <a:noFill/>
        </p:spPr>
        <p:txBody>
          <a:bodyPr anchor="ctr"/>
          <a:lstStyle/>
          <a:p>
            <a:pPr algn="ctr" fontAlgn="auto">
              <a:spcBef>
                <a:spcPts val="0"/>
              </a:spcBef>
              <a:spcAft>
                <a:spcPts val="0"/>
              </a:spcAft>
              <a:defRPr/>
            </a:pPr>
            <a:r>
              <a:rPr lang="tr-TR" sz="1200" dirty="0">
                <a:solidFill>
                  <a:schemeClr val="tx1">
                    <a:tint val="75000"/>
                  </a:schemeClr>
                </a:solidFill>
                <a:latin typeface="+mn-lt"/>
                <a:cs typeface="+mn-cs"/>
              </a:rPr>
              <a:t> </a:t>
            </a:r>
          </a:p>
        </p:txBody>
      </p:sp>
      <p:graphicFrame>
        <p:nvGraphicFramePr>
          <p:cNvPr id="44140" name="Group 108"/>
          <p:cNvGraphicFramePr>
            <a:graphicFrameLocks noGrp="1"/>
          </p:cNvGraphicFramePr>
          <p:nvPr/>
        </p:nvGraphicFramePr>
        <p:xfrm>
          <a:off x="1828800" y="4343400"/>
          <a:ext cx="5281613" cy="1760538"/>
        </p:xfrm>
        <a:graphic>
          <a:graphicData uri="http://schemas.openxmlformats.org/drawingml/2006/table">
            <a:tbl>
              <a:tblPr/>
              <a:tblGrid>
                <a:gridCol w="1055688"/>
                <a:gridCol w="741362"/>
                <a:gridCol w="866775"/>
                <a:gridCol w="1039813"/>
                <a:gridCol w="863600"/>
                <a:gridCol w="714375"/>
              </a:tblGrid>
              <a:tr h="442913">
                <a:tc>
                  <a:txBody>
                    <a:bodyPr/>
                    <a:lstStyle/>
                    <a:p>
                      <a:pPr marL="0" marR="0" lvl="0" indent="0" algn="ctr" defTabSz="914400" rtl="0" eaLnBrk="0" fontAlgn="base" latinLnBrk="0" hangingPunct="0">
                        <a:lnSpc>
                          <a:spcPct val="15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Parameters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Degree of freedom (Dof)</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Sum of squares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Means of squares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F</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P</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(p&lt;0.05)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20663">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Feed rate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138,24289</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138,2429</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28,4011</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56,13</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22250">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Cutting speed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2</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46,80772</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23,4039</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4,8082</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19,00</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20663">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Cutting tool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2</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2,80624</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1,4031</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0,2883</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01,13</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22250">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Error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12</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58,41029</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4,8675</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endPar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23,71</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20663">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To</a:t>
                      </a: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tal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17</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246,26714</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endPar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endPar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en-GB"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100,00</a:t>
                      </a: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44139" name="Group 107"/>
          <p:cNvGraphicFramePr>
            <a:graphicFrameLocks noGrp="1"/>
          </p:cNvGraphicFramePr>
          <p:nvPr/>
        </p:nvGraphicFramePr>
        <p:xfrm>
          <a:off x="1752600" y="1371600"/>
          <a:ext cx="5468938" cy="1760538"/>
        </p:xfrm>
        <a:graphic>
          <a:graphicData uri="http://schemas.openxmlformats.org/drawingml/2006/table">
            <a:tbl>
              <a:tblPr/>
              <a:tblGrid>
                <a:gridCol w="1066800"/>
                <a:gridCol w="838200"/>
                <a:gridCol w="774700"/>
                <a:gridCol w="900113"/>
                <a:gridCol w="900112"/>
                <a:gridCol w="989013"/>
              </a:tblGrid>
              <a:tr h="0">
                <a:tc>
                  <a:txBody>
                    <a:bodyPr/>
                    <a:lstStyle/>
                    <a:p>
                      <a:pPr marL="0" marR="0" lvl="0" indent="0" algn="ctr" defTabSz="914400" rtl="0" eaLnBrk="0" fontAlgn="base" latinLnBrk="0" hangingPunct="0">
                        <a:lnSpc>
                          <a:spcPct val="15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Parameters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Degree of freedom (Dof)</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Sum of squares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Means of squares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F</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P</a:t>
                      </a:r>
                    </a:p>
                    <a:p>
                      <a:pPr marL="0" marR="0" lvl="0" indent="0" algn="ctr"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Times New Roman" pitchFamily="18" charset="0"/>
                          <a:ea typeface="Calibri" pitchFamily="34" charset="0"/>
                          <a:cs typeface="Times New Roman" pitchFamily="18" charset="0"/>
                        </a:rPr>
                        <a:t>(p&lt;0.05)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Feed rate</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14.457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14.4571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24.44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34.02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Cutting speed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5.066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2.533</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4.28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11.92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Cutting tool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15.872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7.9361</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13.42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37.35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Error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12</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7.098</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0.5915</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16.70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just" defTabSz="914400" rtl="0" eaLnBrk="0" fontAlgn="base" latinLnBrk="0" hangingPunct="0">
                        <a:lnSpc>
                          <a:spcPct val="15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Total</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42.294</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endPar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charset="0"/>
                        <a:buNone/>
                        <a:tabLst/>
                      </a:pPr>
                      <a:r>
                        <a:rPr kumimoji="0" lang="tr-TR" sz="1100" b="1" i="0" u="none" strike="noStrike" cap="none" normalizeH="0" baseline="0" smtClean="0">
                          <a:ln>
                            <a:noFill/>
                          </a:ln>
                          <a:solidFill>
                            <a:schemeClr val="accent2"/>
                          </a:solidFill>
                          <a:effectLst/>
                          <a:latin typeface="Calibri" pitchFamily="34" charset="0"/>
                          <a:ea typeface="Calibri" pitchFamily="34" charset="0"/>
                          <a:cs typeface="Times New Roman" pitchFamily="18" charset="0"/>
                        </a:rPr>
                        <a:t>100.00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44136" name="Rectangle 210"/>
          <p:cNvSpPr>
            <a:spLocks noChangeArrowheads="1"/>
          </p:cNvSpPr>
          <p:nvPr/>
        </p:nvSpPr>
        <p:spPr bwMode="auto">
          <a:xfrm>
            <a:off x="457200" y="304800"/>
            <a:ext cx="8229600" cy="1143000"/>
          </a:xfrm>
          <a:prstGeom prst="rect">
            <a:avLst/>
          </a:prstGeom>
          <a:noFill/>
          <a:ln w="9525">
            <a:noFill/>
            <a:miter lim="800000"/>
            <a:headEnd/>
            <a:tailEnd/>
          </a:ln>
        </p:spPr>
        <p:txBody>
          <a:bodyPr anchor="ctr"/>
          <a:lstStyle/>
          <a:p>
            <a:pPr algn="ctr" eaLnBrk="0" hangingPunct="0"/>
            <a:r>
              <a:rPr lang="tr-TR" sz="3200" b="1">
                <a:solidFill>
                  <a:srgbClr val="FF0066"/>
                </a:solidFill>
                <a:latin typeface="Calibri" pitchFamily="34" charset="0"/>
              </a:rPr>
              <a:t>INCONEL 625 (Fz)</a:t>
            </a:r>
          </a:p>
        </p:txBody>
      </p:sp>
      <p:sp>
        <p:nvSpPr>
          <p:cNvPr id="44137" name="Rectangle 211"/>
          <p:cNvSpPr>
            <a:spLocks noChangeArrowheads="1"/>
          </p:cNvSpPr>
          <p:nvPr/>
        </p:nvSpPr>
        <p:spPr bwMode="auto">
          <a:xfrm>
            <a:off x="3048000" y="3581400"/>
            <a:ext cx="3082925" cy="579438"/>
          </a:xfrm>
          <a:prstGeom prst="rect">
            <a:avLst/>
          </a:prstGeom>
          <a:noFill/>
          <a:ln w="9525">
            <a:noFill/>
            <a:miter lim="800000"/>
            <a:headEnd/>
            <a:tailEnd/>
          </a:ln>
        </p:spPr>
        <p:txBody>
          <a:bodyPr wrap="none">
            <a:spAutoFit/>
          </a:bodyPr>
          <a:lstStyle/>
          <a:p>
            <a:r>
              <a:rPr lang="tr-TR" sz="3200" b="1">
                <a:solidFill>
                  <a:srgbClr val="FF0066"/>
                </a:solidFill>
                <a:latin typeface="Calibri" pitchFamily="34" charset="0"/>
              </a:rPr>
              <a:t>INCONEL 625(Ra)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hangingPunct="1"/>
            <a:r>
              <a:rPr lang="en-US" b="1" smtClean="0">
                <a:solidFill>
                  <a:srgbClr val="00B050"/>
                </a:solidFill>
              </a:rPr>
              <a:t>  </a:t>
            </a:r>
            <a:r>
              <a:rPr lang="en-US" b="1" smtClean="0">
                <a:solidFill>
                  <a:srgbClr val="CC3300"/>
                </a:solidFill>
              </a:rPr>
              <a:t>CONCLUSIONS</a:t>
            </a:r>
            <a:r>
              <a:rPr lang="en-US" smtClean="0">
                <a:solidFill>
                  <a:srgbClr val="00B050"/>
                </a:solidFill>
              </a:rPr>
              <a:t> </a:t>
            </a:r>
            <a:endParaRPr lang="tr-TR" smtClean="0">
              <a:solidFill>
                <a:srgbClr val="00B050"/>
              </a:solidFill>
            </a:endParaRPr>
          </a:p>
        </p:txBody>
      </p:sp>
      <p:sp>
        <p:nvSpPr>
          <p:cNvPr id="45058" name="2 İçerik Yer Tutucusu"/>
          <p:cNvSpPr>
            <a:spLocks noGrp="1"/>
          </p:cNvSpPr>
          <p:nvPr>
            <p:ph idx="1"/>
          </p:nvPr>
        </p:nvSpPr>
        <p:spPr/>
        <p:txBody>
          <a:bodyPr/>
          <a:lstStyle/>
          <a:p>
            <a:pPr marL="0" indent="0" algn="just">
              <a:lnSpc>
                <a:spcPct val="80000"/>
              </a:lnSpc>
              <a:spcBef>
                <a:spcPct val="0"/>
              </a:spcBef>
              <a:buFont typeface="Arial" charset="0"/>
              <a:buNone/>
            </a:pPr>
            <a:r>
              <a:rPr lang="en-US" sz="1800" b="1" smtClean="0">
                <a:solidFill>
                  <a:srgbClr val="002060"/>
                </a:solidFill>
                <a:ea typeface="Calibri" pitchFamily="34" charset="0"/>
                <a:cs typeface="Times New Roman" pitchFamily="18" charset="0"/>
              </a:rPr>
              <a:t>• It </a:t>
            </a:r>
            <a:r>
              <a:rPr lang="tr-TR" sz="1800" b="1" smtClean="0">
                <a:solidFill>
                  <a:srgbClr val="002060"/>
                </a:solidFill>
                <a:ea typeface="Calibri" pitchFamily="34" charset="0"/>
                <a:cs typeface="Times New Roman" pitchFamily="18" charset="0"/>
              </a:rPr>
              <a:t>was observed</a:t>
            </a:r>
            <a:r>
              <a:rPr lang="en-US" sz="1800" b="1" smtClean="0">
                <a:solidFill>
                  <a:srgbClr val="002060"/>
                </a:solidFill>
                <a:ea typeface="Calibri" pitchFamily="34" charset="0"/>
                <a:cs typeface="Times New Roman" pitchFamily="18" charset="0"/>
              </a:rPr>
              <a:t> that while cutting tool (37.35 %) and feed rate (34.02%)  has higher effect on cutting force in Inconel </a:t>
            </a:r>
            <a:r>
              <a:rPr lang="tr-TR" sz="1800" b="1" smtClean="0">
                <a:solidFill>
                  <a:srgbClr val="002060"/>
                </a:solidFill>
                <a:ea typeface="Calibri" pitchFamily="34" charset="0"/>
                <a:cs typeface="Times New Roman" pitchFamily="18" charset="0"/>
              </a:rPr>
              <a:t>625</a:t>
            </a:r>
            <a:r>
              <a:rPr lang="en-US" sz="1800" b="1" smtClean="0">
                <a:solidFill>
                  <a:srgbClr val="002060"/>
                </a:solidFill>
                <a:ea typeface="Calibri" pitchFamily="34" charset="0"/>
                <a:cs typeface="Times New Roman" pitchFamily="18" charset="0"/>
              </a:rPr>
              <a:t>, the feed rate (65,99%) and cutting speed (11,14) has higher effect on cutting force in Hastelloy X.</a:t>
            </a:r>
            <a:endParaRPr lang="tr-TR" sz="1800" b="1" smtClean="0">
              <a:solidFill>
                <a:srgbClr val="002060"/>
              </a:solidFill>
              <a:ea typeface="Calibri" pitchFamily="34" charset="0"/>
              <a:cs typeface="Times New Roman" pitchFamily="18" charset="0"/>
            </a:endParaRPr>
          </a:p>
          <a:p>
            <a:pPr marL="0" indent="0" algn="just">
              <a:lnSpc>
                <a:spcPct val="80000"/>
              </a:lnSpc>
              <a:spcBef>
                <a:spcPct val="0"/>
              </a:spcBef>
              <a:buFont typeface="Arial" charset="0"/>
              <a:buNone/>
            </a:pPr>
            <a:r>
              <a:rPr lang="en-US" sz="1800" b="1" smtClean="0">
                <a:solidFill>
                  <a:srgbClr val="002060"/>
                </a:solidFill>
                <a:ea typeface="Calibri" pitchFamily="34" charset="0"/>
                <a:cs typeface="Times New Roman" pitchFamily="18" charset="0"/>
              </a:rPr>
              <a:t> </a:t>
            </a:r>
            <a:endParaRPr lang="tr-TR" sz="1800" b="1" smtClean="0">
              <a:solidFill>
                <a:srgbClr val="002060"/>
              </a:solidFill>
              <a:ea typeface="Calibri" pitchFamily="34" charset="0"/>
              <a:cs typeface="Times New Roman" pitchFamily="18" charset="0"/>
            </a:endParaRPr>
          </a:p>
          <a:p>
            <a:pPr marL="0" indent="0" algn="just">
              <a:lnSpc>
                <a:spcPct val="80000"/>
              </a:lnSpc>
              <a:spcBef>
                <a:spcPct val="0"/>
              </a:spcBef>
              <a:buFont typeface="Arial" charset="0"/>
              <a:buNone/>
            </a:pPr>
            <a:r>
              <a:rPr lang="en-US" sz="1800" b="1" smtClean="0">
                <a:solidFill>
                  <a:srgbClr val="002060"/>
                </a:solidFill>
                <a:ea typeface="Calibri" pitchFamily="34" charset="0"/>
                <a:cs typeface="Times New Roman" pitchFamily="18" charset="0"/>
              </a:rPr>
              <a:t>• </a:t>
            </a:r>
            <a:r>
              <a:rPr lang="tr-TR" sz="1800" b="1" smtClean="0">
                <a:solidFill>
                  <a:srgbClr val="002060"/>
                </a:solidFill>
                <a:ea typeface="Calibri" pitchFamily="34" charset="0"/>
                <a:cs typeface="Times New Roman" pitchFamily="18" charset="0"/>
              </a:rPr>
              <a:t>Wh</a:t>
            </a:r>
            <a:r>
              <a:rPr lang="en-US" sz="1800" b="1" smtClean="0">
                <a:solidFill>
                  <a:srgbClr val="002060"/>
                </a:solidFill>
                <a:ea typeface="Calibri" pitchFamily="34" charset="0"/>
                <a:cs typeface="Times New Roman" pitchFamily="18" charset="0"/>
              </a:rPr>
              <a:t>ile feed rate (</a:t>
            </a:r>
            <a:r>
              <a:rPr lang="en-GB" sz="1800" b="1" smtClean="0">
                <a:solidFill>
                  <a:srgbClr val="002060"/>
                </a:solidFill>
                <a:ea typeface="Calibri" pitchFamily="34" charset="0"/>
                <a:cs typeface="Times New Roman" pitchFamily="18" charset="0"/>
              </a:rPr>
              <a:t>56.13%)</a:t>
            </a:r>
            <a:r>
              <a:rPr lang="en-US" sz="1800" b="1" smtClean="0">
                <a:solidFill>
                  <a:srgbClr val="002060"/>
                </a:solidFill>
                <a:ea typeface="Calibri" pitchFamily="34" charset="0"/>
                <a:cs typeface="Times New Roman" pitchFamily="18" charset="0"/>
              </a:rPr>
              <a:t> and cutting speed (</a:t>
            </a:r>
            <a:r>
              <a:rPr lang="en-GB" sz="1800" b="1" smtClean="0">
                <a:solidFill>
                  <a:srgbClr val="002060"/>
                </a:solidFill>
                <a:ea typeface="Calibri" pitchFamily="34" charset="0"/>
                <a:cs typeface="Times New Roman" pitchFamily="18" charset="0"/>
              </a:rPr>
              <a:t>19.00%) </a:t>
            </a:r>
            <a:r>
              <a:rPr lang="en-US" sz="1800" b="1" smtClean="0">
                <a:solidFill>
                  <a:srgbClr val="002060"/>
                </a:solidFill>
                <a:ea typeface="Calibri" pitchFamily="34" charset="0"/>
                <a:cs typeface="Times New Roman" pitchFamily="18" charset="0"/>
              </a:rPr>
              <a:t>has higher effect on average surface roughness ın Inconel </a:t>
            </a:r>
            <a:r>
              <a:rPr lang="tr-TR" sz="1800" b="1" smtClean="0">
                <a:solidFill>
                  <a:srgbClr val="002060"/>
                </a:solidFill>
                <a:ea typeface="Calibri" pitchFamily="34" charset="0"/>
                <a:cs typeface="Times New Roman" pitchFamily="18" charset="0"/>
              </a:rPr>
              <a:t>625</a:t>
            </a:r>
            <a:r>
              <a:rPr lang="en-US" sz="1800" b="1" smtClean="0">
                <a:solidFill>
                  <a:srgbClr val="002060"/>
                </a:solidFill>
                <a:ea typeface="Calibri" pitchFamily="34" charset="0"/>
                <a:cs typeface="Times New Roman" pitchFamily="18" charset="0"/>
              </a:rPr>
              <a:t>, cutting tool (40,38 %),  and feedrate (33,15%) has higher effect on average surface roughness in Hastelloy X. </a:t>
            </a:r>
            <a:endParaRPr lang="tr-TR" sz="1800" b="1" smtClean="0">
              <a:solidFill>
                <a:srgbClr val="002060"/>
              </a:solidFill>
              <a:ea typeface="Calibri" pitchFamily="34" charset="0"/>
              <a:cs typeface="Times New Roman" pitchFamily="18" charset="0"/>
            </a:endParaRPr>
          </a:p>
          <a:p>
            <a:pPr marL="0" indent="0" algn="just">
              <a:lnSpc>
                <a:spcPct val="80000"/>
              </a:lnSpc>
              <a:spcBef>
                <a:spcPct val="0"/>
              </a:spcBef>
              <a:buFont typeface="Arial" charset="0"/>
              <a:buNone/>
            </a:pPr>
            <a:endParaRPr lang="tr-TR" sz="1800" b="1" smtClean="0">
              <a:solidFill>
                <a:srgbClr val="002060"/>
              </a:solidFill>
              <a:ea typeface="Calibri" pitchFamily="34" charset="0"/>
              <a:cs typeface="Times New Roman" pitchFamily="18" charset="0"/>
            </a:endParaRPr>
          </a:p>
          <a:p>
            <a:pPr marL="0" indent="0" algn="just">
              <a:lnSpc>
                <a:spcPct val="80000"/>
              </a:lnSpc>
              <a:spcBef>
                <a:spcPct val="0"/>
              </a:spcBef>
              <a:buFont typeface="Arial" charset="0"/>
              <a:buNone/>
            </a:pPr>
            <a:r>
              <a:rPr lang="en-US" sz="1800" b="1" smtClean="0">
                <a:solidFill>
                  <a:srgbClr val="002060"/>
                </a:solidFill>
                <a:ea typeface="Calibri" pitchFamily="34" charset="0"/>
                <a:cs typeface="Times New Roman" pitchFamily="18" charset="0"/>
              </a:rPr>
              <a:t>•</a:t>
            </a:r>
            <a:r>
              <a:rPr lang="en-US" sz="1800" b="1" smtClean="0">
                <a:solidFill>
                  <a:srgbClr val="002060"/>
                </a:solidFill>
                <a:latin typeface="Times New Roman" pitchFamily="18" charset="0"/>
                <a:ea typeface="Calibri" pitchFamily="34" charset="0"/>
                <a:cs typeface="Times New Roman" pitchFamily="18" charset="0"/>
              </a:rPr>
              <a:t> Array of parameters by the Taguchi method, the optimization of cutting parameters has been shown an efficient methodology.</a:t>
            </a:r>
            <a:endParaRPr lang="tr-TR" sz="1800" b="1" smtClean="0">
              <a:solidFill>
                <a:srgbClr val="002060"/>
              </a:solidFill>
              <a:latin typeface="Times New Roman" pitchFamily="18" charset="0"/>
              <a:ea typeface="Calibri" pitchFamily="34" charset="0"/>
              <a:cs typeface="Times New Roman" pitchFamily="18" charset="0"/>
            </a:endParaRPr>
          </a:p>
          <a:p>
            <a:pPr marL="0" indent="0" algn="just">
              <a:lnSpc>
                <a:spcPct val="80000"/>
              </a:lnSpc>
              <a:spcBef>
                <a:spcPct val="0"/>
              </a:spcBef>
              <a:buFont typeface="Arial" charset="0"/>
              <a:buNone/>
            </a:pPr>
            <a:r>
              <a:rPr lang="en-US" sz="1800" b="1" smtClean="0">
                <a:solidFill>
                  <a:srgbClr val="002060"/>
                </a:solidFill>
                <a:latin typeface="Times New Roman" pitchFamily="18" charset="0"/>
                <a:ea typeface="Calibri" pitchFamily="34" charset="0"/>
                <a:cs typeface="Times New Roman" pitchFamily="18" charset="0"/>
              </a:rPr>
              <a:t> </a:t>
            </a:r>
            <a:br>
              <a:rPr lang="en-US" sz="1800" b="1" smtClean="0">
                <a:solidFill>
                  <a:srgbClr val="002060"/>
                </a:solidFill>
                <a:latin typeface="Times New Roman" pitchFamily="18" charset="0"/>
                <a:ea typeface="Calibri" pitchFamily="34" charset="0"/>
                <a:cs typeface="Times New Roman" pitchFamily="18" charset="0"/>
              </a:rPr>
            </a:br>
            <a:r>
              <a:rPr lang="en-US" sz="1800" b="1" smtClean="0">
                <a:solidFill>
                  <a:srgbClr val="002060"/>
                </a:solidFill>
                <a:ea typeface="Calibri" pitchFamily="34" charset="0"/>
                <a:cs typeface="Times New Roman" pitchFamily="18" charset="0"/>
              </a:rPr>
              <a:t>•</a:t>
            </a:r>
            <a:r>
              <a:rPr lang="en-US" sz="1800" b="1" smtClean="0">
                <a:solidFill>
                  <a:srgbClr val="002060"/>
                </a:solidFill>
                <a:latin typeface="Times New Roman" pitchFamily="18" charset="0"/>
                <a:ea typeface="Calibri" pitchFamily="34" charset="0"/>
                <a:cs typeface="Times New Roman" pitchFamily="18" charset="0"/>
              </a:rPr>
              <a:t> </a:t>
            </a:r>
            <a:r>
              <a:rPr lang="tr-TR" sz="1800" b="1" smtClean="0">
                <a:solidFill>
                  <a:srgbClr val="002060"/>
                </a:solidFill>
                <a:latin typeface="Times New Roman" pitchFamily="18" charset="0"/>
                <a:ea typeface="Calibri" pitchFamily="34" charset="0"/>
                <a:cs typeface="Times New Roman" pitchFamily="18" charset="0"/>
              </a:rPr>
              <a:t>In t</a:t>
            </a:r>
            <a:r>
              <a:rPr lang="en-US" sz="1800" b="1" smtClean="0">
                <a:solidFill>
                  <a:srgbClr val="002060"/>
                </a:solidFill>
                <a:latin typeface="Times New Roman" pitchFamily="18" charset="0"/>
                <a:ea typeface="Calibri" pitchFamily="34" charset="0"/>
                <a:cs typeface="Times New Roman" pitchFamily="18" charset="0"/>
              </a:rPr>
              <a:t>urning </a:t>
            </a:r>
            <a:r>
              <a:rPr lang="tr-TR" sz="1800" b="1" smtClean="0">
                <a:solidFill>
                  <a:srgbClr val="002060"/>
                </a:solidFill>
                <a:latin typeface="Times New Roman" pitchFamily="18" charset="0"/>
                <a:ea typeface="Calibri" pitchFamily="34" charset="0"/>
                <a:cs typeface="Times New Roman" pitchFamily="18" charset="0"/>
              </a:rPr>
              <a:t>operations </a:t>
            </a:r>
            <a:r>
              <a:rPr lang="en-US" sz="1800" b="1" smtClean="0">
                <a:solidFill>
                  <a:srgbClr val="002060"/>
                </a:solidFill>
                <a:latin typeface="Times New Roman" pitchFamily="18" charset="0"/>
                <a:ea typeface="Calibri" pitchFamily="34" charset="0"/>
                <a:cs typeface="Times New Roman" pitchFamily="18" charset="0"/>
              </a:rPr>
              <a:t>average surface roughness and cutting forces can be controlled by three factors (cut</a:t>
            </a:r>
            <a:r>
              <a:rPr lang="tr-TR" sz="1800" b="1" smtClean="0">
                <a:solidFill>
                  <a:srgbClr val="002060"/>
                </a:solidFill>
                <a:latin typeface="Times New Roman" pitchFamily="18" charset="0"/>
                <a:ea typeface="Calibri" pitchFamily="34" charset="0"/>
                <a:cs typeface="Times New Roman" pitchFamily="18" charset="0"/>
              </a:rPr>
              <a:t>ting tool</a:t>
            </a:r>
            <a:r>
              <a:rPr lang="en-US" sz="1800" b="1" smtClean="0">
                <a:solidFill>
                  <a:srgbClr val="002060"/>
                </a:solidFill>
                <a:latin typeface="Times New Roman" pitchFamily="18" charset="0"/>
                <a:ea typeface="Calibri" pitchFamily="34" charset="0"/>
                <a:cs typeface="Times New Roman" pitchFamily="18" charset="0"/>
              </a:rPr>
              <a:t>, cutting speed</a:t>
            </a:r>
            <a:r>
              <a:rPr lang="tr-TR" sz="1800" b="1" smtClean="0">
                <a:solidFill>
                  <a:srgbClr val="002060"/>
                </a:solidFill>
                <a:latin typeface="Times New Roman" pitchFamily="18" charset="0"/>
                <a:ea typeface="Calibri" pitchFamily="34" charset="0"/>
                <a:cs typeface="Times New Roman" pitchFamily="18" charset="0"/>
              </a:rPr>
              <a:t> and </a:t>
            </a:r>
            <a:r>
              <a:rPr lang="en-US" sz="1800" b="1" smtClean="0">
                <a:solidFill>
                  <a:srgbClr val="002060"/>
                </a:solidFill>
                <a:latin typeface="Times New Roman" pitchFamily="18" charset="0"/>
                <a:ea typeface="Calibri" pitchFamily="34" charset="0"/>
                <a:cs typeface="Times New Roman" pitchFamily="18" charset="0"/>
              </a:rPr>
              <a:t> feed rate)</a:t>
            </a:r>
            <a:r>
              <a:rPr lang="tr-TR" sz="1800" b="1" smtClean="0">
                <a:solidFill>
                  <a:srgbClr val="002060"/>
                </a:solidFill>
                <a:latin typeface="Times New Roman" pitchFamily="18" charset="0"/>
                <a:ea typeface="Calibri" pitchFamily="34" charset="0"/>
                <a:cs typeface="Times New Roman" pitchFamily="18" charset="0"/>
              </a:rPr>
              <a:t>.</a:t>
            </a:r>
          </a:p>
          <a:p>
            <a:pPr marL="0" indent="0" algn="just">
              <a:lnSpc>
                <a:spcPct val="80000"/>
              </a:lnSpc>
              <a:spcBef>
                <a:spcPct val="0"/>
              </a:spcBef>
              <a:buFont typeface="Arial" charset="0"/>
              <a:buNone/>
            </a:pPr>
            <a:endParaRPr lang="tr-TR" sz="1800" b="1" smtClean="0">
              <a:solidFill>
                <a:srgbClr val="002060"/>
              </a:solidFill>
              <a:latin typeface="Times New Roman" pitchFamily="18" charset="0"/>
              <a:ea typeface="Calibri" pitchFamily="34" charset="0"/>
              <a:cs typeface="Times New Roman" pitchFamily="18" charset="0"/>
            </a:endParaRPr>
          </a:p>
          <a:p>
            <a:pPr marL="0" indent="0" algn="just">
              <a:lnSpc>
                <a:spcPct val="80000"/>
              </a:lnSpc>
              <a:spcBef>
                <a:spcPct val="0"/>
              </a:spcBef>
              <a:buFont typeface="Arial" charset="0"/>
              <a:buNone/>
            </a:pPr>
            <a:r>
              <a:rPr lang="en-US" sz="1800" b="1" smtClean="0">
                <a:solidFill>
                  <a:srgbClr val="002060"/>
                </a:solidFill>
                <a:ea typeface="Calibri" pitchFamily="34" charset="0"/>
                <a:cs typeface="Times New Roman" pitchFamily="18" charset="0"/>
              </a:rPr>
              <a:t>• Using results of analysis of variance (ANOVA) and signal-to–noise (S/N) ratio, effects of parameters on both average surface roughness and cutting forces were statistically investigated</a:t>
            </a:r>
            <a:r>
              <a:rPr lang="tr-TR" sz="1800" b="1" smtClean="0">
                <a:solidFill>
                  <a:srgbClr val="002060"/>
                </a:solidFill>
                <a:ea typeface="Calibri" pitchFamily="34" charset="0"/>
                <a:cs typeface="Times New Roman" pitchFamily="18" charset="0"/>
              </a:rPr>
              <a:t> </a:t>
            </a:r>
            <a:r>
              <a:rPr lang="en-US" sz="1800" b="1" smtClean="0">
                <a:solidFill>
                  <a:srgbClr val="002060"/>
                </a:solidFill>
                <a:ea typeface="Calibri" pitchFamily="34" charset="0"/>
                <a:cs typeface="Times New Roman" pitchFamily="18" charset="0"/>
              </a:rPr>
              <a:t>according to the "the smaller is better" approach.</a:t>
            </a:r>
            <a:endParaRPr lang="tr-TR" sz="1800" b="1" smtClean="0">
              <a:solidFill>
                <a:srgbClr val="002060"/>
              </a:solidFill>
              <a:ea typeface="Calibri" pitchFamily="34" charset="0"/>
              <a:cs typeface="Times New Roman" pitchFamily="18" charset="0"/>
            </a:endParaRPr>
          </a:p>
          <a:p>
            <a:pPr marL="0" indent="0" algn="just">
              <a:lnSpc>
                <a:spcPct val="80000"/>
              </a:lnSpc>
              <a:spcBef>
                <a:spcPct val="0"/>
              </a:spcBef>
              <a:buFont typeface="Arial" charset="0"/>
              <a:buNone/>
            </a:pPr>
            <a:endParaRPr lang="tr-TR" sz="1800" b="1" smtClean="0">
              <a:solidFill>
                <a:srgbClr val="002060"/>
              </a:solidFill>
              <a:ea typeface="Calibri" pitchFamily="34" charset="0"/>
              <a:cs typeface="Times New Roman" pitchFamily="18" charset="0"/>
            </a:endParaRPr>
          </a:p>
          <a:p>
            <a:pPr marL="0" indent="0" algn="just">
              <a:lnSpc>
                <a:spcPct val="80000"/>
              </a:lnSpc>
              <a:spcBef>
                <a:spcPct val="0"/>
              </a:spcBef>
              <a:buFont typeface="Arial" charset="0"/>
              <a:buNone/>
            </a:pPr>
            <a:endParaRPr lang="tr-TR" sz="800" smtClean="0">
              <a:solidFill>
                <a:srgbClr val="FF0000"/>
              </a:solidFill>
              <a:latin typeface="Times New Roman" pitchFamily="18" charset="0"/>
              <a:ea typeface="Calibri" pitchFamily="34" charset="0"/>
              <a:cs typeface="Times New Roman" pitchFamily="18" charset="0"/>
            </a:endParaRPr>
          </a:p>
          <a:p>
            <a:pPr marL="0" indent="0" algn="just">
              <a:lnSpc>
                <a:spcPct val="80000"/>
              </a:lnSpc>
              <a:spcBef>
                <a:spcPct val="0"/>
              </a:spcBef>
              <a:buFont typeface="Arial" charset="0"/>
              <a:buNone/>
            </a:pPr>
            <a:endParaRPr lang="tr-TR" sz="800" smtClean="0">
              <a:solidFill>
                <a:srgbClr val="FF0000"/>
              </a:solidFill>
              <a:latin typeface="Times New Roman" pitchFamily="18" charset="0"/>
              <a:ea typeface="Calibri" pitchFamily="34" charset="0"/>
              <a:cs typeface="Times New Roman" pitchFamily="18" charset="0"/>
            </a:endParaRPr>
          </a:p>
          <a:p>
            <a:pPr marL="0" indent="0" algn="just">
              <a:lnSpc>
                <a:spcPct val="80000"/>
              </a:lnSpc>
              <a:spcBef>
                <a:spcPct val="0"/>
              </a:spcBef>
              <a:buFont typeface="Arial" charset="0"/>
              <a:buNone/>
            </a:pPr>
            <a:r>
              <a:rPr lang="en-US" sz="800" smtClean="0">
                <a:solidFill>
                  <a:srgbClr val="FF0000"/>
                </a:solidFill>
                <a:latin typeface="Times New Roman" pitchFamily="18" charset="0"/>
                <a:ea typeface="Calibri" pitchFamily="34" charset="0"/>
                <a:cs typeface="Times New Roman" pitchFamily="18" charset="0"/>
              </a:rPr>
              <a:t/>
            </a:r>
            <a:br>
              <a:rPr lang="en-US" sz="800" smtClean="0">
                <a:solidFill>
                  <a:srgbClr val="FF0000"/>
                </a:solidFill>
                <a:latin typeface="Times New Roman" pitchFamily="18" charset="0"/>
                <a:ea typeface="Calibri" pitchFamily="34" charset="0"/>
                <a:cs typeface="Times New Roman" pitchFamily="18" charset="0"/>
              </a:rPr>
            </a:br>
            <a:endParaRPr lang="tr-TR" sz="800" smtClean="0">
              <a:solidFill>
                <a:srgbClr val="FF0000"/>
              </a:solidFill>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Başlık"/>
          <p:cNvSpPr>
            <a:spLocks noGrp="1"/>
          </p:cNvSpPr>
          <p:nvPr>
            <p:ph type="title"/>
          </p:nvPr>
        </p:nvSpPr>
        <p:spPr/>
        <p:txBody>
          <a:bodyPr/>
          <a:lstStyle/>
          <a:p>
            <a:pPr eaLnBrk="1" hangingPunct="1"/>
            <a:r>
              <a:rPr lang="tr-TR" sz="4000" b="1" smtClean="0"/>
              <a:t/>
            </a:r>
            <a:br>
              <a:rPr lang="tr-TR" sz="4000" b="1" smtClean="0"/>
            </a:br>
            <a:r>
              <a:rPr lang="tr-TR" sz="4000" b="1" smtClean="0"/>
              <a:t/>
            </a:r>
            <a:br>
              <a:rPr lang="tr-TR" sz="4000" b="1" smtClean="0"/>
            </a:br>
            <a:r>
              <a:rPr lang="en-US" sz="4000" b="1" smtClean="0">
                <a:solidFill>
                  <a:srgbClr val="00B050"/>
                </a:solidFill>
              </a:rPr>
              <a:t> </a:t>
            </a:r>
            <a:r>
              <a:rPr lang="en-US" sz="4000" b="1" smtClean="0">
                <a:solidFill>
                  <a:srgbClr val="CC3300"/>
                </a:solidFill>
              </a:rPr>
              <a:t>REFERENCES</a:t>
            </a:r>
            <a:r>
              <a:rPr lang="tr-TR" sz="4000" smtClean="0"/>
              <a:t/>
            </a:r>
            <a:br>
              <a:rPr lang="tr-TR" sz="4000" smtClean="0"/>
            </a:br>
            <a:r>
              <a:rPr lang="en-US" sz="4000" baseline="30000" smtClean="0"/>
              <a:t> </a:t>
            </a:r>
            <a:r>
              <a:rPr lang="tr-TR" sz="4000" smtClean="0"/>
              <a:t/>
            </a:r>
            <a:br>
              <a:rPr lang="tr-TR" sz="4000" smtClean="0"/>
            </a:br>
            <a:endParaRPr lang="tr-TR" sz="4000" smtClean="0"/>
          </a:p>
        </p:txBody>
      </p:sp>
      <p:sp>
        <p:nvSpPr>
          <p:cNvPr id="46082" name="2 İçerik Yer Tutucusu"/>
          <p:cNvSpPr>
            <a:spLocks noGrp="1"/>
          </p:cNvSpPr>
          <p:nvPr>
            <p:ph idx="1"/>
          </p:nvPr>
        </p:nvSpPr>
        <p:spPr/>
        <p:txBody>
          <a:bodyPr/>
          <a:lstStyle/>
          <a:p>
            <a:pPr eaLnBrk="1" hangingPunct="1">
              <a:lnSpc>
                <a:spcPct val="80000"/>
              </a:lnSpc>
              <a:buFont typeface="Arial" charset="0"/>
              <a:buNone/>
            </a:pPr>
            <a:r>
              <a:rPr lang="en-US" sz="800" baseline="30000" smtClean="0"/>
              <a:t> </a:t>
            </a:r>
            <a:endParaRPr lang="tr-TR" sz="1100" smtClean="0"/>
          </a:p>
          <a:p>
            <a:pPr eaLnBrk="1" hangingPunct="1">
              <a:lnSpc>
                <a:spcPct val="80000"/>
              </a:lnSpc>
            </a:pPr>
            <a:r>
              <a:rPr lang="en-US" sz="1100" baseline="30000" smtClean="0">
                <a:solidFill>
                  <a:srgbClr val="002060"/>
                </a:solidFill>
              </a:rPr>
              <a:t> </a:t>
            </a:r>
            <a:r>
              <a:rPr lang="en-US" sz="1100" smtClean="0">
                <a:solidFill>
                  <a:srgbClr val="002060"/>
                </a:solidFill>
              </a:rPr>
              <a:t>1	P. Ganesan, C.M. Renteria, J.R. Crum, Verstile corrosion resistance of Inconel 625 in  various aqueous and chemical processing </a:t>
            </a:r>
            <a:r>
              <a:rPr lang="tr-TR" sz="1100" smtClean="0">
                <a:solidFill>
                  <a:srgbClr val="002060"/>
                </a:solidFill>
              </a:rPr>
              <a:t>	</a:t>
            </a:r>
            <a:r>
              <a:rPr lang="en-US" sz="1100" smtClean="0">
                <a:solidFill>
                  <a:srgbClr val="002060"/>
                </a:solidFill>
              </a:rPr>
              <a:t>environments, TMSPittsburgh,Pennsylvania, USA, 1991.</a:t>
            </a:r>
            <a:endParaRPr lang="tr-TR" sz="1100" smtClean="0">
              <a:solidFill>
                <a:srgbClr val="002060"/>
              </a:solidFill>
            </a:endParaRPr>
          </a:p>
          <a:p>
            <a:pPr eaLnBrk="1" hangingPunct="1">
              <a:lnSpc>
                <a:spcPct val="80000"/>
              </a:lnSpc>
            </a:pPr>
            <a:r>
              <a:rPr lang="en-US" sz="1100" smtClean="0">
                <a:solidFill>
                  <a:srgbClr val="002060"/>
                </a:solidFill>
              </a:rPr>
              <a:t> 2	Special Metals Corporation Products, INCONEL® alloy 625, www.specialmetals.com/products.</a:t>
            </a:r>
            <a:endParaRPr lang="tr-TR" sz="1100" smtClean="0">
              <a:solidFill>
                <a:srgbClr val="002060"/>
              </a:solidFill>
            </a:endParaRPr>
          </a:p>
          <a:p>
            <a:pPr eaLnBrk="1" hangingPunct="1">
              <a:lnSpc>
                <a:spcPct val="80000"/>
              </a:lnSpc>
            </a:pPr>
            <a:r>
              <a:rPr lang="en-US" sz="1100" smtClean="0">
                <a:solidFill>
                  <a:srgbClr val="002060"/>
                </a:solidFill>
              </a:rPr>
              <a:t> 3	H. Bohm, K. Ehrlich, K.H. Kramer, Metall 24 (1970) 139–144.</a:t>
            </a:r>
            <a:endParaRPr lang="tr-TR" sz="1100" smtClean="0">
              <a:solidFill>
                <a:srgbClr val="002060"/>
              </a:solidFill>
            </a:endParaRPr>
          </a:p>
          <a:p>
            <a:pPr eaLnBrk="1" hangingPunct="1">
              <a:lnSpc>
                <a:spcPct val="80000"/>
              </a:lnSpc>
            </a:pPr>
            <a:r>
              <a:rPr lang="en-US" sz="1100" smtClean="0">
                <a:solidFill>
                  <a:srgbClr val="002060"/>
                </a:solidFill>
              </a:rPr>
              <a:t> 4         </a:t>
            </a:r>
            <a:r>
              <a:rPr lang="tr-TR" sz="1100" smtClean="0">
                <a:solidFill>
                  <a:srgbClr val="002060"/>
                </a:solidFill>
              </a:rPr>
              <a:t>	</a:t>
            </a:r>
            <a:r>
              <a:rPr lang="en-US" sz="1100" smtClean="0">
                <a:solidFill>
                  <a:srgbClr val="002060"/>
                </a:solidFill>
              </a:rPr>
              <a:t> H.K. Kohl, K. Peng, J. Nucl. Mater. 101 (1981) 243–250.</a:t>
            </a:r>
            <a:endParaRPr lang="tr-TR" sz="1100" smtClean="0">
              <a:solidFill>
                <a:srgbClr val="002060"/>
              </a:solidFill>
            </a:endParaRPr>
          </a:p>
          <a:p>
            <a:pPr eaLnBrk="1" hangingPunct="1">
              <a:lnSpc>
                <a:spcPct val="80000"/>
              </a:lnSpc>
            </a:pPr>
            <a:r>
              <a:rPr lang="en-US" sz="1100" smtClean="0">
                <a:solidFill>
                  <a:srgbClr val="002060"/>
                </a:solidFill>
              </a:rPr>
              <a:t> 5	W.E. Quist, R. Taggart, D.G. Polonis, Metall. Trans. 2 (1971) 825–832.</a:t>
            </a:r>
            <a:endParaRPr lang="tr-TR" sz="1100" smtClean="0">
              <a:solidFill>
                <a:srgbClr val="002060"/>
              </a:solidFill>
            </a:endParaRPr>
          </a:p>
          <a:p>
            <a:pPr eaLnBrk="1" hangingPunct="1">
              <a:lnSpc>
                <a:spcPct val="80000"/>
              </a:lnSpc>
            </a:pPr>
            <a:r>
              <a:rPr lang="en-US" sz="1100" smtClean="0">
                <a:solidFill>
                  <a:srgbClr val="002060"/>
                </a:solidFill>
              </a:rPr>
              <a:t> 6	M. Sundararaman, P. Mukhopadhyay, S. Banerjee, Metall. Trans. A 19 (1988) 453–465.</a:t>
            </a:r>
            <a:endParaRPr lang="tr-TR" sz="1100" smtClean="0">
              <a:solidFill>
                <a:srgbClr val="002060"/>
              </a:solidFill>
            </a:endParaRPr>
          </a:p>
          <a:p>
            <a:pPr eaLnBrk="1" hangingPunct="1">
              <a:lnSpc>
                <a:spcPct val="80000"/>
              </a:lnSpc>
            </a:pPr>
            <a:r>
              <a:rPr lang="en-US" sz="1100" smtClean="0">
                <a:solidFill>
                  <a:srgbClr val="002060"/>
                </a:solidFill>
              </a:rPr>
              <a:t> 7	T. Charles, Int. J. Press. Vessels Piping 59 (1994) 41–49.</a:t>
            </a:r>
            <a:endParaRPr lang="tr-TR" sz="1100" smtClean="0">
              <a:solidFill>
                <a:srgbClr val="002060"/>
              </a:solidFill>
            </a:endParaRPr>
          </a:p>
          <a:p>
            <a:pPr eaLnBrk="1" hangingPunct="1">
              <a:lnSpc>
                <a:spcPct val="80000"/>
              </a:lnSpc>
            </a:pPr>
            <a:r>
              <a:rPr lang="en-US" sz="1100" smtClean="0">
                <a:solidFill>
                  <a:srgbClr val="002060"/>
                </a:solidFill>
              </a:rPr>
              <a:t> 8	V. Shankar, K. Bhanu Sankar Rao, S.L. Mannan, J. Nucl. Mater. 288 (2001) 222–232.</a:t>
            </a:r>
            <a:endParaRPr lang="tr-TR" sz="1100" smtClean="0">
              <a:solidFill>
                <a:srgbClr val="002060"/>
              </a:solidFill>
            </a:endParaRPr>
          </a:p>
          <a:p>
            <a:pPr eaLnBrk="1" hangingPunct="1">
              <a:lnSpc>
                <a:spcPct val="80000"/>
              </a:lnSpc>
            </a:pPr>
            <a:r>
              <a:rPr lang="en-US" sz="1100" smtClean="0">
                <a:solidFill>
                  <a:srgbClr val="002060"/>
                </a:solidFill>
              </a:rPr>
              <a:t> 9	L.E. Shoemaker, in: E.A. Loria (Ed.), Superalloys 718, 625, 706 and Various Derivatives, TMS,Warrendale, PA, 2005, pp. 409–</a:t>
            </a:r>
            <a:r>
              <a:rPr lang="tr-TR" sz="1100" smtClean="0">
                <a:solidFill>
                  <a:srgbClr val="002060"/>
                </a:solidFill>
                <a:latin typeface="Arial" charset="0"/>
              </a:rPr>
              <a:t>	</a:t>
            </a:r>
            <a:r>
              <a:rPr lang="en-US" sz="1100" smtClean="0">
                <a:solidFill>
                  <a:srgbClr val="002060"/>
                </a:solidFill>
              </a:rPr>
              <a:t>418.</a:t>
            </a:r>
            <a:endParaRPr lang="tr-TR" sz="1100" smtClean="0">
              <a:solidFill>
                <a:srgbClr val="002060"/>
              </a:solidFill>
            </a:endParaRPr>
          </a:p>
          <a:p>
            <a:pPr eaLnBrk="1" hangingPunct="1">
              <a:lnSpc>
                <a:spcPct val="80000"/>
              </a:lnSpc>
            </a:pPr>
            <a:r>
              <a:rPr lang="en-US" sz="1100" baseline="30000" smtClean="0">
                <a:solidFill>
                  <a:srgbClr val="002060"/>
                </a:solidFill>
              </a:rPr>
              <a:t>	</a:t>
            </a:r>
            <a:r>
              <a:rPr lang="en-US" sz="1100" smtClean="0">
                <a:solidFill>
                  <a:srgbClr val="002060"/>
                </a:solidFill>
              </a:rPr>
              <a:t>G.H. Gessinger, Powder Metallurgy of Superalloys, Butterworth &amp; Co., London, 1984, pp. 3–15.</a:t>
            </a:r>
            <a:endParaRPr lang="tr-TR" sz="1100" smtClean="0">
              <a:solidFill>
                <a:srgbClr val="002060"/>
              </a:solidFill>
            </a:endParaRPr>
          </a:p>
          <a:p>
            <a:pPr eaLnBrk="1" hangingPunct="1">
              <a:lnSpc>
                <a:spcPct val="80000"/>
              </a:lnSpc>
            </a:pPr>
            <a:r>
              <a:rPr lang="en-US" sz="1100" smtClean="0">
                <a:solidFill>
                  <a:srgbClr val="002060"/>
                </a:solidFill>
              </a:rPr>
              <a:t>11	J.J. Valencia, J. Spirko, R. Schmees, in: E.A. Loria (Ed.), Superalloys 718, 625, 706 and Various Derivates, TMS,Warrendale, PA, </a:t>
            </a:r>
            <a:r>
              <a:rPr lang="tr-TR" sz="1100" smtClean="0">
                <a:solidFill>
                  <a:srgbClr val="002060"/>
                </a:solidFill>
                <a:latin typeface="Arial" charset="0"/>
              </a:rPr>
              <a:t>     	</a:t>
            </a:r>
            <a:r>
              <a:rPr lang="en-US" sz="1100" smtClean="0">
                <a:solidFill>
                  <a:srgbClr val="002060"/>
                </a:solidFill>
              </a:rPr>
              <a:t>1997, pp. </a:t>
            </a:r>
            <a:r>
              <a:rPr lang="tr-TR" sz="1100" smtClean="0">
                <a:solidFill>
                  <a:srgbClr val="002060"/>
                </a:solidFill>
              </a:rPr>
              <a:t>	</a:t>
            </a:r>
            <a:r>
              <a:rPr lang="en-US" sz="1100" smtClean="0">
                <a:solidFill>
                  <a:srgbClr val="002060"/>
                </a:solidFill>
              </a:rPr>
              <a:t>753–762.</a:t>
            </a:r>
            <a:endParaRPr lang="tr-TR" sz="1100" smtClean="0">
              <a:solidFill>
                <a:srgbClr val="002060"/>
              </a:solidFill>
            </a:endParaRPr>
          </a:p>
          <a:p>
            <a:pPr eaLnBrk="1" hangingPunct="1">
              <a:lnSpc>
                <a:spcPct val="80000"/>
              </a:lnSpc>
              <a:buFont typeface="Arial" charset="0"/>
              <a:buNone/>
            </a:pPr>
            <a:r>
              <a:rPr lang="tr-TR" sz="1100" smtClean="0">
                <a:solidFill>
                  <a:srgbClr val="002060"/>
                </a:solidFill>
              </a:rPr>
              <a:t>	</a:t>
            </a:r>
            <a:r>
              <a:rPr lang="en-US" sz="1100" smtClean="0">
                <a:solidFill>
                  <a:srgbClr val="002060"/>
                </a:solidFill>
              </a:rPr>
              <a:t> 12	S. Sun, M. Brandt, M.S. Dargusch, Characteristics of cutting forces and chi formation   in machining of titanium alloys, </a:t>
            </a:r>
            <a:r>
              <a:rPr lang="tr-TR" sz="1100" smtClean="0">
                <a:solidFill>
                  <a:srgbClr val="002060"/>
                </a:solidFill>
                <a:latin typeface="Arial" charset="0"/>
              </a:rPr>
              <a:t>	</a:t>
            </a:r>
            <a:r>
              <a:rPr lang="en-US" sz="1100" smtClean="0">
                <a:solidFill>
                  <a:srgbClr val="002060"/>
                </a:solidFill>
              </a:rPr>
              <a:t>International Journal </a:t>
            </a:r>
            <a:r>
              <a:rPr lang="tr-TR" sz="1100" smtClean="0">
                <a:solidFill>
                  <a:srgbClr val="002060"/>
                </a:solidFill>
              </a:rPr>
              <a:t>	</a:t>
            </a:r>
            <a:r>
              <a:rPr lang="en-US" sz="1100" smtClean="0">
                <a:solidFill>
                  <a:srgbClr val="002060"/>
                </a:solidFill>
              </a:rPr>
              <a:t>of Machine Tools and Manufacture 49 (2009) 561–568.</a:t>
            </a:r>
            <a:endParaRPr lang="tr-TR" sz="1100" smtClean="0">
              <a:solidFill>
                <a:srgbClr val="002060"/>
              </a:solidFill>
            </a:endParaRPr>
          </a:p>
          <a:p>
            <a:pPr eaLnBrk="1" hangingPunct="1">
              <a:lnSpc>
                <a:spcPct val="80000"/>
              </a:lnSpc>
              <a:buFont typeface="Arial" charset="0"/>
              <a:buNone/>
            </a:pPr>
            <a:r>
              <a:rPr lang="tr-TR" sz="1100" baseline="30000" smtClean="0">
                <a:solidFill>
                  <a:srgbClr val="002060"/>
                </a:solidFill>
              </a:rPr>
              <a:t>	</a:t>
            </a:r>
            <a:r>
              <a:rPr lang="en-US" sz="1100" baseline="30000" smtClean="0">
                <a:solidFill>
                  <a:srgbClr val="002060"/>
                </a:solidFill>
              </a:rPr>
              <a:t> </a:t>
            </a:r>
            <a:r>
              <a:rPr lang="en-US" sz="1100" smtClean="0">
                <a:solidFill>
                  <a:srgbClr val="002060"/>
                </a:solidFill>
              </a:rPr>
              <a:t>13	S. Ranganath, A.B. Campbell, D.W. Gorkiewicz, A model to calibrate and predict forces in machining with honed cutting tools </a:t>
            </a:r>
            <a:r>
              <a:rPr lang="tr-TR" sz="1100" smtClean="0">
                <a:solidFill>
                  <a:srgbClr val="002060"/>
                </a:solidFill>
                <a:latin typeface="Arial" charset="0"/>
              </a:rPr>
              <a:t>	</a:t>
            </a:r>
            <a:r>
              <a:rPr lang="en-US" sz="1100" smtClean="0">
                <a:solidFill>
                  <a:srgbClr val="002060"/>
                </a:solidFill>
              </a:rPr>
              <a:t>or inserts, </a:t>
            </a:r>
            <a:r>
              <a:rPr lang="tr-TR" sz="1100" smtClean="0">
                <a:solidFill>
                  <a:srgbClr val="002060"/>
                </a:solidFill>
              </a:rPr>
              <a:t>	</a:t>
            </a:r>
            <a:r>
              <a:rPr lang="en-US" sz="1100" smtClean="0">
                <a:solidFill>
                  <a:srgbClr val="002060"/>
                </a:solidFill>
              </a:rPr>
              <a:t>International Journal of Machine Tools &amp; Manufacture 47 (2007) 820–840.</a:t>
            </a:r>
            <a:endParaRPr lang="tr-TR" sz="1100" smtClean="0">
              <a:solidFill>
                <a:srgbClr val="002060"/>
              </a:solidFill>
            </a:endParaRPr>
          </a:p>
          <a:p>
            <a:pPr eaLnBrk="1" hangingPunct="1">
              <a:lnSpc>
                <a:spcPct val="80000"/>
              </a:lnSpc>
            </a:pPr>
            <a:r>
              <a:rPr lang="en-US" sz="1100" smtClean="0">
                <a:solidFill>
                  <a:srgbClr val="002060"/>
                </a:solidFill>
              </a:rPr>
              <a:t>14	E.S. Topal, C. Cogun, A cutting force induced error elimination method for turning operations, Journal of Materials Processing </a:t>
            </a:r>
            <a:r>
              <a:rPr lang="tr-TR" sz="1100" smtClean="0">
                <a:solidFill>
                  <a:srgbClr val="002060"/>
                </a:solidFill>
                <a:latin typeface="Arial" charset="0"/>
              </a:rPr>
              <a:t>	</a:t>
            </a:r>
            <a:r>
              <a:rPr lang="en-US" sz="1100" smtClean="0">
                <a:solidFill>
                  <a:srgbClr val="002060"/>
                </a:solidFill>
              </a:rPr>
              <a:t>Technology </a:t>
            </a:r>
            <a:r>
              <a:rPr lang="tr-TR" sz="1100" smtClean="0">
                <a:solidFill>
                  <a:srgbClr val="002060"/>
                </a:solidFill>
              </a:rPr>
              <a:t>	</a:t>
            </a:r>
            <a:r>
              <a:rPr lang="en-US" sz="1100" smtClean="0">
                <a:solidFill>
                  <a:srgbClr val="002060"/>
                </a:solidFill>
              </a:rPr>
              <a:t>170 (2005) 192–203.</a:t>
            </a:r>
            <a:endParaRPr lang="tr-TR" sz="1100" smtClean="0">
              <a:solidFill>
                <a:srgbClr val="002060"/>
              </a:solidFill>
            </a:endParaRPr>
          </a:p>
          <a:p>
            <a:pPr eaLnBrk="1" hangingPunct="1">
              <a:lnSpc>
                <a:spcPct val="80000"/>
              </a:lnSpc>
            </a:pPr>
            <a:r>
              <a:rPr lang="tr-TR" sz="1100" smtClean="0">
                <a:solidFill>
                  <a:srgbClr val="002060"/>
                </a:solidFill>
              </a:rPr>
              <a:t>15</a:t>
            </a:r>
            <a:r>
              <a:rPr lang="en-US" sz="1100" smtClean="0">
                <a:solidFill>
                  <a:srgbClr val="002060"/>
                </a:solidFill>
              </a:rPr>
              <a:t>  		Montgomery DC. Design and analysis of experiments. 4th ed. New York: Wiley; 1997.</a:t>
            </a:r>
            <a:endParaRPr lang="tr-TR" sz="1100" smtClean="0">
              <a:solidFill>
                <a:srgbClr val="002060"/>
              </a:solidFill>
            </a:endParaRPr>
          </a:p>
          <a:p>
            <a:pPr eaLnBrk="1" hangingPunct="1">
              <a:lnSpc>
                <a:spcPct val="80000"/>
              </a:lnSpc>
            </a:pPr>
            <a:r>
              <a:rPr lang="tr-TR" sz="1100" smtClean="0">
                <a:solidFill>
                  <a:srgbClr val="002060"/>
                </a:solidFill>
              </a:rPr>
              <a:t>16</a:t>
            </a:r>
            <a:r>
              <a:rPr lang="en-US" sz="1100" smtClean="0">
                <a:solidFill>
                  <a:srgbClr val="002060"/>
                </a:solidFill>
              </a:rPr>
              <a:t> 	Yavaşkan, M.,Taptık, Y ve Urgen, M., Deney tasarımı yontemi ile matkap uclarında performans optimizasyonu, İTÜ Dergisi/d, </a:t>
            </a:r>
            <a:r>
              <a:rPr lang="tr-TR" sz="1100" smtClean="0">
                <a:solidFill>
                  <a:srgbClr val="002060"/>
                </a:solidFill>
                <a:latin typeface="Arial" charset="0"/>
              </a:rPr>
              <a:t>	</a:t>
            </a:r>
            <a:r>
              <a:rPr lang="en-US" sz="1100" smtClean="0">
                <a:solidFill>
                  <a:srgbClr val="002060"/>
                </a:solidFill>
              </a:rPr>
              <a:t>Cilt 3, no 6, </a:t>
            </a:r>
            <a:r>
              <a:rPr lang="tr-TR" sz="1100" smtClean="0">
                <a:solidFill>
                  <a:srgbClr val="002060"/>
                </a:solidFill>
              </a:rPr>
              <a:t>	</a:t>
            </a:r>
            <a:r>
              <a:rPr lang="en-US" sz="1100" smtClean="0">
                <a:solidFill>
                  <a:srgbClr val="002060"/>
                </a:solidFill>
              </a:rPr>
              <a:t>2004, 117-128</a:t>
            </a:r>
            <a:endParaRPr lang="tr-TR" sz="1100" smtClean="0">
              <a:solidFill>
                <a:srgbClr val="002060"/>
              </a:solidFill>
            </a:endParaRPr>
          </a:p>
          <a:p>
            <a:pPr eaLnBrk="1" hangingPunct="1">
              <a:lnSpc>
                <a:spcPct val="80000"/>
              </a:lnSpc>
            </a:pPr>
            <a:r>
              <a:rPr lang="tr-TR" sz="1100" smtClean="0">
                <a:solidFill>
                  <a:srgbClr val="002060"/>
                </a:solidFill>
              </a:rPr>
              <a:t>17</a:t>
            </a:r>
            <a:r>
              <a:rPr lang="en-US" sz="1100" smtClean="0">
                <a:solidFill>
                  <a:srgbClr val="002060"/>
                </a:solidFill>
              </a:rPr>
              <a:t> 	Nalbant, M., H. Gokkaya, G. Sur.Application of Taguchi method in the optimization of cutting parameters for surface </a:t>
            </a:r>
            <a:r>
              <a:rPr lang="tr-TR" sz="1100" smtClean="0">
                <a:solidFill>
                  <a:srgbClr val="002060"/>
                </a:solidFill>
                <a:latin typeface="Arial" charset="0"/>
              </a:rPr>
              <a:t>	</a:t>
            </a:r>
            <a:r>
              <a:rPr lang="en-US" sz="1100" smtClean="0">
                <a:solidFill>
                  <a:srgbClr val="002060"/>
                </a:solidFill>
              </a:rPr>
              <a:t>roughness in turning. </a:t>
            </a:r>
            <a:r>
              <a:rPr lang="tr-TR" sz="1100" smtClean="0">
                <a:solidFill>
                  <a:srgbClr val="002060"/>
                </a:solidFill>
              </a:rPr>
              <a:t>	</a:t>
            </a:r>
            <a:r>
              <a:rPr lang="en-US" sz="1100" smtClean="0">
                <a:solidFill>
                  <a:srgbClr val="002060"/>
                </a:solidFill>
              </a:rPr>
              <a:t>Materials and Design 28 (2007): 1379–1385</a:t>
            </a:r>
            <a:endParaRPr lang="tr-TR" sz="1100" smtClean="0">
              <a:solidFill>
                <a:srgbClr val="002060"/>
              </a:solidFill>
            </a:endParaRPr>
          </a:p>
          <a:p>
            <a:pPr eaLnBrk="1" hangingPunct="1">
              <a:lnSpc>
                <a:spcPct val="80000"/>
              </a:lnSpc>
            </a:pPr>
            <a:r>
              <a:rPr lang="tr-TR" sz="1100" smtClean="0">
                <a:solidFill>
                  <a:srgbClr val="002060"/>
                </a:solidFill>
              </a:rPr>
              <a:t>18</a:t>
            </a:r>
            <a:r>
              <a:rPr lang="en-US" sz="1100" smtClean="0">
                <a:solidFill>
                  <a:srgbClr val="002060"/>
                </a:solidFill>
              </a:rPr>
              <a:t> 	Yang H, Tarng Y.S. Design optimization of cutting parameters for turning operations based on the Taguchi method. J Mater </a:t>
            </a:r>
            <a:r>
              <a:rPr lang="tr-TR" sz="1100" smtClean="0">
                <a:solidFill>
                  <a:srgbClr val="002060"/>
                </a:solidFill>
                <a:latin typeface="Arial" charset="0"/>
              </a:rPr>
              <a:t>	</a:t>
            </a:r>
            <a:r>
              <a:rPr lang="en-US" sz="1100" smtClean="0">
                <a:solidFill>
                  <a:srgbClr val="002060"/>
                </a:solidFill>
              </a:rPr>
              <a:t>Process </a:t>
            </a:r>
            <a:endParaRPr lang="tr-TR" sz="1100" smtClean="0">
              <a:solidFill>
                <a:srgbClr val="002060"/>
              </a:solidFill>
            </a:endParaRPr>
          </a:p>
          <a:p>
            <a:pPr eaLnBrk="1" hangingPunct="1">
              <a:lnSpc>
                <a:spcPct val="80000"/>
              </a:lnSpc>
            </a:pPr>
            <a:r>
              <a:rPr lang="tr-TR" sz="1100" smtClean="0">
                <a:solidFill>
                  <a:srgbClr val="002060"/>
                </a:solidFill>
              </a:rPr>
              <a:t>19 	</a:t>
            </a:r>
            <a:r>
              <a:rPr lang="en-US" sz="1100" smtClean="0">
                <a:solidFill>
                  <a:srgbClr val="002060"/>
                </a:solidFill>
              </a:rPr>
              <a:t>R. K. Roy, A primer on the Taguchi method / Ranjit K. Roy, Van Nostrand Reinhold, New York, (1990) </a:t>
            </a:r>
            <a:endParaRPr lang="tr-TR" sz="1100" smtClean="0">
              <a:solidFill>
                <a:srgbClr val="002060"/>
              </a:solidFill>
            </a:endParaRPr>
          </a:p>
          <a:p>
            <a:pPr eaLnBrk="1" hangingPunct="1">
              <a:lnSpc>
                <a:spcPct val="80000"/>
              </a:lnSpc>
            </a:pPr>
            <a:r>
              <a:rPr lang="tr-TR" sz="1100" smtClean="0">
                <a:solidFill>
                  <a:srgbClr val="002060"/>
                </a:solidFill>
              </a:rPr>
              <a:t>20  	</a:t>
            </a:r>
            <a:r>
              <a:rPr lang="en-US" sz="1100" smtClean="0">
                <a:solidFill>
                  <a:srgbClr val="002060"/>
                </a:solidFill>
              </a:rPr>
              <a:t>G. Tosun, Statistical analysis of process parameters in drilling of AL/SIC P metal matrix composite, International Journal of </a:t>
            </a:r>
            <a:r>
              <a:rPr lang="tr-TR" sz="1100" smtClean="0">
                <a:solidFill>
                  <a:srgbClr val="002060"/>
                </a:solidFill>
                <a:latin typeface="Arial" charset="0"/>
              </a:rPr>
              <a:t>	</a:t>
            </a:r>
            <a:r>
              <a:rPr lang="en-US" sz="1100" smtClean="0">
                <a:solidFill>
                  <a:srgbClr val="002060"/>
                </a:solidFill>
              </a:rPr>
              <a:t>Advanced </a:t>
            </a:r>
            <a:r>
              <a:rPr lang="tr-TR" sz="1100" smtClean="0">
                <a:solidFill>
                  <a:srgbClr val="002060"/>
                </a:solidFill>
              </a:rPr>
              <a:t>	</a:t>
            </a:r>
            <a:r>
              <a:rPr lang="en-US" sz="1100" smtClean="0">
                <a:solidFill>
                  <a:srgbClr val="002060"/>
                </a:solidFill>
              </a:rPr>
              <a:t>Manufacturing Technology, 55 (2011) 5–8, 477–485</a:t>
            </a:r>
            <a:endParaRPr lang="tr-TR" sz="1100" smtClean="0">
              <a:solidFill>
                <a:srgbClr val="002060"/>
              </a:solidFill>
            </a:endParaRPr>
          </a:p>
          <a:p>
            <a:pPr eaLnBrk="1" hangingPunct="1">
              <a:lnSpc>
                <a:spcPct val="80000"/>
              </a:lnSpc>
            </a:pPr>
            <a:endParaRPr lang="tr-TR" sz="800" smtClean="0">
              <a:solidFill>
                <a:srgbClr val="00206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Başlık"/>
          <p:cNvSpPr>
            <a:spLocks noGrp="1"/>
          </p:cNvSpPr>
          <p:nvPr>
            <p:ph type="title"/>
          </p:nvPr>
        </p:nvSpPr>
        <p:spPr/>
        <p:txBody>
          <a:bodyPr/>
          <a:lstStyle/>
          <a:p>
            <a:pPr eaLnBrk="1" hangingPunct="1"/>
            <a:r>
              <a:rPr lang="tr-TR" sz="6600" b="1" i="1" smtClean="0">
                <a:solidFill>
                  <a:srgbClr val="CC3300"/>
                </a:solidFill>
              </a:rPr>
              <a:t>Thanks</a:t>
            </a:r>
          </a:p>
        </p:txBody>
      </p:sp>
      <p:sp>
        <p:nvSpPr>
          <p:cNvPr id="47106" name="2 İçerik Yer Tutucusu"/>
          <p:cNvSpPr>
            <a:spLocks noGrp="1"/>
          </p:cNvSpPr>
          <p:nvPr>
            <p:ph idx="1"/>
          </p:nvPr>
        </p:nvSpPr>
        <p:spPr/>
        <p:txBody>
          <a:bodyPr/>
          <a:lstStyle/>
          <a:p>
            <a:pPr algn="ctr" eaLnBrk="1" hangingPunct="1"/>
            <a:r>
              <a:rPr lang="tr-TR" sz="5400" b="1" smtClean="0">
                <a:solidFill>
                  <a:srgbClr val="FF0000"/>
                </a:solidFill>
              </a:rPr>
              <a:t>For Your Attention</a:t>
            </a:r>
            <a:endParaRPr lang="tr-TR" sz="2400" smtClean="0">
              <a:solidFill>
                <a:srgbClr val="00B0F0"/>
              </a:solidFill>
            </a:endParaRPr>
          </a:p>
          <a:p>
            <a:pPr eaLnBrk="1" hangingPunct="1"/>
            <a:r>
              <a:rPr lang="tr-TR" sz="2400" smtClean="0">
                <a:solidFill>
                  <a:srgbClr val="00B0F0"/>
                </a:solidFill>
              </a:rPr>
              <a:t>Dr. Abdullah ALTIN</a:t>
            </a:r>
          </a:p>
          <a:p>
            <a:pPr eaLnBrk="1" hangingPunct="1"/>
            <a:r>
              <a:rPr lang="tr-TR" sz="2400" smtClean="0">
                <a:solidFill>
                  <a:srgbClr val="00B0F0"/>
                </a:solidFill>
              </a:rPr>
              <a:t>aaltin@gmail.com</a:t>
            </a:r>
          </a:p>
          <a:p>
            <a:pPr eaLnBrk="1" hangingPunct="1"/>
            <a:r>
              <a:rPr lang="tr-TR" sz="2400" smtClean="0">
                <a:solidFill>
                  <a:srgbClr val="00B0F0"/>
                </a:solidFill>
              </a:rPr>
              <a:t>VAN/TURKEY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Başlık"/>
          <p:cNvSpPr>
            <a:spLocks noGrp="1"/>
          </p:cNvSpPr>
          <p:nvPr>
            <p:ph type="ctrTitle"/>
          </p:nvPr>
        </p:nvSpPr>
        <p:spPr>
          <a:xfrm>
            <a:off x="609600" y="2514600"/>
            <a:ext cx="7772400" cy="1295400"/>
          </a:xfrm>
        </p:spPr>
        <p:txBody>
          <a:bodyPr/>
          <a:lstStyle/>
          <a:p>
            <a:pPr eaLnBrk="1" hangingPunct="1"/>
            <a:r>
              <a:rPr lang="tr-TR" sz="2400" b="1" smtClean="0">
                <a:solidFill>
                  <a:srgbClr val="FFC000"/>
                </a:solidFill>
              </a:rPr>
              <a:t/>
            </a:r>
            <a:br>
              <a:rPr lang="tr-TR" sz="2400" b="1" smtClean="0">
                <a:solidFill>
                  <a:srgbClr val="FFC000"/>
                </a:solidFill>
              </a:rPr>
            </a:br>
            <a:r>
              <a:rPr lang="tr-TR" sz="2400" b="1" i="1" smtClean="0">
                <a:solidFill>
                  <a:srgbClr val="0070C0"/>
                </a:solidFill>
              </a:rPr>
              <a:t/>
            </a:r>
            <a:br>
              <a:rPr lang="tr-TR" sz="2400" b="1" i="1" smtClean="0">
                <a:solidFill>
                  <a:srgbClr val="0070C0"/>
                </a:solidFill>
              </a:rPr>
            </a:br>
            <a:endParaRPr lang="tr-TR" sz="2400" b="1" i="1" smtClean="0">
              <a:solidFill>
                <a:srgbClr val="0070C0"/>
              </a:solidFill>
            </a:endParaRPr>
          </a:p>
        </p:txBody>
      </p:sp>
      <p:sp>
        <p:nvSpPr>
          <p:cNvPr id="3" name="2 Alt Başlık"/>
          <p:cNvSpPr>
            <a:spLocks noGrp="1"/>
          </p:cNvSpPr>
          <p:nvPr>
            <p:ph type="subTitle" idx="1"/>
          </p:nvPr>
        </p:nvSpPr>
        <p:spPr>
          <a:xfrm>
            <a:off x="1447800" y="4572000"/>
            <a:ext cx="6400800" cy="1219200"/>
          </a:xfrm>
        </p:spPr>
        <p:txBody>
          <a:bodyPr rtlCol="0">
            <a:normAutofit fontScale="25000" lnSpcReduction="20000"/>
          </a:bodyPr>
          <a:lstStyle/>
          <a:p>
            <a:pPr eaLnBrk="1" fontAlgn="auto" hangingPunct="1">
              <a:spcAft>
                <a:spcPts val="0"/>
              </a:spcAft>
              <a:buFont typeface="Arial" pitchFamily="34" charset="0"/>
              <a:buNone/>
              <a:defRPr/>
            </a:pPr>
            <a:endParaRPr lang="tr-TR" sz="8000" b="1" dirty="0">
              <a:solidFill>
                <a:srgbClr val="FF0000"/>
              </a:solidFill>
            </a:endParaRPr>
          </a:p>
          <a:p>
            <a:pPr eaLnBrk="1" fontAlgn="auto" hangingPunct="1">
              <a:spcAft>
                <a:spcPts val="0"/>
              </a:spcAft>
              <a:buFont typeface="Arial" pitchFamily="34" charset="0"/>
              <a:buNone/>
              <a:defRPr/>
            </a:pPr>
            <a:endParaRPr lang="tr-TR" sz="8000" b="1" dirty="0" smtClean="0">
              <a:solidFill>
                <a:srgbClr val="FF0000"/>
              </a:solidFill>
            </a:endParaRPr>
          </a:p>
          <a:p>
            <a:pPr eaLnBrk="1" fontAlgn="auto" hangingPunct="1">
              <a:spcAft>
                <a:spcPts val="0"/>
              </a:spcAft>
              <a:buFont typeface="Arial" pitchFamily="34" charset="0"/>
              <a:buNone/>
              <a:defRPr/>
            </a:pPr>
            <a:endParaRPr lang="tr-TR" sz="8000" b="1" dirty="0" smtClean="0">
              <a:solidFill>
                <a:srgbClr val="FF0000"/>
              </a:solidFill>
            </a:endParaRPr>
          </a:p>
          <a:p>
            <a:pPr eaLnBrk="1" fontAlgn="auto" hangingPunct="1">
              <a:spcAft>
                <a:spcPts val="0"/>
              </a:spcAft>
              <a:buFont typeface="Arial" pitchFamily="34" charset="0"/>
              <a:buNone/>
              <a:defRPr/>
            </a:pPr>
            <a:endParaRPr lang="tr-TR" sz="8000" b="1" dirty="0" smtClean="0">
              <a:solidFill>
                <a:srgbClr val="FF0000"/>
              </a:solidFill>
            </a:endParaRPr>
          </a:p>
          <a:p>
            <a:pPr eaLnBrk="1" fontAlgn="auto" hangingPunct="1">
              <a:spcAft>
                <a:spcPts val="0"/>
              </a:spcAft>
              <a:buFont typeface="Arial" pitchFamily="34" charset="0"/>
              <a:buNone/>
              <a:defRPr/>
            </a:pPr>
            <a:endParaRPr lang="tr-TR" sz="8000" b="1" dirty="0" smtClean="0">
              <a:solidFill>
                <a:srgbClr val="FF0000"/>
              </a:solidFill>
            </a:endParaRPr>
          </a:p>
          <a:p>
            <a:pPr eaLnBrk="1" fontAlgn="auto" hangingPunct="1">
              <a:spcAft>
                <a:spcPts val="0"/>
              </a:spcAft>
              <a:buFont typeface="Arial" pitchFamily="34" charset="0"/>
              <a:buNone/>
              <a:defRPr/>
            </a:pPr>
            <a:endParaRPr lang="tr-TR" sz="8000" b="1" dirty="0" smtClean="0">
              <a:solidFill>
                <a:srgbClr val="FF0000"/>
              </a:solidFill>
            </a:endParaRPr>
          </a:p>
          <a:p>
            <a:pPr eaLnBrk="1" fontAlgn="auto" hangingPunct="1">
              <a:spcAft>
                <a:spcPts val="0"/>
              </a:spcAft>
              <a:buFont typeface="Arial" pitchFamily="34" charset="0"/>
              <a:buNone/>
              <a:defRPr/>
            </a:pPr>
            <a:endParaRPr lang="tr-TR" sz="8000" b="1" dirty="0" smtClean="0">
              <a:solidFill>
                <a:srgbClr val="FF0000"/>
              </a:solidFill>
            </a:endParaRPr>
          </a:p>
          <a:p>
            <a:pPr eaLnBrk="1" fontAlgn="auto" hangingPunct="1">
              <a:spcAft>
                <a:spcPts val="0"/>
              </a:spcAft>
              <a:buFont typeface="Arial" pitchFamily="34" charset="0"/>
              <a:buNone/>
              <a:defRPr/>
            </a:pPr>
            <a:r>
              <a:rPr lang="tr-TR" sz="8000" b="1" dirty="0" smtClean="0">
                <a:solidFill>
                  <a:srgbClr val="FF0000"/>
                </a:solidFill>
              </a:rPr>
              <a:t>P</a:t>
            </a:r>
          </a:p>
          <a:p>
            <a:pPr eaLnBrk="1" fontAlgn="auto" hangingPunct="1">
              <a:spcAft>
                <a:spcPts val="0"/>
              </a:spcAft>
              <a:buFont typeface="Arial" pitchFamily="34" charset="0"/>
              <a:buNone/>
              <a:defRPr/>
            </a:pPr>
            <a:endParaRPr lang="tr-TR" b="1" dirty="0"/>
          </a:p>
        </p:txBody>
      </p:sp>
      <p:sp>
        <p:nvSpPr>
          <p:cNvPr id="14339" name="5 Dikdörtgen"/>
          <p:cNvSpPr>
            <a:spLocks noChangeArrowheads="1"/>
          </p:cNvSpPr>
          <p:nvPr/>
        </p:nvSpPr>
        <p:spPr bwMode="auto">
          <a:xfrm>
            <a:off x="6405563" y="862013"/>
            <a:ext cx="238125" cy="368300"/>
          </a:xfrm>
          <a:prstGeom prst="rect">
            <a:avLst/>
          </a:prstGeom>
          <a:noFill/>
          <a:ln w="9525">
            <a:noFill/>
            <a:miter lim="800000"/>
            <a:headEnd/>
            <a:tailEnd/>
          </a:ln>
        </p:spPr>
        <p:txBody>
          <a:bodyPr wrap="none">
            <a:spAutoFit/>
          </a:bodyPr>
          <a:lstStyle/>
          <a:p>
            <a:pPr algn="ctr"/>
            <a:r>
              <a:rPr lang="tr-TR">
                <a:latin typeface="Calibri" pitchFamily="34" charset="0"/>
                <a:hlinkClick r:id="rId3"/>
              </a:rPr>
              <a:t> </a:t>
            </a:r>
            <a:endParaRPr lang="tr-TR">
              <a:latin typeface="Calibri" pitchFamily="34" charset="0"/>
            </a:endParaRPr>
          </a:p>
        </p:txBody>
      </p:sp>
      <p:sp>
        <p:nvSpPr>
          <p:cNvPr id="14340" name="AutoShape 2" descr="https://encrypted-tbn1.gstatic.com/images?q=tbn:ANd9GcSDQgEgWukyHSGaVWK2mzssDwC-dAkNEytm_8ZKTgTQVR7_Vlpxkg"/>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4341" name="AutoShape 4" descr="https://encrypted-tbn1.gstatic.com/images?q=tbn:ANd9GcSDQgEgWukyHSGaVWK2mzssDwC-dAkNEytm_8ZKTgTQVR7_Vlpxkg"/>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tr-TR">
              <a:latin typeface="Calibri" pitchFamily="34" charset="0"/>
            </a:endParaRPr>
          </a:p>
        </p:txBody>
      </p:sp>
      <p:sp>
        <p:nvSpPr>
          <p:cNvPr id="15" name="14 Akış Çizelgesi: Öteki İşlem"/>
          <p:cNvSpPr/>
          <p:nvPr/>
        </p:nvSpPr>
        <p:spPr>
          <a:xfrm>
            <a:off x="609600" y="4038600"/>
            <a:ext cx="7924800" cy="10668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b="1">
                <a:solidFill>
                  <a:schemeClr val="accent2"/>
                </a:solidFill>
                <a:latin typeface="Arial" charset="0"/>
                <a:cs typeface="Arial" charset="0"/>
              </a:rPr>
              <a:t>A COMPARATIVE STUDY ON OPTIMIZATION OF MACHINING PARAMETERS BY TURNING NICKEL BASED SUPER ALLOYS ACCORDING TO TAGUCHI METHOD</a:t>
            </a:r>
            <a:r>
              <a:rPr lang="en-US">
                <a:solidFill>
                  <a:schemeClr val="tx1"/>
                </a:solidFill>
                <a:latin typeface="Arial" charset="0"/>
                <a:cs typeface="Arial" charset="0"/>
              </a:rPr>
              <a:t> </a:t>
            </a:r>
            <a:endParaRPr lang="tr-TR">
              <a:solidFill>
                <a:schemeClr val="tx1"/>
              </a:solidFill>
              <a:latin typeface="Arial" charset="0"/>
              <a:cs typeface="Arial" charset="0"/>
            </a:endParaRPr>
          </a:p>
        </p:txBody>
      </p:sp>
      <p:sp>
        <p:nvSpPr>
          <p:cNvPr id="17" name="16 Akış Çizelgesi: Öteki İşlem"/>
          <p:cNvSpPr/>
          <p:nvPr/>
        </p:nvSpPr>
        <p:spPr>
          <a:xfrm>
            <a:off x="3048000" y="5334000"/>
            <a:ext cx="3505200" cy="457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tr-TR" sz="2400" b="1" i="1">
                <a:solidFill>
                  <a:srgbClr val="000000"/>
                </a:solidFill>
                <a:latin typeface="Cambria" pitchFamily="18" charset="0"/>
                <a:cs typeface="Tahoma" pitchFamily="34" charset="0"/>
              </a:rPr>
              <a:t>ABDULLAH ALTIN</a:t>
            </a:r>
            <a:endParaRPr lang="tr-TR" sz="2400" b="1" i="1">
              <a:solidFill>
                <a:srgbClr val="000000"/>
              </a:solidFill>
              <a:cs typeface="Arial" charset="0"/>
            </a:endParaRPr>
          </a:p>
        </p:txBody>
      </p:sp>
      <p:sp>
        <p:nvSpPr>
          <p:cNvPr id="18" name="17 Akış Çizelgesi: Öteki İşlem"/>
          <p:cNvSpPr/>
          <p:nvPr/>
        </p:nvSpPr>
        <p:spPr>
          <a:xfrm>
            <a:off x="1905000" y="3352800"/>
            <a:ext cx="5181600" cy="457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tr-TR" sz="2000" b="1" i="1" dirty="0">
                <a:solidFill>
                  <a:srgbClr val="0070C0"/>
                </a:solidFill>
              </a:rPr>
              <a:t>YUZUNCU YIL UNIVERSITY VAN/TURKEY </a:t>
            </a:r>
            <a:endParaRPr lang="tr-TR" sz="1900" b="1" dirty="0">
              <a:solidFill>
                <a:srgbClr val="0070C0"/>
              </a:solidFill>
              <a:latin typeface="Cambria" pitchFamily="18" charset="0"/>
            </a:endParaRPr>
          </a:p>
        </p:txBody>
      </p:sp>
      <p:sp>
        <p:nvSpPr>
          <p:cNvPr id="20" name="19 Akış Çizelgesi: Öteki İşlem"/>
          <p:cNvSpPr/>
          <p:nvPr/>
        </p:nvSpPr>
        <p:spPr>
          <a:xfrm>
            <a:off x="152400" y="1752600"/>
            <a:ext cx="1676400" cy="17526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tr-TR" sz="1900" b="1" dirty="0">
              <a:solidFill>
                <a:srgbClr val="002060"/>
              </a:solidFill>
              <a:latin typeface="Cambria" pitchFamily="18" charset="0"/>
            </a:endParaRPr>
          </a:p>
        </p:txBody>
      </p:sp>
      <p:pic>
        <p:nvPicPr>
          <p:cNvPr id="14346" name="Picture 5"/>
          <p:cNvPicPr>
            <a:picLocks noChangeAspect="1" noChangeArrowheads="1"/>
          </p:cNvPicPr>
          <p:nvPr/>
        </p:nvPicPr>
        <p:blipFill>
          <a:blip r:embed="rId4"/>
          <a:srcRect/>
          <a:stretch>
            <a:fillRect/>
          </a:stretch>
        </p:blipFill>
        <p:spPr bwMode="auto">
          <a:xfrm>
            <a:off x="228600" y="1981200"/>
            <a:ext cx="1524000" cy="1371600"/>
          </a:xfrm>
          <a:prstGeom prst="rect">
            <a:avLst/>
          </a:prstGeom>
          <a:noFill/>
          <a:ln w="9525">
            <a:noFill/>
            <a:miter lim="800000"/>
            <a:headEnd/>
            <a:tailEnd/>
          </a:ln>
        </p:spPr>
      </p:pic>
      <p:sp>
        <p:nvSpPr>
          <p:cNvPr id="23" name="22 Akış Çizelgesi: Öteki İşlem"/>
          <p:cNvSpPr/>
          <p:nvPr/>
        </p:nvSpPr>
        <p:spPr>
          <a:xfrm>
            <a:off x="7162800" y="1752600"/>
            <a:ext cx="1828800" cy="17526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tr-TR" sz="1900" b="1" dirty="0">
              <a:solidFill>
                <a:srgbClr val="002060"/>
              </a:solidFill>
              <a:latin typeface="Cambria" pitchFamily="18" charset="0"/>
            </a:endParaRPr>
          </a:p>
        </p:txBody>
      </p:sp>
      <p:pic>
        <p:nvPicPr>
          <p:cNvPr id="14348" name="Picture 2" descr="logo"/>
          <p:cNvPicPr>
            <a:picLocks noChangeAspect="1" noChangeArrowheads="1"/>
          </p:cNvPicPr>
          <p:nvPr/>
        </p:nvPicPr>
        <p:blipFill>
          <a:blip r:embed="rId5"/>
          <a:srcRect/>
          <a:stretch>
            <a:fillRect/>
          </a:stretch>
        </p:blipFill>
        <p:spPr bwMode="auto">
          <a:xfrm>
            <a:off x="7467600" y="2057400"/>
            <a:ext cx="1295400" cy="1295400"/>
          </a:xfrm>
          <a:prstGeom prst="rect">
            <a:avLst/>
          </a:prstGeom>
          <a:noFill/>
          <a:ln w="9525">
            <a:noFill/>
            <a:miter lim="800000"/>
            <a:headEnd/>
            <a:tailEnd/>
          </a:ln>
        </p:spPr>
      </p:pic>
      <p:sp>
        <p:nvSpPr>
          <p:cNvPr id="28" name="27 Akış Çizelgesi: Öteki İşlem"/>
          <p:cNvSpPr/>
          <p:nvPr/>
        </p:nvSpPr>
        <p:spPr>
          <a:xfrm>
            <a:off x="1905000" y="1752600"/>
            <a:ext cx="5181600" cy="12954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tr-TR" sz="1900" b="1" dirty="0">
              <a:solidFill>
                <a:srgbClr val="002060"/>
              </a:solidFill>
              <a:latin typeface="Cambria" pitchFamily="18" charset="0"/>
            </a:endParaRPr>
          </a:p>
        </p:txBody>
      </p:sp>
      <p:pic>
        <p:nvPicPr>
          <p:cNvPr id="14350" name="Picture 4"/>
          <p:cNvPicPr>
            <a:picLocks noChangeAspect="1" noChangeArrowheads="1"/>
          </p:cNvPicPr>
          <p:nvPr/>
        </p:nvPicPr>
        <p:blipFill>
          <a:blip r:embed="rId6"/>
          <a:srcRect/>
          <a:stretch>
            <a:fillRect/>
          </a:stretch>
        </p:blipFill>
        <p:spPr bwMode="auto">
          <a:xfrm>
            <a:off x="1981200" y="1828800"/>
            <a:ext cx="5029200" cy="1143000"/>
          </a:xfrm>
          <a:prstGeom prst="rect">
            <a:avLst/>
          </a:prstGeom>
          <a:noFill/>
          <a:ln w="9525">
            <a:noFill/>
            <a:miter lim="800000"/>
            <a:headEnd/>
            <a:tailEnd/>
          </a:ln>
        </p:spPr>
      </p:pic>
      <p:sp>
        <p:nvSpPr>
          <p:cNvPr id="30" name="29 Akış Çizelgesi: Öteki İşlem"/>
          <p:cNvSpPr/>
          <p:nvPr/>
        </p:nvSpPr>
        <p:spPr>
          <a:xfrm>
            <a:off x="381000" y="152400"/>
            <a:ext cx="8382000" cy="1447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tr-TR" sz="1900" b="1" dirty="0">
              <a:solidFill>
                <a:srgbClr val="002060"/>
              </a:solidFill>
              <a:latin typeface="Cambria" pitchFamily="18" charset="0"/>
            </a:endParaRPr>
          </a:p>
        </p:txBody>
      </p:sp>
      <p:pic>
        <p:nvPicPr>
          <p:cNvPr id="14352" name="Picture 3"/>
          <p:cNvPicPr>
            <a:picLocks noChangeAspect="1" noChangeArrowheads="1"/>
          </p:cNvPicPr>
          <p:nvPr/>
        </p:nvPicPr>
        <p:blipFill>
          <a:blip r:embed="rId7"/>
          <a:srcRect/>
          <a:stretch>
            <a:fillRect/>
          </a:stretch>
        </p:blipFill>
        <p:spPr bwMode="auto">
          <a:xfrm>
            <a:off x="685800" y="304800"/>
            <a:ext cx="7772400" cy="1123950"/>
          </a:xfrm>
          <a:prstGeom prst="rect">
            <a:avLst/>
          </a:prstGeom>
          <a:noFill/>
          <a:ln w="9525">
            <a:noFill/>
            <a:miter lim="800000"/>
            <a:headEnd/>
            <a:tailEnd/>
          </a:ln>
        </p:spPr>
      </p:pic>
      <p:sp>
        <p:nvSpPr>
          <p:cNvPr id="32" name="31 Akış Çizelgesi: Öteki İşlem"/>
          <p:cNvSpPr/>
          <p:nvPr/>
        </p:nvSpPr>
        <p:spPr>
          <a:xfrm>
            <a:off x="3352800" y="6172200"/>
            <a:ext cx="2819400" cy="2286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tr-TR" sz="2000" b="1">
                <a:solidFill>
                  <a:srgbClr val="0070C0"/>
                </a:solidFill>
                <a:cs typeface="Arial" charset="0"/>
              </a:rPr>
              <a:t>SAN FRANSİSCO -2015</a:t>
            </a:r>
          </a:p>
        </p:txBody>
      </p:sp>
      <p:pic>
        <p:nvPicPr>
          <p:cNvPr id="14354" name="Picture 22"/>
          <p:cNvPicPr>
            <a:picLocks noChangeAspect="1" noChangeArrowheads="1"/>
          </p:cNvPicPr>
          <p:nvPr/>
        </p:nvPicPr>
        <p:blipFill>
          <a:blip r:embed="rId8"/>
          <a:srcRect/>
          <a:stretch>
            <a:fillRect/>
          </a:stretch>
        </p:blipFill>
        <p:spPr bwMode="auto">
          <a:xfrm>
            <a:off x="609600" y="228600"/>
            <a:ext cx="7980363"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5"/>
          <p:cNvSpPr>
            <a:spLocks noGrp="1"/>
          </p:cNvSpPr>
          <p:nvPr>
            <p:ph type="title"/>
          </p:nvPr>
        </p:nvSpPr>
        <p:spPr>
          <a:xfrm>
            <a:off x="457200" y="274638"/>
            <a:ext cx="8229600" cy="553998"/>
          </a:xfrm>
        </p:spPr>
        <p:style>
          <a:lnRef idx="1">
            <a:schemeClr val="accent1"/>
          </a:lnRef>
          <a:fillRef idx="2">
            <a:schemeClr val="accent1"/>
          </a:fillRef>
          <a:effectRef idx="1">
            <a:schemeClr val="accent1"/>
          </a:effectRef>
          <a:fontRef idx="minor">
            <a:schemeClr val="dk1"/>
          </a:fontRef>
        </p:style>
        <p:txBody>
          <a:bodyPr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tr-TR"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CONTENT</a:t>
            </a:r>
            <a:endPar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2 İçerik Yer Tutucusu"/>
          <p:cNvSpPr>
            <a:spLocks noGrp="1"/>
          </p:cNvSpPr>
          <p:nvPr>
            <p:ph idx="1"/>
          </p:nvPr>
        </p:nvSpPr>
        <p:spPr/>
        <p:txBody>
          <a:bodyPr rtlCol="0">
            <a:normAutofit/>
          </a:bodyPr>
          <a:lstStyle/>
          <a:p>
            <a:pPr marL="539750" indent="-457200" eaLnBrk="1" fontAlgn="auto" hangingPunct="1">
              <a:spcAft>
                <a:spcPts val="0"/>
              </a:spcAft>
              <a:buClr>
                <a:srgbClr val="FF0000"/>
              </a:buClr>
              <a:buSzPct val="70000"/>
              <a:buFont typeface="Wingdings" pitchFamily="2" charset="2"/>
              <a:buChar char="q"/>
              <a:defRPr/>
            </a:pPr>
            <a:r>
              <a:rPr lang="tr-TR" sz="2800" b="1" dirty="0" err="1" smtClean="0">
                <a:solidFill>
                  <a:srgbClr val="0070C0"/>
                </a:solidFill>
              </a:rPr>
              <a:t>Intent</a:t>
            </a:r>
            <a:endParaRPr lang="tr-TR" sz="2800" b="1" dirty="0" smtClean="0">
              <a:solidFill>
                <a:srgbClr val="0070C0"/>
              </a:solidFill>
            </a:endParaRPr>
          </a:p>
          <a:p>
            <a:pPr marL="539750" indent="-457200" eaLnBrk="1" fontAlgn="auto" hangingPunct="1">
              <a:spcAft>
                <a:spcPts val="0"/>
              </a:spcAft>
              <a:buClr>
                <a:srgbClr val="FF0000"/>
              </a:buClr>
              <a:buSzPct val="70000"/>
              <a:buFont typeface="Wingdings" pitchFamily="2" charset="2"/>
              <a:buChar char="q"/>
              <a:defRPr/>
            </a:pPr>
            <a:r>
              <a:rPr lang="tr-TR" sz="2800" b="1" dirty="0" err="1" smtClean="0">
                <a:solidFill>
                  <a:srgbClr val="0070C0"/>
                </a:solidFill>
                <a:latin typeface="Cambria" pitchFamily="18" charset="0"/>
              </a:rPr>
              <a:t>L</a:t>
            </a:r>
            <a:r>
              <a:rPr lang="tr-TR" sz="2800" b="1" dirty="0" err="1" smtClean="0">
                <a:solidFill>
                  <a:srgbClr val="0070C0"/>
                </a:solidFill>
              </a:rPr>
              <a:t>iterature</a:t>
            </a:r>
            <a:r>
              <a:rPr lang="tr-TR" sz="2800" b="1" dirty="0" smtClean="0">
                <a:solidFill>
                  <a:srgbClr val="0070C0"/>
                </a:solidFill>
              </a:rPr>
              <a:t> </a:t>
            </a:r>
            <a:endParaRPr lang="tr-TR" sz="2800" b="1" dirty="0">
              <a:solidFill>
                <a:srgbClr val="0070C0"/>
              </a:solidFill>
              <a:latin typeface="Cambria" pitchFamily="18" charset="0"/>
            </a:endParaRPr>
          </a:p>
          <a:p>
            <a:pPr marL="539750" indent="-457200" eaLnBrk="1" fontAlgn="auto" hangingPunct="1">
              <a:spcAft>
                <a:spcPts val="0"/>
              </a:spcAft>
              <a:buClr>
                <a:srgbClr val="FF0000"/>
              </a:buClr>
              <a:buSzPct val="70000"/>
              <a:buFont typeface="Wingdings" pitchFamily="2" charset="2"/>
              <a:buChar char="q"/>
              <a:defRPr/>
            </a:pPr>
            <a:r>
              <a:rPr lang="tr-TR" sz="2800" b="1" dirty="0" err="1">
                <a:solidFill>
                  <a:srgbClr val="0070C0"/>
                </a:solidFill>
              </a:rPr>
              <a:t>Taguchi</a:t>
            </a:r>
            <a:r>
              <a:rPr lang="tr-TR" sz="2800" b="1" dirty="0">
                <a:solidFill>
                  <a:srgbClr val="0070C0"/>
                </a:solidFill>
              </a:rPr>
              <a:t> </a:t>
            </a:r>
            <a:r>
              <a:rPr lang="tr-TR" sz="2800" b="1" dirty="0" err="1">
                <a:solidFill>
                  <a:srgbClr val="0070C0"/>
                </a:solidFill>
              </a:rPr>
              <a:t>Method</a:t>
            </a:r>
            <a:r>
              <a:rPr lang="tr-TR" sz="2800" b="1" dirty="0">
                <a:solidFill>
                  <a:srgbClr val="0070C0"/>
                </a:solidFill>
              </a:rPr>
              <a:t> </a:t>
            </a:r>
            <a:endParaRPr lang="tr-TR" sz="2800" b="1" dirty="0" smtClean="0">
              <a:solidFill>
                <a:srgbClr val="0070C0"/>
              </a:solidFill>
            </a:endParaRPr>
          </a:p>
          <a:p>
            <a:pPr marL="539750" indent="-457200" eaLnBrk="1" fontAlgn="auto" hangingPunct="1">
              <a:spcAft>
                <a:spcPts val="0"/>
              </a:spcAft>
              <a:buClr>
                <a:srgbClr val="FF0000"/>
              </a:buClr>
              <a:buSzPct val="70000"/>
              <a:buFont typeface="Wingdings" pitchFamily="2" charset="2"/>
              <a:buChar char="q"/>
              <a:defRPr/>
            </a:pPr>
            <a:r>
              <a:rPr lang="tr-TR" sz="2800" b="1" dirty="0" smtClean="0">
                <a:solidFill>
                  <a:srgbClr val="0070C0"/>
                </a:solidFill>
              </a:rPr>
              <a:t>Experimental </a:t>
            </a:r>
            <a:r>
              <a:rPr lang="tr-TR" sz="2800" b="1" dirty="0" err="1" smtClean="0">
                <a:solidFill>
                  <a:srgbClr val="0070C0"/>
                </a:solidFill>
              </a:rPr>
              <a:t>Study</a:t>
            </a:r>
            <a:endParaRPr lang="tr-TR" sz="2800" b="1" dirty="0" smtClean="0">
              <a:solidFill>
                <a:srgbClr val="0070C0"/>
              </a:solidFill>
            </a:endParaRPr>
          </a:p>
          <a:p>
            <a:pPr marL="539750" indent="-457200" eaLnBrk="1" fontAlgn="auto" hangingPunct="1">
              <a:spcAft>
                <a:spcPts val="0"/>
              </a:spcAft>
              <a:buClr>
                <a:srgbClr val="FF0000"/>
              </a:buClr>
              <a:buSzPct val="70000"/>
              <a:buFont typeface="Wingdings" pitchFamily="2" charset="2"/>
              <a:buChar char="q"/>
              <a:defRPr/>
            </a:pPr>
            <a:r>
              <a:rPr lang="tr-TR" sz="2800" b="1" dirty="0" err="1" smtClean="0">
                <a:solidFill>
                  <a:srgbClr val="0070C0"/>
                </a:solidFill>
              </a:rPr>
              <a:t>Numerical</a:t>
            </a:r>
            <a:r>
              <a:rPr lang="tr-TR" sz="2800" b="1" dirty="0" smtClean="0">
                <a:solidFill>
                  <a:srgbClr val="0070C0"/>
                </a:solidFill>
              </a:rPr>
              <a:t> </a:t>
            </a:r>
            <a:r>
              <a:rPr lang="tr-TR" sz="2800" b="1" dirty="0" err="1" smtClean="0">
                <a:solidFill>
                  <a:srgbClr val="0070C0"/>
                </a:solidFill>
              </a:rPr>
              <a:t>Analysis</a:t>
            </a:r>
            <a:endParaRPr lang="tr-TR" sz="2800" b="1" dirty="0">
              <a:solidFill>
                <a:srgbClr val="0070C0"/>
              </a:solidFill>
              <a:latin typeface="Cambria" pitchFamily="18" charset="0"/>
            </a:endParaRPr>
          </a:p>
          <a:p>
            <a:pPr marL="539750" indent="-457200" eaLnBrk="1" fontAlgn="auto" hangingPunct="1">
              <a:spcAft>
                <a:spcPts val="0"/>
              </a:spcAft>
              <a:buClr>
                <a:srgbClr val="FF0000"/>
              </a:buClr>
              <a:buSzPct val="70000"/>
              <a:buFont typeface="Wingdings" pitchFamily="2" charset="2"/>
              <a:buChar char="q"/>
              <a:defRPr/>
            </a:pPr>
            <a:r>
              <a:rPr lang="tr-TR" sz="2800" b="1" dirty="0" err="1">
                <a:solidFill>
                  <a:srgbClr val="0070C0"/>
                </a:solidFill>
              </a:rPr>
              <a:t>Results</a:t>
            </a:r>
            <a:r>
              <a:rPr lang="tr-TR" sz="2800" b="1" dirty="0">
                <a:solidFill>
                  <a:srgbClr val="0070C0"/>
                </a:solidFill>
              </a:rPr>
              <a:t> </a:t>
            </a:r>
            <a:r>
              <a:rPr lang="tr-TR" sz="2800" b="1" dirty="0" err="1">
                <a:solidFill>
                  <a:srgbClr val="0070C0"/>
                </a:solidFill>
              </a:rPr>
              <a:t>and</a:t>
            </a:r>
            <a:r>
              <a:rPr lang="tr-TR" sz="2800" b="1" dirty="0">
                <a:solidFill>
                  <a:srgbClr val="0070C0"/>
                </a:solidFill>
              </a:rPr>
              <a:t> </a:t>
            </a:r>
            <a:r>
              <a:rPr lang="tr-TR" sz="2800" b="1" dirty="0" err="1" smtClean="0">
                <a:solidFill>
                  <a:srgbClr val="0070C0"/>
                </a:solidFill>
              </a:rPr>
              <a:t>Discussion</a:t>
            </a:r>
            <a:endParaRPr lang="tr-TR" sz="2800" b="1" dirty="0">
              <a:solidFill>
                <a:srgbClr val="0070C0"/>
              </a:solidFill>
              <a:latin typeface="Cambria" pitchFamily="18" charset="0"/>
            </a:endParaRPr>
          </a:p>
          <a:p>
            <a:pPr marL="539750" indent="-457200" eaLnBrk="1" fontAlgn="auto" hangingPunct="1">
              <a:spcAft>
                <a:spcPts val="0"/>
              </a:spcAft>
              <a:buClr>
                <a:srgbClr val="FF0000"/>
              </a:buClr>
              <a:buSzPct val="70000"/>
              <a:buFont typeface="Wingdings" pitchFamily="2" charset="2"/>
              <a:buChar char="q"/>
              <a:defRPr/>
            </a:pPr>
            <a:r>
              <a:rPr lang="tr-TR" sz="2800" b="1" dirty="0" err="1" smtClean="0">
                <a:solidFill>
                  <a:srgbClr val="0070C0"/>
                </a:solidFill>
                <a:latin typeface="Cambria" pitchFamily="18" charset="0"/>
              </a:rPr>
              <a:t>Conclusions</a:t>
            </a:r>
            <a:endParaRPr lang="tr-TR" sz="2800" b="1" dirty="0">
              <a:solidFill>
                <a:srgbClr val="0070C0"/>
              </a:solidFill>
              <a:latin typeface="Cambria" pitchFamily="18" charset="0"/>
            </a:endParaRPr>
          </a:p>
          <a:p>
            <a:pPr marL="539750" indent="-457200" eaLnBrk="1" fontAlgn="auto" hangingPunct="1">
              <a:spcAft>
                <a:spcPts val="0"/>
              </a:spcAft>
              <a:buClr>
                <a:srgbClr val="FF0000"/>
              </a:buClr>
              <a:buSzPct val="70000"/>
              <a:buFont typeface="Wingdings" pitchFamily="2" charset="2"/>
              <a:buChar char="q"/>
              <a:defRPr/>
            </a:pPr>
            <a:r>
              <a:rPr lang="tr-TR" sz="2800" b="1" dirty="0" err="1" smtClean="0">
                <a:solidFill>
                  <a:srgbClr val="0070C0"/>
                </a:solidFill>
                <a:latin typeface="Cambria" pitchFamily="18" charset="0"/>
              </a:rPr>
              <a:t>References</a:t>
            </a:r>
            <a:endParaRPr lang="tr-TR" sz="2800" b="1" dirty="0">
              <a:solidFill>
                <a:srgbClr val="0070C0"/>
              </a:solidFill>
              <a:latin typeface="Cambria" pitchFamily="18" charset="0"/>
            </a:endParaRPr>
          </a:p>
          <a:p>
            <a:pPr eaLnBrk="1" fontAlgn="auto" hangingPunct="1">
              <a:spcAft>
                <a:spcPts val="0"/>
              </a:spcAft>
              <a:buFont typeface="Arial" pitchFamily="34" charset="0"/>
              <a:buChar char="•"/>
              <a:defRPr/>
            </a:pP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4"/>
          <p:cNvSpPr>
            <a:spLocks noGrp="1"/>
          </p:cNvSpPr>
          <p:nvPr>
            <p:ph type="title"/>
          </p:nvPr>
        </p:nvSpPr>
        <p:spPr>
          <a:xfrm>
            <a:off x="457200" y="274638"/>
            <a:ext cx="8229600" cy="553998"/>
          </a:xfrm>
        </p:spPr>
        <p:style>
          <a:lnRef idx="1">
            <a:schemeClr val="accent6"/>
          </a:lnRef>
          <a:fillRef idx="2">
            <a:schemeClr val="accent6"/>
          </a:fillRef>
          <a:effectRef idx="1">
            <a:schemeClr val="accent6"/>
          </a:effectRef>
          <a:fontRef idx="minor">
            <a:schemeClr val="dk1"/>
          </a:fontRef>
        </p:style>
        <p:txBody>
          <a:bodyPr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tr-TR"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TAGUCHI  METHOD</a:t>
            </a:r>
            <a:endPar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410" name="2 İçerik Yer Tutucusu"/>
          <p:cNvSpPr>
            <a:spLocks noGrp="1"/>
          </p:cNvSpPr>
          <p:nvPr>
            <p:ph idx="1"/>
          </p:nvPr>
        </p:nvSpPr>
        <p:spPr/>
        <p:txBody>
          <a:bodyPr/>
          <a:lstStyle/>
          <a:p>
            <a:pPr algn="just" eaLnBrk="1" hangingPunct="1">
              <a:buFont typeface="Arial" charset="0"/>
              <a:buNone/>
            </a:pPr>
            <a:r>
              <a:rPr lang="tr-TR" b="1" smtClean="0">
                <a:solidFill>
                  <a:srgbClr val="C00000"/>
                </a:solidFill>
              </a:rPr>
              <a:t>   </a:t>
            </a:r>
            <a:endParaRPr lang="tr-TR" sz="2800" b="1" smtClean="0">
              <a:solidFill>
                <a:srgbClr val="C00000"/>
              </a:solidFill>
            </a:endParaRPr>
          </a:p>
          <a:p>
            <a:pPr algn="just" eaLnBrk="1" hangingPunct="1">
              <a:buFont typeface="Arial" charset="0"/>
              <a:buNone/>
            </a:pPr>
            <a:endParaRPr lang="tr-TR" sz="2800" b="1" smtClean="0">
              <a:solidFill>
                <a:srgbClr val="002060"/>
              </a:solidFill>
            </a:endParaRPr>
          </a:p>
          <a:p>
            <a:pPr algn="just" eaLnBrk="1" hangingPunct="1">
              <a:buFont typeface="Arial" charset="0"/>
              <a:buNone/>
            </a:pPr>
            <a:r>
              <a:rPr lang="tr-TR" sz="2800" b="1" smtClean="0">
                <a:solidFill>
                  <a:srgbClr val="002060"/>
                </a:solidFill>
              </a:rPr>
              <a:t>   </a:t>
            </a:r>
          </a:p>
        </p:txBody>
      </p:sp>
      <p:sp>
        <p:nvSpPr>
          <p:cNvPr id="5" name="4 Akış Çizelgesi: Öteki İşlem"/>
          <p:cNvSpPr/>
          <p:nvPr/>
        </p:nvSpPr>
        <p:spPr>
          <a:xfrm>
            <a:off x="838200" y="1295400"/>
            <a:ext cx="7924800" cy="457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400" b="1" dirty="0">
                <a:solidFill>
                  <a:srgbClr val="C00000"/>
                </a:solidFill>
              </a:rPr>
              <a:t>Taguchi, is reached as a result of combining three tools</a:t>
            </a:r>
            <a:r>
              <a:rPr lang="en-US" sz="2000" b="1" dirty="0">
                <a:solidFill>
                  <a:srgbClr val="C00000"/>
                </a:solidFill>
              </a:rPr>
              <a:t>.</a:t>
            </a:r>
            <a:endParaRPr lang="tr-TR" sz="1900" b="1" dirty="0">
              <a:solidFill>
                <a:srgbClr val="002060"/>
              </a:solidFill>
              <a:latin typeface="Cambria" pitchFamily="18" charset="0"/>
            </a:endParaRPr>
          </a:p>
        </p:txBody>
      </p:sp>
      <p:sp>
        <p:nvSpPr>
          <p:cNvPr id="6" name="5 Akış Çizelgesi: Öteki İşlem"/>
          <p:cNvSpPr/>
          <p:nvPr/>
        </p:nvSpPr>
        <p:spPr>
          <a:xfrm>
            <a:off x="838200" y="2057400"/>
            <a:ext cx="7924800" cy="457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tr-TR" sz="2000" b="1" dirty="0">
                <a:solidFill>
                  <a:srgbClr val="002060"/>
                </a:solidFill>
              </a:rPr>
              <a:t>T</a:t>
            </a:r>
            <a:r>
              <a:rPr lang="en-US" sz="2000" b="1" dirty="0">
                <a:solidFill>
                  <a:srgbClr val="002060"/>
                </a:solidFill>
              </a:rPr>
              <a:t>o analyze and evaluate the numerical results</a:t>
            </a:r>
            <a:endParaRPr lang="tr-TR" sz="1900" b="1" dirty="0">
              <a:solidFill>
                <a:srgbClr val="002060"/>
              </a:solidFill>
              <a:latin typeface="Cambria" pitchFamily="18" charset="0"/>
            </a:endParaRPr>
          </a:p>
        </p:txBody>
      </p:sp>
      <p:sp>
        <p:nvSpPr>
          <p:cNvPr id="7" name="6 Akış Çizelgesi: Öteki İşlem"/>
          <p:cNvSpPr/>
          <p:nvPr/>
        </p:nvSpPr>
        <p:spPr>
          <a:xfrm>
            <a:off x="838200" y="2971800"/>
            <a:ext cx="7924800" cy="457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en-US" sz="2000" b="1" dirty="0">
                <a:solidFill>
                  <a:srgbClr val="002060"/>
                </a:solidFill>
              </a:rPr>
              <a:t>Orthogonal experimental design</a:t>
            </a:r>
            <a:endParaRPr lang="tr-TR" sz="1900" b="1" dirty="0">
              <a:solidFill>
                <a:srgbClr val="002060"/>
              </a:solidFill>
              <a:latin typeface="Cambria" pitchFamily="18" charset="0"/>
            </a:endParaRPr>
          </a:p>
        </p:txBody>
      </p:sp>
      <p:sp>
        <p:nvSpPr>
          <p:cNvPr id="8" name="7 Akış Çizelgesi: Öteki İşlem"/>
          <p:cNvSpPr/>
          <p:nvPr/>
        </p:nvSpPr>
        <p:spPr>
          <a:xfrm>
            <a:off x="838200" y="3810000"/>
            <a:ext cx="7924800" cy="457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tr-TR" sz="2000" b="1" dirty="0">
                <a:solidFill>
                  <a:srgbClr val="002060"/>
                </a:solidFill>
              </a:rPr>
              <a:t>T</a:t>
            </a:r>
            <a:r>
              <a:rPr lang="en-US" sz="2000" b="1" dirty="0">
                <a:solidFill>
                  <a:srgbClr val="002060"/>
                </a:solidFill>
              </a:rPr>
              <a:t>he S/N (signal / noise) ratio and ANOVA (analysis of variance)</a:t>
            </a:r>
            <a:endParaRPr lang="tr-TR" sz="1900" b="1" dirty="0">
              <a:solidFill>
                <a:srgbClr val="002060"/>
              </a:solidFill>
              <a:latin typeface="Cambria"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81000" y="228600"/>
            <a:ext cx="8229600" cy="762000"/>
          </a:xfrm>
        </p:spPr>
        <p:style>
          <a:lnRef idx="1">
            <a:schemeClr val="accent3"/>
          </a:lnRef>
          <a:fillRef idx="2">
            <a:schemeClr val="accent3"/>
          </a:fillRef>
          <a:effectRef idx="1">
            <a:schemeClr val="accent3"/>
          </a:effectRef>
          <a:fontRef idx="minor">
            <a:schemeClr val="dk1"/>
          </a:fontRef>
        </p:style>
        <p:txBody>
          <a:bodyPr rtlCol="0">
            <a:normAutofit fontScale="90000"/>
          </a:bodyPr>
          <a:lstStyle/>
          <a:p>
            <a:pPr eaLnBrk="1" fontAlgn="auto" hangingPunct="1">
              <a:spcAft>
                <a:spcPts val="0"/>
              </a:spcAft>
              <a:defRPr/>
            </a:pP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
            </a:r>
            <a:b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br>
            <a:r>
              <a:rPr lang="tr-TR" sz="3600" b="1" dirty="0" err="1">
                <a:solidFill>
                  <a:srgbClr val="C00000"/>
                </a:solidFill>
                <a:latin typeface="Cambria" pitchFamily="18" charset="0"/>
              </a:rPr>
              <a:t>Stages</a:t>
            </a:r>
            <a:r>
              <a:rPr lang="tr-TR" sz="3600" b="1" dirty="0">
                <a:solidFill>
                  <a:srgbClr val="C00000"/>
                </a:solidFill>
                <a:latin typeface="Cambria" pitchFamily="18" charset="0"/>
              </a:rPr>
              <a:t> of </a:t>
            </a:r>
            <a:r>
              <a:rPr lang="tr-TR" sz="3600" b="1" dirty="0" err="1">
                <a:solidFill>
                  <a:srgbClr val="C00000"/>
                </a:solidFill>
                <a:latin typeface="Cambria" pitchFamily="18" charset="0"/>
              </a:rPr>
              <a:t>Taguchi</a:t>
            </a:r>
            <a:r>
              <a:rPr lang="tr-TR" sz="3600" b="1" dirty="0">
                <a:solidFill>
                  <a:srgbClr val="C00000"/>
                </a:solidFill>
                <a:latin typeface="Cambria" pitchFamily="18" charset="0"/>
              </a:rPr>
              <a:t> </a:t>
            </a:r>
            <a:r>
              <a:rPr lang="tr-TR" sz="3600" b="1" dirty="0" err="1">
                <a:solidFill>
                  <a:srgbClr val="C00000"/>
                </a:solidFill>
                <a:latin typeface="Cambria" pitchFamily="18" charset="0"/>
              </a:rPr>
              <a:t>Method</a:t>
            </a:r>
            <a: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dirty="0"/>
          </a:p>
        </p:txBody>
      </p:sp>
      <p:sp>
        <p:nvSpPr>
          <p:cNvPr id="7" name="6 Aşağı Ok"/>
          <p:cNvSpPr/>
          <p:nvPr/>
        </p:nvSpPr>
        <p:spPr>
          <a:xfrm>
            <a:off x="4267200" y="2438400"/>
            <a:ext cx="484188" cy="2286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a:solidFill>
                <a:srgbClr val="0070C0"/>
              </a:solidFill>
            </a:endParaRPr>
          </a:p>
        </p:txBody>
      </p:sp>
      <p:sp>
        <p:nvSpPr>
          <p:cNvPr id="9" name="8 Akış Çizelgesi: Öteki İşlem"/>
          <p:cNvSpPr/>
          <p:nvPr/>
        </p:nvSpPr>
        <p:spPr>
          <a:xfrm>
            <a:off x="2592388" y="2665413"/>
            <a:ext cx="3810000" cy="457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1900" b="1" dirty="0" err="1">
                <a:solidFill>
                  <a:srgbClr val="002060"/>
                </a:solidFill>
                <a:latin typeface="Cambria" pitchFamily="18" charset="0"/>
              </a:rPr>
              <a:t>Turning</a:t>
            </a:r>
            <a:r>
              <a:rPr lang="tr-TR" sz="1900" b="1" dirty="0">
                <a:solidFill>
                  <a:srgbClr val="002060"/>
                </a:solidFill>
                <a:latin typeface="Cambria" pitchFamily="18" charset="0"/>
              </a:rPr>
              <a:t> </a:t>
            </a:r>
            <a:r>
              <a:rPr lang="tr-TR" sz="1900" b="1" dirty="0" err="1">
                <a:solidFill>
                  <a:srgbClr val="002060"/>
                </a:solidFill>
                <a:latin typeface="Cambria" pitchFamily="18" charset="0"/>
              </a:rPr>
              <a:t>Tests</a:t>
            </a:r>
            <a:endParaRPr lang="tr-TR" sz="1900" b="1" dirty="0">
              <a:solidFill>
                <a:srgbClr val="002060"/>
              </a:solidFill>
              <a:latin typeface="Cambria" pitchFamily="18" charset="0"/>
            </a:endParaRPr>
          </a:p>
        </p:txBody>
      </p:sp>
      <p:sp>
        <p:nvSpPr>
          <p:cNvPr id="13" name="12 Aşağı Ok"/>
          <p:cNvSpPr/>
          <p:nvPr/>
        </p:nvSpPr>
        <p:spPr>
          <a:xfrm>
            <a:off x="4267200" y="3124200"/>
            <a:ext cx="484188" cy="2286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a:solidFill>
                <a:srgbClr val="0070C0"/>
              </a:solidFill>
            </a:endParaRPr>
          </a:p>
        </p:txBody>
      </p:sp>
      <p:sp>
        <p:nvSpPr>
          <p:cNvPr id="14" name="13 Aşağı Ok"/>
          <p:cNvSpPr/>
          <p:nvPr/>
        </p:nvSpPr>
        <p:spPr>
          <a:xfrm>
            <a:off x="4267200" y="3886200"/>
            <a:ext cx="484188" cy="2286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a:solidFill>
                <a:srgbClr val="0070C0"/>
              </a:solidFill>
            </a:endParaRPr>
          </a:p>
        </p:txBody>
      </p:sp>
      <p:sp>
        <p:nvSpPr>
          <p:cNvPr id="15" name="14 Aşağı Ok"/>
          <p:cNvSpPr/>
          <p:nvPr/>
        </p:nvSpPr>
        <p:spPr>
          <a:xfrm>
            <a:off x="4267200" y="4572000"/>
            <a:ext cx="484188" cy="2286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a:solidFill>
                <a:srgbClr val="0070C0"/>
              </a:solidFill>
            </a:endParaRPr>
          </a:p>
        </p:txBody>
      </p:sp>
      <p:sp>
        <p:nvSpPr>
          <p:cNvPr id="18" name="17 Aşağı Ok"/>
          <p:cNvSpPr/>
          <p:nvPr/>
        </p:nvSpPr>
        <p:spPr>
          <a:xfrm>
            <a:off x="4267200" y="5410200"/>
            <a:ext cx="484188" cy="2286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a:solidFill>
                <a:srgbClr val="0070C0"/>
              </a:solidFill>
            </a:endParaRPr>
          </a:p>
        </p:txBody>
      </p:sp>
      <p:sp>
        <p:nvSpPr>
          <p:cNvPr id="19" name="18 Akış Çizelgesi: Öteki İşlem"/>
          <p:cNvSpPr/>
          <p:nvPr/>
        </p:nvSpPr>
        <p:spPr>
          <a:xfrm>
            <a:off x="2592388" y="1979613"/>
            <a:ext cx="3810000" cy="457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900" b="1" dirty="0">
                <a:solidFill>
                  <a:srgbClr val="002060"/>
                </a:solidFill>
                <a:latin typeface="Cambria" pitchFamily="18" charset="0"/>
              </a:rPr>
              <a:t>Selection of </a:t>
            </a:r>
            <a:r>
              <a:rPr lang="tr-TR" sz="1900" b="1" dirty="0">
                <a:solidFill>
                  <a:srgbClr val="002060"/>
                </a:solidFill>
                <a:latin typeface="Cambria" pitchFamily="18" charset="0"/>
              </a:rPr>
              <a:t>T</a:t>
            </a:r>
            <a:r>
              <a:rPr lang="en-US" sz="1900" b="1" dirty="0">
                <a:solidFill>
                  <a:srgbClr val="002060"/>
                </a:solidFill>
                <a:latin typeface="Cambria" pitchFamily="18" charset="0"/>
              </a:rPr>
              <a:t>he </a:t>
            </a:r>
            <a:r>
              <a:rPr lang="tr-TR" sz="1900" b="1" dirty="0">
                <a:solidFill>
                  <a:srgbClr val="002060"/>
                </a:solidFill>
                <a:latin typeface="Cambria" pitchFamily="18" charset="0"/>
              </a:rPr>
              <a:t>A</a:t>
            </a:r>
            <a:r>
              <a:rPr lang="en-US" sz="1900" b="1" dirty="0" err="1">
                <a:solidFill>
                  <a:srgbClr val="002060"/>
                </a:solidFill>
                <a:latin typeface="Cambria" pitchFamily="18" charset="0"/>
              </a:rPr>
              <a:t>rray</a:t>
            </a:r>
            <a:r>
              <a:rPr lang="en-US" sz="1900" b="1" dirty="0">
                <a:solidFill>
                  <a:srgbClr val="002060"/>
                </a:solidFill>
                <a:latin typeface="Cambria" pitchFamily="18" charset="0"/>
              </a:rPr>
              <a:t> </a:t>
            </a:r>
            <a:r>
              <a:rPr lang="en-US" sz="1900" b="1" dirty="0" err="1">
                <a:solidFill>
                  <a:srgbClr val="002060"/>
                </a:solidFill>
                <a:latin typeface="Cambria" pitchFamily="18" charset="0"/>
              </a:rPr>
              <a:t>Ortognal</a:t>
            </a:r>
            <a:endParaRPr lang="tr-TR" sz="1900" b="1" dirty="0">
              <a:solidFill>
                <a:srgbClr val="002060"/>
              </a:solidFill>
              <a:latin typeface="Cambria" pitchFamily="18" charset="0"/>
            </a:endParaRPr>
          </a:p>
        </p:txBody>
      </p:sp>
      <p:sp>
        <p:nvSpPr>
          <p:cNvPr id="20" name="19 Akış Çizelgesi: Öteki İşlem"/>
          <p:cNvSpPr/>
          <p:nvPr/>
        </p:nvSpPr>
        <p:spPr>
          <a:xfrm>
            <a:off x="2592388" y="3427413"/>
            <a:ext cx="3810000" cy="457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1900" b="1" dirty="0">
                <a:solidFill>
                  <a:srgbClr val="002060"/>
                </a:solidFill>
                <a:latin typeface="Cambria" pitchFamily="18" charset="0"/>
              </a:rPr>
              <a:t>S/N </a:t>
            </a:r>
            <a:r>
              <a:rPr lang="tr-TR" sz="1900" b="1" dirty="0" err="1">
                <a:solidFill>
                  <a:srgbClr val="002060"/>
                </a:solidFill>
                <a:latin typeface="Cambria" pitchFamily="18" charset="0"/>
              </a:rPr>
              <a:t>Ratio</a:t>
            </a:r>
            <a:endParaRPr lang="tr-TR" sz="1900" b="1" dirty="0">
              <a:solidFill>
                <a:srgbClr val="002060"/>
              </a:solidFill>
              <a:latin typeface="Cambria" pitchFamily="18" charset="0"/>
            </a:endParaRPr>
          </a:p>
        </p:txBody>
      </p:sp>
      <p:sp>
        <p:nvSpPr>
          <p:cNvPr id="21" name="20 Akış Çizelgesi: Öteki İşlem"/>
          <p:cNvSpPr/>
          <p:nvPr/>
        </p:nvSpPr>
        <p:spPr>
          <a:xfrm>
            <a:off x="2592388" y="4113213"/>
            <a:ext cx="3810000" cy="457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1900" b="1" dirty="0" err="1">
                <a:solidFill>
                  <a:srgbClr val="002060"/>
                </a:solidFill>
                <a:latin typeface="Cambria" pitchFamily="18" charset="0"/>
              </a:rPr>
              <a:t>Anova</a:t>
            </a:r>
            <a:r>
              <a:rPr lang="tr-TR" sz="1900" b="1" dirty="0">
                <a:solidFill>
                  <a:srgbClr val="002060"/>
                </a:solidFill>
                <a:latin typeface="Cambria" pitchFamily="18" charset="0"/>
              </a:rPr>
              <a:t> </a:t>
            </a:r>
            <a:r>
              <a:rPr lang="tr-TR" sz="1900" b="1" dirty="0" err="1">
                <a:solidFill>
                  <a:srgbClr val="002060"/>
                </a:solidFill>
                <a:latin typeface="Cambria" pitchFamily="18" charset="0"/>
              </a:rPr>
              <a:t>Analysis</a:t>
            </a:r>
            <a:endParaRPr lang="tr-TR" sz="1900" b="1" dirty="0">
              <a:solidFill>
                <a:srgbClr val="002060"/>
              </a:solidFill>
              <a:latin typeface="Cambria" pitchFamily="18" charset="0"/>
            </a:endParaRPr>
          </a:p>
        </p:txBody>
      </p:sp>
      <p:sp>
        <p:nvSpPr>
          <p:cNvPr id="22" name="21 Akış Çizelgesi: Öteki İşlem"/>
          <p:cNvSpPr/>
          <p:nvPr/>
        </p:nvSpPr>
        <p:spPr>
          <a:xfrm>
            <a:off x="2592388" y="4875213"/>
            <a:ext cx="3810000" cy="5334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1900" b="1" dirty="0">
                <a:solidFill>
                  <a:srgbClr val="002060"/>
                </a:solidFill>
                <a:latin typeface="Cambria" pitchFamily="18" charset="0"/>
              </a:rPr>
              <a:t>Determination of the most appropriate Cutting Conditions</a:t>
            </a:r>
            <a:endParaRPr lang="tr-TR" sz="1900" b="1" dirty="0">
              <a:solidFill>
                <a:srgbClr val="002060"/>
              </a:solidFill>
              <a:latin typeface="Cambria" pitchFamily="18" charset="0"/>
            </a:endParaRPr>
          </a:p>
        </p:txBody>
      </p:sp>
      <p:sp>
        <p:nvSpPr>
          <p:cNvPr id="23" name="22 Akış Çizelgesi: Öteki İşlem"/>
          <p:cNvSpPr/>
          <p:nvPr/>
        </p:nvSpPr>
        <p:spPr>
          <a:xfrm>
            <a:off x="2590800" y="5638800"/>
            <a:ext cx="3810000" cy="457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marL="539750" indent="-457200" fontAlgn="auto">
              <a:spcBef>
                <a:spcPts val="0"/>
              </a:spcBef>
              <a:spcAft>
                <a:spcPts val="0"/>
              </a:spcAft>
              <a:buClr>
                <a:srgbClr val="FF0000"/>
              </a:buClr>
              <a:buSzPct val="70000"/>
              <a:defRPr/>
            </a:pPr>
            <a:r>
              <a:rPr lang="tr-TR" b="1" dirty="0">
                <a:solidFill>
                  <a:srgbClr val="002060"/>
                </a:solidFill>
                <a:latin typeface="Cambria" pitchFamily="18" charset="0"/>
              </a:rPr>
              <a:t>                    </a:t>
            </a:r>
            <a:r>
              <a:rPr lang="tr-TR" sz="1900" b="1" dirty="0">
                <a:solidFill>
                  <a:srgbClr val="002060"/>
                </a:solidFill>
                <a:latin typeface="Cambria" pitchFamily="18" charset="0"/>
              </a:rPr>
              <a:t> </a:t>
            </a:r>
            <a:r>
              <a:rPr lang="tr-TR" sz="1900" b="1" dirty="0" err="1">
                <a:solidFill>
                  <a:srgbClr val="002060"/>
                </a:solidFill>
                <a:latin typeface="Cambria" pitchFamily="18" charset="0"/>
              </a:rPr>
              <a:t>Conclusions</a:t>
            </a:r>
            <a:endParaRPr lang="tr-TR" sz="1900" b="1" dirty="0">
              <a:solidFill>
                <a:srgbClr val="002060"/>
              </a:solidFill>
              <a:latin typeface="Cambria" pitchFamily="18" charset="0"/>
            </a:endParaRPr>
          </a:p>
        </p:txBody>
      </p:sp>
      <p:sp>
        <p:nvSpPr>
          <p:cNvPr id="24" name="23 Akış Çizelgesi: Öteki İşlem"/>
          <p:cNvSpPr/>
          <p:nvPr/>
        </p:nvSpPr>
        <p:spPr>
          <a:xfrm>
            <a:off x="2592388" y="1293813"/>
            <a:ext cx="3810000" cy="457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1900" b="1" dirty="0" err="1">
                <a:solidFill>
                  <a:srgbClr val="002060"/>
                </a:solidFill>
                <a:latin typeface="Cambria" pitchFamily="18" charset="0"/>
              </a:rPr>
              <a:t>Determining</a:t>
            </a:r>
            <a:r>
              <a:rPr lang="tr-TR" sz="1900" b="1" dirty="0">
                <a:solidFill>
                  <a:srgbClr val="002060"/>
                </a:solidFill>
                <a:latin typeface="Cambria" pitchFamily="18" charset="0"/>
              </a:rPr>
              <a:t> </a:t>
            </a:r>
            <a:r>
              <a:rPr lang="tr-TR" sz="1900" b="1" dirty="0" err="1">
                <a:solidFill>
                  <a:srgbClr val="002060"/>
                </a:solidFill>
                <a:latin typeface="Cambria" pitchFamily="18" charset="0"/>
              </a:rPr>
              <a:t>Cutting</a:t>
            </a:r>
            <a:r>
              <a:rPr lang="tr-TR" sz="1900" b="1" dirty="0">
                <a:solidFill>
                  <a:srgbClr val="002060"/>
                </a:solidFill>
                <a:latin typeface="Cambria" pitchFamily="18" charset="0"/>
              </a:rPr>
              <a:t> </a:t>
            </a:r>
            <a:r>
              <a:rPr lang="tr-TR" sz="1900" b="1" dirty="0" err="1">
                <a:solidFill>
                  <a:srgbClr val="002060"/>
                </a:solidFill>
                <a:latin typeface="Cambria" pitchFamily="18" charset="0"/>
              </a:rPr>
              <a:t>Conditions</a:t>
            </a:r>
            <a:endParaRPr lang="tr-TR" sz="1900" b="1" dirty="0">
              <a:solidFill>
                <a:srgbClr val="002060"/>
              </a:solidFill>
              <a:latin typeface="Cambria" pitchFamily="18" charset="0"/>
            </a:endParaRPr>
          </a:p>
        </p:txBody>
      </p:sp>
      <p:sp>
        <p:nvSpPr>
          <p:cNvPr id="25" name="24 Aşağı Ok"/>
          <p:cNvSpPr/>
          <p:nvPr/>
        </p:nvSpPr>
        <p:spPr>
          <a:xfrm>
            <a:off x="4267200" y="1752600"/>
            <a:ext cx="484188" cy="228600"/>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tr-TR">
              <a:solidFill>
                <a:srgbClr val="0070C0"/>
              </a:solidFill>
            </a:endParaRPr>
          </a:p>
        </p:txBody>
      </p:sp>
      <p:cxnSp>
        <p:nvCxnSpPr>
          <p:cNvPr id="30" name="29 Düz Bağlayıcı"/>
          <p:cNvCxnSpPr/>
          <p:nvPr/>
        </p:nvCxnSpPr>
        <p:spPr>
          <a:xfrm rot="5400000">
            <a:off x="4039394" y="3656806"/>
            <a:ext cx="4724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7"/>
          <p:cNvSpPr>
            <a:spLocks noGrp="1"/>
          </p:cNvSpPr>
          <p:nvPr>
            <p:ph type="title"/>
          </p:nvPr>
        </p:nvSpPr>
        <p:spPr>
          <a:xfrm>
            <a:off x="457200" y="274638"/>
            <a:ext cx="8229600" cy="553998"/>
          </a:xfrm>
        </p:spPr>
        <p:style>
          <a:lnRef idx="1">
            <a:schemeClr val="accent1"/>
          </a:lnRef>
          <a:fillRef idx="2">
            <a:schemeClr val="accent1"/>
          </a:fillRef>
          <a:effectRef idx="1">
            <a:schemeClr val="accent1"/>
          </a:effectRef>
          <a:fontRef idx="minor">
            <a:schemeClr val="dk1"/>
          </a:fontRef>
        </p:style>
        <p:txBody>
          <a:bodyPr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tr-TR"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TAGUCHI </a:t>
            </a:r>
            <a:r>
              <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 </a:t>
            </a:r>
            <a:r>
              <a:rPr lang="tr-TR"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METHOD-I</a:t>
            </a:r>
            <a:endPar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9458" name="Picture 2"/>
          <p:cNvPicPr>
            <a:picLocks noGrp="1" noChangeAspect="1" noChangeArrowheads="1"/>
          </p:cNvPicPr>
          <p:nvPr>
            <p:ph idx="1"/>
          </p:nvPr>
        </p:nvPicPr>
        <p:blipFill>
          <a:blip r:embed="rId2"/>
          <a:srcRect/>
          <a:stretch>
            <a:fillRect/>
          </a:stretch>
        </p:blipFill>
        <p:spPr>
          <a:xfrm>
            <a:off x="609600" y="1524000"/>
            <a:ext cx="7772400" cy="4495800"/>
          </a:xfrm>
        </p:spPr>
      </p:pic>
      <p:cxnSp>
        <p:nvCxnSpPr>
          <p:cNvPr id="9" name="8 Düz Bağlayıcı"/>
          <p:cNvCxnSpPr/>
          <p:nvPr/>
        </p:nvCxnSpPr>
        <p:spPr>
          <a:xfrm>
            <a:off x="3352800" y="2057400"/>
            <a:ext cx="914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7"/>
          <p:cNvSpPr>
            <a:spLocks noGrp="1"/>
          </p:cNvSpPr>
          <p:nvPr>
            <p:ph type="title"/>
          </p:nvPr>
        </p:nvSpPr>
        <p:spPr>
          <a:xfrm>
            <a:off x="457200" y="274638"/>
            <a:ext cx="8229600" cy="553998"/>
          </a:xfrm>
        </p:spPr>
        <p:style>
          <a:lnRef idx="1">
            <a:schemeClr val="accent1"/>
          </a:lnRef>
          <a:fillRef idx="2">
            <a:schemeClr val="accent1"/>
          </a:fillRef>
          <a:effectRef idx="1">
            <a:schemeClr val="accent1"/>
          </a:effectRef>
          <a:fontRef idx="minor">
            <a:schemeClr val="dk1"/>
          </a:fontRef>
        </p:style>
        <p:txBody>
          <a:bodyPr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1" fontAlgn="auto" hangingPunct="1">
              <a:spcAft>
                <a:spcPts val="0"/>
              </a:spcAft>
              <a:defRPr/>
            </a:pPr>
            <a:r>
              <a:rPr lang="tr-TR"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TAGUCHI </a:t>
            </a:r>
            <a:r>
              <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 </a:t>
            </a:r>
            <a:r>
              <a:rPr lang="tr-TR"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mbria" pitchFamily="18" charset="0"/>
              </a:rPr>
              <a:t>METHOD-II</a:t>
            </a:r>
            <a:endParaRPr lang="tr-TR"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0482" name="Picture 2"/>
          <p:cNvPicPr>
            <a:picLocks noGrp="1" noChangeAspect="1" noChangeArrowheads="1"/>
          </p:cNvPicPr>
          <p:nvPr>
            <p:ph idx="1"/>
          </p:nvPr>
        </p:nvPicPr>
        <p:blipFill>
          <a:blip r:embed="rId2"/>
          <a:srcRect/>
          <a:stretch>
            <a:fillRect/>
          </a:stretch>
        </p:blipFill>
        <p:spPr>
          <a:xfrm>
            <a:off x="762000" y="1066800"/>
            <a:ext cx="7467600" cy="51054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rtlCol="0">
            <a:normAutofit fontScale="90000"/>
          </a:bodyPr>
          <a:lstStyle/>
          <a:p>
            <a:pPr eaLnBrk="1" fontAlgn="auto" hangingPunct="1">
              <a:spcAft>
                <a:spcPts val="0"/>
              </a:spcAft>
              <a:defRPr/>
            </a:pPr>
            <a:r>
              <a:rPr lang="tr-TR" dirty="0" smtClean="0"/>
              <a:t/>
            </a:r>
            <a:br>
              <a:rPr lang="tr-TR" dirty="0" smtClean="0"/>
            </a:br>
            <a:r>
              <a:rPr lang="tr-TR" dirty="0" smtClean="0">
                <a:solidFill>
                  <a:srgbClr val="002060"/>
                </a:solidFill>
              </a:rPr>
              <a:t> </a:t>
            </a:r>
            <a:br>
              <a:rPr lang="tr-TR" dirty="0" smtClean="0">
                <a:solidFill>
                  <a:srgbClr val="002060"/>
                </a:solidFill>
              </a:rPr>
            </a:br>
            <a: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tr-TR"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tr-TR" dirty="0"/>
          </a:p>
        </p:txBody>
      </p:sp>
      <p:sp>
        <p:nvSpPr>
          <p:cNvPr id="21506" name="2 İçerik Yer Tutucusu"/>
          <p:cNvSpPr>
            <a:spLocks noGrp="1"/>
          </p:cNvSpPr>
          <p:nvPr>
            <p:ph idx="1"/>
          </p:nvPr>
        </p:nvSpPr>
        <p:spPr>
          <a:xfrm>
            <a:off x="457200" y="1600200"/>
            <a:ext cx="8229600" cy="914400"/>
          </a:xfrm>
        </p:spPr>
        <p:txBody>
          <a:bodyPr/>
          <a:lstStyle/>
          <a:p>
            <a:pPr eaLnBrk="1" hangingPunct="1"/>
            <a:endParaRPr lang="tr-TR" sz="2400" smtClean="0">
              <a:solidFill>
                <a:srgbClr val="FF0000"/>
              </a:solidFill>
            </a:endParaRPr>
          </a:p>
          <a:p>
            <a:pPr eaLnBrk="1" hangingPunct="1"/>
            <a:endParaRPr lang="tr-TR" sz="2400" smtClean="0">
              <a:solidFill>
                <a:srgbClr val="FF0000"/>
              </a:solidFill>
            </a:endParaRPr>
          </a:p>
          <a:p>
            <a:pPr eaLnBrk="1" hangingPunct="1"/>
            <a:endParaRPr lang="tr-TR" sz="2400" smtClean="0">
              <a:solidFill>
                <a:srgbClr val="FF0000"/>
              </a:solidFill>
            </a:endParaRPr>
          </a:p>
          <a:p>
            <a:pPr eaLnBrk="1" hangingPunct="1"/>
            <a:endParaRPr lang="tr-TR" sz="2400" smtClean="0">
              <a:solidFill>
                <a:srgbClr val="FF0000"/>
              </a:solidFill>
            </a:endParaRPr>
          </a:p>
          <a:p>
            <a:pPr eaLnBrk="1" hangingPunct="1"/>
            <a:endParaRPr lang="tr-TR" sz="2400" smtClean="0">
              <a:solidFill>
                <a:srgbClr val="FF0000"/>
              </a:solidFill>
            </a:endParaRPr>
          </a:p>
          <a:p>
            <a:pPr eaLnBrk="1" hangingPunct="1"/>
            <a:endParaRPr lang="tr-TR" sz="2400" smtClean="0">
              <a:solidFill>
                <a:srgbClr val="FF0000"/>
              </a:solidFill>
            </a:endParaRPr>
          </a:p>
          <a:p>
            <a:pPr eaLnBrk="1" hangingPunct="1"/>
            <a:endParaRPr lang="tr-TR" sz="2400" smtClean="0">
              <a:solidFill>
                <a:srgbClr val="FF0000"/>
              </a:solidFill>
            </a:endParaRPr>
          </a:p>
          <a:p>
            <a:pPr eaLnBrk="1" hangingPunct="1"/>
            <a:endParaRPr lang="tr-TR" sz="2400" smtClean="0">
              <a:solidFill>
                <a:srgbClr val="FF0000"/>
              </a:solidFill>
            </a:endParaRPr>
          </a:p>
          <a:p>
            <a:pPr eaLnBrk="1" hangingPunct="1"/>
            <a:endParaRPr lang="tr-TR" sz="2400" smtClean="0">
              <a:solidFill>
                <a:srgbClr val="FF0000"/>
              </a:solidFill>
            </a:endParaRPr>
          </a:p>
        </p:txBody>
      </p:sp>
      <p:pic>
        <p:nvPicPr>
          <p:cNvPr id="21507" name="Picture 5"/>
          <p:cNvPicPr>
            <a:picLocks noChangeAspect="1" noChangeArrowheads="1"/>
          </p:cNvPicPr>
          <p:nvPr/>
        </p:nvPicPr>
        <p:blipFill>
          <a:blip r:embed="rId2"/>
          <a:srcRect/>
          <a:stretch>
            <a:fillRect/>
          </a:stretch>
        </p:blipFill>
        <p:spPr bwMode="auto">
          <a:xfrm>
            <a:off x="1828800" y="2819400"/>
            <a:ext cx="2447925" cy="2505075"/>
          </a:xfrm>
          <a:prstGeom prst="rect">
            <a:avLst/>
          </a:prstGeom>
          <a:noFill/>
          <a:ln w="9525">
            <a:noFill/>
            <a:miter lim="800000"/>
            <a:headEnd/>
            <a:tailEnd/>
          </a:ln>
        </p:spPr>
      </p:pic>
      <p:pic>
        <p:nvPicPr>
          <p:cNvPr id="21508" name="Picture 7"/>
          <p:cNvPicPr>
            <a:picLocks noChangeAspect="1" noChangeArrowheads="1"/>
          </p:cNvPicPr>
          <p:nvPr/>
        </p:nvPicPr>
        <p:blipFill>
          <a:blip r:embed="rId3"/>
          <a:srcRect/>
          <a:stretch>
            <a:fillRect/>
          </a:stretch>
        </p:blipFill>
        <p:spPr bwMode="auto">
          <a:xfrm>
            <a:off x="1828800" y="2819400"/>
            <a:ext cx="5029200" cy="3276600"/>
          </a:xfrm>
          <a:prstGeom prst="rect">
            <a:avLst/>
          </a:prstGeom>
          <a:noFill/>
          <a:ln w="9525">
            <a:noFill/>
            <a:miter lim="800000"/>
            <a:headEnd/>
            <a:tailEnd/>
          </a:ln>
        </p:spPr>
      </p:pic>
      <p:sp>
        <p:nvSpPr>
          <p:cNvPr id="6" name="Dikdörtgen 5"/>
          <p:cNvSpPr txBox="1">
            <a:spLocks/>
          </p:cNvSpPr>
          <p:nvPr/>
        </p:nvSpPr>
        <p:spPr>
          <a:xfrm>
            <a:off x="457200" y="274638"/>
            <a:ext cx="8229600" cy="584775"/>
          </a:xfrm>
          <a:prstGeom prst="rect">
            <a:avLst/>
          </a:prstGeom>
        </p:spPr>
        <p:style>
          <a:lnRef idx="1">
            <a:schemeClr val="accent1"/>
          </a:lnRef>
          <a:fillRef idx="2">
            <a:schemeClr val="accent1"/>
          </a:fillRef>
          <a:effectRef idx="1">
            <a:schemeClr val="accent1"/>
          </a:effectRef>
          <a:fontRef idx="minor">
            <a:schemeClr val="dk1"/>
          </a:fontRef>
        </p:style>
        <p:txBody>
          <a:bodyPr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Aft>
                <a:spcPts val="0"/>
              </a:spcAft>
              <a:defRPr/>
            </a:pPr>
            <a:r>
              <a:rPr lang="tr-TR" sz="3200" b="1" dirty="0">
                <a:solidFill>
                  <a:srgbClr val="FF0000"/>
                </a:solidFill>
              </a:rPr>
              <a:t>PERFORMANCE CHARACTERISTICS OF TAGUCHI </a:t>
            </a:r>
            <a:endParaRPr lang="tr-TR" sz="3000" b="1" dirty="0">
              <a:ln w="11430"/>
              <a:solidFill>
                <a:srgbClr val="FF0000"/>
              </a:solidFill>
              <a:effectLst>
                <a:outerShdw blurRad="50800" dist="39000" dir="5460000" algn="tl">
                  <a:srgbClr val="000000">
                    <a:alpha val="38000"/>
                  </a:srgbClr>
                </a:outerShdw>
              </a:effectLst>
            </a:endParaRPr>
          </a:p>
        </p:txBody>
      </p:sp>
      <p:sp>
        <p:nvSpPr>
          <p:cNvPr id="7" name="6 Akış Çizelgesi: Öteki İşlem"/>
          <p:cNvSpPr/>
          <p:nvPr/>
        </p:nvSpPr>
        <p:spPr>
          <a:xfrm>
            <a:off x="533400" y="1219200"/>
            <a:ext cx="7924800" cy="12954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800" b="1" dirty="0">
                <a:solidFill>
                  <a:srgbClr val="00B050"/>
                </a:solidFill>
              </a:rPr>
              <a:t>Taguchi method, the signal/noise (S/N) ratio depends on the performance characteristics of the three basic uses.</a:t>
            </a:r>
            <a:endParaRPr lang="tr-TR" sz="2800" b="1" dirty="0">
              <a:solidFill>
                <a:srgbClr val="00B05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7380754</TotalTime>
  <Words>1050</Words>
  <Application>Microsoft Office PowerPoint</Application>
  <PresentationFormat>On-screen Show (4:3)</PresentationFormat>
  <Paragraphs>466</Paragraphs>
  <Slides>29</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3" baseType="lpstr">
      <vt:lpstr>Ofis Teması</vt:lpstr>
      <vt:lpstr>13_一般</vt:lpstr>
      <vt:lpstr>14_一般</vt:lpstr>
      <vt:lpstr>Equation</vt:lpstr>
      <vt:lpstr>About OMICS Group</vt:lpstr>
      <vt:lpstr>About OMICS Group Conferences</vt:lpstr>
      <vt:lpstr>  </vt:lpstr>
      <vt:lpstr>CONTENT</vt:lpstr>
      <vt:lpstr>TAGUCHI  METHOD</vt:lpstr>
      <vt:lpstr> Stages of Taguchi Method </vt:lpstr>
      <vt:lpstr>TAGUCHI  METHOD-I</vt:lpstr>
      <vt:lpstr>TAGUCHI  METHOD-II</vt:lpstr>
      <vt:lpstr>    </vt:lpstr>
      <vt:lpstr>An experimental study </vt:lpstr>
      <vt:lpstr>METHOD </vt:lpstr>
      <vt:lpstr>PowerPoint Presentation</vt:lpstr>
      <vt:lpstr>MATERİALS </vt:lpstr>
      <vt:lpstr>PowerPoint Presentation</vt:lpstr>
      <vt:lpstr>PowerPoint Presentation</vt:lpstr>
      <vt:lpstr>The Experimental setup </vt:lpstr>
      <vt:lpstr>Types of cutting tools</vt:lpstr>
      <vt:lpstr>S/N ratio analysis</vt:lpstr>
      <vt:lpstr>PowerPoint Presentation</vt:lpstr>
      <vt:lpstr> THE AVERAGE ANSWER SHEET   </vt:lpstr>
      <vt:lpstr>PowerPoint Presentation</vt:lpstr>
      <vt:lpstr>PowerPoint Presentation</vt:lpstr>
      <vt:lpstr>ANOVA ANALYSIS Hastelloy X (Fx) </vt:lpstr>
      <vt:lpstr>ANOVA ANALYSIS Hastelloy X (Ra) </vt:lpstr>
      <vt:lpstr>Hastelloy X (Ra)</vt:lpstr>
      <vt:lpstr>PowerPoint Presentation</vt:lpstr>
      <vt:lpstr>  CONCLUSIONS </vt:lpstr>
      <vt:lpstr>   REFERENCES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 AERO 2014 MECHANİCAL AEROSCOPE ENGİNEERİNG  SEPTEMBER 8-9-10 /2014 PHİLADELPHİA/USA</dc:title>
  <dc:creator>TOSHIBA</dc:creator>
  <cp:lastModifiedBy>valentina</cp:lastModifiedBy>
  <cp:revision>262</cp:revision>
  <dcterms:created xsi:type="dcterms:W3CDTF">2014-08-05T06:01:12Z</dcterms:created>
  <dcterms:modified xsi:type="dcterms:W3CDTF">2015-10-13T16:09:57Z</dcterms:modified>
</cp:coreProperties>
</file>